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60" r:id="rId13"/>
    <p:sldId id="287" r:id="rId14"/>
    <p:sldId id="264" r:id="rId15"/>
    <p:sldId id="269" r:id="rId16"/>
    <p:sldId id="270" r:id="rId17"/>
    <p:sldId id="268" r:id="rId18"/>
    <p:sldId id="288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52321E-0FAB-4DA9-9409-DA660452D572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26D66785-714D-4865-A1C6-B5D850481DE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Make it work</a:t>
          </a:r>
        </a:p>
      </dgm:t>
    </dgm:pt>
    <dgm:pt modelId="{3CB3873D-5454-4ED9-A0CB-7453D9D11052}" type="parTrans" cxnId="{2D162F0B-6F16-4064-8FB0-A1629ED60234}">
      <dgm:prSet/>
      <dgm:spPr/>
      <dgm:t>
        <a:bodyPr/>
        <a:lstStyle/>
        <a:p>
          <a:endParaRPr lang="en-US"/>
        </a:p>
      </dgm:t>
    </dgm:pt>
    <dgm:pt modelId="{989EADC2-51E3-439F-ACD4-8B105388DD11}" type="sibTrans" cxnId="{2D162F0B-6F16-4064-8FB0-A1629ED60234}">
      <dgm:prSet/>
      <dgm:spPr/>
      <dgm:t>
        <a:bodyPr/>
        <a:lstStyle/>
        <a:p>
          <a:endParaRPr lang="en-US"/>
        </a:p>
      </dgm:t>
    </dgm:pt>
    <dgm:pt modelId="{F02E2EC0-BA8B-4745-A1BD-66309847930A}">
      <dgm:prSet phldrT="[Text]"/>
      <dgm:spPr/>
      <dgm:t>
        <a:bodyPr/>
        <a:lstStyle/>
        <a:p>
          <a:r>
            <a:rPr lang="en-US" dirty="0"/>
            <a:t>Eliminate redundancy and repetition</a:t>
          </a:r>
        </a:p>
      </dgm:t>
    </dgm:pt>
    <dgm:pt modelId="{D736AA25-7584-4AE9-9108-C99F7E125CD1}" type="parTrans" cxnId="{4C7A64E6-467E-4FB8-B6A7-BA435E5F0FA0}">
      <dgm:prSet/>
      <dgm:spPr/>
      <dgm:t>
        <a:bodyPr/>
        <a:lstStyle/>
        <a:p>
          <a:endParaRPr lang="en-US"/>
        </a:p>
      </dgm:t>
    </dgm:pt>
    <dgm:pt modelId="{3D2DD89C-D8B2-49F8-82A4-B26B7804F63F}" type="sibTrans" cxnId="{4C7A64E6-467E-4FB8-B6A7-BA435E5F0FA0}">
      <dgm:prSet/>
      <dgm:spPr/>
      <dgm:t>
        <a:bodyPr/>
        <a:lstStyle/>
        <a:p>
          <a:endParaRPr lang="en-US"/>
        </a:p>
      </dgm:t>
    </dgm:pt>
    <dgm:pt modelId="{BBB1CB26-419E-4FB6-8BDC-26B1AB843B8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Create test that fails</a:t>
          </a:r>
        </a:p>
      </dgm:t>
    </dgm:pt>
    <dgm:pt modelId="{44A6CCF5-60F7-4921-802F-5175C85B66BF}" type="sibTrans" cxnId="{84A25EB6-792A-4DCE-B610-1C5A32E50A43}">
      <dgm:prSet/>
      <dgm:spPr/>
      <dgm:t>
        <a:bodyPr/>
        <a:lstStyle/>
        <a:p>
          <a:endParaRPr lang="en-US"/>
        </a:p>
      </dgm:t>
    </dgm:pt>
    <dgm:pt modelId="{053DA568-0C3D-41A4-90A6-F863DBE53E8C}" type="parTrans" cxnId="{84A25EB6-792A-4DCE-B610-1C5A32E50A43}">
      <dgm:prSet/>
      <dgm:spPr/>
      <dgm:t>
        <a:bodyPr/>
        <a:lstStyle/>
        <a:p>
          <a:endParaRPr lang="en-US"/>
        </a:p>
      </dgm:t>
    </dgm:pt>
    <dgm:pt modelId="{401D4F90-94A2-4A33-BDEE-C996CD782885}" type="pres">
      <dgm:prSet presAssocID="{DE52321E-0FAB-4DA9-9409-DA660452D572}" presName="compositeShape" presStyleCnt="0">
        <dgm:presLayoutVars>
          <dgm:chMax val="7"/>
          <dgm:dir/>
          <dgm:resizeHandles val="exact"/>
        </dgm:presLayoutVars>
      </dgm:prSet>
      <dgm:spPr/>
    </dgm:pt>
    <dgm:pt modelId="{AB9B4672-0D3C-4436-A745-336EFF6C659F}" type="pres">
      <dgm:prSet presAssocID="{DE52321E-0FAB-4DA9-9409-DA660452D572}" presName="wedge1" presStyleLbl="node1" presStyleIdx="0" presStyleCnt="3"/>
      <dgm:spPr/>
      <dgm:t>
        <a:bodyPr/>
        <a:lstStyle/>
        <a:p>
          <a:endParaRPr lang="en-US"/>
        </a:p>
      </dgm:t>
    </dgm:pt>
    <dgm:pt modelId="{6DC8361B-CC88-4143-875D-1C1C84F9B0FA}" type="pres">
      <dgm:prSet presAssocID="{DE52321E-0FAB-4DA9-9409-DA660452D572}" presName="dummy1a" presStyleCnt="0"/>
      <dgm:spPr/>
    </dgm:pt>
    <dgm:pt modelId="{A7CA423E-A6A2-41D2-908B-29296910B59A}" type="pres">
      <dgm:prSet presAssocID="{DE52321E-0FAB-4DA9-9409-DA660452D572}" presName="dummy1b" presStyleCnt="0"/>
      <dgm:spPr/>
    </dgm:pt>
    <dgm:pt modelId="{9F3372BA-0C28-40E7-A1F1-18D77DA6A793}" type="pres">
      <dgm:prSet presAssocID="{DE52321E-0FAB-4DA9-9409-DA660452D57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E9D81D-08B4-4A7B-813F-BAD50991727A}" type="pres">
      <dgm:prSet presAssocID="{DE52321E-0FAB-4DA9-9409-DA660452D572}" presName="wedge2" presStyleLbl="node1" presStyleIdx="1" presStyleCnt="3"/>
      <dgm:spPr/>
      <dgm:t>
        <a:bodyPr/>
        <a:lstStyle/>
        <a:p>
          <a:endParaRPr lang="en-US"/>
        </a:p>
      </dgm:t>
    </dgm:pt>
    <dgm:pt modelId="{28903E2C-7E46-4E88-8FF7-9AE513CE612B}" type="pres">
      <dgm:prSet presAssocID="{DE52321E-0FAB-4DA9-9409-DA660452D572}" presName="dummy2a" presStyleCnt="0"/>
      <dgm:spPr/>
    </dgm:pt>
    <dgm:pt modelId="{70718266-1CA6-417D-BAA4-60E5A8155C9F}" type="pres">
      <dgm:prSet presAssocID="{DE52321E-0FAB-4DA9-9409-DA660452D572}" presName="dummy2b" presStyleCnt="0"/>
      <dgm:spPr/>
    </dgm:pt>
    <dgm:pt modelId="{0178C7F7-4734-44D4-8E95-1621DFFB6278}" type="pres">
      <dgm:prSet presAssocID="{DE52321E-0FAB-4DA9-9409-DA660452D57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2D7FC-B470-4F5B-9581-77117126646C}" type="pres">
      <dgm:prSet presAssocID="{DE52321E-0FAB-4DA9-9409-DA660452D572}" presName="wedge3" presStyleLbl="node1" presStyleIdx="2" presStyleCnt="3"/>
      <dgm:spPr/>
      <dgm:t>
        <a:bodyPr/>
        <a:lstStyle/>
        <a:p>
          <a:endParaRPr lang="en-US"/>
        </a:p>
      </dgm:t>
    </dgm:pt>
    <dgm:pt modelId="{4FB497AC-3329-43C8-9EC7-5AA72E418FFE}" type="pres">
      <dgm:prSet presAssocID="{DE52321E-0FAB-4DA9-9409-DA660452D572}" presName="dummy3a" presStyleCnt="0"/>
      <dgm:spPr/>
    </dgm:pt>
    <dgm:pt modelId="{A9DBF6E5-EBA9-4094-86F9-0D95CDFD60AD}" type="pres">
      <dgm:prSet presAssocID="{DE52321E-0FAB-4DA9-9409-DA660452D572}" presName="dummy3b" presStyleCnt="0"/>
      <dgm:spPr/>
    </dgm:pt>
    <dgm:pt modelId="{5280E659-4FD5-43CA-ABB4-31A259C66C2B}" type="pres">
      <dgm:prSet presAssocID="{DE52321E-0FAB-4DA9-9409-DA660452D57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DD5526-E26A-4311-A934-D2C3D0130BE8}" type="pres">
      <dgm:prSet presAssocID="{44A6CCF5-60F7-4921-802F-5175C85B66BF}" presName="arrowWedge1" presStyleLbl="fgSibTrans2D1" presStyleIdx="0" presStyleCnt="3"/>
      <dgm:spPr/>
    </dgm:pt>
    <dgm:pt modelId="{65E04F7D-31E4-4E08-AB10-2E5D72AF1AEE}" type="pres">
      <dgm:prSet presAssocID="{989EADC2-51E3-439F-ACD4-8B105388DD11}" presName="arrowWedge2" presStyleLbl="fgSibTrans2D1" presStyleIdx="1" presStyleCnt="3"/>
      <dgm:spPr/>
    </dgm:pt>
    <dgm:pt modelId="{95893CE6-D896-468B-B7F6-7D09A4B53940}" type="pres">
      <dgm:prSet presAssocID="{3D2DD89C-D8B2-49F8-82A4-B26B7804F63F}" presName="arrowWedge3" presStyleLbl="fgSibTrans2D1" presStyleIdx="2" presStyleCnt="3"/>
      <dgm:spPr/>
    </dgm:pt>
  </dgm:ptLst>
  <dgm:cxnLst>
    <dgm:cxn modelId="{046F2878-EC2F-4861-9E33-4A43E073893F}" type="presOf" srcId="{BBB1CB26-419E-4FB6-8BDC-26B1AB843B8E}" destId="{9F3372BA-0C28-40E7-A1F1-18D77DA6A793}" srcOrd="1" destOrd="0" presId="urn:microsoft.com/office/officeart/2005/8/layout/cycle8"/>
    <dgm:cxn modelId="{ABF93B59-D628-43B9-8FC0-AF7ECEF7FE99}" type="presOf" srcId="{26D66785-714D-4865-A1C6-B5D850481DE8}" destId="{DAE9D81D-08B4-4A7B-813F-BAD50991727A}" srcOrd="0" destOrd="0" presId="urn:microsoft.com/office/officeart/2005/8/layout/cycle8"/>
    <dgm:cxn modelId="{A24A5DA9-D6BD-4458-80EC-407F59465DC8}" type="presOf" srcId="{DE52321E-0FAB-4DA9-9409-DA660452D572}" destId="{401D4F90-94A2-4A33-BDEE-C996CD782885}" srcOrd="0" destOrd="0" presId="urn:microsoft.com/office/officeart/2005/8/layout/cycle8"/>
    <dgm:cxn modelId="{2DC5B2EC-AA72-428A-B8C7-F72B19F7D6A2}" type="presOf" srcId="{26D66785-714D-4865-A1C6-B5D850481DE8}" destId="{0178C7F7-4734-44D4-8E95-1621DFFB6278}" srcOrd="1" destOrd="0" presId="urn:microsoft.com/office/officeart/2005/8/layout/cycle8"/>
    <dgm:cxn modelId="{D2BE8432-F5A5-4A05-BFDB-A7F2CB001389}" type="presOf" srcId="{F02E2EC0-BA8B-4745-A1BD-66309847930A}" destId="{4C02D7FC-B470-4F5B-9581-77117126646C}" srcOrd="0" destOrd="0" presId="urn:microsoft.com/office/officeart/2005/8/layout/cycle8"/>
    <dgm:cxn modelId="{84A25EB6-792A-4DCE-B610-1C5A32E50A43}" srcId="{DE52321E-0FAB-4DA9-9409-DA660452D572}" destId="{BBB1CB26-419E-4FB6-8BDC-26B1AB843B8E}" srcOrd="0" destOrd="0" parTransId="{053DA568-0C3D-41A4-90A6-F863DBE53E8C}" sibTransId="{44A6CCF5-60F7-4921-802F-5175C85B66BF}"/>
    <dgm:cxn modelId="{4C7A64E6-467E-4FB8-B6A7-BA435E5F0FA0}" srcId="{DE52321E-0FAB-4DA9-9409-DA660452D572}" destId="{F02E2EC0-BA8B-4745-A1BD-66309847930A}" srcOrd="2" destOrd="0" parTransId="{D736AA25-7584-4AE9-9108-C99F7E125CD1}" sibTransId="{3D2DD89C-D8B2-49F8-82A4-B26B7804F63F}"/>
    <dgm:cxn modelId="{A4A0062B-7A95-4E18-AEF6-3FD10B444F6C}" type="presOf" srcId="{F02E2EC0-BA8B-4745-A1BD-66309847930A}" destId="{5280E659-4FD5-43CA-ABB4-31A259C66C2B}" srcOrd="1" destOrd="0" presId="urn:microsoft.com/office/officeart/2005/8/layout/cycle8"/>
    <dgm:cxn modelId="{C6CA82EE-8A9C-4979-AF89-73F62E8B53AC}" type="presOf" srcId="{BBB1CB26-419E-4FB6-8BDC-26B1AB843B8E}" destId="{AB9B4672-0D3C-4436-A745-336EFF6C659F}" srcOrd="0" destOrd="0" presId="urn:microsoft.com/office/officeart/2005/8/layout/cycle8"/>
    <dgm:cxn modelId="{2D162F0B-6F16-4064-8FB0-A1629ED60234}" srcId="{DE52321E-0FAB-4DA9-9409-DA660452D572}" destId="{26D66785-714D-4865-A1C6-B5D850481DE8}" srcOrd="1" destOrd="0" parTransId="{3CB3873D-5454-4ED9-A0CB-7453D9D11052}" sibTransId="{989EADC2-51E3-439F-ACD4-8B105388DD11}"/>
    <dgm:cxn modelId="{A8BB8762-9D1D-441D-BF38-695350615CBA}" type="presParOf" srcId="{401D4F90-94A2-4A33-BDEE-C996CD782885}" destId="{AB9B4672-0D3C-4436-A745-336EFF6C659F}" srcOrd="0" destOrd="0" presId="urn:microsoft.com/office/officeart/2005/8/layout/cycle8"/>
    <dgm:cxn modelId="{887C9BEE-E543-4555-BE28-790AA9AD5573}" type="presParOf" srcId="{401D4F90-94A2-4A33-BDEE-C996CD782885}" destId="{6DC8361B-CC88-4143-875D-1C1C84F9B0FA}" srcOrd="1" destOrd="0" presId="urn:microsoft.com/office/officeart/2005/8/layout/cycle8"/>
    <dgm:cxn modelId="{2C84160D-8DA0-4834-9D20-102F59F0FDB4}" type="presParOf" srcId="{401D4F90-94A2-4A33-BDEE-C996CD782885}" destId="{A7CA423E-A6A2-41D2-908B-29296910B59A}" srcOrd="2" destOrd="0" presId="urn:microsoft.com/office/officeart/2005/8/layout/cycle8"/>
    <dgm:cxn modelId="{79C9D572-FAC6-441A-A0A2-C0A81D988E63}" type="presParOf" srcId="{401D4F90-94A2-4A33-BDEE-C996CD782885}" destId="{9F3372BA-0C28-40E7-A1F1-18D77DA6A793}" srcOrd="3" destOrd="0" presId="urn:microsoft.com/office/officeart/2005/8/layout/cycle8"/>
    <dgm:cxn modelId="{9E94A29D-A5CA-47F6-A8F9-01267161A05B}" type="presParOf" srcId="{401D4F90-94A2-4A33-BDEE-C996CD782885}" destId="{DAE9D81D-08B4-4A7B-813F-BAD50991727A}" srcOrd="4" destOrd="0" presId="urn:microsoft.com/office/officeart/2005/8/layout/cycle8"/>
    <dgm:cxn modelId="{F348F074-56F4-45B2-ADB6-3FBACF7FEC33}" type="presParOf" srcId="{401D4F90-94A2-4A33-BDEE-C996CD782885}" destId="{28903E2C-7E46-4E88-8FF7-9AE513CE612B}" srcOrd="5" destOrd="0" presId="urn:microsoft.com/office/officeart/2005/8/layout/cycle8"/>
    <dgm:cxn modelId="{2E385C4A-754C-40D3-96C3-9D904E814D58}" type="presParOf" srcId="{401D4F90-94A2-4A33-BDEE-C996CD782885}" destId="{70718266-1CA6-417D-BAA4-60E5A8155C9F}" srcOrd="6" destOrd="0" presId="urn:microsoft.com/office/officeart/2005/8/layout/cycle8"/>
    <dgm:cxn modelId="{4F3621F8-FA65-4EA9-9DBF-A93A0FB244F6}" type="presParOf" srcId="{401D4F90-94A2-4A33-BDEE-C996CD782885}" destId="{0178C7F7-4734-44D4-8E95-1621DFFB6278}" srcOrd="7" destOrd="0" presId="urn:microsoft.com/office/officeart/2005/8/layout/cycle8"/>
    <dgm:cxn modelId="{6EEDA862-10EF-418D-ACFB-FDA4F7B0632F}" type="presParOf" srcId="{401D4F90-94A2-4A33-BDEE-C996CD782885}" destId="{4C02D7FC-B470-4F5B-9581-77117126646C}" srcOrd="8" destOrd="0" presId="urn:microsoft.com/office/officeart/2005/8/layout/cycle8"/>
    <dgm:cxn modelId="{1AEF598A-A88A-410F-B466-0508EB4E915E}" type="presParOf" srcId="{401D4F90-94A2-4A33-BDEE-C996CD782885}" destId="{4FB497AC-3329-43C8-9EC7-5AA72E418FFE}" srcOrd="9" destOrd="0" presId="urn:microsoft.com/office/officeart/2005/8/layout/cycle8"/>
    <dgm:cxn modelId="{6F70D047-5E92-471C-9B3C-0B42F478B037}" type="presParOf" srcId="{401D4F90-94A2-4A33-BDEE-C996CD782885}" destId="{A9DBF6E5-EBA9-4094-86F9-0D95CDFD60AD}" srcOrd="10" destOrd="0" presId="urn:microsoft.com/office/officeart/2005/8/layout/cycle8"/>
    <dgm:cxn modelId="{BBE5A1CF-83AE-4BC4-B0AD-04394F24F376}" type="presParOf" srcId="{401D4F90-94A2-4A33-BDEE-C996CD782885}" destId="{5280E659-4FD5-43CA-ABB4-31A259C66C2B}" srcOrd="11" destOrd="0" presId="urn:microsoft.com/office/officeart/2005/8/layout/cycle8"/>
    <dgm:cxn modelId="{3BCCEDA3-5617-40AD-BAF1-012E49BC62CB}" type="presParOf" srcId="{401D4F90-94A2-4A33-BDEE-C996CD782885}" destId="{78DD5526-E26A-4311-A934-D2C3D0130BE8}" srcOrd="12" destOrd="0" presId="urn:microsoft.com/office/officeart/2005/8/layout/cycle8"/>
    <dgm:cxn modelId="{A2B46089-F403-4A0B-88A3-7061F0B637AE}" type="presParOf" srcId="{401D4F90-94A2-4A33-BDEE-C996CD782885}" destId="{65E04F7D-31E4-4E08-AB10-2E5D72AF1AEE}" srcOrd="13" destOrd="0" presId="urn:microsoft.com/office/officeart/2005/8/layout/cycle8"/>
    <dgm:cxn modelId="{F3CA9CD2-64E1-4131-8EA1-CC7AD4BE58DA}" type="presParOf" srcId="{401D4F90-94A2-4A33-BDEE-C996CD782885}" destId="{95893CE6-D896-468B-B7F6-7D09A4B5394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B4672-0D3C-4436-A745-336EFF6C659F}">
      <dsp:nvSpPr>
        <dsp:cNvPr id="0" name=""/>
        <dsp:cNvSpPr/>
      </dsp:nvSpPr>
      <dsp:spPr>
        <a:xfrm>
          <a:off x="831367" y="249956"/>
          <a:ext cx="3230210" cy="3230210"/>
        </a:xfrm>
        <a:prstGeom prst="pie">
          <a:avLst>
            <a:gd name="adj1" fmla="val 16200000"/>
            <a:gd name="adj2" fmla="val 180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Create test that fails</a:t>
          </a:r>
        </a:p>
      </dsp:txBody>
      <dsp:txXfrm>
        <a:off x="2533765" y="934453"/>
        <a:ext cx="1153646" cy="961372"/>
      </dsp:txXfrm>
    </dsp:sp>
    <dsp:sp modelId="{DAE9D81D-08B4-4A7B-813F-BAD50991727A}">
      <dsp:nvSpPr>
        <dsp:cNvPr id="0" name=""/>
        <dsp:cNvSpPr/>
      </dsp:nvSpPr>
      <dsp:spPr>
        <a:xfrm>
          <a:off x="764840" y="365321"/>
          <a:ext cx="3230210" cy="3230210"/>
        </a:xfrm>
        <a:prstGeom prst="pie">
          <a:avLst>
            <a:gd name="adj1" fmla="val 1800000"/>
            <a:gd name="adj2" fmla="val 900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Make it work</a:t>
          </a:r>
        </a:p>
      </dsp:txBody>
      <dsp:txXfrm>
        <a:off x="1533937" y="2461112"/>
        <a:ext cx="1730470" cy="846007"/>
      </dsp:txXfrm>
    </dsp:sp>
    <dsp:sp modelId="{4C02D7FC-B470-4F5B-9581-77117126646C}">
      <dsp:nvSpPr>
        <dsp:cNvPr id="0" name=""/>
        <dsp:cNvSpPr/>
      </dsp:nvSpPr>
      <dsp:spPr>
        <a:xfrm>
          <a:off x="698313" y="249956"/>
          <a:ext cx="3230210" cy="323021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Eliminate redundancy and repetition</a:t>
          </a:r>
        </a:p>
      </dsp:txBody>
      <dsp:txXfrm>
        <a:off x="1072479" y="934453"/>
        <a:ext cx="1153646" cy="961372"/>
      </dsp:txXfrm>
    </dsp:sp>
    <dsp:sp modelId="{78DD5526-E26A-4311-A934-D2C3D0130BE8}">
      <dsp:nvSpPr>
        <dsp:cNvPr id="0" name=""/>
        <dsp:cNvSpPr/>
      </dsp:nvSpPr>
      <dsp:spPr>
        <a:xfrm>
          <a:off x="631668" y="49991"/>
          <a:ext cx="3630141" cy="363014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04F7D-31E4-4E08-AB10-2E5D72AF1AEE}">
      <dsp:nvSpPr>
        <dsp:cNvPr id="0" name=""/>
        <dsp:cNvSpPr/>
      </dsp:nvSpPr>
      <dsp:spPr>
        <a:xfrm>
          <a:off x="564874" y="165151"/>
          <a:ext cx="3630141" cy="363014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93CE6-D896-468B-B7F6-7D09A4B53940}">
      <dsp:nvSpPr>
        <dsp:cNvPr id="0" name=""/>
        <dsp:cNvSpPr/>
      </dsp:nvSpPr>
      <dsp:spPr>
        <a:xfrm>
          <a:off x="498081" y="49991"/>
          <a:ext cx="3630141" cy="363014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51B-E6BB-4776-9DD2-DEF07BFA77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B93-4B1C-4DF2-B1D9-5494E6B9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8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51B-E6BB-4776-9DD2-DEF07BFA77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B93-4B1C-4DF2-B1D9-5494E6B9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51B-E6BB-4776-9DD2-DEF07BFA77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B93-4B1C-4DF2-B1D9-5494E6B9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5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51B-E6BB-4776-9DD2-DEF07BFA77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B93-4B1C-4DF2-B1D9-5494E6B9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0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51B-E6BB-4776-9DD2-DEF07BFA77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B93-4B1C-4DF2-B1D9-5494E6B9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51B-E6BB-4776-9DD2-DEF07BFA77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B93-4B1C-4DF2-B1D9-5494E6B9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6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51B-E6BB-4776-9DD2-DEF07BFA77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B93-4B1C-4DF2-B1D9-5494E6B9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7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51B-E6BB-4776-9DD2-DEF07BFA77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B93-4B1C-4DF2-B1D9-5494E6B9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2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51B-E6BB-4776-9DD2-DEF07BFA77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B93-4B1C-4DF2-B1D9-5494E6B9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9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51B-E6BB-4776-9DD2-DEF07BFA77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B93-4B1C-4DF2-B1D9-5494E6B9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9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51B-E6BB-4776-9DD2-DEF07BFA77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CB93-4B1C-4DF2-B1D9-5494E6B9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9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5C51B-E6BB-4776-9DD2-DEF07BFA773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1CB93-4B1C-4DF2-B1D9-5494E6B9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st-driven_development" TargetMode="External"/><Relationship Id="rId2" Type="http://schemas.openxmlformats.org/officeDocument/2006/relationships/hyperlink" Target="https://technologyconversations.com/2013/12/20/test-driven-development-tdd-example-walkthroug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giledata.org/essays/tdd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6206DC7-CD85-4727-B9FF-19B69074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34" y="1935207"/>
            <a:ext cx="10515600" cy="1045988"/>
          </a:xfrm>
        </p:spPr>
        <p:txBody>
          <a:bodyPr/>
          <a:lstStyle/>
          <a:p>
            <a:pPr algn="ctr"/>
            <a:r>
              <a:rPr lang="en-CA" b="1" dirty="0"/>
              <a:t>Test Driven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CF7759C-5F86-438B-B312-7F7DB1882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6979" y="3286756"/>
            <a:ext cx="9138868" cy="1500187"/>
          </a:xfrm>
        </p:spPr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Comp2151- Agile Software Development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Lecture 5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5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419" y="427755"/>
            <a:ext cx="10515600" cy="62443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The Three </a:t>
            </a:r>
            <a:r>
              <a:rPr lang="en-US" sz="3600" b="1" dirty="0">
                <a:solidFill>
                  <a:srgbClr val="C00000"/>
                </a:solidFill>
              </a:rPr>
              <a:t>Laws of TDD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071"/>
            <a:ext cx="10515600" cy="4698892"/>
          </a:xfrm>
        </p:spPr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must write a failing test before you write any production code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must not write more of a test than is sufficient to fail, or fail to compile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must not write more production code than is sufficient to make the currently failing test pass.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3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63" y="465333"/>
            <a:ext cx="10515600" cy="74969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Red, Green, Refactor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63" y="1215024"/>
            <a:ext cx="10966537" cy="496193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TDD framework based on the </a:t>
            </a:r>
            <a:r>
              <a:rPr lang="en-US" b="1" dirty="0" smtClean="0"/>
              <a:t>three laws of TDD </a:t>
            </a:r>
            <a:r>
              <a:rPr lang="en-US" dirty="0" smtClean="0"/>
              <a:t>that </a:t>
            </a:r>
            <a:r>
              <a:rPr lang="en-US" dirty="0"/>
              <a:t>developers use to build a test suite, write implementation code, and optimize their codebase in short development cycles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Red </a:t>
            </a:r>
            <a:r>
              <a:rPr lang="en-US" dirty="0"/>
              <a:t>— think about </a:t>
            </a:r>
            <a:r>
              <a:rPr lang="en-US" i="1" dirty="0">
                <a:solidFill>
                  <a:srgbClr val="FF0000"/>
                </a:solidFill>
              </a:rPr>
              <a:t>what</a:t>
            </a:r>
            <a:r>
              <a:rPr lang="en-US" dirty="0"/>
              <a:t> you want to develop</a:t>
            </a:r>
          </a:p>
          <a:p>
            <a:r>
              <a:rPr lang="en-US" dirty="0">
                <a:solidFill>
                  <a:srgbClr val="00B050"/>
                </a:solidFill>
              </a:rPr>
              <a:t>Green </a:t>
            </a:r>
            <a:r>
              <a:rPr lang="en-US" dirty="0"/>
              <a:t>— think about </a:t>
            </a:r>
            <a:r>
              <a:rPr lang="en-US" dirty="0">
                <a:solidFill>
                  <a:srgbClr val="00B050"/>
                </a:solidFill>
              </a:rPr>
              <a:t>how</a:t>
            </a:r>
            <a:r>
              <a:rPr lang="en-US" dirty="0"/>
              <a:t> to make your tests pass</a:t>
            </a:r>
          </a:p>
          <a:p>
            <a:r>
              <a:rPr lang="en-US" dirty="0"/>
              <a:t>Refactor — think about </a:t>
            </a:r>
            <a:r>
              <a:rPr lang="en-US" b="1" i="1" dirty="0"/>
              <a:t>how</a:t>
            </a:r>
            <a:r>
              <a:rPr lang="en-US" b="1" dirty="0"/>
              <a:t> to improve </a:t>
            </a:r>
            <a:r>
              <a:rPr lang="en-US" dirty="0"/>
              <a:t>your existing implementation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5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9FDBC8-A8F1-49F8-9862-70CC2371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43" y="239865"/>
            <a:ext cx="10515600" cy="787270"/>
          </a:xfrm>
        </p:spPr>
        <p:txBody>
          <a:bodyPr>
            <a:normAutofit/>
          </a:bodyPr>
          <a:lstStyle/>
          <a:p>
            <a:r>
              <a:rPr lang="en-CA" sz="3600" b="1" dirty="0">
                <a:solidFill>
                  <a:srgbClr val="C00000"/>
                </a:solidFill>
              </a:rPr>
              <a:t>Red-Green-Refactor cycle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B38DCDEC-44C8-4DF2-86AA-15D64BB1B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516889"/>
              </p:ext>
            </p:extLst>
          </p:nvPr>
        </p:nvGraphicFramePr>
        <p:xfrm>
          <a:off x="363255" y="1503124"/>
          <a:ext cx="4759891" cy="3845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97678" y="801666"/>
            <a:ext cx="683921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Create </a:t>
            </a:r>
            <a:r>
              <a:rPr lang="en-US" sz="2000" dirty="0"/>
              <a:t>a test </a:t>
            </a:r>
            <a:r>
              <a:rPr lang="en-US" sz="2000" dirty="0" smtClean="0"/>
              <a:t>to introduce a change. Run the test and if it passes (green</a:t>
            </a:r>
            <a:r>
              <a:rPr lang="en-US" sz="2000" dirty="0"/>
              <a:t>) then </a:t>
            </a:r>
            <a:r>
              <a:rPr lang="en-US" sz="2000" dirty="0" smtClean="0"/>
              <a:t>it means change was redundant as the existing software was sufficient in functionality</a:t>
            </a:r>
          </a:p>
          <a:p>
            <a:endParaRPr lang="en-US" sz="2000" dirty="0"/>
          </a:p>
          <a:p>
            <a:r>
              <a:rPr lang="en-US" sz="2000" dirty="0" smtClean="0"/>
              <a:t>However If </a:t>
            </a:r>
            <a:r>
              <a:rPr lang="en-US" sz="2000" dirty="0"/>
              <a:t>it fails </a:t>
            </a:r>
            <a:r>
              <a:rPr lang="en-US" sz="2000" b="1" dirty="0">
                <a:solidFill>
                  <a:srgbClr val="FF0000"/>
                </a:solidFill>
              </a:rPr>
              <a:t>(red) </a:t>
            </a:r>
            <a:r>
              <a:rPr lang="en-US" sz="2000" dirty="0" smtClean="0"/>
              <a:t>it means change has not been implemented yet so implement the change and run the test again</a:t>
            </a:r>
            <a:r>
              <a:rPr lang="en-US" sz="2000" dirty="0"/>
              <a:t>. If the change has been implemented successfully then the test will pass </a:t>
            </a:r>
            <a:r>
              <a:rPr lang="en-US" sz="2000" b="1" dirty="0">
                <a:solidFill>
                  <a:srgbClr val="92D050"/>
                </a:solidFill>
              </a:rPr>
              <a:t>(green). </a:t>
            </a:r>
            <a:endParaRPr lang="en-US" sz="2000" b="1" dirty="0" smtClean="0">
              <a:solidFill>
                <a:srgbClr val="92D050"/>
              </a:solidFill>
            </a:endParaRP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Refactor the code to </a:t>
            </a:r>
            <a:r>
              <a:rPr lang="en-US" sz="2000" dirty="0"/>
              <a:t>improve design, performance, or other qualities that may have been impacted by the change. </a:t>
            </a:r>
            <a:r>
              <a:rPr lang="en-US" sz="2000" dirty="0" smtClean="0"/>
              <a:t>Re-run the if </a:t>
            </a:r>
            <a:r>
              <a:rPr lang="en-US" sz="2000" dirty="0"/>
              <a:t>this refactoring has not </a:t>
            </a:r>
            <a:r>
              <a:rPr lang="en-US" sz="2000" dirty="0" smtClean="0"/>
              <a:t>affected </a:t>
            </a:r>
            <a:r>
              <a:rPr lang="en-US" sz="2000" dirty="0"/>
              <a:t>the desired behavior, then the test will still pass.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Previously </a:t>
            </a:r>
            <a:r>
              <a:rPr lang="en-US" sz="2000" dirty="0"/>
              <a:t>written tests should also be run before any change is committed, as other tested code may have been compromised by the modification.</a:t>
            </a:r>
          </a:p>
        </p:txBody>
      </p:sp>
    </p:spTree>
    <p:extLst>
      <p:ext uri="{BB962C8B-B14F-4D97-AF65-F5344CB8AC3E}">
        <p14:creationId xmlns:p14="http://schemas.microsoft.com/office/powerpoint/2010/main" val="4629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63482"/>
            <a:ext cx="7387218" cy="5726007"/>
          </a:xfrm>
        </p:spPr>
      </p:pic>
      <p:sp>
        <p:nvSpPr>
          <p:cNvPr id="5" name="TextBox 4"/>
          <p:cNvSpPr txBox="1"/>
          <p:nvPr/>
        </p:nvSpPr>
        <p:spPr>
          <a:xfrm>
            <a:off x="475989" y="6438378"/>
            <a:ext cx="701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https://www.codecademy.com/articles/tdd-red-green-refactor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F9FDBC8-A8F1-49F8-9862-70CC2371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468"/>
            <a:ext cx="2092890" cy="2591017"/>
          </a:xfrm>
        </p:spPr>
        <p:txBody>
          <a:bodyPr>
            <a:normAutofit/>
          </a:bodyPr>
          <a:lstStyle/>
          <a:p>
            <a:r>
              <a:rPr lang="en-CA" sz="3600" b="1" dirty="0">
                <a:solidFill>
                  <a:srgbClr val="C00000"/>
                </a:solidFill>
              </a:rPr>
              <a:t>Red-Green-Refactor cycle</a:t>
            </a:r>
          </a:p>
        </p:txBody>
      </p:sp>
    </p:spTree>
    <p:extLst>
      <p:ext uri="{BB962C8B-B14F-4D97-AF65-F5344CB8AC3E}">
        <p14:creationId xmlns:p14="http://schemas.microsoft.com/office/powerpoint/2010/main" val="289301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30875F-5E62-4717-AF28-167CAA07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1" y="477268"/>
            <a:ext cx="10515600" cy="721803"/>
          </a:xfrm>
        </p:spPr>
        <p:txBody>
          <a:bodyPr/>
          <a:lstStyle/>
          <a:p>
            <a:r>
              <a:rPr lang="en-CA" sz="3600" b="1" dirty="0">
                <a:solidFill>
                  <a:srgbClr val="C00000"/>
                </a:solidFill>
              </a:rPr>
              <a:t>Advantages</a:t>
            </a:r>
            <a:r>
              <a:rPr lang="en-CA" dirty="0" smtClean="0"/>
              <a:t> </a:t>
            </a:r>
            <a:r>
              <a:rPr lang="en-CA" sz="3600" b="1" dirty="0">
                <a:solidFill>
                  <a:srgbClr val="C00000"/>
                </a:solidFill>
              </a:rPr>
              <a:t>of using the TDD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5C470C-1CA7-491F-9893-925D0AE44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42" y="1630392"/>
            <a:ext cx="10515600" cy="4313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Increased Developer Productivity</a:t>
            </a:r>
          </a:p>
          <a:p>
            <a:pPr marL="0" indent="0">
              <a:buNone/>
            </a:pPr>
            <a:r>
              <a:rPr lang="en-CA" dirty="0" smtClean="0"/>
              <a:t>Reduced </a:t>
            </a:r>
            <a:r>
              <a:rPr lang="en-CA" dirty="0"/>
              <a:t>defect </a:t>
            </a:r>
            <a:r>
              <a:rPr lang="en-CA" dirty="0" smtClean="0"/>
              <a:t>density</a:t>
            </a:r>
          </a:p>
          <a:p>
            <a:pPr marL="0" indent="0">
              <a:buNone/>
            </a:pPr>
            <a:r>
              <a:rPr lang="en-CA" dirty="0" smtClean="0"/>
              <a:t>Proactive </a:t>
            </a:r>
            <a:r>
              <a:rPr lang="en-CA" dirty="0"/>
              <a:t>vs. Reactive QA</a:t>
            </a:r>
          </a:p>
          <a:p>
            <a:pPr marL="0" indent="0">
              <a:buNone/>
            </a:pPr>
            <a:r>
              <a:rPr lang="en-CA" dirty="0" smtClean="0"/>
              <a:t>Better software design (Low coupling and higher cohesion)</a:t>
            </a:r>
          </a:p>
          <a:p>
            <a:pPr marL="0" indent="0">
              <a:buNone/>
            </a:pPr>
            <a:r>
              <a:rPr lang="en-CA" dirty="0" smtClean="0"/>
              <a:t>Better code quality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Quicker </a:t>
            </a:r>
            <a:r>
              <a:rPr lang="en-CA" dirty="0"/>
              <a:t>delivery</a:t>
            </a:r>
          </a:p>
          <a:p>
            <a:pPr marL="0" indent="0">
              <a:buNone/>
            </a:pPr>
            <a:r>
              <a:rPr lang="en-CA" dirty="0" smtClean="0"/>
              <a:t>Better </a:t>
            </a:r>
            <a:r>
              <a:rPr lang="en-CA" dirty="0"/>
              <a:t>client relationship</a:t>
            </a:r>
          </a:p>
        </p:txBody>
      </p:sp>
    </p:spTree>
    <p:extLst>
      <p:ext uri="{BB962C8B-B14F-4D97-AF65-F5344CB8AC3E}">
        <p14:creationId xmlns:p14="http://schemas.microsoft.com/office/powerpoint/2010/main" val="76044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6C4601-1E78-4535-8060-6BA32294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95" y="352837"/>
            <a:ext cx="10515600" cy="649246"/>
          </a:xfrm>
        </p:spPr>
        <p:txBody>
          <a:bodyPr>
            <a:normAutofit/>
          </a:bodyPr>
          <a:lstStyle/>
          <a:p>
            <a:r>
              <a:rPr lang="en-CA" sz="3600" b="1" dirty="0">
                <a:solidFill>
                  <a:srgbClr val="C00000"/>
                </a:solidFill>
              </a:rPr>
              <a:t>Test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1F8446-AA61-4AF3-9698-EF476928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315" y="128700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CA" sz="3600" dirty="0"/>
              <a:t>Identify test cases:</a:t>
            </a:r>
          </a:p>
          <a:p>
            <a:pPr lvl="1"/>
            <a:r>
              <a:rPr lang="en-CA" sz="3200" dirty="0">
                <a:solidFill>
                  <a:srgbClr val="00B0F0"/>
                </a:solidFill>
              </a:rPr>
              <a:t>Positive tests </a:t>
            </a:r>
            <a:r>
              <a:rPr lang="en-CA" sz="3200" dirty="0"/>
              <a:t>– when everything goes well and ends well</a:t>
            </a:r>
          </a:p>
          <a:p>
            <a:pPr lvl="1"/>
            <a:r>
              <a:rPr lang="en-CA" sz="3200" dirty="0">
                <a:solidFill>
                  <a:srgbClr val="00B0F0"/>
                </a:solidFill>
              </a:rPr>
              <a:t>Negative tests </a:t>
            </a:r>
            <a:r>
              <a:rPr lang="en-CA" sz="3200" dirty="0"/>
              <a:t>– when something should go wrong e.g. exception </a:t>
            </a:r>
            <a:r>
              <a:rPr lang="en-CA" sz="3200" dirty="0" smtClean="0"/>
              <a:t>case</a:t>
            </a:r>
          </a:p>
          <a:p>
            <a:pPr lvl="1"/>
            <a:endParaRPr lang="en-CA" sz="3200" dirty="0"/>
          </a:p>
          <a:p>
            <a:r>
              <a:rPr lang="en-CA" sz="3600" dirty="0"/>
              <a:t>Write the test for each case and make sure it </a:t>
            </a:r>
            <a:r>
              <a:rPr lang="en-CA" sz="3600" dirty="0" smtClean="0"/>
              <a:t>fails</a:t>
            </a:r>
          </a:p>
          <a:p>
            <a:endParaRPr lang="en-CA" sz="3600" dirty="0"/>
          </a:p>
          <a:p>
            <a:r>
              <a:rPr lang="en-CA" sz="3600" dirty="0"/>
              <a:t>It may even not compile in the beginning </a:t>
            </a:r>
          </a:p>
        </p:txBody>
      </p:sp>
    </p:spTree>
    <p:extLst>
      <p:ext uri="{BB962C8B-B14F-4D97-AF65-F5344CB8AC3E}">
        <p14:creationId xmlns:p14="http://schemas.microsoft.com/office/powerpoint/2010/main" val="3330017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41FAC6-51C1-4198-84BA-40265C3E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5160"/>
          </a:xfrm>
        </p:spPr>
        <p:txBody>
          <a:bodyPr>
            <a:normAutofit/>
          </a:bodyPr>
          <a:lstStyle/>
          <a:p>
            <a:r>
              <a:rPr lang="en-CA" sz="3600" b="1" dirty="0">
                <a:solidFill>
                  <a:srgbClr val="C00000"/>
                </a:solidFill>
              </a:rPr>
              <a:t>S</a:t>
            </a:r>
            <a:r>
              <a:rPr lang="en-CA" sz="3600" b="1" dirty="0" smtClean="0">
                <a:solidFill>
                  <a:srgbClr val="C00000"/>
                </a:solidFill>
              </a:rPr>
              <a:t>ources </a:t>
            </a:r>
            <a:r>
              <a:rPr lang="en-CA" sz="3600" b="1" dirty="0">
                <a:solidFill>
                  <a:srgbClr val="C00000"/>
                </a:solidFill>
              </a:rPr>
              <a:t>of </a:t>
            </a:r>
            <a:r>
              <a:rPr lang="en-CA" sz="3600" b="1" dirty="0" smtClean="0">
                <a:solidFill>
                  <a:srgbClr val="C00000"/>
                </a:solidFill>
              </a:rPr>
              <a:t>test cases</a:t>
            </a:r>
            <a:endParaRPr lang="en-CA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4F7247-2083-4F50-8EA6-5ED89BB9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93" y="1340286"/>
            <a:ext cx="10515600" cy="4351338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00B0F0"/>
                </a:solidFill>
              </a:rPr>
              <a:t>Requirements – </a:t>
            </a:r>
            <a:r>
              <a:rPr lang="en-CA" sz="3600" dirty="0"/>
              <a:t>what feature/function should and shouldn’t do</a:t>
            </a:r>
          </a:p>
          <a:p>
            <a:endParaRPr lang="en-CA" sz="4000" dirty="0"/>
          </a:p>
          <a:p>
            <a:r>
              <a:rPr lang="en-CA" sz="4000" dirty="0">
                <a:solidFill>
                  <a:srgbClr val="00B0F0"/>
                </a:solidFill>
              </a:rPr>
              <a:t>Errors – </a:t>
            </a:r>
            <a:r>
              <a:rPr lang="en-CA" sz="3600" dirty="0"/>
              <a:t>errors detected (failures and functional errors reported by testers and users) are sources of the test cases</a:t>
            </a:r>
          </a:p>
        </p:txBody>
      </p:sp>
    </p:spTree>
    <p:extLst>
      <p:ext uri="{BB962C8B-B14F-4D97-AF65-F5344CB8AC3E}">
        <p14:creationId xmlns:p14="http://schemas.microsoft.com/office/powerpoint/2010/main" val="298471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4CF1D7-5ED5-43E0-B106-42FA84B9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33" y="352599"/>
            <a:ext cx="10515600" cy="749691"/>
          </a:xfrm>
        </p:spPr>
        <p:txBody>
          <a:bodyPr/>
          <a:lstStyle/>
          <a:p>
            <a:r>
              <a:rPr lang="en-CA" sz="3600" b="1" dirty="0" smtClean="0">
                <a:solidFill>
                  <a:srgbClr val="C00000"/>
                </a:solidFill>
              </a:rPr>
              <a:t>Limitations  of TDD</a:t>
            </a:r>
            <a:endParaRPr lang="en-CA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17DD4C-33DA-415D-8854-FC2B0D5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19" y="1240077"/>
            <a:ext cx="10515600" cy="5074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TDD does </a:t>
            </a:r>
            <a:r>
              <a:rPr lang="en-US" sz="2400" dirty="0"/>
              <a:t>not perform </a:t>
            </a:r>
            <a:r>
              <a:rPr lang="en-US" sz="2400" dirty="0" smtClean="0"/>
              <a:t>well  in </a:t>
            </a:r>
            <a:r>
              <a:rPr lang="en-US" sz="2400" dirty="0"/>
              <a:t>situations where full functional tests are required to determine success or </a:t>
            </a:r>
            <a:r>
              <a:rPr lang="en-US" sz="2400" dirty="0" smtClean="0"/>
              <a:t>failure  such  as user </a:t>
            </a:r>
            <a:r>
              <a:rPr lang="en-US" sz="2400" dirty="0"/>
              <a:t>interfaces, programs that work with databases, and programs </a:t>
            </a:r>
            <a:r>
              <a:rPr lang="en-US" sz="2400" dirty="0" smtClean="0"/>
              <a:t>depend on specific </a:t>
            </a:r>
            <a:r>
              <a:rPr lang="en-US" sz="2400" dirty="0"/>
              <a:t>network </a:t>
            </a:r>
            <a:r>
              <a:rPr lang="en-US" sz="2400" dirty="0" smtClean="0"/>
              <a:t>configurations.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Blind spots: since the developer himself is writing the tests so any requirements ignored or misinterpreted by the developer would be left out.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Badly written tests become a maintenance overhead.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9584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950" y="177235"/>
            <a:ext cx="10515600" cy="79979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Visual Studio Testing tools and Microsoft </a:t>
            </a:r>
            <a:r>
              <a:rPr lang="en-US" sz="3200" b="1" dirty="0">
                <a:solidFill>
                  <a:srgbClr val="C00000"/>
                </a:solidFill>
              </a:rPr>
              <a:t>unit test framework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50" y="1102290"/>
            <a:ext cx="10515600" cy="49494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Visual Studio testing tools can help you and your team develop and sustain high standards of code excellence.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Test Explorer window makes it easy to integrate unit tests into your development practice. You can use the Microsoft unit test framework or one of several third-party and open source frameworks.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07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68BBA4-366C-43D6-A893-933BB368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7517"/>
          </a:xfrm>
        </p:spPr>
        <p:txBody>
          <a:bodyPr>
            <a:normAutofit fontScale="90000"/>
          </a:bodyPr>
          <a:lstStyle/>
          <a:p>
            <a:r>
              <a:rPr lang="en-CA" sz="3200" dirty="0" smtClean="0"/>
              <a:t>References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523924-8ECE-4652-86C3-1EC8A6A4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060"/>
            <a:ext cx="10515600" cy="504690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1800" dirty="0">
                <a:hlinkClick r:id="rId2"/>
              </a:rPr>
              <a:t>https://technologyconversations.com/2013/12/20/test-driven-development-tdd-example-walkthrough</a:t>
            </a:r>
            <a:r>
              <a:rPr lang="en-CA" sz="1800" dirty="0" smtClean="0">
                <a:hlinkClick r:id="rId2"/>
              </a:rPr>
              <a:t>/</a:t>
            </a:r>
            <a:endParaRPr lang="en-CA" sz="1800" dirty="0" smtClean="0"/>
          </a:p>
          <a:p>
            <a:pPr marL="342900" indent="-342900">
              <a:buFont typeface="+mj-lt"/>
              <a:buAutoNum type="arabicPeriod"/>
            </a:pPr>
            <a:endParaRPr lang="en-CA" sz="1800" dirty="0"/>
          </a:p>
          <a:p>
            <a:pPr marL="342900" indent="-342900">
              <a:buFont typeface="+mj-lt"/>
              <a:buAutoNum type="arabicPeriod"/>
            </a:pPr>
            <a:r>
              <a:rPr lang="en-CA" sz="1800" dirty="0">
                <a:hlinkClick r:id="rId3"/>
              </a:rPr>
              <a:t>https://</a:t>
            </a:r>
            <a:r>
              <a:rPr lang="en-CA" sz="1800" dirty="0" smtClean="0">
                <a:hlinkClick r:id="rId3"/>
              </a:rPr>
              <a:t>en.wikipedia.org/wiki/Test-driven_development</a:t>
            </a:r>
            <a:endParaRPr lang="en-CA" sz="1800" dirty="0" smtClean="0"/>
          </a:p>
          <a:p>
            <a:pPr marL="342900" indent="-342900">
              <a:buFont typeface="+mj-lt"/>
              <a:buAutoNum type="arabicPeriod"/>
            </a:pPr>
            <a:endParaRPr lang="en-CA" sz="1800" dirty="0"/>
          </a:p>
          <a:p>
            <a:pPr marL="342900" indent="-342900">
              <a:buFont typeface="+mj-lt"/>
              <a:buAutoNum type="arabicPeriod"/>
            </a:pPr>
            <a:r>
              <a:rPr lang="en-CA" sz="1800" dirty="0">
                <a:hlinkClick r:id="rId4"/>
              </a:rPr>
              <a:t>http://</a:t>
            </a:r>
            <a:r>
              <a:rPr lang="en-CA" sz="1800" dirty="0" smtClean="0">
                <a:hlinkClick r:id="rId4"/>
              </a:rPr>
              <a:t>agiledata.org/essays/tdd.html</a:t>
            </a:r>
            <a:endParaRPr lang="en-CA" sz="1800" dirty="0" smtClean="0"/>
          </a:p>
          <a:p>
            <a:pPr marL="342900" indent="-342900">
              <a:buFont typeface="+mj-lt"/>
              <a:buAutoNum type="arabicPeriod"/>
            </a:pPr>
            <a:endParaRPr lang="en-CA" sz="1800" dirty="0"/>
          </a:p>
          <a:p>
            <a:pPr marL="342900" indent="-342900">
              <a:buFont typeface="+mj-lt"/>
              <a:buAutoNum type="arabicPeriod"/>
            </a:pPr>
            <a:r>
              <a:rPr lang="en-CA" sz="1800" dirty="0"/>
              <a:t>https://blog.cleancoder.com/uncle-bob/2014/12/17/TheCyclesOfTDD.html</a:t>
            </a:r>
            <a:endParaRPr lang="en-CA" sz="1800" dirty="0" smtClean="0"/>
          </a:p>
          <a:p>
            <a:pPr marL="342900" indent="-342900">
              <a:buFont typeface="+mj-lt"/>
              <a:buAutoNum type="arabicPeriod"/>
            </a:pPr>
            <a:endParaRPr lang="en-CA" sz="1800" dirty="0"/>
          </a:p>
          <a:p>
            <a:pPr marL="342900" indent="-342900">
              <a:buFont typeface="+mj-lt"/>
              <a:buAutoNum type="arabicPeriod"/>
            </a:pPr>
            <a:endParaRPr lang="en-CA" sz="1800" dirty="0"/>
          </a:p>
          <a:p>
            <a:pPr marL="0" indent="0">
              <a:buNone/>
            </a:pPr>
            <a:r>
              <a:rPr lang="en-CA" sz="5400" dirty="0" smtClean="0"/>
              <a:t> 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98635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477E73-732C-49F7-9371-D904D492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28"/>
            <a:ext cx="10515600" cy="6004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Test-driven development (</a:t>
            </a:r>
            <a:r>
              <a:rPr lang="en-US" sz="3200" b="1" dirty="0" smtClean="0">
                <a:solidFill>
                  <a:srgbClr val="C00000"/>
                </a:solidFill>
              </a:rPr>
              <a:t>TDD)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A </a:t>
            </a:r>
            <a:r>
              <a:rPr lang="en-US" sz="3200" dirty="0"/>
              <a:t>software development technique used commonly by agile </a:t>
            </a:r>
            <a:r>
              <a:rPr lang="en-US" sz="3200" dirty="0" smtClean="0"/>
              <a:t>developers </a:t>
            </a:r>
            <a:r>
              <a:rPr lang="en-US" sz="3200" dirty="0"/>
              <a:t>in which the test (that fails) is written before the functional code. 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In contrast to the traditional (and linear ) approach where testing is done after writing the functional code.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XP(extreme programming) introduced the concept of </a:t>
            </a:r>
            <a:r>
              <a:rPr lang="en-US" sz="3200" b="1" dirty="0">
                <a:solidFill>
                  <a:srgbClr val="C00000"/>
                </a:solidFill>
              </a:rPr>
              <a:t>test-first programming</a:t>
            </a:r>
            <a:r>
              <a:rPr lang="en-US" sz="3200" dirty="0"/>
              <a:t> </a:t>
            </a:r>
            <a:r>
              <a:rPr lang="en-US" sz="3200" dirty="0" smtClean="0"/>
              <a:t>in 1999.</a:t>
            </a:r>
            <a:endParaRPr lang="en-US" sz="3200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3598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BC3294-CBD5-4667-81F3-4AF87E0D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73" y="365125"/>
            <a:ext cx="10515600" cy="670045"/>
          </a:xfrm>
        </p:spPr>
        <p:txBody>
          <a:bodyPr>
            <a:normAutofit/>
          </a:bodyPr>
          <a:lstStyle/>
          <a:p>
            <a:r>
              <a:rPr lang="en-CA" sz="3600" b="1" dirty="0" smtClean="0">
                <a:solidFill>
                  <a:srgbClr val="C00000"/>
                </a:solidFill>
              </a:rPr>
              <a:t>TDD Sequence of Steps</a:t>
            </a:r>
            <a:endParaRPr lang="en-CA" sz="3600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351" y="1886010"/>
            <a:ext cx="2258891" cy="435133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54479" y="1442889"/>
            <a:ext cx="5181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Add </a:t>
            </a:r>
            <a:r>
              <a:rPr lang="en-US" sz="2400" dirty="0"/>
              <a:t>a </a:t>
            </a:r>
            <a:r>
              <a:rPr lang="en-US" sz="2400" dirty="0" smtClean="0"/>
              <a:t>test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Run tests </a:t>
            </a:r>
            <a:r>
              <a:rPr lang="en-US" sz="2400" dirty="0" smtClean="0">
                <a:solidFill>
                  <a:srgbClr val="0070C0"/>
                </a:solidFill>
              </a:rPr>
              <a:t>(and </a:t>
            </a:r>
            <a:r>
              <a:rPr lang="en-US" sz="2400" dirty="0">
                <a:solidFill>
                  <a:srgbClr val="0070C0"/>
                </a:solidFill>
              </a:rPr>
              <a:t>see if the new one </a:t>
            </a:r>
            <a:r>
              <a:rPr lang="en-US" sz="2400" dirty="0" smtClean="0">
                <a:solidFill>
                  <a:srgbClr val="0070C0"/>
                </a:solidFill>
              </a:rPr>
              <a:t>fails)</a:t>
            </a: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Write some </a:t>
            </a:r>
            <a:r>
              <a:rPr lang="en-US" sz="2400" dirty="0" smtClean="0"/>
              <a:t>code </a:t>
            </a:r>
            <a:r>
              <a:rPr lang="en-US" sz="2400" dirty="0" smtClean="0">
                <a:solidFill>
                  <a:srgbClr val="0070C0"/>
                </a:solidFill>
              </a:rPr>
              <a:t>(to make the failed test pass)</a:t>
            </a: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Run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Refactor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Repeat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68064" y="834238"/>
            <a:ext cx="401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Scott Ambler created this flowchart (Activity Diagram) for  the TDD process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925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6110" y="330619"/>
            <a:ext cx="10515600" cy="592407"/>
          </a:xfrm>
        </p:spPr>
        <p:txBody>
          <a:bodyPr>
            <a:normAutofit/>
          </a:bodyPr>
          <a:lstStyle/>
          <a:p>
            <a:r>
              <a:rPr lang="en-CA" sz="3600" b="1" dirty="0">
                <a:solidFill>
                  <a:srgbClr val="C00000"/>
                </a:solidFill>
              </a:rPr>
              <a:t>TDD Sequence of Steps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5725" y="1362972"/>
            <a:ext cx="10515600" cy="491705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Add a test </a:t>
            </a:r>
          </a:p>
          <a:p>
            <a:pPr marL="0" indent="0">
              <a:buNone/>
            </a:pPr>
            <a:r>
              <a:rPr lang="en-US" sz="2400" dirty="0" smtClean="0"/>
              <a:t>Development </a:t>
            </a:r>
            <a:r>
              <a:rPr lang="en-US" sz="2400" dirty="0"/>
              <a:t>of every new software feature starts by writing the test </a:t>
            </a:r>
            <a:r>
              <a:rPr lang="en-US" sz="2400" dirty="0" smtClean="0"/>
              <a:t>case first. The developer uses requirements specifications (use cases, user stories to write the test that will check the functional code of the feature for normal and exceptional scenarios.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It’s a good requirement elicitation technique because the developer focusses more </a:t>
            </a:r>
            <a:r>
              <a:rPr lang="en-US" sz="2400" dirty="0" smtClean="0"/>
              <a:t>on  the </a:t>
            </a:r>
            <a:r>
              <a:rPr lang="en-US" sz="2400" dirty="0" smtClean="0"/>
              <a:t>requirements while writing the test cases as opposed to the traditional approach in which tests are written afterwards 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5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6110" y="330619"/>
            <a:ext cx="10515600" cy="592407"/>
          </a:xfrm>
        </p:spPr>
        <p:txBody>
          <a:bodyPr>
            <a:normAutofit/>
          </a:bodyPr>
          <a:lstStyle/>
          <a:p>
            <a:r>
              <a:rPr lang="en-CA" sz="3600" b="1" dirty="0">
                <a:solidFill>
                  <a:srgbClr val="C00000"/>
                </a:solidFill>
              </a:rPr>
              <a:t>TDD Sequence of Steps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5725" y="1362972"/>
            <a:ext cx="10515600" cy="491705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2. Run </a:t>
            </a:r>
            <a:r>
              <a:rPr lang="en-US" b="1" dirty="0">
                <a:solidFill>
                  <a:srgbClr val="0070C0"/>
                </a:solidFill>
              </a:rPr>
              <a:t>tests (and see if the new one fails)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The new(</a:t>
            </a:r>
            <a:r>
              <a:rPr lang="en-US" sz="2400" dirty="0" err="1" smtClean="0"/>
              <a:t>er</a:t>
            </a:r>
            <a:r>
              <a:rPr lang="en-US" sz="2400" dirty="0" smtClean="0"/>
              <a:t>) </a:t>
            </a:r>
            <a:r>
              <a:rPr lang="en-US" sz="2400" dirty="0"/>
              <a:t>test</a:t>
            </a:r>
            <a:r>
              <a:rPr lang="en-US" sz="2400" dirty="0" smtClean="0"/>
              <a:t> would always fail as the code (that it tests) is not there yet so after its failure developer will add the code to make sure that this test passes.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6110" y="330619"/>
            <a:ext cx="10515600" cy="592407"/>
          </a:xfrm>
        </p:spPr>
        <p:txBody>
          <a:bodyPr>
            <a:normAutofit/>
          </a:bodyPr>
          <a:lstStyle/>
          <a:p>
            <a:r>
              <a:rPr lang="en-CA" sz="3600" b="1" dirty="0">
                <a:solidFill>
                  <a:srgbClr val="C00000"/>
                </a:solidFill>
              </a:rPr>
              <a:t>TDD Sequence of Steps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5725" y="1362972"/>
            <a:ext cx="10515600" cy="491705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3. Write </a:t>
            </a:r>
            <a:r>
              <a:rPr lang="en-US" b="1" dirty="0">
                <a:solidFill>
                  <a:srgbClr val="0070C0"/>
                </a:solidFill>
              </a:rPr>
              <a:t>some code (to make the failed test pass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Just write enough code to make the failed test pass and do not write code beyond the functionality that  the test under question checks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new code written at this stage is not perfect </a:t>
            </a:r>
            <a:r>
              <a:rPr lang="en-US" sz="2400" dirty="0" smtClean="0"/>
              <a:t>or comprehensive and should only provide sufficient functionality to ensure passing of </a:t>
            </a:r>
            <a:r>
              <a:rPr lang="en-US" sz="2400" dirty="0"/>
              <a:t>the </a:t>
            </a:r>
            <a:r>
              <a:rPr lang="en-US" sz="2400" dirty="0" smtClean="0"/>
              <a:t>test.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code will be refactored later to  provide improved functionality in step-5.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61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6110" y="330619"/>
            <a:ext cx="10515600" cy="592407"/>
          </a:xfrm>
        </p:spPr>
        <p:txBody>
          <a:bodyPr>
            <a:normAutofit/>
          </a:bodyPr>
          <a:lstStyle/>
          <a:p>
            <a:r>
              <a:rPr lang="en-CA" sz="3600" b="1" dirty="0">
                <a:solidFill>
                  <a:srgbClr val="C00000"/>
                </a:solidFill>
              </a:rPr>
              <a:t>TDD Sequence of Steps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5725" y="1362972"/>
            <a:ext cx="10515600" cy="491705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4. Run all tests 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Run all the tests again to make sure they pass and the code meets tests’ requirement and If </a:t>
            </a:r>
            <a:r>
              <a:rPr lang="en-US" sz="2400" dirty="0"/>
              <a:t>they do </a:t>
            </a:r>
            <a:r>
              <a:rPr lang="en-US" sz="2400" dirty="0" smtClean="0"/>
              <a:t>not pass keep enhancing the code.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8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6110" y="330619"/>
            <a:ext cx="10515600" cy="592407"/>
          </a:xfrm>
        </p:spPr>
        <p:txBody>
          <a:bodyPr>
            <a:normAutofit/>
          </a:bodyPr>
          <a:lstStyle/>
          <a:p>
            <a:r>
              <a:rPr lang="en-CA" sz="3600" b="1" dirty="0">
                <a:solidFill>
                  <a:srgbClr val="C00000"/>
                </a:solidFill>
              </a:rPr>
              <a:t>TDD Sequence of Steps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5725" y="1362972"/>
            <a:ext cx="10515600" cy="491705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5. Refactor </a:t>
            </a:r>
            <a:r>
              <a:rPr lang="en-US" b="1" dirty="0">
                <a:solidFill>
                  <a:srgbClr val="0070C0"/>
                </a:solidFill>
              </a:rPr>
              <a:t>code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Clean up the code.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Remove any duplications and redundancies in the code.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Add extra functionality and re organize modules, classes, methods </a:t>
            </a:r>
            <a:r>
              <a:rPr lang="en-US" sz="2400" dirty="0" err="1" smtClean="0"/>
              <a:t>etc</a:t>
            </a:r>
            <a:r>
              <a:rPr lang="en-US" sz="2400" dirty="0" smtClean="0"/>
              <a:t> to ensure code readability and maintainability.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8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6110" y="330619"/>
            <a:ext cx="10515600" cy="592407"/>
          </a:xfrm>
        </p:spPr>
        <p:txBody>
          <a:bodyPr>
            <a:normAutofit/>
          </a:bodyPr>
          <a:lstStyle/>
          <a:p>
            <a:r>
              <a:rPr lang="en-CA" sz="3600" b="1" dirty="0">
                <a:solidFill>
                  <a:srgbClr val="C00000"/>
                </a:solidFill>
              </a:rPr>
              <a:t>TDD Sequence of Steps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5725" y="1362972"/>
            <a:ext cx="10515600" cy="491705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6</a:t>
            </a:r>
            <a:r>
              <a:rPr lang="en-US" b="1" dirty="0" smtClean="0">
                <a:solidFill>
                  <a:srgbClr val="0070C0"/>
                </a:solidFill>
              </a:rPr>
              <a:t>. Repeat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Add a new test and repeat the process.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5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5129</TotalTime>
  <Words>966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Test Driven Development</vt:lpstr>
      <vt:lpstr>PowerPoint Presentation</vt:lpstr>
      <vt:lpstr>TDD Sequence of Steps</vt:lpstr>
      <vt:lpstr>TDD Sequence of Steps</vt:lpstr>
      <vt:lpstr>TDD Sequence of Steps</vt:lpstr>
      <vt:lpstr>TDD Sequence of Steps</vt:lpstr>
      <vt:lpstr>TDD Sequence of Steps</vt:lpstr>
      <vt:lpstr>TDD Sequence of Steps</vt:lpstr>
      <vt:lpstr>TDD Sequence of Steps</vt:lpstr>
      <vt:lpstr>The Three Laws of TDD</vt:lpstr>
      <vt:lpstr>Red, Green, Refactor</vt:lpstr>
      <vt:lpstr>Red-Green-Refactor cycle</vt:lpstr>
      <vt:lpstr>Red-Green-Refactor cycle</vt:lpstr>
      <vt:lpstr>Advantages of using the TDD approach</vt:lpstr>
      <vt:lpstr>Test types</vt:lpstr>
      <vt:lpstr>Sources of test cases</vt:lpstr>
      <vt:lpstr>Limitations  of TDD</vt:lpstr>
      <vt:lpstr>Visual Studio Testing tools and Microsoft unit test framework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</dc:title>
  <dc:creator>arana</dc:creator>
  <cp:lastModifiedBy>Rana</cp:lastModifiedBy>
  <cp:revision>26</cp:revision>
  <dcterms:created xsi:type="dcterms:W3CDTF">2018-09-24T14:06:58Z</dcterms:created>
  <dcterms:modified xsi:type="dcterms:W3CDTF">2020-03-23T05:52:46Z</dcterms:modified>
</cp:coreProperties>
</file>