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32" r:id="rId3"/>
    <p:sldId id="333" r:id="rId4"/>
    <p:sldId id="337" r:id="rId5"/>
    <p:sldId id="339" r:id="rId6"/>
    <p:sldId id="340" r:id="rId7"/>
    <p:sldId id="343" r:id="rId8"/>
    <p:sldId id="342" r:id="rId9"/>
    <p:sldId id="344" r:id="rId10"/>
    <p:sldId id="334" r:id="rId11"/>
    <p:sldId id="345" r:id="rId12"/>
    <p:sldId id="346" r:id="rId13"/>
    <p:sldId id="347" r:id="rId14"/>
    <p:sldId id="348" r:id="rId15"/>
    <p:sldId id="349" r:id="rId16"/>
    <p:sldId id="350" r:id="rId17"/>
    <p:sldId id="335" r:id="rId18"/>
    <p:sldId id="352" r:id="rId19"/>
    <p:sldId id="353" r:id="rId20"/>
    <p:sldId id="354" r:id="rId21"/>
    <p:sldId id="336" r:id="rId22"/>
    <p:sldId id="355" r:id="rId23"/>
    <p:sldId id="356" r:id="rId24"/>
    <p:sldId id="338" r:id="rId25"/>
    <p:sldId id="357" r:id="rId26"/>
    <p:sldId id="3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810F5-1E4E-4DC8-B718-1CA5911C3418}" type="datetimeFigureOut">
              <a:rPr lang="en-CA" smtClean="0"/>
              <a:t>2021-03-10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097C9-68D0-48A2-A088-C61A4B1362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52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559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2021-03-10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056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2021-03-10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207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2021-03-10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79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2021-03-10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979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2021-03-10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858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2021-03-10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29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2021-03-10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952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2021-03-10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828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2021-03-10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72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2021-03-10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60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©Przemyslaw Pawluk 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082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22832" y="1078172"/>
            <a:ext cx="10515600" cy="3480179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CA" sz="6000" b="1" dirty="0" smtClean="0">
                <a:solidFill>
                  <a:schemeClr val="accent1">
                    <a:lumMod val="75000"/>
                  </a:schemeClr>
                </a:solidFill>
              </a:rPr>
              <a:t>Comp2151 Lecture4 		</a:t>
            </a:r>
            <a:r>
              <a:rPr lang="en-CA" sz="6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CA" sz="6000" b="1" dirty="0" smtClean="0">
                <a:solidFill>
                  <a:schemeClr val="accent1">
                    <a:lumMod val="75000"/>
                  </a:schemeClr>
                </a:solidFill>
              </a:rPr>
              <a:t>Scrum Processes</a:t>
            </a:r>
            <a:br>
              <a:rPr lang="en-CA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CA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469039" y="5759355"/>
            <a:ext cx="530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Reference: https://www.scrumstudy.com/sbokguide</a:t>
            </a:r>
          </a:p>
        </p:txBody>
      </p:sp>
    </p:spTree>
    <p:extLst>
      <p:ext uri="{BB962C8B-B14F-4D97-AF65-F5344CB8AC3E}">
        <p14:creationId xmlns:p14="http://schemas.microsoft.com/office/powerpoint/2010/main" val="6941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Phase2: PLAN AND ESTIMATE</a:t>
            </a: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Phase consists of the following processes:</a:t>
            </a:r>
          </a:p>
          <a:p>
            <a:endParaRPr lang="en-CA" dirty="0"/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7.</a:t>
            </a:r>
            <a:r>
              <a:rPr lang="en-US" b="1" dirty="0">
                <a:solidFill>
                  <a:srgbClr val="C00000"/>
                </a:solidFill>
              </a:rPr>
              <a:t> Create User Stories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8. Estimate User Stories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9. Commit User Stories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10. Identify Tasks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11</a:t>
            </a:r>
            <a:r>
              <a:rPr lang="en-US" b="1" dirty="0" smtClean="0">
                <a:solidFill>
                  <a:srgbClr val="C00000"/>
                </a:solidFill>
              </a:rPr>
              <a:t>. Estimate </a:t>
            </a:r>
            <a:r>
              <a:rPr lang="en-US" b="1" dirty="0">
                <a:solidFill>
                  <a:srgbClr val="C00000"/>
                </a:solidFill>
              </a:rPr>
              <a:t>Tasks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12. Create Sprint Backlog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09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8" y="228649"/>
            <a:ext cx="10515600" cy="7403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2.1 Create </a:t>
            </a:r>
            <a:r>
              <a:rPr lang="en-US" sz="3600" b="1" dirty="0">
                <a:solidFill>
                  <a:srgbClr val="C00000"/>
                </a:solidFill>
              </a:rPr>
              <a:t>User </a:t>
            </a:r>
            <a:r>
              <a:rPr lang="en-US" sz="3600" b="1" dirty="0" smtClean="0">
                <a:solidFill>
                  <a:srgbClr val="C00000"/>
                </a:solidFill>
              </a:rPr>
              <a:t>Stories (7)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59" y="1310185"/>
            <a:ext cx="10870441" cy="524074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User stories are the smallest units of user functionality in agile which can be delivered in one agile sprint. 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/>
              <a:t>user story must deliver particular value to the user and must be describable in simple language that outlines the desired outcome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User </a:t>
            </a:r>
            <a:r>
              <a:rPr lang="en-CA" dirty="0"/>
              <a:t>Stories and their related User Story Acceptance Criteria </a:t>
            </a:r>
            <a:r>
              <a:rPr lang="en-CA" dirty="0" smtClean="0"/>
              <a:t>are created</a:t>
            </a:r>
            <a:r>
              <a:rPr lang="en-CA" dirty="0"/>
              <a:t>. 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User </a:t>
            </a:r>
            <a:r>
              <a:rPr lang="en-CA" dirty="0"/>
              <a:t>Stories are usually written by the Product Owner and are designed to ensure that </a:t>
            </a:r>
            <a:r>
              <a:rPr lang="en-CA" dirty="0" smtClean="0"/>
              <a:t>the customer’s </a:t>
            </a:r>
            <a:r>
              <a:rPr lang="en-CA" dirty="0"/>
              <a:t>requirements are clearly depicted and can be fully understood by all </a:t>
            </a:r>
            <a:r>
              <a:rPr lang="en-CA" dirty="0" smtClean="0"/>
              <a:t>stakeholders.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75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215001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2.2 Estimate </a:t>
            </a:r>
            <a:r>
              <a:rPr lang="en-US" sz="3600" b="1" dirty="0">
                <a:solidFill>
                  <a:srgbClr val="C00000"/>
                </a:solidFill>
              </a:rPr>
              <a:t>User </a:t>
            </a:r>
            <a:r>
              <a:rPr lang="en-US" sz="3600" b="1" dirty="0" smtClean="0">
                <a:solidFill>
                  <a:srgbClr val="C00000"/>
                </a:solidFill>
              </a:rPr>
              <a:t>Stories (8)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928050"/>
            <a:ext cx="10889776" cy="524891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A </a:t>
            </a:r>
            <a:r>
              <a:rPr lang="en-CA" dirty="0"/>
              <a:t>comparative analysis to estimate the relative size of product backlog items (or stories</a:t>
            </a:r>
            <a:r>
              <a:rPr lang="en-CA" dirty="0" smtClean="0"/>
              <a:t>).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</a:rPr>
              <a:t>Techniques (Covered in Lecture-3)</a:t>
            </a:r>
          </a:p>
          <a:p>
            <a:pPr marL="457200" lvl="1" indent="0">
              <a:buNone/>
            </a:pPr>
            <a:r>
              <a:rPr lang="en-CA" b="1" dirty="0"/>
              <a:t>1.Planning Poker</a:t>
            </a:r>
          </a:p>
          <a:p>
            <a:pPr marL="457200" lvl="1" indent="0">
              <a:buNone/>
            </a:pPr>
            <a:r>
              <a:rPr lang="en-US" b="1" dirty="0"/>
              <a:t>2. Bucket System</a:t>
            </a:r>
          </a:p>
          <a:p>
            <a:pPr marL="457200" lvl="1" indent="0">
              <a:buNone/>
            </a:pPr>
            <a:r>
              <a:rPr lang="en-CA" b="1" dirty="0"/>
              <a:t>3. Big Uncertain Small (TFB/NFC/1</a:t>
            </a:r>
            <a:r>
              <a:rPr lang="en-CA" b="1" dirty="0" smtClean="0"/>
              <a:t>)</a:t>
            </a:r>
          </a:p>
          <a:p>
            <a:pPr marL="457200" lvl="1" indent="0">
              <a:buNone/>
            </a:pPr>
            <a:r>
              <a:rPr lang="en-CA" b="1" dirty="0"/>
              <a:t>4. Ordering protocol </a:t>
            </a:r>
          </a:p>
          <a:p>
            <a:pPr marL="457200" lvl="1" indent="0">
              <a:buNone/>
            </a:pPr>
            <a:r>
              <a:rPr lang="en-US" b="1" dirty="0"/>
              <a:t>5. Divide until Maximum Size or Less</a:t>
            </a:r>
          </a:p>
          <a:p>
            <a:pPr marL="457200" lvl="1" indent="0">
              <a:buNone/>
            </a:pPr>
            <a:r>
              <a:rPr lang="en-CA" b="1" dirty="0"/>
              <a:t>6. T-Shirt </a:t>
            </a:r>
            <a:r>
              <a:rPr lang="en-CA" b="1" dirty="0" smtClean="0"/>
              <a:t>Sizes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1282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01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2.3 Commit </a:t>
            </a:r>
            <a:r>
              <a:rPr lang="en-US" sz="3600" b="1" dirty="0">
                <a:solidFill>
                  <a:srgbClr val="C00000"/>
                </a:solidFill>
              </a:rPr>
              <a:t>User </a:t>
            </a:r>
            <a:r>
              <a:rPr lang="en-US" sz="3600" b="1" dirty="0" smtClean="0">
                <a:solidFill>
                  <a:srgbClr val="C00000"/>
                </a:solidFill>
              </a:rPr>
              <a:t>Stories (9)</a:t>
            </a:r>
            <a:r>
              <a:rPr lang="en-US" sz="3600" b="1" dirty="0">
                <a:solidFill>
                  <a:srgbClr val="C00000"/>
                </a:solidFill>
              </a:rPr>
              <a:t/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5"/>
            <a:ext cx="10515600" cy="5112438"/>
          </a:xfrm>
        </p:spPr>
        <p:txBody>
          <a:bodyPr/>
          <a:lstStyle/>
          <a:p>
            <a:r>
              <a:rPr lang="en-CA" dirty="0"/>
              <a:t>The Scrum Team commits to a subset of Estimated User Stories that they believe they can complete in </a:t>
            </a:r>
            <a:r>
              <a:rPr lang="en-CA" dirty="0" smtClean="0"/>
              <a:t>the next </a:t>
            </a:r>
            <a:r>
              <a:rPr lang="en-CA" dirty="0"/>
              <a:t>Sprint based upon velocity. The Committed User Stories should always be selected per the priorities</a:t>
            </a:r>
          </a:p>
          <a:p>
            <a:r>
              <a:rPr lang="en-CA" dirty="0"/>
              <a:t>defined by the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132401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283841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2.4 Identify Tasks (10)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14" y="2361063"/>
            <a:ext cx="7909786" cy="3372197"/>
          </a:xfrm>
        </p:spPr>
      </p:pic>
      <p:sp>
        <p:nvSpPr>
          <p:cNvPr id="5" name="TextBox 4"/>
          <p:cNvSpPr txBox="1"/>
          <p:nvPr/>
        </p:nvSpPr>
        <p:spPr>
          <a:xfrm>
            <a:off x="491319" y="1078175"/>
            <a:ext cx="928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Tasks are technical </a:t>
            </a:r>
            <a:r>
              <a:rPr lang="en-CA" sz="2400" dirty="0"/>
              <a:t>implementation of a story into a software </a:t>
            </a:r>
            <a:r>
              <a:rPr lang="en-CA" sz="2400" dirty="0" smtClean="0"/>
              <a:t>feature.</a:t>
            </a:r>
            <a:endParaRPr lang="en-CA" sz="2400" dirty="0"/>
          </a:p>
          <a:p>
            <a:r>
              <a:rPr lang="en-CA" sz="2400" dirty="0" smtClean="0"/>
              <a:t>Mapping stories to tasks</a:t>
            </a:r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99914" y="5895833"/>
            <a:ext cx="465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https://www.visual-paradigm.com/scrum/theme-epic-user-story-task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0741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0" y="433365"/>
            <a:ext cx="10515600" cy="7266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2.5 Estimate Tasks (11)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11" y="1323833"/>
            <a:ext cx="10884090" cy="4853130"/>
          </a:xfrm>
        </p:spPr>
        <p:txBody>
          <a:bodyPr/>
          <a:lstStyle/>
          <a:p>
            <a:r>
              <a:rPr lang="en-CA" dirty="0"/>
              <a:t>Estimating </a:t>
            </a:r>
            <a:r>
              <a:rPr lang="en-CA" dirty="0" smtClean="0"/>
              <a:t>of the </a:t>
            </a:r>
            <a:r>
              <a:rPr lang="en-CA" dirty="0"/>
              <a:t>duration </a:t>
            </a:r>
            <a:r>
              <a:rPr lang="en-CA" dirty="0" smtClean="0"/>
              <a:t>and effort required </a:t>
            </a:r>
            <a:r>
              <a:rPr lang="en-CA" dirty="0"/>
              <a:t>to </a:t>
            </a:r>
            <a:r>
              <a:rPr lang="en-CA" dirty="0" smtClean="0"/>
              <a:t>accomplish each </a:t>
            </a:r>
            <a:r>
              <a:rPr lang="en-CA" dirty="0"/>
              <a:t>task in the Task List. The result of this process is an Effort Estimated Task List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Task dependencies (predecessors) are also established.</a:t>
            </a:r>
          </a:p>
          <a:p>
            <a:endParaRPr lang="en-CA" dirty="0"/>
          </a:p>
          <a:p>
            <a:r>
              <a:rPr lang="en-CA" dirty="0" smtClean="0"/>
              <a:t>Estimation is done based on experience or consulting the plan for a similar project.</a:t>
            </a:r>
          </a:p>
          <a:p>
            <a:endParaRPr lang="en-CA" dirty="0"/>
          </a:p>
          <a:p>
            <a:r>
              <a:rPr lang="en-CA" dirty="0" smtClean="0"/>
              <a:t>Some mathematical models have also been developed to estimate task durations.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46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87706"/>
            <a:ext cx="10515600" cy="72669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2.6 Create </a:t>
            </a:r>
            <a:r>
              <a:rPr lang="en-US" sz="3200" b="1" dirty="0">
                <a:solidFill>
                  <a:srgbClr val="C00000"/>
                </a:solidFill>
              </a:rPr>
              <a:t>Sprint </a:t>
            </a:r>
            <a:r>
              <a:rPr lang="en-US" sz="3200" b="1" dirty="0" smtClean="0">
                <a:solidFill>
                  <a:srgbClr val="C00000"/>
                </a:solidFill>
              </a:rPr>
              <a:t>Backlog (12)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11" y="1119118"/>
            <a:ext cx="3802038" cy="5057845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The list of the tasks to be executed by the Scrum Team in the upcoming Sprint is called the Sprint Backlog</a:t>
            </a:r>
            <a:r>
              <a:rPr lang="en-CA" sz="2400" dirty="0" smtClean="0"/>
              <a:t>.</a:t>
            </a:r>
          </a:p>
          <a:p>
            <a:endParaRPr lang="en-CA" sz="2400" dirty="0"/>
          </a:p>
          <a:p>
            <a:r>
              <a:rPr lang="en-CA" sz="2400" dirty="0"/>
              <a:t>It is common practice that the Sprint Backlog is represented on a </a:t>
            </a:r>
            <a:r>
              <a:rPr lang="en-CA" sz="2400" dirty="0" err="1" smtClean="0">
                <a:solidFill>
                  <a:schemeClr val="accent1">
                    <a:lumMod val="75000"/>
                  </a:schemeClr>
                </a:solidFill>
              </a:rPr>
              <a:t>Scrumboard</a:t>
            </a:r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CA" sz="2400" dirty="0" smtClean="0"/>
          </a:p>
          <a:p>
            <a:endParaRPr lang="en-CA" sz="2400" dirty="0"/>
          </a:p>
          <a:p>
            <a:r>
              <a:rPr lang="en-CA" sz="2400" dirty="0" smtClean="0"/>
              <a:t>Risks </a:t>
            </a:r>
            <a:r>
              <a:rPr lang="en-CA" sz="2400" dirty="0"/>
              <a:t>would also be included as tasks in the Sprint </a:t>
            </a:r>
            <a:r>
              <a:rPr lang="en-CA" sz="2400" dirty="0" smtClean="0"/>
              <a:t>Backlog along with any mitigating activities.</a:t>
            </a:r>
          </a:p>
          <a:p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19118"/>
            <a:ext cx="7054264" cy="51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Phase3: IMPLEMENT</a:t>
            </a: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Phase consists of the following processes:</a:t>
            </a:r>
          </a:p>
          <a:p>
            <a:endParaRPr lang="en-CA" dirty="0" smtClean="0"/>
          </a:p>
          <a:p>
            <a:endParaRPr lang="en-CA" dirty="0"/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13. Create Deliverables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14. Conduct Daily Standup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15. Groom Prioritized Product Backlog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726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74057"/>
            <a:ext cx="10515600" cy="6857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3.1 Create Deliverables (13)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682388"/>
            <a:ext cx="11546006" cy="580029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Inputs:  </a:t>
            </a:r>
            <a:r>
              <a:rPr lang="en-CA" sz="2400" dirty="0" smtClean="0"/>
              <a:t>Sprint backlog, </a:t>
            </a:r>
            <a:r>
              <a:rPr lang="en-CA" sz="2400" dirty="0" err="1" smtClean="0"/>
              <a:t>Scrumboard</a:t>
            </a:r>
            <a:r>
              <a:rPr lang="en-CA" sz="2400" dirty="0" smtClean="0"/>
              <a:t>, Impediment Log(hurdles faced by the team are logged)</a:t>
            </a:r>
          </a:p>
          <a:p>
            <a:endParaRPr lang="en-CA" dirty="0"/>
          </a:p>
          <a:p>
            <a:r>
              <a:rPr lang="en-CA" dirty="0">
                <a:solidFill>
                  <a:srgbClr val="0070C0"/>
                </a:solidFill>
              </a:rPr>
              <a:t>Tools: </a:t>
            </a:r>
          </a:p>
          <a:p>
            <a:pPr lvl="1"/>
            <a:r>
              <a:rPr lang="en-CA" b="1" dirty="0" smtClean="0"/>
              <a:t>Refactoring</a:t>
            </a:r>
            <a:r>
              <a:rPr lang="en-CA" dirty="0" smtClean="0"/>
              <a:t>: </a:t>
            </a:r>
            <a:r>
              <a:rPr lang="en-CA" sz="2000" dirty="0"/>
              <a:t>Make the code simpler, concise, flexible</a:t>
            </a:r>
          </a:p>
          <a:p>
            <a:pPr lvl="1"/>
            <a:r>
              <a:rPr lang="en-CA" b="1" dirty="0" smtClean="0"/>
              <a:t>Design Patterns: </a:t>
            </a:r>
            <a:r>
              <a:rPr lang="en-CA" sz="2000" dirty="0" smtClean="0"/>
              <a:t>int</a:t>
            </a:r>
            <a:r>
              <a:rPr lang="en-CA" sz="2000" dirty="0"/>
              <a:t>roduce software design patterns as it improves productivity</a:t>
            </a:r>
          </a:p>
          <a:p>
            <a:pPr lvl="1"/>
            <a:endParaRPr lang="en-CA" dirty="0" smtClean="0"/>
          </a:p>
          <a:p>
            <a:r>
              <a:rPr lang="en-CA" dirty="0" smtClean="0">
                <a:solidFill>
                  <a:srgbClr val="0070C0"/>
                </a:solidFill>
              </a:rPr>
              <a:t>Outputs:</a:t>
            </a:r>
            <a:endParaRPr lang="en-CA" dirty="0">
              <a:solidFill>
                <a:srgbClr val="0070C0"/>
              </a:solidFill>
            </a:endParaRPr>
          </a:p>
          <a:p>
            <a:pPr lvl="1"/>
            <a:r>
              <a:rPr lang="en-CA" sz="2000" dirty="0" smtClean="0"/>
              <a:t>Sprint deliverables: successful implementation and testing of the Features </a:t>
            </a:r>
            <a:r>
              <a:rPr lang="en-CA" sz="2000" dirty="0"/>
              <a:t>and functionality defined in the User Stories included in the </a:t>
            </a:r>
            <a:r>
              <a:rPr lang="en-CA" sz="2000" dirty="0" smtClean="0"/>
              <a:t>Sprint.</a:t>
            </a:r>
          </a:p>
          <a:p>
            <a:pPr lvl="1"/>
            <a:r>
              <a:rPr lang="en-CA" sz="2000" dirty="0" smtClean="0"/>
              <a:t>Updated Scrum board and impediment log</a:t>
            </a:r>
          </a:p>
          <a:p>
            <a:pPr lvl="1"/>
            <a:r>
              <a:rPr lang="en-CA" sz="2000" dirty="0" smtClean="0"/>
              <a:t>Identify and mitigate risks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5350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62" y="337830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3.2 Conduct </a:t>
            </a:r>
            <a:r>
              <a:rPr lang="en-US" sz="3600" b="1" dirty="0">
                <a:solidFill>
                  <a:srgbClr val="C00000"/>
                </a:solidFill>
              </a:rPr>
              <a:t>Daily </a:t>
            </a:r>
            <a:r>
              <a:rPr lang="en-US" sz="3600" b="1" dirty="0" smtClean="0">
                <a:solidFill>
                  <a:srgbClr val="C00000"/>
                </a:solidFill>
              </a:rPr>
              <a:t>Standup (14)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982639"/>
            <a:ext cx="11121788" cy="5500048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Time boxed event (15 minutes)</a:t>
            </a:r>
          </a:p>
          <a:p>
            <a:r>
              <a:rPr lang="en-CA" sz="2400" dirty="0" smtClean="0"/>
              <a:t>Team members provide status update to fellow team members about the achievements and experience from the previous work day.</a:t>
            </a:r>
          </a:p>
          <a:p>
            <a:r>
              <a:rPr lang="en-CA" sz="2400" b="1" dirty="0" smtClean="0"/>
              <a:t>Three </a:t>
            </a:r>
            <a:r>
              <a:rPr lang="en-CA" sz="2400" b="1" dirty="0"/>
              <a:t>Daily </a:t>
            </a:r>
            <a:r>
              <a:rPr lang="en-CA" sz="2400" b="1" dirty="0" smtClean="0"/>
              <a:t>Questions</a:t>
            </a:r>
          </a:p>
          <a:p>
            <a:pPr marL="914400" lvl="2" indent="0">
              <a:buNone/>
            </a:pPr>
            <a:r>
              <a:rPr lang="en-CA" dirty="0">
                <a:solidFill>
                  <a:srgbClr val="0070C0"/>
                </a:solidFill>
              </a:rPr>
              <a:t>What have I done since the last meeting?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0070C0"/>
                </a:solidFill>
              </a:rPr>
              <a:t>What </a:t>
            </a:r>
            <a:r>
              <a:rPr lang="en-CA" dirty="0">
                <a:solidFill>
                  <a:srgbClr val="0070C0"/>
                </a:solidFill>
              </a:rPr>
              <a:t>do I plan to do before the next meeting?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0070C0"/>
                </a:solidFill>
              </a:rPr>
              <a:t>What impediments </a:t>
            </a:r>
            <a:r>
              <a:rPr lang="en-CA" dirty="0">
                <a:solidFill>
                  <a:srgbClr val="0070C0"/>
                </a:solidFill>
              </a:rPr>
              <a:t>or obstacles (if any) am I currently facing</a:t>
            </a:r>
            <a:r>
              <a:rPr lang="en-CA" dirty="0" smtClean="0">
                <a:solidFill>
                  <a:srgbClr val="0070C0"/>
                </a:solidFill>
              </a:rPr>
              <a:t>?</a:t>
            </a:r>
          </a:p>
          <a:p>
            <a:pPr marL="914400" lvl="2" indent="0">
              <a:buNone/>
            </a:pPr>
            <a:endParaRPr lang="en-CA" dirty="0">
              <a:solidFill>
                <a:srgbClr val="0070C0"/>
              </a:solidFill>
            </a:endParaRPr>
          </a:p>
          <a:p>
            <a:r>
              <a:rPr lang="en-CA" sz="2400" b="1" dirty="0"/>
              <a:t>The war </a:t>
            </a:r>
            <a:r>
              <a:rPr lang="en-CA" sz="2400" b="1" dirty="0" smtClean="0"/>
              <a:t>room: </a:t>
            </a:r>
            <a:r>
              <a:rPr lang="en-CA" sz="2400" dirty="0" smtClean="0"/>
              <a:t>all team members should </a:t>
            </a:r>
            <a:r>
              <a:rPr lang="en-CA" sz="2400" smtClean="0"/>
              <a:t>be collocated, </a:t>
            </a:r>
            <a:r>
              <a:rPr lang="en-CA" sz="2400"/>
              <a:t>index cards, sticky notes, and other low-tech, high-touch tools are </a:t>
            </a:r>
            <a:r>
              <a:rPr lang="en-CA" sz="2400" smtClean="0"/>
              <a:t>made available </a:t>
            </a:r>
            <a:r>
              <a:rPr lang="en-CA" sz="2400"/>
              <a:t>in the room to facilitate workflow, collaboration, and problem solving</a:t>
            </a:r>
            <a:r>
              <a:rPr lang="en-CA" sz="2400" smtClean="0"/>
              <a:t>.</a:t>
            </a:r>
          </a:p>
          <a:p>
            <a:endParaRPr lang="en-CA" sz="2400"/>
          </a:p>
          <a:p>
            <a:r>
              <a:rPr lang="en-CA" sz="2400" b="1" smtClean="0"/>
              <a:t>Outputs: </a:t>
            </a:r>
            <a:r>
              <a:rPr lang="en-CA" sz="2400"/>
              <a:t>Updated Sprint Burndown </a:t>
            </a:r>
            <a:r>
              <a:rPr lang="en-CA" sz="2400" smtClean="0"/>
              <a:t>Charts and impediment logs, change requests, identified and mitigated risks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3578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72801-2D60-436A-90ED-786CEF3E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2" y="125975"/>
            <a:ext cx="10515600" cy="324401"/>
          </a:xfrm>
        </p:spPr>
        <p:txBody>
          <a:bodyPr>
            <a:normAutofit fontScale="90000"/>
          </a:bodyPr>
          <a:lstStyle/>
          <a:p>
            <a:r>
              <a:rPr lang="en-CA" sz="2800" b="1" dirty="0" smtClean="0">
                <a:solidFill>
                  <a:schemeClr val="accent1">
                    <a:lumMod val="75000"/>
                  </a:schemeClr>
                </a:solidFill>
              </a:rPr>
              <a:t>Scrum Process Framework</a:t>
            </a:r>
            <a:endParaRPr lang="en-CA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093" y="759656"/>
            <a:ext cx="6257392" cy="5516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5015" y="6446953"/>
            <a:ext cx="2978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SBOK™ Guide</a:t>
            </a:r>
          </a:p>
        </p:txBody>
      </p:sp>
    </p:spTree>
    <p:extLst>
      <p:ext uri="{BB962C8B-B14F-4D97-AF65-F5344CB8AC3E}">
        <p14:creationId xmlns:p14="http://schemas.microsoft.com/office/powerpoint/2010/main" val="33598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8" y="215000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en-CA" sz="3200" b="1" smtClean="0">
                <a:solidFill>
                  <a:srgbClr val="C00000"/>
                </a:solidFill>
              </a:rPr>
              <a:t/>
            </a:r>
            <a:br>
              <a:rPr lang="en-CA" sz="3200" b="1" smtClean="0">
                <a:solidFill>
                  <a:srgbClr val="C00000"/>
                </a:solidFill>
              </a:rPr>
            </a:br>
            <a:r>
              <a:rPr lang="en-CA" sz="3200" b="1" smtClean="0">
                <a:solidFill>
                  <a:srgbClr val="C00000"/>
                </a:solidFill>
              </a:rPr>
              <a:t>3.3 </a:t>
            </a:r>
            <a:r>
              <a:rPr lang="en-US" sz="3200" b="1" dirty="0">
                <a:solidFill>
                  <a:srgbClr val="C00000"/>
                </a:solidFill>
              </a:rPr>
              <a:t>Groom Prioritized Product </a:t>
            </a:r>
            <a:r>
              <a:rPr lang="en-US" sz="3200" b="1" dirty="0" smtClean="0">
                <a:solidFill>
                  <a:srgbClr val="C00000"/>
                </a:solidFill>
              </a:rPr>
              <a:t>Backlog(15)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8" y="723333"/>
            <a:ext cx="11047862" cy="5849416"/>
          </a:xfrm>
        </p:spPr>
        <p:txBody>
          <a:bodyPr>
            <a:normAutofit/>
          </a:bodyPr>
          <a:lstStyle/>
          <a:p>
            <a:pPr algn="just"/>
            <a:r>
              <a:rPr lang="en-CA" sz="2400" b="1"/>
              <a:t>Rejected </a:t>
            </a:r>
            <a:r>
              <a:rPr lang="en-CA" sz="2400" b="1" smtClean="0"/>
              <a:t>Deliverables: </a:t>
            </a:r>
            <a:r>
              <a:rPr lang="en-CA" sz="2400" smtClean="0"/>
              <a:t>The deliverables that do </a:t>
            </a:r>
            <a:r>
              <a:rPr lang="en-CA" sz="2400"/>
              <a:t>not meet the Acceptance </a:t>
            </a:r>
            <a:r>
              <a:rPr lang="en-CA" sz="2400" smtClean="0"/>
              <a:t>Criteria remain </a:t>
            </a:r>
            <a:r>
              <a:rPr lang="en-CA" sz="2400"/>
              <a:t>in the </a:t>
            </a:r>
            <a:r>
              <a:rPr lang="en-CA" sz="2400" smtClean="0"/>
              <a:t>Prioritized Product </a:t>
            </a:r>
            <a:r>
              <a:rPr lang="en-CA" sz="2400"/>
              <a:t>Backlog </a:t>
            </a:r>
            <a:r>
              <a:rPr lang="en-CA" sz="2400" smtClean="0"/>
              <a:t>but don't </a:t>
            </a:r>
            <a:r>
              <a:rPr lang="en-CA" sz="2400"/>
              <a:t>get marked as </a:t>
            </a:r>
            <a:r>
              <a:rPr lang="en-CA" sz="2400" b="1"/>
              <a:t>done</a:t>
            </a:r>
            <a:r>
              <a:rPr lang="en-CA" sz="2400"/>
              <a:t> so that they can be reprioritized in the </a:t>
            </a:r>
            <a:r>
              <a:rPr lang="en-CA" sz="2400" i="1"/>
              <a:t>Groom </a:t>
            </a:r>
            <a:r>
              <a:rPr lang="en-CA" sz="2400" i="1" smtClean="0"/>
              <a:t>Prioritized Product </a:t>
            </a:r>
            <a:r>
              <a:rPr lang="en-CA" sz="2400" i="1"/>
              <a:t>Backlog </a:t>
            </a:r>
            <a:r>
              <a:rPr lang="en-CA" sz="2400"/>
              <a:t>process and be considered for development in the next Sprint</a:t>
            </a:r>
            <a:r>
              <a:rPr lang="en-CA" sz="2400" smtClean="0"/>
              <a:t>.</a:t>
            </a:r>
          </a:p>
          <a:p>
            <a:pPr algn="just"/>
            <a:endParaRPr lang="en-CA" sz="2400" smtClean="0"/>
          </a:p>
          <a:p>
            <a:pPr algn="just"/>
            <a:endParaRPr lang="en-CA" sz="2400"/>
          </a:p>
          <a:p>
            <a:pPr algn="just"/>
            <a:r>
              <a:rPr lang="en-CA" sz="2400" b="1"/>
              <a:t>Prioritized Product Backlog Review </a:t>
            </a:r>
            <a:r>
              <a:rPr lang="en-CA" sz="2400" b="1" smtClean="0"/>
              <a:t>Meetings:</a:t>
            </a:r>
            <a:r>
              <a:rPr lang="en-CA" sz="2400" smtClean="0"/>
              <a:t> The </a:t>
            </a:r>
            <a:r>
              <a:rPr lang="en-CA" sz="2400"/>
              <a:t>Product Owner </a:t>
            </a:r>
            <a:r>
              <a:rPr lang="en-CA" sz="2400" smtClean="0"/>
              <a:t>conducts multiple </a:t>
            </a:r>
            <a:r>
              <a:rPr lang="en-CA" sz="2400"/>
              <a:t>and separate meetings with relevant Stakeholder(s), the </a:t>
            </a:r>
            <a:r>
              <a:rPr lang="en-CA" sz="2400" smtClean="0"/>
              <a:t>Scrum Master</a:t>
            </a:r>
            <a:r>
              <a:rPr lang="en-CA" sz="2400"/>
              <a:t>, and the Scrum Team to ensure that he or she has enough information to make updates to </a:t>
            </a:r>
            <a:r>
              <a:rPr lang="en-CA" sz="2400" smtClean="0"/>
              <a:t>the Prioritized </a:t>
            </a:r>
            <a:r>
              <a:rPr lang="en-CA" sz="2400"/>
              <a:t>Product Backlog during the </a:t>
            </a:r>
            <a:r>
              <a:rPr lang="en-CA" sz="2400" i="1"/>
              <a:t>Groom Prioritized Product Backlog </a:t>
            </a:r>
            <a:r>
              <a:rPr lang="en-CA" sz="2400"/>
              <a:t>process</a:t>
            </a:r>
            <a:r>
              <a:rPr lang="en-CA" sz="2400" smtClean="0"/>
              <a:t>. </a:t>
            </a:r>
          </a:p>
          <a:p>
            <a:pPr algn="just"/>
            <a:endParaRPr lang="en-CA" sz="2400" smtClean="0"/>
          </a:p>
          <a:p>
            <a:pPr algn="just"/>
            <a:endParaRPr lang="en-CA" sz="2400"/>
          </a:p>
          <a:p>
            <a:pPr algn="just"/>
            <a:r>
              <a:rPr lang="en-CA" sz="2400" smtClean="0"/>
              <a:t>The </a:t>
            </a:r>
            <a:r>
              <a:rPr lang="en-CA" sz="2400"/>
              <a:t>intent of </a:t>
            </a:r>
            <a:r>
              <a:rPr lang="en-CA" sz="2400" smtClean="0"/>
              <a:t>this meeting is </a:t>
            </a:r>
            <a:r>
              <a:rPr lang="en-CA" sz="2400"/>
              <a:t>to ensure that User Stories and </a:t>
            </a:r>
            <a:r>
              <a:rPr lang="en-CA" sz="2400" smtClean="0"/>
              <a:t>Acceptance Criteria </a:t>
            </a:r>
            <a:r>
              <a:rPr lang="en-CA" sz="2400"/>
              <a:t>are understood and are written properly by the Product Owner so that they reflect the </a:t>
            </a:r>
            <a:r>
              <a:rPr lang="en-CA" sz="2400" smtClean="0"/>
              <a:t>actual stakeholder </a:t>
            </a:r>
            <a:r>
              <a:rPr lang="en-CA" sz="2400"/>
              <a:t>(customer) requirements and </a:t>
            </a:r>
            <a:r>
              <a:rPr lang="en-CA" sz="2400" smtClean="0"/>
              <a:t>priorities.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94818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Phase4: REVIEW AND RETROSPECT</a:t>
            </a: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mtClean="0"/>
              <a:t>reviewing </a:t>
            </a:r>
            <a:r>
              <a:rPr lang="en-CA"/>
              <a:t>the deliverables and the work that has </a:t>
            </a:r>
            <a:r>
              <a:rPr lang="en-CA" smtClean="0"/>
              <a:t>been done </a:t>
            </a:r>
            <a:r>
              <a:rPr lang="en-CA"/>
              <a:t>and determining ways to improve the practices and methods used to do project work </a:t>
            </a:r>
            <a:endParaRPr lang="en-CA" smtClean="0"/>
          </a:p>
          <a:p>
            <a:endParaRPr lang="en-CA"/>
          </a:p>
          <a:p>
            <a:endParaRPr lang="en-CA" smtClean="0"/>
          </a:p>
          <a:p>
            <a:r>
              <a:rPr lang="en-CA" smtClean="0"/>
              <a:t>This </a:t>
            </a:r>
            <a:r>
              <a:rPr lang="en-CA" dirty="0" smtClean="0"/>
              <a:t>Phase consists of the following processes:</a:t>
            </a:r>
          </a:p>
          <a:p>
            <a:endParaRPr lang="en-CA" dirty="0"/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16. Demonstrate and Validate Sprint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17. Retrospect Sprint Release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014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>
            <a:normAutofit fontScale="90000"/>
          </a:bodyPr>
          <a:lstStyle/>
          <a:p>
            <a:r>
              <a:rPr lang="en-US" sz="3200" b="1" smtClean="0">
                <a:solidFill>
                  <a:srgbClr val="C00000"/>
                </a:solidFill>
              </a:rPr>
              <a:t/>
            </a:r>
            <a:br>
              <a:rPr lang="en-US" sz="3200" b="1" smtClean="0">
                <a:solidFill>
                  <a:srgbClr val="C00000"/>
                </a:solidFill>
              </a:rPr>
            </a:br>
            <a:r>
              <a:rPr lang="en-US" sz="3200" b="1" smtClean="0">
                <a:solidFill>
                  <a:srgbClr val="C00000"/>
                </a:solidFill>
              </a:rPr>
              <a:t>4.1 </a:t>
            </a:r>
            <a:r>
              <a:rPr lang="en-US" sz="3200" b="1" dirty="0" smtClean="0">
                <a:solidFill>
                  <a:srgbClr val="C00000"/>
                </a:solidFill>
              </a:rPr>
              <a:t>Demonstrate </a:t>
            </a:r>
            <a:r>
              <a:rPr lang="en-US" sz="3200" b="1" dirty="0">
                <a:solidFill>
                  <a:srgbClr val="C00000"/>
                </a:solidFill>
              </a:rPr>
              <a:t>and Validate </a:t>
            </a:r>
            <a:r>
              <a:rPr lang="en-US" sz="3200" b="1" dirty="0" smtClean="0">
                <a:solidFill>
                  <a:srgbClr val="C00000"/>
                </a:solidFill>
              </a:rPr>
              <a:t>Sprint(16)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822"/>
            <a:ext cx="10515600" cy="5085141"/>
          </a:xfrm>
        </p:spPr>
        <p:txBody>
          <a:bodyPr>
            <a:normAutofit/>
          </a:bodyPr>
          <a:lstStyle/>
          <a:p>
            <a:pPr algn="just"/>
            <a:r>
              <a:rPr lang="en-CA" sz="2400" smtClean="0"/>
              <a:t>The </a:t>
            </a:r>
            <a:r>
              <a:rPr lang="en-CA" sz="2400"/>
              <a:t>Scrum Team demonstrates the </a:t>
            </a:r>
            <a:r>
              <a:rPr lang="en-CA" sz="2400" smtClean="0"/>
              <a:t>Sprint deliverables </a:t>
            </a:r>
            <a:r>
              <a:rPr lang="en-CA" sz="2400"/>
              <a:t>to the Product Owner and relevant stakeholders in a Sprint Review Meeting. The purpose </a:t>
            </a:r>
            <a:r>
              <a:rPr lang="en-CA" sz="2400" smtClean="0"/>
              <a:t>of this </a:t>
            </a:r>
            <a:r>
              <a:rPr lang="en-CA" sz="2400"/>
              <a:t>meeting is to secure approval and acceptance of the product or service by the Product Owner</a:t>
            </a:r>
            <a:r>
              <a:rPr lang="en-CA" sz="2400" smtClean="0"/>
              <a:t>.</a:t>
            </a:r>
          </a:p>
          <a:p>
            <a:pPr algn="just"/>
            <a:endParaRPr lang="en-CA" sz="2400"/>
          </a:p>
          <a:p>
            <a:pPr algn="just"/>
            <a:endParaRPr lang="en-CA" sz="2400" smtClean="0"/>
          </a:p>
          <a:p>
            <a:pPr algn="just"/>
            <a:r>
              <a:rPr lang="en-CA" sz="2400" b="1" smtClean="0"/>
              <a:t>Outputs</a:t>
            </a:r>
          </a:p>
          <a:p>
            <a:pPr algn="just"/>
            <a:r>
              <a:rPr lang="en-CA" sz="2400"/>
              <a:t>Deliverables which meet the User Story Acceptance Criteria are accepted by the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266807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79" y="310535"/>
            <a:ext cx="10515600" cy="631162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rgbClr val="C00000"/>
                </a:solidFill>
              </a:rPr>
              <a:t>4.2 </a:t>
            </a:r>
            <a:r>
              <a:rPr lang="en-US" sz="3200" b="1" dirty="0">
                <a:solidFill>
                  <a:srgbClr val="C00000"/>
                </a:solidFill>
              </a:rPr>
              <a:t>Retrospect </a:t>
            </a:r>
            <a:r>
              <a:rPr lang="en-US" sz="3200" b="1">
                <a:solidFill>
                  <a:srgbClr val="C00000"/>
                </a:solidFill>
              </a:rPr>
              <a:t>Sprint </a:t>
            </a:r>
            <a:r>
              <a:rPr lang="en-US" sz="3200" b="1" smtClean="0">
                <a:solidFill>
                  <a:srgbClr val="C00000"/>
                </a:solidFill>
              </a:rPr>
              <a:t>(</a:t>
            </a:r>
            <a:r>
              <a:rPr lang="en-US" sz="3200" b="1" dirty="0" smtClean="0">
                <a:solidFill>
                  <a:srgbClr val="C00000"/>
                </a:solidFill>
              </a:rPr>
              <a:t>17)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r>
              <a:rPr lang="en-CA" smtClean="0"/>
              <a:t>Scrum </a:t>
            </a:r>
            <a:r>
              <a:rPr lang="en-CA"/>
              <a:t>Master and Scrum Team meet to discuss the </a:t>
            </a:r>
            <a:r>
              <a:rPr lang="en-CA" smtClean="0"/>
              <a:t>lessons learned </a:t>
            </a:r>
            <a:r>
              <a:rPr lang="en-CA"/>
              <a:t>throughout the Sprint. </a:t>
            </a:r>
            <a:endParaRPr lang="en-CA" smtClean="0"/>
          </a:p>
          <a:p>
            <a:endParaRPr lang="en-CA"/>
          </a:p>
          <a:p>
            <a:r>
              <a:rPr lang="en-CA" smtClean="0"/>
              <a:t>This </a:t>
            </a:r>
            <a:r>
              <a:rPr lang="en-CA"/>
              <a:t>information is documented as lessons learned which can be applied </a:t>
            </a:r>
            <a:r>
              <a:rPr lang="en-CA" smtClean="0"/>
              <a:t>to future </a:t>
            </a:r>
            <a:r>
              <a:rPr lang="en-CA"/>
              <a:t>Sprints. </a:t>
            </a:r>
            <a:endParaRPr lang="en-CA" smtClean="0"/>
          </a:p>
          <a:p>
            <a:endParaRPr lang="en-CA" smtClean="0"/>
          </a:p>
          <a:p>
            <a:r>
              <a:rPr lang="en-CA" b="1" smtClean="0"/>
              <a:t>Outputs</a:t>
            </a:r>
            <a:endParaRPr lang="en-CA" b="1"/>
          </a:p>
          <a:p>
            <a:pPr lvl="1"/>
            <a:r>
              <a:rPr lang="en-CA" smtClean="0"/>
              <a:t>Agreed </a:t>
            </a:r>
            <a:r>
              <a:rPr lang="en-CA"/>
              <a:t>Actionable Improvements </a:t>
            </a:r>
            <a:endParaRPr lang="en-CA" smtClean="0"/>
          </a:p>
          <a:p>
            <a:pPr lvl="1"/>
            <a:r>
              <a:rPr lang="en-CA" smtClean="0"/>
              <a:t>Updated </a:t>
            </a:r>
            <a:r>
              <a:rPr lang="en-CA"/>
              <a:t>Scrum Guidance Body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72491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Phase5: RELEASE</a:t>
            </a: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6568"/>
            <a:ext cx="10515600" cy="4351338"/>
          </a:xfrm>
        </p:spPr>
        <p:txBody>
          <a:bodyPr>
            <a:normAutofit/>
          </a:bodyPr>
          <a:lstStyle/>
          <a:p>
            <a:r>
              <a:rPr lang="en-CA"/>
              <a:t>The Release phase emphasizes delivering the Accepted Deliverables to the customer and identifying</a:t>
            </a:r>
            <a:r>
              <a:rPr lang="en-CA" smtClean="0"/>
              <a:t>, documenting</a:t>
            </a:r>
            <a:r>
              <a:rPr lang="en-CA"/>
              <a:t>, and internalizing the lessons learned during the project.</a:t>
            </a:r>
            <a:endParaRPr lang="en-CA" smtClean="0"/>
          </a:p>
          <a:p>
            <a:endParaRPr lang="en-CA"/>
          </a:p>
          <a:p>
            <a:endParaRPr lang="en-CA" smtClean="0"/>
          </a:p>
          <a:p>
            <a:r>
              <a:rPr lang="en-CA" smtClean="0"/>
              <a:t>This </a:t>
            </a:r>
            <a:r>
              <a:rPr lang="en-CA" dirty="0" smtClean="0"/>
              <a:t>Phase consists of the following processes:</a:t>
            </a:r>
          </a:p>
          <a:p>
            <a:pPr marL="914400" lvl="2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18</a:t>
            </a:r>
            <a:r>
              <a:rPr lang="en-US" b="1" dirty="0" smtClean="0">
                <a:solidFill>
                  <a:srgbClr val="C00000"/>
                </a:solidFill>
              </a:rPr>
              <a:t>. Ship </a:t>
            </a:r>
            <a:r>
              <a:rPr lang="en-US" b="1" dirty="0">
                <a:solidFill>
                  <a:srgbClr val="C00000"/>
                </a:solidFill>
              </a:rPr>
              <a:t>Deliverables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19. Retrospect Project</a:t>
            </a:r>
          </a:p>
          <a:p>
            <a:pPr lvl="2"/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02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>
            <a:normAutofit fontScale="90000"/>
          </a:bodyPr>
          <a:lstStyle/>
          <a:p>
            <a:r>
              <a:rPr lang="en-CA" sz="3200" b="1" smtClean="0">
                <a:solidFill>
                  <a:srgbClr val="C00000"/>
                </a:solidFill>
              </a:rPr>
              <a:t/>
            </a:r>
            <a:br>
              <a:rPr lang="en-CA" sz="3200" b="1" smtClean="0">
                <a:solidFill>
                  <a:srgbClr val="C00000"/>
                </a:solidFill>
              </a:rPr>
            </a:br>
            <a:r>
              <a:rPr lang="en-CA" sz="3200" b="1" smtClean="0">
                <a:solidFill>
                  <a:srgbClr val="C00000"/>
                </a:solidFill>
              </a:rPr>
              <a:t>5.1 </a:t>
            </a:r>
            <a:r>
              <a:rPr lang="en-US" sz="3200" b="1" dirty="0">
                <a:solidFill>
                  <a:srgbClr val="C00000"/>
                </a:solidFill>
              </a:rPr>
              <a:t>Ship Deliverables(18)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CA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822"/>
            <a:ext cx="10515600" cy="5085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/>
              <a:t>Accepted Deliverables are delivered or transitioned to the </a:t>
            </a:r>
            <a:r>
              <a:rPr lang="en-CA" sz="2400" smtClean="0"/>
              <a:t>relevant stakeholders</a:t>
            </a:r>
            <a:r>
              <a:rPr lang="en-CA" sz="2400"/>
              <a:t>. A formal Working Deliverables Agreement documents the successful completion of the Sprint</a:t>
            </a:r>
            <a:r>
              <a:rPr lang="en-CA" sz="2400" smtClean="0"/>
              <a:t>.</a:t>
            </a:r>
          </a:p>
          <a:p>
            <a:pPr algn="just"/>
            <a:endParaRPr lang="en-CA" sz="2400" smtClean="0"/>
          </a:p>
          <a:p>
            <a:pPr marL="0" indent="0" algn="just">
              <a:buNone/>
            </a:pPr>
            <a:r>
              <a:rPr lang="en-CA" sz="2400" b="1"/>
              <a:t>The Product Releases </a:t>
            </a:r>
            <a:endParaRPr lang="en-CA" sz="2400" b="1" smtClean="0"/>
          </a:p>
          <a:p>
            <a:pPr marL="0" indent="0" algn="just">
              <a:buNone/>
            </a:pPr>
            <a:r>
              <a:rPr lang="en-CA" sz="2400" smtClean="0"/>
              <a:t> </a:t>
            </a:r>
            <a:r>
              <a:rPr lang="en-CA" sz="2400"/>
              <a:t>Release </a:t>
            </a:r>
            <a:r>
              <a:rPr lang="en-CA" sz="2400" smtClean="0"/>
              <a:t>Content —</a:t>
            </a:r>
            <a:r>
              <a:rPr lang="en-CA" sz="2400"/>
              <a:t>This consists of essential information about the deliverables that can assist </a:t>
            </a:r>
            <a:r>
              <a:rPr lang="en-CA" sz="2400" smtClean="0"/>
              <a:t>the customer support team.</a:t>
            </a:r>
          </a:p>
          <a:p>
            <a:pPr marL="0" indent="0" algn="just">
              <a:buNone/>
            </a:pPr>
            <a:endParaRPr lang="en-CA" sz="2400"/>
          </a:p>
          <a:p>
            <a:pPr marL="0" indent="0" algn="just">
              <a:buNone/>
            </a:pPr>
            <a:r>
              <a:rPr lang="en-CA" sz="2400" smtClean="0"/>
              <a:t> </a:t>
            </a:r>
            <a:r>
              <a:rPr lang="en-CA" sz="2400" b="1"/>
              <a:t>Release </a:t>
            </a:r>
            <a:r>
              <a:rPr lang="en-CA" sz="2400" b="1" smtClean="0"/>
              <a:t>Notes </a:t>
            </a:r>
            <a:r>
              <a:rPr lang="en-CA" sz="2400" smtClean="0"/>
              <a:t>—</a:t>
            </a:r>
            <a:r>
              <a:rPr lang="en-CA" sz="2400"/>
              <a:t>Release Notes should include external or market facing shipping criteria for </a:t>
            </a:r>
            <a:r>
              <a:rPr lang="en-CA" sz="2400" smtClean="0"/>
              <a:t>the product </a:t>
            </a:r>
            <a:r>
              <a:rPr lang="en-CA" sz="2400"/>
              <a:t>to be delivered.</a:t>
            </a:r>
          </a:p>
        </p:txBody>
      </p:sp>
    </p:spTree>
    <p:extLst>
      <p:ext uri="{BB962C8B-B14F-4D97-AF65-F5344CB8AC3E}">
        <p14:creationId xmlns:p14="http://schemas.microsoft.com/office/powerpoint/2010/main" val="122714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093"/>
          </a:xfrm>
        </p:spPr>
        <p:txBody>
          <a:bodyPr>
            <a:normAutofit fontScale="90000"/>
          </a:bodyPr>
          <a:lstStyle/>
          <a:p>
            <a:r>
              <a:rPr lang="en-CA" sz="3200" b="1" smtClean="0">
                <a:solidFill>
                  <a:srgbClr val="C00000"/>
                </a:solidFill>
              </a:rPr>
              <a:t/>
            </a:r>
            <a:br>
              <a:rPr lang="en-CA" sz="3200" b="1" smtClean="0">
                <a:solidFill>
                  <a:srgbClr val="C00000"/>
                </a:solidFill>
              </a:rPr>
            </a:br>
            <a:r>
              <a:rPr lang="en-CA" sz="3200" b="1" smtClean="0">
                <a:solidFill>
                  <a:srgbClr val="C00000"/>
                </a:solidFill>
              </a:rPr>
              <a:t>5.2 </a:t>
            </a:r>
            <a:r>
              <a:rPr lang="en-US" sz="3200" b="1" dirty="0">
                <a:solidFill>
                  <a:srgbClr val="C00000"/>
                </a:solidFill>
              </a:rPr>
              <a:t>Retrospect </a:t>
            </a:r>
            <a:r>
              <a:rPr lang="en-US" sz="3200" b="1" dirty="0" smtClean="0">
                <a:solidFill>
                  <a:srgbClr val="C00000"/>
                </a:solidFill>
              </a:rPr>
              <a:t>Project (19)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/>
          <a:lstStyle/>
          <a:p>
            <a:r>
              <a:rPr lang="en-CA"/>
              <a:t>T</a:t>
            </a:r>
            <a:r>
              <a:rPr lang="en-CA" smtClean="0"/>
              <a:t>his </a:t>
            </a:r>
            <a:r>
              <a:rPr lang="en-CA" smtClean="0"/>
              <a:t>process completes </a:t>
            </a:r>
            <a:r>
              <a:rPr lang="en-CA"/>
              <a:t>the </a:t>
            </a:r>
            <a:r>
              <a:rPr lang="en-CA" smtClean="0"/>
              <a:t>project.</a:t>
            </a:r>
          </a:p>
          <a:p>
            <a:endParaRPr lang="en-CA" smtClean="0"/>
          </a:p>
          <a:p>
            <a:r>
              <a:rPr lang="en-CA" smtClean="0"/>
              <a:t>Organizational </a:t>
            </a:r>
            <a:r>
              <a:rPr lang="en-CA"/>
              <a:t>stakeholders </a:t>
            </a:r>
            <a:r>
              <a:rPr lang="en-CA" smtClean="0"/>
              <a:t>and Scrum </a:t>
            </a:r>
            <a:r>
              <a:rPr lang="en-CA"/>
              <a:t>Core Team members assemble to retrospect the project and identify, document, and internalize </a:t>
            </a:r>
            <a:r>
              <a:rPr lang="en-CA" smtClean="0"/>
              <a:t>the lessons </a:t>
            </a:r>
            <a:r>
              <a:rPr lang="en-CA"/>
              <a:t>learned. </a:t>
            </a:r>
            <a:endParaRPr lang="en-CA" smtClean="0"/>
          </a:p>
          <a:p>
            <a:endParaRPr lang="en-CA"/>
          </a:p>
          <a:p>
            <a:r>
              <a:rPr lang="en-CA" smtClean="0"/>
              <a:t>Often</a:t>
            </a:r>
            <a:r>
              <a:rPr lang="en-CA"/>
              <a:t>, these lessons lead to the documentation of Agreed Actionable Improvements, to </a:t>
            </a:r>
            <a:r>
              <a:rPr lang="en-CA" smtClean="0"/>
              <a:t>be implemented </a:t>
            </a:r>
            <a:r>
              <a:rPr lang="en-CA"/>
              <a:t>in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117977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Phase 1: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INITIATE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Phase consists of the following six processes involved in the initiation of a project.</a:t>
            </a:r>
          </a:p>
          <a:p>
            <a:endParaRPr lang="en-CA" dirty="0"/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. Create </a:t>
            </a:r>
            <a:r>
              <a:rPr lang="en-US" b="1" dirty="0">
                <a:solidFill>
                  <a:srgbClr val="C00000"/>
                </a:solidFill>
              </a:rPr>
              <a:t>Project Vision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2. Identify Scrum Master and Stakeholder(s)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3. Form Scrum Team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4. Develop Epic(s)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5. Create Prioritized Product Backlog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6. Conduct Release Planning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68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71" y="228648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1.1 Create </a:t>
            </a:r>
            <a:r>
              <a:rPr lang="en-US" sz="3600" b="1" dirty="0">
                <a:solidFill>
                  <a:srgbClr val="C00000"/>
                </a:solidFill>
              </a:rPr>
              <a:t>Project </a:t>
            </a:r>
            <a:r>
              <a:rPr lang="en-US" sz="3600" b="1" dirty="0" smtClean="0">
                <a:solidFill>
                  <a:srgbClr val="C00000"/>
                </a:solidFill>
              </a:rPr>
              <a:t>Vision (1)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859810"/>
            <a:ext cx="10766946" cy="5317154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/>
              <a:t>Project Vision </a:t>
            </a:r>
            <a:r>
              <a:rPr lang="en-CA" sz="2400" dirty="0"/>
              <a:t>Statement </a:t>
            </a:r>
            <a:r>
              <a:rPr lang="en-CA" sz="2400" dirty="0" smtClean="0"/>
              <a:t>is created by reviewing the Business Case(written by business analysts).</a:t>
            </a:r>
          </a:p>
          <a:p>
            <a:pPr marL="0" indent="0">
              <a:buNone/>
            </a:pPr>
            <a:r>
              <a:rPr lang="en-CA" sz="2400" dirty="0" smtClean="0"/>
              <a:t>This vision statement provides inspiration and focus </a:t>
            </a:r>
            <a:r>
              <a:rPr lang="en-CA" sz="2400" dirty="0"/>
              <a:t>for the entire project. </a:t>
            </a:r>
            <a:r>
              <a:rPr lang="en-CA" sz="2400" dirty="0" smtClean="0"/>
              <a:t>The Product Owner </a:t>
            </a:r>
            <a:r>
              <a:rPr lang="en-CA" sz="2400" dirty="0"/>
              <a:t>is </a:t>
            </a:r>
            <a:r>
              <a:rPr lang="en-CA" sz="2400" dirty="0" smtClean="0"/>
              <a:t>identified.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121" y="2483539"/>
            <a:ext cx="7105650" cy="354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6090" y="6176964"/>
            <a:ext cx="601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Template and Example from Visual Paradigm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693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1.2 Identify </a:t>
            </a:r>
            <a:r>
              <a:rPr lang="en-US" sz="3200" b="1" dirty="0">
                <a:solidFill>
                  <a:srgbClr val="C00000"/>
                </a:solidFill>
              </a:rPr>
              <a:t>Scrum Master and </a:t>
            </a:r>
            <a:r>
              <a:rPr lang="en-US" sz="3200" b="1" dirty="0" smtClean="0">
                <a:solidFill>
                  <a:srgbClr val="C00000"/>
                </a:solidFill>
              </a:rPr>
              <a:t>Stakeholders(2)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866778"/>
          </a:xfrm>
        </p:spPr>
        <p:txBody>
          <a:bodyPr/>
          <a:lstStyle/>
          <a:p>
            <a:r>
              <a:rPr lang="en-CA" dirty="0"/>
              <a:t>Selecting appropriate Scrum Master(s) and identifying relevant Stakeholder(s) is crucial to the success </a:t>
            </a:r>
            <a:r>
              <a:rPr lang="en-CA" dirty="0" smtClean="0"/>
              <a:t>of A Scrum project.</a:t>
            </a:r>
          </a:p>
          <a:p>
            <a:endParaRPr lang="en-CA" dirty="0"/>
          </a:p>
          <a:p>
            <a:r>
              <a:rPr lang="en-CA" dirty="0" smtClean="0"/>
              <a:t>Input from the H-R department should be sought during the selection process.</a:t>
            </a:r>
          </a:p>
          <a:p>
            <a:endParaRPr lang="en-CA" dirty="0"/>
          </a:p>
          <a:p>
            <a:r>
              <a:rPr lang="en-CA" dirty="0" smtClean="0"/>
              <a:t>Teams’ knowledge gaps should be assessed by the Product Owner and team training should be arranged.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33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1.3 Form </a:t>
            </a:r>
            <a:r>
              <a:rPr lang="en-US" sz="3600" b="1" dirty="0">
                <a:solidFill>
                  <a:srgbClr val="C00000"/>
                </a:solidFill>
              </a:rPr>
              <a:t>Scrum </a:t>
            </a:r>
            <a:r>
              <a:rPr lang="en-US" sz="3600" b="1" dirty="0" smtClean="0">
                <a:solidFill>
                  <a:srgbClr val="C00000"/>
                </a:solidFill>
              </a:rPr>
              <a:t>Team (3)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/>
          <a:lstStyle/>
          <a:p>
            <a:r>
              <a:rPr lang="en-CA" dirty="0" smtClean="0"/>
              <a:t>Scrum team members should be independent</a:t>
            </a:r>
            <a:r>
              <a:rPr lang="en-CA" dirty="0"/>
              <a:t>, self-motivated, customer-focused, responsible, </a:t>
            </a:r>
            <a:r>
              <a:rPr lang="en-CA" dirty="0" smtClean="0"/>
              <a:t>and collaborative.</a:t>
            </a:r>
          </a:p>
          <a:p>
            <a:endParaRPr lang="en-CA" dirty="0"/>
          </a:p>
          <a:p>
            <a:r>
              <a:rPr lang="en-CA" dirty="0" smtClean="0"/>
              <a:t>Expert advice from the H-R department should be sought for team selection.</a:t>
            </a:r>
          </a:p>
          <a:p>
            <a:endParaRPr lang="en-CA" dirty="0"/>
          </a:p>
          <a:p>
            <a:r>
              <a:rPr lang="en-CA" dirty="0" smtClean="0"/>
              <a:t>Resource costs should be assessed analysed and budgetary approvals should be ensured during this process.</a:t>
            </a:r>
          </a:p>
          <a:p>
            <a:endParaRPr lang="en-CA" dirty="0"/>
          </a:p>
          <a:p>
            <a:r>
              <a:rPr lang="en-CA" dirty="0" smtClean="0"/>
              <a:t>Training needs and costs should also be assessed and approved.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083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02" y="351478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1.4 Develop Epics (4)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4"/>
            <a:ext cx="10515600" cy="5221619"/>
          </a:xfrm>
        </p:spPr>
        <p:txBody>
          <a:bodyPr>
            <a:normAutofit/>
          </a:bodyPr>
          <a:lstStyle/>
          <a:p>
            <a:r>
              <a:rPr lang="en-CA" sz="2400" dirty="0" smtClean="0"/>
              <a:t>Epics are large and unrefined stories and should be written in the initial phases of the project.</a:t>
            </a:r>
          </a:p>
          <a:p>
            <a:r>
              <a:rPr lang="en-CA" sz="2400" dirty="0" smtClean="0"/>
              <a:t>These epics are then broken down in user stories. Example “Create a Website for the Company”</a:t>
            </a:r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45" y="2396036"/>
            <a:ext cx="7124700" cy="3562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3845" y="6177270"/>
            <a:ext cx="7246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https://pm.stackexchange.com/questions/16739/what-is-the-weighting-difference-between-epic-story-task</a:t>
            </a:r>
          </a:p>
        </p:txBody>
      </p:sp>
    </p:spTree>
    <p:extLst>
      <p:ext uri="{BB962C8B-B14F-4D97-AF65-F5344CB8AC3E}">
        <p14:creationId xmlns:p14="http://schemas.microsoft.com/office/powerpoint/2010/main" val="42333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24" y="255944"/>
            <a:ext cx="10515600" cy="7949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1.5 Create </a:t>
            </a:r>
            <a:r>
              <a:rPr lang="en-US" sz="3600" b="1" dirty="0">
                <a:solidFill>
                  <a:srgbClr val="C00000"/>
                </a:solidFill>
              </a:rPr>
              <a:t>Prioritized Product </a:t>
            </a:r>
            <a:r>
              <a:rPr lang="en-US" sz="3600" b="1" dirty="0" smtClean="0">
                <a:solidFill>
                  <a:srgbClr val="C00000"/>
                </a:solidFill>
              </a:rPr>
              <a:t>Backlog (5)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1050880"/>
            <a:ext cx="11259403" cy="5126084"/>
          </a:xfrm>
        </p:spPr>
        <p:txBody>
          <a:bodyPr>
            <a:normAutofit/>
          </a:bodyPr>
          <a:lstStyle/>
          <a:p>
            <a:r>
              <a:rPr lang="en-CA" dirty="0" smtClean="0"/>
              <a:t>There are various User stories prioritization techniques:</a:t>
            </a:r>
          </a:p>
          <a:p>
            <a:endParaRPr lang="en-CA" dirty="0"/>
          </a:p>
          <a:p>
            <a:r>
              <a:rPr lang="en-CA" b="1" dirty="0" err="1" smtClean="0"/>
              <a:t>MoSCoW</a:t>
            </a:r>
            <a:r>
              <a:rPr lang="en-CA" b="1" dirty="0" smtClean="0"/>
              <a:t>: </a:t>
            </a:r>
            <a:r>
              <a:rPr lang="en-CA" dirty="0" smtClean="0"/>
              <a:t>“</a:t>
            </a:r>
            <a:r>
              <a:rPr lang="en-CA" dirty="0"/>
              <a:t>Must have,” “Should have,” “Could have,” and “Won’t have</a:t>
            </a:r>
            <a:r>
              <a:rPr lang="en-CA" dirty="0" smtClean="0"/>
              <a:t>”.</a:t>
            </a:r>
          </a:p>
          <a:p>
            <a:endParaRPr lang="en-CA" dirty="0"/>
          </a:p>
          <a:p>
            <a:r>
              <a:rPr lang="en-CA" b="1" dirty="0"/>
              <a:t>Paired </a:t>
            </a:r>
            <a:r>
              <a:rPr lang="en-CA" b="1" dirty="0" smtClean="0"/>
              <a:t>Comparison: Each </a:t>
            </a:r>
            <a:r>
              <a:rPr lang="en-CA" dirty="0" smtClean="0"/>
              <a:t>User </a:t>
            </a:r>
            <a:r>
              <a:rPr lang="en-CA" dirty="0"/>
              <a:t>Story is </a:t>
            </a:r>
            <a:r>
              <a:rPr lang="en-CA" dirty="0" smtClean="0"/>
              <a:t>compared </a:t>
            </a:r>
            <a:r>
              <a:rPr lang="en-CA" dirty="0"/>
              <a:t>with </a:t>
            </a:r>
            <a:r>
              <a:rPr lang="en-CA" dirty="0" smtClean="0"/>
              <a:t>another story and decision is made regarding </a:t>
            </a:r>
            <a:r>
              <a:rPr lang="en-CA" dirty="0"/>
              <a:t>which of the two is more important</a:t>
            </a:r>
            <a:r>
              <a:rPr lang="en-CA" dirty="0" smtClean="0"/>
              <a:t>. </a:t>
            </a:r>
          </a:p>
          <a:p>
            <a:endParaRPr lang="en-CA" dirty="0"/>
          </a:p>
          <a:p>
            <a:r>
              <a:rPr lang="en-CA" b="1" dirty="0"/>
              <a:t>100-Point </a:t>
            </a:r>
            <a:r>
              <a:rPr lang="en-CA" b="1" dirty="0" smtClean="0"/>
              <a:t>Method: </a:t>
            </a:r>
            <a:r>
              <a:rPr lang="en-CA" dirty="0" smtClean="0"/>
              <a:t>Customers assign points 1-100 to each story.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74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8" y="337829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1.6 Conduct </a:t>
            </a:r>
            <a:r>
              <a:rPr lang="en-US" sz="3600" b="1" dirty="0">
                <a:solidFill>
                  <a:srgbClr val="C00000"/>
                </a:solidFill>
              </a:rPr>
              <a:t>Release </a:t>
            </a:r>
            <a:r>
              <a:rPr lang="en-US" sz="3600" b="1" dirty="0" smtClean="0">
                <a:solidFill>
                  <a:srgbClr val="C00000"/>
                </a:solidFill>
              </a:rPr>
              <a:t>Planning (6)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1091821"/>
            <a:ext cx="10630469" cy="5085142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The Release </a:t>
            </a:r>
            <a:r>
              <a:rPr lang="en-CA" dirty="0"/>
              <a:t>Planning Schedule states </a:t>
            </a:r>
            <a:r>
              <a:rPr lang="en-CA" dirty="0" smtClean="0"/>
              <a:t>which </a:t>
            </a:r>
            <a:r>
              <a:rPr lang="en-CA" dirty="0"/>
              <a:t>deliverables are to be </a:t>
            </a:r>
            <a:r>
              <a:rPr lang="en-CA" dirty="0" smtClean="0"/>
              <a:t>released to </a:t>
            </a:r>
            <a:r>
              <a:rPr lang="en-CA" dirty="0"/>
              <a:t>the customers, along </a:t>
            </a:r>
            <a:r>
              <a:rPr lang="en-CA" dirty="0" smtClean="0"/>
              <a:t>with planned </a:t>
            </a:r>
            <a:r>
              <a:rPr lang="en-CA" dirty="0"/>
              <a:t>intervals, and dates for releases. 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There </a:t>
            </a:r>
            <a:r>
              <a:rPr lang="en-CA" dirty="0"/>
              <a:t>may not be a release scheduled at the end of every Sprint</a:t>
            </a:r>
          </a:p>
          <a:p>
            <a:pPr marL="0" indent="0">
              <a:buNone/>
            </a:pPr>
            <a:r>
              <a:rPr lang="en-CA" dirty="0"/>
              <a:t>iteration. 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At </a:t>
            </a:r>
            <a:r>
              <a:rPr lang="en-CA" dirty="0"/>
              <a:t>times, a release may be planned after a group of Sprint iterations are completed.</a:t>
            </a:r>
          </a:p>
        </p:txBody>
      </p:sp>
    </p:spTree>
    <p:extLst>
      <p:ext uri="{BB962C8B-B14F-4D97-AF65-F5344CB8AC3E}">
        <p14:creationId xmlns:p14="http://schemas.microsoft.com/office/powerpoint/2010/main" val="302694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18503</TotalTime>
  <Words>1341</Words>
  <Application>Microsoft Office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              Comp2151 Lecture4    Scrum Processes </vt:lpstr>
      <vt:lpstr>Scrum Process Framework</vt:lpstr>
      <vt:lpstr>Phase 1: INITIATE</vt:lpstr>
      <vt:lpstr> 1.1 Create Project Vision (1) </vt:lpstr>
      <vt:lpstr>1.2 Identify Scrum Master and Stakeholders(2) </vt:lpstr>
      <vt:lpstr> 1.3 Form Scrum Team (3) </vt:lpstr>
      <vt:lpstr> 1.4 Develop Epics (4)  </vt:lpstr>
      <vt:lpstr> 1.5 Create Prioritized Product Backlog (5) </vt:lpstr>
      <vt:lpstr> 1.6 Conduct Release Planning (6) </vt:lpstr>
      <vt:lpstr>Phase2: PLAN AND ESTIMATE</vt:lpstr>
      <vt:lpstr> 2.1 Create User Stories (7) </vt:lpstr>
      <vt:lpstr> 2.2 Estimate User Stories (8) </vt:lpstr>
      <vt:lpstr> 2.3 Commit User Stories (9) </vt:lpstr>
      <vt:lpstr> 2.4 Identify Tasks (10) </vt:lpstr>
      <vt:lpstr> 2.5 Estimate Tasks (11) </vt:lpstr>
      <vt:lpstr>2.6 Create Sprint Backlog (12)</vt:lpstr>
      <vt:lpstr>Phase3: IMPLEMENT</vt:lpstr>
      <vt:lpstr> 3.1 Create Deliverables (13) </vt:lpstr>
      <vt:lpstr> 3.2 Conduct Daily Standup (14) </vt:lpstr>
      <vt:lpstr> 3.3 Groom Prioritized Product Backlog(15) </vt:lpstr>
      <vt:lpstr>Phase4: REVIEW AND RETROSPECT</vt:lpstr>
      <vt:lpstr> 4.1 Demonstrate and Validate Sprint(16) </vt:lpstr>
      <vt:lpstr>4.2 Retrospect Sprint (17)</vt:lpstr>
      <vt:lpstr>Phase5: RELEASE</vt:lpstr>
      <vt:lpstr> 5.1 Ship Deliverables(18) </vt:lpstr>
      <vt:lpstr> 5.2 Retrospect Project (19)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development</dc:title>
  <dc:creator>Przemyslaw Pawluk</dc:creator>
  <cp:lastModifiedBy>Rana</cp:lastModifiedBy>
  <cp:revision>176</cp:revision>
  <dcterms:created xsi:type="dcterms:W3CDTF">2017-08-31T01:26:20Z</dcterms:created>
  <dcterms:modified xsi:type="dcterms:W3CDTF">2021-03-10T16:29:57Z</dcterms:modified>
</cp:coreProperties>
</file>