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98" r:id="rId3"/>
    <p:sldId id="271" r:id="rId4"/>
    <p:sldId id="299" r:id="rId5"/>
    <p:sldId id="300" r:id="rId6"/>
    <p:sldId id="301" r:id="rId7"/>
    <p:sldId id="302" r:id="rId8"/>
    <p:sldId id="296" r:id="rId9"/>
    <p:sldId id="259" r:id="rId10"/>
    <p:sldId id="260" r:id="rId11"/>
    <p:sldId id="297" r:id="rId12"/>
    <p:sldId id="268" r:id="rId13"/>
    <p:sldId id="292" r:id="rId14"/>
    <p:sldId id="294" r:id="rId15"/>
    <p:sldId id="280" r:id="rId16"/>
    <p:sldId id="284" r:id="rId17"/>
    <p:sldId id="283" r:id="rId18"/>
    <p:sldId id="303" r:id="rId19"/>
    <p:sldId id="304" r:id="rId20"/>
    <p:sldId id="305" r:id="rId21"/>
    <p:sldId id="307" r:id="rId22"/>
    <p:sldId id="308" r:id="rId23"/>
    <p:sldId id="309" r:id="rId24"/>
    <p:sldId id="310" r:id="rId25"/>
    <p:sldId id="31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810F5-1E4E-4DC8-B718-1CA5911C3418}" type="datetimeFigureOut">
              <a:rPr lang="en-CA" smtClean="0"/>
              <a:t>2021-01-13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097C9-68D0-48A2-A088-C61A4B13626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5252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  <a:p>
            <a:r>
              <a:rPr lang="en-CA" dirty="0"/>
              <a:t>Write down the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097C9-68D0-48A2-A088-C61A4B13626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1338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  <a:p>
            <a:r>
              <a:rPr lang="en-CA" dirty="0"/>
              <a:t>Write down the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097C9-68D0-48A2-A088-C61A4B13626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5805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  <a:p>
            <a:r>
              <a:rPr lang="en-CA" dirty="0"/>
              <a:t>Write down the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097C9-68D0-48A2-A088-C61A4B13626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825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AA7F26-B897-43B3-94D7-5A931A489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C8CCFA2-5F6F-4A07-8B59-A96D565F68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COMP 2151 Agile Software Development</a:t>
            </a:r>
          </a:p>
          <a:p>
            <a:r>
              <a:rPr lang="en-US" dirty="0"/>
              <a:t>Fall 2017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7E407E-E157-4158-9435-C0C28C3B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4B3E74-4224-40C0-9397-36464BDD2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5232819-130A-4EB2-A115-E9BC07F5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AE52-D65C-4B07-A4A2-96D03B4DF9A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685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F183AF-2A69-4366-9991-BCFC7FA6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4CB1AF8-A2C8-4588-9839-19F46791C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EB4876-B724-475E-B807-F6D3935A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29F7-7777-4DA4-9D8C-53348E86EE1B}" type="datetimeFigureOut">
              <a:rPr lang="en-CA" smtClean="0"/>
              <a:t>2021-01-13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3904BA2-C7BD-4364-B888-B9B2F8F4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814FEF0-1C70-4E23-9C11-4133BAF9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AE52-D65C-4B07-A4A2-96D03B4DF9A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822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4C2F8B6-102B-4C36-AC86-2688737FB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39B0A36-D354-4694-9B73-BE47D7B63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AF24609-4862-4FF1-9331-4C423A7C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29F7-7777-4DA4-9D8C-53348E86EE1B}" type="datetimeFigureOut">
              <a:rPr lang="en-CA" smtClean="0"/>
              <a:t>2021-01-13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CD8CD5-DDBD-4382-9B0C-9C40D01C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BA3BC6-CFB0-4E7B-B8D1-2A2030A6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AE52-D65C-4B07-A4A2-96D03B4DF9A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015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F63042-CFE2-4AB4-9004-0B6FC3D9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D0370D-DA52-4F4F-B892-02AA18701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B87E2C8-CA40-41E3-B12F-498AE9F8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29F7-7777-4DA4-9D8C-53348E86EE1B}" type="datetimeFigureOut">
              <a:rPr lang="en-CA" smtClean="0"/>
              <a:t>2021-01-13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88655E-36EA-452A-87FB-40C02466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36D374-AA80-412F-A50B-5140118A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AE52-D65C-4B07-A4A2-96D03B4DF9A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614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277AA2-BAB1-4038-BE37-64BF8B9C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7E6C60D-D7C0-41A7-936F-F5498278C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DF05B65-AD72-462E-8D33-64815D57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29F7-7777-4DA4-9D8C-53348E86EE1B}" type="datetimeFigureOut">
              <a:rPr lang="en-CA" smtClean="0"/>
              <a:t>2021-01-13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26E7653-D447-45F7-9386-CB2CF67C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CF8043B-A1F1-454F-9E44-9FAF2906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AE52-D65C-4B07-A4A2-96D03B4DF9A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80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BF0A07-E304-4C96-AAB5-F4432CDA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1D9F06-47E0-43E1-8472-E3E548777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0F47CA0-C5B8-454F-97EC-2642853DB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731845E-0604-4209-B5D4-E1630DDF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29F7-7777-4DA4-9D8C-53348E86EE1B}" type="datetimeFigureOut">
              <a:rPr lang="en-CA" smtClean="0"/>
              <a:t>2021-01-13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F930489-16DD-41D9-B73C-1E63A401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B6B7E21-2119-4769-8D6E-EA97EEBB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AE52-D65C-4B07-A4A2-96D03B4DF9A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040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45DC7C-74D5-495A-AEF1-2FE7A6B5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960D08E-6953-4BCF-9634-67CE1CB74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20597EB-0FA6-45B5-B115-CAB905944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26C0406-5E71-43D6-9304-27A1D1DBA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C30A43B-1883-446A-BBE1-5515CF7B0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B22F2DE-10F0-44CC-97E3-FF5E5A02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29F7-7777-4DA4-9D8C-53348E86EE1B}" type="datetimeFigureOut">
              <a:rPr lang="en-CA" smtClean="0"/>
              <a:t>2021-01-13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95931A3-372C-448E-993F-DA0355DB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3AAC7E0-F7F3-4A25-BA96-87CB0052B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AE52-D65C-4B07-A4A2-96D03B4DF9A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029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4B29C3-1448-4C60-BD85-1F423BC3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0C57448-5E0A-4AD5-8591-0B9ADDBF1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29F7-7777-4DA4-9D8C-53348E86EE1B}" type="datetimeFigureOut">
              <a:rPr lang="en-CA" smtClean="0"/>
              <a:t>2021-01-13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2866415-E9D3-4C2D-A794-C05EBE5D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0CDC307-F768-44A8-84D7-BE626995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AE52-D65C-4B07-A4A2-96D03B4DF9A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97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AE3CA54-CC22-4811-8BA6-DA92CE880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29F7-7777-4DA4-9D8C-53348E86EE1B}" type="datetimeFigureOut">
              <a:rPr lang="en-CA" smtClean="0"/>
              <a:t>2021-01-13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42144C3-C87C-4B0E-8DB2-CAD35E72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8DFA5E6-1B38-42A6-9A7A-DF0F92E9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AE52-D65C-4B07-A4A2-96D03B4DF9A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317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CC880A-9805-47B1-971A-E2FE84BE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A6F25A-926E-43A2-9AEB-8560565F9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B71698C-B4C3-4E92-BF63-07E7A9996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2557E1C-9BA0-4B2B-8893-155FC2669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29F7-7777-4DA4-9D8C-53348E86EE1B}" type="datetimeFigureOut">
              <a:rPr lang="en-CA" smtClean="0"/>
              <a:t>2021-01-13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07B0D41-420D-4632-B991-F5E2AE26A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160A631-8EA0-4197-AA46-5AE2B505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AE52-D65C-4B07-A4A2-96D03B4DF9A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550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000311-FDF9-40B5-9769-30A13DC6D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3C865C6-E6B4-4322-9F0C-20E4D01E6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4BC8DE3-F3CB-4FC3-B28D-8E79A8B06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5DE2652-BEAA-4BD2-BAF0-86EBF19F2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29F7-7777-4DA4-9D8C-53348E86EE1B}" type="datetimeFigureOut">
              <a:rPr lang="en-CA" smtClean="0"/>
              <a:t>2021-01-13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B67E824-251C-4014-A9BE-E0FAC878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0B9C26D-22DB-4456-91CA-2ACF40A0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AE52-D65C-4B07-A4A2-96D03B4DF9A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201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5F79505-80CD-400A-8648-884F1C228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898" y="365125"/>
            <a:ext cx="83349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27FABB8-751F-465D-AA2F-0C32724AB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B077652-46FD-40CF-ADA4-8215D1EDD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/>
              <a:t>©Przemyslaw Pawluk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657DADD-24FF-40FA-9FB2-7C1D3773C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0B10E7-A913-4554-A2DC-46DB76466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6AE52-D65C-4B07-A4A2-96D03B4DF9A5}" type="slidenum">
              <a:rPr lang="en-CA" smtClean="0"/>
              <a:t>‹#›</a:t>
            </a:fld>
            <a:endParaRPr lang="en-CA" dirty="0"/>
          </a:p>
        </p:txBody>
      </p:sp>
      <p:pic>
        <p:nvPicPr>
          <p:cNvPr id="1028" name="Picture 4" descr="Image result for george brown college logo">
            <a:extLst>
              <a:ext uri="{FF2B5EF4-FFF2-40B4-BE49-F238E27FC236}">
                <a16:creationId xmlns="" xmlns:a16="http://schemas.microsoft.com/office/drawing/2014/main" id="{F716683C-32E9-496D-B9F6-5C823C3469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2052475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17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b-gbc.blackboard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msolution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D54EC8-CB4C-4B5D-8191-6DD4B0084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Introduction </a:t>
            </a:r>
            <a:r>
              <a:rPr lang="en-CA" dirty="0"/>
              <a:t>to </a:t>
            </a:r>
            <a:r>
              <a:rPr lang="en-CA" dirty="0" smtClean="0"/>
              <a:t>Agile Software Development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C39E8E7-8FF9-47CA-B610-E7A27D8B5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41443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COMP 2151 Agile Software Development</a:t>
            </a:r>
          </a:p>
          <a:p>
            <a:endParaRPr lang="en-CA" dirty="0"/>
          </a:p>
          <a:p>
            <a:r>
              <a:rPr lang="en-CA" dirty="0"/>
              <a:t>Lecture 1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4189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B5F9B1-49CC-490A-8665-B2CDFA86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Course Outcomes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1B7158-AF94-42C3-AF06-5BEA94D58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763"/>
            <a:ext cx="10515600" cy="4132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At the end of this course the student will reliably demonstrate the ability to:</a:t>
            </a:r>
            <a:endParaRPr lang="en-CA" dirty="0"/>
          </a:p>
          <a:p>
            <a:pPr marL="895350" lvl="0" indent="-514350">
              <a:buFont typeface="+mj-lt"/>
              <a:buAutoNum type="arabicPeriod"/>
            </a:pPr>
            <a:r>
              <a:rPr lang="en-US" sz="2400" dirty="0"/>
              <a:t>Understand the concepts of agile software development and related concepts </a:t>
            </a:r>
            <a:endParaRPr lang="en-CA" sz="2400" dirty="0"/>
          </a:p>
          <a:p>
            <a:pPr marL="895350" lvl="0" indent="-514350">
              <a:buFont typeface="+mj-lt"/>
              <a:buAutoNum type="arabicPeriod"/>
            </a:pPr>
            <a:r>
              <a:rPr lang="en-US" sz="2400" dirty="0"/>
              <a:t>Apply agile methods in a small-scale projects </a:t>
            </a:r>
            <a:endParaRPr lang="en-CA" sz="2400" dirty="0"/>
          </a:p>
          <a:p>
            <a:pPr marL="895350" lvl="0" indent="-514350">
              <a:buFont typeface="+mj-lt"/>
              <a:buAutoNum type="arabicPeriod"/>
            </a:pPr>
            <a:r>
              <a:rPr lang="en-US" sz="2400" dirty="0"/>
              <a:t>Configure and use version control, task tracking and testing tools </a:t>
            </a:r>
            <a:endParaRPr lang="en-CA" sz="2400" dirty="0"/>
          </a:p>
          <a:p>
            <a:pPr marL="895350" lvl="0" indent="-514350">
              <a:buFont typeface="+mj-lt"/>
              <a:buAutoNum type="arabicPeriod"/>
            </a:pPr>
            <a:r>
              <a:rPr lang="en-US" sz="2400" dirty="0"/>
              <a:t>Understand and apply selected design patterns  </a:t>
            </a:r>
            <a:endParaRPr lang="en-CA" sz="2400" dirty="0"/>
          </a:p>
          <a:p>
            <a:pPr marL="895350" lvl="0" indent="-514350">
              <a:buFont typeface="+mj-lt"/>
              <a:buAutoNum type="arabicPeriod"/>
            </a:pPr>
            <a:r>
              <a:rPr lang="en-US" sz="2400" dirty="0"/>
              <a:t>Manage small-scale project using agile methods </a:t>
            </a:r>
            <a:endParaRPr lang="en-CA" sz="24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7807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8898" y="365125"/>
            <a:ext cx="8334902" cy="1460500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LIST OF TEXTBOOKS AND OTHER TEACHING AIDS:</a:t>
            </a:r>
            <a:br>
              <a:rPr lang="en-US" sz="3200" b="1" u="sng" dirty="0"/>
            </a:b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A Guide to the Scrum Body of Knowledge (https://www.scrumstudy.com/sbokguide)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lvl="0" indent="0">
              <a:buNone/>
            </a:pPr>
            <a:r>
              <a:rPr lang="en-US" dirty="0"/>
              <a:t>Scrum: How to Successfully Apply Agile Project Management and Scrum – The Essential Guide (978-1080395002)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lvl="0" indent="0">
              <a:buNone/>
            </a:pPr>
            <a:r>
              <a:rPr lang="en-US" dirty="0"/>
              <a:t>Blackboard: </a:t>
            </a:r>
            <a:r>
              <a:rPr lang="en-US" dirty="0">
                <a:hlinkClick r:id="rId2"/>
              </a:rPr>
              <a:t>https://bb-gbc.blackboard.com</a:t>
            </a:r>
            <a:r>
              <a:rPr lang="en-US" dirty="0"/>
              <a:t> (Handouts and other materials provided by the instructor)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95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890E5C-9D2E-4457-BD42-D7B545BF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Group Project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184158-853E-4C90-B351-AEE48B1CB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423"/>
            <a:ext cx="10515600" cy="4003540"/>
          </a:xfrm>
        </p:spPr>
        <p:txBody>
          <a:bodyPr/>
          <a:lstStyle/>
          <a:p>
            <a:r>
              <a:rPr lang="en-CA" dirty="0" smtClean="0"/>
              <a:t>Implementation </a:t>
            </a:r>
            <a:r>
              <a:rPr lang="en-CA" dirty="0"/>
              <a:t>of a small-scale project using </a:t>
            </a:r>
            <a:r>
              <a:rPr lang="en-CA" dirty="0" smtClean="0"/>
              <a:t>an Agile process.</a:t>
            </a:r>
            <a:endParaRPr lang="en-CA" dirty="0"/>
          </a:p>
          <a:p>
            <a:r>
              <a:rPr lang="en-CA" dirty="0"/>
              <a:t>Groups of </a:t>
            </a:r>
            <a:r>
              <a:rPr lang="en-CA" dirty="0" smtClean="0"/>
              <a:t>6 </a:t>
            </a:r>
            <a:r>
              <a:rPr lang="en-CA" dirty="0" smtClean="0"/>
              <a:t>students.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b="1" u="sng" dirty="0"/>
              <a:t>All students must work in groups</a:t>
            </a:r>
          </a:p>
          <a:p>
            <a:r>
              <a:rPr lang="en-CA" dirty="0" smtClean="0"/>
              <a:t>Project divided </a:t>
            </a:r>
            <a:r>
              <a:rPr lang="en-CA" dirty="0"/>
              <a:t>into </a:t>
            </a:r>
            <a:r>
              <a:rPr lang="en-CA" dirty="0" smtClean="0"/>
              <a:t>sprints(phases) </a:t>
            </a:r>
            <a:r>
              <a:rPr lang="en-CA" dirty="0"/>
              <a:t>and graded </a:t>
            </a:r>
            <a:r>
              <a:rPr lang="en-CA" dirty="0" smtClean="0"/>
              <a:t>accordingly.</a:t>
            </a:r>
            <a:endParaRPr lang="en-CA" dirty="0"/>
          </a:p>
          <a:p>
            <a:r>
              <a:rPr lang="en-CA" dirty="0"/>
              <a:t>Presentation of the project in the last week of the </a:t>
            </a:r>
            <a:r>
              <a:rPr lang="en-CA" dirty="0" smtClean="0"/>
              <a:t>classes.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7277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AB49741F-36DD-4E17-BB95-9498C51B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Failure of IT projects?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BBFFA44-AC0A-4B4C-BB80-F04AFD6D9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169"/>
            <a:ext cx="10515600" cy="4923693"/>
          </a:xfrm>
        </p:spPr>
        <p:txBody>
          <a:bodyPr>
            <a:normAutofit/>
          </a:bodyPr>
          <a:lstStyle/>
          <a:p>
            <a:endParaRPr lang="en-CA" dirty="0"/>
          </a:p>
          <a:p>
            <a:pPr lvl="1"/>
            <a:r>
              <a:rPr lang="en-US" sz="1800" dirty="0" smtClean="0"/>
              <a:t>A </a:t>
            </a:r>
            <a:r>
              <a:rPr lang="en-US" sz="1800" dirty="0"/>
              <a:t>very famous study conducted by Standish group in 1996 reported an alarmingly high failure rate IT Projects :42</a:t>
            </a:r>
            <a:r>
              <a:rPr lang="en-US" sz="1800" dirty="0" smtClean="0"/>
              <a:t>%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A 2011 study by project management consulting company, </a:t>
            </a:r>
            <a:r>
              <a:rPr lang="en-US" sz="1800" dirty="0">
                <a:hlinkClick r:id="rId3"/>
              </a:rPr>
              <a:t>PM Solutions</a:t>
            </a:r>
            <a:r>
              <a:rPr lang="en-US" sz="1800" dirty="0"/>
              <a:t> reports 37% </a:t>
            </a:r>
            <a:r>
              <a:rPr lang="en-US" sz="1800" dirty="0">
                <a:ea typeface="ＭＳ Ｐゴシック" pitchFamily="34" charset="-128"/>
              </a:rPr>
              <a:t>failure rate</a:t>
            </a:r>
            <a:r>
              <a:rPr lang="en-US" sz="1800" dirty="0" smtClean="0">
                <a:ea typeface="ＭＳ Ｐゴシック" pitchFamily="34" charset="-128"/>
              </a:rPr>
              <a:t>.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 smtClean="0"/>
              <a:t> Project Management Institute (PMI) </a:t>
            </a:r>
            <a:r>
              <a:rPr lang="en-US" sz="1800" dirty="0"/>
              <a:t>study</a:t>
            </a:r>
            <a:r>
              <a:rPr lang="en-US" sz="1800" dirty="0" smtClean="0"/>
              <a:t> in 2016 reports the failure rate at 16%. [cio.com]</a:t>
            </a:r>
          </a:p>
          <a:p>
            <a:pPr lvl="8"/>
            <a:r>
              <a:rPr lang="en-US" sz="1600" dirty="0" smtClean="0">
                <a:solidFill>
                  <a:srgbClr val="C00000"/>
                </a:solidFill>
              </a:rPr>
              <a:t>Remarkable improvement, Reason AGILE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b="1" dirty="0">
                <a:solidFill>
                  <a:srgbClr val="FF0000"/>
                </a:solidFill>
                <a:ea typeface="ＭＳ Ｐゴシック" pitchFamily="34" charset="-128"/>
              </a:rPr>
              <a:t>What is a failure?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sz="1400" dirty="0">
                <a:ea typeface="ＭＳ Ｐゴシック" pitchFamily="34" charset="-128"/>
              </a:rPr>
              <a:t> 	 </a:t>
            </a:r>
            <a:r>
              <a:rPr lang="en-US" sz="1600" dirty="0">
                <a:ea typeface="ＭＳ Ｐゴシック" pitchFamily="34" charset="-128"/>
              </a:rPr>
              <a:t>Projects are late  </a:t>
            </a:r>
            <a:r>
              <a:rPr lang="en-US" sz="1600" dirty="0">
                <a:solidFill>
                  <a:schemeClr val="accent3"/>
                </a:solidFill>
                <a:ea typeface="ＭＳ Ｐゴシック" pitchFamily="34" charset="-128"/>
              </a:rPr>
              <a:t>{Time}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sz="1600" dirty="0">
                <a:ea typeface="ＭＳ Ｐゴシック" pitchFamily="34" charset="-128"/>
              </a:rPr>
              <a:t>	 over budget 	     </a:t>
            </a:r>
            <a:r>
              <a:rPr lang="en-US" sz="1600" dirty="0">
                <a:solidFill>
                  <a:schemeClr val="accent3"/>
                </a:solidFill>
                <a:ea typeface="ＭＳ Ｐゴシック" pitchFamily="34" charset="-128"/>
              </a:rPr>
              <a:t>{cost}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sz="1600" dirty="0">
                <a:ea typeface="ＭＳ Ｐゴシック" pitchFamily="34" charset="-128"/>
              </a:rPr>
              <a:t>	 fewer features than planned  </a:t>
            </a:r>
            <a:r>
              <a:rPr lang="en-US" sz="1600" dirty="0">
                <a:solidFill>
                  <a:schemeClr val="accent3"/>
                </a:solidFill>
                <a:ea typeface="ＭＳ Ｐゴシック" pitchFamily="34" charset="-128"/>
              </a:rPr>
              <a:t>{scope}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chemeClr val="accent3"/>
                </a:solidFill>
              </a:rPr>
              <a:t>			The Triple Constraint</a:t>
            </a:r>
          </a:p>
        </p:txBody>
      </p:sp>
    </p:spTree>
    <p:extLst>
      <p:ext uri="{BB962C8B-B14F-4D97-AF65-F5344CB8AC3E}">
        <p14:creationId xmlns:p14="http://schemas.microsoft.com/office/powerpoint/2010/main" val="443515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AB49741F-36DD-4E17-BB95-9498C51B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b="1" dirty="0" smtClean="0">
                <a:solidFill>
                  <a:srgbClr val="C00000"/>
                </a:solidFill>
              </a:rPr>
              <a:t>Agile Methodologies’ ensures success of IT projects?</a:t>
            </a:r>
            <a:endParaRPr lang="en-CA" sz="40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BBFFA44-AC0A-4B4C-BB80-F04AFD6D9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110153"/>
            <a:ext cx="10515600" cy="3892062"/>
          </a:xfrm>
        </p:spPr>
        <p:txBody>
          <a:bodyPr>
            <a:normAutofit/>
          </a:bodyPr>
          <a:lstStyle/>
          <a:p>
            <a:endParaRPr lang="en-CA" dirty="0"/>
          </a:p>
          <a:p>
            <a:pPr marL="457200" lvl="1" indent="0">
              <a:buNone/>
            </a:pPr>
            <a:r>
              <a:rPr lang="en-US" sz="2800" dirty="0" smtClean="0"/>
              <a:t>“Organizations </a:t>
            </a:r>
            <a:r>
              <a:rPr lang="en-US" sz="2800" dirty="0"/>
              <a:t>that embrace agile methodologies and practices for project management are more likely to be successful; </a:t>
            </a:r>
            <a:endParaRPr lang="en-US" sz="2800" dirty="0" smtClean="0"/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 smtClean="0"/>
              <a:t>A </a:t>
            </a:r>
            <a:r>
              <a:rPr lang="en-US" sz="2800" dirty="0"/>
              <a:t>full </a:t>
            </a:r>
            <a:r>
              <a:rPr lang="en-US" sz="2800" b="1" u="sng" dirty="0"/>
              <a:t>71</a:t>
            </a:r>
            <a:r>
              <a:rPr lang="en-US" sz="2800" dirty="0"/>
              <a:t> percent of organizations report using agile approaches for their projects sometimes or more frequently, the research shows</a:t>
            </a:r>
            <a:r>
              <a:rPr lang="en-US" sz="2800" dirty="0" smtClean="0"/>
              <a:t>.”</a:t>
            </a:r>
          </a:p>
          <a:p>
            <a:pPr marL="457200" lvl="1" indent="0">
              <a:buNone/>
            </a:pPr>
            <a:endParaRPr lang="en-US" sz="2800" b="1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endParaRPr lang="en-US" sz="1400" b="1" dirty="0" smtClean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endParaRPr lang="en-US" sz="1400" b="1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r>
              <a:rPr lang="en-US" sz="1200" b="1" dirty="0" smtClean="0">
                <a:solidFill>
                  <a:schemeClr val="accent3"/>
                </a:solidFill>
              </a:rPr>
              <a:t>https</a:t>
            </a:r>
            <a:r>
              <a:rPr lang="en-US" sz="1200" b="1" dirty="0">
                <a:solidFill>
                  <a:schemeClr val="accent3"/>
                </a:solidFill>
              </a:rPr>
              <a:t>://www.cio.com/article/3174516/project-management/it-project-success-rates-finally-improving.html</a:t>
            </a:r>
          </a:p>
        </p:txBody>
      </p:sp>
    </p:spTree>
    <p:extLst>
      <p:ext uri="{BB962C8B-B14F-4D97-AF65-F5344CB8AC3E}">
        <p14:creationId xmlns:p14="http://schemas.microsoft.com/office/powerpoint/2010/main" val="2799145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64E8EF0-6DF7-4130-9B66-A0FA35A5B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286" y="322428"/>
            <a:ext cx="5551714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7421" y="2142699"/>
            <a:ext cx="61278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Feb 2001-Seventeen Developers met at a Ski resort in Utah to discuss alternatives to </a:t>
            </a:r>
            <a:r>
              <a:rPr lang="en-CA" b="1" u="sng" dirty="0" smtClean="0">
                <a:solidFill>
                  <a:srgbClr val="C00000"/>
                </a:solidFill>
              </a:rPr>
              <a:t>DOCUMENTATION DRIVEN HEAVYWEIGHT</a:t>
            </a:r>
            <a:r>
              <a:rPr lang="en-CA" dirty="0" smtClean="0">
                <a:solidFill>
                  <a:srgbClr val="C00000"/>
                </a:solidFill>
              </a:rPr>
              <a:t> </a:t>
            </a:r>
            <a:r>
              <a:rPr lang="en-CA" b="1" dirty="0" smtClean="0"/>
              <a:t>software development methodologies.</a:t>
            </a:r>
          </a:p>
          <a:p>
            <a:endParaRPr lang="en-CA" dirty="0">
              <a:solidFill>
                <a:srgbClr val="C00000"/>
              </a:solidFill>
            </a:endParaRPr>
          </a:p>
          <a:p>
            <a:endParaRPr lang="en-CA" dirty="0" smtClean="0">
              <a:solidFill>
                <a:srgbClr val="C00000"/>
              </a:solidFill>
            </a:endParaRPr>
          </a:p>
          <a:p>
            <a:r>
              <a:rPr lang="en-CA" dirty="0" smtClean="0">
                <a:solidFill>
                  <a:srgbClr val="C00000"/>
                </a:solidFill>
              </a:rPr>
              <a:t>Result: </a:t>
            </a:r>
            <a:r>
              <a:rPr lang="en-CA" b="1" dirty="0"/>
              <a:t>a </a:t>
            </a:r>
            <a:r>
              <a:rPr lang="en-CA" b="1" i="1" dirty="0"/>
              <a:t>Manifesto for Agile Software Development</a:t>
            </a:r>
            <a:r>
              <a:rPr lang="en-CA" b="1" dirty="0"/>
              <a:t>—signed by all </a:t>
            </a:r>
            <a:r>
              <a:rPr lang="en-CA" b="1" dirty="0" smtClean="0"/>
              <a:t>participants</a:t>
            </a:r>
          </a:p>
          <a:p>
            <a:endParaRPr lang="en-CA" b="1" dirty="0" smtClean="0"/>
          </a:p>
          <a:p>
            <a:endParaRPr lang="en-CA" b="1" dirty="0">
              <a:solidFill>
                <a:srgbClr val="C00000"/>
              </a:solidFill>
            </a:endParaRPr>
          </a:p>
          <a:p>
            <a:r>
              <a:rPr lang="en-CA" b="1" dirty="0" smtClean="0"/>
              <a:t>This group of seventeen developers named themselves: </a:t>
            </a:r>
            <a:r>
              <a:rPr lang="en-CA" b="1" dirty="0" smtClean="0">
                <a:solidFill>
                  <a:srgbClr val="C00000"/>
                </a:solidFill>
              </a:rPr>
              <a:t>		The Agile Alliance</a:t>
            </a:r>
            <a:endParaRPr lang="en-CA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333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FAFCEF-DE8F-401F-BCBC-E845DB5C5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781" y="348501"/>
            <a:ext cx="8334902" cy="236145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Agile </a:t>
            </a:r>
            <a:r>
              <a:rPr lang="en-US" b="1" dirty="0"/>
              <a:t>software development </a:t>
            </a:r>
            <a:r>
              <a:rPr lang="en-US" b="1" dirty="0" smtClean="0"/>
              <a:t>frameworks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CA" sz="3100" b="1" u="sng" dirty="0"/>
              <a:t>Two </a:t>
            </a:r>
            <a:r>
              <a:rPr lang="en-CA" sz="3100" b="1" u="sng" dirty="0" smtClean="0"/>
              <a:t>most </a:t>
            </a:r>
            <a:r>
              <a:rPr lang="en-CA" sz="3100" b="1" u="sng" dirty="0"/>
              <a:t>popular </a:t>
            </a:r>
            <a:r>
              <a:rPr lang="en-CA" sz="3100" b="1" u="sng" dirty="0" smtClean="0"/>
              <a:t>frameworks:</a:t>
            </a:r>
            <a:r>
              <a:rPr lang="en-US" sz="3100" b="1" u="sng" dirty="0"/>
              <a:t/>
            </a:r>
            <a:br>
              <a:rPr lang="en-US" sz="3100" b="1" u="sng" dirty="0"/>
            </a:br>
            <a:r>
              <a:rPr lang="en-US" sz="3100" b="1" dirty="0" smtClean="0"/>
              <a:t>              </a:t>
            </a:r>
            <a:r>
              <a:rPr lang="en-CA" sz="3100" b="1" dirty="0" smtClean="0">
                <a:solidFill>
                  <a:srgbClr val="C00000"/>
                </a:solidFill>
              </a:rPr>
              <a:t>SCRUM</a:t>
            </a:r>
            <a:r>
              <a:rPr lang="en-CA" sz="3100" b="1" dirty="0" smtClean="0"/>
              <a:t/>
            </a:r>
            <a:br>
              <a:rPr lang="en-CA" sz="3100" b="1" dirty="0" smtClean="0"/>
            </a:br>
            <a:r>
              <a:rPr lang="en-CA" sz="3100" b="1" dirty="0" smtClean="0"/>
              <a:t>              </a:t>
            </a:r>
            <a:r>
              <a:rPr lang="en-CA" sz="3100" b="1" dirty="0" err="1" smtClean="0"/>
              <a:t>eXtreme</a:t>
            </a:r>
            <a:r>
              <a:rPr lang="en-CA" sz="3100" b="1" dirty="0" smtClean="0"/>
              <a:t> </a:t>
            </a:r>
            <a:r>
              <a:rPr lang="en-CA" sz="3100" b="1" dirty="0"/>
              <a:t>Programming (XP)</a:t>
            </a:r>
            <a:r>
              <a:rPr lang="en-US" sz="3100" b="1" dirty="0"/>
              <a:t/>
            </a:r>
            <a:br>
              <a:rPr lang="en-US" sz="3100" b="1" dirty="0"/>
            </a:br>
            <a:endParaRPr lang="en-CA" sz="3100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200" y="3175461"/>
            <a:ext cx="5181600" cy="3001501"/>
          </a:xfrm>
        </p:spPr>
        <p:txBody>
          <a:bodyPr>
            <a:normAutofit/>
          </a:bodyPr>
          <a:lstStyle/>
          <a:p>
            <a:r>
              <a:rPr lang="en-US" dirty="0"/>
              <a:t>Adaptive software development (ASD)</a:t>
            </a:r>
          </a:p>
          <a:p>
            <a:r>
              <a:rPr lang="en-US" dirty="0"/>
              <a:t>Agile modeling</a:t>
            </a:r>
          </a:p>
          <a:p>
            <a:r>
              <a:rPr lang="en-US" dirty="0"/>
              <a:t>Agile unified process (AUP)</a:t>
            </a:r>
          </a:p>
          <a:p>
            <a:r>
              <a:rPr lang="en-US" dirty="0"/>
              <a:t>Disciplined agile </a:t>
            </a:r>
            <a:r>
              <a:rPr lang="en-US" dirty="0" err="1" smtClean="0"/>
              <a:t>deliveryScaled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Agile Framework - </a:t>
            </a:r>
            <a:r>
              <a:rPr lang="en-US" dirty="0" err="1"/>
              <a:t>SAFe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172199" y="3175461"/>
            <a:ext cx="5748251" cy="3284134"/>
          </a:xfrm>
        </p:spPr>
        <p:txBody>
          <a:bodyPr>
            <a:normAutofit/>
          </a:bodyPr>
          <a:lstStyle/>
          <a:p>
            <a:r>
              <a:rPr lang="en-US" dirty="0"/>
              <a:t>Feature-driven development (FDD)</a:t>
            </a:r>
          </a:p>
          <a:p>
            <a:r>
              <a:rPr lang="en-US" dirty="0"/>
              <a:t>Lean software development</a:t>
            </a:r>
          </a:p>
          <a:p>
            <a:r>
              <a:rPr lang="en-US" dirty="0"/>
              <a:t>Kanban</a:t>
            </a:r>
          </a:p>
          <a:p>
            <a:r>
              <a:rPr lang="en-US" dirty="0"/>
              <a:t>Rapid application development (RAD)</a:t>
            </a:r>
          </a:p>
          <a:p>
            <a:r>
              <a:rPr lang="en-US" dirty="0" err="1"/>
              <a:t>Scrumban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60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3F8BF9-86FE-47AC-8EA3-09D85D38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A91F14-388A-465A-82C7-66CC4B650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91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is a lightweight process framework for agile development, and the most widely-used one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“process framework” is a particular set of practices that must be followed in order for a process to be consistent with the framework.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“Lightweight” means that the overhead of the process is kept as small as possible, to maximize the amount of productive time available for getting useful work done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0900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rgbClr val="C00000"/>
                </a:solidFill>
              </a:rPr>
              <a:t>Hirotaka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Takeuchi </a:t>
            </a:r>
            <a:r>
              <a:rPr lang="en-US" sz="2000" dirty="0"/>
              <a:t>and </a:t>
            </a:r>
            <a:r>
              <a:rPr lang="en-US" sz="2000" b="1" dirty="0" err="1">
                <a:solidFill>
                  <a:srgbClr val="C00000"/>
                </a:solidFill>
              </a:rPr>
              <a:t>Ikujiro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Nonaka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defined a flexible and all-inclusive </a:t>
            </a:r>
            <a:r>
              <a:rPr lang="en-US" sz="2000" dirty="0" smtClean="0"/>
              <a:t>product development strategy-in mid 1980’s- </a:t>
            </a:r>
            <a:r>
              <a:rPr lang="en-US" sz="2000" dirty="0"/>
              <a:t>where the development team works as a unit to reach a common </a:t>
            </a:r>
            <a:r>
              <a:rPr lang="en-US" sz="2000" dirty="0" smtClean="0"/>
              <a:t>goal” and called it </a:t>
            </a:r>
            <a:r>
              <a:rPr lang="en-US" sz="2000" dirty="0"/>
              <a:t>holistic or “rugby” </a:t>
            </a:r>
            <a:r>
              <a:rPr lang="en-US" sz="2000" dirty="0" smtClean="0"/>
              <a:t>approach.</a:t>
            </a:r>
          </a:p>
          <a:p>
            <a:endParaRPr lang="en-US" sz="2000" dirty="0"/>
          </a:p>
          <a:p>
            <a:r>
              <a:rPr lang="en-US" sz="2000" dirty="0"/>
              <a:t>In 1995, </a:t>
            </a:r>
            <a:r>
              <a:rPr lang="de-DE" sz="2000" b="1" dirty="0">
                <a:solidFill>
                  <a:srgbClr val="C00000"/>
                </a:solidFill>
              </a:rPr>
              <a:t>Ken Schwaber </a:t>
            </a:r>
            <a:r>
              <a:rPr lang="de-DE" sz="2000" dirty="0"/>
              <a:t>and</a:t>
            </a:r>
            <a:r>
              <a:rPr lang="de-DE" sz="2000" b="1" dirty="0">
                <a:solidFill>
                  <a:srgbClr val="C00000"/>
                </a:solidFill>
              </a:rPr>
              <a:t> Jeff Sutherland </a:t>
            </a:r>
            <a:r>
              <a:rPr lang="en-US" sz="2000" dirty="0"/>
              <a:t>jointly presented a paper describing the Scrum framework at </a:t>
            </a:r>
            <a:r>
              <a:rPr lang="en-US" sz="2000" dirty="0" smtClean="0"/>
              <a:t>a Workshop </a:t>
            </a:r>
            <a:r>
              <a:rPr lang="en-US" sz="2000" dirty="0"/>
              <a:t>held as part of </a:t>
            </a:r>
            <a:r>
              <a:rPr lang="en-US" sz="2000" dirty="0" smtClean="0"/>
              <a:t>an IT conference in </a:t>
            </a:r>
            <a:r>
              <a:rPr lang="en-US" sz="2000" dirty="0"/>
              <a:t>Austin, </a:t>
            </a:r>
            <a:r>
              <a:rPr lang="en-US" sz="2000" dirty="0" smtClean="0"/>
              <a:t>Texas </a:t>
            </a:r>
            <a:r>
              <a:rPr lang="en-US" sz="2000" dirty="0"/>
              <a:t>(OOPSLA '95</a:t>
            </a:r>
            <a:r>
              <a:rPr lang="en-US" sz="2000" dirty="0" smtClean="0"/>
              <a:t>).</a:t>
            </a:r>
          </a:p>
          <a:p>
            <a:pPr lvl="1"/>
            <a:r>
              <a:rPr lang="en-US" sz="2000" dirty="0" smtClean="0"/>
              <a:t>They were also among the founders of the Agile manifesto (2001).</a:t>
            </a:r>
          </a:p>
          <a:p>
            <a:pPr lvl="1"/>
            <a:r>
              <a:rPr lang="en-US" sz="2000" dirty="0" smtClean="0"/>
              <a:t>Scrum Alliance was founded in 2002 </a:t>
            </a:r>
            <a:r>
              <a:rPr lang="en-US" sz="2000" dirty="0"/>
              <a:t>and it released the first “Scrum Guide” in 2009. Latest edition came out in  November </a:t>
            </a:r>
            <a:r>
              <a:rPr lang="en-US" sz="2000" dirty="0" smtClean="0"/>
              <a:t>2020</a:t>
            </a:r>
          </a:p>
          <a:p>
            <a:pPr lvl="1"/>
            <a:r>
              <a:rPr lang="en-US" sz="2000" dirty="0" smtClean="0"/>
              <a:t>Scrum.org was founded in 2009.</a:t>
            </a:r>
          </a:p>
          <a:p>
            <a:pPr lvl="1"/>
            <a:r>
              <a:rPr lang="en-US" sz="2000" dirty="0" smtClean="0"/>
              <a:t>ScrumStudy.com offer scrum certifications and has compiled the Scrum Body of Knowledge (SBOK) which you can download free by creating an account with them</a:t>
            </a:r>
            <a:r>
              <a:rPr lang="en-US" sz="2000" dirty="0"/>
              <a:t>. 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1400" dirty="0" smtClean="0">
                <a:solidFill>
                  <a:schemeClr val="accent1"/>
                </a:solidFill>
              </a:rPr>
              <a:t>        https</a:t>
            </a:r>
            <a:r>
              <a:rPr lang="en-US" sz="1400" dirty="0">
                <a:solidFill>
                  <a:schemeClr val="accent1"/>
                </a:solidFill>
              </a:rPr>
              <a:t>://www.scrumstudy.com/sbokguide/download-free-buy-sbok</a:t>
            </a:r>
          </a:p>
        </p:txBody>
      </p:sp>
    </p:spTree>
    <p:extLst>
      <p:ext uri="{BB962C8B-B14F-4D97-AF65-F5344CB8AC3E}">
        <p14:creationId xmlns:p14="http://schemas.microsoft.com/office/powerpoint/2010/main" val="833374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Empirical </a:t>
            </a:r>
            <a:r>
              <a:rPr lang="en-US" b="1" dirty="0"/>
              <a:t>Process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Self-organization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Collaboration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Value-based </a:t>
            </a:r>
            <a:r>
              <a:rPr lang="en-US" b="1" dirty="0"/>
              <a:t>Prioritization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Time-boxing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Iterative Development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1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29C208-855A-41DC-BDA1-613E6E70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Software Development </a:t>
            </a:r>
            <a:r>
              <a:rPr lang="en-CA" dirty="0" smtClean="0"/>
              <a:t>Life Cycle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7DBCA4-9094-4E9E-A2CB-4860A3E9C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3200" dirty="0"/>
              <a:t>Requirements’ elicitation</a:t>
            </a:r>
          </a:p>
          <a:p>
            <a:pPr>
              <a:lnSpc>
                <a:spcPct val="150000"/>
              </a:lnSpc>
            </a:pPr>
            <a:r>
              <a:rPr lang="en-CA" sz="3200" dirty="0"/>
              <a:t>Design</a:t>
            </a:r>
          </a:p>
          <a:p>
            <a:pPr>
              <a:lnSpc>
                <a:spcPct val="150000"/>
              </a:lnSpc>
            </a:pPr>
            <a:r>
              <a:rPr lang="en-CA" sz="3200" dirty="0"/>
              <a:t>Development</a:t>
            </a:r>
          </a:p>
          <a:p>
            <a:pPr>
              <a:lnSpc>
                <a:spcPct val="150000"/>
              </a:lnSpc>
            </a:pPr>
            <a:r>
              <a:rPr lang="en-CA" sz="3200" dirty="0"/>
              <a:t>Testing</a:t>
            </a:r>
          </a:p>
          <a:p>
            <a:pPr>
              <a:lnSpc>
                <a:spcPct val="150000"/>
              </a:lnSpc>
            </a:pPr>
            <a:r>
              <a:rPr lang="en-CA" sz="3200" dirty="0" smtClean="0"/>
              <a:t>Maintenance  </a:t>
            </a:r>
            <a:endParaRPr lang="en-CA" sz="3200" dirty="0"/>
          </a:p>
        </p:txBody>
      </p:sp>
      <p:pic>
        <p:nvPicPr>
          <p:cNvPr id="4098" name="Picture 2" descr="Image result for software development life cycle">
            <a:extLst>
              <a:ext uri="{FF2B5EF4-FFF2-40B4-BE49-F238E27FC236}">
                <a16:creationId xmlns="" xmlns:a16="http://schemas.microsoft.com/office/drawing/2014/main" id="{DE57D2F5-F774-4EEF-A756-6C137E40E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728" y="2767693"/>
            <a:ext cx="678180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061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</a:t>
            </a:r>
            <a:r>
              <a:rPr lang="en-US" dirty="0" smtClean="0"/>
              <a:t>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Organization</a:t>
            </a:r>
          </a:p>
          <a:p>
            <a:r>
              <a:rPr lang="en-US" b="1" dirty="0"/>
              <a:t>Business </a:t>
            </a:r>
            <a:r>
              <a:rPr lang="en-US" b="1" dirty="0" smtClean="0"/>
              <a:t>Justification</a:t>
            </a:r>
          </a:p>
          <a:p>
            <a:r>
              <a:rPr lang="en-US" b="1" dirty="0" smtClean="0"/>
              <a:t>Quality</a:t>
            </a:r>
          </a:p>
          <a:p>
            <a:r>
              <a:rPr lang="en-US" b="1" dirty="0" smtClean="0"/>
              <a:t>Change</a:t>
            </a:r>
          </a:p>
          <a:p>
            <a:r>
              <a:rPr lang="en-US" b="1" dirty="0"/>
              <a:t>Risk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28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2692" y="2159733"/>
            <a:ext cx="5181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1.Create </a:t>
            </a:r>
            <a:r>
              <a:rPr lang="en-US" dirty="0"/>
              <a:t>Project Vision</a:t>
            </a:r>
          </a:p>
          <a:p>
            <a:pPr marL="0" indent="0">
              <a:buNone/>
            </a:pPr>
            <a:r>
              <a:rPr lang="en-US" dirty="0"/>
              <a:t>2. Identify Scrum Master and Stakeholder(s)</a:t>
            </a:r>
          </a:p>
          <a:p>
            <a:pPr marL="0" indent="0">
              <a:buNone/>
            </a:pPr>
            <a:r>
              <a:rPr lang="en-US" dirty="0"/>
              <a:t>3. Form Scrum Team</a:t>
            </a:r>
          </a:p>
          <a:p>
            <a:pPr marL="0" indent="0">
              <a:buNone/>
            </a:pPr>
            <a:r>
              <a:rPr lang="en-US" dirty="0"/>
              <a:t>4. Develop Epic(s)</a:t>
            </a:r>
          </a:p>
          <a:p>
            <a:pPr marL="0" indent="0">
              <a:buNone/>
            </a:pPr>
            <a:r>
              <a:rPr lang="en-US" dirty="0"/>
              <a:t>5. Create Prioritized Product Backlog</a:t>
            </a:r>
          </a:p>
          <a:p>
            <a:pPr marL="0" indent="0">
              <a:buNone/>
            </a:pPr>
            <a:r>
              <a:rPr lang="en-US" dirty="0"/>
              <a:t>6. Conduct Release Planning</a:t>
            </a:r>
          </a:p>
          <a:p>
            <a:pPr marL="0" indent="0">
              <a:buNone/>
            </a:pPr>
            <a:r>
              <a:rPr lang="en-US" dirty="0"/>
              <a:t>9 Plan and Estimate</a:t>
            </a:r>
          </a:p>
          <a:p>
            <a:pPr marL="0" indent="0">
              <a:buNone/>
            </a:pPr>
            <a:r>
              <a:rPr lang="en-US" dirty="0"/>
              <a:t>7. Create User Stories</a:t>
            </a:r>
          </a:p>
          <a:p>
            <a:pPr marL="0" indent="0">
              <a:buNone/>
            </a:pPr>
            <a:r>
              <a:rPr lang="en-US" dirty="0"/>
              <a:t>8. Estimate User Stories</a:t>
            </a:r>
          </a:p>
          <a:p>
            <a:pPr marL="0" indent="0">
              <a:buNone/>
            </a:pPr>
            <a:r>
              <a:rPr lang="en-US" dirty="0"/>
              <a:t>9. Commit User Stories</a:t>
            </a:r>
          </a:p>
          <a:p>
            <a:pPr marL="0" indent="0">
              <a:buNone/>
            </a:pPr>
            <a:r>
              <a:rPr lang="en-US" dirty="0"/>
              <a:t>10. Identify Tasks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9254" y="2159733"/>
            <a:ext cx="5181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11. Estimate Tasks</a:t>
            </a:r>
          </a:p>
          <a:p>
            <a:pPr marL="0" indent="0">
              <a:buNone/>
            </a:pPr>
            <a:r>
              <a:rPr lang="en-US" dirty="0"/>
              <a:t>12. Create Sprint Backlog</a:t>
            </a:r>
          </a:p>
          <a:p>
            <a:pPr marL="0" indent="0">
              <a:buNone/>
            </a:pPr>
            <a:r>
              <a:rPr lang="en-US" dirty="0"/>
              <a:t>10 Implement</a:t>
            </a:r>
          </a:p>
          <a:p>
            <a:pPr marL="0" indent="0">
              <a:buNone/>
            </a:pPr>
            <a:r>
              <a:rPr lang="en-US" dirty="0"/>
              <a:t>13. Create Deliverables</a:t>
            </a:r>
          </a:p>
          <a:p>
            <a:pPr marL="0" indent="0">
              <a:buNone/>
            </a:pPr>
            <a:r>
              <a:rPr lang="en-US" dirty="0"/>
              <a:t>14. Conduct Daily Standup</a:t>
            </a:r>
          </a:p>
          <a:p>
            <a:pPr marL="0" indent="0">
              <a:buNone/>
            </a:pPr>
            <a:r>
              <a:rPr lang="en-US" dirty="0"/>
              <a:t>15. Groom Prioritized Product Backlog</a:t>
            </a:r>
          </a:p>
          <a:p>
            <a:pPr marL="0" indent="0">
              <a:buNone/>
            </a:pPr>
            <a:r>
              <a:rPr lang="en-US" dirty="0"/>
              <a:t>11 Review and Retrospect 16. Demonstrate and Validate Sprint</a:t>
            </a:r>
          </a:p>
          <a:p>
            <a:pPr marL="0" indent="0">
              <a:buNone/>
            </a:pPr>
            <a:r>
              <a:rPr lang="en-US" dirty="0"/>
              <a:t>17. Retrospect </a:t>
            </a:r>
            <a:r>
              <a:rPr lang="en-US" dirty="0" err="1" smtClean="0"/>
              <a:t>SprintRelease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18</a:t>
            </a:r>
            <a:r>
              <a:rPr lang="en-US" dirty="0"/>
              <a:t>. Ship Deliverables</a:t>
            </a:r>
          </a:p>
          <a:p>
            <a:pPr marL="0" indent="0">
              <a:buNone/>
            </a:pPr>
            <a:r>
              <a:rPr lang="en-US" dirty="0"/>
              <a:t>19. Retrospect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551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Organization: Scrum Team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Product Owner</a:t>
            </a:r>
            <a:r>
              <a:rPr lang="en-US" dirty="0" smtClean="0"/>
              <a:t>: representative of the customer.</a:t>
            </a:r>
          </a:p>
          <a:p>
            <a:endParaRPr lang="en-US" dirty="0"/>
          </a:p>
          <a:p>
            <a:r>
              <a:rPr lang="en-US" b="1" dirty="0"/>
              <a:t>Development </a:t>
            </a:r>
            <a:r>
              <a:rPr lang="en-US" b="1" dirty="0" smtClean="0"/>
              <a:t>team:  </a:t>
            </a:r>
            <a:r>
              <a:rPr lang="en-US" dirty="0" smtClean="0"/>
              <a:t>consists of three </a:t>
            </a:r>
            <a:r>
              <a:rPr lang="en-US" dirty="0"/>
              <a:t>to nine members who carry out all tasks required to build increments of valuable output every </a:t>
            </a:r>
            <a:r>
              <a:rPr lang="en-US" dirty="0" smtClean="0"/>
              <a:t>sprint.</a:t>
            </a:r>
          </a:p>
          <a:p>
            <a:endParaRPr lang="en-US" dirty="0"/>
          </a:p>
          <a:p>
            <a:r>
              <a:rPr lang="en-US" b="1" dirty="0" smtClean="0"/>
              <a:t>Scrum Master: </a:t>
            </a:r>
            <a:r>
              <a:rPr lang="en-US" dirty="0"/>
              <a:t>is not a traditional team lead or project manager but acts as a </a:t>
            </a:r>
            <a:r>
              <a:rPr lang="en-US" u="sng" dirty="0" smtClean="0"/>
              <a:t>“servant-leader” </a:t>
            </a:r>
            <a:r>
              <a:rPr lang="en-US" dirty="0" smtClean="0"/>
              <a:t>and supports the development team while ensuring that the scrum </a:t>
            </a:r>
            <a:r>
              <a:rPr lang="en-US" dirty="0"/>
              <a:t>framework is </a:t>
            </a:r>
            <a:r>
              <a:rPr lang="en-US" dirty="0" smtClean="0"/>
              <a:t>being followed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07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Sprint:</a:t>
            </a:r>
            <a:r>
              <a:rPr lang="en-US" sz="2400" dirty="0" smtClean="0"/>
              <a:t> is a time boxed unit </a:t>
            </a:r>
            <a:r>
              <a:rPr lang="en-US" sz="2400" dirty="0"/>
              <a:t>of development in Scrum. </a:t>
            </a:r>
            <a:r>
              <a:rPr lang="en-US" sz="2400" dirty="0" smtClean="0"/>
              <a:t>(duration between </a:t>
            </a:r>
            <a:r>
              <a:rPr lang="en-US" sz="2400" dirty="0"/>
              <a:t>one week and one month, </a:t>
            </a:r>
            <a:r>
              <a:rPr lang="en-US" sz="2400" dirty="0" smtClean="0"/>
              <a:t>usually </a:t>
            </a:r>
            <a:r>
              <a:rPr lang="en-US" sz="2400" dirty="0"/>
              <a:t>two </a:t>
            </a:r>
            <a:r>
              <a:rPr lang="en-US" sz="2400" dirty="0" smtClean="0"/>
              <a:t>weeks).</a:t>
            </a:r>
          </a:p>
          <a:p>
            <a:endParaRPr lang="en-US" sz="2400" dirty="0"/>
          </a:p>
          <a:p>
            <a:r>
              <a:rPr lang="en-US" sz="2400" b="1" dirty="0"/>
              <a:t>Sprint </a:t>
            </a:r>
            <a:r>
              <a:rPr lang="en-US" sz="2400" b="1" dirty="0" smtClean="0"/>
              <a:t>Planning Meeting</a:t>
            </a:r>
            <a:r>
              <a:rPr lang="en-US" sz="2400" dirty="0" smtClean="0"/>
              <a:t>: held at the beginning of each sprint to discuss </a:t>
            </a:r>
            <a:r>
              <a:rPr lang="en-US" sz="2400" dirty="0"/>
              <a:t>and agree on the scope of work that is intended to be done during that </a:t>
            </a:r>
            <a:r>
              <a:rPr lang="en-US" sz="2400" dirty="0" smtClean="0"/>
              <a:t>sprint.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Daily </a:t>
            </a:r>
            <a:r>
              <a:rPr lang="en-US" sz="2400" b="1" dirty="0" smtClean="0"/>
              <a:t>Scrum:  </a:t>
            </a:r>
            <a:r>
              <a:rPr lang="en-US" sz="2400" dirty="0" smtClean="0"/>
              <a:t>A </a:t>
            </a:r>
            <a:r>
              <a:rPr lang="en-US" sz="2400" dirty="0"/>
              <a:t>daily </a:t>
            </a:r>
            <a:r>
              <a:rPr lang="en-US" sz="2400" dirty="0" smtClean="0"/>
              <a:t>meeting by the scrum team.</a:t>
            </a:r>
          </a:p>
          <a:p>
            <a:r>
              <a:rPr lang="en-US" sz="2400" b="1" dirty="0"/>
              <a:t>Sprint </a:t>
            </a:r>
            <a:r>
              <a:rPr lang="en-US" sz="2400" b="1" dirty="0" smtClean="0"/>
              <a:t>Review: </a:t>
            </a:r>
            <a:r>
              <a:rPr lang="en-US" sz="2400" dirty="0" smtClean="0"/>
              <a:t>meeting held the </a:t>
            </a:r>
            <a:r>
              <a:rPr lang="en-US" sz="2400" dirty="0"/>
              <a:t>end of a </a:t>
            </a:r>
            <a:r>
              <a:rPr lang="en-US" sz="2400" dirty="0" smtClean="0"/>
              <a:t>sprint  review the work accomplished.</a:t>
            </a:r>
          </a:p>
          <a:p>
            <a:r>
              <a:rPr lang="en-US" sz="2400" b="1" dirty="0"/>
              <a:t>Sprint </a:t>
            </a:r>
            <a:r>
              <a:rPr lang="en-US" sz="2400" b="1" dirty="0" smtClean="0"/>
              <a:t>retrospective: </a:t>
            </a:r>
            <a:r>
              <a:rPr lang="en-US" sz="2400" dirty="0"/>
              <a:t>meeting held at the end of a sprint to reflects on the past sprint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72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The Product backlog: </a:t>
            </a:r>
            <a:r>
              <a:rPr lang="en-US" sz="2400" dirty="0" smtClean="0"/>
              <a:t>a </a:t>
            </a:r>
            <a:r>
              <a:rPr lang="en-US" sz="2400" dirty="0"/>
              <a:t>breakdown of work to be </a:t>
            </a:r>
            <a:r>
              <a:rPr lang="en-US" sz="2400" dirty="0" smtClean="0"/>
              <a:t>done and </a:t>
            </a:r>
            <a:r>
              <a:rPr lang="en-US" sz="2400" dirty="0"/>
              <a:t>contains an ordered list of product requirements </a:t>
            </a:r>
            <a:r>
              <a:rPr lang="en-US" sz="2400" dirty="0" smtClean="0"/>
              <a:t>in the form of </a:t>
            </a:r>
            <a:r>
              <a:rPr lang="en-US" sz="2400" dirty="0"/>
              <a:t>user stories </a:t>
            </a:r>
            <a:r>
              <a:rPr lang="en-US" sz="2400" dirty="0" smtClean="0"/>
              <a:t>other items are bug </a:t>
            </a:r>
            <a:r>
              <a:rPr lang="en-US" sz="2400" dirty="0"/>
              <a:t>fixes, non-functional </a:t>
            </a:r>
            <a:r>
              <a:rPr lang="en-US" sz="2400" dirty="0" smtClean="0"/>
              <a:t>requirements. </a:t>
            </a:r>
            <a:r>
              <a:rPr lang="en-US" sz="2400" dirty="0"/>
              <a:t>The product owner prioritizes product backlog items (PBIs) based on considerations such as risk, business value, dependencies, size, and date needed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b="1" dirty="0"/>
              <a:t>Sprint </a:t>
            </a:r>
            <a:r>
              <a:rPr lang="en-US" sz="2400" b="1" dirty="0" smtClean="0"/>
              <a:t>backlog: </a:t>
            </a:r>
            <a:r>
              <a:rPr lang="en-US" sz="2400" dirty="0" smtClean="0"/>
              <a:t>is the </a:t>
            </a:r>
            <a:r>
              <a:rPr lang="en-US" sz="2400" dirty="0"/>
              <a:t>list of work the development team must </a:t>
            </a:r>
            <a:r>
              <a:rPr lang="en-US" sz="2400" dirty="0" smtClean="0"/>
              <a:t>finish </a:t>
            </a:r>
            <a:r>
              <a:rPr lang="en-US" sz="2400" dirty="0"/>
              <a:t>during the next </a:t>
            </a:r>
            <a:r>
              <a:rPr lang="en-US" sz="2400" dirty="0" smtClean="0"/>
              <a:t>sprint.</a:t>
            </a:r>
          </a:p>
          <a:p>
            <a:endParaRPr lang="en-US" sz="2400" dirty="0"/>
          </a:p>
          <a:p>
            <a:r>
              <a:rPr lang="en-US" sz="2400" b="1" dirty="0" smtClean="0"/>
              <a:t>Product Increment: </a:t>
            </a:r>
            <a:r>
              <a:rPr lang="en-US" sz="2400" dirty="0" smtClean="0"/>
              <a:t>is the potentially </a:t>
            </a:r>
            <a:r>
              <a:rPr lang="en-US" sz="2400" dirty="0"/>
              <a:t>releasable output of the sprint </a:t>
            </a:r>
            <a:r>
              <a:rPr lang="en-US" sz="2400" dirty="0" smtClean="0"/>
              <a:t>and consists of the </a:t>
            </a:r>
            <a:r>
              <a:rPr lang="en-US" sz="2400" dirty="0"/>
              <a:t>completed sprint backlog items,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6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Wikipedia</a:t>
            </a:r>
          </a:p>
          <a:p>
            <a:endParaRPr lang="en-US" dirty="0"/>
          </a:p>
          <a:p>
            <a:r>
              <a:rPr lang="en-US" dirty="0" smtClean="0"/>
              <a:t>Scrum Study </a:t>
            </a:r>
            <a:r>
              <a:rPr lang="en-US" dirty="0"/>
              <a:t>Guide  </a:t>
            </a:r>
            <a:r>
              <a:rPr lang="en-US" dirty="0">
                <a:solidFill>
                  <a:srgbClr val="C00000"/>
                </a:solidFill>
              </a:rPr>
              <a:t>(https://</a:t>
            </a:r>
            <a:r>
              <a:rPr lang="en-US" dirty="0" smtClean="0">
                <a:solidFill>
                  <a:srgbClr val="C00000"/>
                </a:solidFill>
              </a:rPr>
              <a:t>www.scrumstudy.com/sbokguide)</a:t>
            </a:r>
          </a:p>
          <a:p>
            <a:endParaRPr lang="en-US" dirty="0"/>
          </a:p>
          <a:p>
            <a:r>
              <a:rPr lang="en-US" dirty="0" smtClean="0"/>
              <a:t>SBOK™</a:t>
            </a:r>
          </a:p>
          <a:p>
            <a:endParaRPr lang="en-US" dirty="0"/>
          </a:p>
          <a:p>
            <a:r>
              <a:rPr lang="en-US" dirty="0" smtClean="0"/>
              <a:t>Lessons </a:t>
            </a:r>
            <a:r>
              <a:rPr lang="en-US" dirty="0"/>
              <a:t>learned: Using Scrum in non-technical teams". Agile Alliance. Retrieved April 8, 2019.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https://www.scrumalliance.org/about-scrum/overview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15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1B1BBA2-E69F-4B41-85F1-7E2F11725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2831" y="257909"/>
            <a:ext cx="8909537" cy="5831742"/>
          </a:xfrm>
        </p:spPr>
        <p:txBody>
          <a:bodyPr/>
          <a:lstStyle/>
          <a:p>
            <a:r>
              <a:rPr lang="en-CA" b="1" dirty="0">
                <a:solidFill>
                  <a:schemeClr val="tx1"/>
                </a:solidFill>
              </a:rPr>
              <a:t>The software </a:t>
            </a:r>
            <a:r>
              <a:rPr lang="en-CA" b="1" dirty="0" smtClean="0">
                <a:solidFill>
                  <a:schemeClr val="tx1"/>
                </a:solidFill>
              </a:rPr>
              <a:t>development Process: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to divide a software </a:t>
            </a:r>
            <a:r>
              <a:rPr lang="en-US" sz="1800" dirty="0">
                <a:solidFill>
                  <a:schemeClr val="tx1"/>
                </a:solidFill>
              </a:rPr>
              <a:t>development </a:t>
            </a:r>
            <a:r>
              <a:rPr lang="en-US" sz="1800" dirty="0" smtClean="0">
                <a:solidFill>
                  <a:schemeClr val="tx1"/>
                </a:solidFill>
              </a:rPr>
              <a:t>project </a:t>
            </a:r>
            <a:r>
              <a:rPr lang="en-US" sz="1800" dirty="0">
                <a:solidFill>
                  <a:schemeClr val="tx1"/>
                </a:solidFill>
              </a:rPr>
              <a:t>into 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distinct </a:t>
            </a:r>
            <a:r>
              <a:rPr lang="en-US" sz="1800" dirty="0">
                <a:solidFill>
                  <a:schemeClr val="tx1"/>
                </a:solidFill>
              </a:rPr>
              <a:t>phases to improve design, </a:t>
            </a:r>
            <a:r>
              <a:rPr lang="en-US" sz="1800" dirty="0" smtClean="0">
                <a:solidFill>
                  <a:schemeClr val="tx1"/>
                </a:solidFill>
              </a:rPr>
              <a:t>product </a:t>
            </a:r>
            <a:r>
              <a:rPr lang="en-US" sz="1800" dirty="0">
                <a:solidFill>
                  <a:schemeClr val="tx1"/>
                </a:solidFill>
              </a:rPr>
              <a:t>management, 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and </a:t>
            </a:r>
            <a:r>
              <a:rPr lang="en-US" sz="1800" dirty="0">
                <a:solidFill>
                  <a:schemeClr val="tx1"/>
                </a:solidFill>
              </a:rPr>
              <a:t>project management.</a:t>
            </a:r>
            <a:endParaRPr lang="en-CA" sz="1800" dirty="0">
              <a:solidFill>
                <a:schemeClr val="tx1"/>
              </a:solidFill>
            </a:endParaRPr>
          </a:p>
          <a:p>
            <a:endParaRPr lang="en-CA" b="1" dirty="0" smtClean="0">
              <a:solidFill>
                <a:schemeClr val="tx1"/>
              </a:solidFill>
            </a:endParaRPr>
          </a:p>
          <a:p>
            <a:endParaRPr lang="en-CA" b="1" dirty="0">
              <a:solidFill>
                <a:schemeClr val="tx1"/>
              </a:solidFill>
            </a:endParaRPr>
          </a:p>
          <a:p>
            <a:endParaRPr lang="en-CA" b="1" dirty="0" smtClean="0">
              <a:solidFill>
                <a:schemeClr val="tx1"/>
              </a:solidFill>
            </a:endParaRPr>
          </a:p>
          <a:p>
            <a:endParaRPr lang="en-CA" b="1" dirty="0">
              <a:solidFill>
                <a:schemeClr val="tx1"/>
              </a:solidFill>
            </a:endParaRPr>
          </a:p>
          <a:p>
            <a:endParaRPr lang="en-CA" b="1" dirty="0" smtClean="0">
              <a:solidFill>
                <a:schemeClr val="tx1"/>
              </a:solidFill>
            </a:endParaRPr>
          </a:p>
          <a:p>
            <a:endParaRPr lang="en-CA" b="1" dirty="0" smtClean="0">
              <a:solidFill>
                <a:schemeClr val="tx1"/>
              </a:solidFill>
            </a:endParaRPr>
          </a:p>
          <a:p>
            <a:r>
              <a:rPr lang="en-CA" sz="1600" b="1" dirty="0" smtClean="0">
                <a:solidFill>
                  <a:schemeClr val="tx1"/>
                </a:solidFill>
              </a:rPr>
              <a:t>Reference</a:t>
            </a:r>
          </a:p>
          <a:p>
            <a:r>
              <a:rPr lang="en-CA" sz="1600" b="1" dirty="0" smtClean="0">
                <a:solidFill>
                  <a:schemeClr val="tx1"/>
                </a:solidFill>
              </a:rPr>
              <a:t> (</a:t>
            </a:r>
            <a:r>
              <a:rPr lang="en-US" sz="1600" dirty="0"/>
              <a:t>C# Programming Form Problem Analysis to Program </a:t>
            </a:r>
            <a:r>
              <a:rPr lang="en-US" sz="1600" dirty="0" smtClean="0"/>
              <a:t>Design by</a:t>
            </a:r>
          </a:p>
          <a:p>
            <a:r>
              <a:rPr lang="en-US" sz="1600" dirty="0" err="1" smtClean="0"/>
              <a:t>Barabara</a:t>
            </a:r>
            <a:r>
              <a:rPr lang="en-US" sz="1600" dirty="0" smtClean="0"/>
              <a:t> Doyle)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  <a:p>
            <a:endParaRPr lang="en-CA" b="1" dirty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21969" y="257909"/>
            <a:ext cx="1571181" cy="5445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3153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E7D223-CCF7-4D7A-ACED-FC2BF863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898" y="104369"/>
            <a:ext cx="8334902" cy="1325563"/>
          </a:xfrm>
        </p:spPr>
        <p:txBody>
          <a:bodyPr>
            <a:normAutofit/>
          </a:bodyPr>
          <a:lstStyle/>
          <a:p>
            <a:r>
              <a:rPr lang="en-CA" sz="4000" b="1" dirty="0" smtClean="0"/>
              <a:t>Predictive vs Adaptive approach</a:t>
            </a:r>
            <a:endParaRPr lang="en-CA" sz="4000" b="1" dirty="0"/>
          </a:p>
        </p:txBody>
      </p:sp>
      <p:pic>
        <p:nvPicPr>
          <p:cNvPr id="5122" name="Picture 2" descr="Image result for software development life cycle spiral">
            <a:extLst>
              <a:ext uri="{FF2B5EF4-FFF2-40B4-BE49-F238E27FC236}">
                <a16:creationId xmlns="" xmlns:a16="http://schemas.microsoft.com/office/drawing/2014/main" id="{CBCA7913-DA71-4DE8-82D1-05E465C19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781" y="1989400"/>
            <a:ext cx="5133219" cy="462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software development life cycle">
            <a:extLst>
              <a:ext uri="{FF2B5EF4-FFF2-40B4-BE49-F238E27FC236}">
                <a16:creationId xmlns="" xmlns:a16="http://schemas.microsoft.com/office/drawing/2014/main" id="{15CAC86D-9056-48E7-8915-51EB8C076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30" y="3349701"/>
            <a:ext cx="5382381" cy="282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8230" y="2754923"/>
            <a:ext cx="386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The Waterfall approach (predictive)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94012" y="1655378"/>
            <a:ext cx="386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Spiral/iterative approach (adaptive)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08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E7D223-CCF7-4D7A-ACED-FC2BF863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898" y="104369"/>
            <a:ext cx="8334902" cy="1325563"/>
          </a:xfrm>
        </p:spPr>
        <p:txBody>
          <a:bodyPr>
            <a:normAutofit/>
          </a:bodyPr>
          <a:lstStyle/>
          <a:p>
            <a:r>
              <a:rPr lang="en-CA" sz="4000" b="1" dirty="0" smtClean="0"/>
              <a:t>Predictive vs Adaptive approach</a:t>
            </a:r>
            <a:endParaRPr lang="en-CA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64" y="2354141"/>
            <a:ext cx="84296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36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AB49741F-36DD-4E17-BB95-9498C51B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b="1" dirty="0" smtClean="0">
                <a:solidFill>
                  <a:srgbClr val="C00000"/>
                </a:solidFill>
              </a:rPr>
              <a:t>Agile Software Development</a:t>
            </a:r>
            <a:endParaRPr lang="en-CA" sz="40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BBFFA44-AC0A-4B4C-BB80-F04AFD6D9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46385"/>
            <a:ext cx="10515600" cy="4756638"/>
          </a:xfrm>
        </p:spPr>
        <p:txBody>
          <a:bodyPr>
            <a:normAutofit/>
          </a:bodyPr>
          <a:lstStyle/>
          <a:p>
            <a:endParaRPr lang="en-CA" dirty="0"/>
          </a:p>
          <a:p>
            <a:pPr marL="457200" lvl="1" indent="0">
              <a:buNone/>
            </a:pPr>
            <a:r>
              <a:rPr lang="en-US" sz="2800" dirty="0" smtClean="0"/>
              <a:t>Various </a:t>
            </a:r>
            <a:r>
              <a:rPr lang="en-US" sz="2800" dirty="0"/>
              <a:t>approaches </a:t>
            </a:r>
            <a:r>
              <a:rPr lang="en-US" sz="2800" dirty="0" smtClean="0"/>
              <a:t>for </a:t>
            </a:r>
            <a:r>
              <a:rPr lang="en-US" sz="2800" dirty="0"/>
              <a:t>software development under which requirements and solutions evolve through the </a:t>
            </a:r>
            <a:r>
              <a:rPr lang="en-US" sz="2800" b="1" dirty="0"/>
              <a:t>collaborative effort </a:t>
            </a:r>
            <a:r>
              <a:rPr lang="en-US" sz="2800" dirty="0"/>
              <a:t>of </a:t>
            </a:r>
            <a:r>
              <a:rPr lang="en-US" sz="2800" b="1" dirty="0" smtClean="0"/>
              <a:t>self-organizing </a:t>
            </a:r>
            <a:r>
              <a:rPr lang="en-US" sz="2800" dirty="0"/>
              <a:t>and </a:t>
            </a:r>
            <a:r>
              <a:rPr lang="en-US" sz="2800" b="1" dirty="0"/>
              <a:t>cross-functional </a:t>
            </a:r>
            <a:r>
              <a:rPr lang="en-US" sz="2800" dirty="0"/>
              <a:t>teams </a:t>
            </a: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 smtClean="0"/>
              <a:t>and the </a:t>
            </a:r>
            <a:r>
              <a:rPr lang="en-US" sz="2800" b="1" dirty="0" smtClean="0"/>
              <a:t>end users.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 smtClean="0"/>
              <a:t>It </a:t>
            </a:r>
            <a:r>
              <a:rPr lang="en-US" sz="2800" dirty="0"/>
              <a:t>advocates adaptive planning, evolutionary development, early delivery, and continual improvement, and it encourages rapid and flexible response to change</a:t>
            </a:r>
            <a:endParaRPr lang="en-US" sz="1400" b="1" dirty="0" smtClean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endParaRPr lang="en-US" sz="1400" b="1" dirty="0" smtClean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endParaRPr lang="en-US" sz="1400" b="1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r>
              <a:rPr lang="en-US" sz="1200" i="1" dirty="0" smtClean="0">
                <a:solidFill>
                  <a:schemeClr val="bg1">
                    <a:lumMod val="75000"/>
                  </a:schemeClr>
                </a:solidFill>
              </a:rPr>
              <a:t>Collier</a:t>
            </a:r>
            <a:r>
              <a:rPr lang="en-US" sz="1200" i="1" dirty="0">
                <a:solidFill>
                  <a:schemeClr val="bg1">
                    <a:lumMod val="75000"/>
                  </a:schemeClr>
                </a:solidFill>
              </a:rPr>
              <a:t>, Ken W. (2011). Agile Analytics: A Value-Driven Approach to Business Intelligence and Data </a:t>
            </a:r>
            <a:r>
              <a:rPr lang="en-US" sz="1200" i="1" dirty="0" smtClean="0">
                <a:solidFill>
                  <a:schemeClr val="bg1">
                    <a:lumMod val="75000"/>
                  </a:schemeClr>
                </a:solidFill>
              </a:rPr>
              <a:t>Warehousing</a:t>
            </a:r>
          </a:p>
          <a:p>
            <a:pPr marL="457200" lvl="1" indent="0">
              <a:buNone/>
            </a:pPr>
            <a:endParaRPr 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17685" y="5805099"/>
            <a:ext cx="58498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i="1" dirty="0">
                <a:solidFill>
                  <a:schemeClr val="bg1">
                    <a:lumMod val="75000"/>
                  </a:schemeClr>
                </a:solidFill>
              </a:rPr>
              <a:t>What is Agile Software Development?". Agile Alliance. 8 June 2013. Retrieved 4 April 2015.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5507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software development life cycle spiral">
            <a:extLst>
              <a:ext uri="{FF2B5EF4-FFF2-40B4-BE49-F238E27FC236}">
                <a16:creationId xmlns="" xmlns:a16="http://schemas.microsoft.com/office/drawing/2014/main" id="{C7CB8DE7-6FB9-4D53-B77B-80FA0E667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80" y="0"/>
            <a:ext cx="9128125" cy="6858000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97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8898" y="365125"/>
            <a:ext cx="8334902" cy="830629"/>
          </a:xfrm>
        </p:spPr>
        <p:txBody>
          <a:bodyPr/>
          <a:lstStyle/>
          <a:p>
            <a:r>
              <a:rPr lang="en-US" b="1" dirty="0" smtClean="0"/>
              <a:t>Traditional vs Agile methodology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449409" y="6173856"/>
            <a:ext cx="2751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Ref: https://www.pinterest.ca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526686"/>
            <a:ext cx="6860362" cy="5145272"/>
          </a:xfrm>
        </p:spPr>
      </p:pic>
    </p:spTree>
    <p:extLst>
      <p:ext uri="{BB962C8B-B14F-4D97-AF65-F5344CB8AC3E}">
        <p14:creationId xmlns:p14="http://schemas.microsoft.com/office/powerpoint/2010/main" val="4293520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491668-0886-475D-8E01-D4B01FF3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119474-1DE6-4094-BCC4-34D25EE49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969"/>
            <a:ext cx="10515600" cy="431299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course introduces the agile development methodologies with an emphasis on SCRUM™ i.e. the most popular agile methodology.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students would employ SCRUM principles, aspects, and processes for a software development project.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They </a:t>
            </a:r>
            <a:r>
              <a:rPr lang="en-US" dirty="0"/>
              <a:t>will acquire the skills of software requirements elicitation and tracking, prototyping, and project management.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Students </a:t>
            </a:r>
            <a:r>
              <a:rPr lang="en-US" dirty="0"/>
              <a:t>will also use software design patterns and test-driven development approach for software development.</a:t>
            </a:r>
          </a:p>
        </p:txBody>
      </p:sp>
    </p:spTree>
    <p:extLst>
      <p:ext uri="{BB962C8B-B14F-4D97-AF65-F5344CB8AC3E}">
        <p14:creationId xmlns:p14="http://schemas.microsoft.com/office/powerpoint/2010/main" val="585435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16267</TotalTime>
  <Words>1233</Words>
  <Application>Microsoft Office PowerPoint</Application>
  <PresentationFormat>Widescreen</PresentationFormat>
  <Paragraphs>208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ＭＳ Ｐゴシック</vt:lpstr>
      <vt:lpstr>Arial</vt:lpstr>
      <vt:lpstr>Calibri</vt:lpstr>
      <vt:lpstr>Calibri Light</vt:lpstr>
      <vt:lpstr>Office Theme</vt:lpstr>
      <vt:lpstr> Introduction to Agile Software Development</vt:lpstr>
      <vt:lpstr>Software Development Life Cycle </vt:lpstr>
      <vt:lpstr>PowerPoint Presentation</vt:lpstr>
      <vt:lpstr>Predictive vs Adaptive approach</vt:lpstr>
      <vt:lpstr>Predictive vs Adaptive approach</vt:lpstr>
      <vt:lpstr>Agile Software Development</vt:lpstr>
      <vt:lpstr>PowerPoint Presentation</vt:lpstr>
      <vt:lpstr>Traditional vs Agile methodology</vt:lpstr>
      <vt:lpstr>About the course</vt:lpstr>
      <vt:lpstr>Course Outcomes</vt:lpstr>
      <vt:lpstr>LIST OF TEXTBOOKS AND OTHER TEACHING AIDS: </vt:lpstr>
      <vt:lpstr>Group Project</vt:lpstr>
      <vt:lpstr>Failure of IT projects?</vt:lpstr>
      <vt:lpstr>Agile Methodologies’ ensures success of IT projects?</vt:lpstr>
      <vt:lpstr>PowerPoint Presentation</vt:lpstr>
      <vt:lpstr> Agile software development frameworks  Two most popular frameworks:               SCRUM               eXtreme Programming (XP) </vt:lpstr>
      <vt:lpstr>SCRUM</vt:lpstr>
      <vt:lpstr>History</vt:lpstr>
      <vt:lpstr>Scrum Principles</vt:lpstr>
      <vt:lpstr>Scrum Aspects</vt:lpstr>
      <vt:lpstr>Scrum Processes</vt:lpstr>
      <vt:lpstr>Organization: Scrum Team Roles</vt:lpstr>
      <vt:lpstr>Workflow</vt:lpstr>
      <vt:lpstr>Scrum Artifacts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development</dc:title>
  <dc:creator>Przemyslaw Pawluk</dc:creator>
  <cp:lastModifiedBy>Rana</cp:lastModifiedBy>
  <cp:revision>66</cp:revision>
  <dcterms:created xsi:type="dcterms:W3CDTF">2017-08-31T01:26:20Z</dcterms:created>
  <dcterms:modified xsi:type="dcterms:W3CDTF">2021-01-13T17:09:16Z</dcterms:modified>
</cp:coreProperties>
</file>