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00" r:id="rId11"/>
    <p:sldId id="271"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8" y="1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4D5C16-0F9F-4231-B000-7DB0AB03E90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9B796105-A20F-487D-89C9-F6EE114DB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048567D-7919-4B27-ABE8-8652F66FEB9C}"/>
              </a:ext>
            </a:extLst>
          </p:cNvPr>
          <p:cNvSpPr>
            <a:spLocks noGrp="1"/>
          </p:cNvSpPr>
          <p:nvPr>
            <p:ph type="dt" sz="half" idx="10"/>
          </p:nvPr>
        </p:nvSpPr>
        <p:spPr/>
        <p:txBody>
          <a:bodyPr/>
          <a:lstStyle/>
          <a:p>
            <a:fld id="{1A193EDE-5789-40F2-A0A8-E0890C1BB15E}" type="datetimeFigureOut">
              <a:rPr lang="en-US" smtClean="0"/>
              <a:t>2022-01-17</a:t>
            </a:fld>
            <a:endParaRPr lang="en-US"/>
          </a:p>
        </p:txBody>
      </p:sp>
      <p:sp>
        <p:nvSpPr>
          <p:cNvPr id="5" name="Espace réservé du pied de page 4">
            <a:extLst>
              <a:ext uri="{FF2B5EF4-FFF2-40B4-BE49-F238E27FC236}">
                <a16:creationId xmlns:a16="http://schemas.microsoft.com/office/drawing/2014/main" id="{4AEE66DA-186B-4FBC-B3E5-E3C1228474B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FDC5EFE-950C-4385-9209-0C56E25324A6}"/>
              </a:ext>
            </a:extLst>
          </p:cNvPr>
          <p:cNvSpPr>
            <a:spLocks noGrp="1"/>
          </p:cNvSpPr>
          <p:nvPr>
            <p:ph type="sldNum" sz="quarter" idx="12"/>
          </p:nvPr>
        </p:nvSpPr>
        <p:spPr/>
        <p:txBody>
          <a:bodyPr/>
          <a:lstStyle/>
          <a:p>
            <a:fld id="{4234EED9-B960-4633-8635-D3F8B0F65852}" type="slidenum">
              <a:rPr lang="en-US" smtClean="0"/>
              <a:t>‹#›</a:t>
            </a:fld>
            <a:endParaRPr lang="en-US"/>
          </a:p>
        </p:txBody>
      </p:sp>
    </p:spTree>
    <p:extLst>
      <p:ext uri="{BB962C8B-B14F-4D97-AF65-F5344CB8AC3E}">
        <p14:creationId xmlns:p14="http://schemas.microsoft.com/office/powerpoint/2010/main" val="239234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16230-6F8B-45BF-9821-41D04ED124F4}"/>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23EEB56B-DCD4-4DF6-ADB0-15430599DD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C1B006C-6235-45D6-9858-984B9C18D320}"/>
              </a:ext>
            </a:extLst>
          </p:cNvPr>
          <p:cNvSpPr>
            <a:spLocks noGrp="1"/>
          </p:cNvSpPr>
          <p:nvPr>
            <p:ph type="dt" sz="half" idx="10"/>
          </p:nvPr>
        </p:nvSpPr>
        <p:spPr/>
        <p:txBody>
          <a:bodyPr/>
          <a:lstStyle/>
          <a:p>
            <a:fld id="{1A193EDE-5789-40F2-A0A8-E0890C1BB15E}" type="datetimeFigureOut">
              <a:rPr lang="en-US" smtClean="0"/>
              <a:t>2022-01-17</a:t>
            </a:fld>
            <a:endParaRPr lang="en-US"/>
          </a:p>
        </p:txBody>
      </p:sp>
      <p:sp>
        <p:nvSpPr>
          <p:cNvPr id="5" name="Espace réservé du pied de page 4">
            <a:extLst>
              <a:ext uri="{FF2B5EF4-FFF2-40B4-BE49-F238E27FC236}">
                <a16:creationId xmlns:a16="http://schemas.microsoft.com/office/drawing/2014/main" id="{F8805DE8-780F-4E2A-B838-E568E6A630D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F56BD994-1423-4D60-8688-2724C3319B99}"/>
              </a:ext>
            </a:extLst>
          </p:cNvPr>
          <p:cNvSpPr>
            <a:spLocks noGrp="1"/>
          </p:cNvSpPr>
          <p:nvPr>
            <p:ph type="sldNum" sz="quarter" idx="12"/>
          </p:nvPr>
        </p:nvSpPr>
        <p:spPr/>
        <p:txBody>
          <a:bodyPr/>
          <a:lstStyle/>
          <a:p>
            <a:fld id="{4234EED9-B960-4633-8635-D3F8B0F65852}" type="slidenum">
              <a:rPr lang="en-US" smtClean="0"/>
              <a:t>‹#›</a:t>
            </a:fld>
            <a:endParaRPr lang="en-US"/>
          </a:p>
        </p:txBody>
      </p:sp>
    </p:spTree>
    <p:extLst>
      <p:ext uri="{BB962C8B-B14F-4D97-AF65-F5344CB8AC3E}">
        <p14:creationId xmlns:p14="http://schemas.microsoft.com/office/powerpoint/2010/main" val="259641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C553932-261E-42BA-B915-DD0B462371A4}"/>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34DC5D40-EC4C-440A-986C-AA12119E5FE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0DC7C5C-FDA2-4D43-B629-D9CE56607493}"/>
              </a:ext>
            </a:extLst>
          </p:cNvPr>
          <p:cNvSpPr>
            <a:spLocks noGrp="1"/>
          </p:cNvSpPr>
          <p:nvPr>
            <p:ph type="dt" sz="half" idx="10"/>
          </p:nvPr>
        </p:nvSpPr>
        <p:spPr/>
        <p:txBody>
          <a:bodyPr/>
          <a:lstStyle/>
          <a:p>
            <a:fld id="{1A193EDE-5789-40F2-A0A8-E0890C1BB15E}" type="datetimeFigureOut">
              <a:rPr lang="en-US" smtClean="0"/>
              <a:t>2022-01-17</a:t>
            </a:fld>
            <a:endParaRPr lang="en-US"/>
          </a:p>
        </p:txBody>
      </p:sp>
      <p:sp>
        <p:nvSpPr>
          <p:cNvPr id="5" name="Espace réservé du pied de page 4">
            <a:extLst>
              <a:ext uri="{FF2B5EF4-FFF2-40B4-BE49-F238E27FC236}">
                <a16:creationId xmlns:a16="http://schemas.microsoft.com/office/drawing/2014/main" id="{485A71EB-7ECD-41B6-97DB-8E76C6BA273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55FC73C-14F3-441D-A6D7-CC66D6C1EED0}"/>
              </a:ext>
            </a:extLst>
          </p:cNvPr>
          <p:cNvSpPr>
            <a:spLocks noGrp="1"/>
          </p:cNvSpPr>
          <p:nvPr>
            <p:ph type="sldNum" sz="quarter" idx="12"/>
          </p:nvPr>
        </p:nvSpPr>
        <p:spPr/>
        <p:txBody>
          <a:bodyPr/>
          <a:lstStyle/>
          <a:p>
            <a:fld id="{4234EED9-B960-4633-8635-D3F8B0F65852}" type="slidenum">
              <a:rPr lang="en-US" smtClean="0"/>
              <a:t>‹#›</a:t>
            </a:fld>
            <a:endParaRPr lang="en-US"/>
          </a:p>
        </p:txBody>
      </p:sp>
    </p:spTree>
    <p:extLst>
      <p:ext uri="{BB962C8B-B14F-4D97-AF65-F5344CB8AC3E}">
        <p14:creationId xmlns:p14="http://schemas.microsoft.com/office/powerpoint/2010/main" val="332793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A34E4D-CA2A-41AA-B4E4-4C2905A881A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A86DAE7B-F468-4C57-92CD-DF60365380A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CA140C8-0A5D-4567-B70B-CF2444FB349C}"/>
              </a:ext>
            </a:extLst>
          </p:cNvPr>
          <p:cNvSpPr>
            <a:spLocks noGrp="1"/>
          </p:cNvSpPr>
          <p:nvPr>
            <p:ph type="dt" sz="half" idx="10"/>
          </p:nvPr>
        </p:nvSpPr>
        <p:spPr/>
        <p:txBody>
          <a:bodyPr/>
          <a:lstStyle/>
          <a:p>
            <a:fld id="{1A193EDE-5789-40F2-A0A8-E0890C1BB15E}" type="datetimeFigureOut">
              <a:rPr lang="en-US" smtClean="0"/>
              <a:t>2022-01-17</a:t>
            </a:fld>
            <a:endParaRPr lang="en-US"/>
          </a:p>
        </p:txBody>
      </p:sp>
      <p:sp>
        <p:nvSpPr>
          <p:cNvPr id="5" name="Espace réservé du pied de page 4">
            <a:extLst>
              <a:ext uri="{FF2B5EF4-FFF2-40B4-BE49-F238E27FC236}">
                <a16:creationId xmlns:a16="http://schemas.microsoft.com/office/drawing/2014/main" id="{D7F90F4E-23FC-4446-BABC-81957DF9DE8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8DF7EB4-5588-4DC9-86F1-5D7149619851}"/>
              </a:ext>
            </a:extLst>
          </p:cNvPr>
          <p:cNvSpPr>
            <a:spLocks noGrp="1"/>
          </p:cNvSpPr>
          <p:nvPr>
            <p:ph type="sldNum" sz="quarter" idx="12"/>
          </p:nvPr>
        </p:nvSpPr>
        <p:spPr/>
        <p:txBody>
          <a:bodyPr/>
          <a:lstStyle/>
          <a:p>
            <a:fld id="{4234EED9-B960-4633-8635-D3F8B0F65852}" type="slidenum">
              <a:rPr lang="en-US" smtClean="0"/>
              <a:t>‹#›</a:t>
            </a:fld>
            <a:endParaRPr lang="en-US"/>
          </a:p>
        </p:txBody>
      </p:sp>
    </p:spTree>
    <p:extLst>
      <p:ext uri="{BB962C8B-B14F-4D97-AF65-F5344CB8AC3E}">
        <p14:creationId xmlns:p14="http://schemas.microsoft.com/office/powerpoint/2010/main" val="681974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4A646-DD65-45DA-BAD9-418FABD478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6091EDD4-BEFE-47B9-A40F-2573CC038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294516-B7C8-4B1C-AC07-30227BDE71A9}"/>
              </a:ext>
            </a:extLst>
          </p:cNvPr>
          <p:cNvSpPr>
            <a:spLocks noGrp="1"/>
          </p:cNvSpPr>
          <p:nvPr>
            <p:ph type="dt" sz="half" idx="10"/>
          </p:nvPr>
        </p:nvSpPr>
        <p:spPr/>
        <p:txBody>
          <a:bodyPr/>
          <a:lstStyle/>
          <a:p>
            <a:fld id="{1A193EDE-5789-40F2-A0A8-E0890C1BB15E}" type="datetimeFigureOut">
              <a:rPr lang="en-US" smtClean="0"/>
              <a:t>2022-01-17</a:t>
            </a:fld>
            <a:endParaRPr lang="en-US"/>
          </a:p>
        </p:txBody>
      </p:sp>
      <p:sp>
        <p:nvSpPr>
          <p:cNvPr id="5" name="Espace réservé du pied de page 4">
            <a:extLst>
              <a:ext uri="{FF2B5EF4-FFF2-40B4-BE49-F238E27FC236}">
                <a16:creationId xmlns:a16="http://schemas.microsoft.com/office/drawing/2014/main" id="{AE2AA602-2A7A-4336-9900-E23DE0B7ACA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83A2D6D-06A4-4116-9BE7-7FA63CE8F1BC}"/>
              </a:ext>
            </a:extLst>
          </p:cNvPr>
          <p:cNvSpPr>
            <a:spLocks noGrp="1"/>
          </p:cNvSpPr>
          <p:nvPr>
            <p:ph type="sldNum" sz="quarter" idx="12"/>
          </p:nvPr>
        </p:nvSpPr>
        <p:spPr/>
        <p:txBody>
          <a:bodyPr/>
          <a:lstStyle/>
          <a:p>
            <a:fld id="{4234EED9-B960-4633-8635-D3F8B0F65852}" type="slidenum">
              <a:rPr lang="en-US" smtClean="0"/>
              <a:t>‹#›</a:t>
            </a:fld>
            <a:endParaRPr lang="en-US"/>
          </a:p>
        </p:txBody>
      </p:sp>
    </p:spTree>
    <p:extLst>
      <p:ext uri="{BB962C8B-B14F-4D97-AF65-F5344CB8AC3E}">
        <p14:creationId xmlns:p14="http://schemas.microsoft.com/office/powerpoint/2010/main" val="3257126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40894-7EC9-4C9E-B8D9-A4D57C42113D}"/>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0272FFF-6F4F-4162-93A4-8E534876D5B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80DC6D52-6845-4CA3-A3D9-C0B9333EDC7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E69E4028-2BC5-4F06-A6C1-DD6D852B74F4}"/>
              </a:ext>
            </a:extLst>
          </p:cNvPr>
          <p:cNvSpPr>
            <a:spLocks noGrp="1"/>
          </p:cNvSpPr>
          <p:nvPr>
            <p:ph type="dt" sz="half" idx="10"/>
          </p:nvPr>
        </p:nvSpPr>
        <p:spPr/>
        <p:txBody>
          <a:bodyPr/>
          <a:lstStyle/>
          <a:p>
            <a:fld id="{1A193EDE-5789-40F2-A0A8-E0890C1BB15E}" type="datetimeFigureOut">
              <a:rPr lang="en-US" smtClean="0"/>
              <a:t>2022-01-17</a:t>
            </a:fld>
            <a:endParaRPr lang="en-US"/>
          </a:p>
        </p:txBody>
      </p:sp>
      <p:sp>
        <p:nvSpPr>
          <p:cNvPr id="6" name="Espace réservé du pied de page 5">
            <a:extLst>
              <a:ext uri="{FF2B5EF4-FFF2-40B4-BE49-F238E27FC236}">
                <a16:creationId xmlns:a16="http://schemas.microsoft.com/office/drawing/2014/main" id="{AA38AC94-A5F7-4217-ACAD-260929F0F51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49134FE-7237-499D-8F58-E01CE4131C22}"/>
              </a:ext>
            </a:extLst>
          </p:cNvPr>
          <p:cNvSpPr>
            <a:spLocks noGrp="1"/>
          </p:cNvSpPr>
          <p:nvPr>
            <p:ph type="sldNum" sz="quarter" idx="12"/>
          </p:nvPr>
        </p:nvSpPr>
        <p:spPr/>
        <p:txBody>
          <a:bodyPr/>
          <a:lstStyle/>
          <a:p>
            <a:fld id="{4234EED9-B960-4633-8635-D3F8B0F65852}" type="slidenum">
              <a:rPr lang="en-US" smtClean="0"/>
              <a:t>‹#›</a:t>
            </a:fld>
            <a:endParaRPr lang="en-US"/>
          </a:p>
        </p:txBody>
      </p:sp>
    </p:spTree>
    <p:extLst>
      <p:ext uri="{BB962C8B-B14F-4D97-AF65-F5344CB8AC3E}">
        <p14:creationId xmlns:p14="http://schemas.microsoft.com/office/powerpoint/2010/main" val="50202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2D59A4-6B1D-4A6F-9D41-2F7065528776}"/>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B8133A97-B56E-4F8D-8B02-B36010BA6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EC1153C-88FE-4080-A48B-D3C08C2BD48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27F783B3-59F4-4050-8369-473ED8A04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F11A818-EC80-40BC-9B31-E127136B0C4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ABB6FC7B-AC23-48C4-ACD1-EB84025C55BD}"/>
              </a:ext>
            </a:extLst>
          </p:cNvPr>
          <p:cNvSpPr>
            <a:spLocks noGrp="1"/>
          </p:cNvSpPr>
          <p:nvPr>
            <p:ph type="dt" sz="half" idx="10"/>
          </p:nvPr>
        </p:nvSpPr>
        <p:spPr/>
        <p:txBody>
          <a:bodyPr/>
          <a:lstStyle/>
          <a:p>
            <a:fld id="{1A193EDE-5789-40F2-A0A8-E0890C1BB15E}" type="datetimeFigureOut">
              <a:rPr lang="en-US" smtClean="0"/>
              <a:t>2022-01-17</a:t>
            </a:fld>
            <a:endParaRPr lang="en-US"/>
          </a:p>
        </p:txBody>
      </p:sp>
      <p:sp>
        <p:nvSpPr>
          <p:cNvPr id="8" name="Espace réservé du pied de page 7">
            <a:extLst>
              <a:ext uri="{FF2B5EF4-FFF2-40B4-BE49-F238E27FC236}">
                <a16:creationId xmlns:a16="http://schemas.microsoft.com/office/drawing/2014/main" id="{956B0FAE-DD60-4733-8344-1A24D6C14AA3}"/>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B1BE20D8-815C-4FCF-A26C-CC377EC7F29F}"/>
              </a:ext>
            </a:extLst>
          </p:cNvPr>
          <p:cNvSpPr>
            <a:spLocks noGrp="1"/>
          </p:cNvSpPr>
          <p:nvPr>
            <p:ph type="sldNum" sz="quarter" idx="12"/>
          </p:nvPr>
        </p:nvSpPr>
        <p:spPr/>
        <p:txBody>
          <a:bodyPr/>
          <a:lstStyle/>
          <a:p>
            <a:fld id="{4234EED9-B960-4633-8635-D3F8B0F65852}" type="slidenum">
              <a:rPr lang="en-US" smtClean="0"/>
              <a:t>‹#›</a:t>
            </a:fld>
            <a:endParaRPr lang="en-US"/>
          </a:p>
        </p:txBody>
      </p:sp>
    </p:spTree>
    <p:extLst>
      <p:ext uri="{BB962C8B-B14F-4D97-AF65-F5344CB8AC3E}">
        <p14:creationId xmlns:p14="http://schemas.microsoft.com/office/powerpoint/2010/main" val="310773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A0F4E-B220-408B-A329-4DA8F9379547}"/>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91E782E2-76A7-4BBD-85D4-F50E63A7618D}"/>
              </a:ext>
            </a:extLst>
          </p:cNvPr>
          <p:cNvSpPr>
            <a:spLocks noGrp="1"/>
          </p:cNvSpPr>
          <p:nvPr>
            <p:ph type="dt" sz="half" idx="10"/>
          </p:nvPr>
        </p:nvSpPr>
        <p:spPr/>
        <p:txBody>
          <a:bodyPr/>
          <a:lstStyle/>
          <a:p>
            <a:fld id="{1A193EDE-5789-40F2-A0A8-E0890C1BB15E}" type="datetimeFigureOut">
              <a:rPr lang="en-US" smtClean="0"/>
              <a:t>2022-01-17</a:t>
            </a:fld>
            <a:endParaRPr lang="en-US"/>
          </a:p>
        </p:txBody>
      </p:sp>
      <p:sp>
        <p:nvSpPr>
          <p:cNvPr id="4" name="Espace réservé du pied de page 3">
            <a:extLst>
              <a:ext uri="{FF2B5EF4-FFF2-40B4-BE49-F238E27FC236}">
                <a16:creationId xmlns:a16="http://schemas.microsoft.com/office/drawing/2014/main" id="{7CFE9321-AF46-49BC-BF84-7404B729FBAC}"/>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944B774A-6749-45E1-AC61-B5514CB8214F}"/>
              </a:ext>
            </a:extLst>
          </p:cNvPr>
          <p:cNvSpPr>
            <a:spLocks noGrp="1"/>
          </p:cNvSpPr>
          <p:nvPr>
            <p:ph type="sldNum" sz="quarter" idx="12"/>
          </p:nvPr>
        </p:nvSpPr>
        <p:spPr/>
        <p:txBody>
          <a:bodyPr/>
          <a:lstStyle/>
          <a:p>
            <a:fld id="{4234EED9-B960-4633-8635-D3F8B0F65852}" type="slidenum">
              <a:rPr lang="en-US" smtClean="0"/>
              <a:t>‹#›</a:t>
            </a:fld>
            <a:endParaRPr lang="en-US"/>
          </a:p>
        </p:txBody>
      </p:sp>
    </p:spTree>
    <p:extLst>
      <p:ext uri="{BB962C8B-B14F-4D97-AF65-F5344CB8AC3E}">
        <p14:creationId xmlns:p14="http://schemas.microsoft.com/office/powerpoint/2010/main" val="251063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B463F3D-F699-497F-9DA7-141345500433}"/>
              </a:ext>
            </a:extLst>
          </p:cNvPr>
          <p:cNvSpPr>
            <a:spLocks noGrp="1"/>
          </p:cNvSpPr>
          <p:nvPr>
            <p:ph type="dt" sz="half" idx="10"/>
          </p:nvPr>
        </p:nvSpPr>
        <p:spPr/>
        <p:txBody>
          <a:bodyPr/>
          <a:lstStyle/>
          <a:p>
            <a:fld id="{1A193EDE-5789-40F2-A0A8-E0890C1BB15E}" type="datetimeFigureOut">
              <a:rPr lang="en-US" smtClean="0"/>
              <a:t>2022-01-17</a:t>
            </a:fld>
            <a:endParaRPr lang="en-US"/>
          </a:p>
        </p:txBody>
      </p:sp>
      <p:sp>
        <p:nvSpPr>
          <p:cNvPr id="3" name="Espace réservé du pied de page 2">
            <a:extLst>
              <a:ext uri="{FF2B5EF4-FFF2-40B4-BE49-F238E27FC236}">
                <a16:creationId xmlns:a16="http://schemas.microsoft.com/office/drawing/2014/main" id="{28A57B36-4C37-43FD-B4AF-A9A589D8E1CA}"/>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F2A8BA33-16F5-402C-81DD-7CA3C6115EFB}"/>
              </a:ext>
            </a:extLst>
          </p:cNvPr>
          <p:cNvSpPr>
            <a:spLocks noGrp="1"/>
          </p:cNvSpPr>
          <p:nvPr>
            <p:ph type="sldNum" sz="quarter" idx="12"/>
          </p:nvPr>
        </p:nvSpPr>
        <p:spPr/>
        <p:txBody>
          <a:bodyPr/>
          <a:lstStyle/>
          <a:p>
            <a:fld id="{4234EED9-B960-4633-8635-D3F8B0F65852}" type="slidenum">
              <a:rPr lang="en-US" smtClean="0"/>
              <a:t>‹#›</a:t>
            </a:fld>
            <a:endParaRPr lang="en-US"/>
          </a:p>
        </p:txBody>
      </p:sp>
    </p:spTree>
    <p:extLst>
      <p:ext uri="{BB962C8B-B14F-4D97-AF65-F5344CB8AC3E}">
        <p14:creationId xmlns:p14="http://schemas.microsoft.com/office/powerpoint/2010/main" val="203140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C7DE4-E19D-4AC2-9C49-09576F04978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1FCBF67-83CD-452C-928E-62FE229EB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C2FCFE16-2D27-49D5-9665-A5EAB4053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6E58F42-350C-4817-9907-955D205181E5}"/>
              </a:ext>
            </a:extLst>
          </p:cNvPr>
          <p:cNvSpPr>
            <a:spLocks noGrp="1"/>
          </p:cNvSpPr>
          <p:nvPr>
            <p:ph type="dt" sz="half" idx="10"/>
          </p:nvPr>
        </p:nvSpPr>
        <p:spPr/>
        <p:txBody>
          <a:bodyPr/>
          <a:lstStyle/>
          <a:p>
            <a:fld id="{1A193EDE-5789-40F2-A0A8-E0890C1BB15E}" type="datetimeFigureOut">
              <a:rPr lang="en-US" smtClean="0"/>
              <a:t>2022-01-17</a:t>
            </a:fld>
            <a:endParaRPr lang="en-US"/>
          </a:p>
        </p:txBody>
      </p:sp>
      <p:sp>
        <p:nvSpPr>
          <p:cNvPr id="6" name="Espace réservé du pied de page 5">
            <a:extLst>
              <a:ext uri="{FF2B5EF4-FFF2-40B4-BE49-F238E27FC236}">
                <a16:creationId xmlns:a16="http://schemas.microsoft.com/office/drawing/2014/main" id="{89B2E41C-78F2-4C25-924C-9BC5D8A3CDC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4B7CDE1-801E-49F7-BBC7-2E031A3DE87C}"/>
              </a:ext>
            </a:extLst>
          </p:cNvPr>
          <p:cNvSpPr>
            <a:spLocks noGrp="1"/>
          </p:cNvSpPr>
          <p:nvPr>
            <p:ph type="sldNum" sz="quarter" idx="12"/>
          </p:nvPr>
        </p:nvSpPr>
        <p:spPr/>
        <p:txBody>
          <a:bodyPr/>
          <a:lstStyle/>
          <a:p>
            <a:fld id="{4234EED9-B960-4633-8635-D3F8B0F65852}" type="slidenum">
              <a:rPr lang="en-US" smtClean="0"/>
              <a:t>‹#›</a:t>
            </a:fld>
            <a:endParaRPr lang="en-US"/>
          </a:p>
        </p:txBody>
      </p:sp>
    </p:spTree>
    <p:extLst>
      <p:ext uri="{BB962C8B-B14F-4D97-AF65-F5344CB8AC3E}">
        <p14:creationId xmlns:p14="http://schemas.microsoft.com/office/powerpoint/2010/main" val="367659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E13C65-FF9B-4B7C-806A-62CAA31103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922CAF5E-769A-4FB5-8C6A-B10462C38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FA9530C7-CC00-4C95-A7EB-15327D3EB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2AF11BF-EA1C-4147-A9C3-B86587DC0CC0}"/>
              </a:ext>
            </a:extLst>
          </p:cNvPr>
          <p:cNvSpPr>
            <a:spLocks noGrp="1"/>
          </p:cNvSpPr>
          <p:nvPr>
            <p:ph type="dt" sz="half" idx="10"/>
          </p:nvPr>
        </p:nvSpPr>
        <p:spPr/>
        <p:txBody>
          <a:bodyPr/>
          <a:lstStyle/>
          <a:p>
            <a:fld id="{1A193EDE-5789-40F2-A0A8-E0890C1BB15E}" type="datetimeFigureOut">
              <a:rPr lang="en-US" smtClean="0"/>
              <a:t>2022-01-17</a:t>
            </a:fld>
            <a:endParaRPr lang="en-US"/>
          </a:p>
        </p:txBody>
      </p:sp>
      <p:sp>
        <p:nvSpPr>
          <p:cNvPr id="6" name="Espace réservé du pied de page 5">
            <a:extLst>
              <a:ext uri="{FF2B5EF4-FFF2-40B4-BE49-F238E27FC236}">
                <a16:creationId xmlns:a16="http://schemas.microsoft.com/office/drawing/2014/main" id="{ADAE233D-0A5B-4752-8F5A-E7D04488533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49EF6911-94D9-4D5A-8D72-61F1CB652D0B}"/>
              </a:ext>
            </a:extLst>
          </p:cNvPr>
          <p:cNvSpPr>
            <a:spLocks noGrp="1"/>
          </p:cNvSpPr>
          <p:nvPr>
            <p:ph type="sldNum" sz="quarter" idx="12"/>
          </p:nvPr>
        </p:nvSpPr>
        <p:spPr/>
        <p:txBody>
          <a:bodyPr/>
          <a:lstStyle/>
          <a:p>
            <a:fld id="{4234EED9-B960-4633-8635-D3F8B0F65852}" type="slidenum">
              <a:rPr lang="en-US" smtClean="0"/>
              <a:t>‹#›</a:t>
            </a:fld>
            <a:endParaRPr lang="en-US"/>
          </a:p>
        </p:txBody>
      </p:sp>
    </p:spTree>
    <p:extLst>
      <p:ext uri="{BB962C8B-B14F-4D97-AF65-F5344CB8AC3E}">
        <p14:creationId xmlns:p14="http://schemas.microsoft.com/office/powerpoint/2010/main" val="141896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43DBC43-0F28-4A26-8B72-30F815A44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EB189E99-0C35-4125-BB02-37DECAA8C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BAE060D-E176-4487-A37A-0847BAC5BF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3EDE-5789-40F2-A0A8-E0890C1BB15E}" type="datetimeFigureOut">
              <a:rPr lang="en-US" smtClean="0"/>
              <a:t>2022-01-17</a:t>
            </a:fld>
            <a:endParaRPr lang="en-US"/>
          </a:p>
        </p:txBody>
      </p:sp>
      <p:sp>
        <p:nvSpPr>
          <p:cNvPr id="5" name="Espace réservé du pied de page 4">
            <a:extLst>
              <a:ext uri="{FF2B5EF4-FFF2-40B4-BE49-F238E27FC236}">
                <a16:creationId xmlns:a16="http://schemas.microsoft.com/office/drawing/2014/main" id="{611BAE54-04F3-42B6-8800-28C4D1066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AD861DEA-183C-4633-93AC-364EF3907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4EED9-B960-4633-8635-D3F8B0F65852}" type="slidenum">
              <a:rPr lang="en-US" smtClean="0"/>
              <a:t>‹#›</a:t>
            </a:fld>
            <a:endParaRPr lang="en-US"/>
          </a:p>
        </p:txBody>
      </p:sp>
    </p:spTree>
    <p:extLst>
      <p:ext uri="{BB962C8B-B14F-4D97-AF65-F5344CB8AC3E}">
        <p14:creationId xmlns:p14="http://schemas.microsoft.com/office/powerpoint/2010/main" val="4151627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F870F8-0F78-4508-9A1B-039253DB5797}"/>
              </a:ext>
            </a:extLst>
          </p:cNvPr>
          <p:cNvSpPr>
            <a:spLocks noGrp="1"/>
          </p:cNvSpPr>
          <p:nvPr>
            <p:ph type="ctrTitle"/>
          </p:nvPr>
        </p:nvSpPr>
        <p:spPr/>
        <p:txBody>
          <a:bodyPr/>
          <a:lstStyle/>
          <a:p>
            <a:r>
              <a:rPr lang="en-US" dirty="0"/>
              <a:t>Introduction to Programming</a:t>
            </a:r>
          </a:p>
        </p:txBody>
      </p:sp>
      <p:sp>
        <p:nvSpPr>
          <p:cNvPr id="3" name="Sous-titre 2">
            <a:extLst>
              <a:ext uri="{FF2B5EF4-FFF2-40B4-BE49-F238E27FC236}">
                <a16:creationId xmlns:a16="http://schemas.microsoft.com/office/drawing/2014/main" id="{90ED89FE-ACD7-49FE-B5DB-5E500145AA3B}"/>
              </a:ext>
            </a:extLst>
          </p:cNvPr>
          <p:cNvSpPr>
            <a:spLocks noGrp="1"/>
          </p:cNvSpPr>
          <p:nvPr>
            <p:ph type="subTitle" idx="1"/>
          </p:nvPr>
        </p:nvSpPr>
        <p:spPr/>
        <p:txBody>
          <a:bodyPr/>
          <a:lstStyle/>
          <a:p>
            <a:r>
              <a:rPr lang="en-US" dirty="0"/>
              <a:t>Fundamentals of Python</a:t>
            </a:r>
            <a:br>
              <a:rPr lang="en-US" dirty="0"/>
            </a:br>
            <a:br>
              <a:rPr lang="en-US" dirty="0"/>
            </a:br>
            <a:r>
              <a:rPr lang="en-US" dirty="0"/>
              <a:t>Week 2</a:t>
            </a:r>
          </a:p>
        </p:txBody>
      </p:sp>
    </p:spTree>
    <p:extLst>
      <p:ext uri="{BB962C8B-B14F-4D97-AF65-F5344CB8AC3E}">
        <p14:creationId xmlns:p14="http://schemas.microsoft.com/office/powerpoint/2010/main" val="22100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2B8442-E74D-42EE-B6AB-689BE504F08E}"/>
              </a:ext>
            </a:extLst>
          </p:cNvPr>
          <p:cNvSpPr>
            <a:spLocks noGrp="1"/>
          </p:cNvSpPr>
          <p:nvPr>
            <p:ph type="title"/>
          </p:nvPr>
        </p:nvSpPr>
        <p:spPr/>
        <p:txBody>
          <a:bodyPr/>
          <a:lstStyle/>
          <a:p>
            <a:r>
              <a:rPr lang="en-US" dirty="0"/>
              <a:t>Naming Conventions	</a:t>
            </a:r>
          </a:p>
        </p:txBody>
      </p:sp>
      <p:pic>
        <p:nvPicPr>
          <p:cNvPr id="1026" name="Picture 2" descr="Any PascalCase supports out there? : r/ProgrammerHumor">
            <a:extLst>
              <a:ext uri="{FF2B5EF4-FFF2-40B4-BE49-F238E27FC236}">
                <a16:creationId xmlns:a16="http://schemas.microsoft.com/office/drawing/2014/main" id="{AA17C28F-8959-48E8-91A2-4CE72953E3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339" b="18938"/>
          <a:stretch/>
        </p:blipFill>
        <p:spPr bwMode="auto">
          <a:xfrm>
            <a:off x="1965325" y="1690688"/>
            <a:ext cx="8261350" cy="45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603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1DB72B4F-AC53-48C6-82E0-4A9C76AF50D8}"/>
              </a:ext>
            </a:extLst>
          </p:cNvPr>
          <p:cNvSpPr>
            <a:spLocks noGrp="1"/>
          </p:cNvSpPr>
          <p:nvPr>
            <p:ph type="ctrTitle"/>
          </p:nvPr>
        </p:nvSpPr>
        <p:spPr/>
        <p:txBody>
          <a:bodyPr/>
          <a:lstStyle/>
          <a:p>
            <a:r>
              <a:rPr lang="en-US" dirty="0"/>
              <a:t>Operators</a:t>
            </a:r>
          </a:p>
        </p:txBody>
      </p:sp>
    </p:spTree>
    <p:extLst>
      <p:ext uri="{BB962C8B-B14F-4D97-AF65-F5344CB8AC3E}">
        <p14:creationId xmlns:p14="http://schemas.microsoft.com/office/powerpoint/2010/main" val="157289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AFFE7E-668D-4EDF-9780-1F53F29390C6}"/>
              </a:ext>
            </a:extLst>
          </p:cNvPr>
          <p:cNvSpPr>
            <a:spLocks noGrp="1"/>
          </p:cNvSpPr>
          <p:nvPr>
            <p:ph type="title"/>
          </p:nvPr>
        </p:nvSpPr>
        <p:spPr/>
        <p:txBody>
          <a:bodyPr/>
          <a:lstStyle/>
          <a:p>
            <a:r>
              <a:rPr lang="en-US" dirty="0"/>
              <a:t>Arithmetic Operators</a:t>
            </a:r>
          </a:p>
        </p:txBody>
      </p:sp>
      <p:sp>
        <p:nvSpPr>
          <p:cNvPr id="3" name="Espace réservé du contenu 2">
            <a:extLst>
              <a:ext uri="{FF2B5EF4-FFF2-40B4-BE49-F238E27FC236}">
                <a16:creationId xmlns:a16="http://schemas.microsoft.com/office/drawing/2014/main" id="{0DBD2B7A-C962-4175-A100-39230D908A74}"/>
              </a:ext>
            </a:extLst>
          </p:cNvPr>
          <p:cNvSpPr>
            <a:spLocks noGrp="1"/>
          </p:cNvSpPr>
          <p:nvPr>
            <p:ph idx="1"/>
          </p:nvPr>
        </p:nvSpPr>
        <p:spPr/>
        <p:txBody>
          <a:bodyPr/>
          <a:lstStyle/>
          <a:p>
            <a:pPr>
              <a:spcBef>
                <a:spcPts val="600"/>
              </a:spcBef>
              <a:spcAft>
                <a:spcPts val="600"/>
              </a:spcAft>
              <a:tabLst>
                <a:tab pos="1828800" algn="l"/>
                <a:tab pos="2514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Operator	Name</a:t>
            </a:r>
          </a:p>
          <a:p>
            <a:pPr>
              <a:spcBef>
                <a:spcPts val="600"/>
              </a:spcBef>
              <a:spcAft>
                <a:spcPts val="600"/>
              </a:spcAft>
              <a:tabLst>
                <a:tab pos="1828800" algn="l"/>
                <a:tab pos="251460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Addition</a:t>
            </a:r>
            <a:endParaRPr lang="en-US" sz="3200" dirty="0">
              <a:latin typeface="Times New Roman" panose="02020603050405020304" pitchFamily="18" charset="0"/>
              <a:ea typeface="Times New Roman" panose="02020603050405020304" pitchFamily="18" charset="0"/>
            </a:endParaRPr>
          </a:p>
          <a:p>
            <a:pPr>
              <a:spcBef>
                <a:spcPts val="600"/>
              </a:spcBef>
              <a:spcAft>
                <a:spcPts val="600"/>
              </a:spcAft>
              <a:tabLst>
                <a:tab pos="1828800" algn="l"/>
                <a:tab pos="251460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Subtraction</a:t>
            </a:r>
            <a:endParaRPr lang="en-US" sz="3200" dirty="0">
              <a:latin typeface="Times New Roman" panose="02020603050405020304" pitchFamily="18" charset="0"/>
              <a:ea typeface="Times New Roman" panose="02020603050405020304" pitchFamily="18" charset="0"/>
            </a:endParaRPr>
          </a:p>
          <a:p>
            <a:pPr>
              <a:spcBef>
                <a:spcPts val="600"/>
              </a:spcBef>
              <a:spcAft>
                <a:spcPts val="600"/>
              </a:spcAft>
              <a:tabLst>
                <a:tab pos="1828800" algn="l"/>
                <a:tab pos="251460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Multiplication</a:t>
            </a:r>
            <a:endParaRPr lang="en-US" sz="3200" dirty="0">
              <a:latin typeface="Times New Roman" panose="02020603050405020304" pitchFamily="18" charset="0"/>
              <a:ea typeface="Times New Roman" panose="02020603050405020304" pitchFamily="18" charset="0"/>
            </a:endParaRPr>
          </a:p>
          <a:p>
            <a:pPr>
              <a:spcBef>
                <a:spcPts val="600"/>
              </a:spcBef>
              <a:spcAft>
                <a:spcPts val="600"/>
              </a:spcAft>
              <a:tabLst>
                <a:tab pos="1828800" algn="l"/>
                <a:tab pos="251460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Division</a:t>
            </a:r>
            <a:endParaRPr lang="en-US" sz="3200" dirty="0">
              <a:latin typeface="Times New Roman" panose="02020603050405020304" pitchFamily="18" charset="0"/>
              <a:ea typeface="Times New Roman" panose="02020603050405020304" pitchFamily="18" charset="0"/>
            </a:endParaRPr>
          </a:p>
          <a:p>
            <a:pPr>
              <a:spcBef>
                <a:spcPts val="600"/>
              </a:spcBef>
              <a:spcAft>
                <a:spcPts val="600"/>
              </a:spcAft>
              <a:tabLst>
                <a:tab pos="1828800" algn="l"/>
                <a:tab pos="251460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Integer division</a:t>
            </a:r>
            <a:endParaRPr lang="en-US" sz="3200" dirty="0">
              <a:latin typeface="Times New Roman" panose="02020603050405020304" pitchFamily="18" charset="0"/>
              <a:ea typeface="Times New Roman" panose="02020603050405020304" pitchFamily="18" charset="0"/>
            </a:endParaRPr>
          </a:p>
          <a:p>
            <a:pPr>
              <a:spcBef>
                <a:spcPts val="600"/>
              </a:spcBef>
              <a:spcAft>
                <a:spcPts val="600"/>
              </a:spcAft>
              <a:tabLst>
                <a:tab pos="1828800" algn="l"/>
                <a:tab pos="251460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Modulo / Remainder</a:t>
            </a:r>
            <a:endParaRPr lang="en-US" sz="3200" dirty="0">
              <a:latin typeface="Times New Roman" panose="02020603050405020304" pitchFamily="18" charset="0"/>
              <a:ea typeface="Times New Roman" panose="02020603050405020304" pitchFamily="18" charset="0"/>
            </a:endParaRPr>
          </a:p>
          <a:p>
            <a:pPr>
              <a:spcBef>
                <a:spcPts val="600"/>
              </a:spcBef>
              <a:spcAft>
                <a:spcPts val="600"/>
              </a:spcAft>
              <a:tabLst>
                <a:tab pos="1828800" algn="l"/>
                <a:tab pos="251460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Exponentiation</a:t>
            </a:r>
            <a:endParaRPr lang="en-US" sz="3200" dirty="0">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77892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B8DA6-47A7-41F7-8163-2505B2912451}"/>
              </a:ext>
            </a:extLst>
          </p:cNvPr>
          <p:cNvSpPr>
            <a:spLocks noGrp="1"/>
          </p:cNvSpPr>
          <p:nvPr>
            <p:ph type="title"/>
          </p:nvPr>
        </p:nvSpPr>
        <p:spPr/>
        <p:txBody>
          <a:bodyPr/>
          <a:lstStyle/>
          <a:p>
            <a:r>
              <a:rPr lang="en-US" dirty="0"/>
              <a:t>Examples</a:t>
            </a:r>
          </a:p>
        </p:txBody>
      </p:sp>
      <p:sp>
        <p:nvSpPr>
          <p:cNvPr id="3" name="Espace réservé du contenu 2">
            <a:extLst>
              <a:ext uri="{FF2B5EF4-FFF2-40B4-BE49-F238E27FC236}">
                <a16:creationId xmlns:a16="http://schemas.microsoft.com/office/drawing/2014/main" id="{415EDA01-9AAE-4CEE-95CB-0623EDF636C8}"/>
              </a:ext>
            </a:extLst>
          </p:cNvPr>
          <p:cNvSpPr>
            <a:spLocks noGrp="1"/>
          </p:cNvSpPr>
          <p:nvPr>
            <p:ph idx="1"/>
          </p:nvPr>
        </p:nvSpPr>
        <p:spPr/>
        <p:txBody>
          <a:bodyPr/>
          <a:lstStyle/>
          <a:p>
            <a:pPr marL="0" marR="0" indent="0">
              <a:spcBef>
                <a:spcPts val="600"/>
              </a:spcBef>
              <a:spcAft>
                <a:spcPts val="600"/>
              </a:spcAft>
              <a:buNone/>
              <a:tabLst>
                <a:tab pos="1828800" algn="l"/>
                <a:tab pos="1885950" algn="l"/>
                <a:tab pos="2114550" algn="l"/>
                <a:tab pos="32004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Example	Result</a:t>
            </a:r>
          </a:p>
          <a:p>
            <a:pPr marL="0" marR="0" indent="0">
              <a:spcBef>
                <a:spcPts val="600"/>
              </a:spcBef>
              <a:spcAft>
                <a:spcPts val="600"/>
              </a:spcAft>
              <a:buNone/>
              <a:tabLst>
                <a:tab pos="2514600" algn="l"/>
                <a:tab pos="1885950" algn="l"/>
              </a:tabLst>
            </a:pPr>
            <a:r>
              <a:rPr lang="en-US" sz="2800" b="1" dirty="0">
                <a:solidFill>
                  <a:srgbClr val="000000"/>
                </a:solidFill>
                <a:latin typeface="Courier New" panose="02070309020205020404" pitchFamily="49" charset="0"/>
                <a:ea typeface="Times New Roman" panose="02020603050405020304" pitchFamily="18" charset="0"/>
              </a:rPr>
              <a:t>5 + 4	9</a:t>
            </a:r>
            <a:endParaRPr lang="en-US" sz="2800" dirty="0">
              <a:latin typeface="Times New Roman" panose="02020603050405020304" pitchFamily="18" charset="0"/>
              <a:ea typeface="Times New Roman" panose="02020603050405020304" pitchFamily="18" charset="0"/>
            </a:endParaRPr>
          </a:p>
          <a:p>
            <a:pPr marL="0" marR="0" indent="0">
              <a:spcBef>
                <a:spcPts val="600"/>
              </a:spcBef>
              <a:spcAft>
                <a:spcPts val="600"/>
              </a:spcAft>
              <a:buNone/>
              <a:tabLst>
                <a:tab pos="2514600" algn="l"/>
                <a:tab pos="1885950" algn="l"/>
              </a:tabLst>
            </a:pPr>
            <a:r>
              <a:rPr lang="en-US" sz="2800" b="1" dirty="0">
                <a:solidFill>
                  <a:srgbClr val="000000"/>
                </a:solidFill>
                <a:latin typeface="Courier New" panose="02070309020205020404" pitchFamily="49" charset="0"/>
                <a:ea typeface="Times New Roman" panose="02020603050405020304" pitchFamily="18" charset="0"/>
              </a:rPr>
              <a:t>25 / 4	6.25</a:t>
            </a:r>
            <a:endParaRPr lang="en-US" sz="2800" dirty="0">
              <a:latin typeface="Times New Roman" panose="02020603050405020304" pitchFamily="18" charset="0"/>
              <a:ea typeface="Times New Roman" panose="02020603050405020304" pitchFamily="18" charset="0"/>
            </a:endParaRPr>
          </a:p>
          <a:p>
            <a:pPr marL="0" marR="0" indent="0">
              <a:spcBef>
                <a:spcPts val="600"/>
              </a:spcBef>
              <a:spcAft>
                <a:spcPts val="600"/>
              </a:spcAft>
              <a:buNone/>
              <a:tabLst>
                <a:tab pos="2514600" algn="l"/>
                <a:tab pos="1885950" algn="l"/>
              </a:tabLst>
            </a:pPr>
            <a:r>
              <a:rPr lang="en-US" sz="2800" b="1" dirty="0">
                <a:solidFill>
                  <a:srgbClr val="000000"/>
                </a:solidFill>
                <a:latin typeface="Courier New" panose="02070309020205020404" pitchFamily="49" charset="0"/>
                <a:ea typeface="Times New Roman" panose="02020603050405020304" pitchFamily="18" charset="0"/>
              </a:rPr>
              <a:t>25 // 4	6</a:t>
            </a:r>
            <a:endParaRPr lang="en-US" sz="2800" dirty="0">
              <a:latin typeface="Times New Roman" panose="02020603050405020304" pitchFamily="18" charset="0"/>
              <a:ea typeface="Times New Roman" panose="02020603050405020304" pitchFamily="18" charset="0"/>
            </a:endParaRPr>
          </a:p>
          <a:p>
            <a:pPr marL="0" marR="0" indent="0">
              <a:spcBef>
                <a:spcPts val="600"/>
              </a:spcBef>
              <a:spcAft>
                <a:spcPts val="600"/>
              </a:spcAft>
              <a:buNone/>
              <a:tabLst>
                <a:tab pos="2514600" algn="l"/>
                <a:tab pos="1885950" algn="l"/>
              </a:tabLst>
            </a:pPr>
            <a:r>
              <a:rPr lang="en-US" sz="2800" b="1" dirty="0">
                <a:solidFill>
                  <a:srgbClr val="000000"/>
                </a:solidFill>
                <a:latin typeface="Courier New" panose="02070309020205020404" pitchFamily="49" charset="0"/>
                <a:ea typeface="Times New Roman" panose="02020603050405020304" pitchFamily="18" charset="0"/>
              </a:rPr>
              <a:t>25 % 4	1</a:t>
            </a:r>
            <a:endParaRPr lang="en-US" sz="2800" dirty="0">
              <a:latin typeface="Times New Roman" panose="02020603050405020304" pitchFamily="18" charset="0"/>
              <a:ea typeface="Times New Roman" panose="02020603050405020304" pitchFamily="18" charset="0"/>
            </a:endParaRPr>
          </a:p>
          <a:p>
            <a:pPr marL="0" marR="0" indent="0">
              <a:spcBef>
                <a:spcPts val="600"/>
              </a:spcBef>
              <a:spcAft>
                <a:spcPts val="600"/>
              </a:spcAft>
              <a:buNone/>
              <a:tabLst>
                <a:tab pos="2514600" algn="l"/>
                <a:tab pos="1885950" algn="l"/>
              </a:tabLst>
            </a:pPr>
            <a:r>
              <a:rPr lang="en-US" sz="2800" b="1" dirty="0">
                <a:solidFill>
                  <a:srgbClr val="000000"/>
                </a:solidFill>
                <a:latin typeface="Courier New" panose="02070309020205020404" pitchFamily="49" charset="0"/>
                <a:ea typeface="Times New Roman" panose="02020603050405020304" pitchFamily="18" charset="0"/>
              </a:rPr>
              <a:t>3 ** 2	9</a:t>
            </a:r>
            <a:endParaRPr lang="en-US" sz="2800" dirty="0">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36857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C9E31-83D3-497B-82B0-374D5C085540}"/>
              </a:ext>
            </a:extLst>
          </p:cNvPr>
          <p:cNvSpPr>
            <a:spLocks noGrp="1"/>
          </p:cNvSpPr>
          <p:nvPr>
            <p:ph type="title"/>
          </p:nvPr>
        </p:nvSpPr>
        <p:spPr/>
        <p:txBody>
          <a:bodyPr/>
          <a:lstStyle/>
          <a:p>
            <a:r>
              <a:rPr lang="en-US" dirty="0"/>
              <a:t>Order of Precedence</a:t>
            </a:r>
          </a:p>
        </p:txBody>
      </p:sp>
      <p:sp>
        <p:nvSpPr>
          <p:cNvPr id="3" name="Espace réservé du contenu 2">
            <a:extLst>
              <a:ext uri="{FF2B5EF4-FFF2-40B4-BE49-F238E27FC236}">
                <a16:creationId xmlns:a16="http://schemas.microsoft.com/office/drawing/2014/main" id="{4BFCD9C1-54DA-4A99-9573-581FBCC9EDAE}"/>
              </a:ext>
            </a:extLst>
          </p:cNvPr>
          <p:cNvSpPr>
            <a:spLocks noGrp="1"/>
          </p:cNvSpPr>
          <p:nvPr>
            <p:ph idx="1"/>
          </p:nvPr>
        </p:nvSpPr>
        <p:spPr/>
        <p:txBody>
          <a:bodyPr>
            <a:normAutofit lnSpcReduction="10000"/>
          </a:bodyPr>
          <a:lstStyle/>
          <a:p>
            <a:pPr marL="0" marR="0" indent="0">
              <a:spcBef>
                <a:spcPts val="600"/>
              </a:spcBef>
              <a:spcAft>
                <a:spcPts val="600"/>
              </a:spcAft>
              <a:buNone/>
              <a:tabLst>
                <a:tab pos="1149350" algn="l"/>
                <a:tab pos="3200400" algn="l"/>
                <a:tab pos="37719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Order	Operators	Direction</a:t>
            </a:r>
          </a:p>
          <a:p>
            <a:pPr marL="0" indent="0">
              <a:spcBef>
                <a:spcPts val="600"/>
              </a:spcBef>
              <a:spcAft>
                <a:spcPts val="600"/>
              </a:spcAft>
              <a:buNone/>
              <a:tabLst>
                <a:tab pos="1149350" algn="l"/>
                <a:tab pos="3200400" algn="l"/>
                <a:tab pos="3771900" algn="l"/>
              </a:tabLst>
            </a:pPr>
            <a:r>
              <a:rPr lang="en-US" dirty="0">
                <a:solidFill>
                  <a:srgbClr val="000000"/>
                </a:solidFill>
                <a:latin typeface="Times New Roman" panose="02020603050405020304" pitchFamily="18" charset="0"/>
                <a:ea typeface="Times New Roman" panose="02020603050405020304" pitchFamily="18" charset="0"/>
              </a:rPr>
              <a:t>1	</a:t>
            </a:r>
            <a:r>
              <a:rPr lang="en-US" sz="2000" b="1" dirty="0">
                <a:solidFill>
                  <a:srgbClr val="000000"/>
                </a:solidFill>
                <a:latin typeface="Courier New" panose="02070309020205020404" pitchFamily="49" charset="0"/>
                <a:ea typeface="Times New Roman" panose="02020603050405020304" pitchFamily="18" charset="0"/>
              </a:rPr>
              <a:t>**</a:t>
            </a:r>
            <a:r>
              <a:rPr lang="en-US" b="1" dirty="0">
                <a:solidFill>
                  <a:srgbClr val="000000"/>
                </a:solidFill>
                <a:latin typeface="Courier New" panose="02070309020205020404" pitchFamily="49"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Left to right</a:t>
            </a:r>
            <a:endParaRPr lang="en-US" sz="3200" dirty="0">
              <a:latin typeface="Times New Roman" panose="02020603050405020304" pitchFamily="18" charset="0"/>
              <a:ea typeface="Times New Roman" panose="02020603050405020304" pitchFamily="18" charset="0"/>
            </a:endParaRPr>
          </a:p>
          <a:p>
            <a:pPr marL="0" indent="0">
              <a:spcBef>
                <a:spcPts val="600"/>
              </a:spcBef>
              <a:spcAft>
                <a:spcPts val="600"/>
              </a:spcAft>
              <a:buNone/>
              <a:tabLst>
                <a:tab pos="1149350" algn="l"/>
                <a:tab pos="3200400" algn="l"/>
                <a:tab pos="3771900" algn="l"/>
              </a:tabLst>
            </a:pPr>
            <a:r>
              <a:rPr lang="en-US" dirty="0">
                <a:solidFill>
                  <a:srgbClr val="000000"/>
                </a:solidFill>
                <a:latin typeface="Times New Roman" panose="02020603050405020304" pitchFamily="18" charset="0"/>
                <a:ea typeface="Times New Roman" panose="02020603050405020304" pitchFamily="18" charset="0"/>
              </a:rPr>
              <a:t>2	</a:t>
            </a:r>
            <a:r>
              <a:rPr lang="en-US" sz="2000" b="1" dirty="0">
                <a:solidFill>
                  <a:srgbClr val="000000"/>
                </a:solidFill>
                <a:latin typeface="Courier New" panose="02070309020205020404" pitchFamily="49" charset="0"/>
                <a:ea typeface="Times New Roman" panose="02020603050405020304" pitchFamily="18" charset="0"/>
              </a:rPr>
              <a:t>*  /  //</a:t>
            </a:r>
            <a:r>
              <a:rPr lang="en-US" b="1" dirty="0">
                <a:solidFill>
                  <a:srgbClr val="000000"/>
                </a:solidFill>
                <a:latin typeface="Courier New" panose="02070309020205020404" pitchFamily="49"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	Left to right </a:t>
            </a:r>
            <a:endParaRPr lang="en-US" sz="3200" dirty="0">
              <a:latin typeface="Times New Roman" panose="02020603050405020304" pitchFamily="18" charset="0"/>
              <a:ea typeface="Times New Roman" panose="02020603050405020304" pitchFamily="18" charset="0"/>
            </a:endParaRPr>
          </a:p>
          <a:p>
            <a:pPr marL="0" indent="0">
              <a:spcBef>
                <a:spcPts val="600"/>
              </a:spcBef>
              <a:spcAft>
                <a:spcPts val="600"/>
              </a:spcAft>
              <a:buNone/>
              <a:tabLst>
                <a:tab pos="1149350" algn="l"/>
                <a:tab pos="3200400" algn="l"/>
                <a:tab pos="3771900" algn="l"/>
              </a:tabLst>
            </a:pPr>
            <a:r>
              <a:rPr lang="en-US" dirty="0">
                <a:solidFill>
                  <a:srgbClr val="000000"/>
                </a:solidFill>
                <a:latin typeface="Times New Roman" panose="02020603050405020304" pitchFamily="18" charset="0"/>
                <a:ea typeface="Times New Roman" panose="02020603050405020304" pitchFamily="18" charset="0"/>
              </a:rPr>
              <a:t>3	</a:t>
            </a:r>
            <a:r>
              <a:rPr lang="en-US" sz="2000" b="1" dirty="0">
                <a:solidFill>
                  <a:srgbClr val="000000"/>
                </a:solidFill>
                <a:latin typeface="Courier New" panose="02070309020205020404" pitchFamily="49"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	Left to right </a:t>
            </a:r>
          </a:p>
          <a:p>
            <a:pPr marL="0" indent="0">
              <a:spcBef>
                <a:spcPts val="600"/>
              </a:spcBef>
              <a:spcAft>
                <a:spcPts val="600"/>
              </a:spcAft>
              <a:buNone/>
              <a:tabLst>
                <a:tab pos="1149350" algn="l"/>
                <a:tab pos="3200400" algn="l"/>
                <a:tab pos="3771900" algn="l"/>
              </a:tabLst>
            </a:pPr>
            <a:endParaRPr lang="en-US" sz="3200" dirty="0">
              <a:latin typeface="Times New Roman" panose="02020603050405020304" pitchFamily="18" charset="0"/>
              <a:ea typeface="Times New Roman" panose="02020603050405020304" pitchFamily="18" charset="0"/>
            </a:endParaRPr>
          </a:p>
          <a:p>
            <a:pPr>
              <a:spcBef>
                <a:spcPts val="600"/>
              </a:spcBef>
              <a:spcAft>
                <a:spcPts val="600"/>
              </a:spcAft>
              <a:tabLst>
                <a:tab pos="1946275" algn="l"/>
                <a:tab pos="2514600" algn="l"/>
                <a:tab pos="2514600" algn="l"/>
                <a:tab pos="32004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Example	Result</a:t>
            </a:r>
          </a:p>
          <a:p>
            <a:pPr>
              <a:spcBef>
                <a:spcPts val="600"/>
              </a:spcBef>
              <a:spcAft>
                <a:spcPts val="600"/>
              </a:spcAft>
              <a:tabLst>
                <a:tab pos="1946275" algn="l"/>
                <a:tab pos="2514600" algn="l"/>
                <a:tab pos="2514600" algn="l"/>
                <a:tab pos="3200400" algn="l"/>
              </a:tabLst>
            </a:pPr>
            <a:r>
              <a:rPr lang="en-US" sz="2000" b="1" dirty="0">
                <a:solidFill>
                  <a:srgbClr val="000000"/>
                </a:solidFill>
                <a:latin typeface="Courier New" panose="02070309020205020404" pitchFamily="49" charset="0"/>
                <a:ea typeface="Times New Roman" panose="02020603050405020304" pitchFamily="18" charset="0"/>
              </a:rPr>
              <a:t>3 + 4 * 5	23 </a:t>
            </a:r>
            <a:r>
              <a:rPr lang="en-US" dirty="0">
                <a:solidFill>
                  <a:srgbClr val="000000"/>
                </a:solidFill>
                <a:latin typeface="Times New Roman" panose="02020603050405020304" pitchFamily="18" charset="0"/>
                <a:ea typeface="Times New Roman" panose="02020603050405020304" pitchFamily="18" charset="0"/>
              </a:rPr>
              <a:t>(the multiplication is done first)</a:t>
            </a:r>
            <a:endParaRPr lang="en-US" sz="3200" dirty="0">
              <a:latin typeface="Times New Roman" panose="02020603050405020304" pitchFamily="18" charset="0"/>
              <a:ea typeface="Times New Roman" panose="02020603050405020304" pitchFamily="18" charset="0"/>
            </a:endParaRPr>
          </a:p>
          <a:p>
            <a:pPr>
              <a:spcBef>
                <a:spcPts val="600"/>
              </a:spcBef>
              <a:spcAft>
                <a:spcPts val="600"/>
              </a:spcAft>
              <a:tabLst>
                <a:tab pos="1946275" algn="l"/>
                <a:tab pos="2514600" algn="l"/>
                <a:tab pos="2514600" algn="l"/>
                <a:tab pos="3200400" algn="l"/>
              </a:tabLst>
            </a:pPr>
            <a:r>
              <a:rPr lang="en-US" sz="2000" b="1" dirty="0">
                <a:solidFill>
                  <a:srgbClr val="000000"/>
                </a:solidFill>
                <a:latin typeface="Courier New" panose="02070309020205020404" pitchFamily="49" charset="0"/>
                <a:ea typeface="Times New Roman" panose="02020603050405020304" pitchFamily="18" charset="0"/>
              </a:rPr>
              <a:t>(3 + 4) * 5	35 </a:t>
            </a:r>
            <a:r>
              <a:rPr lang="en-US" dirty="0">
                <a:solidFill>
                  <a:srgbClr val="000000"/>
                </a:solidFill>
                <a:latin typeface="Times New Roman" panose="02020603050405020304" pitchFamily="18" charset="0"/>
                <a:ea typeface="Times New Roman" panose="02020603050405020304" pitchFamily="18" charset="0"/>
              </a:rPr>
              <a:t>(the addition is done first)</a:t>
            </a:r>
            <a:endParaRPr lang="en-US" sz="3200" dirty="0">
              <a:latin typeface="Times New Roman" panose="02020603050405020304" pitchFamily="18" charset="0"/>
              <a:ea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19219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CD0004-6D10-4592-872B-0BC385BF12D0}"/>
              </a:ext>
            </a:extLst>
          </p:cNvPr>
          <p:cNvSpPr>
            <a:spLocks noGrp="1"/>
          </p:cNvSpPr>
          <p:nvPr>
            <p:ph type="title"/>
          </p:nvPr>
        </p:nvSpPr>
        <p:spPr/>
        <p:txBody>
          <a:bodyPr/>
          <a:lstStyle/>
          <a:p>
            <a:r>
              <a:rPr lang="en-US" dirty="0"/>
              <a:t>Coding Examples</a:t>
            </a:r>
          </a:p>
        </p:txBody>
      </p:sp>
      <p:sp>
        <p:nvSpPr>
          <p:cNvPr id="3" name="Espace réservé du contenu 2">
            <a:extLst>
              <a:ext uri="{FF2B5EF4-FFF2-40B4-BE49-F238E27FC236}">
                <a16:creationId xmlns:a16="http://schemas.microsoft.com/office/drawing/2014/main" id="{1669A3B7-44FF-4D2F-871B-24A0F432B05F}"/>
              </a:ext>
            </a:extLst>
          </p:cNvPr>
          <p:cNvSpPr>
            <a:spLocks noGrp="1"/>
          </p:cNvSpPr>
          <p:nvPr>
            <p:ph idx="1"/>
          </p:nvPr>
        </p:nvSpPr>
        <p:spPr/>
        <p:txBody>
          <a:bodyPr/>
          <a:lstStyle/>
          <a:p>
            <a:r>
              <a:rPr lang="en-US" dirty="0"/>
              <a:t>Arithmetic Operators</a:t>
            </a:r>
          </a:p>
          <a:p>
            <a:pPr marL="804545" lvl="1">
              <a:spcBef>
                <a:spcPts val="0"/>
              </a:spcBef>
              <a:tabLst>
                <a:tab pos="5721350" algn="l"/>
              </a:tabLst>
            </a:pPr>
            <a:r>
              <a:rPr lang="en-US" sz="2000" b="1" dirty="0">
                <a:latin typeface="Courier New" panose="02070309020205020404" pitchFamily="49" charset="0"/>
                <a:ea typeface="Times New Roman" panose="02020603050405020304" pitchFamily="18" charset="0"/>
                <a:cs typeface="Times New Roman" panose="02020603050405020304" pitchFamily="18" charset="0"/>
              </a:rPr>
              <a:t>subtotal = 200.00</a:t>
            </a:r>
          </a:p>
          <a:p>
            <a:pPr marL="804545" lvl="1">
              <a:spcBef>
                <a:spcPts val="0"/>
              </a:spcBef>
              <a:tabLst>
                <a:tab pos="5721350" algn="l"/>
              </a:tabLst>
            </a:pPr>
            <a:r>
              <a:rPr lang="en-US" sz="2000" b="1" dirty="0" err="1">
                <a:latin typeface="Courier New" panose="02070309020205020404" pitchFamily="49" charset="0"/>
                <a:ea typeface="Times New Roman" panose="02020603050405020304" pitchFamily="18" charset="0"/>
                <a:cs typeface="Times New Roman" panose="02020603050405020304" pitchFamily="18" charset="0"/>
              </a:rPr>
              <a:t>tax_percent</a:t>
            </a:r>
            <a:r>
              <a:rPr lang="en-US" sz="2000" b="1" dirty="0">
                <a:latin typeface="Courier New" panose="02070309020205020404" pitchFamily="49" charset="0"/>
                <a:ea typeface="Times New Roman" panose="02020603050405020304" pitchFamily="18" charset="0"/>
                <a:cs typeface="Times New Roman" panose="02020603050405020304" pitchFamily="18" charset="0"/>
              </a:rPr>
              <a:t> = .05</a:t>
            </a:r>
          </a:p>
          <a:p>
            <a:pPr marL="804545" lvl="1">
              <a:spcBef>
                <a:spcPts val="0"/>
              </a:spcBef>
              <a:tabLst>
                <a:tab pos="5721350" algn="l"/>
              </a:tabLst>
            </a:pPr>
            <a:r>
              <a:rPr lang="en-US" sz="2000" b="1" dirty="0" err="1">
                <a:latin typeface="Courier New" panose="02070309020205020404" pitchFamily="49" charset="0"/>
                <a:ea typeface="Times New Roman" panose="02020603050405020304" pitchFamily="18" charset="0"/>
                <a:cs typeface="Times New Roman" panose="02020603050405020304" pitchFamily="18" charset="0"/>
              </a:rPr>
              <a:t>tax_amount</a:t>
            </a:r>
            <a:r>
              <a:rPr lang="en-US" sz="2000" b="1" dirty="0">
                <a:latin typeface="Courier New" panose="02070309020205020404" pitchFamily="49" charset="0"/>
                <a:ea typeface="Times New Roman" panose="02020603050405020304" pitchFamily="18" charset="0"/>
                <a:cs typeface="Times New Roman" panose="02020603050405020304" pitchFamily="18" charset="0"/>
              </a:rPr>
              <a:t> = subtotal * </a:t>
            </a:r>
            <a:r>
              <a:rPr lang="en-US" sz="2000" b="1" dirty="0" err="1">
                <a:latin typeface="Courier New" panose="02070309020205020404" pitchFamily="49" charset="0"/>
                <a:ea typeface="Times New Roman" panose="02020603050405020304" pitchFamily="18" charset="0"/>
                <a:cs typeface="Times New Roman" panose="02020603050405020304" pitchFamily="18" charset="0"/>
              </a:rPr>
              <a:t>tax_percent</a:t>
            </a:r>
            <a:r>
              <a:rPr lang="en-US" sz="2000" b="1" dirty="0">
                <a:latin typeface="Courier New" panose="02070309020205020404" pitchFamily="49" charset="0"/>
                <a:ea typeface="Times New Roman" panose="02020603050405020304" pitchFamily="18" charset="0"/>
                <a:cs typeface="Times New Roman" panose="02020603050405020304" pitchFamily="18" charset="0"/>
              </a:rPr>
              <a:t>        # 10.0</a:t>
            </a:r>
          </a:p>
          <a:p>
            <a:pPr marL="804545" lvl="1">
              <a:spcBef>
                <a:spcPts val="0"/>
              </a:spcBef>
              <a:tabLst>
                <a:tab pos="5721350" algn="l"/>
              </a:tabLst>
            </a:pPr>
            <a:r>
              <a:rPr lang="en-US" sz="2000" b="1" dirty="0" err="1">
                <a:latin typeface="Courier New" panose="02070309020205020404" pitchFamily="49" charset="0"/>
                <a:ea typeface="Times New Roman" panose="02020603050405020304" pitchFamily="18" charset="0"/>
                <a:cs typeface="Times New Roman" panose="02020603050405020304" pitchFamily="18" charset="0"/>
              </a:rPr>
              <a:t>grand_total</a:t>
            </a:r>
            <a:r>
              <a:rPr lang="en-US" sz="2000" b="1" dirty="0">
                <a:latin typeface="Courier New" panose="02070309020205020404" pitchFamily="49" charset="0"/>
                <a:ea typeface="Times New Roman" panose="02020603050405020304" pitchFamily="18" charset="0"/>
                <a:cs typeface="Times New Roman" panose="02020603050405020304" pitchFamily="18" charset="0"/>
              </a:rPr>
              <a:t> = subtotal + </a:t>
            </a:r>
            <a:r>
              <a:rPr lang="en-US" sz="2000" b="1" dirty="0" err="1">
                <a:latin typeface="Courier New" panose="02070309020205020404" pitchFamily="49" charset="0"/>
                <a:ea typeface="Times New Roman" panose="02020603050405020304" pitchFamily="18" charset="0"/>
                <a:cs typeface="Times New Roman" panose="02020603050405020304" pitchFamily="18" charset="0"/>
              </a:rPr>
              <a:t>tax_amount</a:t>
            </a:r>
            <a:r>
              <a:rPr lang="en-US" sz="2000" b="1" dirty="0">
                <a:latin typeface="Courier New" panose="02070309020205020404" pitchFamily="49" charset="0"/>
                <a:ea typeface="Times New Roman" panose="02020603050405020304" pitchFamily="18" charset="0"/>
                <a:cs typeface="Times New Roman" panose="02020603050405020304" pitchFamily="18" charset="0"/>
              </a:rPr>
              <a:t>        # 210.0</a:t>
            </a:r>
          </a:p>
          <a:p>
            <a:pPr marL="804545" lvl="1">
              <a:spcBef>
                <a:spcPts val="0"/>
              </a:spcBef>
              <a:tabLst>
                <a:tab pos="5721350" algn="l"/>
              </a:tabLst>
            </a:pPr>
            <a:endParaRPr lang="en-US" sz="2000" b="1" dirty="0">
              <a:latin typeface="Courier New" panose="02070309020205020404" pitchFamily="49" charset="0"/>
              <a:cs typeface="Times New Roman" panose="02020603050405020304" pitchFamily="18" charset="0"/>
            </a:endParaRPr>
          </a:p>
          <a:p>
            <a:pPr marL="347345">
              <a:spcBef>
                <a:spcPts val="0"/>
              </a:spcBef>
              <a:tabLst>
                <a:tab pos="5721350" algn="l"/>
              </a:tabLst>
            </a:pPr>
            <a:r>
              <a:rPr lang="en-US" b="1" dirty="0">
                <a:latin typeface="Courier New" panose="02070309020205020404" pitchFamily="49" charset="0"/>
                <a:cs typeface="Times New Roman" panose="02020603050405020304" pitchFamily="18" charset="0"/>
              </a:rPr>
              <a:t>Order of Precedence</a:t>
            </a:r>
          </a:p>
          <a:p>
            <a:pPr marL="804545" lvl="1">
              <a:spcBef>
                <a:spcPts val="0"/>
              </a:spcBef>
              <a:tabLst>
                <a:tab pos="5721350" algn="l"/>
              </a:tabLst>
            </a:pPr>
            <a:r>
              <a:rPr lang="en-US" sz="2000" b="1" dirty="0">
                <a:latin typeface="Courier New" panose="02070309020205020404" pitchFamily="49" charset="0"/>
                <a:ea typeface="Times New Roman" panose="02020603050405020304" pitchFamily="18" charset="0"/>
                <a:cs typeface="Times New Roman" panose="02020603050405020304" pitchFamily="18" charset="0"/>
              </a:rPr>
              <a:t>width = 4.25</a:t>
            </a:r>
          </a:p>
          <a:p>
            <a:pPr marL="804545" lvl="1">
              <a:spcBef>
                <a:spcPts val="0"/>
              </a:spcBef>
              <a:tabLst>
                <a:tab pos="5721350" algn="l"/>
              </a:tabLst>
            </a:pPr>
            <a:r>
              <a:rPr lang="en-US" sz="2000" b="1" dirty="0">
                <a:latin typeface="Courier New" panose="02070309020205020404" pitchFamily="49" charset="0"/>
                <a:ea typeface="Times New Roman" panose="02020603050405020304" pitchFamily="18" charset="0"/>
                <a:cs typeface="Times New Roman" panose="02020603050405020304" pitchFamily="18" charset="0"/>
              </a:rPr>
              <a:t>length = 8.5</a:t>
            </a:r>
          </a:p>
          <a:p>
            <a:pPr marL="804545" lvl="1">
              <a:spcBef>
                <a:spcPts val="0"/>
              </a:spcBef>
              <a:tabLst>
                <a:tab pos="5721350" algn="l"/>
              </a:tabLst>
            </a:pPr>
            <a:r>
              <a:rPr lang="en-US" sz="2000" b="1" dirty="0">
                <a:latin typeface="Courier New" panose="02070309020205020404" pitchFamily="49" charset="0"/>
                <a:ea typeface="Times New Roman" panose="02020603050405020304" pitchFamily="18" charset="0"/>
                <a:cs typeface="Times New Roman" panose="02020603050405020304" pitchFamily="18" charset="0"/>
              </a:rPr>
              <a:t>perimeter = (2 * width) + (2 * length)     # 25.5</a:t>
            </a:r>
          </a:p>
          <a:p>
            <a:pPr marL="804545" lvl="1">
              <a:spcBef>
                <a:spcPts val="0"/>
              </a:spcBef>
              <a:tabLst>
                <a:tab pos="5721350" algn="l"/>
              </a:tabLst>
            </a:pPr>
            <a:endParaRPr lang="en-US" dirty="0"/>
          </a:p>
        </p:txBody>
      </p:sp>
    </p:spTree>
    <p:extLst>
      <p:ext uri="{BB962C8B-B14F-4D97-AF65-F5344CB8AC3E}">
        <p14:creationId xmlns:p14="http://schemas.microsoft.com/office/powerpoint/2010/main" val="329541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1C1C0F-9510-43B7-816F-19C23C3EE9B3}"/>
              </a:ext>
            </a:extLst>
          </p:cNvPr>
          <p:cNvSpPr>
            <a:spLocks noGrp="1"/>
          </p:cNvSpPr>
          <p:nvPr>
            <p:ph type="title"/>
          </p:nvPr>
        </p:nvSpPr>
        <p:spPr/>
        <p:txBody>
          <a:bodyPr/>
          <a:lstStyle/>
          <a:p>
            <a:r>
              <a:rPr lang="en-US" dirty="0"/>
              <a:t>Compound Operators</a:t>
            </a:r>
          </a:p>
        </p:txBody>
      </p:sp>
      <p:sp>
        <p:nvSpPr>
          <p:cNvPr id="3" name="Espace réservé du contenu 2">
            <a:extLst>
              <a:ext uri="{FF2B5EF4-FFF2-40B4-BE49-F238E27FC236}">
                <a16:creationId xmlns:a16="http://schemas.microsoft.com/office/drawing/2014/main" id="{2096A1B9-9760-4FD8-A85F-EA0F56F3F5A6}"/>
              </a:ext>
            </a:extLst>
          </p:cNvPr>
          <p:cNvSpPr>
            <a:spLocks noGrp="1"/>
          </p:cNvSpPr>
          <p:nvPr>
            <p:ph idx="1"/>
          </p:nvPr>
        </p:nvSpPr>
        <p:spPr/>
        <p:txBody>
          <a:bodyPr>
            <a:normAutofit fontScale="92500" lnSpcReduction="10000"/>
          </a:bodyPr>
          <a:lstStyle/>
          <a:p>
            <a:r>
              <a:rPr lang="en-US" dirty="0"/>
              <a:t>Compound Operators</a:t>
            </a:r>
          </a:p>
          <a:p>
            <a:pPr marL="347345" marR="274320">
              <a:spcBef>
                <a:spcPts val="0"/>
              </a:spcBef>
              <a:spcAft>
                <a:spcPts val="600"/>
              </a:spcAft>
            </a:pPr>
            <a:r>
              <a:rPr lang="en-US" sz="2400" b="1" spc="-10"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2400" b="1" spc="-10"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2400" b="1" spc="-10" dirty="0">
                <a:latin typeface="Courier New" panose="02070309020205020404" pitchFamily="49" charset="0"/>
                <a:ea typeface="Times New Roman" panose="02020603050405020304" pitchFamily="18" charset="0"/>
                <a:cs typeface="Times New Roman" panose="02020603050405020304" pitchFamily="18" charset="0"/>
              </a:rPr>
              <a:t>*=</a:t>
            </a:r>
            <a:endParaRPr lang="en-US" dirty="0"/>
          </a:p>
          <a:p>
            <a:r>
              <a:rPr lang="en-US" dirty="0"/>
              <a:t>Coding Examples</a:t>
            </a:r>
            <a:br>
              <a:rPr lang="en-US" dirty="0"/>
            </a:br>
            <a:endParaRPr lang="en-US" dirty="0"/>
          </a:p>
          <a:p>
            <a:pPr marL="804545" lvl="1">
              <a:spcBef>
                <a:spcPts val="0"/>
              </a:spcBef>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counter = 0</a:t>
            </a:r>
          </a:p>
          <a:p>
            <a:pPr marL="804545" lvl="1">
              <a:spcBef>
                <a:spcPts val="0"/>
              </a:spcBef>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counter = counter + 1      # counter = 1</a:t>
            </a:r>
          </a:p>
          <a:p>
            <a:pPr marL="804545" lvl="1">
              <a:spcBef>
                <a:spcPts val="0"/>
              </a:spcBef>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counter += 1               # counter = 2</a:t>
            </a:r>
            <a:br>
              <a:rPr lang="en-US" b="1" dirty="0">
                <a:latin typeface="Courier New" panose="02070309020205020404" pitchFamily="49" charset="0"/>
                <a:ea typeface="Times New Roman" panose="02020603050405020304" pitchFamily="18" charset="0"/>
                <a:cs typeface="Times New Roman" panose="02020603050405020304" pitchFamily="18" charset="0"/>
              </a:rPr>
            </a:br>
            <a:endParaRPr lang="en-US" b="1" dirty="0">
              <a:latin typeface="Courier New" panose="02070309020205020404" pitchFamily="49" charset="0"/>
              <a:ea typeface="Times New Roman" panose="02020603050405020304" pitchFamily="18" charset="0"/>
              <a:cs typeface="Times New Roman" panose="02020603050405020304" pitchFamily="18" charset="0"/>
            </a:endParaRPr>
          </a:p>
          <a:p>
            <a:pPr marL="804545" lvl="1">
              <a:spcBef>
                <a:spcPts val="0"/>
              </a:spcBef>
              <a:tabLst>
                <a:tab pos="1371600" algn="l"/>
              </a:tabLst>
            </a:pPr>
            <a:r>
              <a:rPr lang="en-US" b="1" dirty="0" err="1">
                <a:latin typeface="Courier New" panose="02070309020205020404" pitchFamily="49" charset="0"/>
                <a:ea typeface="Times New Roman" panose="02020603050405020304" pitchFamily="18" charset="0"/>
                <a:cs typeface="Times New Roman" panose="02020603050405020304" pitchFamily="18" charset="0"/>
              </a:rPr>
              <a:t>score_total</a:t>
            </a:r>
            <a:r>
              <a:rPr lang="en-US" b="1" dirty="0">
                <a:latin typeface="Courier New" panose="02070309020205020404" pitchFamily="49" charset="0"/>
                <a:ea typeface="Times New Roman" panose="02020603050405020304" pitchFamily="18" charset="0"/>
                <a:cs typeface="Times New Roman" panose="02020603050405020304" pitchFamily="18" charset="0"/>
              </a:rPr>
              <a:t> = 0            # </a:t>
            </a:r>
            <a:r>
              <a:rPr lang="en-US" b="1" dirty="0" err="1">
                <a:latin typeface="Courier New" panose="02070309020205020404" pitchFamily="49" charset="0"/>
                <a:ea typeface="Times New Roman" panose="02020603050405020304" pitchFamily="18" charset="0"/>
                <a:cs typeface="Times New Roman" panose="02020603050405020304" pitchFamily="18" charset="0"/>
              </a:rPr>
              <a:t>score_total</a:t>
            </a:r>
            <a:r>
              <a:rPr lang="en-US" b="1" dirty="0">
                <a:latin typeface="Courier New" panose="02070309020205020404" pitchFamily="49" charset="0"/>
                <a:ea typeface="Times New Roman" panose="02020603050405020304" pitchFamily="18" charset="0"/>
                <a:cs typeface="Times New Roman" panose="02020603050405020304" pitchFamily="18" charset="0"/>
              </a:rPr>
              <a:t> = 0</a:t>
            </a:r>
            <a:br>
              <a:rPr lang="en-US" b="1" dirty="0">
                <a:latin typeface="Courier New" panose="02070309020205020404" pitchFamily="49" charset="0"/>
                <a:ea typeface="Times New Roman" panose="02020603050405020304" pitchFamily="18" charset="0"/>
                <a:cs typeface="Times New Roman" panose="02020603050405020304" pitchFamily="18" charset="0"/>
              </a:rPr>
            </a:br>
            <a:r>
              <a:rPr lang="en-US" b="1" dirty="0" err="1">
                <a:latin typeface="Courier New" panose="02070309020205020404" pitchFamily="49" charset="0"/>
                <a:ea typeface="Times New Roman" panose="02020603050405020304" pitchFamily="18" charset="0"/>
                <a:cs typeface="Times New Roman" panose="02020603050405020304" pitchFamily="18" charset="0"/>
              </a:rPr>
              <a:t>score_total</a:t>
            </a:r>
            <a:r>
              <a:rPr lang="en-US" b="1" dirty="0">
                <a:latin typeface="Courier New" panose="02070309020205020404" pitchFamily="49" charset="0"/>
                <a:ea typeface="Times New Roman" panose="02020603050405020304" pitchFamily="18" charset="0"/>
                <a:cs typeface="Times New Roman" panose="02020603050405020304" pitchFamily="18" charset="0"/>
              </a:rPr>
              <a:t> += 70          # </a:t>
            </a:r>
            <a:r>
              <a:rPr lang="en-US" b="1" dirty="0" err="1">
                <a:latin typeface="Courier New" panose="02070309020205020404" pitchFamily="49" charset="0"/>
                <a:ea typeface="Times New Roman" panose="02020603050405020304" pitchFamily="18" charset="0"/>
                <a:cs typeface="Times New Roman" panose="02020603050405020304" pitchFamily="18" charset="0"/>
              </a:rPr>
              <a:t>score_total</a:t>
            </a:r>
            <a:r>
              <a:rPr lang="en-US" b="1" dirty="0">
                <a:latin typeface="Courier New" panose="02070309020205020404" pitchFamily="49" charset="0"/>
                <a:ea typeface="Times New Roman" panose="02020603050405020304" pitchFamily="18" charset="0"/>
                <a:cs typeface="Times New Roman" panose="02020603050405020304" pitchFamily="18" charset="0"/>
              </a:rPr>
              <a:t> = 70</a:t>
            </a:r>
            <a:br>
              <a:rPr lang="en-US" b="1" dirty="0">
                <a:latin typeface="Courier New" panose="02070309020205020404" pitchFamily="49" charset="0"/>
                <a:ea typeface="Times New Roman" panose="02020603050405020304" pitchFamily="18" charset="0"/>
                <a:cs typeface="Times New Roman" panose="02020603050405020304" pitchFamily="18" charset="0"/>
              </a:rPr>
            </a:br>
            <a:r>
              <a:rPr lang="en-US" b="1" dirty="0" err="1">
                <a:latin typeface="Courier New" panose="02070309020205020404" pitchFamily="49" charset="0"/>
                <a:ea typeface="Times New Roman" panose="02020603050405020304" pitchFamily="18" charset="0"/>
                <a:cs typeface="Times New Roman" panose="02020603050405020304" pitchFamily="18" charset="0"/>
              </a:rPr>
              <a:t>score_total</a:t>
            </a:r>
            <a:r>
              <a:rPr lang="en-US" b="1" dirty="0">
                <a:latin typeface="Courier New" panose="02070309020205020404" pitchFamily="49" charset="0"/>
                <a:ea typeface="Times New Roman" panose="02020603050405020304" pitchFamily="18" charset="0"/>
                <a:cs typeface="Times New Roman" panose="02020603050405020304" pitchFamily="18" charset="0"/>
              </a:rPr>
              <a:t> += 80          # </a:t>
            </a:r>
            <a:r>
              <a:rPr lang="en-US" b="1" dirty="0" err="1">
                <a:latin typeface="Courier New" panose="02070309020205020404" pitchFamily="49" charset="0"/>
                <a:ea typeface="Times New Roman" panose="02020603050405020304" pitchFamily="18" charset="0"/>
                <a:cs typeface="Times New Roman" panose="02020603050405020304" pitchFamily="18" charset="0"/>
              </a:rPr>
              <a:t>score_total</a:t>
            </a:r>
            <a:r>
              <a:rPr lang="en-US" b="1" dirty="0">
                <a:latin typeface="Courier New" panose="02070309020205020404" pitchFamily="49" charset="0"/>
                <a:ea typeface="Times New Roman" panose="02020603050405020304" pitchFamily="18" charset="0"/>
                <a:cs typeface="Times New Roman" panose="02020603050405020304" pitchFamily="18" charset="0"/>
              </a:rPr>
              <a:t> = 150</a:t>
            </a:r>
          </a:p>
          <a:p>
            <a:endParaRPr lang="en-US" dirty="0"/>
          </a:p>
        </p:txBody>
      </p:sp>
    </p:spTree>
    <p:extLst>
      <p:ext uri="{BB962C8B-B14F-4D97-AF65-F5344CB8AC3E}">
        <p14:creationId xmlns:p14="http://schemas.microsoft.com/office/powerpoint/2010/main" val="2666706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52CB84B-9C4A-4CCE-816D-C66F7B1F3575}"/>
              </a:ext>
            </a:extLst>
          </p:cNvPr>
          <p:cNvSpPr>
            <a:spLocks noGrp="1"/>
          </p:cNvSpPr>
          <p:nvPr>
            <p:ph type="ctrTitle"/>
          </p:nvPr>
        </p:nvSpPr>
        <p:spPr/>
        <p:txBody>
          <a:bodyPr/>
          <a:lstStyle/>
          <a:p>
            <a:r>
              <a:rPr lang="en-US" dirty="0"/>
              <a:t>Working with Strings</a:t>
            </a:r>
          </a:p>
        </p:txBody>
      </p:sp>
    </p:spTree>
    <p:extLst>
      <p:ext uri="{BB962C8B-B14F-4D97-AF65-F5344CB8AC3E}">
        <p14:creationId xmlns:p14="http://schemas.microsoft.com/office/powerpoint/2010/main" val="108865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39C49-34CF-4E5B-A333-6149C399411B}"/>
              </a:ext>
            </a:extLst>
          </p:cNvPr>
          <p:cNvSpPr>
            <a:spLocks noGrp="1"/>
          </p:cNvSpPr>
          <p:nvPr>
            <p:ph type="title"/>
          </p:nvPr>
        </p:nvSpPr>
        <p:spPr/>
        <p:txBody>
          <a:bodyPr/>
          <a:lstStyle/>
          <a:p>
            <a:r>
              <a:rPr lang="en-US" dirty="0"/>
              <a:t>Assigning String Variables</a:t>
            </a:r>
          </a:p>
        </p:txBody>
      </p:sp>
      <p:sp>
        <p:nvSpPr>
          <p:cNvPr id="3" name="Espace réservé du contenu 2">
            <a:extLst>
              <a:ext uri="{FF2B5EF4-FFF2-40B4-BE49-F238E27FC236}">
                <a16:creationId xmlns:a16="http://schemas.microsoft.com/office/drawing/2014/main" id="{9DBCDAE2-F466-4447-AA70-81AFA31A9B71}"/>
              </a:ext>
            </a:extLst>
          </p:cNvPr>
          <p:cNvSpPr>
            <a:spLocks noGrp="1"/>
          </p:cNvSpPr>
          <p:nvPr>
            <p:ph idx="1"/>
          </p:nvPr>
        </p:nvSpPr>
        <p:spPr/>
        <p:txBody>
          <a:bodyPr/>
          <a:lstStyle/>
          <a:p>
            <a:pPr marL="347345" marR="0">
              <a:spcBef>
                <a:spcPts val="0"/>
              </a:spcBef>
              <a:spcAft>
                <a:spcPts val="0"/>
              </a:spcAft>
              <a:tabLst>
                <a:tab pos="1371600" algn="l"/>
              </a:tabLst>
            </a:pPr>
            <a:r>
              <a:rPr lang="en-US" sz="28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2800" b="1" dirty="0">
                <a:latin typeface="Courier New" panose="02070309020205020404" pitchFamily="49" charset="0"/>
                <a:ea typeface="Times New Roman" panose="02020603050405020304" pitchFamily="18" charset="0"/>
                <a:cs typeface="Times New Roman" panose="02020603050405020304" pitchFamily="18" charset="0"/>
              </a:rPr>
              <a:t> = "Bob"                   # Bob</a:t>
            </a:r>
          </a:p>
          <a:p>
            <a:pPr marL="347345" marR="0">
              <a:spcBef>
                <a:spcPts val="0"/>
              </a:spcBef>
              <a:spcAft>
                <a:spcPts val="0"/>
              </a:spcAft>
              <a:tabLst>
                <a:tab pos="1371600" algn="l"/>
              </a:tabLst>
            </a:pPr>
            <a:r>
              <a:rPr lang="en-US" sz="2800" b="1" dirty="0" err="1">
                <a:latin typeface="Courier New" panose="02070309020205020404" pitchFamily="49" charset="0"/>
                <a:ea typeface="Times New Roman" panose="02020603050405020304" pitchFamily="18" charset="0"/>
                <a:cs typeface="Times New Roman" panose="02020603050405020304" pitchFamily="18" charset="0"/>
              </a:rPr>
              <a:t>last_name</a:t>
            </a:r>
            <a:r>
              <a:rPr lang="en-US" sz="2800" b="1" dirty="0">
                <a:latin typeface="Courier New" panose="02070309020205020404" pitchFamily="49" charset="0"/>
                <a:ea typeface="Times New Roman" panose="02020603050405020304" pitchFamily="18" charset="0"/>
                <a:cs typeface="Times New Roman" panose="02020603050405020304" pitchFamily="18" charset="0"/>
              </a:rPr>
              <a:t> = 'Smith'                  # Smith</a:t>
            </a:r>
          </a:p>
          <a:p>
            <a:pPr marL="347345" marR="0">
              <a:spcBef>
                <a:spcPts val="0"/>
              </a:spcBef>
              <a:spcAft>
                <a:spcPts val="0"/>
              </a:spcAft>
              <a:tabLst>
                <a:tab pos="1371600"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name = ""                            # (empty string)</a:t>
            </a:r>
          </a:p>
          <a:p>
            <a:pPr marL="347345" marR="0">
              <a:spcBef>
                <a:spcPts val="0"/>
              </a:spcBef>
              <a:spcAft>
                <a:spcPts val="0"/>
              </a:spcAft>
              <a:tabLst>
                <a:tab pos="1371600"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name = "Bob Smith"                   # Bob Smith</a:t>
            </a:r>
          </a:p>
          <a:p>
            <a:pPr marL="347345" marR="0">
              <a:spcBef>
                <a:spcPts val="0"/>
              </a:spcBef>
              <a:spcAft>
                <a:spcPts val="0"/>
              </a:spcAft>
              <a:tabLst>
                <a:tab pos="1371600" algn="l"/>
              </a:tabLst>
            </a:pPr>
            <a:endParaRPr lang="en-US"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Str() method converts data type to string</a:t>
            </a:r>
          </a:p>
          <a:p>
            <a:endParaRPr lang="en-US" dirty="0"/>
          </a:p>
        </p:txBody>
      </p:sp>
    </p:spTree>
    <p:extLst>
      <p:ext uri="{BB962C8B-B14F-4D97-AF65-F5344CB8AC3E}">
        <p14:creationId xmlns:p14="http://schemas.microsoft.com/office/powerpoint/2010/main" val="368059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C9392C-9778-4EBA-BB50-73F32BF354A2}"/>
              </a:ext>
            </a:extLst>
          </p:cNvPr>
          <p:cNvSpPr>
            <a:spLocks noGrp="1"/>
          </p:cNvSpPr>
          <p:nvPr>
            <p:ph type="title"/>
          </p:nvPr>
        </p:nvSpPr>
        <p:spPr/>
        <p:txBody>
          <a:bodyPr/>
          <a:lstStyle/>
          <a:p>
            <a:r>
              <a:rPr lang="en-US" dirty="0"/>
              <a:t>Joining Strings</a:t>
            </a:r>
          </a:p>
        </p:txBody>
      </p:sp>
      <p:sp>
        <p:nvSpPr>
          <p:cNvPr id="3" name="Espace réservé du contenu 2">
            <a:extLst>
              <a:ext uri="{FF2B5EF4-FFF2-40B4-BE49-F238E27FC236}">
                <a16:creationId xmlns:a16="http://schemas.microsoft.com/office/drawing/2014/main" id="{B106421B-0753-4E28-9831-52D936D56B6D}"/>
              </a:ext>
            </a:extLst>
          </p:cNvPr>
          <p:cNvSpPr>
            <a:spLocks noGrp="1"/>
          </p:cNvSpPr>
          <p:nvPr>
            <p:ph idx="1"/>
          </p:nvPr>
        </p:nvSpPr>
        <p:spPr/>
        <p:txBody>
          <a:bodyPr>
            <a:normAutofit fontScale="92500" lnSpcReduction="20000"/>
          </a:bodyPr>
          <a:lstStyle/>
          <a:p>
            <a:r>
              <a:rPr lang="en-US" dirty="0"/>
              <a:t>With the + operator</a:t>
            </a:r>
          </a:p>
          <a:p>
            <a:pPr lvl="1"/>
            <a:r>
              <a:rPr lang="en-US" dirty="0"/>
              <a:t>name = </a:t>
            </a:r>
            <a:r>
              <a:rPr lang="en-US" dirty="0" err="1"/>
              <a:t>last_name</a:t>
            </a:r>
            <a:r>
              <a:rPr lang="en-US" dirty="0"/>
              <a:t> + ", " + </a:t>
            </a:r>
            <a:r>
              <a:rPr lang="en-US" dirty="0" err="1"/>
              <a:t>first_name</a:t>
            </a:r>
            <a:r>
              <a:rPr lang="en-US" dirty="0"/>
              <a:t>    # name is "Smith, Bob"</a:t>
            </a:r>
          </a:p>
          <a:p>
            <a:r>
              <a:rPr lang="en-US" dirty="0"/>
              <a:t>With an f-string</a:t>
            </a:r>
          </a:p>
          <a:p>
            <a:pPr lvl="1"/>
            <a:r>
              <a:rPr lang="en-US" dirty="0"/>
              <a:t>name = f"{</a:t>
            </a:r>
            <a:r>
              <a:rPr lang="en-US" dirty="0" err="1"/>
              <a:t>last_name</a:t>
            </a:r>
            <a:r>
              <a:rPr lang="en-US" dirty="0"/>
              <a:t>}, {</a:t>
            </a:r>
            <a:r>
              <a:rPr lang="en-US" dirty="0" err="1"/>
              <a:t>first_name</a:t>
            </a:r>
            <a:r>
              <a:rPr lang="en-US" dirty="0"/>
              <a:t>}“      # name is "Smith, Bob“</a:t>
            </a:r>
          </a:p>
          <a:p>
            <a:r>
              <a:rPr lang="en-US" dirty="0"/>
              <a:t>How to join a string and a number</a:t>
            </a:r>
          </a:p>
          <a:p>
            <a:pPr lvl="1"/>
            <a:r>
              <a:rPr lang="en-US" dirty="0"/>
              <a:t>With the + operator and the str() function</a:t>
            </a:r>
          </a:p>
          <a:p>
            <a:pPr lvl="2"/>
            <a:r>
              <a:rPr lang="en-US" dirty="0"/>
              <a:t>name = "Bob Smith"</a:t>
            </a:r>
          </a:p>
          <a:p>
            <a:pPr lvl="2"/>
            <a:r>
              <a:rPr lang="en-US" dirty="0"/>
              <a:t>age = 40</a:t>
            </a:r>
          </a:p>
          <a:p>
            <a:pPr lvl="2"/>
            <a:r>
              <a:rPr lang="en-US" dirty="0"/>
              <a:t>message = name + " is " + str(age) + " years old."</a:t>
            </a:r>
          </a:p>
          <a:p>
            <a:pPr lvl="1"/>
            <a:r>
              <a:rPr lang="en-US" dirty="0"/>
              <a:t>With an f-string</a:t>
            </a:r>
          </a:p>
          <a:p>
            <a:pPr lvl="2"/>
            <a:r>
              <a:rPr lang="en-US" dirty="0"/>
              <a:t>name = "Bob Smith"</a:t>
            </a:r>
          </a:p>
          <a:p>
            <a:pPr lvl="2"/>
            <a:r>
              <a:rPr lang="en-US" dirty="0"/>
              <a:t>age = 40</a:t>
            </a:r>
          </a:p>
          <a:p>
            <a:pPr lvl="2"/>
            <a:r>
              <a:rPr lang="en-US" dirty="0"/>
              <a:t>message = f"{name} is {age} years old.“    # str() function not needed</a:t>
            </a:r>
          </a:p>
          <a:p>
            <a:endParaRPr lang="en-US" dirty="0"/>
          </a:p>
          <a:p>
            <a:endParaRPr lang="en-US" dirty="0"/>
          </a:p>
          <a:p>
            <a:endParaRPr lang="en-US" dirty="0"/>
          </a:p>
        </p:txBody>
      </p:sp>
    </p:spTree>
    <p:extLst>
      <p:ext uri="{BB962C8B-B14F-4D97-AF65-F5344CB8AC3E}">
        <p14:creationId xmlns:p14="http://schemas.microsoft.com/office/powerpoint/2010/main" val="26033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CE624-6F77-4ECC-B221-D41B59BAAC6E}"/>
              </a:ext>
            </a:extLst>
          </p:cNvPr>
          <p:cNvSpPr>
            <a:spLocks noGrp="1"/>
          </p:cNvSpPr>
          <p:nvPr>
            <p:ph type="title"/>
          </p:nvPr>
        </p:nvSpPr>
        <p:spPr/>
        <p:txBody>
          <a:bodyPr/>
          <a:lstStyle/>
          <a:p>
            <a:r>
              <a:rPr lang="en-US" dirty="0"/>
              <a:t>Coding Rules</a:t>
            </a:r>
          </a:p>
        </p:txBody>
      </p:sp>
      <p:sp>
        <p:nvSpPr>
          <p:cNvPr id="3" name="Espace réservé du contenu 2">
            <a:extLst>
              <a:ext uri="{FF2B5EF4-FFF2-40B4-BE49-F238E27FC236}">
                <a16:creationId xmlns:a16="http://schemas.microsoft.com/office/drawing/2014/main" id="{34B25D53-4525-4C97-869C-9D85027F41E8}"/>
              </a:ext>
            </a:extLst>
          </p:cNvPr>
          <p:cNvSpPr>
            <a:spLocks noGrp="1"/>
          </p:cNvSpPr>
          <p:nvPr>
            <p:ph idx="1"/>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relies on proper indentation. Incorrect indentation causes an error.</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The standard indentation is four spaces.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With </a:t>
            </a:r>
            <a:r>
              <a:rPr lang="en-US" i="1" spc="-10" dirty="0">
                <a:latin typeface="Times New Roman" panose="02020603050405020304" pitchFamily="18" charset="0"/>
                <a:ea typeface="Times New Roman" panose="02020603050405020304" pitchFamily="18" charset="0"/>
              </a:rPr>
              <a:t>implicit continuation</a:t>
            </a:r>
            <a:r>
              <a:rPr lang="en-US" spc="-10" dirty="0">
                <a:latin typeface="Times New Roman" panose="02020603050405020304" pitchFamily="18" charset="0"/>
                <a:ea typeface="Times New Roman" panose="02020603050405020304" pitchFamily="18" charset="0"/>
              </a:rPr>
              <a:t>, you can divide statements after parentheses, brackets, and braces, and before or after operators like plus or minus signs.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With </a:t>
            </a:r>
            <a:r>
              <a:rPr lang="en-US" i="1" spc="-10" dirty="0">
                <a:latin typeface="Times New Roman" panose="02020603050405020304" pitchFamily="18" charset="0"/>
                <a:ea typeface="Times New Roman" panose="02020603050405020304" pitchFamily="18" charset="0"/>
              </a:rPr>
              <a:t>explicit continuation</a:t>
            </a:r>
            <a:r>
              <a:rPr lang="en-US" spc="-10" dirty="0">
                <a:latin typeface="Times New Roman" panose="02020603050405020304" pitchFamily="18" charset="0"/>
                <a:ea typeface="Times New Roman" panose="02020603050405020304" pitchFamily="18" charset="0"/>
              </a:rPr>
              <a:t>, you can use the </a:t>
            </a:r>
            <a:r>
              <a:rPr lang="en-US" sz="2000" b="1" spc="-10" dirty="0">
                <a:latin typeface="Courier New" panose="02070309020205020404" pitchFamily="49" charset="0"/>
                <a:ea typeface="Times New Roman" panose="02020603050405020304" pitchFamily="18" charset="0"/>
                <a:cs typeface="Courier New" panose="02070309020205020404" pitchFamily="49" charset="0"/>
              </a:rPr>
              <a:t>\</a:t>
            </a:r>
            <a:r>
              <a:rPr lang="en-US" spc="-10" dirty="0">
                <a:latin typeface="Times New Roman" panose="02020603050405020304" pitchFamily="18" charset="0"/>
                <a:ea typeface="Times New Roman" panose="02020603050405020304" pitchFamily="18" charset="0"/>
              </a:rPr>
              <a:t> character to divide statements anywhere in a line.</a:t>
            </a:r>
          </a:p>
          <a:p>
            <a:endParaRPr lang="en-US" dirty="0"/>
          </a:p>
          <a:p>
            <a:endParaRPr lang="en-US" dirty="0"/>
          </a:p>
        </p:txBody>
      </p:sp>
    </p:spTree>
    <p:extLst>
      <p:ext uri="{BB962C8B-B14F-4D97-AF65-F5344CB8AC3E}">
        <p14:creationId xmlns:p14="http://schemas.microsoft.com/office/powerpoint/2010/main" val="160159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7E6969-3390-4303-A22D-79DEE3B0FE9A}"/>
              </a:ext>
            </a:extLst>
          </p:cNvPr>
          <p:cNvSpPr>
            <a:spLocks noGrp="1"/>
          </p:cNvSpPr>
          <p:nvPr>
            <p:ph type="title"/>
          </p:nvPr>
        </p:nvSpPr>
        <p:spPr/>
        <p:txBody>
          <a:bodyPr/>
          <a:lstStyle/>
          <a:p>
            <a:r>
              <a:rPr lang="en-US" dirty="0"/>
              <a:t>Escape Sequences</a:t>
            </a:r>
          </a:p>
        </p:txBody>
      </p:sp>
      <p:sp>
        <p:nvSpPr>
          <p:cNvPr id="3" name="Espace réservé du contenu 2">
            <a:extLst>
              <a:ext uri="{FF2B5EF4-FFF2-40B4-BE49-F238E27FC236}">
                <a16:creationId xmlns:a16="http://schemas.microsoft.com/office/drawing/2014/main" id="{E1AEC2B4-A6A4-4B92-A43D-929F497A2344}"/>
              </a:ext>
            </a:extLst>
          </p:cNvPr>
          <p:cNvSpPr>
            <a:spLocks noGrp="1"/>
          </p:cNvSpPr>
          <p:nvPr>
            <p:ph idx="1"/>
          </p:nvPr>
        </p:nvSpPr>
        <p:spPr/>
        <p:txBody>
          <a:bodyPr/>
          <a:lstStyle/>
          <a:p>
            <a:pPr marL="0" indent="0">
              <a:spcBef>
                <a:spcPts val="600"/>
              </a:spcBef>
              <a:spcAft>
                <a:spcPts val="600"/>
              </a:spcAft>
              <a:buNone/>
              <a:tabLst>
                <a:tab pos="2514600" algn="l"/>
                <a:tab pos="2514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Sequence	Character</a:t>
            </a:r>
          </a:p>
          <a:p>
            <a:pPr marL="0" marR="0" indent="0">
              <a:spcBef>
                <a:spcPts val="600"/>
              </a:spcBef>
              <a:spcAft>
                <a:spcPts val="600"/>
              </a:spcAft>
              <a:buNone/>
              <a:tabLst>
                <a:tab pos="2514600" algn="l"/>
                <a:tab pos="2514600" algn="l"/>
              </a:tabLs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r>
              <a:rPr lang="en-US" dirty="0">
                <a:solidFill>
                  <a:srgbClr val="000000"/>
                </a:solidFill>
                <a:latin typeface="Times New Roman" panose="02020603050405020304" pitchFamily="18" charset="0"/>
                <a:ea typeface="Times New Roman" panose="02020603050405020304" pitchFamily="18" charset="0"/>
              </a:rPr>
              <a:t>	New line</a:t>
            </a:r>
            <a:endParaRPr lang="en-US" sz="3200" dirty="0">
              <a:latin typeface="Times New Roman" panose="02020603050405020304" pitchFamily="18" charset="0"/>
              <a:ea typeface="Times New Roman" panose="02020603050405020304" pitchFamily="18" charset="0"/>
            </a:endParaRPr>
          </a:p>
          <a:p>
            <a:pPr marL="0" marR="0" indent="0">
              <a:spcBef>
                <a:spcPts val="600"/>
              </a:spcBef>
              <a:spcAft>
                <a:spcPts val="600"/>
              </a:spcAft>
              <a:buNone/>
              <a:tabLst>
                <a:tab pos="2514600" algn="l"/>
                <a:tab pos="2514600" algn="l"/>
              </a:tabLs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a:t>
            </a:r>
            <a:r>
              <a:rPr lang="en-US" dirty="0">
                <a:solidFill>
                  <a:srgbClr val="000000"/>
                </a:solidFill>
                <a:latin typeface="Times New Roman" panose="02020603050405020304" pitchFamily="18" charset="0"/>
                <a:ea typeface="Times New Roman" panose="02020603050405020304" pitchFamily="18" charset="0"/>
              </a:rPr>
              <a:t>	Tab</a:t>
            </a:r>
            <a:endParaRPr lang="en-US" sz="3200" dirty="0">
              <a:latin typeface="Times New Roman" panose="02020603050405020304" pitchFamily="18" charset="0"/>
              <a:ea typeface="Times New Roman" panose="02020603050405020304" pitchFamily="18" charset="0"/>
            </a:endParaRPr>
          </a:p>
          <a:p>
            <a:pPr marL="0" marR="0" indent="0">
              <a:spcBef>
                <a:spcPts val="600"/>
              </a:spcBef>
              <a:spcAft>
                <a:spcPts val="600"/>
              </a:spcAft>
              <a:buNone/>
              <a:tabLst>
                <a:tab pos="2514600" algn="l"/>
                <a:tab pos="2514600" algn="l"/>
              </a:tabLs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r>
              <a:rPr lang="en-US" dirty="0">
                <a:solidFill>
                  <a:srgbClr val="000000"/>
                </a:solidFill>
                <a:latin typeface="Times New Roman" panose="02020603050405020304" pitchFamily="18" charset="0"/>
                <a:ea typeface="Times New Roman" panose="02020603050405020304" pitchFamily="18" charset="0"/>
              </a:rPr>
              <a:t>	Return</a:t>
            </a:r>
            <a:endParaRPr lang="en-US" sz="3200" dirty="0">
              <a:latin typeface="Times New Roman" panose="02020603050405020304" pitchFamily="18" charset="0"/>
              <a:ea typeface="Times New Roman" panose="02020603050405020304" pitchFamily="18" charset="0"/>
            </a:endParaRPr>
          </a:p>
          <a:p>
            <a:pPr marL="0" marR="0" indent="0">
              <a:spcBef>
                <a:spcPts val="600"/>
              </a:spcBef>
              <a:spcAft>
                <a:spcPts val="600"/>
              </a:spcAft>
              <a:buNone/>
              <a:tabLst>
                <a:tab pos="2514600" algn="l"/>
                <a:tab pos="2514600" algn="l"/>
              </a:tabLs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Quotation mark in a double quoted string</a:t>
            </a:r>
            <a:endParaRPr lang="en-US" sz="3200" dirty="0">
              <a:latin typeface="Times New Roman" panose="02020603050405020304" pitchFamily="18" charset="0"/>
              <a:ea typeface="Times New Roman" panose="02020603050405020304" pitchFamily="18" charset="0"/>
            </a:endParaRPr>
          </a:p>
          <a:p>
            <a:pPr marL="0" marR="0" indent="0">
              <a:spcBef>
                <a:spcPts val="600"/>
              </a:spcBef>
              <a:spcAft>
                <a:spcPts val="600"/>
              </a:spcAft>
              <a:buNone/>
              <a:tabLst>
                <a:tab pos="2514600" algn="l"/>
                <a:tab pos="2514600" algn="l"/>
              </a:tabLs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Quotation mark in a single quoted string</a:t>
            </a:r>
            <a:endParaRPr lang="en-US" sz="3200" dirty="0">
              <a:latin typeface="Times New Roman" panose="02020603050405020304" pitchFamily="18" charset="0"/>
              <a:ea typeface="Times New Roman" panose="02020603050405020304" pitchFamily="18" charset="0"/>
            </a:endParaRPr>
          </a:p>
          <a:p>
            <a:pPr marL="0" marR="0" indent="0">
              <a:spcBef>
                <a:spcPts val="600"/>
              </a:spcBef>
              <a:spcAft>
                <a:spcPts val="600"/>
              </a:spcAft>
              <a:buNone/>
              <a:tabLst>
                <a:tab pos="2514600" algn="l"/>
                <a:tab pos="2514600" algn="l"/>
              </a:tabLs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Backslash</a:t>
            </a:r>
            <a:endParaRPr lang="en-US" sz="32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346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0F0A6-ADE0-4778-AECF-828E87CA26F2}"/>
              </a:ext>
            </a:extLst>
          </p:cNvPr>
          <p:cNvSpPr>
            <a:spLocks noGrp="1"/>
          </p:cNvSpPr>
          <p:nvPr>
            <p:ph type="title"/>
          </p:nvPr>
        </p:nvSpPr>
        <p:spPr/>
        <p:txBody>
          <a:bodyPr/>
          <a:lstStyle/>
          <a:p>
            <a:r>
              <a:rPr lang="en-US" dirty="0"/>
              <a:t>The input() function</a:t>
            </a:r>
          </a:p>
        </p:txBody>
      </p:sp>
      <p:sp>
        <p:nvSpPr>
          <p:cNvPr id="3" name="Espace réservé du contenu 2">
            <a:extLst>
              <a:ext uri="{FF2B5EF4-FFF2-40B4-BE49-F238E27FC236}">
                <a16:creationId xmlns:a16="http://schemas.microsoft.com/office/drawing/2014/main" id="{D4816A4C-D5D7-4A30-97C6-4E38CBFF96A8}"/>
              </a:ext>
            </a:extLst>
          </p:cNvPr>
          <p:cNvSpPr>
            <a:spLocks noGrp="1"/>
          </p:cNvSpPr>
          <p:nvPr>
            <p:ph idx="1"/>
          </p:nvPr>
        </p:nvSpPr>
        <p:spPr/>
        <p:txBody>
          <a:bodyPr/>
          <a:lstStyle/>
          <a:p>
            <a:r>
              <a:rPr lang="en-US" dirty="0"/>
              <a:t>input([prompt]) </a:t>
            </a:r>
          </a:p>
          <a:p>
            <a:br>
              <a:rPr lang="en-US" dirty="0"/>
            </a:br>
            <a:r>
              <a:rPr lang="en-US" dirty="0"/>
              <a:t>Code that gets string input from the user</a:t>
            </a:r>
          </a:p>
          <a:p>
            <a:pPr lvl="1"/>
            <a:r>
              <a:rPr lang="en-US" dirty="0" err="1"/>
              <a:t>first_name</a:t>
            </a:r>
            <a:r>
              <a:rPr lang="en-US" dirty="0"/>
              <a:t> = input("Enter your first name: ")</a:t>
            </a:r>
          </a:p>
          <a:p>
            <a:pPr lvl="1"/>
            <a:r>
              <a:rPr lang="en-US" dirty="0"/>
              <a:t>print(</a:t>
            </a:r>
            <a:r>
              <a:rPr lang="en-US" dirty="0" err="1"/>
              <a:t>f"Hello</a:t>
            </a:r>
            <a:r>
              <a:rPr lang="en-US" dirty="0"/>
              <a:t>, {</a:t>
            </a:r>
            <a:r>
              <a:rPr lang="en-US" dirty="0" err="1"/>
              <a:t>first_name</a:t>
            </a:r>
            <a:r>
              <a:rPr lang="en-US" dirty="0"/>
              <a:t>}!")</a:t>
            </a:r>
          </a:p>
          <a:p>
            <a:r>
              <a:rPr lang="en-US" dirty="0"/>
              <a:t>The console result</a:t>
            </a:r>
          </a:p>
          <a:p>
            <a:endParaRPr lang="en-US" dirty="0"/>
          </a:p>
          <a:p>
            <a:endParaRPr lang="en-US" dirty="0"/>
          </a:p>
          <a:p>
            <a:endParaRPr lang="en-US" dirty="0"/>
          </a:p>
          <a:p>
            <a:endParaRPr lang="en-US" dirty="0"/>
          </a:p>
          <a:p>
            <a:endParaRPr lang="en-US" dirty="0"/>
          </a:p>
        </p:txBody>
      </p:sp>
      <p:pic>
        <p:nvPicPr>
          <p:cNvPr id="6" name="Image 5">
            <a:extLst>
              <a:ext uri="{FF2B5EF4-FFF2-40B4-BE49-F238E27FC236}">
                <a16:creationId xmlns:a16="http://schemas.microsoft.com/office/drawing/2014/main" id="{AFBB571B-EB0C-4453-8973-8E338F337604}"/>
              </a:ext>
            </a:extLst>
          </p:cNvPr>
          <p:cNvPicPr>
            <a:picLocks noChangeAspect="1"/>
          </p:cNvPicPr>
          <p:nvPr/>
        </p:nvPicPr>
        <p:blipFill>
          <a:blip r:embed="rId2"/>
          <a:stretch>
            <a:fillRect/>
          </a:stretch>
        </p:blipFill>
        <p:spPr>
          <a:xfrm>
            <a:off x="1325903" y="4705258"/>
            <a:ext cx="5157663" cy="676715"/>
          </a:xfrm>
          <a:prstGeom prst="rect">
            <a:avLst/>
          </a:prstGeom>
        </p:spPr>
      </p:pic>
    </p:spTree>
    <p:extLst>
      <p:ext uri="{BB962C8B-B14F-4D97-AF65-F5344CB8AC3E}">
        <p14:creationId xmlns:p14="http://schemas.microsoft.com/office/powerpoint/2010/main" val="65621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3A3CBE-4B19-46AB-BC48-ACC3F63D6525}"/>
              </a:ext>
            </a:extLst>
          </p:cNvPr>
          <p:cNvSpPr>
            <a:spLocks noGrp="1"/>
          </p:cNvSpPr>
          <p:nvPr>
            <p:ph type="title"/>
          </p:nvPr>
        </p:nvSpPr>
        <p:spPr/>
        <p:txBody>
          <a:bodyPr/>
          <a:lstStyle/>
          <a:p>
            <a:r>
              <a:rPr lang="en-US" dirty="0"/>
              <a:t>Another input() example</a:t>
            </a:r>
          </a:p>
        </p:txBody>
      </p:sp>
      <p:sp>
        <p:nvSpPr>
          <p:cNvPr id="3" name="Espace réservé du contenu 2">
            <a:extLst>
              <a:ext uri="{FF2B5EF4-FFF2-40B4-BE49-F238E27FC236}">
                <a16:creationId xmlns:a16="http://schemas.microsoft.com/office/drawing/2014/main" id="{1F1A6655-8F75-4D2D-8EEE-D39C3074E450}"/>
              </a:ext>
            </a:extLst>
          </p:cNvPr>
          <p:cNvSpPr>
            <a:spLocks noGrp="1"/>
          </p:cNvSpPr>
          <p:nvPr>
            <p:ph idx="1"/>
          </p:nvPr>
        </p:nvSpPr>
        <p:spPr/>
        <p:txBody>
          <a:bodyPr/>
          <a:lstStyle/>
          <a:p>
            <a:pPr marL="347345" marR="0">
              <a:spcBef>
                <a:spcPts val="0"/>
              </a:spcBef>
              <a:spcAft>
                <a:spcPts val="0"/>
              </a:spcAft>
              <a:tabLst>
                <a:tab pos="1371600"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print("What is your first name?")</a:t>
            </a:r>
          </a:p>
          <a:p>
            <a:pPr marL="347345" marR="0">
              <a:spcBef>
                <a:spcPts val="0"/>
              </a:spcBef>
              <a:spcAft>
                <a:spcPts val="0"/>
              </a:spcAft>
              <a:tabLst>
                <a:tab pos="1371600" algn="l"/>
              </a:tabLst>
            </a:pPr>
            <a:r>
              <a:rPr lang="en-US" sz="28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2800" b="1" dirty="0">
                <a:latin typeface="Courier New" panose="02070309020205020404" pitchFamily="49" charset="0"/>
                <a:ea typeface="Times New Roman" panose="02020603050405020304" pitchFamily="18" charset="0"/>
                <a:cs typeface="Times New Roman" panose="02020603050405020304" pitchFamily="18" charset="0"/>
              </a:rPr>
              <a:t> = input()</a:t>
            </a:r>
          </a:p>
          <a:p>
            <a:pPr marL="347345" marR="0">
              <a:spcBef>
                <a:spcPts val="0"/>
              </a:spcBef>
              <a:spcAft>
                <a:spcPts val="0"/>
              </a:spcAft>
              <a:tabLst>
                <a:tab pos="1371600"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print(</a:t>
            </a:r>
            <a:r>
              <a:rPr lang="en-US" sz="2800" b="1" dirty="0" err="1">
                <a:latin typeface="Courier New" panose="02070309020205020404" pitchFamily="49" charset="0"/>
                <a:ea typeface="Times New Roman" panose="02020603050405020304" pitchFamily="18" charset="0"/>
                <a:cs typeface="Times New Roman" panose="02020603050405020304" pitchFamily="18" charset="0"/>
              </a:rPr>
              <a:t>f"Hello</a:t>
            </a:r>
            <a:r>
              <a:rPr lang="en-US" sz="2800" b="1" dirty="0">
                <a:latin typeface="Courier New" panose="02070309020205020404" pitchFamily="49" charset="0"/>
                <a:ea typeface="Times New Roman" panose="02020603050405020304" pitchFamily="18" charset="0"/>
                <a:cs typeface="Times New Roman" panose="02020603050405020304" pitchFamily="18" charset="0"/>
              </a:rPr>
              <a:t>, {</a:t>
            </a:r>
            <a:r>
              <a:rPr lang="en-US" sz="28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28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endParaRPr lang="en-US"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dirty="0"/>
              <a:t>The console result</a:t>
            </a:r>
          </a:p>
          <a:p>
            <a:pPr marL="347345" marR="0">
              <a:spcBef>
                <a:spcPts val="0"/>
              </a:spcBef>
              <a:spcAft>
                <a:spcPts val="0"/>
              </a:spcAft>
              <a:tabLst>
                <a:tab pos="1371600" algn="l"/>
              </a:tabLst>
            </a:pPr>
            <a:endParaRPr lang="en-US" sz="2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28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a:p>
            <a:endParaRPr lang="en-US" dirty="0"/>
          </a:p>
        </p:txBody>
      </p:sp>
      <p:pic>
        <p:nvPicPr>
          <p:cNvPr id="5" name="Image 4">
            <a:extLst>
              <a:ext uri="{FF2B5EF4-FFF2-40B4-BE49-F238E27FC236}">
                <a16:creationId xmlns:a16="http://schemas.microsoft.com/office/drawing/2014/main" id="{A8585EED-90A9-4117-9527-971EBEF66B5B}"/>
              </a:ext>
            </a:extLst>
          </p:cNvPr>
          <p:cNvPicPr>
            <a:picLocks noChangeAspect="1"/>
          </p:cNvPicPr>
          <p:nvPr/>
        </p:nvPicPr>
        <p:blipFill>
          <a:blip r:embed="rId2"/>
          <a:stretch>
            <a:fillRect/>
          </a:stretch>
        </p:blipFill>
        <p:spPr>
          <a:xfrm>
            <a:off x="1415993" y="4001294"/>
            <a:ext cx="5157663" cy="914479"/>
          </a:xfrm>
          <a:prstGeom prst="rect">
            <a:avLst/>
          </a:prstGeom>
        </p:spPr>
      </p:pic>
    </p:spTree>
    <p:extLst>
      <p:ext uri="{BB962C8B-B14F-4D97-AF65-F5344CB8AC3E}">
        <p14:creationId xmlns:p14="http://schemas.microsoft.com/office/powerpoint/2010/main" val="935605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4B6148-6323-43F0-8476-6363EDA0D065}"/>
              </a:ext>
            </a:extLst>
          </p:cNvPr>
          <p:cNvSpPr>
            <a:spLocks noGrp="1"/>
          </p:cNvSpPr>
          <p:nvPr>
            <p:ph type="ctrTitle"/>
          </p:nvPr>
        </p:nvSpPr>
        <p:spPr/>
        <p:txBody>
          <a:bodyPr/>
          <a:lstStyle/>
          <a:p>
            <a:r>
              <a:rPr lang="en-US" dirty="0"/>
              <a:t>Working with Numbers</a:t>
            </a:r>
          </a:p>
        </p:txBody>
      </p:sp>
    </p:spTree>
    <p:extLst>
      <p:ext uri="{BB962C8B-B14F-4D97-AF65-F5344CB8AC3E}">
        <p14:creationId xmlns:p14="http://schemas.microsoft.com/office/powerpoint/2010/main" val="83648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12165-9E2E-4ECE-B915-E063458D3465}"/>
              </a:ext>
            </a:extLst>
          </p:cNvPr>
          <p:cNvSpPr>
            <a:spLocks noGrp="1"/>
          </p:cNvSpPr>
          <p:nvPr>
            <p:ph type="title"/>
          </p:nvPr>
        </p:nvSpPr>
        <p:spPr/>
        <p:txBody>
          <a:bodyPr/>
          <a:lstStyle/>
          <a:p>
            <a:r>
              <a:rPr lang="en-US" dirty="0"/>
              <a:t>Working with Numbers</a:t>
            </a:r>
          </a:p>
        </p:txBody>
      </p:sp>
      <p:sp>
        <p:nvSpPr>
          <p:cNvPr id="3" name="Espace réservé du contenu 2">
            <a:extLst>
              <a:ext uri="{FF2B5EF4-FFF2-40B4-BE49-F238E27FC236}">
                <a16:creationId xmlns:a16="http://schemas.microsoft.com/office/drawing/2014/main" id="{668B8B37-8ADD-4348-AB27-95DD58FD992B}"/>
              </a:ext>
            </a:extLst>
          </p:cNvPr>
          <p:cNvSpPr>
            <a:spLocks noGrp="1"/>
          </p:cNvSpPr>
          <p:nvPr>
            <p:ph idx="1"/>
          </p:nvPr>
        </p:nvSpPr>
        <p:spPr/>
        <p:txBody>
          <a:bodyPr>
            <a:normAutofit fontScale="92500" lnSpcReduction="10000"/>
          </a:bodyPr>
          <a:lstStyle/>
          <a:p>
            <a:r>
              <a:rPr lang="en-US" dirty="0"/>
              <a:t>Three functions for working with numbers</a:t>
            </a:r>
          </a:p>
          <a:p>
            <a:pPr lvl="1"/>
            <a:r>
              <a:rPr lang="en-US" dirty="0"/>
              <a:t>int(data)</a:t>
            </a:r>
          </a:p>
          <a:p>
            <a:pPr lvl="1"/>
            <a:r>
              <a:rPr lang="en-US" dirty="0"/>
              <a:t>float(data)</a:t>
            </a:r>
          </a:p>
          <a:p>
            <a:pPr lvl="1"/>
            <a:r>
              <a:rPr lang="en-US" dirty="0"/>
              <a:t>round(number [,digits]) </a:t>
            </a:r>
          </a:p>
          <a:p>
            <a:r>
              <a:rPr lang="en-US" dirty="0"/>
              <a:t>Code that causes an exception</a:t>
            </a:r>
          </a:p>
          <a:p>
            <a:pPr lvl="1"/>
            <a:r>
              <a:rPr lang="en-US" dirty="0"/>
              <a:t>x = 15</a:t>
            </a:r>
          </a:p>
          <a:p>
            <a:pPr lvl="1"/>
            <a:r>
              <a:rPr lang="en-US" dirty="0"/>
              <a:t>y = "5"</a:t>
            </a:r>
          </a:p>
          <a:p>
            <a:pPr lvl="1"/>
            <a:r>
              <a:rPr lang="en-US" dirty="0"/>
              <a:t>z = x + y	# </a:t>
            </a:r>
            <a:r>
              <a:rPr lang="en-US" dirty="0" err="1"/>
              <a:t>TypeError</a:t>
            </a:r>
            <a:r>
              <a:rPr lang="en-US" dirty="0"/>
              <a:t>: can't add an int to a str</a:t>
            </a:r>
          </a:p>
          <a:p>
            <a:r>
              <a:rPr lang="en-US" dirty="0"/>
              <a:t>How using the int() function fixes the exception</a:t>
            </a:r>
          </a:p>
          <a:p>
            <a:pPr lvl="1"/>
            <a:r>
              <a:rPr lang="en-US" dirty="0"/>
              <a:t>x = 15</a:t>
            </a:r>
          </a:p>
          <a:p>
            <a:pPr lvl="1"/>
            <a:r>
              <a:rPr lang="en-US" dirty="0"/>
              <a:t>y = "5"</a:t>
            </a:r>
          </a:p>
          <a:p>
            <a:pPr lvl="1"/>
            <a:r>
              <a:rPr lang="en-US" dirty="0"/>
              <a:t>z = x + int(y)	# z is 20</a:t>
            </a:r>
          </a:p>
          <a:p>
            <a:endParaRPr lang="en-US" dirty="0"/>
          </a:p>
          <a:p>
            <a:endParaRPr lang="en-US" dirty="0"/>
          </a:p>
        </p:txBody>
      </p:sp>
    </p:spTree>
    <p:extLst>
      <p:ext uri="{BB962C8B-B14F-4D97-AF65-F5344CB8AC3E}">
        <p14:creationId xmlns:p14="http://schemas.microsoft.com/office/powerpoint/2010/main" val="1984859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6DE372-1F73-4BC3-BF2B-8DEC80CA53C4}"/>
              </a:ext>
            </a:extLst>
          </p:cNvPr>
          <p:cNvSpPr>
            <a:spLocks noGrp="1"/>
          </p:cNvSpPr>
          <p:nvPr>
            <p:ph type="title"/>
          </p:nvPr>
        </p:nvSpPr>
        <p:spPr/>
        <p:txBody>
          <a:bodyPr/>
          <a:lstStyle/>
          <a:p>
            <a:r>
              <a:rPr lang="en-US" dirty="0"/>
              <a:t>Int &amp; Float Examples</a:t>
            </a:r>
          </a:p>
        </p:txBody>
      </p:sp>
      <p:sp>
        <p:nvSpPr>
          <p:cNvPr id="3" name="Espace réservé du contenu 2">
            <a:extLst>
              <a:ext uri="{FF2B5EF4-FFF2-40B4-BE49-F238E27FC236}">
                <a16:creationId xmlns:a16="http://schemas.microsoft.com/office/drawing/2014/main" id="{41D374C8-FB27-479D-B01F-B3B191611C46}"/>
              </a:ext>
            </a:extLst>
          </p:cNvPr>
          <p:cNvSpPr>
            <a:spLocks noGrp="1"/>
          </p:cNvSpPr>
          <p:nvPr>
            <p:ph idx="1"/>
          </p:nvPr>
        </p:nvSpPr>
        <p:spPr/>
        <p:txBody>
          <a:bodyPr/>
          <a:lstStyle/>
          <a:p>
            <a:r>
              <a:rPr lang="en-US" dirty="0"/>
              <a:t>Int Examples</a:t>
            </a:r>
          </a:p>
          <a:p>
            <a:pPr lvl="1"/>
            <a:r>
              <a:rPr lang="en-US" dirty="0"/>
              <a:t>quantity = input("Enter the quantity: ")	# get str type</a:t>
            </a:r>
          </a:p>
          <a:p>
            <a:pPr lvl="1"/>
            <a:r>
              <a:rPr lang="en-US" dirty="0"/>
              <a:t>quantity = int(quantity)           # convert to int type</a:t>
            </a:r>
          </a:p>
          <a:p>
            <a:pPr lvl="1"/>
            <a:r>
              <a:rPr lang="en-US" dirty="0"/>
              <a:t>OR</a:t>
            </a:r>
          </a:p>
          <a:p>
            <a:pPr lvl="1"/>
            <a:r>
              <a:rPr lang="en-US" dirty="0"/>
              <a:t>quantity = int(input("Enter the quantity: "))</a:t>
            </a:r>
          </a:p>
          <a:p>
            <a:r>
              <a:rPr lang="en-US" dirty="0"/>
              <a:t>Float Examples</a:t>
            </a:r>
          </a:p>
          <a:p>
            <a:pPr lvl="1"/>
            <a:r>
              <a:rPr lang="en-US" dirty="0"/>
              <a:t>price = input("Enter the price: ")      # get str type</a:t>
            </a:r>
          </a:p>
          <a:p>
            <a:pPr lvl="1"/>
            <a:r>
              <a:rPr lang="en-US" dirty="0"/>
              <a:t>price = float(price)           # convert to float type</a:t>
            </a:r>
          </a:p>
          <a:p>
            <a:pPr lvl="1"/>
            <a:r>
              <a:rPr lang="en-US" dirty="0"/>
              <a:t>How to use chaining to get the value in one statement</a:t>
            </a:r>
          </a:p>
          <a:p>
            <a:pPr lvl="1"/>
            <a:r>
              <a:rPr lang="en-US" dirty="0"/>
              <a:t>price = float(input("Enter the price: "))</a:t>
            </a:r>
          </a:p>
          <a:p>
            <a:pPr lvl="1"/>
            <a:endParaRPr lang="en-US" dirty="0"/>
          </a:p>
          <a:p>
            <a:pPr lvl="1"/>
            <a:endParaRPr lang="en-US" dirty="0"/>
          </a:p>
          <a:p>
            <a:endParaRPr lang="en-US" dirty="0"/>
          </a:p>
        </p:txBody>
      </p:sp>
    </p:spTree>
    <p:extLst>
      <p:ext uri="{BB962C8B-B14F-4D97-AF65-F5344CB8AC3E}">
        <p14:creationId xmlns:p14="http://schemas.microsoft.com/office/powerpoint/2010/main" val="1062696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089D03-E1FE-45C1-8303-782577895F71}"/>
              </a:ext>
            </a:extLst>
          </p:cNvPr>
          <p:cNvSpPr>
            <a:spLocks noGrp="1"/>
          </p:cNvSpPr>
          <p:nvPr>
            <p:ph type="title"/>
          </p:nvPr>
        </p:nvSpPr>
        <p:spPr/>
        <p:txBody>
          <a:bodyPr/>
          <a:lstStyle/>
          <a:p>
            <a:r>
              <a:rPr lang="en-US" dirty="0"/>
              <a:t>Round Examples</a:t>
            </a:r>
          </a:p>
        </p:txBody>
      </p:sp>
      <p:sp>
        <p:nvSpPr>
          <p:cNvPr id="3" name="Espace réservé du contenu 2">
            <a:extLst>
              <a:ext uri="{FF2B5EF4-FFF2-40B4-BE49-F238E27FC236}">
                <a16:creationId xmlns:a16="http://schemas.microsoft.com/office/drawing/2014/main" id="{AFF33948-1DE8-4E43-B4DB-44A3D24B0D15}"/>
              </a:ext>
            </a:extLst>
          </p:cNvPr>
          <p:cNvSpPr>
            <a:spLocks noGrp="1"/>
          </p:cNvSpPr>
          <p:nvPr>
            <p:ph idx="1"/>
          </p:nvPr>
        </p:nvSpPr>
        <p:spPr/>
        <p:txBody>
          <a:bodyPr/>
          <a:lstStyle/>
          <a:p>
            <a:r>
              <a:rPr lang="en-US" dirty="0" err="1"/>
              <a:t>miles_driven</a:t>
            </a:r>
            <a:r>
              <a:rPr lang="en-US" dirty="0"/>
              <a:t> = 150</a:t>
            </a:r>
          </a:p>
          <a:p>
            <a:r>
              <a:rPr lang="en-US" dirty="0" err="1"/>
              <a:t>gallons_used</a:t>
            </a:r>
            <a:r>
              <a:rPr lang="en-US" dirty="0"/>
              <a:t> = 5.875</a:t>
            </a:r>
          </a:p>
          <a:p>
            <a:r>
              <a:rPr lang="en-US" dirty="0"/>
              <a:t>mpg = </a:t>
            </a:r>
            <a:r>
              <a:rPr lang="en-US" dirty="0" err="1"/>
              <a:t>miles_driven</a:t>
            </a:r>
            <a:r>
              <a:rPr lang="en-US" dirty="0"/>
              <a:t> / </a:t>
            </a:r>
            <a:r>
              <a:rPr lang="en-US" dirty="0" err="1"/>
              <a:t>gallons_used</a:t>
            </a:r>
            <a:r>
              <a:rPr lang="en-US" dirty="0"/>
              <a:t>  # 25.53191489361702</a:t>
            </a:r>
          </a:p>
          <a:p>
            <a:r>
              <a:rPr lang="en-US" dirty="0"/>
              <a:t>mpg = round(mpg, 2)                # 25.53</a:t>
            </a:r>
          </a:p>
          <a:p>
            <a:r>
              <a:rPr lang="en-US" dirty="0"/>
              <a:t>OR</a:t>
            </a:r>
          </a:p>
          <a:p>
            <a:r>
              <a:rPr lang="en-US" dirty="0"/>
              <a:t>mpg = round(</a:t>
            </a:r>
            <a:r>
              <a:rPr lang="en-US" dirty="0" err="1"/>
              <a:t>miles_driven</a:t>
            </a:r>
            <a:r>
              <a:rPr lang="en-US" dirty="0"/>
              <a:t> / </a:t>
            </a:r>
            <a:r>
              <a:rPr lang="en-US" dirty="0" err="1"/>
              <a:t>gallons_used</a:t>
            </a:r>
            <a:r>
              <a:rPr lang="en-US" dirty="0"/>
              <a:t>, 2)</a:t>
            </a:r>
          </a:p>
          <a:p>
            <a:endParaRPr lang="en-US" dirty="0"/>
          </a:p>
          <a:p>
            <a:endParaRPr lang="en-US" dirty="0"/>
          </a:p>
        </p:txBody>
      </p:sp>
    </p:spTree>
    <p:extLst>
      <p:ext uri="{BB962C8B-B14F-4D97-AF65-F5344CB8AC3E}">
        <p14:creationId xmlns:p14="http://schemas.microsoft.com/office/powerpoint/2010/main" val="3199609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EF7FC-2EB9-46A4-9322-E1FECF8F17D5}"/>
              </a:ext>
            </a:extLst>
          </p:cNvPr>
          <p:cNvSpPr>
            <a:spLocks noGrp="1"/>
          </p:cNvSpPr>
          <p:nvPr>
            <p:ph type="ctrTitle"/>
          </p:nvPr>
        </p:nvSpPr>
        <p:spPr/>
        <p:txBody>
          <a:bodyPr/>
          <a:lstStyle/>
          <a:p>
            <a:r>
              <a:rPr lang="en-US" dirty="0"/>
              <a:t>Testing &amp; Debugging</a:t>
            </a:r>
          </a:p>
        </p:txBody>
      </p:sp>
    </p:spTree>
    <p:extLst>
      <p:ext uri="{BB962C8B-B14F-4D97-AF65-F5344CB8AC3E}">
        <p14:creationId xmlns:p14="http://schemas.microsoft.com/office/powerpoint/2010/main" val="3860437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13F331-AD22-4B99-BA4C-164972C2F23E}"/>
              </a:ext>
            </a:extLst>
          </p:cNvPr>
          <p:cNvSpPr>
            <a:spLocks noGrp="1"/>
          </p:cNvSpPr>
          <p:nvPr>
            <p:ph type="title"/>
          </p:nvPr>
        </p:nvSpPr>
        <p:spPr/>
        <p:txBody>
          <a:bodyPr/>
          <a:lstStyle/>
          <a:p>
            <a:r>
              <a:rPr lang="en-US" dirty="0"/>
              <a:t>Goals</a:t>
            </a:r>
          </a:p>
        </p:txBody>
      </p:sp>
      <p:sp>
        <p:nvSpPr>
          <p:cNvPr id="3" name="Espace réservé du contenu 2">
            <a:extLst>
              <a:ext uri="{FF2B5EF4-FFF2-40B4-BE49-F238E27FC236}">
                <a16:creationId xmlns:a16="http://schemas.microsoft.com/office/drawing/2014/main" id="{51AE6AC6-C2BA-4275-BA7D-A9286B492794}"/>
              </a:ext>
            </a:extLst>
          </p:cNvPr>
          <p:cNvSpPr>
            <a:spLocks noGrp="1"/>
          </p:cNvSpPr>
          <p:nvPr>
            <p:ph idx="1"/>
          </p:nvPr>
        </p:nvSpPr>
        <p:spPr/>
        <p:txBody>
          <a:bodyPr/>
          <a:lstStyle/>
          <a:p>
            <a:r>
              <a:rPr lang="en-US" dirty="0"/>
              <a:t>The goal of testing</a:t>
            </a:r>
          </a:p>
          <a:p>
            <a:pPr lvl="1"/>
            <a:r>
              <a:rPr lang="en-US" dirty="0"/>
              <a:t>To find all errors before the program is put into production.</a:t>
            </a:r>
          </a:p>
          <a:p>
            <a:r>
              <a:rPr lang="en-US" dirty="0"/>
              <a:t>The goal of debugging</a:t>
            </a:r>
          </a:p>
          <a:p>
            <a:pPr lvl="1"/>
            <a:r>
              <a:rPr lang="en-US" dirty="0"/>
              <a:t>To fix all errors before the program is put into production.</a:t>
            </a:r>
          </a:p>
          <a:p>
            <a:endParaRPr lang="en-US" dirty="0"/>
          </a:p>
          <a:p>
            <a:endParaRPr lang="en-US" dirty="0"/>
          </a:p>
        </p:txBody>
      </p:sp>
    </p:spTree>
    <p:extLst>
      <p:ext uri="{BB962C8B-B14F-4D97-AF65-F5344CB8AC3E}">
        <p14:creationId xmlns:p14="http://schemas.microsoft.com/office/powerpoint/2010/main" val="483532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BAEBC3-BACB-4D78-BD0C-73F5F5570C1C}"/>
              </a:ext>
            </a:extLst>
          </p:cNvPr>
          <p:cNvSpPr>
            <a:spLocks noGrp="1"/>
          </p:cNvSpPr>
          <p:nvPr>
            <p:ph type="title"/>
          </p:nvPr>
        </p:nvSpPr>
        <p:spPr/>
        <p:txBody>
          <a:bodyPr/>
          <a:lstStyle/>
          <a:p>
            <a:r>
              <a:rPr lang="en-US" dirty="0"/>
              <a:t>Types of Errors</a:t>
            </a:r>
          </a:p>
        </p:txBody>
      </p:sp>
      <p:sp>
        <p:nvSpPr>
          <p:cNvPr id="3" name="Espace réservé du contenu 2">
            <a:extLst>
              <a:ext uri="{FF2B5EF4-FFF2-40B4-BE49-F238E27FC236}">
                <a16:creationId xmlns:a16="http://schemas.microsoft.com/office/drawing/2014/main" id="{BD760B66-ECB5-48EF-B73D-D058A4C7C43E}"/>
              </a:ext>
            </a:extLst>
          </p:cNvPr>
          <p:cNvSpPr>
            <a:spLocks noGrp="1"/>
          </p:cNvSpPr>
          <p:nvPr>
            <p:ph idx="1"/>
          </p:nvPr>
        </p:nvSpPr>
        <p:spPr/>
        <p:txBody>
          <a:bodyPr>
            <a:normAutofit fontScale="92500" lnSpcReduction="10000"/>
          </a:bodyPr>
          <a:lstStyle/>
          <a:p>
            <a:r>
              <a:rPr lang="en-US" dirty="0"/>
              <a:t>Syntax errors </a:t>
            </a:r>
          </a:p>
          <a:p>
            <a:pPr lvl="1"/>
            <a:r>
              <a:rPr lang="en-US" dirty="0"/>
              <a:t>Violate the rules for how Python statements must be written. These errors, also called compile-time errors, are caught by IDLE and the Python compiler before you run the program.</a:t>
            </a:r>
          </a:p>
          <a:p>
            <a:r>
              <a:rPr lang="en-US" dirty="0"/>
              <a:t>Runtime errors </a:t>
            </a:r>
          </a:p>
          <a:p>
            <a:pPr lvl="1"/>
            <a:r>
              <a:rPr lang="en-US" dirty="0"/>
              <a:t>Don’t violate the syntax rules, but they throw exceptions that stop the execution of the program. Many of these exceptions are due to programming errors that need to be fixed. But some exceptions need to be handled by the program so the program won’t crash.</a:t>
            </a:r>
          </a:p>
          <a:p>
            <a:r>
              <a:rPr lang="en-US" dirty="0"/>
              <a:t>Logic errors </a:t>
            </a:r>
          </a:p>
          <a:p>
            <a:pPr lvl="1"/>
            <a:r>
              <a:rPr lang="en-US" dirty="0"/>
              <a:t>Statements that don’t cause syntax or runtime errors, but produce the wrong results. In the console for the Future Value program above, the future value isn’t correct, which is a logic error.</a:t>
            </a:r>
          </a:p>
          <a:p>
            <a:endParaRPr lang="en-US" dirty="0"/>
          </a:p>
          <a:p>
            <a:endParaRPr lang="en-US" dirty="0"/>
          </a:p>
        </p:txBody>
      </p:sp>
    </p:spTree>
    <p:extLst>
      <p:ext uri="{BB962C8B-B14F-4D97-AF65-F5344CB8AC3E}">
        <p14:creationId xmlns:p14="http://schemas.microsoft.com/office/powerpoint/2010/main" val="169913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5D043-9E7C-4524-92A8-165A511ACA94}"/>
              </a:ext>
            </a:extLst>
          </p:cNvPr>
          <p:cNvSpPr>
            <a:spLocks noGrp="1"/>
          </p:cNvSpPr>
          <p:nvPr>
            <p:ph type="title"/>
          </p:nvPr>
        </p:nvSpPr>
        <p:spPr/>
        <p:txBody>
          <a:bodyPr/>
          <a:lstStyle/>
          <a:p>
            <a:r>
              <a:rPr lang="en-US" dirty="0"/>
              <a:t>Comments</a:t>
            </a:r>
          </a:p>
        </p:txBody>
      </p:sp>
      <p:sp>
        <p:nvSpPr>
          <p:cNvPr id="3" name="Espace réservé du contenu 2">
            <a:extLst>
              <a:ext uri="{FF2B5EF4-FFF2-40B4-BE49-F238E27FC236}">
                <a16:creationId xmlns:a16="http://schemas.microsoft.com/office/drawing/2014/main" id="{0C064669-187C-4FA2-BADF-D252C3CC88D1}"/>
              </a:ext>
            </a:extLst>
          </p:cNvPr>
          <p:cNvSpPr>
            <a:spLocks noGrp="1"/>
          </p:cNvSpPr>
          <p:nvPr>
            <p:ph idx="1"/>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comments to describe portions of code that are hard to understand, but don’t overdo them.</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comments to comment out (or disable) statements that you don’t want to test.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change the code that’s described by comments, change the comments too.</a:t>
            </a:r>
          </a:p>
          <a:p>
            <a:endParaRPr lang="en-US" dirty="0"/>
          </a:p>
          <a:p>
            <a:endParaRPr lang="en-US" dirty="0"/>
          </a:p>
        </p:txBody>
      </p:sp>
    </p:spTree>
    <p:extLst>
      <p:ext uri="{BB962C8B-B14F-4D97-AF65-F5344CB8AC3E}">
        <p14:creationId xmlns:p14="http://schemas.microsoft.com/office/powerpoint/2010/main" val="301843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33BE4-266D-4768-B012-62A676420012}"/>
              </a:ext>
            </a:extLst>
          </p:cNvPr>
          <p:cNvSpPr>
            <a:spLocks noGrp="1"/>
          </p:cNvSpPr>
          <p:nvPr>
            <p:ph type="title"/>
          </p:nvPr>
        </p:nvSpPr>
        <p:spPr/>
        <p:txBody>
          <a:bodyPr/>
          <a:lstStyle/>
          <a:p>
            <a:r>
              <a:rPr lang="en-US" dirty="0"/>
              <a:t>Common Syntax Errors</a:t>
            </a:r>
          </a:p>
        </p:txBody>
      </p:sp>
      <p:sp>
        <p:nvSpPr>
          <p:cNvPr id="3" name="Espace réservé du contenu 2">
            <a:extLst>
              <a:ext uri="{FF2B5EF4-FFF2-40B4-BE49-F238E27FC236}">
                <a16:creationId xmlns:a16="http://schemas.microsoft.com/office/drawing/2014/main" id="{07CF1466-B3FE-473C-AD58-2B60C8085CE9}"/>
              </a:ext>
            </a:extLst>
          </p:cNvPr>
          <p:cNvSpPr>
            <a:spLocks noGrp="1"/>
          </p:cNvSpPr>
          <p:nvPr>
            <p:ph idx="1"/>
          </p:nvPr>
        </p:nvSpPr>
        <p:spPr/>
        <p:txBody>
          <a:bodyPr/>
          <a:lstStyle/>
          <a:p>
            <a:r>
              <a:rPr lang="en-US" dirty="0"/>
              <a:t>Misspelling keywords.</a:t>
            </a:r>
          </a:p>
          <a:p>
            <a:r>
              <a:rPr lang="en-US" dirty="0"/>
              <a:t>Forgetting the colon at the end of the opening line of a function definition, if clause, else clause, while statement, for statement, try clause, or except clause.</a:t>
            </a:r>
          </a:p>
          <a:p>
            <a:r>
              <a:rPr lang="en-US" dirty="0"/>
              <a:t>Forgetting an opening or closing quotation mark or parenthesis.</a:t>
            </a:r>
          </a:p>
          <a:p>
            <a:r>
              <a:rPr lang="en-US" dirty="0"/>
              <a:t>Using parentheses when you should be using brackets, or vice versa.</a:t>
            </a:r>
          </a:p>
          <a:p>
            <a:r>
              <a:rPr lang="en-US" dirty="0"/>
              <a:t>Improper indentation.</a:t>
            </a:r>
          </a:p>
          <a:p>
            <a:endParaRPr lang="en-US" dirty="0"/>
          </a:p>
          <a:p>
            <a:endParaRPr lang="en-US" dirty="0"/>
          </a:p>
        </p:txBody>
      </p:sp>
    </p:spTree>
    <p:extLst>
      <p:ext uri="{BB962C8B-B14F-4D97-AF65-F5344CB8AC3E}">
        <p14:creationId xmlns:p14="http://schemas.microsoft.com/office/powerpoint/2010/main" val="176189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BCEB16-3C11-4B9D-A8BF-D5FDCAB60E01}"/>
              </a:ext>
            </a:extLst>
          </p:cNvPr>
          <p:cNvSpPr>
            <a:spLocks noGrp="1"/>
          </p:cNvSpPr>
          <p:nvPr>
            <p:ph type="title"/>
          </p:nvPr>
        </p:nvSpPr>
        <p:spPr/>
        <p:txBody>
          <a:bodyPr/>
          <a:lstStyle/>
          <a:p>
            <a:r>
              <a:rPr lang="en-US" dirty="0"/>
              <a:t>Problems with Identifiers</a:t>
            </a:r>
          </a:p>
        </p:txBody>
      </p:sp>
      <p:sp>
        <p:nvSpPr>
          <p:cNvPr id="3" name="Espace réservé du contenu 2">
            <a:extLst>
              <a:ext uri="{FF2B5EF4-FFF2-40B4-BE49-F238E27FC236}">
                <a16:creationId xmlns:a16="http://schemas.microsoft.com/office/drawing/2014/main" id="{3F1ED31C-DAD5-4F42-8D0B-087A073C6DCD}"/>
              </a:ext>
            </a:extLst>
          </p:cNvPr>
          <p:cNvSpPr>
            <a:spLocks noGrp="1"/>
          </p:cNvSpPr>
          <p:nvPr>
            <p:ph idx="1"/>
          </p:nvPr>
        </p:nvSpPr>
        <p:spPr/>
        <p:txBody>
          <a:bodyPr/>
          <a:lstStyle/>
          <a:p>
            <a:r>
              <a:rPr lang="en-US" dirty="0"/>
              <a:t>Misspelling or incorrectly capitalizing a variable or function name. </a:t>
            </a:r>
          </a:p>
          <a:p>
            <a:r>
              <a:rPr lang="en-US" dirty="0"/>
              <a:t>Using a keyword as a variable or function name.</a:t>
            </a:r>
          </a:p>
          <a:p>
            <a:r>
              <a:rPr lang="en-US" dirty="0"/>
              <a:t>Not checking that a value is the right data type before processing it. For example, using a number when it needs to be converted to a string, or vice versa.</a:t>
            </a:r>
          </a:p>
          <a:p>
            <a:endParaRPr lang="en-US" dirty="0"/>
          </a:p>
          <a:p>
            <a:endParaRPr lang="en-US" dirty="0"/>
          </a:p>
        </p:txBody>
      </p:sp>
    </p:spTree>
    <p:extLst>
      <p:ext uri="{BB962C8B-B14F-4D97-AF65-F5344CB8AC3E}">
        <p14:creationId xmlns:p14="http://schemas.microsoft.com/office/powerpoint/2010/main" val="1066166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75648E-5630-4600-B5A6-8B975E420877}"/>
              </a:ext>
            </a:extLst>
          </p:cNvPr>
          <p:cNvSpPr>
            <a:spLocks noGrp="1"/>
          </p:cNvSpPr>
          <p:nvPr>
            <p:ph type="title"/>
          </p:nvPr>
        </p:nvSpPr>
        <p:spPr/>
        <p:txBody>
          <a:bodyPr/>
          <a:lstStyle/>
          <a:p>
            <a:r>
              <a:rPr lang="en-US" dirty="0"/>
              <a:t>Problem with floating-point arithmetic</a:t>
            </a:r>
          </a:p>
        </p:txBody>
      </p:sp>
      <p:sp>
        <p:nvSpPr>
          <p:cNvPr id="3" name="Espace réservé du contenu 2">
            <a:extLst>
              <a:ext uri="{FF2B5EF4-FFF2-40B4-BE49-F238E27FC236}">
                <a16:creationId xmlns:a16="http://schemas.microsoft.com/office/drawing/2014/main" id="{F9A90D67-4FA9-47C1-BDFB-3A6030EB3249}"/>
              </a:ext>
            </a:extLst>
          </p:cNvPr>
          <p:cNvSpPr>
            <a:spLocks noGrp="1"/>
          </p:cNvSpPr>
          <p:nvPr>
            <p:ph idx="1"/>
          </p:nvPr>
        </p:nvSpPr>
        <p:spPr/>
        <p:txBody>
          <a:bodyPr>
            <a:normAutofit lnSpcReduction="10000"/>
          </a:bodyPr>
          <a:lstStyle/>
          <a:p>
            <a:r>
              <a:rPr lang="en-US" dirty="0"/>
              <a:t>The float data type in Python uses floating-point numbers, and that can lead to arithmetic results that are imprecise. For example, </a:t>
            </a:r>
          </a:p>
          <a:p>
            <a:pPr lvl="1"/>
            <a:r>
              <a:rPr lang="en-US" dirty="0" err="1"/>
              <a:t>sales_amount</a:t>
            </a:r>
            <a:r>
              <a:rPr lang="en-US" dirty="0"/>
              <a:t> = 74.95;</a:t>
            </a:r>
          </a:p>
          <a:p>
            <a:pPr lvl="1"/>
            <a:r>
              <a:rPr lang="en-US" dirty="0"/>
              <a:t>discount = </a:t>
            </a:r>
            <a:r>
              <a:rPr lang="en-US" dirty="0" err="1"/>
              <a:t>sales_amount</a:t>
            </a:r>
            <a:r>
              <a:rPr lang="en-US" dirty="0"/>
              <a:t> * .1      # 7.495000000000001</a:t>
            </a:r>
          </a:p>
          <a:p>
            <a:r>
              <a:rPr lang="en-US" dirty="0"/>
              <a:t>One way to fix this problem is to round the result to the right number of decimal places. If necessary, you can also convert it back to a floating-point number:</a:t>
            </a:r>
          </a:p>
          <a:p>
            <a:pPr lvl="1"/>
            <a:r>
              <a:rPr lang="en-US" dirty="0"/>
              <a:t>discount = round(discount, 2)     # 7.5</a:t>
            </a:r>
          </a:p>
          <a:p>
            <a:r>
              <a:rPr lang="en-US" dirty="0"/>
              <a:t>Another way to fix this problem is to use the standard decimal module, which lets you work with decimal numbers instead of floating-point numbers. </a:t>
            </a:r>
          </a:p>
          <a:p>
            <a:endParaRPr lang="en-US" dirty="0"/>
          </a:p>
        </p:txBody>
      </p:sp>
    </p:spTree>
    <p:extLst>
      <p:ext uri="{BB962C8B-B14F-4D97-AF65-F5344CB8AC3E}">
        <p14:creationId xmlns:p14="http://schemas.microsoft.com/office/powerpoint/2010/main" val="589971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95C3F-A43D-4C05-81B8-71868DED1C35}"/>
              </a:ext>
            </a:extLst>
          </p:cNvPr>
          <p:cNvSpPr>
            <a:spLocks noGrp="1"/>
          </p:cNvSpPr>
          <p:nvPr>
            <p:ph type="title"/>
          </p:nvPr>
        </p:nvSpPr>
        <p:spPr/>
        <p:txBody>
          <a:bodyPr/>
          <a:lstStyle/>
          <a:p>
            <a:r>
              <a:rPr lang="en-US" dirty="0"/>
              <a:t>Testing Phases</a:t>
            </a:r>
          </a:p>
        </p:txBody>
      </p:sp>
      <p:sp>
        <p:nvSpPr>
          <p:cNvPr id="3" name="Espace réservé du contenu 2">
            <a:extLst>
              <a:ext uri="{FF2B5EF4-FFF2-40B4-BE49-F238E27FC236}">
                <a16:creationId xmlns:a16="http://schemas.microsoft.com/office/drawing/2014/main" id="{AD364E50-E7BC-40DD-93FB-2B1CF2CE9A2C}"/>
              </a:ext>
            </a:extLst>
          </p:cNvPr>
          <p:cNvSpPr>
            <a:spLocks noGrp="1"/>
          </p:cNvSpPr>
          <p:nvPr>
            <p:ph idx="1"/>
          </p:nvPr>
        </p:nvSpPr>
        <p:spPr/>
        <p:txBody>
          <a:bodyPr/>
          <a:lstStyle/>
          <a:p>
            <a:r>
              <a:rPr lang="en-US" dirty="0"/>
              <a:t>Test the program with valid input data to make sure the results are correct. </a:t>
            </a:r>
          </a:p>
          <a:p>
            <a:r>
              <a:rPr lang="en-US" dirty="0"/>
              <a:t>Test the program with invalid data or unexpected user actions. Try everything you can think of to make the program fail.</a:t>
            </a:r>
          </a:p>
          <a:p>
            <a:endParaRPr lang="en-US" dirty="0"/>
          </a:p>
          <a:p>
            <a:endParaRPr lang="en-US" dirty="0"/>
          </a:p>
        </p:txBody>
      </p:sp>
    </p:spTree>
    <p:extLst>
      <p:ext uri="{BB962C8B-B14F-4D97-AF65-F5344CB8AC3E}">
        <p14:creationId xmlns:p14="http://schemas.microsoft.com/office/powerpoint/2010/main" val="2472134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5AB916-9D7A-4BA8-BC50-AAF38779167E}"/>
              </a:ext>
            </a:extLst>
          </p:cNvPr>
          <p:cNvSpPr>
            <a:spLocks noGrp="1"/>
          </p:cNvSpPr>
          <p:nvPr>
            <p:ph type="title"/>
          </p:nvPr>
        </p:nvSpPr>
        <p:spPr/>
        <p:txBody>
          <a:bodyPr/>
          <a:lstStyle/>
          <a:p>
            <a:r>
              <a:rPr lang="en-US" dirty="0"/>
              <a:t>Making a test plan for the critical phases</a:t>
            </a:r>
          </a:p>
        </p:txBody>
      </p:sp>
      <p:sp>
        <p:nvSpPr>
          <p:cNvPr id="3" name="Espace réservé du contenu 2">
            <a:extLst>
              <a:ext uri="{FF2B5EF4-FFF2-40B4-BE49-F238E27FC236}">
                <a16:creationId xmlns:a16="http://schemas.microsoft.com/office/drawing/2014/main" id="{3C026C37-CB43-4E79-8D1B-15C7AD99717C}"/>
              </a:ext>
            </a:extLst>
          </p:cNvPr>
          <p:cNvSpPr>
            <a:spLocks noGrp="1"/>
          </p:cNvSpPr>
          <p:nvPr>
            <p:ph idx="1"/>
          </p:nvPr>
        </p:nvSpPr>
        <p:spPr/>
        <p:txBody>
          <a:bodyPr/>
          <a:lstStyle/>
          <a:p>
            <a:r>
              <a:rPr lang="en-US" dirty="0"/>
              <a:t>List the valid entries that you’re going to make and the correct results for each set of entries. Then, make sure that the results are correct when you test with these entries.</a:t>
            </a:r>
          </a:p>
          <a:p>
            <a:r>
              <a:rPr lang="en-US" dirty="0"/>
              <a:t>List the invalid entries that you’re going to make. These should include entries that test the limits of the allowable values.</a:t>
            </a:r>
          </a:p>
          <a:p>
            <a:endParaRPr lang="en-US" dirty="0"/>
          </a:p>
          <a:p>
            <a:endParaRPr lang="en-US" dirty="0"/>
          </a:p>
        </p:txBody>
      </p:sp>
    </p:spTree>
    <p:extLst>
      <p:ext uri="{BB962C8B-B14F-4D97-AF65-F5344CB8AC3E}">
        <p14:creationId xmlns:p14="http://schemas.microsoft.com/office/powerpoint/2010/main" val="1957482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251259-ACEB-4A45-B1EC-0E3ACDE1F005}"/>
              </a:ext>
            </a:extLst>
          </p:cNvPr>
          <p:cNvSpPr>
            <a:spLocks noGrp="1"/>
          </p:cNvSpPr>
          <p:nvPr>
            <p:ph type="title"/>
          </p:nvPr>
        </p:nvSpPr>
        <p:spPr/>
        <p:txBody>
          <a:bodyPr/>
          <a:lstStyle/>
          <a:p>
            <a:r>
              <a:rPr lang="en-US" dirty="0"/>
              <a:t>Common Testing Problems</a:t>
            </a:r>
          </a:p>
        </p:txBody>
      </p:sp>
      <p:sp>
        <p:nvSpPr>
          <p:cNvPr id="3" name="Espace réservé du contenu 2">
            <a:extLst>
              <a:ext uri="{FF2B5EF4-FFF2-40B4-BE49-F238E27FC236}">
                <a16:creationId xmlns:a16="http://schemas.microsoft.com/office/drawing/2014/main" id="{8BDC8D19-BA75-48D9-AD2C-3BF1489472DA}"/>
              </a:ext>
            </a:extLst>
          </p:cNvPr>
          <p:cNvSpPr>
            <a:spLocks noGrp="1"/>
          </p:cNvSpPr>
          <p:nvPr>
            <p:ph idx="1"/>
          </p:nvPr>
        </p:nvSpPr>
        <p:spPr/>
        <p:txBody>
          <a:bodyPr/>
          <a:lstStyle/>
          <a:p>
            <a:r>
              <a:rPr lang="en-US" dirty="0"/>
              <a:t>Not testing a wide enough range of entries.</a:t>
            </a:r>
          </a:p>
          <a:p>
            <a:r>
              <a:rPr lang="en-US" dirty="0"/>
              <a:t>Not knowing what the results of each set of entries should be and assuming that the answers are correct because they look correct.</a:t>
            </a:r>
          </a:p>
          <a:p>
            <a:endParaRPr lang="en-US" dirty="0"/>
          </a:p>
          <a:p>
            <a:endParaRPr lang="en-US" dirty="0"/>
          </a:p>
        </p:txBody>
      </p:sp>
    </p:spTree>
    <p:extLst>
      <p:ext uri="{BB962C8B-B14F-4D97-AF65-F5344CB8AC3E}">
        <p14:creationId xmlns:p14="http://schemas.microsoft.com/office/powerpoint/2010/main" val="4196288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B188B1-1D71-4FEC-BBF0-117E3A3A80BA}"/>
              </a:ext>
            </a:extLst>
          </p:cNvPr>
          <p:cNvSpPr>
            <a:spLocks noGrp="1"/>
          </p:cNvSpPr>
          <p:nvPr>
            <p:ph type="title"/>
          </p:nvPr>
        </p:nvSpPr>
        <p:spPr/>
        <p:txBody>
          <a:bodyPr/>
          <a:lstStyle/>
          <a:p>
            <a:r>
              <a:rPr lang="en-US" dirty="0"/>
              <a:t>A hierarchy chart for a Future Value program</a:t>
            </a:r>
          </a:p>
        </p:txBody>
      </p:sp>
      <p:pic>
        <p:nvPicPr>
          <p:cNvPr id="4" name="Espace réservé du contenu 3">
            <a:extLst>
              <a:ext uri="{FF2B5EF4-FFF2-40B4-BE49-F238E27FC236}">
                <a16:creationId xmlns:a16="http://schemas.microsoft.com/office/drawing/2014/main" id="{B5995F2B-2A3E-450B-8981-78489431E15F}"/>
              </a:ext>
            </a:extLst>
          </p:cNvPr>
          <p:cNvPicPr>
            <a:picLocks noGrp="1" noChangeAspect="1"/>
          </p:cNvPicPr>
          <p:nvPr>
            <p:ph idx="1"/>
          </p:nvPr>
        </p:nvPicPr>
        <p:blipFill>
          <a:blip r:embed="rId2"/>
          <a:stretch>
            <a:fillRect/>
          </a:stretch>
        </p:blipFill>
        <p:spPr>
          <a:xfrm>
            <a:off x="972766" y="1812528"/>
            <a:ext cx="9533106" cy="4072768"/>
          </a:xfrm>
          <a:prstGeom prst="rect">
            <a:avLst/>
          </a:prstGeom>
        </p:spPr>
      </p:pic>
    </p:spTree>
    <p:extLst>
      <p:ext uri="{BB962C8B-B14F-4D97-AF65-F5344CB8AC3E}">
        <p14:creationId xmlns:p14="http://schemas.microsoft.com/office/powerpoint/2010/main" val="3907219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21BB5C-0B8C-41B9-960D-1DF2918D84D9}"/>
              </a:ext>
            </a:extLst>
          </p:cNvPr>
          <p:cNvSpPr>
            <a:spLocks noGrp="1"/>
          </p:cNvSpPr>
          <p:nvPr>
            <p:ph type="title"/>
          </p:nvPr>
        </p:nvSpPr>
        <p:spPr/>
        <p:txBody>
          <a:bodyPr>
            <a:normAutofit fontScale="90000"/>
          </a:bodyPr>
          <a:lstStyle/>
          <a:p>
            <a:r>
              <a:rPr lang="en-US" dirty="0"/>
              <a:t>Testing phase 1: </a:t>
            </a:r>
            <a:br>
              <a:rPr lang="en-US" dirty="0"/>
            </a:br>
            <a:r>
              <a:rPr lang="en-US" dirty="0"/>
              <a:t>The main() function and the calculate function</a:t>
            </a:r>
          </a:p>
        </p:txBody>
      </p:sp>
      <p:sp>
        <p:nvSpPr>
          <p:cNvPr id="3" name="Espace réservé du contenu 2">
            <a:extLst>
              <a:ext uri="{FF2B5EF4-FFF2-40B4-BE49-F238E27FC236}">
                <a16:creationId xmlns:a16="http://schemas.microsoft.com/office/drawing/2014/main" id="{9B1F3FEE-E53B-4413-A26A-957EC15E37D6}"/>
              </a:ext>
            </a:extLst>
          </p:cNvPr>
          <p:cNvSpPr>
            <a:spLocks noGrp="1"/>
          </p:cNvSpPr>
          <p:nvPr>
            <p:ph idx="1"/>
          </p:nvPr>
        </p:nvSpPr>
        <p:spPr/>
        <p:txBody>
          <a:bodyPr/>
          <a:lstStyle/>
          <a:p>
            <a:r>
              <a:rPr lang="en-US" dirty="0"/>
              <a:t>Code the </a:t>
            </a:r>
            <a:r>
              <a:rPr lang="en-US" dirty="0" err="1"/>
              <a:t>calculate_future_value</a:t>
            </a:r>
            <a:r>
              <a:rPr lang="en-US" dirty="0"/>
              <a:t>() function.</a:t>
            </a:r>
          </a:p>
          <a:p>
            <a:r>
              <a:rPr lang="en-US" dirty="0"/>
              <a:t>Code the main() function or at least the portion that calls the </a:t>
            </a:r>
            <a:r>
              <a:rPr lang="en-US" dirty="0" err="1"/>
              <a:t>calculate_future_value</a:t>
            </a:r>
            <a:r>
              <a:rPr lang="en-US" dirty="0"/>
              <a:t>() function and uses the result that’s returned.</a:t>
            </a:r>
          </a:p>
          <a:p>
            <a:r>
              <a:rPr lang="en-US" dirty="0"/>
              <a:t>Test what you’ve coded so far.</a:t>
            </a:r>
          </a:p>
          <a:p>
            <a:endParaRPr lang="en-US" dirty="0"/>
          </a:p>
          <a:p>
            <a:endParaRPr lang="en-US" dirty="0"/>
          </a:p>
        </p:txBody>
      </p:sp>
    </p:spTree>
    <p:extLst>
      <p:ext uri="{BB962C8B-B14F-4D97-AF65-F5344CB8AC3E}">
        <p14:creationId xmlns:p14="http://schemas.microsoft.com/office/powerpoint/2010/main" val="731026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7BEE5-2DC6-4CFF-A548-41AAABC07C19}"/>
              </a:ext>
            </a:extLst>
          </p:cNvPr>
          <p:cNvSpPr>
            <a:spLocks noGrp="1"/>
          </p:cNvSpPr>
          <p:nvPr>
            <p:ph type="title"/>
          </p:nvPr>
        </p:nvSpPr>
        <p:spPr/>
        <p:txBody>
          <a:bodyPr/>
          <a:lstStyle/>
          <a:p>
            <a:r>
              <a:rPr lang="en-US" dirty="0"/>
              <a:t>Testing phase 2: </a:t>
            </a:r>
            <a:br>
              <a:rPr lang="en-US" dirty="0"/>
            </a:br>
            <a:r>
              <a:rPr lang="en-US" dirty="0"/>
              <a:t>Add data validation for float entries</a:t>
            </a:r>
          </a:p>
        </p:txBody>
      </p:sp>
      <p:sp>
        <p:nvSpPr>
          <p:cNvPr id="3" name="Espace réservé du contenu 2">
            <a:extLst>
              <a:ext uri="{FF2B5EF4-FFF2-40B4-BE49-F238E27FC236}">
                <a16:creationId xmlns:a16="http://schemas.microsoft.com/office/drawing/2014/main" id="{31751C52-3CCB-456A-8528-2F39617E80E9}"/>
              </a:ext>
            </a:extLst>
          </p:cNvPr>
          <p:cNvSpPr>
            <a:spLocks noGrp="1"/>
          </p:cNvSpPr>
          <p:nvPr>
            <p:ph idx="1"/>
          </p:nvPr>
        </p:nvSpPr>
        <p:spPr/>
        <p:txBody>
          <a:bodyPr/>
          <a:lstStyle/>
          <a:p>
            <a:r>
              <a:rPr lang="en-US" dirty="0"/>
              <a:t>Code the </a:t>
            </a:r>
            <a:r>
              <a:rPr lang="en-US" dirty="0" err="1"/>
              <a:t>get_float</a:t>
            </a:r>
            <a:r>
              <a:rPr lang="en-US" dirty="0"/>
              <a:t>() function.</a:t>
            </a:r>
          </a:p>
          <a:p>
            <a:r>
              <a:rPr lang="en-US" dirty="0"/>
              <a:t>Modify the main() function so it uses this function to get the float entries.</a:t>
            </a:r>
          </a:p>
          <a:p>
            <a:r>
              <a:rPr lang="en-US" dirty="0"/>
              <a:t>Test what you’ve coded so far.</a:t>
            </a:r>
          </a:p>
          <a:p>
            <a:endParaRPr lang="en-US" dirty="0"/>
          </a:p>
          <a:p>
            <a:endParaRPr lang="en-US" dirty="0"/>
          </a:p>
        </p:txBody>
      </p:sp>
    </p:spTree>
    <p:extLst>
      <p:ext uri="{BB962C8B-B14F-4D97-AF65-F5344CB8AC3E}">
        <p14:creationId xmlns:p14="http://schemas.microsoft.com/office/powerpoint/2010/main" val="539879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48EB5B-E7AB-443D-8254-A0DEC5109D2F}"/>
              </a:ext>
            </a:extLst>
          </p:cNvPr>
          <p:cNvSpPr>
            <a:spLocks noGrp="1"/>
          </p:cNvSpPr>
          <p:nvPr>
            <p:ph type="title"/>
          </p:nvPr>
        </p:nvSpPr>
        <p:spPr/>
        <p:txBody>
          <a:bodyPr/>
          <a:lstStyle/>
          <a:p>
            <a:r>
              <a:rPr lang="en-US" dirty="0"/>
              <a:t>Testing phase 3: </a:t>
            </a:r>
            <a:br>
              <a:rPr lang="en-US" dirty="0"/>
            </a:br>
            <a:r>
              <a:rPr lang="en-US" dirty="0"/>
              <a:t>Add data validation for int entries</a:t>
            </a:r>
          </a:p>
        </p:txBody>
      </p:sp>
      <p:sp>
        <p:nvSpPr>
          <p:cNvPr id="3" name="Espace réservé du contenu 2">
            <a:extLst>
              <a:ext uri="{FF2B5EF4-FFF2-40B4-BE49-F238E27FC236}">
                <a16:creationId xmlns:a16="http://schemas.microsoft.com/office/drawing/2014/main" id="{3C86AFDE-A2AC-4ECB-B4A2-BC1477EBDF5D}"/>
              </a:ext>
            </a:extLst>
          </p:cNvPr>
          <p:cNvSpPr>
            <a:spLocks noGrp="1"/>
          </p:cNvSpPr>
          <p:nvPr>
            <p:ph idx="1"/>
          </p:nvPr>
        </p:nvSpPr>
        <p:spPr/>
        <p:txBody>
          <a:bodyPr/>
          <a:lstStyle/>
          <a:p>
            <a:r>
              <a:rPr lang="en-US" dirty="0"/>
              <a:t>Code the </a:t>
            </a:r>
            <a:r>
              <a:rPr lang="en-US" dirty="0" err="1"/>
              <a:t>get_int</a:t>
            </a:r>
            <a:r>
              <a:rPr lang="en-US" dirty="0"/>
              <a:t>() function.</a:t>
            </a:r>
          </a:p>
          <a:p>
            <a:r>
              <a:rPr lang="en-US" dirty="0"/>
              <a:t>Modify the main() function so it uses this function to get the integer entries.</a:t>
            </a:r>
          </a:p>
          <a:p>
            <a:r>
              <a:rPr lang="en-US" dirty="0"/>
              <a:t>Test what you’ve coded so far.</a:t>
            </a:r>
          </a:p>
          <a:p>
            <a:endParaRPr lang="en-US" dirty="0"/>
          </a:p>
          <a:p>
            <a:endParaRPr lang="en-US" dirty="0"/>
          </a:p>
        </p:txBody>
      </p:sp>
    </p:spTree>
    <p:extLst>
      <p:ext uri="{BB962C8B-B14F-4D97-AF65-F5344CB8AC3E}">
        <p14:creationId xmlns:p14="http://schemas.microsoft.com/office/powerpoint/2010/main" val="68524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953935-A80E-4DB4-A712-BB01960A9A12}"/>
              </a:ext>
            </a:extLst>
          </p:cNvPr>
          <p:cNvSpPr>
            <a:spLocks noGrp="1"/>
          </p:cNvSpPr>
          <p:nvPr>
            <p:ph type="title"/>
          </p:nvPr>
        </p:nvSpPr>
        <p:spPr/>
        <p:txBody>
          <a:bodyPr/>
          <a:lstStyle/>
          <a:p>
            <a:r>
              <a:rPr lang="en-US" dirty="0"/>
              <a:t>Data Types</a:t>
            </a:r>
          </a:p>
        </p:txBody>
      </p:sp>
      <p:sp>
        <p:nvSpPr>
          <p:cNvPr id="3" name="Espace réservé du contenu 2">
            <a:extLst>
              <a:ext uri="{FF2B5EF4-FFF2-40B4-BE49-F238E27FC236}">
                <a16:creationId xmlns:a16="http://schemas.microsoft.com/office/drawing/2014/main" id="{D1DB5A11-6758-46F7-8C58-B02512F1BEF1}"/>
              </a:ext>
            </a:extLst>
          </p:cNvPr>
          <p:cNvSpPr>
            <a:spLocks noGrp="1"/>
          </p:cNvSpPr>
          <p:nvPr>
            <p:ph idx="1"/>
          </p:nvPr>
        </p:nvSpPr>
        <p:spPr/>
        <p:txBody>
          <a:bodyPr/>
          <a:lstStyle/>
          <a:p>
            <a:pPr marL="0" indent="0">
              <a:spcBef>
                <a:spcPts val="600"/>
              </a:spcBef>
              <a:spcAft>
                <a:spcPts val="600"/>
              </a:spcAft>
              <a:buNone/>
              <a:tabLst>
                <a:tab pos="1541463"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Data type	Name	Examples</a:t>
            </a:r>
          </a:p>
          <a:p>
            <a:pPr marL="0" marR="0" indent="0">
              <a:spcBef>
                <a:spcPts val="600"/>
              </a:spcBef>
              <a:spcAft>
                <a:spcPts val="600"/>
              </a:spcAft>
              <a:buNone/>
              <a:tabLst>
                <a:tab pos="1541463" algn="l"/>
              </a:tabLst>
            </a:pPr>
            <a:r>
              <a:rPr lang="en-US" sz="2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a:t>
            </a:r>
            <a:r>
              <a:rPr lang="en-US"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String</a:t>
            </a:r>
            <a:r>
              <a:rPr lang="en-US" dirty="0">
                <a:solidFill>
                  <a:srgbClr val="000000"/>
                </a:solidFill>
                <a:latin typeface="Times New Roman" panose="02020603050405020304" pitchFamily="18" charset="0"/>
                <a:ea typeface="Times New Roman" panose="02020603050405020304" pitchFamily="18" charset="0"/>
              </a:rPr>
              <a:t>	    </a:t>
            </a:r>
            <a:r>
              <a:rPr lang="en-US" sz="2800" b="1" dirty="0">
                <a:solidFill>
                  <a:srgbClr val="000000"/>
                </a:solidFill>
                <a:latin typeface="Times New Roman" panose="02020603050405020304" pitchFamily="18" charset="0"/>
                <a:ea typeface="Times New Roman" panose="02020603050405020304" pitchFamily="18" charset="0"/>
              </a:rPr>
              <a:t>"</a:t>
            </a:r>
            <a:r>
              <a:rPr lang="en-US" sz="2800" b="1" dirty="0">
                <a:solidFill>
                  <a:srgbClr val="000000"/>
                </a:solidFill>
                <a:latin typeface="Courier New" panose="02070309020205020404" pitchFamily="49" charset="0"/>
                <a:ea typeface="Times New Roman" panose="02020603050405020304" pitchFamily="18" charset="0"/>
              </a:rPr>
              <a:t>Mike</a:t>
            </a:r>
            <a:r>
              <a:rPr lang="en-US" sz="2800" b="1" dirty="0">
                <a:solidFill>
                  <a:srgbClr val="000000"/>
                </a:solidFill>
                <a:latin typeface="Times New Roman" panose="02020603050405020304" pitchFamily="18" charset="0"/>
                <a:ea typeface="Times New Roman" panose="02020603050405020304" pitchFamily="18" charset="0"/>
              </a:rPr>
              <a:t>",</a:t>
            </a:r>
            <a:r>
              <a:rPr lang="en-US" sz="2800" b="1" dirty="0">
                <a:solidFill>
                  <a:srgbClr val="000000"/>
                </a:solidFill>
                <a:latin typeface="Courier New" panose="02070309020205020404" pitchFamily="49" charset="0"/>
                <a:ea typeface="Times New Roman" panose="02020603050405020304" pitchFamily="18" charset="0"/>
              </a:rPr>
              <a:t>  </a:t>
            </a:r>
            <a:r>
              <a:rPr lang="en-US" sz="2800" b="1" dirty="0">
                <a:solidFill>
                  <a:srgbClr val="000000"/>
                </a:solidFill>
                <a:latin typeface="Times New Roman" panose="02020603050405020304" pitchFamily="18" charset="0"/>
                <a:ea typeface="Times New Roman" panose="02020603050405020304" pitchFamily="18" charset="0"/>
              </a:rPr>
              <a:t>"</a:t>
            </a:r>
            <a:r>
              <a:rPr lang="en-US" sz="2800" b="1" dirty="0">
                <a:solidFill>
                  <a:srgbClr val="000000"/>
                </a:solidFill>
                <a:latin typeface="Courier New" panose="02070309020205020404" pitchFamily="49" charset="0"/>
                <a:ea typeface="Times New Roman" panose="02020603050405020304" pitchFamily="18" charset="0"/>
              </a:rPr>
              <a:t>40</a:t>
            </a:r>
            <a:r>
              <a:rPr lang="en-US" sz="2800" b="1" dirty="0">
                <a:solidFill>
                  <a:srgbClr val="000000"/>
                </a:solidFill>
                <a:latin typeface="Times New Roman" panose="02020603050405020304" pitchFamily="18" charset="0"/>
                <a:ea typeface="Times New Roman" panose="02020603050405020304" pitchFamily="18" charset="0"/>
              </a:rPr>
              <a:t> ",</a:t>
            </a:r>
            <a:r>
              <a:rPr lang="en-US" b="1" dirty="0">
                <a:solidFill>
                  <a:srgbClr val="000000"/>
                </a:solidFill>
                <a:latin typeface="Courier New" panose="02070309020205020404" pitchFamily="49" charset="0"/>
                <a:ea typeface="Times New Roman" panose="02020603050405020304" pitchFamily="18" charset="0"/>
              </a:rPr>
              <a:t> </a:t>
            </a:r>
            <a:r>
              <a:rPr lang="en-US" sz="2800" b="1" dirty="0">
                <a:solidFill>
                  <a:srgbClr val="000000"/>
                </a:solidFill>
                <a:latin typeface="Times New Roman" panose="02020603050405020304" pitchFamily="18" charset="0"/>
                <a:ea typeface="Times New Roman" panose="02020603050405020304" pitchFamily="18" charset="0"/>
              </a:rPr>
              <a:t>'</a:t>
            </a:r>
            <a:r>
              <a:rPr lang="en-US" sz="2800" b="1" dirty="0">
                <a:solidFill>
                  <a:srgbClr val="000000"/>
                </a:solidFill>
                <a:latin typeface="Courier New" panose="02070309020205020404" pitchFamily="49" charset="0"/>
                <a:ea typeface="Times New Roman" panose="02020603050405020304" pitchFamily="18" charset="0"/>
              </a:rPr>
              <a:t>Please enter name: </a:t>
            </a:r>
            <a:r>
              <a:rPr lang="en-US" sz="2800" b="1" dirty="0">
                <a:solidFill>
                  <a:srgbClr val="000000"/>
                </a:solidFill>
                <a:latin typeface="Times New Roman" panose="02020603050405020304" pitchFamily="18" charset="0"/>
                <a:ea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p>
            <a:pPr marL="0" marR="0" indent="0">
              <a:spcBef>
                <a:spcPts val="600"/>
              </a:spcBef>
              <a:spcAft>
                <a:spcPts val="600"/>
              </a:spcAft>
              <a:buNone/>
              <a:tabLst>
                <a:tab pos="1541463" algn="l"/>
              </a:tabLst>
            </a:pPr>
            <a:r>
              <a:rPr lang="en-US" sz="28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Integer</a:t>
            </a:r>
            <a:r>
              <a:rPr lang="en-US" dirty="0">
                <a:solidFill>
                  <a:srgbClr val="000000"/>
                </a:solidFill>
                <a:latin typeface="Times New Roman" panose="02020603050405020304" pitchFamily="18" charset="0"/>
                <a:ea typeface="Times New Roman" panose="02020603050405020304" pitchFamily="18" charset="0"/>
              </a:rPr>
              <a:t>	</a:t>
            </a:r>
            <a:r>
              <a:rPr lang="en-US" sz="2800" b="1" dirty="0">
                <a:solidFill>
                  <a:srgbClr val="000000"/>
                </a:solidFill>
                <a:latin typeface="Courier New" panose="02070309020205020404" pitchFamily="49" charset="0"/>
                <a:ea typeface="Times New Roman" panose="02020603050405020304" pitchFamily="18" charset="0"/>
              </a:rPr>
              <a:t>21      450      0     -25</a:t>
            </a:r>
            <a:endParaRPr lang="en-US" sz="2800" b="1" dirty="0">
              <a:latin typeface="Times New Roman" panose="02020603050405020304" pitchFamily="18" charset="0"/>
              <a:ea typeface="Times New Roman" panose="02020603050405020304" pitchFamily="18" charset="0"/>
            </a:endParaRPr>
          </a:p>
          <a:p>
            <a:pPr marL="0" marR="0" indent="0">
              <a:spcBef>
                <a:spcPts val="600"/>
              </a:spcBef>
              <a:spcAft>
                <a:spcPts val="600"/>
              </a:spcAft>
              <a:buNone/>
              <a:tabLst>
                <a:tab pos="1541463" algn="l"/>
              </a:tabLst>
            </a:pPr>
            <a:r>
              <a:rPr lang="en-US" sz="2800" b="1" dirty="0">
                <a:solidFill>
                  <a:srgbClr val="000000"/>
                </a:solidFill>
                <a:latin typeface="Courier New" panose="02070309020205020404" pitchFamily="49" charset="0"/>
                <a:ea typeface="Times New Roman" panose="02020603050405020304" pitchFamily="18" charset="0"/>
              </a:rPr>
              <a:t>float</a:t>
            </a:r>
            <a:r>
              <a:rPr lang="en-US" dirty="0">
                <a:solidFill>
                  <a:srgbClr val="000000"/>
                </a:solidFill>
                <a:latin typeface="Times New Roman" panose="02020603050405020304" pitchFamily="18" charset="0"/>
                <a:ea typeface="Times New Roman" panose="02020603050405020304" pitchFamily="18" charset="0"/>
              </a:rPr>
              <a:t>	</a:t>
            </a:r>
            <a:r>
              <a:rPr lang="en-US" sz="3600" dirty="0">
                <a:solidFill>
                  <a:srgbClr val="000000"/>
                </a:solidFill>
                <a:latin typeface="Times New Roman" panose="02020603050405020304" pitchFamily="18" charset="0"/>
                <a:ea typeface="Times New Roman" panose="02020603050405020304" pitchFamily="18" charset="0"/>
              </a:rPr>
              <a:t>Floating-point</a:t>
            </a:r>
            <a:r>
              <a:rPr lang="en-US" dirty="0">
                <a:solidFill>
                  <a:srgbClr val="000000"/>
                </a:solidFill>
                <a:latin typeface="Times New Roman" panose="02020603050405020304" pitchFamily="18" charset="0"/>
                <a:ea typeface="Times New Roman" panose="02020603050405020304" pitchFamily="18" charset="0"/>
              </a:rPr>
              <a:t>	</a:t>
            </a:r>
            <a:r>
              <a:rPr lang="en-US" sz="2800" b="1" dirty="0">
                <a:solidFill>
                  <a:srgbClr val="000000"/>
                </a:solidFill>
                <a:latin typeface="Courier New" panose="02070309020205020404" pitchFamily="49" charset="0"/>
                <a:ea typeface="Times New Roman" panose="02020603050405020304" pitchFamily="18" charset="0"/>
              </a:rPr>
              <a:t>21.9    450.25   0.01</a:t>
            </a:r>
            <a:endParaRPr lang="en-US" sz="2800" b="1" dirty="0">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418923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70F030-4363-4BA4-9C7C-D2A1B9CC48C4}"/>
              </a:ext>
            </a:extLst>
          </p:cNvPr>
          <p:cNvSpPr>
            <a:spLocks noGrp="1"/>
          </p:cNvSpPr>
          <p:nvPr>
            <p:ph type="title"/>
          </p:nvPr>
        </p:nvSpPr>
        <p:spPr/>
        <p:txBody>
          <a:bodyPr/>
          <a:lstStyle/>
          <a:p>
            <a:r>
              <a:rPr lang="en-US" dirty="0"/>
              <a:t>Testing phase 4: </a:t>
            </a:r>
            <a:br>
              <a:rPr lang="en-US" dirty="0"/>
            </a:br>
            <a:r>
              <a:rPr lang="en-US" dirty="0"/>
              <a:t>Add the finishing touches</a:t>
            </a:r>
          </a:p>
        </p:txBody>
      </p:sp>
      <p:sp>
        <p:nvSpPr>
          <p:cNvPr id="3" name="Espace réservé du contenu 2">
            <a:extLst>
              <a:ext uri="{FF2B5EF4-FFF2-40B4-BE49-F238E27FC236}">
                <a16:creationId xmlns:a16="http://schemas.microsoft.com/office/drawing/2014/main" id="{46E06742-48EF-42C6-9116-CFD9A6B65B33}"/>
              </a:ext>
            </a:extLst>
          </p:cNvPr>
          <p:cNvSpPr>
            <a:spLocks noGrp="1"/>
          </p:cNvSpPr>
          <p:nvPr>
            <p:ph idx="1"/>
          </p:nvPr>
        </p:nvSpPr>
        <p:spPr/>
        <p:txBody>
          <a:bodyPr/>
          <a:lstStyle/>
          <a:p>
            <a:r>
              <a:rPr lang="en-US" dirty="0"/>
              <a:t>Make any refinements to the code like improving the prompt messages or the display of the results.</a:t>
            </a:r>
          </a:p>
          <a:p>
            <a:endParaRPr lang="en-US" dirty="0"/>
          </a:p>
          <a:p>
            <a:endParaRPr lang="en-US" dirty="0"/>
          </a:p>
        </p:txBody>
      </p:sp>
    </p:spTree>
    <p:extLst>
      <p:ext uri="{BB962C8B-B14F-4D97-AF65-F5344CB8AC3E}">
        <p14:creationId xmlns:p14="http://schemas.microsoft.com/office/powerpoint/2010/main" val="923234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8A8C91-4912-45CE-825C-118CA41E40B3}"/>
              </a:ext>
            </a:extLst>
          </p:cNvPr>
          <p:cNvSpPr>
            <a:spLocks noGrp="1"/>
          </p:cNvSpPr>
          <p:nvPr>
            <p:ph type="title"/>
          </p:nvPr>
        </p:nvSpPr>
        <p:spPr/>
        <p:txBody>
          <a:bodyPr/>
          <a:lstStyle/>
          <a:p>
            <a:r>
              <a:rPr lang="en-US" dirty="0"/>
              <a:t>Testing the functions of the Future Value program in the Python shell</a:t>
            </a:r>
          </a:p>
        </p:txBody>
      </p:sp>
      <p:pic>
        <p:nvPicPr>
          <p:cNvPr id="4" name="Espace réservé du contenu 3">
            <a:extLst>
              <a:ext uri="{FF2B5EF4-FFF2-40B4-BE49-F238E27FC236}">
                <a16:creationId xmlns:a16="http://schemas.microsoft.com/office/drawing/2014/main" id="{6414A6DE-AF59-4C44-B4EB-E56F9AC631A1}"/>
              </a:ext>
            </a:extLst>
          </p:cNvPr>
          <p:cNvPicPr>
            <a:picLocks noGrp="1" noChangeAspect="1"/>
          </p:cNvPicPr>
          <p:nvPr>
            <p:ph idx="1"/>
          </p:nvPr>
        </p:nvPicPr>
        <p:blipFill>
          <a:blip r:embed="rId2"/>
          <a:stretch>
            <a:fillRect/>
          </a:stretch>
        </p:blipFill>
        <p:spPr>
          <a:xfrm>
            <a:off x="2836774" y="1825625"/>
            <a:ext cx="6518452" cy="4351338"/>
          </a:xfrm>
          <a:prstGeom prst="rect">
            <a:avLst/>
          </a:prstGeom>
        </p:spPr>
      </p:pic>
    </p:spTree>
    <p:extLst>
      <p:ext uri="{BB962C8B-B14F-4D97-AF65-F5344CB8AC3E}">
        <p14:creationId xmlns:p14="http://schemas.microsoft.com/office/powerpoint/2010/main" val="929874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FC352-FA51-4906-8E6F-707331C28AAD}"/>
              </a:ext>
            </a:extLst>
          </p:cNvPr>
          <p:cNvSpPr>
            <a:spLocks noGrp="1"/>
          </p:cNvSpPr>
          <p:nvPr>
            <p:ph type="title"/>
          </p:nvPr>
        </p:nvSpPr>
        <p:spPr/>
        <p:txBody>
          <a:bodyPr/>
          <a:lstStyle/>
          <a:p>
            <a:r>
              <a:rPr lang="en-US" dirty="0"/>
              <a:t>Debugging</a:t>
            </a:r>
          </a:p>
        </p:txBody>
      </p:sp>
      <p:sp>
        <p:nvSpPr>
          <p:cNvPr id="3" name="Espace réservé du contenu 2">
            <a:extLst>
              <a:ext uri="{FF2B5EF4-FFF2-40B4-BE49-F238E27FC236}">
                <a16:creationId xmlns:a16="http://schemas.microsoft.com/office/drawing/2014/main" id="{C712386F-FDDF-4BB0-BBDE-95533A04441D}"/>
              </a:ext>
            </a:extLst>
          </p:cNvPr>
          <p:cNvSpPr>
            <a:spLocks noGrp="1"/>
          </p:cNvSpPr>
          <p:nvPr>
            <p:ph idx="1"/>
          </p:nvPr>
        </p:nvSpPr>
        <p:spPr/>
        <p:txBody>
          <a:bodyPr>
            <a:normAutofit lnSpcReduction="10000"/>
          </a:bodyPr>
          <a:lstStyle/>
          <a:p>
            <a:r>
              <a:rPr lang="en-US" dirty="0"/>
              <a:t>Breakpoint</a:t>
            </a:r>
          </a:p>
          <a:p>
            <a:pPr lvl="1"/>
            <a:r>
              <a:rPr lang="en-US" dirty="0"/>
              <a:t>Stop execution of code before a specified line number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A breakpoint at line number 3</a:t>
            </a:r>
          </a:p>
          <a:p>
            <a:endParaRPr lang="en-US" dirty="0"/>
          </a:p>
        </p:txBody>
      </p:sp>
      <p:pic>
        <p:nvPicPr>
          <p:cNvPr id="4" name="Content Placeholder 6" descr="Refer to page 155 in textbook.">
            <a:extLst>
              <a:ext uri="{FF2B5EF4-FFF2-40B4-BE49-F238E27FC236}">
                <a16:creationId xmlns:a16="http://schemas.microsoft.com/office/drawing/2014/main" id="{DCE96086-69AC-4739-9C89-7F4F03221919}"/>
              </a:ext>
            </a:extLst>
          </p:cNvPr>
          <p:cNvPicPr>
            <a:picLocks noGrp="1" noChangeAspect="1"/>
          </p:cNvPicPr>
          <p:nvPr/>
        </p:nvPicPr>
        <p:blipFill>
          <a:blip r:embed="rId2"/>
          <a:stretch>
            <a:fillRect/>
          </a:stretch>
        </p:blipFill>
        <p:spPr bwMode="auto">
          <a:xfrm>
            <a:off x="1818262" y="2751073"/>
            <a:ext cx="6629400" cy="285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21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A80745-E63A-4AE8-B572-52131F729D43}"/>
              </a:ext>
            </a:extLst>
          </p:cNvPr>
          <p:cNvSpPr>
            <a:spLocks noGrp="1"/>
          </p:cNvSpPr>
          <p:nvPr>
            <p:ph type="title"/>
          </p:nvPr>
        </p:nvSpPr>
        <p:spPr/>
        <p:txBody>
          <a:bodyPr/>
          <a:lstStyle/>
          <a:p>
            <a:r>
              <a:rPr lang="en-US" dirty="0"/>
              <a:t>The IDLE Debug Control window </a:t>
            </a:r>
            <a:br>
              <a:rPr lang="en-US" dirty="0"/>
            </a:br>
            <a:r>
              <a:rPr lang="en-US" dirty="0"/>
              <a:t>when the Future Value program starts</a:t>
            </a:r>
          </a:p>
        </p:txBody>
      </p:sp>
      <p:sp>
        <p:nvSpPr>
          <p:cNvPr id="3" name="Espace réservé du contenu 2">
            <a:extLst>
              <a:ext uri="{FF2B5EF4-FFF2-40B4-BE49-F238E27FC236}">
                <a16:creationId xmlns:a16="http://schemas.microsoft.com/office/drawing/2014/main" id="{BAD1613D-B106-4AA5-A6B3-8560FEFFD1BA}"/>
              </a:ext>
            </a:extLst>
          </p:cNvPr>
          <p:cNvSpPr>
            <a:spLocks noGrp="1"/>
          </p:cNvSpPr>
          <p:nvPr>
            <p:ph idx="1"/>
          </p:nvPr>
        </p:nvSpPr>
        <p:spPr/>
        <p:txBody>
          <a:bodyPr/>
          <a:lstStyle/>
          <a:p>
            <a:r>
              <a:rPr lang="en-US" dirty="0"/>
              <a:t>After placing breakpoint</a:t>
            </a:r>
          </a:p>
          <a:p>
            <a:endParaRPr lang="en-US" dirty="0"/>
          </a:p>
        </p:txBody>
      </p:sp>
      <p:pic>
        <p:nvPicPr>
          <p:cNvPr id="4" name="Content Placeholder 6" descr="Refer to page 155 in textbook.">
            <a:extLst>
              <a:ext uri="{FF2B5EF4-FFF2-40B4-BE49-F238E27FC236}">
                <a16:creationId xmlns:a16="http://schemas.microsoft.com/office/drawing/2014/main" id="{1CC2574B-C504-4DB5-9E89-D3B2EE8FDD8C}"/>
              </a:ext>
            </a:extLst>
          </p:cNvPr>
          <p:cNvPicPr>
            <a:picLocks noGrp="1" noChangeAspect="1"/>
          </p:cNvPicPr>
          <p:nvPr/>
        </p:nvPicPr>
        <p:blipFill>
          <a:blip r:embed="rId2"/>
          <a:stretch>
            <a:fillRect/>
          </a:stretch>
        </p:blipFill>
        <p:spPr bwMode="auto">
          <a:xfrm>
            <a:off x="5001566" y="1976672"/>
            <a:ext cx="4969285" cy="476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329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5DA42-AA23-43A8-B8D3-45ED4FCEF97E}"/>
              </a:ext>
            </a:extLst>
          </p:cNvPr>
          <p:cNvSpPr>
            <a:spLocks noGrp="1"/>
          </p:cNvSpPr>
          <p:nvPr>
            <p:ph type="title"/>
          </p:nvPr>
        </p:nvSpPr>
        <p:spPr/>
        <p:txBody>
          <a:bodyPr/>
          <a:lstStyle/>
          <a:p>
            <a:r>
              <a:rPr lang="en-US" dirty="0"/>
              <a:t>Different Steps </a:t>
            </a:r>
          </a:p>
        </p:txBody>
      </p:sp>
      <p:sp>
        <p:nvSpPr>
          <p:cNvPr id="3" name="Espace réservé du contenu 2">
            <a:extLst>
              <a:ext uri="{FF2B5EF4-FFF2-40B4-BE49-F238E27FC236}">
                <a16:creationId xmlns:a16="http://schemas.microsoft.com/office/drawing/2014/main" id="{06D46513-66FF-415E-81E5-320B63923CC3}"/>
              </a:ext>
            </a:extLst>
          </p:cNvPr>
          <p:cNvSpPr>
            <a:spLocks noGrp="1"/>
          </p:cNvSpPr>
          <p:nvPr>
            <p:ph idx="1"/>
          </p:nvPr>
        </p:nvSpPr>
        <p:spPr/>
        <p:txBody>
          <a:bodyPr/>
          <a:lstStyle/>
          <a:p>
            <a:r>
              <a:rPr lang="en-US" dirty="0"/>
              <a:t>Step into</a:t>
            </a:r>
          </a:p>
          <a:p>
            <a:pPr lvl="1"/>
            <a:r>
              <a:rPr lang="en-US" dirty="0"/>
              <a:t>stop at the first statement of the first function called from the current line</a:t>
            </a:r>
          </a:p>
          <a:p>
            <a:r>
              <a:rPr lang="en-US" dirty="0"/>
              <a:t>Step over</a:t>
            </a:r>
          </a:p>
          <a:p>
            <a:pPr lvl="1"/>
            <a:r>
              <a:rPr lang="en-US" dirty="0"/>
              <a:t>execute the current statement and all functions that it calls, and then stop before the next statement (or at the first breakpoint on the way, if any)</a:t>
            </a:r>
          </a:p>
          <a:p>
            <a:r>
              <a:rPr lang="en-US" dirty="0"/>
              <a:t>Step out</a:t>
            </a:r>
          </a:p>
          <a:p>
            <a:pPr lvl="1"/>
            <a:r>
              <a:rPr lang="en-US" dirty="0"/>
              <a:t>run the current function to the end and stop at the statement that follows the function call in the caller's context (or at the first breakpoint on the way, if any)</a:t>
            </a:r>
          </a:p>
          <a:p>
            <a:endParaRPr lang="en-US" dirty="0"/>
          </a:p>
        </p:txBody>
      </p:sp>
    </p:spTree>
    <p:extLst>
      <p:ext uri="{BB962C8B-B14F-4D97-AF65-F5344CB8AC3E}">
        <p14:creationId xmlns:p14="http://schemas.microsoft.com/office/powerpoint/2010/main" val="2961464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87EE6C-3DE0-48C4-9B24-660A42FF6C7D}"/>
              </a:ext>
            </a:extLst>
          </p:cNvPr>
          <p:cNvSpPr>
            <a:spLocks noGrp="1"/>
          </p:cNvSpPr>
          <p:nvPr>
            <p:ph type="title"/>
          </p:nvPr>
        </p:nvSpPr>
        <p:spPr/>
        <p:txBody>
          <a:bodyPr/>
          <a:lstStyle/>
          <a:p>
            <a:r>
              <a:rPr lang="en-US" dirty="0"/>
              <a:t>The IDLE Debugger </a:t>
            </a:r>
            <a:br>
              <a:rPr lang="en-US" dirty="0"/>
            </a:br>
            <a:r>
              <a:rPr lang="en-US" dirty="0"/>
              <a:t>when the Future Value program is running</a:t>
            </a:r>
          </a:p>
        </p:txBody>
      </p:sp>
      <p:pic>
        <p:nvPicPr>
          <p:cNvPr id="4" name="Content Placeholder 6" descr="Refer to page 157 in textbook.">
            <a:extLst>
              <a:ext uri="{FF2B5EF4-FFF2-40B4-BE49-F238E27FC236}">
                <a16:creationId xmlns:a16="http://schemas.microsoft.com/office/drawing/2014/main" id="{7398E2FB-6BD1-46E9-969B-AC2AEC3F0B43}"/>
              </a:ext>
            </a:extLst>
          </p:cNvPr>
          <p:cNvPicPr>
            <a:picLocks noGrp="1" noChangeAspect="1"/>
          </p:cNvPicPr>
          <p:nvPr>
            <p:ph idx="1"/>
          </p:nvPr>
        </p:nvPicPr>
        <p:blipFill>
          <a:blip r:embed="rId2"/>
          <a:stretch>
            <a:fillRect/>
          </a:stretch>
        </p:blipFill>
        <p:spPr bwMode="auto">
          <a:xfrm>
            <a:off x="3093396" y="1755639"/>
            <a:ext cx="5107021" cy="489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09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682339-0582-4ACD-9FD4-4C89D4B33A68}"/>
              </a:ext>
            </a:extLst>
          </p:cNvPr>
          <p:cNvSpPr>
            <a:spLocks noGrp="1"/>
          </p:cNvSpPr>
          <p:nvPr>
            <p:ph type="title"/>
          </p:nvPr>
        </p:nvSpPr>
        <p:spPr/>
        <p:txBody>
          <a:bodyPr/>
          <a:lstStyle/>
          <a:p>
            <a:r>
              <a:rPr lang="en-US" dirty="0"/>
              <a:t>Coding Data Types</a:t>
            </a:r>
          </a:p>
        </p:txBody>
      </p:sp>
      <p:sp>
        <p:nvSpPr>
          <p:cNvPr id="3" name="Espace réservé du contenu 2">
            <a:extLst>
              <a:ext uri="{FF2B5EF4-FFF2-40B4-BE49-F238E27FC236}">
                <a16:creationId xmlns:a16="http://schemas.microsoft.com/office/drawing/2014/main" id="{83701886-F16C-4223-A958-68C2F65B2660}"/>
              </a:ext>
            </a:extLst>
          </p:cNvPr>
          <p:cNvSpPr>
            <a:spLocks noGrp="1"/>
          </p:cNvSpPr>
          <p:nvPr>
            <p:ph idx="1"/>
          </p:nvPr>
        </p:nvSpPr>
        <p:spPr/>
        <p:txBody>
          <a:bodyPr>
            <a:normAutofit/>
          </a:bodyPr>
          <a:lstStyle/>
          <a:p>
            <a:pPr marL="118745" indent="0">
              <a:spcBef>
                <a:spcPts val="0"/>
              </a:spcBef>
              <a:buNone/>
              <a:tabLst>
                <a:tab pos="1371600" algn="l"/>
              </a:tabLst>
            </a:pPr>
            <a:endParaRPr lang="en-US" b="1" dirty="0">
              <a:latin typeface="Courier New" panose="02070309020205020404" pitchFamily="49" charset="0"/>
              <a:ea typeface="Times New Roman" panose="02020603050405020304" pitchFamily="18" charset="0"/>
              <a:cs typeface="Times New Roman" panose="02020603050405020304" pitchFamily="18" charset="0"/>
            </a:endParaRPr>
          </a:p>
          <a:p>
            <a:pPr marL="118745" indent="0">
              <a:spcBef>
                <a:spcPts val="0"/>
              </a:spcBef>
              <a:buNone/>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 sets </a:t>
            </a:r>
            <a:r>
              <a:rPr lang="en-US"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b="1" dirty="0">
                <a:latin typeface="Courier New" panose="02070309020205020404" pitchFamily="49" charset="0"/>
                <a:ea typeface="Times New Roman" panose="02020603050405020304" pitchFamily="18" charset="0"/>
                <a:cs typeface="Times New Roman" panose="02020603050405020304" pitchFamily="18" charset="0"/>
              </a:rPr>
              <a:t> to a str of "Mike"</a:t>
            </a:r>
          </a:p>
          <a:p>
            <a:pPr marL="575945" lvl="1" indent="0">
              <a:spcBef>
                <a:spcPts val="0"/>
              </a:spcBef>
              <a:buNone/>
              <a:tabLst>
                <a:tab pos="1371600" algn="l"/>
              </a:tabLst>
            </a:pPr>
            <a:r>
              <a:rPr lang="en-US"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b="1" dirty="0">
                <a:latin typeface="Courier New" panose="02070309020205020404" pitchFamily="49" charset="0"/>
                <a:ea typeface="Times New Roman" panose="02020603050405020304" pitchFamily="18" charset="0"/>
                <a:cs typeface="Times New Roman" panose="02020603050405020304" pitchFamily="18" charset="0"/>
              </a:rPr>
              <a:t> = "Mike" </a:t>
            </a:r>
            <a:br>
              <a:rPr lang="en-US" b="1" dirty="0">
                <a:latin typeface="Courier New" panose="02070309020205020404" pitchFamily="49" charset="0"/>
                <a:ea typeface="Times New Roman" panose="02020603050405020304" pitchFamily="18" charset="0"/>
                <a:cs typeface="Times New Roman" panose="02020603050405020304" pitchFamily="18" charset="0"/>
              </a:rPr>
            </a:br>
            <a:endParaRPr lang="en-US" b="1" dirty="0">
              <a:latin typeface="Courier New" panose="02070309020205020404" pitchFamily="49" charset="0"/>
              <a:ea typeface="Times New Roman" panose="02020603050405020304" pitchFamily="18" charset="0"/>
              <a:cs typeface="Times New Roman" panose="02020603050405020304" pitchFamily="18" charset="0"/>
            </a:endParaRPr>
          </a:p>
          <a:p>
            <a:pPr marL="118745" indent="0">
              <a:spcBef>
                <a:spcPts val="0"/>
              </a:spcBef>
              <a:buNone/>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 sets quantity1 to an int of 3</a:t>
            </a:r>
          </a:p>
          <a:p>
            <a:pPr marL="575945" lvl="1" indent="0">
              <a:spcBef>
                <a:spcPts val="0"/>
              </a:spcBef>
              <a:buNone/>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quantity1 = 3</a:t>
            </a:r>
            <a:br>
              <a:rPr lang="en-US" b="1" dirty="0">
                <a:latin typeface="Courier New" panose="02070309020205020404" pitchFamily="49" charset="0"/>
                <a:ea typeface="Times New Roman" panose="02020603050405020304" pitchFamily="18" charset="0"/>
                <a:cs typeface="Times New Roman" panose="02020603050405020304" pitchFamily="18" charset="0"/>
              </a:rPr>
            </a:br>
            <a:endParaRPr lang="en-US" b="1" dirty="0">
              <a:latin typeface="Courier New" panose="02070309020205020404" pitchFamily="49" charset="0"/>
              <a:ea typeface="Times New Roman" panose="02020603050405020304" pitchFamily="18" charset="0"/>
              <a:cs typeface="Times New Roman" panose="02020603050405020304" pitchFamily="18" charset="0"/>
            </a:endParaRPr>
          </a:p>
          <a:p>
            <a:pPr marL="118745" indent="0">
              <a:spcBef>
                <a:spcPts val="0"/>
              </a:spcBef>
              <a:buNone/>
              <a:tabLst>
                <a:tab pos="1371600"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 sets </a:t>
            </a:r>
            <a:r>
              <a:rPr lang="en-US" sz="2800" b="1" dirty="0" err="1">
                <a:latin typeface="Courier New" panose="02070309020205020404" pitchFamily="49" charset="0"/>
                <a:ea typeface="Times New Roman" panose="02020603050405020304" pitchFamily="18" charset="0"/>
                <a:cs typeface="Times New Roman" panose="02020603050405020304" pitchFamily="18" charset="0"/>
              </a:rPr>
              <a:t>list_price</a:t>
            </a:r>
            <a:r>
              <a:rPr lang="en-US" sz="2800" b="1" dirty="0">
                <a:latin typeface="Courier New" panose="02070309020205020404" pitchFamily="49" charset="0"/>
                <a:ea typeface="Times New Roman" panose="02020603050405020304" pitchFamily="18" charset="0"/>
                <a:cs typeface="Times New Roman" panose="02020603050405020304" pitchFamily="18" charset="0"/>
              </a:rPr>
              <a:t> to a float of 19.99</a:t>
            </a:r>
          </a:p>
          <a:p>
            <a:pPr marL="575945" lvl="1" indent="0">
              <a:spcBef>
                <a:spcPts val="0"/>
              </a:spcBef>
              <a:buNone/>
              <a:tabLst>
                <a:tab pos="1371600" algn="l"/>
              </a:tabLst>
            </a:pPr>
            <a:r>
              <a:rPr lang="en-US" b="1" dirty="0" err="1">
                <a:latin typeface="Courier New" panose="02070309020205020404" pitchFamily="49" charset="0"/>
                <a:ea typeface="Times New Roman" panose="02020603050405020304" pitchFamily="18" charset="0"/>
                <a:cs typeface="Times New Roman" panose="02020603050405020304" pitchFamily="18" charset="0"/>
              </a:rPr>
              <a:t>list_price</a:t>
            </a:r>
            <a:r>
              <a:rPr lang="en-US" b="1" dirty="0">
                <a:latin typeface="Courier New" panose="02070309020205020404" pitchFamily="49" charset="0"/>
                <a:ea typeface="Times New Roman" panose="02020603050405020304" pitchFamily="18" charset="0"/>
                <a:cs typeface="Times New Roman" panose="02020603050405020304" pitchFamily="18" charset="0"/>
              </a:rPr>
              <a:t> = 19.99</a:t>
            </a:r>
          </a:p>
          <a:p>
            <a:pPr marL="115888" indent="0">
              <a:spcBef>
                <a:spcPts val="0"/>
              </a:spcBef>
              <a:spcAft>
                <a:spcPts val="300"/>
              </a:spcAft>
              <a:buNone/>
              <a:tabLst>
                <a:tab pos="1371600" algn="l"/>
              </a:tabLst>
            </a:pPr>
            <a:endParaRPr lang="en-US" sz="28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2666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879554-01EC-4F43-8798-06F4836109B8}"/>
              </a:ext>
            </a:extLst>
          </p:cNvPr>
          <p:cNvSpPr>
            <a:spLocks noGrp="1"/>
          </p:cNvSpPr>
          <p:nvPr>
            <p:ph type="title"/>
          </p:nvPr>
        </p:nvSpPr>
        <p:spPr/>
        <p:txBody>
          <a:bodyPr/>
          <a:lstStyle/>
          <a:p>
            <a:r>
              <a:rPr lang="en-US" dirty="0"/>
              <a:t>Literal Values</a:t>
            </a:r>
          </a:p>
        </p:txBody>
      </p:sp>
      <p:sp>
        <p:nvSpPr>
          <p:cNvPr id="3" name="Espace réservé du contenu 2">
            <a:extLst>
              <a:ext uri="{FF2B5EF4-FFF2-40B4-BE49-F238E27FC236}">
                <a16:creationId xmlns:a16="http://schemas.microsoft.com/office/drawing/2014/main" id="{EEDB5F6B-B024-44CE-8DDA-31E3BF7FE0BC}"/>
              </a:ext>
            </a:extLst>
          </p:cNvPr>
          <p:cNvSpPr>
            <a:spLocks noGrp="1"/>
          </p:cNvSpPr>
          <p:nvPr>
            <p:ph idx="1"/>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code a </a:t>
            </a:r>
            <a:r>
              <a:rPr lang="en-US" i="1" spc="-10" dirty="0">
                <a:latin typeface="Times New Roman" panose="02020603050405020304" pitchFamily="18" charset="0"/>
                <a:ea typeface="Times New Roman" panose="02020603050405020304" pitchFamily="18" charset="0"/>
              </a:rPr>
              <a:t>literal value</a:t>
            </a:r>
            <a:r>
              <a:rPr lang="en-US" spc="-10" dirty="0">
                <a:latin typeface="Times New Roman" panose="02020603050405020304" pitchFamily="18" charset="0"/>
                <a:ea typeface="Times New Roman" panose="02020603050405020304" pitchFamily="18" charset="0"/>
              </a:rPr>
              <a:t> for a string, enclose the characters of the string in single or double quotation marks. This is called a </a:t>
            </a:r>
            <a:r>
              <a:rPr lang="en-US" i="1" spc="-10" dirty="0">
                <a:latin typeface="Times New Roman" panose="02020603050405020304" pitchFamily="18" charset="0"/>
                <a:ea typeface="Times New Roman" panose="02020603050405020304" pitchFamily="18" charset="0"/>
              </a:rPr>
              <a:t>string literal</a:t>
            </a:r>
            <a:r>
              <a:rPr lang="en-US" spc="-10" dirty="0">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code a literal value for a number, code the number without quotation marks. This is called a </a:t>
            </a:r>
            <a:r>
              <a:rPr lang="en-US" i="1" spc="-10" dirty="0">
                <a:latin typeface="Times New Roman" panose="02020603050405020304" pitchFamily="18" charset="0"/>
                <a:ea typeface="Times New Roman" panose="02020603050405020304" pitchFamily="18" charset="0"/>
              </a:rPr>
              <a:t>numeric literal</a:t>
            </a:r>
            <a:r>
              <a:rPr lang="en-US" spc="-10" dirty="0">
                <a:latin typeface="Times New Roman" panose="02020603050405020304" pitchFamily="18" charset="0"/>
                <a:ea typeface="Times New Roman" panose="02020603050405020304" pitchFamily="18" charset="0"/>
              </a:rPr>
              <a:t>.</a:t>
            </a:r>
          </a:p>
          <a:p>
            <a:endParaRPr lang="en-US" dirty="0"/>
          </a:p>
          <a:p>
            <a:endParaRPr lang="en-US" dirty="0"/>
          </a:p>
        </p:txBody>
      </p:sp>
      <p:pic>
        <p:nvPicPr>
          <p:cNvPr id="5" name="Picture 4">
            <a:extLst>
              <a:ext uri="{FF2B5EF4-FFF2-40B4-BE49-F238E27FC236}">
                <a16:creationId xmlns:a16="http://schemas.microsoft.com/office/drawing/2014/main" id="{A24A31E8-AC3D-45C6-9409-A012F7EF29AD}"/>
              </a:ext>
            </a:extLst>
          </p:cNvPr>
          <p:cNvPicPr>
            <a:picLocks noChangeAspect="1"/>
          </p:cNvPicPr>
          <p:nvPr/>
        </p:nvPicPr>
        <p:blipFill>
          <a:blip r:embed="rId2"/>
          <a:stretch>
            <a:fillRect/>
          </a:stretch>
        </p:blipFill>
        <p:spPr>
          <a:xfrm>
            <a:off x="838200" y="4116345"/>
            <a:ext cx="10153650" cy="245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8048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E9022-88EF-4160-AEB8-860E652CDA3E}"/>
              </a:ext>
            </a:extLst>
          </p:cNvPr>
          <p:cNvSpPr>
            <a:spLocks noGrp="1"/>
          </p:cNvSpPr>
          <p:nvPr>
            <p:ph type="title"/>
          </p:nvPr>
        </p:nvSpPr>
        <p:spPr/>
        <p:txBody>
          <a:bodyPr/>
          <a:lstStyle/>
          <a:p>
            <a:r>
              <a:rPr lang="en-US" dirty="0"/>
              <a:t>Identifier Naming Rules</a:t>
            </a:r>
          </a:p>
        </p:txBody>
      </p:sp>
      <p:sp>
        <p:nvSpPr>
          <p:cNvPr id="3" name="Espace réservé du contenu 2">
            <a:extLst>
              <a:ext uri="{FF2B5EF4-FFF2-40B4-BE49-F238E27FC236}">
                <a16:creationId xmlns:a16="http://schemas.microsoft.com/office/drawing/2014/main" id="{A070A240-5101-4EF5-AC1D-FF5D51F9BE41}"/>
              </a:ext>
            </a:extLst>
          </p:cNvPr>
          <p:cNvSpPr>
            <a:spLocks noGrp="1"/>
          </p:cNvSpPr>
          <p:nvPr>
            <p:ph idx="1"/>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 variable name must begin with a letter or underscore.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 variable name can’t contain spaces, punctuation, or special characters other than the underscore.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 variable name can’t begin with a number, but can use numbers later in the name.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 variable name can’t be the same as a </a:t>
            </a:r>
            <a:r>
              <a:rPr lang="en-US" i="1" spc="-10" dirty="0">
                <a:latin typeface="Times New Roman" panose="02020603050405020304" pitchFamily="18" charset="0"/>
                <a:ea typeface="Times New Roman" panose="02020603050405020304" pitchFamily="18" charset="0"/>
              </a:rPr>
              <a:t>keyword</a:t>
            </a:r>
            <a:r>
              <a:rPr lang="en-US" spc="-10" dirty="0">
                <a:latin typeface="Times New Roman" panose="02020603050405020304" pitchFamily="18" charset="0"/>
                <a:ea typeface="Times New Roman" panose="02020603050405020304" pitchFamily="18" charset="0"/>
              </a:rPr>
              <a:t> that’s reserved by Python.</a:t>
            </a:r>
          </a:p>
          <a:p>
            <a:endParaRPr lang="en-US" dirty="0"/>
          </a:p>
          <a:p>
            <a:endParaRPr lang="en-US" dirty="0"/>
          </a:p>
        </p:txBody>
      </p:sp>
    </p:spTree>
    <p:extLst>
      <p:ext uri="{BB962C8B-B14F-4D97-AF65-F5344CB8AC3E}">
        <p14:creationId xmlns:p14="http://schemas.microsoft.com/office/powerpoint/2010/main" val="284665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8A8F7-BB60-4F27-8718-ECD1DDA037E6}"/>
              </a:ext>
            </a:extLst>
          </p:cNvPr>
          <p:cNvSpPr>
            <a:spLocks noGrp="1"/>
          </p:cNvSpPr>
          <p:nvPr>
            <p:ph type="title"/>
          </p:nvPr>
        </p:nvSpPr>
        <p:spPr/>
        <p:txBody>
          <a:bodyPr/>
          <a:lstStyle/>
          <a:p>
            <a:r>
              <a:rPr lang="en-US" dirty="0"/>
              <a:t>Python Keywords</a:t>
            </a:r>
          </a:p>
        </p:txBody>
      </p:sp>
      <p:sp>
        <p:nvSpPr>
          <p:cNvPr id="3" name="Espace réservé du contenu 2">
            <a:extLst>
              <a:ext uri="{FF2B5EF4-FFF2-40B4-BE49-F238E27FC236}">
                <a16:creationId xmlns:a16="http://schemas.microsoft.com/office/drawing/2014/main" id="{4A45EF22-B659-424E-A268-A521F6DB774D}"/>
              </a:ext>
            </a:extLst>
          </p:cNvPr>
          <p:cNvSpPr>
            <a:spLocks noGrp="1"/>
          </p:cNvSpPr>
          <p:nvPr>
            <p:ph idx="1"/>
          </p:nvPr>
        </p:nvSpPr>
        <p:spPr/>
        <p:txBody>
          <a:bodyPr/>
          <a:lstStyle/>
          <a:p>
            <a:pPr marL="0" indent="0">
              <a:buNone/>
            </a:pPr>
            <a:endParaRPr lang="en-US" dirty="0"/>
          </a:p>
          <a:p>
            <a:pPr marL="347345" marR="0">
              <a:spcBef>
                <a:spcPts val="0"/>
              </a:spcBef>
              <a:spcAft>
                <a:spcPts val="0"/>
              </a:spcAft>
              <a:tabLst>
                <a:tab pos="1939925" algn="l"/>
                <a:tab pos="3427413" algn="l"/>
                <a:tab pos="5033963"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and		except		lambda		while</a:t>
            </a:r>
          </a:p>
          <a:p>
            <a:pPr marL="347345" marR="0">
              <a:spcBef>
                <a:spcPts val="0"/>
              </a:spcBef>
              <a:spcAft>
                <a:spcPts val="0"/>
              </a:spcAft>
              <a:tabLst>
                <a:tab pos="1939925" algn="l"/>
                <a:tab pos="3427413" algn="l"/>
                <a:tab pos="5033963"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as		False		None			with</a:t>
            </a:r>
          </a:p>
          <a:p>
            <a:pPr marL="347345" marR="0">
              <a:spcBef>
                <a:spcPts val="0"/>
              </a:spcBef>
              <a:spcAft>
                <a:spcPts val="0"/>
              </a:spcAft>
              <a:tabLst>
                <a:tab pos="1939925" algn="l"/>
                <a:tab pos="3427413" algn="l"/>
                <a:tab pos="5033963"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assert		finally		nonlocal		yield</a:t>
            </a:r>
          </a:p>
          <a:p>
            <a:pPr marL="347345" marR="0">
              <a:spcBef>
                <a:spcPts val="0"/>
              </a:spcBef>
              <a:spcAft>
                <a:spcPts val="0"/>
              </a:spcAft>
              <a:tabLst>
                <a:tab pos="1939925" algn="l"/>
                <a:tab pos="3427413" algn="l"/>
                <a:tab pos="5033963"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break		for		not</a:t>
            </a:r>
          </a:p>
          <a:p>
            <a:pPr marL="347345" marR="0">
              <a:spcBef>
                <a:spcPts val="0"/>
              </a:spcBef>
              <a:spcAft>
                <a:spcPts val="0"/>
              </a:spcAft>
              <a:tabLst>
                <a:tab pos="1939925" algn="l"/>
                <a:tab pos="3427413" algn="l"/>
                <a:tab pos="5033963"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class		from		or</a:t>
            </a:r>
          </a:p>
          <a:p>
            <a:pPr marL="347345" marR="0">
              <a:spcBef>
                <a:spcPts val="0"/>
              </a:spcBef>
              <a:spcAft>
                <a:spcPts val="0"/>
              </a:spcAft>
              <a:tabLst>
                <a:tab pos="1939925" algn="l"/>
                <a:tab pos="3427413" algn="l"/>
                <a:tab pos="5033963"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continue	global		pass</a:t>
            </a:r>
          </a:p>
          <a:p>
            <a:pPr marL="347345" marR="0">
              <a:spcBef>
                <a:spcPts val="0"/>
              </a:spcBef>
              <a:spcAft>
                <a:spcPts val="0"/>
              </a:spcAft>
              <a:tabLst>
                <a:tab pos="1939925" algn="l"/>
                <a:tab pos="3427413" algn="l"/>
                <a:tab pos="5033963"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def		if		raise</a:t>
            </a:r>
          </a:p>
          <a:p>
            <a:pPr marL="347345" marR="0">
              <a:spcBef>
                <a:spcPts val="0"/>
              </a:spcBef>
              <a:spcAft>
                <a:spcPts val="0"/>
              </a:spcAft>
              <a:tabLst>
                <a:tab pos="1939925" algn="l"/>
                <a:tab pos="3427413" algn="l"/>
                <a:tab pos="5033963"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del		import		return</a:t>
            </a:r>
          </a:p>
          <a:p>
            <a:pPr marL="347345" marR="0">
              <a:spcBef>
                <a:spcPts val="0"/>
              </a:spcBef>
              <a:spcAft>
                <a:spcPts val="0"/>
              </a:spcAft>
              <a:tabLst>
                <a:tab pos="1939925" algn="l"/>
                <a:tab pos="3427413" algn="l"/>
                <a:tab pos="5033963" algn="l"/>
              </a:tabLst>
            </a:pPr>
            <a:r>
              <a:rPr lang="en-US" sz="28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2800" b="1" dirty="0">
                <a:latin typeface="Courier New" panose="02070309020205020404" pitchFamily="49" charset="0"/>
                <a:ea typeface="Times New Roman" panose="02020603050405020304" pitchFamily="18" charset="0"/>
                <a:cs typeface="Times New Roman" panose="02020603050405020304" pitchFamily="18" charset="0"/>
              </a:rPr>
              <a:t>		in		True</a:t>
            </a:r>
          </a:p>
          <a:p>
            <a:pPr marL="347345" marR="0">
              <a:spcBef>
                <a:spcPts val="0"/>
              </a:spcBef>
              <a:spcAft>
                <a:spcPts val="0"/>
              </a:spcAft>
              <a:tabLst>
                <a:tab pos="1939925" algn="l"/>
                <a:tab pos="3427413" algn="l"/>
                <a:tab pos="5033963" algn="l"/>
              </a:tabLst>
            </a:pPr>
            <a:r>
              <a:rPr lang="en-US" sz="2800" b="1" dirty="0">
                <a:latin typeface="Courier New" panose="02070309020205020404" pitchFamily="49" charset="0"/>
                <a:ea typeface="Times New Roman" panose="02020603050405020304" pitchFamily="18" charset="0"/>
                <a:cs typeface="Times New Roman" panose="02020603050405020304" pitchFamily="18" charset="0"/>
              </a:rPr>
              <a:t>else		is		try</a:t>
            </a:r>
          </a:p>
          <a:p>
            <a:pPr>
              <a:tabLst>
                <a:tab pos="1828800" algn="l"/>
                <a:tab pos="3200400" algn="l"/>
              </a:tabLst>
            </a:pPr>
            <a:endParaRPr lang="en-US" sz="2800" dirty="0"/>
          </a:p>
          <a:p>
            <a:pPr marL="0" indent="0">
              <a:buNone/>
            </a:pPr>
            <a:endParaRPr lang="en-US" dirty="0"/>
          </a:p>
        </p:txBody>
      </p:sp>
    </p:spTree>
    <p:extLst>
      <p:ext uri="{BB962C8B-B14F-4D97-AF65-F5344CB8AC3E}">
        <p14:creationId xmlns:p14="http://schemas.microsoft.com/office/powerpoint/2010/main" val="171694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2B8442-E74D-42EE-B6AB-689BE504F08E}"/>
              </a:ext>
            </a:extLst>
          </p:cNvPr>
          <p:cNvSpPr>
            <a:spLocks noGrp="1"/>
          </p:cNvSpPr>
          <p:nvPr>
            <p:ph type="title"/>
          </p:nvPr>
        </p:nvSpPr>
        <p:spPr/>
        <p:txBody>
          <a:bodyPr/>
          <a:lstStyle/>
          <a:p>
            <a:r>
              <a:rPr lang="en-US" dirty="0"/>
              <a:t>Naming Conventions	</a:t>
            </a:r>
          </a:p>
        </p:txBody>
      </p:sp>
      <p:sp>
        <p:nvSpPr>
          <p:cNvPr id="3" name="Espace réservé du contenu 2">
            <a:extLst>
              <a:ext uri="{FF2B5EF4-FFF2-40B4-BE49-F238E27FC236}">
                <a16:creationId xmlns:a16="http://schemas.microsoft.com/office/drawing/2014/main" id="{0760AB11-6A0F-4248-8394-38E3DF5E19F6}"/>
              </a:ext>
            </a:extLst>
          </p:cNvPr>
          <p:cNvSpPr>
            <a:spLocks noGrp="1"/>
          </p:cNvSpPr>
          <p:nvPr>
            <p:ph idx="1"/>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Start all variable names with a lowercase letter.</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underscore notation or camel case.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meaningful names that are easy to remember.</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Don’t use the names of built-in functions, such as print().</a:t>
            </a:r>
          </a:p>
          <a:p>
            <a:endParaRPr lang="en-US" dirty="0"/>
          </a:p>
          <a:p>
            <a:r>
              <a:rPr lang="en-US" dirty="0"/>
              <a:t>Examples</a:t>
            </a:r>
          </a:p>
          <a:p>
            <a:pPr marL="347345" marR="0">
              <a:spcBef>
                <a:spcPts val="0"/>
              </a:spcBef>
              <a:spcAft>
                <a:spcPts val="0"/>
              </a:spcAft>
              <a:tabLst>
                <a:tab pos="1371600" algn="l"/>
              </a:tabLst>
            </a:pPr>
            <a:r>
              <a:rPr lang="en-US" sz="2800" b="1" dirty="0" err="1">
                <a:latin typeface="Courier New" panose="02070309020205020404" pitchFamily="49" charset="0"/>
                <a:ea typeface="Times New Roman" panose="02020603050405020304" pitchFamily="18" charset="0"/>
                <a:cs typeface="Times New Roman" panose="02020603050405020304" pitchFamily="18" charset="0"/>
              </a:rPr>
              <a:t>variable_name</a:t>
            </a:r>
            <a:r>
              <a:rPr lang="en-US" sz="2800" b="1" dirty="0">
                <a:latin typeface="Courier New" panose="02070309020205020404" pitchFamily="49" charset="0"/>
                <a:ea typeface="Times New Roman" panose="02020603050405020304" pitchFamily="18" charset="0"/>
                <a:cs typeface="Times New Roman" panose="02020603050405020304" pitchFamily="18" charset="0"/>
              </a:rPr>
              <a:t>			# underscore notation</a:t>
            </a:r>
          </a:p>
          <a:p>
            <a:pPr marL="347345" marR="0">
              <a:spcBef>
                <a:spcPts val="0"/>
              </a:spcBef>
              <a:spcAft>
                <a:spcPts val="0"/>
              </a:spcAft>
              <a:tabLst>
                <a:tab pos="1371600" algn="l"/>
              </a:tabLst>
            </a:pPr>
            <a:r>
              <a:rPr lang="en-US" sz="2800" b="1" dirty="0" err="1">
                <a:latin typeface="Courier New" panose="02070309020205020404" pitchFamily="49" charset="0"/>
                <a:ea typeface="Times New Roman" panose="02020603050405020304" pitchFamily="18" charset="0"/>
                <a:cs typeface="Times New Roman" panose="02020603050405020304" pitchFamily="18" charset="0"/>
              </a:rPr>
              <a:t>variableName</a:t>
            </a:r>
            <a:r>
              <a:rPr lang="en-US" sz="2800" b="1" dirty="0">
                <a:latin typeface="Courier New" panose="02070309020205020404" pitchFamily="49" charset="0"/>
                <a:ea typeface="Times New Roman" panose="02020603050405020304" pitchFamily="18" charset="0"/>
                <a:cs typeface="Times New Roman" panose="02020603050405020304" pitchFamily="18" charset="0"/>
              </a:rPr>
              <a:t>			# camel case</a:t>
            </a:r>
          </a:p>
          <a:p>
            <a:endParaRPr lang="en-US" dirty="0"/>
          </a:p>
        </p:txBody>
      </p:sp>
    </p:spTree>
    <p:extLst>
      <p:ext uri="{BB962C8B-B14F-4D97-AF65-F5344CB8AC3E}">
        <p14:creationId xmlns:p14="http://schemas.microsoft.com/office/powerpoint/2010/main" val="9053902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2095</Words>
  <Application>Microsoft Office PowerPoint</Application>
  <PresentationFormat>Widescreen</PresentationFormat>
  <Paragraphs>261</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Courier New</vt:lpstr>
      <vt:lpstr>Symbol</vt:lpstr>
      <vt:lpstr>Times New Roman</vt:lpstr>
      <vt:lpstr>Thème Office</vt:lpstr>
      <vt:lpstr>Introduction to Programming</vt:lpstr>
      <vt:lpstr>Coding Rules</vt:lpstr>
      <vt:lpstr>Comments</vt:lpstr>
      <vt:lpstr>Data Types</vt:lpstr>
      <vt:lpstr>Coding Data Types</vt:lpstr>
      <vt:lpstr>Literal Values</vt:lpstr>
      <vt:lpstr>Identifier Naming Rules</vt:lpstr>
      <vt:lpstr>Python Keywords</vt:lpstr>
      <vt:lpstr>Naming Conventions </vt:lpstr>
      <vt:lpstr>Naming Conventions </vt:lpstr>
      <vt:lpstr>Operators</vt:lpstr>
      <vt:lpstr>Arithmetic Operators</vt:lpstr>
      <vt:lpstr>Examples</vt:lpstr>
      <vt:lpstr>Order of Precedence</vt:lpstr>
      <vt:lpstr>Coding Examples</vt:lpstr>
      <vt:lpstr>Compound Operators</vt:lpstr>
      <vt:lpstr>Working with Strings</vt:lpstr>
      <vt:lpstr>Assigning String Variables</vt:lpstr>
      <vt:lpstr>Joining Strings</vt:lpstr>
      <vt:lpstr>Escape Sequences</vt:lpstr>
      <vt:lpstr>The input() function</vt:lpstr>
      <vt:lpstr>Another input() example</vt:lpstr>
      <vt:lpstr>Working with Numbers</vt:lpstr>
      <vt:lpstr>Working with Numbers</vt:lpstr>
      <vt:lpstr>Int &amp; Float Examples</vt:lpstr>
      <vt:lpstr>Round Examples</vt:lpstr>
      <vt:lpstr>Testing &amp; Debugging</vt:lpstr>
      <vt:lpstr>Goals</vt:lpstr>
      <vt:lpstr>Types of Errors</vt:lpstr>
      <vt:lpstr>Common Syntax Errors</vt:lpstr>
      <vt:lpstr>Problems with Identifiers</vt:lpstr>
      <vt:lpstr>Problem with floating-point arithmetic</vt:lpstr>
      <vt:lpstr>Testing Phases</vt:lpstr>
      <vt:lpstr>Making a test plan for the critical phases</vt:lpstr>
      <vt:lpstr>Common Testing Problems</vt:lpstr>
      <vt:lpstr>A hierarchy chart for a Future Value program</vt:lpstr>
      <vt:lpstr>Testing phase 1:  The main() function and the calculate function</vt:lpstr>
      <vt:lpstr>Testing phase 2:  Add data validation for float entries</vt:lpstr>
      <vt:lpstr>Testing phase 3:  Add data validation for int entries</vt:lpstr>
      <vt:lpstr>Testing phase 4:  Add the finishing touches</vt:lpstr>
      <vt:lpstr>Testing the functions of the Future Value program in the Python shell</vt:lpstr>
      <vt:lpstr>Debugging</vt:lpstr>
      <vt:lpstr>The IDLE Debug Control window  when the Future Value program starts</vt:lpstr>
      <vt:lpstr>Different Steps </vt:lpstr>
      <vt:lpstr>The IDLE Debugger  when the Future Value program is running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Ben Blanc</dc:creator>
  <cp:lastModifiedBy>S.M.Reza Dibaj</cp:lastModifiedBy>
  <cp:revision>4</cp:revision>
  <dcterms:created xsi:type="dcterms:W3CDTF">2021-10-22T00:21:00Z</dcterms:created>
  <dcterms:modified xsi:type="dcterms:W3CDTF">2022-01-18T06:01:09Z</dcterms:modified>
</cp:coreProperties>
</file>