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82" r:id="rId5"/>
    <p:sldId id="283" r:id="rId6"/>
    <p:sldId id="284" r:id="rId7"/>
    <p:sldId id="262" r:id="rId8"/>
    <p:sldId id="263" r:id="rId9"/>
    <p:sldId id="288" r:id="rId10"/>
    <p:sldId id="289" r:id="rId11"/>
    <p:sldId id="290" r:id="rId12"/>
    <p:sldId id="291" r:id="rId13"/>
    <p:sldId id="292" r:id="rId14"/>
    <p:sldId id="264" r:id="rId15"/>
    <p:sldId id="318" r:id="rId16"/>
    <p:sldId id="265" r:id="rId17"/>
    <p:sldId id="266" r:id="rId18"/>
    <p:sldId id="301" r:id="rId19"/>
    <p:sldId id="302" r:id="rId20"/>
    <p:sldId id="308" r:id="rId21"/>
    <p:sldId id="309" r:id="rId22"/>
    <p:sldId id="310" r:id="rId23"/>
    <p:sldId id="311" r:id="rId24"/>
    <p:sldId id="286" r:id="rId25"/>
    <p:sldId id="287" r:id="rId26"/>
    <p:sldId id="312" r:id="rId27"/>
    <p:sldId id="313" r:id="rId28"/>
    <p:sldId id="314" r:id="rId29"/>
    <p:sldId id="315" r:id="rId30"/>
    <p:sldId id="316" r:id="rId31"/>
    <p:sldId id="317" r:id="rId32"/>
    <p:sldId id="320" r:id="rId33"/>
    <p:sldId id="261" r:id="rId34"/>
    <p:sldId id="321" r:id="rId35"/>
    <p:sldId id="268" r:id="rId36"/>
    <p:sldId id="269" r:id="rId37"/>
    <p:sldId id="305" r:id="rId38"/>
    <p:sldId id="322" r:id="rId39"/>
    <p:sldId id="32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96C84-757C-406D-93AC-038B7C51ECFA}" type="datetimeFigureOut">
              <a:rPr lang="en-US" smtClean="0"/>
              <a:t>10/25/2021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9C131-9AE8-42F6-B848-31404D5F2C2E}" type="slidenum">
              <a:rPr lang="en-US" smtClean="0"/>
              <a:t>‹N°›</a:t>
            </a:fld>
            <a:endParaRPr lang="en-US"/>
          </a:p>
        </p:txBody>
      </p:sp>
    </p:spTree>
    <p:extLst>
      <p:ext uri="{BB962C8B-B14F-4D97-AF65-F5344CB8AC3E}">
        <p14:creationId xmlns:p14="http://schemas.microsoft.com/office/powerpoint/2010/main" val="163342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61ffe4f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61ffe4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54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61ffe4f3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61ffe4f3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509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61ffe4f3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61ffe4f3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99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61ffe4f3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61ffe4f3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478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61ffe4f3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61ffe4f3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068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61ffe4f3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61ffe4f3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233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61ffe4f3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61ffe4f3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96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61ffe4f3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61ffe4f3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82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61ffe4f3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61ffe4f3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35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p:spPr>
        <p:txBody>
          <a:bodyPr/>
          <a:lstStyle/>
          <a:p>
            <a:pPr eaLnBrk="1" hangingPunct="1"/>
            <a:endParaRPr lang="en-US">
              <a:latin typeface="Calibri" pitchFamily="-107" charset="0"/>
              <a:ea typeface="ＭＳ Ｐゴシック" pitchFamily="-107" charset="-128"/>
              <a:cs typeface="ＭＳ Ｐゴシック" pitchFamily="-107"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AD174-E306-45E4-9D79-482BFADB4F7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0CA7BCB0-C5F4-47B9-9B4C-7A295FE68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03F42796-A3C0-49C5-AD25-3C1C3DB88516}"/>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5" name="Espace réservé du pied de page 4">
            <a:extLst>
              <a:ext uri="{FF2B5EF4-FFF2-40B4-BE49-F238E27FC236}">
                <a16:creationId xmlns:a16="http://schemas.microsoft.com/office/drawing/2014/main" id="{8539940F-D761-42C7-813F-9DD5438E306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41E1BD6-6532-4778-A2AA-3A415AF03208}"/>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222573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E219F4-DD37-478A-877B-8202E7B28908}"/>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346A6FE3-2528-4D4D-B768-EB31A85A2DC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567CEC6-8866-4098-8035-26B8BBF6DF9C}"/>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5" name="Espace réservé du pied de page 4">
            <a:extLst>
              <a:ext uri="{FF2B5EF4-FFF2-40B4-BE49-F238E27FC236}">
                <a16:creationId xmlns:a16="http://schemas.microsoft.com/office/drawing/2014/main" id="{2F6BA968-4B0B-4409-BAE2-5373B6765AB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FAC4042-298E-4D3A-BDBB-E890B03F162E}"/>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251731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6835C3C-DCC7-43C2-9E31-39CF3A70CBE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1E3A61C-167C-4E94-A6A7-2F2B3BA89C9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935C005-2A36-4C9F-96E8-3979849A8FC5}"/>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5" name="Espace réservé du pied de page 4">
            <a:extLst>
              <a:ext uri="{FF2B5EF4-FFF2-40B4-BE49-F238E27FC236}">
                <a16:creationId xmlns:a16="http://schemas.microsoft.com/office/drawing/2014/main" id="{ABEBB957-111E-419D-9082-03B00F4F950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9DEDBED-800A-4AFF-AE97-261B7BE178D6}"/>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360249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53EE6-F819-4C89-B3E6-090317BEFDF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2938DAF-FC46-487C-B79F-7380EFA9B27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4508EBB-7E03-4576-ABD1-C96A6DE6E761}"/>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5" name="Espace réservé du pied de page 4">
            <a:extLst>
              <a:ext uri="{FF2B5EF4-FFF2-40B4-BE49-F238E27FC236}">
                <a16:creationId xmlns:a16="http://schemas.microsoft.com/office/drawing/2014/main" id="{AB62B67E-BEDD-4E00-AC03-201AA5468BC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620FAAA-FD8D-4CA8-81FA-83956B8D470B}"/>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23149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8D5048-DB88-42F9-BA9D-EB5A3F8C0B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2C880A61-251E-4096-B20B-10B059BB96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070A1BF-D194-4788-BD2A-20287C83A730}"/>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5" name="Espace réservé du pied de page 4">
            <a:extLst>
              <a:ext uri="{FF2B5EF4-FFF2-40B4-BE49-F238E27FC236}">
                <a16:creationId xmlns:a16="http://schemas.microsoft.com/office/drawing/2014/main" id="{BA2C4C06-E52E-4767-8078-6EAD848B486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B07E92B-E415-4EE4-9C4A-9E13F2FC0FA7}"/>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329122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34DCA-AEF0-40A5-B15C-4312B88FABA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8977FF87-8212-49A1-BAB2-D59C50046D0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B304B394-CA95-4284-BC01-22E8698B065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C19FDBE2-5780-4BF3-8F7C-6375F35A89C3}"/>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6" name="Espace réservé du pied de page 5">
            <a:extLst>
              <a:ext uri="{FF2B5EF4-FFF2-40B4-BE49-F238E27FC236}">
                <a16:creationId xmlns:a16="http://schemas.microsoft.com/office/drawing/2014/main" id="{A3DD5A17-ED8D-4B6E-BB8A-D9FAC553833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ADAC620-189E-4B1B-89BA-6CA8C8B3208E}"/>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224028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581EC0-557C-4838-BE8B-B12B9E9FB6F3}"/>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D843974F-7084-416A-9363-9886A81F7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587752B-A362-48DB-8626-AEC04158AA7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539DA293-5CAD-4545-9AE0-3DC2959DC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8B0E5E-29E1-48CA-B86B-F59BB9CA05E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A1BEC357-E66D-41B7-A084-ACAAAEBA2735}"/>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8" name="Espace réservé du pied de page 7">
            <a:extLst>
              <a:ext uri="{FF2B5EF4-FFF2-40B4-BE49-F238E27FC236}">
                <a16:creationId xmlns:a16="http://schemas.microsoft.com/office/drawing/2014/main" id="{34A504E7-FD37-43F7-8BE7-90D37F9B1DBE}"/>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1F8475AC-FD90-43ED-9532-2C8AB8B3BD03}"/>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243305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B70AB6-1DF7-425F-91AA-9A19D3CE8EB2}"/>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3766B81E-EA9C-4692-A75F-1F70257DF028}"/>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4" name="Espace réservé du pied de page 3">
            <a:extLst>
              <a:ext uri="{FF2B5EF4-FFF2-40B4-BE49-F238E27FC236}">
                <a16:creationId xmlns:a16="http://schemas.microsoft.com/office/drawing/2014/main" id="{4A27C55B-BD9A-43B2-853D-CF0025F633FD}"/>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22E10C85-BD61-4FA8-A12F-3EC032A66B06}"/>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166634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CCC3B96-E3A4-48E6-ABB1-198C2356C334}"/>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3" name="Espace réservé du pied de page 2">
            <a:extLst>
              <a:ext uri="{FF2B5EF4-FFF2-40B4-BE49-F238E27FC236}">
                <a16:creationId xmlns:a16="http://schemas.microsoft.com/office/drawing/2014/main" id="{13F49772-DB86-421A-BE30-98253ECC004A}"/>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20F08944-3D4B-48DA-B804-7A88A786D1ED}"/>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21110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1F5006-D314-41D6-A293-1E20A43653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F0936FDF-A6F2-4C81-9851-C0766EE50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20BC1C46-64D3-4B75-8B3F-AF3613632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3F21421-8858-46C3-8900-73EAAA5ADA3F}"/>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6" name="Espace réservé du pied de page 5">
            <a:extLst>
              <a:ext uri="{FF2B5EF4-FFF2-40B4-BE49-F238E27FC236}">
                <a16:creationId xmlns:a16="http://schemas.microsoft.com/office/drawing/2014/main" id="{82DBA796-36D3-4B2F-A3FA-D6AD99051A67}"/>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43D51AD3-72E2-401A-94CF-ED2C954CF813}"/>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310882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416335-E01A-469A-9DA7-5F23E46116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4A1E1F1D-48E7-4A38-A65A-CB30B823F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7C97129C-5C80-47A4-BEF6-09468117B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F6D488C-C74F-4469-9F97-6CF641CCA96E}"/>
              </a:ext>
            </a:extLst>
          </p:cNvPr>
          <p:cNvSpPr>
            <a:spLocks noGrp="1"/>
          </p:cNvSpPr>
          <p:nvPr>
            <p:ph type="dt" sz="half" idx="10"/>
          </p:nvPr>
        </p:nvSpPr>
        <p:spPr/>
        <p:txBody>
          <a:bodyPr/>
          <a:lstStyle/>
          <a:p>
            <a:fld id="{9EA019E6-69D3-468E-97AF-3F245B5DB9EE}" type="datetimeFigureOut">
              <a:rPr lang="en-US" smtClean="0"/>
              <a:t>10/25/2021</a:t>
            </a:fld>
            <a:endParaRPr lang="en-US"/>
          </a:p>
        </p:txBody>
      </p:sp>
      <p:sp>
        <p:nvSpPr>
          <p:cNvPr id="6" name="Espace réservé du pied de page 5">
            <a:extLst>
              <a:ext uri="{FF2B5EF4-FFF2-40B4-BE49-F238E27FC236}">
                <a16:creationId xmlns:a16="http://schemas.microsoft.com/office/drawing/2014/main" id="{2CABF509-ECE8-4C30-B17E-72E55A4F63A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3AE140E1-1850-4692-A048-F218CC8F87B8}"/>
              </a:ext>
            </a:extLst>
          </p:cNvPr>
          <p:cNvSpPr>
            <a:spLocks noGrp="1"/>
          </p:cNvSpPr>
          <p:nvPr>
            <p:ph type="sldNum" sz="quarter" idx="12"/>
          </p:nvPr>
        </p:nvSpPr>
        <p:spPr/>
        <p:txBody>
          <a:bodyPr/>
          <a:lstStyle/>
          <a:p>
            <a:fld id="{F7AF5BFA-1B9A-4C99-99C7-F58C58431F6E}" type="slidenum">
              <a:rPr lang="en-US" smtClean="0"/>
              <a:t>‹N°›</a:t>
            </a:fld>
            <a:endParaRPr lang="en-US"/>
          </a:p>
        </p:txBody>
      </p:sp>
    </p:spTree>
    <p:extLst>
      <p:ext uri="{BB962C8B-B14F-4D97-AF65-F5344CB8AC3E}">
        <p14:creationId xmlns:p14="http://schemas.microsoft.com/office/powerpoint/2010/main" val="224412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31DD28-8D46-49D5-A335-02E1C5C4B5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9A55665-4789-4DEB-8E83-DA78EA070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25AD502-8D83-4676-A8D8-CBFD8B555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019E6-69D3-468E-97AF-3F245B5DB9EE}" type="datetimeFigureOut">
              <a:rPr lang="en-US" smtClean="0"/>
              <a:t>10/25/2021</a:t>
            </a:fld>
            <a:endParaRPr lang="en-US"/>
          </a:p>
        </p:txBody>
      </p:sp>
      <p:sp>
        <p:nvSpPr>
          <p:cNvPr id="5" name="Espace réservé du pied de page 4">
            <a:extLst>
              <a:ext uri="{FF2B5EF4-FFF2-40B4-BE49-F238E27FC236}">
                <a16:creationId xmlns:a16="http://schemas.microsoft.com/office/drawing/2014/main" id="{6553417C-0D65-407F-9E7A-267936218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AD66FF7C-8CA7-4FE7-B6DD-390A248CA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F5BFA-1B9A-4C99-99C7-F58C58431F6E}" type="slidenum">
              <a:rPr lang="en-US" smtClean="0"/>
              <a:t>‹N°›</a:t>
            </a:fld>
            <a:endParaRPr lang="en-US"/>
          </a:p>
        </p:txBody>
      </p:sp>
    </p:spTree>
    <p:extLst>
      <p:ext uri="{BB962C8B-B14F-4D97-AF65-F5344CB8AC3E}">
        <p14:creationId xmlns:p14="http://schemas.microsoft.com/office/powerpoint/2010/main" val="370782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870F8-0F78-4508-9A1B-039253DB5797}"/>
              </a:ext>
            </a:extLst>
          </p:cNvPr>
          <p:cNvSpPr>
            <a:spLocks noGrp="1"/>
          </p:cNvSpPr>
          <p:nvPr>
            <p:ph type="ctrTitle"/>
          </p:nvPr>
        </p:nvSpPr>
        <p:spPr/>
        <p:txBody>
          <a:bodyPr/>
          <a:lstStyle/>
          <a:p>
            <a:r>
              <a:rPr lang="en-US" dirty="0"/>
              <a:t>Introduction to Programming</a:t>
            </a:r>
          </a:p>
        </p:txBody>
      </p:sp>
      <p:sp>
        <p:nvSpPr>
          <p:cNvPr id="3" name="Sous-titre 2">
            <a:extLst>
              <a:ext uri="{FF2B5EF4-FFF2-40B4-BE49-F238E27FC236}">
                <a16:creationId xmlns:a16="http://schemas.microsoft.com/office/drawing/2014/main" id="{90ED89FE-ACD7-49FE-B5DB-5E500145AA3B}"/>
              </a:ext>
            </a:extLst>
          </p:cNvPr>
          <p:cNvSpPr>
            <a:spLocks noGrp="1"/>
          </p:cNvSpPr>
          <p:nvPr>
            <p:ph type="subTitle" idx="1"/>
          </p:nvPr>
        </p:nvSpPr>
        <p:spPr/>
        <p:txBody>
          <a:bodyPr/>
          <a:lstStyle/>
          <a:p>
            <a:r>
              <a:rPr lang="en-US" dirty="0"/>
              <a:t>Intro to Python</a:t>
            </a:r>
            <a:br>
              <a:rPr lang="en-US" dirty="0"/>
            </a:br>
            <a:br>
              <a:rPr lang="en-US" dirty="0"/>
            </a:br>
            <a:r>
              <a:rPr lang="en-US" dirty="0"/>
              <a:t>Week 3</a:t>
            </a:r>
          </a:p>
        </p:txBody>
      </p:sp>
    </p:spTree>
    <p:extLst>
      <p:ext uri="{BB962C8B-B14F-4D97-AF65-F5344CB8AC3E}">
        <p14:creationId xmlns:p14="http://schemas.microsoft.com/office/powerpoint/2010/main" val="22100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Searching Items</a:t>
            </a:r>
          </a:p>
        </p:txBody>
      </p:sp>
      <p:sp>
        <p:nvSpPr>
          <p:cNvPr id="3" name="Content Placeholder 2"/>
          <p:cNvSpPr>
            <a:spLocks noGrp="1"/>
          </p:cNvSpPr>
          <p:nvPr>
            <p:ph idx="1"/>
          </p:nvPr>
        </p:nvSpPr>
        <p:spPr/>
        <p:txBody>
          <a:bodyPr/>
          <a:lstStyle/>
          <a:p>
            <a:r>
              <a:rPr lang="en-CA" dirty="0"/>
              <a:t>for </a:t>
            </a:r>
            <a:r>
              <a:rPr lang="en-CA" dirty="0" err="1"/>
              <a:t>item_to_search</a:t>
            </a:r>
            <a:r>
              <a:rPr lang="en-CA" dirty="0"/>
              <a:t> IN </a:t>
            </a:r>
            <a:r>
              <a:rPr lang="en-CA" dirty="0" err="1"/>
              <a:t>list_values</a:t>
            </a:r>
            <a:endParaRPr lang="en-CA" dirty="0"/>
          </a:p>
          <a:p>
            <a:r>
              <a:rPr lang="en-CA" dirty="0" err="1"/>
              <a:t>List.index</a:t>
            </a:r>
            <a:r>
              <a:rPr lang="en-CA" dirty="0"/>
              <a:t>(</a:t>
            </a:r>
            <a:r>
              <a:rPr lang="en-CA" dirty="0" err="1"/>
              <a:t>item_to_search</a:t>
            </a:r>
            <a:r>
              <a:rPr lang="en-CA" dirty="0"/>
              <a:t>)</a:t>
            </a:r>
          </a:p>
          <a:p>
            <a:pPr lvl="1"/>
            <a:r>
              <a:rPr lang="en-CA" dirty="0" err="1"/>
              <a:t>ValueError</a:t>
            </a:r>
            <a:r>
              <a:rPr lang="en-CA" dirty="0"/>
              <a:t> if not found</a:t>
            </a:r>
          </a:p>
          <a:p>
            <a:r>
              <a:rPr lang="en-CA" dirty="0" err="1"/>
              <a:t>List.count</a:t>
            </a:r>
            <a:r>
              <a:rPr lang="en-CA" dirty="0"/>
              <a:t>(</a:t>
            </a:r>
            <a:r>
              <a:rPr lang="en-CA" dirty="0" err="1"/>
              <a:t>item_to_search</a:t>
            </a:r>
            <a:r>
              <a:rPr lang="en-CA" dirty="0"/>
              <a:t>)</a:t>
            </a:r>
          </a:p>
          <a:p>
            <a:pPr lvl="1"/>
            <a:r>
              <a:rPr lang="en-CA" dirty="0" err="1"/>
              <a:t>Occurences</a:t>
            </a:r>
            <a:r>
              <a:rPr lang="en-CA" dirty="0"/>
              <a:t> of item in list</a:t>
            </a:r>
          </a:p>
        </p:txBody>
      </p:sp>
    </p:spTree>
    <p:extLst>
      <p:ext uri="{BB962C8B-B14F-4D97-AF65-F5344CB8AC3E}">
        <p14:creationId xmlns:p14="http://schemas.microsoft.com/office/powerpoint/2010/main" val="379727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Concatenation / Multiplier</a:t>
            </a:r>
          </a:p>
        </p:txBody>
      </p:sp>
      <p:sp>
        <p:nvSpPr>
          <p:cNvPr id="3" name="Content Placeholder 2"/>
          <p:cNvSpPr>
            <a:spLocks noGrp="1"/>
          </p:cNvSpPr>
          <p:nvPr>
            <p:ph idx="1"/>
          </p:nvPr>
        </p:nvSpPr>
        <p:spPr/>
        <p:txBody>
          <a:bodyPr/>
          <a:lstStyle/>
          <a:p>
            <a:r>
              <a:rPr lang="en-CA" dirty="0" err="1"/>
              <a:t>List.extend</a:t>
            </a:r>
            <a:r>
              <a:rPr lang="en-CA" dirty="0"/>
              <a:t>(</a:t>
            </a:r>
            <a:r>
              <a:rPr lang="en-CA" dirty="0" err="1"/>
              <a:t>other_list</a:t>
            </a:r>
            <a:r>
              <a:rPr lang="en-CA" dirty="0"/>
              <a:t>)</a:t>
            </a:r>
          </a:p>
          <a:p>
            <a:pPr lvl="1"/>
            <a:r>
              <a:rPr lang="en-CA" dirty="0"/>
              <a:t>Adds </a:t>
            </a:r>
            <a:r>
              <a:rPr lang="en-CA" dirty="0" err="1"/>
              <a:t>other_list</a:t>
            </a:r>
            <a:r>
              <a:rPr lang="en-CA" dirty="0"/>
              <a:t> to end of </a:t>
            </a:r>
            <a:r>
              <a:rPr lang="en-CA" dirty="0" err="1"/>
              <a:t>of</a:t>
            </a:r>
            <a:r>
              <a:rPr lang="en-CA" dirty="0"/>
              <a:t> List</a:t>
            </a:r>
          </a:p>
          <a:p>
            <a:r>
              <a:rPr lang="en-CA" dirty="0"/>
              <a:t>+=</a:t>
            </a:r>
          </a:p>
          <a:p>
            <a:pPr lvl="1"/>
            <a:r>
              <a:rPr lang="en-CA" dirty="0"/>
              <a:t>Same as above</a:t>
            </a:r>
          </a:p>
          <a:p>
            <a:r>
              <a:rPr lang="en-CA" dirty="0" err="1"/>
              <a:t>List_Values</a:t>
            </a:r>
            <a:r>
              <a:rPr lang="en-CA" dirty="0"/>
              <a:t> * </a:t>
            </a:r>
            <a:r>
              <a:rPr lang="en-CA" dirty="0" err="1"/>
              <a:t>num_of_times_to_repear</a:t>
            </a:r>
            <a:endParaRPr lang="en-CA" dirty="0"/>
          </a:p>
          <a:p>
            <a:pPr lvl="1"/>
            <a:endParaRPr lang="en-CA"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4572001"/>
            <a:ext cx="5044587"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963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Removal</a:t>
            </a:r>
          </a:p>
        </p:txBody>
      </p:sp>
      <p:sp>
        <p:nvSpPr>
          <p:cNvPr id="3" name="Content Placeholder 2"/>
          <p:cNvSpPr>
            <a:spLocks noGrp="1"/>
          </p:cNvSpPr>
          <p:nvPr>
            <p:ph idx="1"/>
          </p:nvPr>
        </p:nvSpPr>
        <p:spPr/>
        <p:txBody>
          <a:bodyPr/>
          <a:lstStyle/>
          <a:p>
            <a:r>
              <a:rPr lang="en-CA" dirty="0" err="1"/>
              <a:t>List.remove</a:t>
            </a:r>
            <a:r>
              <a:rPr lang="en-CA" dirty="0"/>
              <a:t>(</a:t>
            </a:r>
            <a:r>
              <a:rPr lang="en-CA" dirty="0" err="1"/>
              <a:t>item_to_remove</a:t>
            </a:r>
            <a:r>
              <a:rPr lang="en-CA" dirty="0"/>
              <a:t>)</a:t>
            </a:r>
          </a:p>
          <a:p>
            <a:pPr lvl="1"/>
            <a:r>
              <a:rPr lang="en-CA" dirty="0"/>
              <a:t>Raises </a:t>
            </a:r>
            <a:r>
              <a:rPr lang="en-CA" dirty="0" err="1"/>
              <a:t>ValueError</a:t>
            </a:r>
            <a:r>
              <a:rPr lang="en-CA" dirty="0"/>
              <a:t> </a:t>
            </a:r>
          </a:p>
          <a:p>
            <a:r>
              <a:rPr lang="en-CA" dirty="0" err="1"/>
              <a:t>List.pop</a:t>
            </a:r>
            <a:r>
              <a:rPr lang="en-CA" dirty="0"/>
              <a:t>( [index] )</a:t>
            </a:r>
          </a:p>
          <a:p>
            <a:r>
              <a:rPr lang="en-CA" dirty="0"/>
              <a:t>del keyword</a:t>
            </a:r>
          </a:p>
          <a:p>
            <a:r>
              <a:rPr lang="en-CA" dirty="0"/>
              <a:t>Clear() method</a:t>
            </a:r>
          </a:p>
        </p:txBody>
      </p:sp>
    </p:spTree>
    <p:extLst>
      <p:ext uri="{BB962C8B-B14F-4D97-AF65-F5344CB8AC3E}">
        <p14:creationId xmlns:p14="http://schemas.microsoft.com/office/powerpoint/2010/main" val="57805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Sorting</a:t>
            </a:r>
          </a:p>
        </p:txBody>
      </p:sp>
      <p:sp>
        <p:nvSpPr>
          <p:cNvPr id="3" name="Content Placeholder 2"/>
          <p:cNvSpPr>
            <a:spLocks noGrp="1"/>
          </p:cNvSpPr>
          <p:nvPr>
            <p:ph idx="1"/>
          </p:nvPr>
        </p:nvSpPr>
        <p:spPr/>
        <p:txBody>
          <a:bodyPr/>
          <a:lstStyle/>
          <a:p>
            <a:r>
              <a:rPr lang="en-CA" dirty="0" err="1"/>
              <a:t>List.sort</a:t>
            </a:r>
            <a:r>
              <a:rPr lang="en-CA" dirty="0"/>
              <a:t>()</a:t>
            </a:r>
          </a:p>
          <a:p>
            <a:pPr lvl="1"/>
            <a:r>
              <a:rPr lang="en-CA" dirty="0"/>
              <a:t>Key, reverse</a:t>
            </a:r>
          </a:p>
          <a:p>
            <a:r>
              <a:rPr lang="en-CA" dirty="0"/>
              <a:t>Sorted( </a:t>
            </a:r>
            <a:r>
              <a:rPr lang="en-CA" dirty="0" err="1"/>
              <a:t>any_iterable</a:t>
            </a:r>
            <a:r>
              <a:rPr lang="en-CA" dirty="0"/>
              <a:t>)</a:t>
            </a:r>
          </a:p>
          <a:p>
            <a:pPr lvl="1"/>
            <a:r>
              <a:rPr lang="en-CA" dirty="0"/>
              <a:t>Key, reverse</a:t>
            </a:r>
          </a:p>
          <a:p>
            <a:r>
              <a:rPr lang="en-CA" dirty="0"/>
              <a:t>Difference</a:t>
            </a:r>
          </a:p>
          <a:p>
            <a:pPr lvl="1"/>
            <a:r>
              <a:rPr lang="en-CA" dirty="0"/>
              <a:t>changes current vs returns new</a:t>
            </a:r>
          </a:p>
        </p:txBody>
      </p:sp>
    </p:spTree>
    <p:extLst>
      <p:ext uri="{BB962C8B-B14F-4D97-AF65-F5344CB8AC3E}">
        <p14:creationId xmlns:p14="http://schemas.microsoft.com/office/powerpoint/2010/main" val="69067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Functions and Methods for Lists</a:t>
            </a:r>
            <a:endParaRPr/>
          </a:p>
        </p:txBody>
      </p:sp>
      <p:sp>
        <p:nvSpPr>
          <p:cNvPr id="185" name="Google Shape;185;p23"/>
          <p:cNvSpPr txBox="1">
            <a:spLocks noGrp="1"/>
          </p:cNvSpPr>
          <p:nvPr>
            <p:ph idx="1"/>
          </p:nvPr>
        </p:nvSpPr>
        <p:spPr>
          <a:prstGeom prst="rect">
            <a:avLst/>
          </a:prstGeom>
        </p:spPr>
        <p:txBody>
          <a:bodyPr spcFirstLastPara="1" wrap="square" lIns="0" tIns="45700" rIns="0" bIns="45700" anchor="t" anchorCtr="0">
            <a:noAutofit/>
          </a:bodyPr>
          <a:lstStyle/>
          <a:p>
            <a:pPr marL="457200" lvl="0" indent="-342900" algn="l" rtl="0">
              <a:spcBef>
                <a:spcPts val="1200"/>
              </a:spcBef>
              <a:spcAft>
                <a:spcPts val="0"/>
              </a:spcAft>
              <a:buSzPts val="1800"/>
              <a:buChar char="●"/>
            </a:pPr>
            <a:r>
              <a:rPr lang="en-US" b="1" dirty="0"/>
              <a:t>Important note</a:t>
            </a:r>
            <a:r>
              <a:rPr lang="en-US" dirty="0"/>
              <a:t> There is a big difference between list methods and string methods: String methods do not change the original string, but list methods do change the original list. </a:t>
            </a:r>
          </a:p>
          <a:p>
            <a:pPr marL="457200" lvl="0" indent="-342900" algn="l" rtl="0">
              <a:spcBef>
                <a:spcPts val="1200"/>
              </a:spcBef>
              <a:spcAft>
                <a:spcPts val="0"/>
              </a:spcAft>
              <a:buSzPts val="1800"/>
              <a:buChar char="●"/>
            </a:pPr>
            <a:r>
              <a:rPr lang="en-US" dirty="0"/>
              <a:t>To sort a list L, just use </a:t>
            </a:r>
            <a:r>
              <a:rPr lang="en-US" dirty="0" err="1"/>
              <a:t>L.sort</a:t>
            </a:r>
            <a:r>
              <a:rPr lang="en-US" dirty="0"/>
              <a:t>() and not L=</a:t>
            </a:r>
            <a:r>
              <a:rPr lang="en-US" dirty="0" err="1"/>
              <a:t>L.sort</a:t>
            </a:r>
            <a:r>
              <a:rPr lang="en-US" dirty="0"/>
              <a:t>(). In fact, the latter will not work at all.</a:t>
            </a:r>
            <a:endParaRPr dirty="0"/>
          </a:p>
          <a:p>
            <a:pPr marL="457200" lvl="0" indent="0" algn="l" rtl="0">
              <a:spcBef>
                <a:spcPts val="1200"/>
              </a:spcBef>
              <a:spcAft>
                <a:spcPts val="200"/>
              </a:spcAft>
              <a:buNone/>
            </a:pPr>
            <a:endParaRPr dirty="0"/>
          </a:p>
        </p:txBody>
      </p:sp>
      <p:sp>
        <p:nvSpPr>
          <p:cNvPr id="187" name="Google Shape;187;p23"/>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186" name="Google Shape;186;p23"/>
          <p:cNvPicPr preferRelativeResize="0"/>
          <p:nvPr/>
        </p:nvPicPr>
        <p:blipFill>
          <a:blip r:embed="rId3">
            <a:alphaModFix/>
          </a:blip>
          <a:stretch>
            <a:fillRect/>
          </a:stretch>
        </p:blipFill>
        <p:spPr>
          <a:xfrm>
            <a:off x="2419350" y="4394994"/>
            <a:ext cx="7353300" cy="124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0904D3-CD0D-42FA-9495-4C2C38127724}"/>
              </a:ext>
            </a:extLst>
          </p:cNvPr>
          <p:cNvSpPr>
            <a:spLocks noGrp="1"/>
          </p:cNvSpPr>
          <p:nvPr>
            <p:ph type="ctrTitle"/>
          </p:nvPr>
        </p:nvSpPr>
        <p:spPr/>
        <p:txBody>
          <a:bodyPr/>
          <a:lstStyle/>
          <a:p>
            <a:r>
              <a:rPr lang="en-US" dirty="0"/>
              <a:t>Tuples</a:t>
            </a:r>
          </a:p>
        </p:txBody>
      </p:sp>
      <p:sp>
        <p:nvSpPr>
          <p:cNvPr id="4" name="Sous-titre 3">
            <a:extLst>
              <a:ext uri="{FF2B5EF4-FFF2-40B4-BE49-F238E27FC236}">
                <a16:creationId xmlns:a16="http://schemas.microsoft.com/office/drawing/2014/main" id="{D3154018-DB41-4CA7-AFD6-80E135B079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606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Tuples</a:t>
            </a:r>
            <a:endParaRPr sz="1850"/>
          </a:p>
        </p:txBody>
      </p:sp>
      <p:sp>
        <p:nvSpPr>
          <p:cNvPr id="193" name="Google Shape;193;p24"/>
          <p:cNvSpPr txBox="1">
            <a:spLocks noGrp="1"/>
          </p:cNvSpPr>
          <p:nvPr>
            <p:ph idx="1"/>
          </p:nvPr>
        </p:nvSpPr>
        <p:spPr>
          <a:prstGeom prst="rect">
            <a:avLst/>
          </a:prstGeom>
        </p:spPr>
        <p:txBody>
          <a:bodyPr spcFirstLastPara="1" wrap="square" lIns="0" tIns="45700" rIns="0" bIns="45700" anchor="t" anchorCtr="0">
            <a:noAutofit/>
          </a:bodyPr>
          <a:lstStyle/>
          <a:p>
            <a:pPr marL="457200" lvl="0" indent="-342900" algn="l" rtl="0">
              <a:spcBef>
                <a:spcPts val="1200"/>
              </a:spcBef>
              <a:spcAft>
                <a:spcPts val="0"/>
              </a:spcAft>
              <a:buSzPts val="1800"/>
              <a:buChar char="●"/>
            </a:pPr>
            <a:r>
              <a:rPr lang="en-US" sz="2400" dirty="0"/>
              <a:t>A tuple is essentially </a:t>
            </a:r>
            <a:r>
              <a:rPr lang="en-US" sz="2400" b="1" u="sng" dirty="0"/>
              <a:t>an immutable list</a:t>
            </a:r>
            <a:r>
              <a:rPr lang="en-US" sz="2400" dirty="0"/>
              <a:t>. Below is a list with three elements and a tuple with three elements:</a:t>
            </a:r>
            <a:endParaRPr sz="2400" dirty="0"/>
          </a:p>
          <a:p>
            <a:pPr marL="0" lvl="0" indent="0" algn="l" rtl="0">
              <a:spcBef>
                <a:spcPts val="1200"/>
              </a:spcBef>
              <a:spcAft>
                <a:spcPts val="0"/>
              </a:spcAft>
              <a:buNone/>
            </a:pPr>
            <a:endParaRPr sz="2400" dirty="0"/>
          </a:p>
          <a:p>
            <a:pPr marL="0" lvl="0" indent="0" algn="l" rtl="0">
              <a:spcBef>
                <a:spcPts val="1200"/>
              </a:spcBef>
              <a:spcAft>
                <a:spcPts val="0"/>
              </a:spcAft>
              <a:buNone/>
            </a:pPr>
            <a:endParaRPr sz="2400" dirty="0"/>
          </a:p>
          <a:p>
            <a:pPr marL="457200" lvl="0" indent="-342900" algn="l" rtl="0">
              <a:spcBef>
                <a:spcPts val="1200"/>
              </a:spcBef>
              <a:spcAft>
                <a:spcPts val="0"/>
              </a:spcAft>
              <a:buSzPts val="1800"/>
              <a:buChar char="●"/>
            </a:pPr>
            <a:r>
              <a:rPr lang="en-US" sz="2400" dirty="0"/>
              <a:t>Tuples are enclosed in parentheses, though the parentheses are actually optional. </a:t>
            </a:r>
            <a:endParaRPr sz="2400" dirty="0"/>
          </a:p>
          <a:p>
            <a:pPr marL="457200" lvl="0" indent="-342900" algn="l" rtl="0">
              <a:spcBef>
                <a:spcPts val="0"/>
              </a:spcBef>
              <a:spcAft>
                <a:spcPts val="0"/>
              </a:spcAft>
              <a:buSzPts val="1800"/>
              <a:buChar char="●"/>
            </a:pPr>
            <a:r>
              <a:rPr lang="en-US" sz="2400" dirty="0"/>
              <a:t>Indexing and slicing work the same as with lists. </a:t>
            </a:r>
            <a:endParaRPr sz="2400" dirty="0"/>
          </a:p>
          <a:p>
            <a:pPr marL="457200" lvl="0" indent="-342900" algn="l" rtl="0">
              <a:spcBef>
                <a:spcPts val="0"/>
              </a:spcBef>
              <a:spcAft>
                <a:spcPts val="0"/>
              </a:spcAft>
              <a:buSzPts val="1800"/>
              <a:buChar char="●"/>
            </a:pPr>
            <a:r>
              <a:rPr lang="en-US" sz="2400" dirty="0"/>
              <a:t>As with lists, you can get the length of the tuple by using the </a:t>
            </a:r>
            <a:r>
              <a:rPr lang="en-US" sz="2400" dirty="0" err="1"/>
              <a:t>len</a:t>
            </a:r>
            <a:r>
              <a:rPr lang="en-US" sz="2400" dirty="0"/>
              <a:t> function, and, like lists, tuples have count and index methods. </a:t>
            </a:r>
            <a:endParaRPr sz="2400" dirty="0"/>
          </a:p>
          <a:p>
            <a:pPr marL="457200" lvl="0" indent="-342900" algn="l" rtl="0">
              <a:spcBef>
                <a:spcPts val="0"/>
              </a:spcBef>
              <a:spcAft>
                <a:spcPts val="0"/>
              </a:spcAft>
              <a:buSzPts val="1800"/>
              <a:buChar char="●"/>
            </a:pPr>
            <a:r>
              <a:rPr lang="en-US" sz="2400" b="1" u="sng" dirty="0"/>
              <a:t>However, since a tuple is immutable, it does not have any of the other methods that lists have, like sort or reverse, as those change the list.</a:t>
            </a:r>
            <a:endParaRPr sz="2400" b="1" u="sng"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457200" lvl="0" indent="0" algn="l" rtl="0">
              <a:spcBef>
                <a:spcPts val="1200"/>
              </a:spcBef>
              <a:spcAft>
                <a:spcPts val="200"/>
              </a:spcAft>
              <a:buNone/>
            </a:pPr>
            <a:endParaRPr dirty="0"/>
          </a:p>
        </p:txBody>
      </p:sp>
      <p:sp>
        <p:nvSpPr>
          <p:cNvPr id="195" name="Google Shape;195;p24"/>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94" name="Google Shape;194;p24"/>
          <p:cNvSpPr/>
          <p:nvPr/>
        </p:nvSpPr>
        <p:spPr>
          <a:xfrm>
            <a:off x="1095150" y="2822809"/>
            <a:ext cx="10001700" cy="877200"/>
          </a:xfrm>
          <a:prstGeom prst="rect">
            <a:avLst/>
          </a:prstGeom>
          <a:solidFill>
            <a:srgbClr val="EAD1DC"/>
          </a:solidFill>
          <a:ln w="9525" cap="flat" cmpd="sng">
            <a:solidFill>
              <a:srgbClr val="344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1800">
                <a:solidFill>
                  <a:srgbClr val="3F3F3F"/>
                </a:solidFill>
                <a:latin typeface="Source Code Pro"/>
                <a:ea typeface="Source Code Pro"/>
                <a:cs typeface="Source Code Pro"/>
                <a:sym typeface="Source Code Pro"/>
              </a:rPr>
              <a:t>L = [1,2,3] </a:t>
            </a:r>
            <a:endParaRPr sz="1800">
              <a:solidFill>
                <a:srgbClr val="3F3F3F"/>
              </a:solidFill>
              <a:latin typeface="Source Code Pro"/>
              <a:ea typeface="Source Code Pro"/>
              <a:cs typeface="Source Code Pro"/>
              <a:sym typeface="Source Code Pro"/>
            </a:endParaRPr>
          </a:p>
          <a:p>
            <a:pPr marL="0" lvl="0" indent="0" algn="l" rtl="0">
              <a:lnSpc>
                <a:spcPct val="90000"/>
              </a:lnSpc>
              <a:spcBef>
                <a:spcPts val="200"/>
              </a:spcBef>
              <a:spcAft>
                <a:spcPts val="200"/>
              </a:spcAft>
              <a:buNone/>
            </a:pPr>
            <a:r>
              <a:rPr lang="en-US" sz="1800">
                <a:solidFill>
                  <a:srgbClr val="3F3F3F"/>
                </a:solidFill>
                <a:latin typeface="Source Code Pro"/>
                <a:ea typeface="Source Code Pro"/>
                <a:cs typeface="Source Code Pro"/>
                <a:sym typeface="Source Code Pro"/>
              </a:rPr>
              <a:t>t = (1,2,3)</a:t>
            </a:r>
            <a:endParaRPr sz="2000">
              <a:solidFill>
                <a:srgbClr val="3F3F3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Tuples</a:t>
            </a:r>
            <a:endParaRPr/>
          </a:p>
        </p:txBody>
      </p:sp>
      <p:sp>
        <p:nvSpPr>
          <p:cNvPr id="201" name="Google Shape;201;p25"/>
          <p:cNvSpPr txBox="1">
            <a:spLocks noGrp="1"/>
          </p:cNvSpPr>
          <p:nvPr>
            <p:ph idx="1"/>
          </p:nvPr>
        </p:nvSpPr>
        <p:spPr>
          <a:prstGeom prst="rect">
            <a:avLst/>
          </a:prstGeom>
        </p:spPr>
        <p:txBody>
          <a:bodyPr spcFirstLastPara="1" wrap="square" lIns="0" tIns="45700" rIns="0" bIns="45700" anchor="t" anchorCtr="0">
            <a:noAutofit/>
          </a:bodyPr>
          <a:lstStyle/>
          <a:p>
            <a:pPr marL="457200" lvl="0" indent="-342900" algn="l" rtl="0">
              <a:spcBef>
                <a:spcPts val="0"/>
              </a:spcBef>
              <a:spcAft>
                <a:spcPts val="0"/>
              </a:spcAft>
              <a:buSzPts val="1800"/>
              <a:buChar char="●"/>
            </a:pPr>
            <a:r>
              <a:rPr lang="en-US" sz="2400" dirty="0"/>
              <a:t>One reason why there are both lists and tuples is that in situations where speed really matters, tuples are generally faster than lists.</a:t>
            </a:r>
            <a:endParaRPr sz="2400" dirty="0"/>
          </a:p>
          <a:p>
            <a:pPr marL="457200" lvl="0" indent="0" algn="l" rtl="0">
              <a:spcBef>
                <a:spcPts val="0"/>
              </a:spcBef>
              <a:spcAft>
                <a:spcPts val="0"/>
              </a:spcAft>
              <a:buNone/>
            </a:pPr>
            <a:endParaRPr sz="2400" dirty="0"/>
          </a:p>
          <a:p>
            <a:pPr marL="457200" lvl="0" indent="-342900" algn="l" rtl="0">
              <a:spcBef>
                <a:spcPts val="0"/>
              </a:spcBef>
              <a:spcAft>
                <a:spcPts val="0"/>
              </a:spcAft>
              <a:buSzPts val="1800"/>
              <a:buChar char="●"/>
            </a:pPr>
            <a:r>
              <a:rPr lang="en-US" sz="2400" dirty="0"/>
              <a:t>The flexibility of lists comes with a corresponding cost in speed.</a:t>
            </a:r>
            <a:endParaRPr sz="2400" dirty="0"/>
          </a:p>
          <a:p>
            <a:pPr marL="457200" lvl="0" indent="0" algn="l" rtl="0">
              <a:spcBef>
                <a:spcPts val="0"/>
              </a:spcBef>
              <a:spcAft>
                <a:spcPts val="0"/>
              </a:spcAft>
              <a:buNone/>
            </a:pPr>
            <a:endParaRPr sz="2400" dirty="0"/>
          </a:p>
          <a:p>
            <a:pPr marL="457200" lvl="0" indent="-342900" algn="l" rtl="0">
              <a:spcBef>
                <a:spcPts val="0"/>
              </a:spcBef>
              <a:spcAft>
                <a:spcPts val="0"/>
              </a:spcAft>
              <a:buSzPts val="1800"/>
              <a:buChar char="●"/>
            </a:pPr>
            <a:r>
              <a:rPr lang="en-US" sz="2400" dirty="0"/>
              <a:t>To convert an object into a tuple, use </a:t>
            </a:r>
            <a:r>
              <a:rPr lang="en-US" sz="2400" b="1" dirty="0"/>
              <a:t>tuple</a:t>
            </a:r>
            <a:r>
              <a:rPr lang="en-US" sz="2400" dirty="0"/>
              <a:t>.</a:t>
            </a:r>
            <a:endParaRPr sz="2400" dirty="0"/>
          </a:p>
          <a:p>
            <a:pPr marL="457200" lvl="0" indent="0" algn="l" rtl="0">
              <a:spcBef>
                <a:spcPts val="0"/>
              </a:spcBef>
              <a:spcAft>
                <a:spcPts val="0"/>
              </a:spcAft>
              <a:buNone/>
            </a:pPr>
            <a:endParaRPr sz="2400" dirty="0"/>
          </a:p>
          <a:p>
            <a:pPr marL="457200" lvl="0" indent="-342900" algn="l" rtl="0">
              <a:spcBef>
                <a:spcPts val="0"/>
              </a:spcBef>
              <a:spcAft>
                <a:spcPts val="0"/>
              </a:spcAft>
              <a:buSzPts val="1800"/>
              <a:buChar char="●"/>
            </a:pPr>
            <a:r>
              <a:rPr lang="en-US" sz="2400" dirty="0"/>
              <a:t>The following example converts a list and a string into tuples: </a:t>
            </a:r>
            <a:endParaRPr sz="2400" dirty="0"/>
          </a:p>
          <a:p>
            <a:pPr marL="457200" lvl="0" indent="0" algn="l" rtl="0">
              <a:spcBef>
                <a:spcPts val="0"/>
              </a:spcBef>
              <a:spcAft>
                <a:spcPts val="0"/>
              </a:spcAft>
              <a:buNone/>
            </a:pPr>
            <a:endParaRPr dirty="0"/>
          </a:p>
        </p:txBody>
      </p:sp>
      <p:sp>
        <p:nvSpPr>
          <p:cNvPr id="203" name="Google Shape;203;p25"/>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02" name="Google Shape;202;p25"/>
          <p:cNvSpPr/>
          <p:nvPr/>
        </p:nvSpPr>
        <p:spPr>
          <a:xfrm>
            <a:off x="1125625" y="4687025"/>
            <a:ext cx="10001700" cy="877200"/>
          </a:xfrm>
          <a:prstGeom prst="rect">
            <a:avLst/>
          </a:prstGeom>
          <a:solidFill>
            <a:srgbClr val="EAD1DC"/>
          </a:solidFill>
          <a:ln w="9525" cap="flat" cmpd="sng">
            <a:solidFill>
              <a:srgbClr val="344068"/>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90000"/>
              </a:lnSpc>
              <a:spcBef>
                <a:spcPts val="0"/>
              </a:spcBef>
              <a:spcAft>
                <a:spcPts val="0"/>
              </a:spcAft>
              <a:buNone/>
            </a:pPr>
            <a:r>
              <a:rPr lang="en-US" sz="2000">
                <a:solidFill>
                  <a:srgbClr val="3F3F3F"/>
                </a:solidFill>
                <a:latin typeface="Source Code Pro"/>
                <a:ea typeface="Source Code Pro"/>
                <a:cs typeface="Source Code Pro"/>
                <a:sym typeface="Source Code Pro"/>
              </a:rPr>
              <a:t>t1 = tuple([1,2,3]) </a:t>
            </a:r>
            <a:endParaRPr sz="2000">
              <a:solidFill>
                <a:srgbClr val="3F3F3F"/>
              </a:solidFill>
              <a:latin typeface="Source Code Pro"/>
              <a:ea typeface="Source Code Pro"/>
              <a:cs typeface="Source Code Pro"/>
              <a:sym typeface="Source Code Pro"/>
            </a:endParaRPr>
          </a:p>
          <a:p>
            <a:pPr marL="457200" lvl="0" indent="0" algn="l" rtl="0">
              <a:lnSpc>
                <a:spcPct val="90000"/>
              </a:lnSpc>
              <a:spcBef>
                <a:spcPts val="0"/>
              </a:spcBef>
              <a:spcAft>
                <a:spcPts val="0"/>
              </a:spcAft>
              <a:buClr>
                <a:schemeClr val="dk1"/>
              </a:buClr>
              <a:buSzPts val="1100"/>
              <a:buFont typeface="Arial"/>
              <a:buNone/>
            </a:pPr>
            <a:r>
              <a:rPr lang="en-US" sz="2000">
                <a:solidFill>
                  <a:srgbClr val="3F3F3F"/>
                </a:solidFill>
                <a:latin typeface="Source Code Pro"/>
                <a:ea typeface="Source Code Pro"/>
                <a:cs typeface="Source Code Pro"/>
                <a:sym typeface="Source Code Pro"/>
              </a:rPr>
              <a:t>t2 = tuple('abcde')</a:t>
            </a:r>
            <a:endParaRPr sz="2000">
              <a:solidFill>
                <a:srgbClr val="3F3F3F"/>
              </a:solidFill>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Packing / Unpacking Tuples</a:t>
            </a:r>
          </a:p>
        </p:txBody>
      </p:sp>
      <p:sp>
        <p:nvSpPr>
          <p:cNvPr id="3" name="Content Placeholder 2"/>
          <p:cNvSpPr>
            <a:spLocks noGrp="1"/>
          </p:cNvSpPr>
          <p:nvPr>
            <p:ph idx="1"/>
          </p:nvPr>
        </p:nvSpPr>
        <p:spPr/>
        <p:txBody>
          <a:bodyPr/>
          <a:lstStyle/>
          <a:p>
            <a:r>
              <a:rPr lang="en-CA" dirty="0"/>
              <a:t>To extract values of tuples</a:t>
            </a:r>
          </a:p>
          <a:p>
            <a:pPr lvl="1"/>
            <a:r>
              <a:rPr lang="en-CA" dirty="0"/>
              <a:t>Variable, after variable = tuple( </a:t>
            </a:r>
            <a:r>
              <a:rPr lang="en-CA" dirty="0" err="1"/>
              <a:t>first_item</a:t>
            </a:r>
            <a:r>
              <a:rPr lang="en-CA" dirty="0"/>
              <a:t>, item2  )</a:t>
            </a:r>
          </a:p>
          <a:p>
            <a:r>
              <a:rPr lang="en-CA" dirty="0"/>
              <a:t>* unpacks tuple to function arguments</a:t>
            </a:r>
          </a:p>
          <a:p>
            <a:r>
              <a:rPr lang="en-CA" dirty="0"/>
              <a:t>Create functions that return tuples</a:t>
            </a:r>
          </a:p>
          <a:p>
            <a:endParaRPr lang="en-CA" dirty="0"/>
          </a:p>
        </p:txBody>
      </p:sp>
    </p:spTree>
    <p:extLst>
      <p:ext uri="{BB962C8B-B14F-4D97-AF65-F5344CB8AC3E}">
        <p14:creationId xmlns:p14="http://schemas.microsoft.com/office/powerpoint/2010/main" val="77588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403FA6-5C70-424F-8715-BF9B3CE47689}"/>
              </a:ext>
            </a:extLst>
          </p:cNvPr>
          <p:cNvSpPr>
            <a:spLocks noGrp="1"/>
          </p:cNvSpPr>
          <p:nvPr>
            <p:ph type="ctrTitle"/>
          </p:nvPr>
        </p:nvSpPr>
        <p:spPr/>
        <p:txBody>
          <a:bodyPr/>
          <a:lstStyle/>
          <a:p>
            <a:r>
              <a:rPr lang="en-US" dirty="0"/>
              <a:t>Sets</a:t>
            </a:r>
          </a:p>
        </p:txBody>
      </p:sp>
      <p:sp>
        <p:nvSpPr>
          <p:cNvPr id="4" name="Sous-titre 3">
            <a:extLst>
              <a:ext uri="{FF2B5EF4-FFF2-40B4-BE49-F238E27FC236}">
                <a16:creationId xmlns:a16="http://schemas.microsoft.com/office/drawing/2014/main" id="{44C26FF2-48C4-4717-AD17-B7484F83E0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688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F1620-6F18-402A-A3AF-6E0A05202B02}"/>
              </a:ext>
            </a:extLst>
          </p:cNvPr>
          <p:cNvSpPr>
            <a:spLocks noGrp="1"/>
          </p:cNvSpPr>
          <p:nvPr>
            <p:ph type="ctrTitle"/>
          </p:nvPr>
        </p:nvSpPr>
        <p:spPr/>
        <p:txBody>
          <a:bodyPr/>
          <a:lstStyle/>
          <a:p>
            <a:r>
              <a:rPr lang="en-US" dirty="0"/>
              <a:t>Lists</a:t>
            </a:r>
          </a:p>
        </p:txBody>
      </p:sp>
      <p:sp>
        <p:nvSpPr>
          <p:cNvPr id="5" name="Sous-titre 4">
            <a:extLst>
              <a:ext uri="{FF2B5EF4-FFF2-40B4-BE49-F238E27FC236}">
                <a16:creationId xmlns:a16="http://schemas.microsoft.com/office/drawing/2014/main" id="{A48CAEFB-8693-4F66-A74D-19E5E62D1C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5584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t>Sets, as in Mathematical Sets</a:t>
            </a:r>
          </a:p>
        </p:txBody>
      </p:sp>
      <p:sp>
        <p:nvSpPr>
          <p:cNvPr id="51204" name="Rectangle 3"/>
          <p:cNvSpPr>
            <a:spLocks noGrp="1" noChangeArrowheads="1"/>
          </p:cNvSpPr>
          <p:nvPr>
            <p:ph type="body" idx="1"/>
          </p:nvPr>
        </p:nvSpPr>
        <p:spPr/>
        <p:txBody>
          <a:bodyPr/>
          <a:lstStyle/>
          <a:p>
            <a:r>
              <a:rPr lang="en-US"/>
              <a:t>in mathematics, a set is a collection of objects, potentially of many different types</a:t>
            </a:r>
          </a:p>
          <a:p>
            <a:r>
              <a:rPr lang="en-US"/>
              <a:t>in a set, no two elements are identical. That is, a set consists of elements each of which is unique compared to the other elements</a:t>
            </a:r>
          </a:p>
          <a:p>
            <a:r>
              <a:rPr lang="en-US"/>
              <a:t>there is no order to the elements of a set</a:t>
            </a:r>
          </a:p>
          <a:p>
            <a:r>
              <a:rPr lang="en-US"/>
              <a:t>a set with no elements is the empty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ea typeface="ＭＳ Ｐゴシック" pitchFamily="-107" charset="-128"/>
                <a:cs typeface="ＭＳ Ｐゴシック" pitchFamily="-107" charset="-128"/>
              </a:rPr>
              <a:t>Creating a set</a:t>
            </a:r>
          </a:p>
        </p:txBody>
      </p:sp>
      <p:sp>
        <p:nvSpPr>
          <p:cNvPr id="53252" name="Rectangle 3"/>
          <p:cNvSpPr>
            <a:spLocks noGrp="1" noChangeArrowheads="1"/>
          </p:cNvSpPr>
          <p:nvPr>
            <p:ph type="body" idx="1"/>
          </p:nvPr>
        </p:nvSpPr>
        <p:spPr>
          <a:xfrm>
            <a:off x="1981200" y="1143001"/>
            <a:ext cx="8229600" cy="4983163"/>
          </a:xfrm>
        </p:spPr>
        <p:txBody>
          <a:bodyPr/>
          <a:lstStyle/>
          <a:p>
            <a:pPr marL="0" indent="0">
              <a:buNone/>
            </a:pPr>
            <a:r>
              <a:rPr lang="en-US" sz="3600" dirty="0">
                <a:ea typeface="Courier New" pitchFamily="-107" charset="0"/>
                <a:cs typeface="Courier New" pitchFamily="-107" charset="0"/>
              </a:rPr>
              <a:t>Set can be created in one of two ways:</a:t>
            </a:r>
          </a:p>
          <a:p>
            <a:pPr>
              <a:lnSpc>
                <a:spcPct val="90000"/>
              </a:lnSpc>
            </a:pPr>
            <a:r>
              <a:rPr lang="en-US" sz="3600" dirty="0">
                <a:ea typeface="Courier New" pitchFamily="-107" charset="0"/>
                <a:cs typeface="Courier New" pitchFamily="-107" charset="0"/>
              </a:rPr>
              <a:t>constructor: </a:t>
            </a:r>
            <a:r>
              <a:rPr lang="en-US" sz="3600" dirty="0">
                <a:solidFill>
                  <a:srgbClr val="660066"/>
                </a:solidFill>
                <a:latin typeface="Courier New"/>
                <a:ea typeface="Courier New" pitchFamily="-107" charset="0"/>
                <a:cs typeface="Courier New"/>
              </a:rPr>
              <a:t>set(</a:t>
            </a:r>
            <a:r>
              <a:rPr lang="en-US" sz="3600" dirty="0" err="1">
                <a:solidFill>
                  <a:srgbClr val="660066"/>
                </a:solidFill>
                <a:latin typeface="Courier New"/>
                <a:ea typeface="Courier New" pitchFamily="-107" charset="0"/>
                <a:cs typeface="Courier New"/>
              </a:rPr>
              <a:t>iterable</a:t>
            </a:r>
            <a:r>
              <a:rPr lang="en-US" sz="3600" dirty="0">
                <a:solidFill>
                  <a:srgbClr val="660066"/>
                </a:solidFill>
                <a:latin typeface="Courier New"/>
                <a:ea typeface="Courier New" pitchFamily="-107" charset="0"/>
                <a:cs typeface="Courier New"/>
              </a:rPr>
              <a:t>) </a:t>
            </a:r>
            <a:r>
              <a:rPr lang="en-US" sz="3600" dirty="0">
                <a:ea typeface="Courier New" pitchFamily="-107" charset="0"/>
                <a:cs typeface="Courier New" pitchFamily="-107" charset="0"/>
              </a:rPr>
              <a:t>where the argument is </a:t>
            </a:r>
            <a:r>
              <a:rPr lang="en-US" sz="3600" dirty="0" err="1">
                <a:ea typeface="Courier New" pitchFamily="-107" charset="0"/>
                <a:cs typeface="Courier New" pitchFamily="-107" charset="0"/>
              </a:rPr>
              <a:t>iterable</a:t>
            </a:r>
            <a:endParaRPr lang="en-US" sz="3600" dirty="0">
              <a:ea typeface="Courier New" pitchFamily="-107" charset="0"/>
              <a:cs typeface="Courier New" pitchFamily="-107" charset="0"/>
            </a:endParaRPr>
          </a:p>
          <a:p>
            <a:pPr marL="0" indent="0">
              <a:buNone/>
            </a:pPr>
            <a:r>
              <a:rPr lang="en-US" dirty="0">
                <a:solidFill>
                  <a:srgbClr val="660066"/>
                </a:solidFill>
                <a:latin typeface="Courier New"/>
                <a:ea typeface="Courier New" pitchFamily="-107" charset="0"/>
                <a:cs typeface="Courier New"/>
              </a:rPr>
              <a:t>	</a:t>
            </a:r>
            <a:r>
              <a:rPr lang="en-US" dirty="0" err="1">
                <a:solidFill>
                  <a:srgbClr val="660066"/>
                </a:solidFill>
                <a:latin typeface="Courier New"/>
                <a:ea typeface="Courier New" pitchFamily="-107" charset="0"/>
                <a:cs typeface="Courier New"/>
              </a:rPr>
              <a:t>my_set</a:t>
            </a:r>
            <a:r>
              <a:rPr lang="en-US" dirty="0">
                <a:solidFill>
                  <a:srgbClr val="660066"/>
                </a:solidFill>
                <a:latin typeface="Courier New"/>
                <a:ea typeface="Courier New" pitchFamily="-107" charset="0"/>
                <a:cs typeface="Courier New"/>
              </a:rPr>
              <a:t> = set('</a:t>
            </a:r>
            <a:r>
              <a:rPr lang="en-US" dirty="0" err="1">
                <a:solidFill>
                  <a:srgbClr val="660066"/>
                </a:solidFill>
                <a:latin typeface="Courier New"/>
                <a:ea typeface="Courier New" pitchFamily="-107" charset="0"/>
                <a:cs typeface="Courier New"/>
              </a:rPr>
              <a:t>abc</a:t>
            </a:r>
            <a:r>
              <a:rPr lang="en-US" dirty="0">
                <a:solidFill>
                  <a:srgbClr val="660066"/>
                </a:solidFill>
                <a:latin typeface="Courier New"/>
                <a:ea typeface="Courier New" pitchFamily="-107" charset="0"/>
                <a:cs typeface="Courier New"/>
              </a:rPr>
              <a:t>') </a:t>
            </a:r>
          </a:p>
          <a:p>
            <a:pPr marL="0" indent="0">
              <a:buNone/>
            </a:pPr>
            <a:r>
              <a:rPr lang="en-US" dirty="0">
                <a:solidFill>
                  <a:srgbClr val="660066"/>
                </a:solidFill>
                <a:latin typeface="Courier New"/>
                <a:ea typeface="Courier New" pitchFamily="-107" charset="0"/>
                <a:cs typeface="Courier New"/>
                <a:sym typeface="Wingdings"/>
              </a:rPr>
              <a:t>	</a:t>
            </a:r>
            <a:r>
              <a:rPr lang="en-US" dirty="0" err="1">
                <a:solidFill>
                  <a:srgbClr val="660066"/>
                </a:solidFill>
                <a:latin typeface="Courier New"/>
                <a:ea typeface="Courier New" pitchFamily="-107" charset="0"/>
                <a:cs typeface="Courier New"/>
                <a:sym typeface="Wingdings"/>
              </a:rPr>
              <a:t>my_set</a:t>
            </a:r>
            <a:r>
              <a:rPr lang="en-US" dirty="0">
                <a:solidFill>
                  <a:srgbClr val="660066"/>
                </a:solidFill>
                <a:latin typeface="Courier New"/>
                <a:ea typeface="Courier New" pitchFamily="-107" charset="0"/>
                <a:cs typeface="Courier New"/>
                <a:sym typeface="Wingdings"/>
              </a:rPr>
              <a:t>  {'a', 'b', 'c'}</a:t>
            </a:r>
            <a:endParaRPr lang="en-US" dirty="0">
              <a:solidFill>
                <a:srgbClr val="660066"/>
              </a:solidFill>
              <a:latin typeface="Courier New"/>
              <a:ea typeface="Courier New" pitchFamily="-107" charset="0"/>
              <a:cs typeface="Courier New"/>
            </a:endParaRPr>
          </a:p>
          <a:p>
            <a:pPr>
              <a:lnSpc>
                <a:spcPct val="90000"/>
              </a:lnSpc>
            </a:pPr>
            <a:r>
              <a:rPr lang="en-US" sz="3600" dirty="0">
                <a:ea typeface="Courier New" pitchFamily="-107" charset="0"/>
                <a:cs typeface="Courier New" pitchFamily="-107" charset="0"/>
              </a:rPr>
              <a:t>shortcut: </a:t>
            </a:r>
            <a:r>
              <a:rPr lang="en-US" sz="3600" dirty="0">
                <a:solidFill>
                  <a:srgbClr val="660066"/>
                </a:solidFill>
                <a:latin typeface="Courier New"/>
                <a:ea typeface="Courier New" pitchFamily="-107" charset="0"/>
                <a:cs typeface="Courier New"/>
              </a:rPr>
              <a:t>{}</a:t>
            </a:r>
            <a:r>
              <a:rPr lang="en-US" sz="3600" dirty="0">
                <a:ea typeface="Courier New" pitchFamily="-107" charset="0"/>
                <a:cs typeface="Courier New" pitchFamily="-107" charset="0"/>
              </a:rPr>
              <a:t>, braces where the elements have no colons (to distinguish them from </a:t>
            </a:r>
            <a:r>
              <a:rPr lang="en-US" sz="3600" dirty="0" err="1">
                <a:ea typeface="Courier New" pitchFamily="-107" charset="0"/>
                <a:cs typeface="Courier New" pitchFamily="-107" charset="0"/>
              </a:rPr>
              <a:t>dicts</a:t>
            </a:r>
            <a:r>
              <a:rPr lang="en-US" sz="3600" dirty="0">
                <a:ea typeface="Courier New" pitchFamily="-107" charset="0"/>
                <a:cs typeface="Courier New" pitchFamily="-107" charset="0"/>
              </a:rPr>
              <a:t>)</a:t>
            </a:r>
          </a:p>
          <a:p>
            <a:pPr marL="0" indent="0">
              <a:buNone/>
            </a:pPr>
            <a:r>
              <a:rPr lang="en-US" dirty="0">
                <a:solidFill>
                  <a:srgbClr val="660066"/>
                </a:solidFill>
                <a:latin typeface="Courier New"/>
                <a:ea typeface="Courier New" pitchFamily="-107" charset="0"/>
                <a:cs typeface="Courier New"/>
              </a:rPr>
              <a:t>	</a:t>
            </a:r>
            <a:r>
              <a:rPr lang="en-US" dirty="0" err="1">
                <a:solidFill>
                  <a:srgbClr val="660066"/>
                </a:solidFill>
                <a:latin typeface="Courier New"/>
                <a:ea typeface="Courier New" pitchFamily="-107" charset="0"/>
                <a:cs typeface="Courier New"/>
              </a:rPr>
              <a:t>my_set</a:t>
            </a:r>
            <a:r>
              <a:rPr lang="en-US" dirty="0">
                <a:solidFill>
                  <a:srgbClr val="660066"/>
                </a:solidFill>
                <a:latin typeface="Courier New"/>
                <a:ea typeface="Courier New" pitchFamily="-107" charset="0"/>
                <a:cs typeface="Courier New"/>
              </a:rPr>
              <a:t> = {'a', '</a:t>
            </a:r>
            <a:r>
              <a:rPr lang="en-US" dirty="0" err="1">
                <a:solidFill>
                  <a:srgbClr val="660066"/>
                </a:solidFill>
                <a:latin typeface="Courier New"/>
                <a:ea typeface="Courier New" pitchFamily="-107" charset="0"/>
                <a:cs typeface="Courier New"/>
              </a:rPr>
              <a:t>b','c</a:t>
            </a:r>
            <a:r>
              <a:rPr lang="en-US" dirty="0">
                <a:solidFill>
                  <a:srgbClr val="660066"/>
                </a:solidFill>
                <a:latin typeface="Courier New"/>
                <a:ea typeface="Courier New" pitchFamily="-107" charset="0"/>
                <a:cs typeface="Courier New"/>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ea typeface="ＭＳ Ｐゴシック" pitchFamily="-107" charset="-128"/>
                <a:cs typeface="ＭＳ Ｐゴシック" pitchFamily="-107" charset="-128"/>
              </a:rPr>
              <a:t>Diverse elements</a:t>
            </a:r>
          </a:p>
        </p:txBody>
      </p:sp>
      <p:sp>
        <p:nvSpPr>
          <p:cNvPr id="55300" name="Rectangle 3"/>
          <p:cNvSpPr>
            <a:spLocks noGrp="1" noChangeArrowheads="1"/>
          </p:cNvSpPr>
          <p:nvPr>
            <p:ph type="body" idx="1"/>
          </p:nvPr>
        </p:nvSpPr>
        <p:spPr>
          <a:xfrm>
            <a:off x="1981200" y="1981200"/>
            <a:ext cx="8534400" cy="3886200"/>
          </a:xfrm>
        </p:spPr>
        <p:txBody>
          <a:bodyPr/>
          <a:lstStyle/>
          <a:p>
            <a:pPr eaLnBrk="1" hangingPunct="1"/>
            <a:r>
              <a:rPr lang="en-US" dirty="0">
                <a:ea typeface="ＭＳ Ｐゴシック" pitchFamily="-107" charset="-128"/>
                <a:cs typeface="ＭＳ Ｐゴシック" pitchFamily="-107" charset="-128"/>
              </a:rPr>
              <a:t>A set can consist of a mixture of different types of elements</a:t>
            </a:r>
          </a:p>
          <a:p>
            <a:pPr eaLnBrk="1" hangingPunct="1">
              <a:buFont typeface="Wingdings" pitchFamily="-107" charset="2"/>
              <a:buNone/>
            </a:pPr>
            <a:r>
              <a:rPr lang="en-US" dirty="0" err="1">
                <a:latin typeface="Courier New" pitchFamily="-107" charset="0"/>
                <a:ea typeface="Courier New" pitchFamily="-107" charset="0"/>
                <a:cs typeface="Courier New" pitchFamily="-107" charset="0"/>
              </a:rPr>
              <a:t>my_set</a:t>
            </a:r>
            <a:r>
              <a:rPr lang="en-US" dirty="0">
                <a:latin typeface="Courier New" pitchFamily="-107" charset="0"/>
                <a:ea typeface="Courier New" pitchFamily="-107" charset="0"/>
                <a:cs typeface="Courier New" pitchFamily="-107" charset="0"/>
              </a:rPr>
              <a:t> = {</a:t>
            </a:r>
            <a:r>
              <a:rPr lang="fr-FR" dirty="0">
                <a:latin typeface="Courier New" pitchFamily="-107" charset="0"/>
                <a:ea typeface="Courier New" pitchFamily="-107" charset="0"/>
                <a:cs typeface="Courier New" pitchFamily="-107" charset="0"/>
              </a:rPr>
              <a:t>'</a:t>
            </a:r>
            <a:r>
              <a:rPr lang="en-US" dirty="0">
                <a:latin typeface="Courier New" pitchFamily="-107" charset="0"/>
                <a:ea typeface="Courier New" pitchFamily="-107" charset="0"/>
                <a:cs typeface="Courier New" pitchFamily="-107" charset="0"/>
              </a:rPr>
              <a:t>a</a:t>
            </a:r>
            <a:r>
              <a:rPr lang="fr-FR" dirty="0">
                <a:latin typeface="Courier New" pitchFamily="-107" charset="0"/>
                <a:ea typeface="Courier New" pitchFamily="-107" charset="0"/>
                <a:cs typeface="Courier New" pitchFamily="-107" charset="0"/>
              </a:rPr>
              <a:t>'</a:t>
            </a:r>
            <a:r>
              <a:rPr lang="en-US" dirty="0">
                <a:latin typeface="Courier New" pitchFamily="-107" charset="0"/>
                <a:ea typeface="Courier New" pitchFamily="-107" charset="0"/>
                <a:cs typeface="Courier New" pitchFamily="-107" charset="0"/>
              </a:rPr>
              <a:t>,1,3.14159,True}</a:t>
            </a:r>
          </a:p>
          <a:p>
            <a:pPr eaLnBrk="1" hangingPunct="1"/>
            <a:r>
              <a:rPr lang="en-US" dirty="0">
                <a:ea typeface="ＭＳ Ｐゴシック" pitchFamily="-107" charset="-128"/>
                <a:cs typeface="ＭＳ Ｐゴシック" pitchFamily="-107" charset="-128"/>
              </a:rPr>
              <a:t>as long as the single argument can be iterated through, you can make a set of it</a:t>
            </a:r>
          </a:p>
          <a:p>
            <a:pPr eaLnBrk="1" hangingPunct="1">
              <a:buFont typeface="Wingdings" pitchFamily="-107" charset="2"/>
              <a:buNone/>
            </a:pPr>
            <a:endParaRPr lang="en-US" dirty="0">
              <a:ea typeface="ＭＳ Ｐゴシック" pitchFamily="-107" charset="-128"/>
              <a:cs typeface="ＭＳ Ｐゴシック" pitchFamily="-107"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ea typeface="ＭＳ Ｐゴシック" pitchFamily="-107" charset="-128"/>
                <a:cs typeface="ＭＳ Ｐゴシック" pitchFamily="-107" charset="-128"/>
              </a:rPr>
              <a:t>no duplicates</a:t>
            </a:r>
          </a:p>
        </p:txBody>
      </p:sp>
      <p:sp>
        <p:nvSpPr>
          <p:cNvPr id="57348" name="Rectangle 3"/>
          <p:cNvSpPr>
            <a:spLocks noGrp="1" noChangeArrowheads="1"/>
          </p:cNvSpPr>
          <p:nvPr>
            <p:ph type="body" idx="1"/>
          </p:nvPr>
        </p:nvSpPr>
        <p:spPr/>
        <p:txBody>
          <a:bodyPr/>
          <a:lstStyle/>
          <a:p>
            <a:pPr eaLnBrk="1" hangingPunct="1"/>
            <a:r>
              <a:rPr lang="en-US" dirty="0">
                <a:ea typeface="ＭＳ Ｐゴシック" pitchFamily="-107" charset="-128"/>
                <a:cs typeface="ＭＳ Ｐゴシック" pitchFamily="-107" charset="-128"/>
              </a:rPr>
              <a:t>duplicates are automatically removed</a:t>
            </a:r>
          </a:p>
          <a:p>
            <a:pPr eaLnBrk="1" hangingPunct="1"/>
            <a:endParaRPr lang="en-US" dirty="0">
              <a:ea typeface="ＭＳ Ｐゴシック" pitchFamily="-107" charset="-128"/>
              <a:cs typeface="ＭＳ Ｐゴシック" pitchFamily="-107" charset="-128"/>
            </a:endParaRPr>
          </a:p>
          <a:p>
            <a:pPr eaLnBrk="1" hangingPunct="1">
              <a:buFont typeface="Wingdings" pitchFamily="-107" charset="2"/>
              <a:buNone/>
            </a:pPr>
            <a:r>
              <a:rPr lang="en-US" dirty="0" err="1">
                <a:latin typeface="Courier New" pitchFamily="-107" charset="0"/>
                <a:ea typeface="Courier New" pitchFamily="-107" charset="0"/>
                <a:cs typeface="Courier New" pitchFamily="-107" charset="0"/>
              </a:rPr>
              <a:t>my_set</a:t>
            </a:r>
            <a:r>
              <a:rPr lang="en-US" dirty="0">
                <a:latin typeface="Courier New" pitchFamily="-107" charset="0"/>
                <a:ea typeface="Courier New" pitchFamily="-107" charset="0"/>
                <a:cs typeface="Courier New" pitchFamily="-107" charset="0"/>
              </a:rPr>
              <a:t> = set("</a:t>
            </a:r>
            <a:r>
              <a:rPr lang="en-US" dirty="0" err="1">
                <a:latin typeface="Courier New" pitchFamily="-107" charset="0"/>
                <a:ea typeface="Courier New" pitchFamily="-107" charset="0"/>
                <a:cs typeface="Courier New" pitchFamily="-107" charset="0"/>
              </a:rPr>
              <a:t>aabbccdd</a:t>
            </a:r>
            <a:r>
              <a:rPr lang="en-US" dirty="0">
                <a:latin typeface="Courier New" pitchFamily="-107" charset="0"/>
                <a:ea typeface="Courier New" pitchFamily="-107" charset="0"/>
                <a:cs typeface="Courier New" pitchFamily="-107" charset="0"/>
              </a:rPr>
              <a:t>")</a:t>
            </a:r>
          </a:p>
          <a:p>
            <a:pPr eaLnBrk="1" hangingPunct="1">
              <a:buFont typeface="Wingdings" pitchFamily="-107" charset="2"/>
              <a:buNone/>
            </a:pPr>
            <a:r>
              <a:rPr lang="en-US" dirty="0">
                <a:latin typeface="Courier New" pitchFamily="-107" charset="0"/>
                <a:ea typeface="Courier New" pitchFamily="-107" charset="0"/>
                <a:cs typeface="Courier New" pitchFamily="-107" charset="0"/>
              </a:rPr>
              <a:t>print(</a:t>
            </a:r>
            <a:r>
              <a:rPr lang="en-US" dirty="0" err="1">
                <a:latin typeface="Courier New" pitchFamily="-107" charset="0"/>
                <a:ea typeface="Courier New" pitchFamily="-107" charset="0"/>
                <a:cs typeface="Courier New" pitchFamily="-107" charset="0"/>
              </a:rPr>
              <a:t>my_set</a:t>
            </a:r>
            <a:r>
              <a:rPr lang="en-US" dirty="0">
                <a:latin typeface="Courier New" pitchFamily="-107" charset="0"/>
                <a:ea typeface="Courier New" pitchFamily="-107" charset="0"/>
                <a:cs typeface="Courier New" pitchFamily="-107" charset="0"/>
              </a:rPr>
              <a:t>)	</a:t>
            </a:r>
          </a:p>
          <a:p>
            <a:pPr eaLnBrk="1" hangingPunct="1">
              <a:buFont typeface="Wingdings" pitchFamily="-107" charset="2"/>
              <a:buNone/>
            </a:pPr>
            <a:r>
              <a:rPr lang="en-US" dirty="0">
                <a:latin typeface="Courier New" pitchFamily="-107" charset="0"/>
                <a:ea typeface="Courier New" pitchFamily="-107" charset="0"/>
                <a:cs typeface="Courier New" pitchFamily="-107" charset="0"/>
                <a:sym typeface="Wingdings"/>
              </a:rPr>
              <a:t>	 </a:t>
            </a:r>
            <a:r>
              <a:rPr lang="da-DK" dirty="0">
                <a:latin typeface="Courier New" pitchFamily="-107" charset="0"/>
                <a:ea typeface="Courier New" pitchFamily="-107" charset="0"/>
                <a:cs typeface="Courier New" pitchFamily="-107" charset="0"/>
              </a:rPr>
              <a:t>{</a:t>
            </a:r>
            <a:r>
              <a:rPr lang="fr-FR" dirty="0">
                <a:latin typeface="Courier New" pitchFamily="-107" charset="0"/>
                <a:ea typeface="Courier New" pitchFamily="-107" charset="0"/>
                <a:cs typeface="Courier New" pitchFamily="-107" charset="0"/>
              </a:rPr>
              <a:t>'</a:t>
            </a:r>
            <a:r>
              <a:rPr lang="da-DK" dirty="0">
                <a:latin typeface="Courier New" pitchFamily="-107" charset="0"/>
                <a:ea typeface="Courier New" pitchFamily="-107" charset="0"/>
                <a:cs typeface="Courier New" pitchFamily="-107" charset="0"/>
              </a:rPr>
              <a:t>a</a:t>
            </a:r>
            <a:r>
              <a:rPr lang="fr-FR" dirty="0">
                <a:latin typeface="Courier New" pitchFamily="-107" charset="0"/>
                <a:ea typeface="Courier New" pitchFamily="-107" charset="0"/>
                <a:cs typeface="Courier New" pitchFamily="-107" charset="0"/>
              </a:rPr>
              <a:t>'</a:t>
            </a:r>
            <a:r>
              <a:rPr lang="da-DK" dirty="0">
                <a:latin typeface="Courier New" pitchFamily="-107" charset="0"/>
                <a:ea typeface="Courier New" pitchFamily="-107" charset="0"/>
                <a:cs typeface="Courier New" pitchFamily="-107" charset="0"/>
              </a:rPr>
              <a:t>, </a:t>
            </a:r>
            <a:r>
              <a:rPr lang="fr-FR" dirty="0">
                <a:latin typeface="Courier New" pitchFamily="-107" charset="0"/>
                <a:ea typeface="Courier New" pitchFamily="-107" charset="0"/>
                <a:cs typeface="Courier New" pitchFamily="-107" charset="0"/>
              </a:rPr>
              <a:t>'</a:t>
            </a:r>
            <a:r>
              <a:rPr lang="da-DK" dirty="0">
                <a:latin typeface="Courier New" pitchFamily="-107" charset="0"/>
                <a:ea typeface="Courier New" pitchFamily="-107" charset="0"/>
                <a:cs typeface="Courier New" pitchFamily="-107" charset="0"/>
              </a:rPr>
              <a:t>c</a:t>
            </a:r>
            <a:r>
              <a:rPr lang="fr-FR" dirty="0">
                <a:latin typeface="Courier New" pitchFamily="-107" charset="0"/>
                <a:ea typeface="Courier New" pitchFamily="-107" charset="0"/>
                <a:cs typeface="Courier New" pitchFamily="-107" charset="0"/>
              </a:rPr>
              <a:t>'</a:t>
            </a:r>
            <a:r>
              <a:rPr lang="da-DK" dirty="0">
                <a:latin typeface="Courier New" pitchFamily="-107" charset="0"/>
                <a:ea typeface="Courier New" pitchFamily="-107" charset="0"/>
                <a:cs typeface="Courier New" pitchFamily="-107" charset="0"/>
              </a:rPr>
              <a:t>, </a:t>
            </a:r>
            <a:r>
              <a:rPr lang="fr-FR" dirty="0">
                <a:latin typeface="Courier New" pitchFamily="-107" charset="0"/>
                <a:ea typeface="Courier New" pitchFamily="-107" charset="0"/>
                <a:cs typeface="Courier New" pitchFamily="-107" charset="0"/>
              </a:rPr>
              <a:t>'</a:t>
            </a:r>
            <a:r>
              <a:rPr lang="da-DK" dirty="0">
                <a:latin typeface="Courier New" pitchFamily="-107" charset="0"/>
                <a:ea typeface="Courier New" pitchFamily="-107" charset="0"/>
                <a:cs typeface="Courier New" pitchFamily="-107" charset="0"/>
              </a:rPr>
              <a:t>b</a:t>
            </a:r>
            <a:r>
              <a:rPr lang="fr-FR" dirty="0">
                <a:latin typeface="Courier New" pitchFamily="-107" charset="0"/>
                <a:ea typeface="Courier New" pitchFamily="-107" charset="0"/>
                <a:cs typeface="Courier New" pitchFamily="-107" charset="0"/>
              </a:rPr>
              <a:t>'</a:t>
            </a:r>
            <a:r>
              <a:rPr lang="da-DK" dirty="0">
                <a:latin typeface="Courier New" pitchFamily="-107" charset="0"/>
                <a:ea typeface="Courier New" pitchFamily="-107" charset="0"/>
                <a:cs typeface="Courier New" pitchFamily="-107" charset="0"/>
              </a:rPr>
              <a:t>, </a:t>
            </a:r>
            <a:r>
              <a:rPr lang="fr-FR" dirty="0">
                <a:latin typeface="Courier New" pitchFamily="-107" charset="0"/>
                <a:ea typeface="Courier New" pitchFamily="-107" charset="0"/>
                <a:cs typeface="Courier New" pitchFamily="-107" charset="0"/>
              </a:rPr>
              <a:t>'</a:t>
            </a:r>
            <a:r>
              <a:rPr lang="da-DK" dirty="0">
                <a:latin typeface="Courier New" pitchFamily="-107" charset="0"/>
                <a:ea typeface="Courier New" pitchFamily="-107" charset="0"/>
                <a:cs typeface="Courier New" pitchFamily="-107" charset="0"/>
              </a:rPr>
              <a:t>d</a:t>
            </a:r>
            <a:r>
              <a:rPr lang="fr-FR" dirty="0">
                <a:latin typeface="Courier New" pitchFamily="-107" charset="0"/>
                <a:ea typeface="Courier New" pitchFamily="-107" charset="0"/>
                <a:cs typeface="Courier New" pitchFamily="-107" charset="0"/>
              </a:rPr>
              <a:t>'</a:t>
            </a:r>
            <a:r>
              <a:rPr lang="da-DK" dirty="0">
                <a:latin typeface="Courier New" pitchFamily="-107" charset="0"/>
                <a:ea typeface="Courier New" pitchFamily="-107" charset="0"/>
                <a:cs typeface="Courier New" pitchFamily="-107" charset="0"/>
              </a:rPr>
              <a:t>}</a:t>
            </a:r>
            <a:endParaRPr lang="en-US" dirty="0">
              <a:latin typeface="Courier New" pitchFamily="-107" charset="0"/>
              <a:ea typeface="Courier New" pitchFamily="-107" charset="0"/>
              <a:cs typeface="Courier New" pitchFamily="-107" charset="0"/>
            </a:endParaRPr>
          </a:p>
          <a:p>
            <a:pPr eaLnBrk="1" hangingPunct="1">
              <a:buFont typeface="Wingdings" pitchFamily="-107" charset="2"/>
              <a:buNone/>
            </a:pPr>
            <a:endParaRPr lang="en-US" dirty="0">
              <a:ea typeface="ＭＳ Ｐゴシック" pitchFamily="-107" charset="-128"/>
              <a:cs typeface="ＭＳ Ｐゴシック" pitchFamily="-107"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ea typeface="ＭＳ Ｐゴシック" pitchFamily="-107" charset="-128"/>
                <a:cs typeface="ＭＳ Ｐゴシック" pitchFamily="-107" charset="-128"/>
              </a:rPr>
              <a:t>common operators</a:t>
            </a:r>
          </a:p>
        </p:txBody>
      </p:sp>
      <p:sp>
        <p:nvSpPr>
          <p:cNvPr id="59396" name="Rectangle 3"/>
          <p:cNvSpPr>
            <a:spLocks noGrp="1" noChangeArrowheads="1"/>
          </p:cNvSpPr>
          <p:nvPr>
            <p:ph type="body" idx="1"/>
          </p:nvPr>
        </p:nvSpPr>
        <p:spPr>
          <a:xfrm>
            <a:off x="1981200" y="1676400"/>
            <a:ext cx="8229600" cy="4191000"/>
          </a:xfrm>
        </p:spPr>
        <p:txBody>
          <a:bodyPr/>
          <a:lstStyle/>
          <a:p>
            <a:pPr eaLnBrk="1" hangingPunct="1">
              <a:lnSpc>
                <a:spcPct val="90000"/>
              </a:lnSpc>
              <a:buFont typeface="Wingdings" pitchFamily="-107" charset="2"/>
              <a:buNone/>
            </a:pPr>
            <a:r>
              <a:rPr lang="en-US" dirty="0">
                <a:ea typeface="ＭＳ Ｐゴシック" pitchFamily="-107" charset="-128"/>
                <a:cs typeface="ＭＳ Ｐゴシック" pitchFamily="-107" charset="-128"/>
              </a:rPr>
              <a:t>Most data structures respond to these:</a:t>
            </a:r>
          </a:p>
          <a:p>
            <a:pPr eaLnBrk="1" hangingPunct="1">
              <a:lnSpc>
                <a:spcPct val="90000"/>
              </a:lnSpc>
            </a:pPr>
            <a:r>
              <a:rPr lang="en-US" dirty="0" err="1">
                <a:latin typeface="Courier New" pitchFamily="-107" charset="0"/>
                <a:ea typeface="ＭＳ Ｐゴシック" pitchFamily="-107" charset="-128"/>
                <a:cs typeface="ＭＳ Ｐゴシック" pitchFamily="-107" charset="-128"/>
              </a:rPr>
              <a:t>len</a:t>
            </a:r>
            <a:r>
              <a:rPr lang="en-US" dirty="0">
                <a:latin typeface="Courier New" pitchFamily="-107" charset="0"/>
                <a:ea typeface="ＭＳ Ｐゴシック" pitchFamily="-107" charset="-128"/>
                <a:cs typeface="ＭＳ Ｐゴシック" pitchFamily="-107" charset="-128"/>
              </a:rPr>
              <a:t>(</a:t>
            </a:r>
            <a:r>
              <a:rPr lang="en-US" dirty="0" err="1">
                <a:latin typeface="Courier New" pitchFamily="-107" charset="0"/>
                <a:ea typeface="ＭＳ Ｐゴシック" pitchFamily="-107" charset="-128"/>
                <a:cs typeface="ＭＳ Ｐゴシック" pitchFamily="-107" charset="-128"/>
              </a:rPr>
              <a:t>my_set</a:t>
            </a:r>
            <a:r>
              <a:rPr lang="en-US" dirty="0">
                <a:latin typeface="Courier New" pitchFamily="-107" charset="0"/>
                <a:ea typeface="ＭＳ Ｐゴシック" pitchFamily="-107" charset="-128"/>
                <a:cs typeface="ＭＳ Ｐゴシック" pitchFamily="-107" charset="-128"/>
              </a:rPr>
              <a:t>)</a:t>
            </a:r>
            <a:endParaRPr lang="en-US" dirty="0">
              <a:ea typeface="ＭＳ Ｐゴシック" pitchFamily="-107" charset="-128"/>
              <a:cs typeface="ＭＳ Ｐゴシック" pitchFamily="-107" charset="-128"/>
            </a:endParaRPr>
          </a:p>
          <a:p>
            <a:pPr lvl="1" eaLnBrk="1" hangingPunct="1">
              <a:lnSpc>
                <a:spcPct val="90000"/>
              </a:lnSpc>
            </a:pPr>
            <a:r>
              <a:rPr lang="en-US" dirty="0"/>
              <a:t>the number of elements in a set</a:t>
            </a:r>
          </a:p>
          <a:p>
            <a:pPr eaLnBrk="1" hangingPunct="1">
              <a:lnSpc>
                <a:spcPct val="90000"/>
              </a:lnSpc>
            </a:pPr>
            <a:r>
              <a:rPr lang="en-US" dirty="0">
                <a:latin typeface="Courier New" pitchFamily="-107" charset="0"/>
                <a:ea typeface="ＭＳ Ｐゴシック" pitchFamily="-107" charset="-128"/>
                <a:cs typeface="ＭＳ Ｐゴシック" pitchFamily="-107" charset="-128"/>
              </a:rPr>
              <a:t>element in </a:t>
            </a:r>
            <a:r>
              <a:rPr lang="en-US" dirty="0" err="1">
                <a:latin typeface="Courier New" pitchFamily="-107" charset="0"/>
                <a:ea typeface="ＭＳ Ｐゴシック" pitchFamily="-107" charset="-128"/>
                <a:cs typeface="ＭＳ Ｐゴシック" pitchFamily="-107" charset="-128"/>
              </a:rPr>
              <a:t>my_set</a:t>
            </a:r>
            <a:r>
              <a:rPr lang="en-US" dirty="0">
                <a:latin typeface="Courier New" pitchFamily="-107" charset="0"/>
                <a:ea typeface="ＭＳ Ｐゴシック" pitchFamily="-107" charset="-128"/>
                <a:cs typeface="ＭＳ Ｐゴシック" pitchFamily="-107" charset="-128"/>
              </a:rPr>
              <a:t>	</a:t>
            </a:r>
            <a:endParaRPr lang="en-US" dirty="0">
              <a:ea typeface="ＭＳ Ｐゴシック" pitchFamily="-107" charset="-128"/>
              <a:cs typeface="ＭＳ Ｐゴシック" pitchFamily="-107" charset="-128"/>
            </a:endParaRPr>
          </a:p>
          <a:p>
            <a:pPr lvl="1" eaLnBrk="1" hangingPunct="1">
              <a:lnSpc>
                <a:spcPct val="90000"/>
              </a:lnSpc>
            </a:pPr>
            <a:r>
              <a:rPr lang="en-US" dirty="0" err="1"/>
              <a:t>boolean</a:t>
            </a:r>
            <a:r>
              <a:rPr lang="en-US" dirty="0"/>
              <a:t> indicating whether element is in the set</a:t>
            </a:r>
          </a:p>
          <a:p>
            <a:pPr eaLnBrk="1" hangingPunct="1">
              <a:lnSpc>
                <a:spcPct val="90000"/>
              </a:lnSpc>
            </a:pPr>
            <a:r>
              <a:rPr lang="en-US" dirty="0">
                <a:latin typeface="Courier New" pitchFamily="-107" charset="0"/>
                <a:ea typeface="ＭＳ Ｐゴシック" pitchFamily="-107" charset="-128"/>
                <a:cs typeface="ＭＳ Ｐゴシック" pitchFamily="-107" charset="-128"/>
              </a:rPr>
              <a:t>for element in </a:t>
            </a:r>
            <a:r>
              <a:rPr lang="en-US" dirty="0" err="1">
                <a:latin typeface="Courier New" pitchFamily="-107" charset="0"/>
                <a:ea typeface="ＭＳ Ｐゴシック" pitchFamily="-107" charset="-128"/>
                <a:cs typeface="ＭＳ Ｐゴシック" pitchFamily="-107" charset="-128"/>
              </a:rPr>
              <a:t>my_set</a:t>
            </a:r>
            <a:r>
              <a:rPr lang="en-US" dirty="0">
                <a:latin typeface="Courier New" pitchFamily="-107" charset="0"/>
                <a:ea typeface="ＭＳ Ｐゴシック" pitchFamily="-107" charset="-128"/>
                <a:cs typeface="ＭＳ Ｐゴシック" pitchFamily="-107" charset="-128"/>
              </a:rPr>
              <a:t>:</a:t>
            </a:r>
            <a:endParaRPr lang="en-US" dirty="0">
              <a:ea typeface="ＭＳ Ｐゴシック" pitchFamily="-107" charset="-128"/>
              <a:cs typeface="ＭＳ Ｐゴシック" pitchFamily="-107" charset="-128"/>
            </a:endParaRPr>
          </a:p>
          <a:p>
            <a:pPr lvl="1" eaLnBrk="1" hangingPunct="1">
              <a:lnSpc>
                <a:spcPct val="90000"/>
              </a:lnSpc>
            </a:pPr>
            <a:r>
              <a:rPr lang="en-US" dirty="0"/>
              <a:t>iterate through the elements in </a:t>
            </a:r>
            <a:r>
              <a:rPr lang="en-US" dirty="0" err="1">
                <a:latin typeface="Courier New" pitchFamily="-107" charset="0"/>
              </a:rPr>
              <a:t>my_set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operators</a:t>
            </a:r>
          </a:p>
        </p:txBody>
      </p:sp>
      <p:sp>
        <p:nvSpPr>
          <p:cNvPr id="3" name="Content Placeholder 2"/>
          <p:cNvSpPr>
            <a:spLocks noGrp="1"/>
          </p:cNvSpPr>
          <p:nvPr>
            <p:ph idx="1"/>
          </p:nvPr>
        </p:nvSpPr>
        <p:spPr/>
        <p:txBody>
          <a:bodyPr/>
          <a:lstStyle/>
          <a:p>
            <a:r>
              <a:rPr lang="en-US" dirty="0"/>
              <a:t>The set data structure provides some special operators that correspond to the operators you learned in middle school.</a:t>
            </a:r>
          </a:p>
          <a:p>
            <a:r>
              <a:rPr lang="en-US" dirty="0"/>
              <a:t>These are various combinations of set contents</a:t>
            </a:r>
          </a:p>
          <a:p>
            <a:r>
              <a:rPr lang="en-US" dirty="0"/>
              <a:t>These operations have both a method name and a shortcut binary operator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method: intersection, op: &amp;</a:t>
            </a:r>
          </a:p>
        </p:txBody>
      </p:sp>
      <p:sp>
        <p:nvSpPr>
          <p:cNvPr id="61444" name="Rectangle 3"/>
          <p:cNvSpPr>
            <a:spLocks noGrp="1" noChangeArrowheads="1"/>
          </p:cNvSpPr>
          <p:nvPr>
            <p:ph type="body" idx="1"/>
          </p:nvPr>
        </p:nvSpPr>
        <p:spPr>
          <a:xfrm>
            <a:off x="1981200" y="1143001"/>
            <a:ext cx="8229600" cy="4983163"/>
          </a:xfrm>
        </p:spPr>
        <p:txBody>
          <a:bodyPr/>
          <a:lstStyle/>
          <a:p>
            <a:pPr>
              <a:buNone/>
            </a:pPr>
            <a:r>
              <a:rPr lang="en-US" dirty="0" err="1"/>
              <a:t>a_set</a:t>
            </a:r>
            <a:r>
              <a:rPr lang="en-US" dirty="0"/>
              <a:t>=set("</a:t>
            </a:r>
            <a:r>
              <a:rPr lang="en-US" dirty="0" err="1"/>
              <a:t>abcd</a:t>
            </a:r>
            <a:r>
              <a:rPr lang="en-US" dirty="0"/>
              <a:t>")  </a:t>
            </a:r>
            <a:r>
              <a:rPr lang="en-US" dirty="0" err="1"/>
              <a:t>b_set</a:t>
            </a:r>
            <a:r>
              <a:rPr lang="en-US" dirty="0"/>
              <a:t>=set("</a:t>
            </a:r>
            <a:r>
              <a:rPr lang="en-US" dirty="0" err="1"/>
              <a:t>cdef</a:t>
            </a:r>
            <a:r>
              <a:rPr lang="en-US" dirty="0"/>
              <a:t>")</a:t>
            </a:r>
          </a:p>
        </p:txBody>
      </p:sp>
      <p:sp>
        <p:nvSpPr>
          <p:cNvPr id="61445" name="Text Box 5"/>
          <p:cNvSpPr txBox="1">
            <a:spLocks noChangeArrowheads="1"/>
          </p:cNvSpPr>
          <p:nvPr/>
        </p:nvSpPr>
        <p:spPr bwMode="auto">
          <a:xfrm>
            <a:off x="1524000" y="4648201"/>
            <a:ext cx="9144000" cy="1384995"/>
          </a:xfrm>
          <a:prstGeom prst="rect">
            <a:avLst/>
          </a:prstGeom>
          <a:noFill/>
          <a:ln w="12700">
            <a:noFill/>
            <a:miter lim="800000"/>
            <a:headEnd type="none" w="sm" len="sm"/>
            <a:tailEnd type="none" w="sm" len="sm"/>
          </a:ln>
        </p:spPr>
        <p:txBody>
          <a:bodyPr>
            <a:prstTxWarp prst="textNoShape">
              <a:avLst/>
            </a:prstTxWarp>
            <a:spAutoFit/>
          </a:bodyPr>
          <a:lstStyle/>
          <a:p>
            <a:r>
              <a:rPr lang="en-US" sz="2800" dirty="0" err="1">
                <a:latin typeface="Courier New" pitchFamily="-107" charset="0"/>
                <a:ea typeface="Courier New" pitchFamily="-107" charset="0"/>
                <a:cs typeface="Courier New" pitchFamily="-107" charset="0"/>
              </a:rPr>
              <a:t>a_set</a:t>
            </a:r>
            <a:r>
              <a:rPr lang="en-US" sz="2800" dirty="0">
                <a:latin typeface="Courier New" pitchFamily="-107" charset="0"/>
                <a:ea typeface="Courier New" pitchFamily="-107" charset="0"/>
                <a:cs typeface="Courier New" pitchFamily="-107" charset="0"/>
              </a:rPr>
              <a:t> &amp; </a:t>
            </a:r>
            <a:r>
              <a:rPr lang="en-US" sz="2800" dirty="0" err="1">
                <a:latin typeface="Courier New" pitchFamily="-107" charset="0"/>
                <a:ea typeface="Courier New" pitchFamily="-107" charset="0"/>
                <a:cs typeface="Courier New" pitchFamily="-107" charset="0"/>
              </a:rPr>
              <a:t>b_set</a:t>
            </a:r>
            <a:r>
              <a:rPr lang="en-US" sz="2800" dirty="0">
                <a:latin typeface="Courier New" pitchFamily="-107" charset="0"/>
                <a:ea typeface="Courier New" pitchFamily="-107" charset="0"/>
                <a:cs typeface="Courier New" pitchFamily="-107" charset="0"/>
              </a:rPr>
              <a:t> </a:t>
            </a:r>
            <a:r>
              <a:rPr lang="en-US" sz="2800" dirty="0">
                <a:latin typeface="Courier New" pitchFamily="-107" charset="0"/>
                <a:ea typeface="Courier New" pitchFamily="-107" charset="0"/>
                <a:cs typeface="Courier New" pitchFamily="-107" charset="0"/>
                <a:sym typeface="Wingdings"/>
              </a:rPr>
              <a:t> {'c', 'd'}</a:t>
            </a:r>
          </a:p>
          <a:p>
            <a:r>
              <a:rPr lang="en-US" sz="2800" dirty="0" err="1">
                <a:latin typeface="Courier New" pitchFamily="-107" charset="0"/>
                <a:ea typeface="Courier New" pitchFamily="-107" charset="0"/>
                <a:cs typeface="Courier New" pitchFamily="-107" charset="0"/>
                <a:sym typeface="Wingdings"/>
              </a:rPr>
              <a:t>b_set.intersection</a:t>
            </a:r>
            <a:r>
              <a:rPr lang="en-US" sz="2800" dirty="0">
                <a:latin typeface="Courier New" pitchFamily="-107" charset="0"/>
                <a:ea typeface="Courier New" pitchFamily="-107" charset="0"/>
                <a:cs typeface="Courier New" pitchFamily="-107" charset="0"/>
                <a:sym typeface="Wingdings"/>
              </a:rPr>
              <a:t>(</a:t>
            </a:r>
            <a:r>
              <a:rPr lang="en-US" sz="2800" dirty="0" err="1">
                <a:latin typeface="Courier New" pitchFamily="-107" charset="0"/>
                <a:ea typeface="Courier New" pitchFamily="-107" charset="0"/>
                <a:cs typeface="Courier New" pitchFamily="-107" charset="0"/>
                <a:sym typeface="Wingdings"/>
              </a:rPr>
              <a:t>a_set</a:t>
            </a:r>
            <a:r>
              <a:rPr lang="en-US" sz="2800" dirty="0">
                <a:latin typeface="Courier New" pitchFamily="-107" charset="0"/>
                <a:ea typeface="Courier New" pitchFamily="-107" charset="0"/>
                <a:cs typeface="Courier New" pitchFamily="-107" charset="0"/>
                <a:sym typeface="Wingdings"/>
              </a:rPr>
              <a:t>)  {'c', 'd'}</a:t>
            </a:r>
            <a:endParaRPr lang="en-US" sz="2800" dirty="0">
              <a:latin typeface="Courier New" pitchFamily="-107" charset="0"/>
              <a:ea typeface="Courier New" pitchFamily="-107" charset="0"/>
              <a:cs typeface="Courier New" pitchFamily="-107" charset="0"/>
            </a:endParaRPr>
          </a:p>
          <a:p>
            <a:endParaRPr lang="en-US" sz="2800" dirty="0">
              <a:latin typeface="Courier New" pitchFamily="-107" charset="0"/>
              <a:ea typeface="Courier New" pitchFamily="-107" charset="0"/>
              <a:cs typeface="Courier New" pitchFamily="-107" charset="0"/>
            </a:endParaRPr>
          </a:p>
        </p:txBody>
      </p:sp>
      <p:sp>
        <p:nvSpPr>
          <p:cNvPr id="61446" name="Oval 9" descr="Dark vertical"/>
          <p:cNvSpPr>
            <a:spLocks noChangeArrowheads="1"/>
          </p:cNvSpPr>
          <p:nvPr/>
        </p:nvSpPr>
        <p:spPr bwMode="auto">
          <a:xfrm>
            <a:off x="4724400" y="2057400"/>
            <a:ext cx="2590800" cy="2438400"/>
          </a:xfrm>
          <a:prstGeom prst="ellipse">
            <a:avLst/>
          </a:prstGeom>
          <a:noFill/>
          <a:ln w="12700">
            <a:solidFill>
              <a:schemeClr val="tx1"/>
            </a:solidFill>
            <a:round/>
            <a:headEnd type="none" w="sm" len="sm"/>
            <a:tailEnd type="none" w="sm" len="sm"/>
          </a:ln>
        </p:spPr>
        <p:txBody>
          <a:bodyPr wrap="none" anchor="ctr">
            <a:prstTxWarp prst="textNoShape">
              <a:avLst/>
            </a:prstTxWarp>
          </a:bodyPr>
          <a:lstStyle/>
          <a:p>
            <a:pPr algn="ctr"/>
            <a:r>
              <a:rPr lang="en-US" sz="2800"/>
              <a:t>        e f</a:t>
            </a:r>
          </a:p>
        </p:txBody>
      </p:sp>
      <p:sp>
        <p:nvSpPr>
          <p:cNvPr id="14342" name="Oval 6" descr="Dark downward diagonal"/>
          <p:cNvSpPr>
            <a:spLocks noChangeArrowheads="1"/>
          </p:cNvSpPr>
          <p:nvPr/>
        </p:nvSpPr>
        <p:spPr bwMode="auto">
          <a:xfrm>
            <a:off x="3429000" y="2057400"/>
            <a:ext cx="2590800" cy="2438400"/>
          </a:xfrm>
          <a:prstGeom prst="ellipse">
            <a:avLst/>
          </a:prstGeom>
          <a:noFill/>
          <a:ln w="12700">
            <a:solidFill>
              <a:schemeClr val="tx1"/>
            </a:solidFill>
            <a:round/>
            <a:headEnd type="none" w="sm" len="sm"/>
            <a:tailEnd type="none" w="sm" len="sm"/>
          </a:ln>
          <a:effectLst/>
        </p:spPr>
        <p:txBody>
          <a:bodyPr wrap="none" anchor="ctr">
            <a:prstTxWarp prst="textNoShape">
              <a:avLst/>
            </a:prstTxWarp>
          </a:bodyPr>
          <a:lstStyle/>
          <a:p>
            <a:pPr algn="ctr">
              <a:defRPr/>
            </a:pPr>
            <a:r>
              <a:rPr lang="en-US" sz="2800" dirty="0">
                <a:latin typeface="Times New Roman" pitchFamily="-108" charset="0"/>
              </a:rPr>
              <a:t>a b       </a:t>
            </a:r>
            <a:r>
              <a:rPr lang="en-US" sz="4400" dirty="0">
                <a:solidFill>
                  <a:srgbClr val="0000FF"/>
                </a:solidFill>
                <a:effectLst>
                  <a:outerShdw blurRad="38100" dist="38100" dir="2700000" algn="tl">
                    <a:srgbClr val="DDDDDD"/>
                  </a:outerShdw>
                </a:effectLst>
                <a:latin typeface="Times New Roman" pitchFamily="-108" charset="0"/>
              </a:rPr>
              <a:t>c d</a:t>
            </a:r>
          </a:p>
        </p:txBody>
      </p:sp>
      <p:sp>
        <p:nvSpPr>
          <p:cNvPr id="61448" name="Line 10"/>
          <p:cNvSpPr>
            <a:spLocks noChangeShapeType="1"/>
          </p:cNvSpPr>
          <p:nvPr/>
        </p:nvSpPr>
        <p:spPr bwMode="auto">
          <a:xfrm>
            <a:off x="2819400" y="1752600"/>
            <a:ext cx="838200" cy="8382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
        <p:nvSpPr>
          <p:cNvPr id="13" name="Line 10"/>
          <p:cNvSpPr>
            <a:spLocks noChangeShapeType="1"/>
          </p:cNvSpPr>
          <p:nvPr/>
        </p:nvSpPr>
        <p:spPr bwMode="auto">
          <a:xfrm>
            <a:off x="6324600" y="1676400"/>
            <a:ext cx="457200" cy="6096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
        <p:nvSpPr>
          <p:cNvPr id="14" name="Line 10"/>
          <p:cNvSpPr>
            <a:spLocks noChangeShapeType="1"/>
          </p:cNvSpPr>
          <p:nvPr/>
        </p:nvSpPr>
        <p:spPr bwMode="auto">
          <a:xfrm flipH="1" flipV="1">
            <a:off x="5486400" y="3581400"/>
            <a:ext cx="2971800" cy="15240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dirty="0" err="1"/>
              <a:t>method:difference</a:t>
            </a:r>
            <a:r>
              <a:rPr lang="en-US" dirty="0"/>
              <a:t> op: -</a:t>
            </a:r>
          </a:p>
        </p:txBody>
      </p:sp>
      <p:sp>
        <p:nvSpPr>
          <p:cNvPr id="63492" name="Rectangle 3"/>
          <p:cNvSpPr>
            <a:spLocks noGrp="1" noChangeArrowheads="1"/>
          </p:cNvSpPr>
          <p:nvPr>
            <p:ph type="body" idx="1"/>
          </p:nvPr>
        </p:nvSpPr>
        <p:spPr>
          <a:xfrm>
            <a:off x="1981200" y="1143001"/>
            <a:ext cx="8229600" cy="4983163"/>
          </a:xfrm>
        </p:spPr>
        <p:txBody>
          <a:bodyPr/>
          <a:lstStyle/>
          <a:p>
            <a:pPr>
              <a:buNone/>
            </a:pPr>
            <a:r>
              <a:rPr lang="en-US" dirty="0" err="1"/>
              <a:t>a_set</a:t>
            </a:r>
            <a:r>
              <a:rPr lang="en-US" dirty="0"/>
              <a:t>=set("</a:t>
            </a:r>
            <a:r>
              <a:rPr lang="en-US" dirty="0" err="1"/>
              <a:t>abcd</a:t>
            </a:r>
            <a:r>
              <a:rPr lang="en-US" dirty="0"/>
              <a:t>")  </a:t>
            </a:r>
            <a:r>
              <a:rPr lang="en-US" dirty="0" err="1"/>
              <a:t>b_set</a:t>
            </a:r>
            <a:r>
              <a:rPr lang="en-US" dirty="0"/>
              <a:t>=set("</a:t>
            </a:r>
            <a:r>
              <a:rPr lang="en-US" dirty="0" err="1"/>
              <a:t>cdef</a:t>
            </a:r>
            <a:r>
              <a:rPr lang="en-US" dirty="0"/>
              <a:t>")</a:t>
            </a:r>
          </a:p>
        </p:txBody>
      </p:sp>
      <p:sp>
        <p:nvSpPr>
          <p:cNvPr id="63493" name="Text Box 4"/>
          <p:cNvSpPr txBox="1">
            <a:spLocks noChangeArrowheads="1"/>
          </p:cNvSpPr>
          <p:nvPr/>
        </p:nvSpPr>
        <p:spPr bwMode="auto">
          <a:xfrm>
            <a:off x="1524000" y="4648201"/>
            <a:ext cx="9144000" cy="1384995"/>
          </a:xfrm>
          <a:prstGeom prst="rect">
            <a:avLst/>
          </a:prstGeom>
          <a:noFill/>
          <a:ln w="12700">
            <a:noFill/>
            <a:miter lim="800000"/>
            <a:headEnd type="none" w="sm" len="sm"/>
            <a:tailEnd type="none" w="sm" len="sm"/>
          </a:ln>
        </p:spPr>
        <p:txBody>
          <a:bodyPr>
            <a:prstTxWarp prst="textNoShape">
              <a:avLst/>
            </a:prstTxWarp>
            <a:spAutoFit/>
          </a:bodyPr>
          <a:lstStyle/>
          <a:p>
            <a:r>
              <a:rPr lang="en-US" sz="2800" dirty="0" err="1">
                <a:latin typeface="Courier New" pitchFamily="-107" charset="0"/>
                <a:ea typeface="Courier New" pitchFamily="-107" charset="0"/>
                <a:cs typeface="Courier New" pitchFamily="-107" charset="0"/>
              </a:rPr>
              <a:t>a_set</a:t>
            </a:r>
            <a:r>
              <a:rPr lang="en-US" sz="2800" dirty="0">
                <a:latin typeface="Courier New" pitchFamily="-107" charset="0"/>
                <a:ea typeface="Courier New" pitchFamily="-107" charset="0"/>
                <a:cs typeface="Courier New" pitchFamily="-107" charset="0"/>
              </a:rPr>
              <a:t> – </a:t>
            </a:r>
            <a:r>
              <a:rPr lang="en-US" sz="2800" dirty="0" err="1">
                <a:latin typeface="Courier New" pitchFamily="-107" charset="0"/>
                <a:ea typeface="Courier New" pitchFamily="-107" charset="0"/>
                <a:cs typeface="Courier New" pitchFamily="-107" charset="0"/>
              </a:rPr>
              <a:t>b_set</a:t>
            </a:r>
            <a:r>
              <a:rPr lang="en-US" sz="2800" dirty="0">
                <a:latin typeface="Courier New" pitchFamily="-107" charset="0"/>
                <a:ea typeface="Courier New" pitchFamily="-107" charset="0"/>
                <a:cs typeface="Courier New" pitchFamily="-107" charset="0"/>
              </a:rPr>
              <a:t> </a:t>
            </a:r>
            <a:r>
              <a:rPr lang="en-US" sz="2800" dirty="0">
                <a:latin typeface="Courier New" pitchFamily="-107" charset="0"/>
                <a:ea typeface="Courier New" pitchFamily="-107" charset="0"/>
                <a:cs typeface="Courier New" pitchFamily="-107" charset="0"/>
                <a:sym typeface="Wingdings"/>
              </a:rPr>
              <a:t> {'a', 'b'}</a:t>
            </a:r>
          </a:p>
          <a:p>
            <a:r>
              <a:rPr lang="en-US" sz="2800" dirty="0" err="1">
                <a:latin typeface="Courier New" pitchFamily="-107" charset="0"/>
                <a:ea typeface="Courier New" pitchFamily="-107" charset="0"/>
                <a:cs typeface="Courier New" pitchFamily="-107" charset="0"/>
                <a:sym typeface="Wingdings"/>
              </a:rPr>
              <a:t>b_set.difference</a:t>
            </a:r>
            <a:r>
              <a:rPr lang="en-US" sz="2800" dirty="0">
                <a:latin typeface="Courier New" pitchFamily="-107" charset="0"/>
                <a:ea typeface="Courier New" pitchFamily="-107" charset="0"/>
                <a:cs typeface="Courier New" pitchFamily="-107" charset="0"/>
                <a:sym typeface="Wingdings"/>
              </a:rPr>
              <a:t>(</a:t>
            </a:r>
            <a:r>
              <a:rPr lang="en-US" sz="2800" dirty="0" err="1">
                <a:latin typeface="Courier New" pitchFamily="-107" charset="0"/>
                <a:ea typeface="Courier New" pitchFamily="-107" charset="0"/>
                <a:cs typeface="Courier New" pitchFamily="-107" charset="0"/>
                <a:sym typeface="Wingdings"/>
              </a:rPr>
              <a:t>a_set</a:t>
            </a:r>
            <a:r>
              <a:rPr lang="en-US" sz="2800" dirty="0">
                <a:latin typeface="Courier New" pitchFamily="-107" charset="0"/>
                <a:ea typeface="Courier New" pitchFamily="-107" charset="0"/>
                <a:cs typeface="Courier New" pitchFamily="-107" charset="0"/>
                <a:sym typeface="Wingdings"/>
              </a:rPr>
              <a:t>)  {'e', 'f'}</a:t>
            </a:r>
            <a:endParaRPr lang="en-US" sz="2800" dirty="0">
              <a:latin typeface="Courier New" pitchFamily="-107" charset="0"/>
              <a:ea typeface="Courier New" pitchFamily="-107" charset="0"/>
              <a:cs typeface="Courier New" pitchFamily="-107" charset="0"/>
            </a:endParaRPr>
          </a:p>
          <a:p>
            <a:endParaRPr lang="en-US" sz="2800" dirty="0">
              <a:latin typeface="Courier New" pitchFamily="-107" charset="0"/>
              <a:ea typeface="Courier New" pitchFamily="-107" charset="0"/>
              <a:cs typeface="Courier New" pitchFamily="-107" charset="0"/>
            </a:endParaRPr>
          </a:p>
        </p:txBody>
      </p:sp>
      <p:sp>
        <p:nvSpPr>
          <p:cNvPr id="63494" name="Oval 5" descr="Dark vertical"/>
          <p:cNvSpPr>
            <a:spLocks noChangeArrowheads="1"/>
          </p:cNvSpPr>
          <p:nvPr/>
        </p:nvSpPr>
        <p:spPr bwMode="auto">
          <a:xfrm>
            <a:off x="4724400" y="2057400"/>
            <a:ext cx="2590800" cy="2438400"/>
          </a:xfrm>
          <a:prstGeom prst="ellipse">
            <a:avLst/>
          </a:prstGeom>
          <a:noFill/>
          <a:ln w="12700">
            <a:solidFill>
              <a:schemeClr val="tx1"/>
            </a:solidFill>
            <a:round/>
            <a:headEnd type="none" w="sm" len="sm"/>
            <a:tailEnd type="none" w="sm" len="sm"/>
          </a:ln>
        </p:spPr>
        <p:txBody>
          <a:bodyPr wrap="none" anchor="ctr">
            <a:prstTxWarp prst="textNoShape">
              <a:avLst/>
            </a:prstTxWarp>
          </a:bodyPr>
          <a:lstStyle/>
          <a:p>
            <a:pPr algn="ctr"/>
            <a:r>
              <a:rPr lang="en-US" sz="3200" dirty="0"/>
              <a:t>        </a:t>
            </a:r>
            <a:r>
              <a:rPr lang="en-US" sz="3200" dirty="0">
                <a:solidFill>
                  <a:srgbClr val="0000FF"/>
                </a:solidFill>
              </a:rPr>
              <a:t>e f</a:t>
            </a:r>
          </a:p>
        </p:txBody>
      </p:sp>
      <p:sp>
        <p:nvSpPr>
          <p:cNvPr id="16390" name="Oval 6" descr="Dark downward diagonal"/>
          <p:cNvSpPr>
            <a:spLocks noChangeArrowheads="1"/>
          </p:cNvSpPr>
          <p:nvPr/>
        </p:nvSpPr>
        <p:spPr bwMode="auto">
          <a:xfrm>
            <a:off x="3429000" y="2057400"/>
            <a:ext cx="2590800" cy="2438400"/>
          </a:xfrm>
          <a:prstGeom prst="ellipse">
            <a:avLst/>
          </a:prstGeom>
          <a:noFill/>
          <a:ln w="12700">
            <a:solidFill>
              <a:schemeClr val="tx1"/>
            </a:solidFill>
            <a:round/>
            <a:headEnd type="none" w="sm" len="sm"/>
            <a:tailEnd type="none" w="sm" len="sm"/>
          </a:ln>
          <a:effectLst/>
        </p:spPr>
        <p:txBody>
          <a:bodyPr wrap="none" anchor="ctr">
            <a:prstTxWarp prst="textNoShape">
              <a:avLst/>
            </a:prstTxWarp>
          </a:bodyPr>
          <a:lstStyle/>
          <a:p>
            <a:pPr algn="ctr">
              <a:defRPr/>
            </a:pPr>
            <a:r>
              <a:rPr lang="en-US" sz="3200" dirty="0">
                <a:solidFill>
                  <a:srgbClr val="0000FF"/>
                </a:solidFill>
                <a:effectLst>
                  <a:outerShdw blurRad="38100" dist="38100" dir="2700000" algn="tl">
                    <a:srgbClr val="DDDDDD"/>
                  </a:outerShdw>
                </a:effectLst>
                <a:ea typeface="Arial" pitchFamily="-108" charset="0"/>
                <a:cs typeface="Arial" pitchFamily="-108" charset="0"/>
              </a:rPr>
              <a:t>a b</a:t>
            </a:r>
            <a:r>
              <a:rPr lang="en-US" sz="3200" dirty="0"/>
              <a:t>       </a:t>
            </a:r>
            <a:r>
              <a:rPr lang="en-US" sz="3200" dirty="0">
                <a:ea typeface="Times New Roman" pitchFamily="-108" charset="0"/>
                <a:cs typeface="Times New Roman" pitchFamily="-108" charset="0"/>
              </a:rPr>
              <a:t>c d</a:t>
            </a:r>
          </a:p>
        </p:txBody>
      </p:sp>
      <p:sp>
        <p:nvSpPr>
          <p:cNvPr id="11" name="Line 10"/>
          <p:cNvSpPr>
            <a:spLocks noChangeShapeType="1"/>
          </p:cNvSpPr>
          <p:nvPr/>
        </p:nvSpPr>
        <p:spPr bwMode="auto">
          <a:xfrm>
            <a:off x="2819400" y="1752600"/>
            <a:ext cx="838200" cy="8382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
        <p:nvSpPr>
          <p:cNvPr id="12" name="Line 10"/>
          <p:cNvSpPr>
            <a:spLocks noChangeShapeType="1"/>
          </p:cNvSpPr>
          <p:nvPr/>
        </p:nvSpPr>
        <p:spPr bwMode="auto">
          <a:xfrm>
            <a:off x="6096000" y="1676400"/>
            <a:ext cx="533400" cy="5334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
        <p:nvSpPr>
          <p:cNvPr id="13" name="Line 10"/>
          <p:cNvSpPr>
            <a:spLocks noChangeShapeType="1"/>
          </p:cNvSpPr>
          <p:nvPr/>
        </p:nvSpPr>
        <p:spPr bwMode="auto">
          <a:xfrm flipH="1" flipV="1">
            <a:off x="4343400" y="3505200"/>
            <a:ext cx="2286000" cy="12954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
        <p:nvSpPr>
          <p:cNvPr id="14" name="Line 10"/>
          <p:cNvSpPr>
            <a:spLocks noChangeShapeType="1"/>
          </p:cNvSpPr>
          <p:nvPr/>
        </p:nvSpPr>
        <p:spPr bwMode="auto">
          <a:xfrm flipH="1" flipV="1">
            <a:off x="6705600" y="3505200"/>
            <a:ext cx="2133600" cy="16002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r>
              <a:rPr lang="en-US" dirty="0"/>
              <a:t>method: union,  op: |</a:t>
            </a:r>
          </a:p>
        </p:txBody>
      </p:sp>
      <p:sp>
        <p:nvSpPr>
          <p:cNvPr id="65540" name="Rectangle 3"/>
          <p:cNvSpPr>
            <a:spLocks noGrp="1" noChangeArrowheads="1"/>
          </p:cNvSpPr>
          <p:nvPr>
            <p:ph type="body" idx="1"/>
          </p:nvPr>
        </p:nvSpPr>
        <p:spPr>
          <a:xfrm>
            <a:off x="1981200" y="1143001"/>
            <a:ext cx="8229600" cy="4983163"/>
          </a:xfrm>
        </p:spPr>
        <p:txBody>
          <a:bodyPr/>
          <a:lstStyle/>
          <a:p>
            <a:pPr>
              <a:buNone/>
            </a:pPr>
            <a:r>
              <a:rPr lang="en-US" dirty="0" err="1"/>
              <a:t>a_set</a:t>
            </a:r>
            <a:r>
              <a:rPr lang="en-US" dirty="0"/>
              <a:t>=set("</a:t>
            </a:r>
            <a:r>
              <a:rPr lang="en-US" dirty="0" err="1"/>
              <a:t>abcd</a:t>
            </a:r>
            <a:r>
              <a:rPr lang="en-US" dirty="0"/>
              <a:t>")  </a:t>
            </a:r>
            <a:r>
              <a:rPr lang="en-US" dirty="0" err="1"/>
              <a:t>b_set</a:t>
            </a:r>
            <a:r>
              <a:rPr lang="en-US" dirty="0"/>
              <a:t>=set("</a:t>
            </a:r>
            <a:r>
              <a:rPr lang="en-US" dirty="0" err="1"/>
              <a:t>cdef</a:t>
            </a:r>
            <a:r>
              <a:rPr lang="en-US" dirty="0"/>
              <a:t>")</a:t>
            </a:r>
          </a:p>
        </p:txBody>
      </p:sp>
      <p:sp>
        <p:nvSpPr>
          <p:cNvPr id="65541" name="Text Box 4"/>
          <p:cNvSpPr txBox="1">
            <a:spLocks noChangeArrowheads="1"/>
          </p:cNvSpPr>
          <p:nvPr/>
        </p:nvSpPr>
        <p:spPr bwMode="auto">
          <a:xfrm>
            <a:off x="1524000" y="4419601"/>
            <a:ext cx="9144000" cy="1908215"/>
          </a:xfrm>
          <a:prstGeom prst="rect">
            <a:avLst/>
          </a:prstGeom>
          <a:noFill/>
          <a:ln w="12700">
            <a:noFill/>
            <a:miter lim="800000"/>
            <a:headEnd type="none" w="sm" len="sm"/>
            <a:tailEnd type="none" w="sm" len="sm"/>
          </a:ln>
        </p:spPr>
        <p:txBody>
          <a:bodyPr>
            <a:prstTxWarp prst="textNoShape">
              <a:avLst/>
            </a:prstTxWarp>
            <a:spAutoFit/>
          </a:bodyPr>
          <a:lstStyle/>
          <a:p>
            <a:r>
              <a:rPr lang="en-US" sz="2400" dirty="0" err="1">
                <a:latin typeface="Courier New" pitchFamily="-107" charset="0"/>
                <a:ea typeface="Courier New" pitchFamily="-107" charset="0"/>
                <a:cs typeface="Courier New" pitchFamily="-107" charset="0"/>
              </a:rPr>
              <a:t>a_set</a:t>
            </a:r>
            <a:r>
              <a:rPr lang="en-US" sz="2400" dirty="0">
                <a:latin typeface="Courier New" pitchFamily="-107" charset="0"/>
                <a:ea typeface="Courier New" pitchFamily="-107" charset="0"/>
                <a:cs typeface="Courier New" pitchFamily="-107" charset="0"/>
              </a:rPr>
              <a:t> | </a:t>
            </a:r>
            <a:r>
              <a:rPr lang="en-US" sz="2400" dirty="0" err="1">
                <a:latin typeface="Courier New" pitchFamily="-107" charset="0"/>
                <a:ea typeface="Courier New" pitchFamily="-107" charset="0"/>
                <a:cs typeface="Courier New" pitchFamily="-107" charset="0"/>
              </a:rPr>
              <a:t>b_set</a:t>
            </a:r>
            <a:r>
              <a:rPr lang="en-US" sz="2400" dirty="0">
                <a:latin typeface="Courier New" pitchFamily="-107" charset="0"/>
                <a:ea typeface="Courier New" pitchFamily="-107" charset="0"/>
                <a:cs typeface="Courier New" pitchFamily="-107" charset="0"/>
              </a:rPr>
              <a:t> </a:t>
            </a:r>
            <a:r>
              <a:rPr lang="en-US" sz="2400" dirty="0">
                <a:latin typeface="Courier New" pitchFamily="-107" charset="0"/>
                <a:ea typeface="Courier New" pitchFamily="-107" charset="0"/>
                <a:cs typeface="Courier New" pitchFamily="-107" charset="0"/>
                <a:sym typeface="Wingdings"/>
              </a:rPr>
              <a:t> {'a', 'b', 'c', 'd', 'e', 'f'}</a:t>
            </a:r>
          </a:p>
          <a:p>
            <a:r>
              <a:rPr lang="en-US" sz="2400" dirty="0" err="1">
                <a:latin typeface="Courier New" pitchFamily="-107" charset="0"/>
                <a:ea typeface="Courier New" pitchFamily="-107" charset="0"/>
                <a:cs typeface="Courier New" pitchFamily="-107" charset="0"/>
                <a:sym typeface="Wingdings"/>
              </a:rPr>
              <a:t>b_set.union</a:t>
            </a:r>
            <a:r>
              <a:rPr lang="en-US" sz="2400" dirty="0">
                <a:latin typeface="Courier New" pitchFamily="-107" charset="0"/>
                <a:ea typeface="Courier New" pitchFamily="-107" charset="0"/>
                <a:cs typeface="Courier New" pitchFamily="-107" charset="0"/>
                <a:sym typeface="Wingdings"/>
              </a:rPr>
              <a:t>(</a:t>
            </a:r>
            <a:r>
              <a:rPr lang="en-US" sz="2400" dirty="0" err="1">
                <a:latin typeface="Courier New" pitchFamily="-107" charset="0"/>
                <a:ea typeface="Courier New" pitchFamily="-107" charset="0"/>
                <a:cs typeface="Courier New" pitchFamily="-107" charset="0"/>
                <a:sym typeface="Wingdings"/>
              </a:rPr>
              <a:t>a_set</a:t>
            </a:r>
            <a:r>
              <a:rPr lang="en-US" sz="2400" dirty="0">
                <a:latin typeface="Courier New" pitchFamily="-107" charset="0"/>
                <a:ea typeface="Courier New" pitchFamily="-107" charset="0"/>
                <a:cs typeface="Courier New" pitchFamily="-107" charset="0"/>
                <a:sym typeface="Wingdings"/>
              </a:rPr>
              <a:t>)  {'a', 'b', 'c', 'd', 'e', 'f'}</a:t>
            </a:r>
          </a:p>
          <a:p>
            <a:endParaRPr lang="en-US" dirty="0">
              <a:latin typeface="Courier New" pitchFamily="-107" charset="0"/>
              <a:ea typeface="Courier New" pitchFamily="-107" charset="0"/>
              <a:cs typeface="Courier New" pitchFamily="-107" charset="0"/>
            </a:endParaRPr>
          </a:p>
          <a:p>
            <a:endParaRPr lang="en-US" sz="2800" dirty="0">
              <a:latin typeface="Courier New" pitchFamily="-107" charset="0"/>
              <a:ea typeface="Courier New" pitchFamily="-107" charset="0"/>
              <a:cs typeface="Courier New" pitchFamily="-107" charset="0"/>
            </a:endParaRPr>
          </a:p>
        </p:txBody>
      </p:sp>
      <p:sp>
        <p:nvSpPr>
          <p:cNvPr id="65542" name="Oval 5" descr="Dark vertical"/>
          <p:cNvSpPr>
            <a:spLocks noChangeArrowheads="1"/>
          </p:cNvSpPr>
          <p:nvPr/>
        </p:nvSpPr>
        <p:spPr bwMode="auto">
          <a:xfrm>
            <a:off x="4724400" y="2057400"/>
            <a:ext cx="2590800" cy="2438400"/>
          </a:xfrm>
          <a:prstGeom prst="ellipse">
            <a:avLst/>
          </a:prstGeom>
          <a:noFill/>
          <a:ln w="12700">
            <a:solidFill>
              <a:schemeClr val="tx1"/>
            </a:solidFill>
            <a:round/>
            <a:headEnd type="none" w="sm" len="sm"/>
            <a:tailEnd type="none" w="sm" len="sm"/>
          </a:ln>
        </p:spPr>
        <p:txBody>
          <a:bodyPr wrap="none" anchor="ctr">
            <a:prstTxWarp prst="textNoShape">
              <a:avLst/>
            </a:prstTxWarp>
          </a:bodyPr>
          <a:lstStyle/>
          <a:p>
            <a:pPr algn="ctr"/>
            <a:r>
              <a:rPr lang="en-US" sz="2800"/>
              <a:t>        </a:t>
            </a:r>
          </a:p>
        </p:txBody>
      </p:sp>
      <p:sp>
        <p:nvSpPr>
          <p:cNvPr id="65543" name="Oval 6" descr="Dark downward diagonal"/>
          <p:cNvSpPr>
            <a:spLocks noChangeArrowheads="1"/>
          </p:cNvSpPr>
          <p:nvPr/>
        </p:nvSpPr>
        <p:spPr bwMode="auto">
          <a:xfrm>
            <a:off x="3429000" y="2057400"/>
            <a:ext cx="2590800" cy="2438400"/>
          </a:xfrm>
          <a:prstGeom prst="ellipse">
            <a:avLst/>
          </a:prstGeom>
          <a:noFill/>
          <a:ln w="12700">
            <a:solidFill>
              <a:schemeClr val="tx1"/>
            </a:solidFill>
            <a:round/>
            <a:headEnd type="none" w="sm" len="sm"/>
            <a:tailEnd type="none" w="sm" len="sm"/>
          </a:ln>
        </p:spPr>
        <p:txBody>
          <a:bodyPr wrap="none" anchor="ctr">
            <a:prstTxWarp prst="textNoShape">
              <a:avLst/>
            </a:prstTxWarp>
          </a:bodyPr>
          <a:lstStyle/>
          <a:p>
            <a:pPr algn="ctr"/>
            <a:endParaRPr lang="en-US" sz="2800">
              <a:ea typeface="Times New Roman" pitchFamily="-107" charset="0"/>
              <a:cs typeface="Times New Roman" pitchFamily="-107" charset="0"/>
            </a:endParaRPr>
          </a:p>
        </p:txBody>
      </p:sp>
      <p:sp>
        <p:nvSpPr>
          <p:cNvPr id="17418" name="Text Box 10"/>
          <p:cNvSpPr txBox="1">
            <a:spLocks noChangeArrowheads="1"/>
          </p:cNvSpPr>
          <p:nvPr/>
        </p:nvSpPr>
        <p:spPr bwMode="auto">
          <a:xfrm>
            <a:off x="3657600" y="2819401"/>
            <a:ext cx="2914580" cy="646331"/>
          </a:xfrm>
          <a:prstGeom prst="rect">
            <a:avLst/>
          </a:prstGeom>
          <a:noFill/>
          <a:ln w="12700">
            <a:noFill/>
            <a:miter lim="800000"/>
            <a:headEnd type="none" w="sm" len="sm"/>
            <a:tailEnd type="none" w="sm" len="sm"/>
          </a:ln>
          <a:effectLst/>
        </p:spPr>
        <p:txBody>
          <a:bodyPr wrap="none">
            <a:prstTxWarp prst="textNoShape">
              <a:avLst/>
            </a:prstTxWarp>
            <a:spAutoFit/>
          </a:bodyPr>
          <a:lstStyle/>
          <a:p>
            <a:pPr>
              <a:defRPr/>
            </a:pPr>
            <a:r>
              <a:rPr lang="en-US" sz="3600" dirty="0">
                <a:solidFill>
                  <a:srgbClr val="0000FF"/>
                </a:solidFill>
                <a:effectLst>
                  <a:outerShdw blurRad="38100" dist="38100" dir="2700000" algn="tl">
                    <a:srgbClr val="DDDDDD"/>
                  </a:outerShdw>
                </a:effectLst>
              </a:rPr>
              <a:t>a b    c d       e f</a:t>
            </a:r>
          </a:p>
        </p:txBody>
      </p:sp>
      <p:sp>
        <p:nvSpPr>
          <p:cNvPr id="12" name="Line 10"/>
          <p:cNvSpPr>
            <a:spLocks noChangeShapeType="1"/>
          </p:cNvSpPr>
          <p:nvPr/>
        </p:nvSpPr>
        <p:spPr bwMode="auto">
          <a:xfrm>
            <a:off x="2819400" y="1752600"/>
            <a:ext cx="838200" cy="8382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
        <p:nvSpPr>
          <p:cNvPr id="13" name="Line 10"/>
          <p:cNvSpPr>
            <a:spLocks noChangeShapeType="1"/>
          </p:cNvSpPr>
          <p:nvPr/>
        </p:nvSpPr>
        <p:spPr bwMode="auto">
          <a:xfrm>
            <a:off x="6096000" y="1676400"/>
            <a:ext cx="762000" cy="6096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dirty="0" err="1"/>
              <a:t>method:symmetric_difference</a:t>
            </a:r>
            <a:r>
              <a:rPr lang="en-US" dirty="0"/>
              <a:t>, op: ^</a:t>
            </a:r>
          </a:p>
        </p:txBody>
      </p:sp>
      <p:sp>
        <p:nvSpPr>
          <p:cNvPr id="67588" name="Rectangle 3"/>
          <p:cNvSpPr>
            <a:spLocks noGrp="1" noChangeArrowheads="1"/>
          </p:cNvSpPr>
          <p:nvPr>
            <p:ph type="body" idx="1"/>
          </p:nvPr>
        </p:nvSpPr>
        <p:spPr>
          <a:xfrm>
            <a:off x="1981200" y="1371601"/>
            <a:ext cx="8686800" cy="4754563"/>
          </a:xfrm>
        </p:spPr>
        <p:txBody>
          <a:bodyPr/>
          <a:lstStyle/>
          <a:p>
            <a:pPr>
              <a:buNone/>
            </a:pPr>
            <a:r>
              <a:rPr lang="en-US" dirty="0" err="1"/>
              <a:t>a_set</a:t>
            </a:r>
            <a:r>
              <a:rPr lang="en-US" dirty="0"/>
              <a:t>=set("</a:t>
            </a:r>
            <a:r>
              <a:rPr lang="en-US" dirty="0" err="1"/>
              <a:t>abcd</a:t>
            </a:r>
            <a:r>
              <a:rPr lang="en-US" dirty="0"/>
              <a:t>");  </a:t>
            </a:r>
            <a:r>
              <a:rPr lang="en-US" dirty="0" err="1"/>
              <a:t>b_set</a:t>
            </a:r>
            <a:r>
              <a:rPr lang="en-US" dirty="0"/>
              <a:t>=set("</a:t>
            </a:r>
            <a:r>
              <a:rPr lang="en-US" dirty="0" err="1"/>
              <a:t>cdef</a:t>
            </a:r>
            <a:r>
              <a:rPr lang="en-US" dirty="0"/>
              <a:t>")</a:t>
            </a:r>
          </a:p>
        </p:txBody>
      </p:sp>
      <p:sp>
        <p:nvSpPr>
          <p:cNvPr id="67589" name="Text Box 4"/>
          <p:cNvSpPr txBox="1">
            <a:spLocks noChangeArrowheads="1"/>
          </p:cNvSpPr>
          <p:nvPr/>
        </p:nvSpPr>
        <p:spPr bwMode="auto">
          <a:xfrm>
            <a:off x="1524000" y="4572001"/>
            <a:ext cx="9144000" cy="1908215"/>
          </a:xfrm>
          <a:prstGeom prst="rect">
            <a:avLst/>
          </a:prstGeom>
          <a:noFill/>
          <a:ln w="12700">
            <a:noFill/>
            <a:miter lim="800000"/>
            <a:headEnd type="none" w="sm" len="sm"/>
            <a:tailEnd type="none" w="sm" len="sm"/>
          </a:ln>
        </p:spPr>
        <p:txBody>
          <a:bodyPr wrap="square">
            <a:prstTxWarp prst="textNoShape">
              <a:avLst/>
            </a:prstTxWarp>
            <a:spAutoFit/>
          </a:bodyPr>
          <a:lstStyle/>
          <a:p>
            <a:r>
              <a:rPr lang="en-US" sz="2400" dirty="0" err="1">
                <a:latin typeface="Courier New" pitchFamily="-107" charset="0"/>
                <a:ea typeface="Courier New" pitchFamily="-107" charset="0"/>
                <a:cs typeface="Courier New" pitchFamily="-107" charset="0"/>
              </a:rPr>
              <a:t>a_set</a:t>
            </a:r>
            <a:r>
              <a:rPr lang="en-US" sz="2400" dirty="0">
                <a:latin typeface="Courier New" pitchFamily="-107" charset="0"/>
                <a:ea typeface="Courier New" pitchFamily="-107" charset="0"/>
                <a:cs typeface="Courier New" pitchFamily="-107" charset="0"/>
              </a:rPr>
              <a:t> ^ </a:t>
            </a:r>
            <a:r>
              <a:rPr lang="en-US" sz="2400" dirty="0" err="1">
                <a:latin typeface="Courier New" pitchFamily="-107" charset="0"/>
                <a:ea typeface="Courier New" pitchFamily="-107" charset="0"/>
                <a:cs typeface="Courier New" pitchFamily="-107" charset="0"/>
              </a:rPr>
              <a:t>b_set</a:t>
            </a:r>
            <a:r>
              <a:rPr lang="en-US" sz="2400" dirty="0">
                <a:latin typeface="Courier New" pitchFamily="-107" charset="0"/>
                <a:ea typeface="Courier New" pitchFamily="-107" charset="0"/>
                <a:cs typeface="Courier New" pitchFamily="-107" charset="0"/>
              </a:rPr>
              <a:t> </a:t>
            </a:r>
            <a:r>
              <a:rPr lang="en-US" sz="2400" dirty="0">
                <a:latin typeface="Courier New" pitchFamily="-107" charset="0"/>
                <a:ea typeface="Courier New" pitchFamily="-107" charset="0"/>
                <a:cs typeface="Courier New" pitchFamily="-107" charset="0"/>
                <a:sym typeface="Wingdings"/>
              </a:rPr>
              <a:t> {'a', 'b', 'e', 'f'}</a:t>
            </a:r>
          </a:p>
          <a:p>
            <a:r>
              <a:rPr lang="en-US" sz="2400" dirty="0" err="1">
                <a:latin typeface="Courier New" pitchFamily="-107" charset="0"/>
                <a:ea typeface="Courier New" pitchFamily="-107" charset="0"/>
                <a:cs typeface="Courier New" pitchFamily="-107" charset="0"/>
                <a:sym typeface="Wingdings"/>
              </a:rPr>
              <a:t>b_set.symmetric_difference</a:t>
            </a:r>
            <a:r>
              <a:rPr lang="en-US" sz="2400" dirty="0">
                <a:latin typeface="Courier New" pitchFamily="-107" charset="0"/>
                <a:ea typeface="Courier New" pitchFamily="-107" charset="0"/>
                <a:cs typeface="Courier New" pitchFamily="-107" charset="0"/>
                <a:sym typeface="Wingdings"/>
              </a:rPr>
              <a:t>(</a:t>
            </a:r>
            <a:r>
              <a:rPr lang="en-US" sz="2400" dirty="0" err="1">
                <a:latin typeface="Courier New" pitchFamily="-107" charset="0"/>
                <a:ea typeface="Courier New" pitchFamily="-107" charset="0"/>
                <a:cs typeface="Courier New" pitchFamily="-107" charset="0"/>
                <a:sym typeface="Wingdings"/>
              </a:rPr>
              <a:t>a_set</a:t>
            </a:r>
            <a:r>
              <a:rPr lang="en-US" sz="2400" dirty="0">
                <a:latin typeface="Courier New" pitchFamily="-107" charset="0"/>
                <a:ea typeface="Courier New" pitchFamily="-107" charset="0"/>
                <a:cs typeface="Courier New" pitchFamily="-107" charset="0"/>
                <a:sym typeface="Wingdings"/>
              </a:rPr>
              <a:t>)  {'a', 'b', 'e', 'f'}</a:t>
            </a:r>
          </a:p>
          <a:p>
            <a:endParaRPr lang="en-US" dirty="0">
              <a:latin typeface="Courier New" pitchFamily="-107" charset="0"/>
              <a:ea typeface="Courier New" pitchFamily="-107" charset="0"/>
              <a:cs typeface="Courier New" pitchFamily="-107" charset="0"/>
            </a:endParaRPr>
          </a:p>
          <a:p>
            <a:endParaRPr lang="en-US" sz="2800" dirty="0">
              <a:latin typeface="Courier New" pitchFamily="-107" charset="0"/>
              <a:ea typeface="Courier New" pitchFamily="-107" charset="0"/>
              <a:cs typeface="Courier New" pitchFamily="-107" charset="0"/>
            </a:endParaRPr>
          </a:p>
        </p:txBody>
      </p:sp>
      <p:sp>
        <p:nvSpPr>
          <p:cNvPr id="18437" name="Oval 5" descr="Dark vertical"/>
          <p:cNvSpPr>
            <a:spLocks noChangeArrowheads="1"/>
          </p:cNvSpPr>
          <p:nvPr/>
        </p:nvSpPr>
        <p:spPr bwMode="auto">
          <a:xfrm>
            <a:off x="4724400" y="2057400"/>
            <a:ext cx="2590800" cy="2438400"/>
          </a:xfrm>
          <a:prstGeom prst="ellipse">
            <a:avLst/>
          </a:prstGeom>
          <a:noFill/>
          <a:ln w="12700">
            <a:solidFill>
              <a:schemeClr val="tx1"/>
            </a:solidFill>
            <a:round/>
            <a:headEnd type="none" w="sm" len="sm"/>
            <a:tailEnd type="none" w="sm" len="sm"/>
          </a:ln>
          <a:effectLst/>
        </p:spPr>
        <p:txBody>
          <a:bodyPr wrap="none" anchor="ctr">
            <a:prstTxWarp prst="textNoShape">
              <a:avLst/>
            </a:prstTxWarp>
          </a:bodyPr>
          <a:lstStyle/>
          <a:p>
            <a:pPr algn="ctr">
              <a:defRPr/>
            </a:pPr>
            <a:r>
              <a:rPr lang="en-US" sz="3200" dirty="0">
                <a:solidFill>
                  <a:srgbClr val="000000"/>
                </a:solidFill>
              </a:rPr>
              <a:t>        </a:t>
            </a:r>
            <a:r>
              <a:rPr lang="en-US" sz="3200" dirty="0">
                <a:solidFill>
                  <a:srgbClr val="000000"/>
                </a:solidFill>
                <a:effectLst>
                  <a:outerShdw blurRad="38100" dist="38100" dir="2700000" algn="tl">
                    <a:srgbClr val="DDDDDD"/>
                  </a:outerShdw>
                </a:effectLst>
              </a:rPr>
              <a:t>e f</a:t>
            </a:r>
          </a:p>
        </p:txBody>
      </p:sp>
      <p:sp>
        <p:nvSpPr>
          <p:cNvPr id="18438" name="Oval 6" descr="Dark downward diagonal"/>
          <p:cNvSpPr>
            <a:spLocks noChangeArrowheads="1"/>
          </p:cNvSpPr>
          <p:nvPr/>
        </p:nvSpPr>
        <p:spPr bwMode="auto">
          <a:xfrm>
            <a:off x="3429000" y="2057400"/>
            <a:ext cx="2590800" cy="2438400"/>
          </a:xfrm>
          <a:prstGeom prst="ellipse">
            <a:avLst/>
          </a:prstGeom>
          <a:noFill/>
          <a:ln w="12700">
            <a:solidFill>
              <a:schemeClr val="tx1"/>
            </a:solidFill>
            <a:round/>
            <a:headEnd type="none" w="sm" len="sm"/>
            <a:tailEnd type="none" w="sm" len="sm"/>
          </a:ln>
          <a:effectLst/>
        </p:spPr>
        <p:txBody>
          <a:bodyPr wrap="none" anchor="ctr">
            <a:prstTxWarp prst="textNoShape">
              <a:avLst/>
            </a:prstTxWarp>
          </a:bodyPr>
          <a:lstStyle/>
          <a:p>
            <a:pPr algn="ctr">
              <a:defRPr/>
            </a:pPr>
            <a:r>
              <a:rPr lang="en-US" sz="3200" dirty="0">
                <a:solidFill>
                  <a:srgbClr val="000000"/>
                </a:solidFill>
                <a:effectLst>
                  <a:outerShdw blurRad="38100" dist="38100" dir="2700000" algn="tl">
                    <a:srgbClr val="DDDDDD"/>
                  </a:outerShdw>
                </a:effectLst>
                <a:ea typeface="Arial" pitchFamily="-108" charset="0"/>
                <a:cs typeface="Arial" pitchFamily="-108" charset="0"/>
              </a:rPr>
              <a:t>a b</a:t>
            </a:r>
            <a:r>
              <a:rPr lang="en-US" sz="3200" dirty="0">
                <a:solidFill>
                  <a:srgbClr val="000000"/>
                </a:solidFill>
              </a:rPr>
              <a:t>       </a:t>
            </a:r>
            <a:r>
              <a:rPr lang="en-US" sz="3200" dirty="0">
                <a:solidFill>
                  <a:srgbClr val="000000"/>
                </a:solidFill>
                <a:ea typeface="Times New Roman" pitchFamily="-108" charset="0"/>
                <a:cs typeface="Times New Roman" pitchFamily="-108" charset="0"/>
              </a:rPr>
              <a:t>c d</a:t>
            </a:r>
          </a:p>
        </p:txBody>
      </p:sp>
      <p:sp>
        <p:nvSpPr>
          <p:cNvPr id="12" name="Line 10"/>
          <p:cNvSpPr>
            <a:spLocks noChangeShapeType="1"/>
          </p:cNvSpPr>
          <p:nvPr/>
        </p:nvSpPr>
        <p:spPr bwMode="auto">
          <a:xfrm>
            <a:off x="2819400" y="1905000"/>
            <a:ext cx="838200" cy="6858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
        <p:nvSpPr>
          <p:cNvPr id="13" name="Line 10"/>
          <p:cNvSpPr>
            <a:spLocks noChangeShapeType="1"/>
          </p:cNvSpPr>
          <p:nvPr/>
        </p:nvSpPr>
        <p:spPr bwMode="auto">
          <a:xfrm flipH="1">
            <a:off x="6553200" y="1905000"/>
            <a:ext cx="152400" cy="3048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Lists</a:t>
            </a:r>
            <a:endParaRPr sz="1850" dirty="0"/>
          </a:p>
        </p:txBody>
      </p:sp>
      <p:sp>
        <p:nvSpPr>
          <p:cNvPr id="136" name="Google Shape;136;p17"/>
          <p:cNvSpPr txBox="1">
            <a:spLocks noGrp="1"/>
          </p:cNvSpPr>
          <p:nvPr>
            <p:ph idx="1"/>
          </p:nvPr>
        </p:nvSpPr>
        <p:spPr>
          <a:prstGeom prst="rect">
            <a:avLst/>
          </a:prstGeom>
        </p:spPr>
        <p:txBody>
          <a:bodyPr spcFirstLastPara="1" wrap="square" lIns="0" tIns="45700" rIns="0" bIns="45700" anchor="t" anchorCtr="0">
            <a:noAutofit/>
          </a:bodyPr>
          <a:lstStyle/>
          <a:p>
            <a:pPr marL="457200" lvl="0" indent="-342900" algn="just" rtl="0">
              <a:lnSpc>
                <a:spcPct val="100000"/>
              </a:lnSpc>
              <a:spcBef>
                <a:spcPts val="0"/>
              </a:spcBef>
              <a:spcAft>
                <a:spcPts val="0"/>
              </a:spcAft>
              <a:buSzPts val="1800"/>
              <a:buChar char="●"/>
            </a:pPr>
            <a:r>
              <a:rPr lang="en-US" dirty="0"/>
              <a:t>A list is an object that holds a collection of objects; it represents a sequence of data. In that sense, a list is similar to a string, except a string can hold only characters.</a:t>
            </a:r>
            <a:endParaRPr dirty="0"/>
          </a:p>
          <a:p>
            <a:pPr marL="457200" lvl="0" indent="-342900" algn="just" rtl="0">
              <a:lnSpc>
                <a:spcPct val="100000"/>
              </a:lnSpc>
              <a:spcBef>
                <a:spcPts val="0"/>
              </a:spcBef>
              <a:spcAft>
                <a:spcPts val="0"/>
              </a:spcAft>
              <a:buSzPts val="1800"/>
              <a:buChar char="●"/>
            </a:pPr>
            <a:r>
              <a:rPr lang="en-US" dirty="0"/>
              <a:t>A list can hold any Python object. A list need not be homogeneous; that is, the elements of a list do not all have to be of the same type.</a:t>
            </a:r>
            <a:endParaRPr dirty="0"/>
          </a:p>
        </p:txBody>
      </p:sp>
      <p:sp>
        <p:nvSpPr>
          <p:cNvPr id="137" name="Google Shape;137;p1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US" dirty="0"/>
              <a:t>method: </a:t>
            </a:r>
            <a:r>
              <a:rPr lang="en-US" dirty="0" err="1"/>
              <a:t>issubset</a:t>
            </a:r>
            <a:r>
              <a:rPr lang="en-US" dirty="0"/>
              <a:t>, op: &lt;=</a:t>
            </a:r>
            <a:br>
              <a:rPr lang="en-US" dirty="0"/>
            </a:br>
            <a:r>
              <a:rPr lang="en-US" dirty="0"/>
              <a:t>method: </a:t>
            </a:r>
            <a:r>
              <a:rPr lang="en-US" dirty="0" err="1"/>
              <a:t>issuperset</a:t>
            </a:r>
            <a:r>
              <a:rPr lang="en-US" dirty="0"/>
              <a:t>, op: &gt;=</a:t>
            </a:r>
          </a:p>
        </p:txBody>
      </p:sp>
      <p:sp>
        <p:nvSpPr>
          <p:cNvPr id="69636" name="Rectangle 3"/>
          <p:cNvSpPr>
            <a:spLocks noGrp="1" noChangeArrowheads="1"/>
          </p:cNvSpPr>
          <p:nvPr>
            <p:ph type="body" idx="1"/>
          </p:nvPr>
        </p:nvSpPr>
        <p:spPr>
          <a:xfrm>
            <a:off x="1981200" y="1752601"/>
            <a:ext cx="8534400" cy="4373563"/>
          </a:xfrm>
        </p:spPr>
        <p:txBody>
          <a:bodyPr/>
          <a:lstStyle/>
          <a:p>
            <a:pPr>
              <a:buNone/>
            </a:pPr>
            <a:r>
              <a:rPr lang="en-US" dirty="0" err="1"/>
              <a:t>small_set</a:t>
            </a:r>
            <a:r>
              <a:rPr lang="en-US" dirty="0"/>
              <a:t>=set("</a:t>
            </a:r>
            <a:r>
              <a:rPr lang="en-US" dirty="0" err="1"/>
              <a:t>abc</a:t>
            </a:r>
            <a:r>
              <a:rPr lang="en-US" dirty="0"/>
              <a:t>");  </a:t>
            </a:r>
            <a:r>
              <a:rPr lang="en-US" dirty="0" err="1"/>
              <a:t>big_set</a:t>
            </a:r>
            <a:r>
              <a:rPr lang="en-US" dirty="0"/>
              <a:t>=set("</a:t>
            </a:r>
            <a:r>
              <a:rPr lang="en-US" dirty="0" err="1"/>
              <a:t>abcdef</a:t>
            </a:r>
            <a:r>
              <a:rPr lang="en-US" dirty="0"/>
              <a:t>")</a:t>
            </a:r>
          </a:p>
        </p:txBody>
      </p:sp>
      <p:sp>
        <p:nvSpPr>
          <p:cNvPr id="69637" name="Text Box 4"/>
          <p:cNvSpPr txBox="1">
            <a:spLocks noChangeArrowheads="1"/>
          </p:cNvSpPr>
          <p:nvPr/>
        </p:nvSpPr>
        <p:spPr bwMode="auto">
          <a:xfrm>
            <a:off x="2209800" y="4876801"/>
            <a:ext cx="8458200" cy="1508105"/>
          </a:xfrm>
          <a:prstGeom prst="rect">
            <a:avLst/>
          </a:prstGeom>
          <a:noFill/>
          <a:ln w="12700">
            <a:noFill/>
            <a:miter lim="800000"/>
            <a:headEnd type="none" w="sm" len="sm"/>
            <a:tailEnd type="none" w="sm" len="sm"/>
          </a:ln>
        </p:spPr>
        <p:txBody>
          <a:bodyPr wrap="square">
            <a:prstTxWarp prst="textNoShape">
              <a:avLst/>
            </a:prstTxWarp>
            <a:spAutoFit/>
          </a:bodyPr>
          <a:lstStyle/>
          <a:p>
            <a:r>
              <a:rPr lang="en-US" sz="3200" dirty="0" err="1">
                <a:latin typeface="Courier New" pitchFamily="-107" charset="0"/>
                <a:ea typeface="Courier New" pitchFamily="-107" charset="0"/>
                <a:cs typeface="Courier New" pitchFamily="-107" charset="0"/>
              </a:rPr>
              <a:t>small_set</a:t>
            </a:r>
            <a:r>
              <a:rPr lang="en-US" sz="3200" dirty="0">
                <a:latin typeface="Courier New" pitchFamily="-107" charset="0"/>
                <a:ea typeface="Courier New" pitchFamily="-107" charset="0"/>
                <a:cs typeface="Courier New" pitchFamily="-107" charset="0"/>
              </a:rPr>
              <a:t> &lt;= </a:t>
            </a:r>
            <a:r>
              <a:rPr lang="en-US" sz="3200" dirty="0" err="1">
                <a:latin typeface="Courier New" pitchFamily="-107" charset="0"/>
                <a:ea typeface="Courier New" pitchFamily="-107" charset="0"/>
                <a:cs typeface="Courier New" pitchFamily="-107" charset="0"/>
              </a:rPr>
              <a:t>big_set</a:t>
            </a:r>
            <a:r>
              <a:rPr lang="en-US" sz="3200" dirty="0">
                <a:latin typeface="Courier New" pitchFamily="-107" charset="0"/>
                <a:ea typeface="Courier New" pitchFamily="-107" charset="0"/>
                <a:cs typeface="Courier New" pitchFamily="-107" charset="0"/>
              </a:rPr>
              <a:t> </a:t>
            </a:r>
            <a:r>
              <a:rPr lang="en-US" sz="3200" dirty="0">
                <a:latin typeface="Courier New" pitchFamily="-107" charset="0"/>
                <a:ea typeface="Courier New" pitchFamily="-107" charset="0"/>
                <a:cs typeface="Courier New" pitchFamily="-107" charset="0"/>
                <a:sym typeface="Wingdings"/>
              </a:rPr>
              <a:t> True</a:t>
            </a:r>
          </a:p>
          <a:p>
            <a:r>
              <a:rPr lang="en-US" sz="3200" dirty="0" err="1">
                <a:latin typeface="Courier New" pitchFamily="-107" charset="0"/>
                <a:ea typeface="Courier New" pitchFamily="-107" charset="0"/>
                <a:cs typeface="Courier New" pitchFamily="-107" charset="0"/>
                <a:sym typeface="Wingdings"/>
              </a:rPr>
              <a:t>bit_set</a:t>
            </a:r>
            <a:r>
              <a:rPr lang="en-US" sz="3200" dirty="0">
                <a:latin typeface="Courier New" pitchFamily="-107" charset="0"/>
                <a:ea typeface="Courier New" pitchFamily="-107" charset="0"/>
                <a:cs typeface="Courier New" pitchFamily="-107" charset="0"/>
                <a:sym typeface="Wingdings"/>
              </a:rPr>
              <a:t> &gt;= </a:t>
            </a:r>
            <a:r>
              <a:rPr lang="en-US" sz="3200" dirty="0" err="1">
                <a:latin typeface="Courier New" pitchFamily="-107" charset="0"/>
                <a:ea typeface="Courier New" pitchFamily="-107" charset="0"/>
                <a:cs typeface="Courier New" pitchFamily="-107" charset="0"/>
                <a:sym typeface="Wingdings"/>
              </a:rPr>
              <a:t>small_set</a:t>
            </a:r>
            <a:r>
              <a:rPr lang="en-US" sz="3200" dirty="0">
                <a:latin typeface="Courier New" pitchFamily="-107" charset="0"/>
                <a:ea typeface="Courier New" pitchFamily="-107" charset="0"/>
                <a:cs typeface="Courier New" pitchFamily="-107" charset="0"/>
                <a:sym typeface="Wingdings"/>
              </a:rPr>
              <a:t>  True</a:t>
            </a:r>
            <a:endParaRPr lang="en-US" sz="3200" dirty="0">
              <a:latin typeface="Courier New" pitchFamily="-107" charset="0"/>
              <a:ea typeface="Courier New" pitchFamily="-107" charset="0"/>
              <a:cs typeface="Courier New" pitchFamily="-107" charset="0"/>
            </a:endParaRPr>
          </a:p>
          <a:p>
            <a:endParaRPr lang="en-US" sz="2800" dirty="0">
              <a:latin typeface="Courier New" pitchFamily="-107" charset="0"/>
              <a:ea typeface="Courier New" pitchFamily="-107" charset="0"/>
              <a:cs typeface="Courier New" pitchFamily="-107" charset="0"/>
            </a:endParaRPr>
          </a:p>
        </p:txBody>
      </p:sp>
      <p:sp>
        <p:nvSpPr>
          <p:cNvPr id="69640" name="Oval 11"/>
          <p:cNvSpPr>
            <a:spLocks noChangeArrowheads="1"/>
          </p:cNvSpPr>
          <p:nvPr/>
        </p:nvSpPr>
        <p:spPr bwMode="auto">
          <a:xfrm>
            <a:off x="3962400" y="2514600"/>
            <a:ext cx="3733800" cy="2438400"/>
          </a:xfrm>
          <a:prstGeom prst="ellips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9641" name="Oval 12"/>
          <p:cNvSpPr>
            <a:spLocks noChangeArrowheads="1"/>
          </p:cNvSpPr>
          <p:nvPr/>
        </p:nvSpPr>
        <p:spPr bwMode="auto">
          <a:xfrm>
            <a:off x="4267200" y="3048000"/>
            <a:ext cx="1676400" cy="1143000"/>
          </a:xfrm>
          <a:prstGeom prst="ellipse">
            <a:avLst/>
          </a:prstGeom>
          <a:noFill/>
          <a:ln w="12700">
            <a:solidFill>
              <a:schemeClr val="tx1"/>
            </a:solidFill>
            <a:round/>
            <a:headEnd type="none" w="sm" len="sm"/>
            <a:tailEnd type="none" w="sm" len="sm"/>
          </a:ln>
        </p:spPr>
        <p:txBody>
          <a:bodyPr wrap="none" anchor="ctr">
            <a:prstTxWarp prst="textNoShape">
              <a:avLst/>
            </a:prstTxWarp>
          </a:bodyPr>
          <a:lstStyle/>
          <a:p>
            <a:endParaRPr lang="en-US"/>
          </a:p>
        </p:txBody>
      </p:sp>
      <p:sp>
        <p:nvSpPr>
          <p:cNvPr id="69642" name="Text Box 13"/>
          <p:cNvSpPr txBox="1">
            <a:spLocks noChangeArrowheads="1"/>
          </p:cNvSpPr>
          <p:nvPr/>
        </p:nvSpPr>
        <p:spPr bwMode="auto">
          <a:xfrm>
            <a:off x="4724401" y="3276600"/>
            <a:ext cx="2316163" cy="641350"/>
          </a:xfrm>
          <a:prstGeom prst="rect">
            <a:avLst/>
          </a:prstGeom>
          <a:noFill/>
          <a:ln w="12700">
            <a:noFill/>
            <a:miter lim="800000"/>
            <a:headEnd type="none" w="sm" len="sm"/>
            <a:tailEnd type="none" w="sm" len="sm"/>
          </a:ln>
        </p:spPr>
        <p:txBody>
          <a:bodyPr wrap="none">
            <a:prstTxWarp prst="textNoShape">
              <a:avLst/>
            </a:prstTxWarp>
            <a:spAutoFit/>
          </a:bodyPr>
          <a:lstStyle/>
          <a:p>
            <a:r>
              <a:rPr lang="en-US" sz="3600"/>
              <a:t>a b c    d e f</a:t>
            </a:r>
          </a:p>
        </p:txBody>
      </p:sp>
      <p:sp>
        <p:nvSpPr>
          <p:cNvPr id="11" name="Line 10"/>
          <p:cNvSpPr>
            <a:spLocks noChangeShapeType="1"/>
          </p:cNvSpPr>
          <p:nvPr/>
        </p:nvSpPr>
        <p:spPr bwMode="auto">
          <a:xfrm>
            <a:off x="2971800" y="2286000"/>
            <a:ext cx="1447800" cy="9906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
        <p:nvSpPr>
          <p:cNvPr id="12" name="Line 10"/>
          <p:cNvSpPr>
            <a:spLocks noChangeShapeType="1"/>
          </p:cNvSpPr>
          <p:nvPr/>
        </p:nvSpPr>
        <p:spPr bwMode="auto">
          <a:xfrm>
            <a:off x="6477000" y="2209800"/>
            <a:ext cx="457200" cy="533400"/>
          </a:xfrm>
          <a:prstGeom prst="line">
            <a:avLst/>
          </a:prstGeom>
          <a:noFill/>
          <a:ln w="38100">
            <a:solidFill>
              <a:schemeClr val="tx1"/>
            </a:solidFill>
            <a:round/>
            <a:headEnd type="none" w="sm" len="sm"/>
            <a:tailEnd type="stealth" w="lg" len="lg"/>
          </a:ln>
        </p:spPr>
        <p:txBody>
          <a:bodyPr>
            <a:prstTxWarp prst="textNoShape">
              <a:avLst/>
            </a:prstTxWarp>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1981200" y="457200"/>
            <a:ext cx="8229600" cy="762000"/>
          </a:xfrm>
        </p:spPr>
        <p:txBody>
          <a:bodyPr/>
          <a:lstStyle/>
          <a:p>
            <a:pPr eaLnBrk="1" hangingPunct="1"/>
            <a:r>
              <a:rPr lang="en-US">
                <a:ea typeface="ＭＳ Ｐゴシック" pitchFamily="-107" charset="-128"/>
                <a:cs typeface="ＭＳ Ｐゴシック" pitchFamily="-107" charset="-128"/>
              </a:rPr>
              <a:t>Other Set Ops</a:t>
            </a:r>
          </a:p>
        </p:txBody>
      </p:sp>
      <p:sp>
        <p:nvSpPr>
          <p:cNvPr id="71684" name="Rectangle 3"/>
          <p:cNvSpPr>
            <a:spLocks noGrp="1" noChangeArrowheads="1"/>
          </p:cNvSpPr>
          <p:nvPr>
            <p:ph type="body" idx="1"/>
          </p:nvPr>
        </p:nvSpPr>
        <p:spPr>
          <a:xfrm>
            <a:off x="1676400" y="1219200"/>
            <a:ext cx="8763000" cy="4648200"/>
          </a:xfrm>
        </p:spPr>
        <p:txBody>
          <a:bodyPr/>
          <a:lstStyle/>
          <a:p>
            <a:pPr eaLnBrk="1" hangingPunct="1"/>
            <a:r>
              <a:rPr lang="en-US" dirty="0" err="1">
                <a:latin typeface="Courier New" pitchFamily="-107" charset="0"/>
                <a:ea typeface="ＭＳ Ｐゴシック" pitchFamily="-107" charset="-128"/>
                <a:cs typeface="ＭＳ Ｐゴシック" pitchFamily="-107" charset="-128"/>
              </a:rPr>
              <a:t>my_set.add</a:t>
            </a:r>
            <a:r>
              <a:rPr lang="en-US" dirty="0">
                <a:latin typeface="Courier New" pitchFamily="-107" charset="0"/>
                <a:ea typeface="ＭＳ Ｐゴシック" pitchFamily="-107" charset="-128"/>
                <a:cs typeface="ＭＳ Ｐゴシック" pitchFamily="-107" charset="-128"/>
              </a:rPr>
              <a:t>("g")</a:t>
            </a:r>
            <a:r>
              <a:rPr lang="en-US" dirty="0">
                <a:ea typeface="ＭＳ Ｐゴシック" pitchFamily="-107" charset="-128"/>
                <a:cs typeface="ＭＳ Ｐゴシック" pitchFamily="-107" charset="-128"/>
              </a:rPr>
              <a:t> </a:t>
            </a:r>
          </a:p>
          <a:p>
            <a:pPr lvl="1" eaLnBrk="1" hangingPunct="1"/>
            <a:r>
              <a:rPr lang="en-US" dirty="0"/>
              <a:t>adds to the set, no effect if item is in set already</a:t>
            </a:r>
          </a:p>
          <a:p>
            <a:pPr eaLnBrk="1" hangingPunct="1"/>
            <a:r>
              <a:rPr lang="en-US" dirty="0" err="1">
                <a:latin typeface="Courier New" pitchFamily="-107" charset="0"/>
                <a:ea typeface="ＭＳ Ｐゴシック" pitchFamily="-107" charset="-128"/>
                <a:cs typeface="ＭＳ Ｐゴシック" pitchFamily="-107" charset="-128"/>
              </a:rPr>
              <a:t>my_set.clear</a:t>
            </a:r>
            <a:r>
              <a:rPr lang="en-US" dirty="0">
                <a:latin typeface="Courier New" pitchFamily="-107" charset="0"/>
                <a:ea typeface="ＭＳ Ｐゴシック" pitchFamily="-107" charset="-128"/>
                <a:cs typeface="ＭＳ Ｐゴシック" pitchFamily="-107" charset="-128"/>
              </a:rPr>
              <a:t>()</a:t>
            </a:r>
          </a:p>
          <a:p>
            <a:pPr lvl="1" eaLnBrk="1" hangingPunct="1"/>
            <a:r>
              <a:rPr lang="en-US" dirty="0" err="1"/>
              <a:t>emptys</a:t>
            </a:r>
            <a:r>
              <a:rPr lang="en-US" dirty="0"/>
              <a:t> the set</a:t>
            </a:r>
          </a:p>
          <a:p>
            <a:pPr eaLnBrk="1" hangingPunct="1"/>
            <a:r>
              <a:rPr lang="en-US" dirty="0" err="1">
                <a:latin typeface="Courier New" pitchFamily="-107" charset="0"/>
                <a:ea typeface="ＭＳ Ｐゴシック" pitchFamily="-107" charset="-128"/>
                <a:cs typeface="ＭＳ Ｐゴシック" pitchFamily="-107" charset="-128"/>
              </a:rPr>
              <a:t>my_set.remove</a:t>
            </a:r>
            <a:r>
              <a:rPr lang="en-US" dirty="0">
                <a:latin typeface="Courier New" pitchFamily="-107" charset="0"/>
                <a:ea typeface="ＭＳ Ｐゴシック" pitchFamily="-107" charset="-128"/>
                <a:cs typeface="ＭＳ Ｐゴシック" pitchFamily="-107" charset="-128"/>
              </a:rPr>
              <a:t>("g")</a:t>
            </a:r>
            <a:r>
              <a:rPr lang="en-US" dirty="0">
                <a:ea typeface="ＭＳ Ｐゴシック" pitchFamily="-107" charset="-128"/>
                <a:cs typeface="ＭＳ Ｐゴシック" pitchFamily="-107" charset="-128"/>
              </a:rPr>
              <a:t> versus </a:t>
            </a:r>
            <a:r>
              <a:rPr lang="en-US" dirty="0" err="1">
                <a:latin typeface="Courier New" pitchFamily="-107" charset="0"/>
                <a:ea typeface="ＭＳ Ｐゴシック" pitchFamily="-107" charset="-128"/>
                <a:cs typeface="ＭＳ Ｐゴシック" pitchFamily="-107" charset="-128"/>
              </a:rPr>
              <a:t>my_set.discard</a:t>
            </a:r>
            <a:r>
              <a:rPr lang="en-US" dirty="0">
                <a:latin typeface="Courier New" pitchFamily="-107" charset="0"/>
                <a:ea typeface="ＭＳ Ｐゴシック" pitchFamily="-107" charset="-128"/>
                <a:cs typeface="ＭＳ Ｐゴシック" pitchFamily="-107" charset="-128"/>
              </a:rPr>
              <a:t>("g")</a:t>
            </a:r>
            <a:endParaRPr lang="en-US" dirty="0">
              <a:ea typeface="ＭＳ Ｐゴシック" pitchFamily="-107" charset="-128"/>
              <a:cs typeface="ＭＳ Ｐゴシック" pitchFamily="-107" charset="-128"/>
            </a:endParaRPr>
          </a:p>
          <a:p>
            <a:pPr lvl="1" eaLnBrk="1" hangingPunct="1"/>
            <a:r>
              <a:rPr lang="en-US" dirty="0">
                <a:latin typeface="Courier New" pitchFamily="-107" charset="0"/>
              </a:rPr>
              <a:t>remove</a:t>
            </a:r>
            <a:r>
              <a:rPr lang="en-US" dirty="0"/>
              <a:t> throws an error if "</a:t>
            </a:r>
            <a:r>
              <a:rPr lang="en-US" dirty="0">
                <a:latin typeface="Courier New" pitchFamily="-107" charset="0"/>
              </a:rPr>
              <a:t>g</a:t>
            </a:r>
            <a:r>
              <a:rPr lang="en-US" dirty="0"/>
              <a:t>" </a:t>
            </a:r>
            <a:r>
              <a:rPr lang="en-US" dirty="0" err="1"/>
              <a:t>isn</a:t>
            </a:r>
            <a:r>
              <a:rPr lang="fr-FR" dirty="0"/>
              <a:t>'</a:t>
            </a:r>
            <a:r>
              <a:rPr lang="en-US" dirty="0"/>
              <a:t>t there. </a:t>
            </a:r>
            <a:r>
              <a:rPr lang="en-US" dirty="0">
                <a:latin typeface="Courier New" pitchFamily="-107" charset="0"/>
              </a:rPr>
              <a:t>discard</a:t>
            </a:r>
            <a:r>
              <a:rPr lang="en-US" dirty="0"/>
              <a:t> </a:t>
            </a:r>
            <a:r>
              <a:rPr lang="en-US" dirty="0" err="1"/>
              <a:t>doesn</a:t>
            </a:r>
            <a:r>
              <a:rPr lang="fr-FR" dirty="0"/>
              <a:t>'</a:t>
            </a:r>
            <a:r>
              <a:rPr lang="en-US" dirty="0"/>
              <a:t>t care. Both remove "</a:t>
            </a:r>
            <a:r>
              <a:rPr lang="en-US" dirty="0">
                <a:latin typeface="Courier New" pitchFamily="-107" charset="0"/>
              </a:rPr>
              <a:t>g</a:t>
            </a:r>
            <a:r>
              <a:rPr lang="en-US" dirty="0"/>
              <a:t>" from the set</a:t>
            </a:r>
          </a:p>
          <a:p>
            <a:pPr eaLnBrk="1" hangingPunct="1"/>
            <a:r>
              <a:rPr lang="en-US" dirty="0" err="1">
                <a:latin typeface="Courier New" pitchFamily="-107" charset="0"/>
                <a:ea typeface="ＭＳ Ｐゴシック" pitchFamily="-107" charset="-128"/>
                <a:cs typeface="ＭＳ Ｐゴシック" pitchFamily="-107" charset="-128"/>
              </a:rPr>
              <a:t>my_set.copy</a:t>
            </a:r>
            <a:r>
              <a:rPr lang="en-US" dirty="0">
                <a:latin typeface="Courier New" pitchFamily="-107" charset="0"/>
                <a:ea typeface="ＭＳ Ｐゴシック" pitchFamily="-107" charset="-128"/>
                <a:cs typeface="ＭＳ Ｐゴシック" pitchFamily="-107" charset="-128"/>
              </a:rPr>
              <a:t>()</a:t>
            </a:r>
            <a:endParaRPr lang="en-US" dirty="0">
              <a:ea typeface="ＭＳ Ｐゴシック" pitchFamily="-107" charset="-128"/>
              <a:cs typeface="ＭＳ Ｐゴシック" pitchFamily="-107" charset="-128"/>
            </a:endParaRPr>
          </a:p>
          <a:p>
            <a:pPr lvl="1" eaLnBrk="1" hangingPunct="1"/>
            <a:r>
              <a:rPr lang="en-US" dirty="0"/>
              <a:t>returns a shallow copy of </a:t>
            </a:r>
            <a:r>
              <a:rPr lang="en-US" dirty="0" err="1">
                <a:latin typeface="Courier New" pitchFamily="-107" charset="0"/>
              </a:rPr>
              <a:t>my_set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403FA6-5C70-424F-8715-BF9B3CE47689}"/>
              </a:ext>
            </a:extLst>
          </p:cNvPr>
          <p:cNvSpPr>
            <a:spLocks noGrp="1"/>
          </p:cNvSpPr>
          <p:nvPr>
            <p:ph type="ctrTitle"/>
          </p:nvPr>
        </p:nvSpPr>
        <p:spPr/>
        <p:txBody>
          <a:bodyPr/>
          <a:lstStyle/>
          <a:p>
            <a:r>
              <a:rPr lang="en-US" dirty="0"/>
              <a:t>Dictionaries</a:t>
            </a:r>
          </a:p>
        </p:txBody>
      </p:sp>
      <p:sp>
        <p:nvSpPr>
          <p:cNvPr id="4" name="Sous-titre 3">
            <a:extLst>
              <a:ext uri="{FF2B5EF4-FFF2-40B4-BE49-F238E27FC236}">
                <a16:creationId xmlns:a16="http://schemas.microsoft.com/office/drawing/2014/main" id="{44C26FF2-48C4-4717-AD17-B7484F83E0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52804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t>What is a dictionary?</a:t>
            </a:r>
          </a:p>
        </p:txBody>
      </p:sp>
      <p:sp>
        <p:nvSpPr>
          <p:cNvPr id="20484" name="Rectangle 3"/>
          <p:cNvSpPr>
            <a:spLocks noGrp="1" noChangeArrowheads="1"/>
          </p:cNvSpPr>
          <p:nvPr>
            <p:ph type="body" idx="1"/>
          </p:nvPr>
        </p:nvSpPr>
        <p:spPr/>
        <p:txBody>
          <a:bodyPr/>
          <a:lstStyle/>
          <a:p>
            <a:r>
              <a:rPr lang="en-US" dirty="0"/>
              <a:t>In data structure terms, a dictionary is better termed an </a:t>
            </a:r>
            <a:r>
              <a:rPr lang="en-US" i="1" dirty="0"/>
              <a:t>associative array,</a:t>
            </a:r>
            <a:r>
              <a:rPr lang="en-US" dirty="0"/>
              <a:t> </a:t>
            </a:r>
            <a:r>
              <a:rPr lang="en-US" i="1" dirty="0"/>
              <a:t>associative list </a:t>
            </a:r>
            <a:r>
              <a:rPr lang="en-US" dirty="0"/>
              <a:t>or a </a:t>
            </a:r>
            <a:r>
              <a:rPr lang="en-US" i="1" dirty="0"/>
              <a:t>map</a:t>
            </a:r>
            <a:r>
              <a:rPr lang="en-US" dirty="0"/>
              <a:t>.</a:t>
            </a:r>
          </a:p>
          <a:p>
            <a:r>
              <a:rPr lang="en-US" dirty="0"/>
              <a:t>You can think if it as a list of pairs, where the first element of the pair, the </a:t>
            </a:r>
            <a:r>
              <a:rPr lang="en-US" b="1" i="1" dirty="0"/>
              <a:t>key</a:t>
            </a:r>
            <a:r>
              <a:rPr lang="en-US" dirty="0"/>
              <a:t>, is used to retrieve the second element, the </a:t>
            </a:r>
            <a:r>
              <a:rPr lang="en-US" b="1" i="1" dirty="0"/>
              <a:t>value</a:t>
            </a:r>
            <a:r>
              <a:rPr lang="en-US" dirty="0"/>
              <a:t>.</a:t>
            </a:r>
          </a:p>
          <a:p>
            <a:r>
              <a:rPr lang="en-US" dirty="0"/>
              <a:t>We </a:t>
            </a:r>
            <a:r>
              <a:rPr lang="en-US" b="1" i="1" dirty="0"/>
              <a:t>map a key to a value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t>Key Value pairs</a:t>
            </a:r>
          </a:p>
        </p:txBody>
      </p:sp>
      <p:sp>
        <p:nvSpPr>
          <p:cNvPr id="22532" name="Rectangle 3"/>
          <p:cNvSpPr>
            <a:spLocks noGrp="1" noChangeArrowheads="1"/>
          </p:cNvSpPr>
          <p:nvPr>
            <p:ph type="body" idx="1"/>
          </p:nvPr>
        </p:nvSpPr>
        <p:spPr/>
        <p:txBody>
          <a:bodyPr/>
          <a:lstStyle/>
          <a:p>
            <a:r>
              <a:rPr lang="en-US" dirty="0"/>
              <a:t>The key acts as an index to find the associated value.</a:t>
            </a:r>
          </a:p>
          <a:p>
            <a:r>
              <a:rPr lang="en-US" dirty="0"/>
              <a:t>Just like a dictionary, you look up a word by its spelling to find the associated definition</a:t>
            </a:r>
          </a:p>
          <a:p>
            <a:r>
              <a:rPr lang="en-US" dirty="0"/>
              <a:t>A dictionary can be searched to locate the value associated with a key</a:t>
            </a:r>
          </a:p>
          <a:p>
            <a:r>
              <a:rPr lang="en-US" dirty="0"/>
              <a:t>Key must be immutable</a:t>
            </a:r>
          </a:p>
          <a:p>
            <a:pPr lvl="1"/>
            <a:r>
              <a:rPr lang="en-US" dirty="0"/>
              <a:t>strings, integers, tuples are fine</a:t>
            </a:r>
          </a:p>
          <a:p>
            <a:pPr lvl="1"/>
            <a:r>
              <a:rPr lang="en-US" dirty="0"/>
              <a:t>lists are NOT</a:t>
            </a:r>
          </a:p>
          <a:p>
            <a:r>
              <a:rPr lang="en-US" dirty="0"/>
              <a:t>Value can be anything</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100"/>
              <a:buFont typeface="Arial"/>
              <a:buNone/>
            </a:pPr>
            <a:r>
              <a:rPr lang="en-US"/>
              <a:t>Dictionaries</a:t>
            </a:r>
            <a:endParaRPr/>
          </a:p>
        </p:txBody>
      </p:sp>
      <p:sp>
        <p:nvSpPr>
          <p:cNvPr id="218" name="Google Shape;218;p27"/>
          <p:cNvSpPr txBox="1">
            <a:spLocks noGrp="1"/>
          </p:cNvSpPr>
          <p:nvPr>
            <p:ph idx="1"/>
          </p:nvPr>
        </p:nvSpPr>
        <p:spPr>
          <a:prstGeom prst="rect">
            <a:avLst/>
          </a:prstGeom>
        </p:spPr>
        <p:txBody>
          <a:bodyPr spcFirstLastPara="1" wrap="square" lIns="0" tIns="45700" rIns="0" bIns="45700" anchor="t" anchorCtr="0">
            <a:noAutofit/>
          </a:bodyPr>
          <a:lstStyle/>
          <a:p>
            <a:pPr marL="457200" lvl="0" indent="-342900" algn="l" rtl="0">
              <a:spcBef>
                <a:spcPts val="0"/>
              </a:spcBef>
              <a:spcAft>
                <a:spcPts val="0"/>
              </a:spcAft>
              <a:buSzPts val="1800"/>
              <a:buChar char="●"/>
            </a:pPr>
            <a:r>
              <a:rPr lang="en-US" sz="2400" dirty="0"/>
              <a:t>To declare a dictionary we enclose it in curly braces, {}. </a:t>
            </a:r>
            <a:endParaRPr sz="2400" dirty="0"/>
          </a:p>
          <a:p>
            <a:pPr marL="457200" lvl="0" indent="-342900" algn="l" rtl="0">
              <a:spcBef>
                <a:spcPts val="0"/>
              </a:spcBef>
              <a:spcAft>
                <a:spcPts val="0"/>
              </a:spcAft>
              <a:buSzPts val="1800"/>
              <a:buChar char="●"/>
            </a:pPr>
            <a:r>
              <a:rPr lang="en-US" sz="2400" dirty="0"/>
              <a:t>Each entry consists of a pair separated by a colon. </a:t>
            </a:r>
            <a:endParaRPr sz="2400" dirty="0"/>
          </a:p>
          <a:p>
            <a:pPr marL="457200" lvl="0" indent="-342900" algn="just" rtl="0">
              <a:spcBef>
                <a:spcPts val="0"/>
              </a:spcBef>
              <a:spcAft>
                <a:spcPts val="0"/>
              </a:spcAft>
              <a:buSzPts val="1800"/>
              <a:buChar char="●"/>
            </a:pPr>
            <a:r>
              <a:rPr lang="en-US" sz="2400" dirty="0"/>
              <a:t>The first part of the pair is called the key and the second is the value. </a:t>
            </a:r>
            <a:endParaRPr sz="2400" dirty="0"/>
          </a:p>
          <a:p>
            <a:pPr marL="457200" lvl="0" indent="-342900" algn="l" rtl="0">
              <a:spcBef>
                <a:spcPts val="0"/>
              </a:spcBef>
              <a:spcAft>
                <a:spcPts val="0"/>
              </a:spcAft>
              <a:buSzPts val="1800"/>
              <a:buChar char="●"/>
            </a:pPr>
            <a:r>
              <a:rPr lang="en-US" sz="2400" dirty="0"/>
              <a:t>The key acts like an index.</a:t>
            </a:r>
            <a:endParaRPr sz="2400" dirty="0"/>
          </a:p>
          <a:p>
            <a:pPr marL="457200" lvl="0" indent="-342900" algn="l" rtl="0">
              <a:spcBef>
                <a:spcPts val="0"/>
              </a:spcBef>
              <a:spcAft>
                <a:spcPts val="0"/>
              </a:spcAft>
              <a:buSzPts val="1800"/>
              <a:buChar char="●"/>
            </a:pPr>
            <a:r>
              <a:rPr lang="en-US" sz="2400" dirty="0"/>
              <a:t>Here is a simple dictionary:</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457200" lvl="0" indent="-342900" algn="l" rtl="0">
              <a:spcBef>
                <a:spcPts val="0"/>
              </a:spcBef>
              <a:spcAft>
                <a:spcPts val="0"/>
              </a:spcAft>
              <a:buSzPts val="1800"/>
              <a:buChar char="●"/>
            </a:pPr>
            <a:r>
              <a:rPr lang="en-US" sz="2400" dirty="0"/>
              <a:t>So in the first pair, 'A':100, the key is 'A', the value is 100, and d['A'] gives 100. </a:t>
            </a:r>
            <a:endParaRPr sz="2400" dirty="0"/>
          </a:p>
          <a:p>
            <a:pPr marL="457200" lvl="0" indent="-342900" algn="l" rtl="0">
              <a:spcBef>
                <a:spcPts val="0"/>
              </a:spcBef>
              <a:spcAft>
                <a:spcPts val="0"/>
              </a:spcAft>
              <a:buSzPts val="1800"/>
              <a:buChar char="●"/>
            </a:pPr>
            <a:r>
              <a:rPr lang="en-US" sz="2400" dirty="0"/>
              <a:t>Keys are often strings, but they can be integers, floats, and many other things as well. You can mix different types of keys in the same dictionary and different types of values, too.</a:t>
            </a:r>
            <a:endParaRPr sz="2400" dirty="0"/>
          </a:p>
        </p:txBody>
      </p:sp>
      <p:sp>
        <p:nvSpPr>
          <p:cNvPr id="220" name="Google Shape;220;p2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
        <p:nvSpPr>
          <p:cNvPr id="219" name="Google Shape;219;p27"/>
          <p:cNvSpPr/>
          <p:nvPr/>
        </p:nvSpPr>
        <p:spPr>
          <a:xfrm>
            <a:off x="1125625" y="3707395"/>
            <a:ext cx="10001700" cy="537300"/>
          </a:xfrm>
          <a:prstGeom prst="rect">
            <a:avLst/>
          </a:prstGeom>
          <a:solidFill>
            <a:srgbClr val="EAD1DC"/>
          </a:solidFill>
          <a:ln w="9525" cap="flat" cmpd="sng">
            <a:solidFill>
              <a:srgbClr val="344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rgbClr val="3F3F3F"/>
                </a:solidFill>
                <a:latin typeface="Source Code Pro"/>
                <a:ea typeface="Source Code Pro"/>
                <a:cs typeface="Source Code Pro"/>
                <a:sym typeface="Source Code Pro"/>
              </a:rPr>
              <a:t>d = {'A':100, 'B':200}</a:t>
            </a:r>
            <a:endParaRPr sz="2000">
              <a:solidFill>
                <a:srgbClr val="3F3F3F"/>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418478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100"/>
              <a:buFont typeface="Arial"/>
              <a:buNone/>
            </a:pPr>
            <a:r>
              <a:rPr lang="en-US"/>
              <a:t>Functions and Methods for Dictionaries</a:t>
            </a:r>
            <a:endParaRPr/>
          </a:p>
        </p:txBody>
      </p:sp>
      <p:sp>
        <p:nvSpPr>
          <p:cNvPr id="226" name="Google Shape;226;p28"/>
          <p:cNvSpPr txBox="1">
            <a:spLocks noGrp="1"/>
          </p:cNvSpPr>
          <p:nvPr>
            <p:ph idx="1"/>
          </p:nvPr>
        </p:nvSpPr>
        <p:spPr>
          <a:prstGeom prst="rect">
            <a:avLst/>
          </a:prstGeom>
        </p:spPr>
        <p:txBody>
          <a:bodyPr spcFirstLastPara="1" wrap="square" lIns="0" tIns="45700" rIns="0" bIns="45700" anchor="t" anchorCtr="0">
            <a:noAutofit/>
          </a:bodyPr>
          <a:lstStyle/>
          <a:p>
            <a:pPr marL="457200" lvl="0" indent="-342900" algn="l" rtl="0">
              <a:spcBef>
                <a:spcPts val="0"/>
              </a:spcBef>
              <a:spcAft>
                <a:spcPts val="0"/>
              </a:spcAft>
              <a:buSzPts val="1800"/>
              <a:buChar char="●"/>
            </a:pPr>
            <a:r>
              <a:rPr lang="en-US" sz="2400" dirty="0"/>
              <a:t>To change d['A'] to 400:	 </a:t>
            </a:r>
            <a:r>
              <a:rPr lang="en-US" sz="2400" b="1" dirty="0"/>
              <a:t>d['A']=400</a:t>
            </a:r>
            <a:endParaRPr sz="2400" b="1" dirty="0"/>
          </a:p>
          <a:p>
            <a:pPr marL="457200" lvl="0" indent="0" algn="l" rtl="0">
              <a:spcBef>
                <a:spcPts val="0"/>
              </a:spcBef>
              <a:spcAft>
                <a:spcPts val="0"/>
              </a:spcAft>
              <a:buNone/>
            </a:pPr>
            <a:endParaRPr sz="2400" dirty="0"/>
          </a:p>
          <a:p>
            <a:pPr marL="457200" lvl="0" indent="-342900" algn="l" rtl="0">
              <a:spcBef>
                <a:spcPts val="0"/>
              </a:spcBef>
              <a:spcAft>
                <a:spcPts val="0"/>
              </a:spcAft>
              <a:buSzPts val="1800"/>
              <a:buChar char="●"/>
            </a:pPr>
            <a:r>
              <a:rPr lang="en-US" sz="2400" dirty="0"/>
              <a:t>To add a new entry to the dictionary, we can just assign it, like below: </a:t>
            </a:r>
            <a:r>
              <a:rPr lang="en-US" sz="2400" b="1" dirty="0"/>
              <a:t>d['C']=500</a:t>
            </a:r>
            <a:endParaRPr sz="2400" b="1" dirty="0"/>
          </a:p>
          <a:p>
            <a:pPr marL="457200" lvl="0" indent="0" algn="l" rtl="0">
              <a:spcBef>
                <a:spcPts val="0"/>
              </a:spcBef>
              <a:spcAft>
                <a:spcPts val="0"/>
              </a:spcAft>
              <a:buNone/>
            </a:pPr>
            <a:endParaRPr sz="2400" dirty="0"/>
          </a:p>
          <a:p>
            <a:pPr marL="457200" lvl="0" indent="-342900" algn="l" rtl="0">
              <a:spcBef>
                <a:spcPts val="0"/>
              </a:spcBef>
              <a:spcAft>
                <a:spcPts val="0"/>
              </a:spcAft>
              <a:buSzPts val="1800"/>
              <a:buChar char="●"/>
            </a:pPr>
            <a:r>
              <a:rPr lang="en-US" sz="2400" dirty="0"/>
              <a:t>To delete an entry from a dictionary, use the del operator:</a:t>
            </a:r>
            <a:r>
              <a:rPr lang="en-US" sz="2400" b="1" dirty="0"/>
              <a:t> 	del d['A']</a:t>
            </a:r>
            <a:endParaRPr sz="2400" b="1" dirty="0"/>
          </a:p>
          <a:p>
            <a:pPr marL="457200" lvl="0" indent="0" algn="l" rtl="0">
              <a:spcBef>
                <a:spcPts val="0"/>
              </a:spcBef>
              <a:spcAft>
                <a:spcPts val="0"/>
              </a:spcAft>
              <a:buNone/>
            </a:pPr>
            <a:endParaRPr sz="2400" b="1" dirty="0"/>
          </a:p>
          <a:p>
            <a:pPr marL="457200" lvl="0" indent="-342900" algn="l" rtl="0">
              <a:spcBef>
                <a:spcPts val="0"/>
              </a:spcBef>
              <a:spcAft>
                <a:spcPts val="0"/>
              </a:spcAft>
              <a:buSzPts val="1800"/>
              <a:buChar char="●"/>
            </a:pPr>
            <a:r>
              <a:rPr lang="en-US" sz="2400" dirty="0"/>
              <a:t>To copy a dictionary, use its copy method. Here is an example: </a:t>
            </a:r>
            <a:r>
              <a:rPr lang="en-US" sz="2400" b="1" dirty="0"/>
              <a:t>d2 = </a:t>
            </a:r>
            <a:r>
              <a:rPr lang="en-US" sz="2400" b="1" dirty="0" err="1"/>
              <a:t>d.copy</a:t>
            </a:r>
            <a:r>
              <a:rPr lang="en-US" sz="2400" b="1" dirty="0"/>
              <a:t>()</a:t>
            </a:r>
            <a:endParaRPr sz="2400" b="1" dirty="0"/>
          </a:p>
          <a:p>
            <a:pPr marL="457200" lvl="0" indent="0" algn="l" rtl="0">
              <a:spcBef>
                <a:spcPts val="0"/>
              </a:spcBef>
              <a:spcAft>
                <a:spcPts val="0"/>
              </a:spcAft>
              <a:buNone/>
            </a:pPr>
            <a:endParaRPr sz="2400" dirty="0"/>
          </a:p>
          <a:p>
            <a:pPr marL="457200" lvl="0" indent="-342900" algn="l" rtl="0">
              <a:spcBef>
                <a:spcPts val="0"/>
              </a:spcBef>
              <a:spcAft>
                <a:spcPts val="0"/>
              </a:spcAft>
              <a:buSzPts val="1800"/>
              <a:buChar char="●"/>
            </a:pPr>
            <a:r>
              <a:rPr lang="en-US" sz="2400" dirty="0"/>
              <a:t>The empty dictionary is {}, which is the dictionary equivalent of [] for lists or '' for strings.</a:t>
            </a:r>
            <a:endParaRPr sz="2400" b="1" dirty="0"/>
          </a:p>
        </p:txBody>
      </p:sp>
      <p:sp>
        <p:nvSpPr>
          <p:cNvPr id="228" name="Google Shape;228;p28"/>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
        <p:nvSpPr>
          <p:cNvPr id="227" name="Google Shape;227;p28"/>
          <p:cNvSpPr/>
          <p:nvPr/>
        </p:nvSpPr>
        <p:spPr>
          <a:xfrm>
            <a:off x="1125630" y="5663745"/>
            <a:ext cx="10001700" cy="537300"/>
          </a:xfrm>
          <a:prstGeom prst="rect">
            <a:avLst/>
          </a:prstGeom>
          <a:solidFill>
            <a:srgbClr val="EAD1DC"/>
          </a:solidFill>
          <a:ln w="9525" cap="flat" cmpd="sng">
            <a:solidFill>
              <a:srgbClr val="3440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US" sz="2000">
                <a:solidFill>
                  <a:srgbClr val="3F3F3F"/>
                </a:solidFill>
                <a:latin typeface="Source Code Pro"/>
                <a:ea typeface="Source Code Pro"/>
                <a:cs typeface="Source Code Pro"/>
                <a:sym typeface="Source Code Pro"/>
              </a:rPr>
              <a:t>d = {'A':100, 'B':200}</a:t>
            </a:r>
            <a:endParaRPr sz="2000">
              <a:solidFill>
                <a:srgbClr val="3F3F3F"/>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359426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Functions and Methods for Dictionaries</a:t>
            </a:r>
            <a:endParaRPr/>
          </a:p>
        </p:txBody>
      </p:sp>
      <p:sp>
        <p:nvSpPr>
          <p:cNvPr id="234" name="Google Shape;234;p29"/>
          <p:cNvSpPr txBox="1">
            <a:spLocks noGrp="1"/>
          </p:cNvSpPr>
          <p:nvPr>
            <p:ph idx="1"/>
          </p:nvPr>
        </p:nvSpPr>
        <p:spPr>
          <a:prstGeom prst="rect">
            <a:avLst/>
          </a:prstGeom>
        </p:spPr>
        <p:txBody>
          <a:bodyPr spcFirstLastPara="1" wrap="square" lIns="0" tIns="45700" rIns="0" bIns="45700" anchor="t" anchorCtr="0">
            <a:noAutofit/>
          </a:bodyPr>
          <a:lstStyle/>
          <a:p>
            <a:pPr marL="457200" lvl="0" indent="-342900" algn="l" rtl="0">
              <a:spcBef>
                <a:spcPts val="1200"/>
              </a:spcBef>
              <a:spcAft>
                <a:spcPts val="0"/>
              </a:spcAft>
              <a:buSzPts val="1800"/>
              <a:buChar char="●"/>
            </a:pPr>
            <a:r>
              <a:rPr lang="en-US" sz="2800" dirty="0"/>
              <a:t>The </a:t>
            </a:r>
            <a:r>
              <a:rPr lang="en-US" sz="2800" dirty="0" err="1"/>
              <a:t>dict</a:t>
            </a:r>
            <a:r>
              <a:rPr lang="en-US" sz="2800" dirty="0"/>
              <a:t> function is another way to create a dictionary. </a:t>
            </a:r>
          </a:p>
          <a:p>
            <a:pPr marL="114300" lvl="0" indent="0" algn="l" rtl="0">
              <a:spcBef>
                <a:spcPts val="1200"/>
              </a:spcBef>
              <a:spcAft>
                <a:spcPts val="0"/>
              </a:spcAft>
              <a:buSzPts val="1800"/>
              <a:buNone/>
            </a:pPr>
            <a:r>
              <a:rPr lang="en-US" sz="2800" b="1" dirty="0"/>
              <a:t>d = </a:t>
            </a:r>
            <a:r>
              <a:rPr lang="en-US" sz="2800" b="1" dirty="0" err="1"/>
              <a:t>dict</a:t>
            </a:r>
            <a:r>
              <a:rPr lang="en-US" sz="2800" b="1" dirty="0"/>
              <a:t>([('A',100),('B',300)]) </a:t>
            </a:r>
            <a:endParaRPr sz="2800" b="1" dirty="0"/>
          </a:p>
          <a:p>
            <a:pPr marL="457200" lvl="0" indent="-342900" algn="l" rtl="0">
              <a:spcBef>
                <a:spcPts val="1200"/>
              </a:spcBef>
              <a:spcAft>
                <a:spcPts val="0"/>
              </a:spcAft>
              <a:buSzPts val="1800"/>
              <a:buChar char="●"/>
            </a:pPr>
            <a:r>
              <a:rPr lang="en-US" sz="2800" dirty="0"/>
              <a:t>This creates the dictionary {'A':100,'B':300}. This way of building a dictionary is useful if your program needs to construct a dictionary while it is running.</a:t>
            </a:r>
            <a:endParaRPr sz="2800" dirty="0"/>
          </a:p>
        </p:txBody>
      </p:sp>
      <p:sp>
        <p:nvSpPr>
          <p:cNvPr id="235" name="Google Shape;235;p29"/>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extLst>
      <p:ext uri="{BB962C8B-B14F-4D97-AF65-F5344CB8AC3E}">
        <p14:creationId xmlns:p14="http://schemas.microsoft.com/office/powerpoint/2010/main" val="3258453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content methods</a:t>
            </a:r>
          </a:p>
        </p:txBody>
      </p:sp>
      <p:sp>
        <p:nvSpPr>
          <p:cNvPr id="3" name="Content Placeholder 2"/>
          <p:cNvSpPr>
            <a:spLocks noGrp="1"/>
          </p:cNvSpPr>
          <p:nvPr>
            <p:ph idx="1"/>
          </p:nvPr>
        </p:nvSpPr>
        <p:spPr/>
        <p:txBody>
          <a:bodyPr/>
          <a:lstStyle/>
          <a:p>
            <a:pPr>
              <a:lnSpc>
                <a:spcPct val="90000"/>
              </a:lnSpc>
            </a:pPr>
            <a:r>
              <a:rPr lang="en-US" dirty="0" err="1">
                <a:latin typeface="Courier New" pitchFamily="-107" charset="0"/>
                <a:ea typeface="Courier New" pitchFamily="-107" charset="0"/>
                <a:cs typeface="Courier New" pitchFamily="-107" charset="0"/>
              </a:rPr>
              <a:t>my_dict.items</a:t>
            </a:r>
            <a:r>
              <a:rPr lang="en-US" dirty="0">
                <a:latin typeface="Courier New" pitchFamily="-107" charset="0"/>
                <a:ea typeface="Courier New" pitchFamily="-107" charset="0"/>
                <a:cs typeface="Courier New" pitchFamily="-107" charset="0"/>
              </a:rPr>
              <a:t>()</a:t>
            </a:r>
            <a:r>
              <a:rPr lang="en-US" dirty="0">
                <a:ea typeface="Arial" pitchFamily="-107" charset="0"/>
                <a:cs typeface="Arial" pitchFamily="-107" charset="0"/>
              </a:rPr>
              <a:t> – all the key/value pairs</a:t>
            </a:r>
          </a:p>
          <a:p>
            <a:pPr>
              <a:lnSpc>
                <a:spcPct val="90000"/>
              </a:lnSpc>
            </a:pPr>
            <a:r>
              <a:rPr lang="en-US" dirty="0" err="1">
                <a:latin typeface="Courier New" pitchFamily="-107" charset="0"/>
                <a:ea typeface="Courier New" pitchFamily="-107" charset="0"/>
                <a:cs typeface="Courier New" pitchFamily="-107" charset="0"/>
              </a:rPr>
              <a:t>my_dict.keys</a:t>
            </a:r>
            <a:r>
              <a:rPr lang="en-US" dirty="0">
                <a:latin typeface="Courier New" pitchFamily="-107" charset="0"/>
                <a:ea typeface="Courier New" pitchFamily="-107" charset="0"/>
                <a:cs typeface="Courier New" pitchFamily="-107" charset="0"/>
              </a:rPr>
              <a:t>()</a:t>
            </a:r>
            <a:r>
              <a:rPr lang="en-US" dirty="0">
                <a:ea typeface="Arial" pitchFamily="-107" charset="0"/>
                <a:cs typeface="Arial" pitchFamily="-107" charset="0"/>
              </a:rPr>
              <a:t> – all the keys</a:t>
            </a:r>
          </a:p>
          <a:p>
            <a:pPr>
              <a:lnSpc>
                <a:spcPct val="90000"/>
              </a:lnSpc>
            </a:pPr>
            <a:r>
              <a:rPr lang="en-US" dirty="0" err="1">
                <a:latin typeface="Courier New" pitchFamily="-107" charset="0"/>
                <a:ea typeface="Courier New" pitchFamily="-107" charset="0"/>
                <a:cs typeface="Courier New" pitchFamily="-107" charset="0"/>
              </a:rPr>
              <a:t>my_dict.values</a:t>
            </a:r>
            <a:r>
              <a:rPr lang="en-US" dirty="0">
                <a:latin typeface="Courier New" pitchFamily="-107" charset="0"/>
                <a:ea typeface="Courier New" pitchFamily="-107" charset="0"/>
                <a:cs typeface="Courier New" pitchFamily="-107" charset="0"/>
              </a:rPr>
              <a:t>()</a:t>
            </a:r>
            <a:r>
              <a:rPr lang="en-US" dirty="0">
                <a:ea typeface="Arial" pitchFamily="-107" charset="0"/>
                <a:cs typeface="Arial" pitchFamily="-107" charset="0"/>
              </a:rPr>
              <a:t> – all the values</a:t>
            </a:r>
          </a:p>
          <a:p>
            <a:pPr marL="0" indent="0">
              <a:buNone/>
            </a:pPr>
            <a:endParaRPr lang="en-US" dirty="0">
              <a:ea typeface="Arial" pitchFamily="-107" charset="0"/>
              <a:cs typeface="Arial" pitchFamily="-107" charset="0"/>
            </a:endParaRPr>
          </a:p>
          <a:p>
            <a:pPr marL="0" indent="0">
              <a:buNone/>
            </a:pPr>
            <a:r>
              <a:rPr lang="en-US" dirty="0">
                <a:ea typeface="Arial" pitchFamily="-107" charset="0"/>
                <a:cs typeface="Arial" pitchFamily="-107" charset="0"/>
              </a:rPr>
              <a:t>There return what is called a </a:t>
            </a:r>
            <a:r>
              <a:rPr lang="en-US" i="1" dirty="0">
                <a:ea typeface="Arial" pitchFamily="-107" charset="0"/>
                <a:cs typeface="Arial" pitchFamily="-107" charset="0"/>
              </a:rPr>
              <a:t>dictionary view</a:t>
            </a:r>
            <a:r>
              <a:rPr lang="en-US" dirty="0">
                <a:ea typeface="Arial" pitchFamily="-107" charset="0"/>
                <a:cs typeface="Arial" pitchFamily="-107" charset="0"/>
              </a:rPr>
              <a:t>.</a:t>
            </a:r>
          </a:p>
          <a:p>
            <a:pPr lvl="1"/>
            <a:r>
              <a:rPr lang="en-US" dirty="0"/>
              <a:t>the order of the views corresponds</a:t>
            </a:r>
          </a:p>
          <a:p>
            <a:pPr lvl="1"/>
            <a:r>
              <a:rPr lang="en-US" dirty="0"/>
              <a:t>are dynamically updated with changes</a:t>
            </a:r>
          </a:p>
        </p:txBody>
      </p:sp>
    </p:spTree>
    <p:extLst>
      <p:ext uri="{BB962C8B-B14F-4D97-AF65-F5344CB8AC3E}">
        <p14:creationId xmlns:p14="http://schemas.microsoft.com/office/powerpoint/2010/main" val="3175733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981200" y="457200"/>
            <a:ext cx="8229600" cy="990600"/>
          </a:xfrm>
        </p:spPr>
        <p:txBody>
          <a:bodyPr/>
          <a:lstStyle/>
          <a:p>
            <a:pPr eaLnBrk="1" hangingPunct="1"/>
            <a:r>
              <a:rPr lang="en-US" dirty="0">
                <a:ea typeface="ＭＳ Ｐゴシック" pitchFamily="-107" charset="-128"/>
                <a:cs typeface="ＭＳ Ｐゴシック" pitchFamily="-107" charset="-128"/>
              </a:rPr>
              <a:t>Views are </a:t>
            </a:r>
            <a:r>
              <a:rPr lang="en-US" dirty="0" err="1">
                <a:ea typeface="ＭＳ Ｐゴシック" pitchFamily="-107" charset="-128"/>
                <a:cs typeface="ＭＳ Ｐゴシック" pitchFamily="-107" charset="-128"/>
              </a:rPr>
              <a:t>iterable</a:t>
            </a:r>
            <a:endParaRPr lang="en-US" dirty="0">
              <a:ea typeface="ＭＳ Ｐゴシック" pitchFamily="-107" charset="-128"/>
              <a:cs typeface="ＭＳ Ｐゴシック" pitchFamily="-107" charset="-128"/>
            </a:endParaRPr>
          </a:p>
        </p:txBody>
      </p:sp>
      <p:sp>
        <p:nvSpPr>
          <p:cNvPr id="34820" name="Rectangle 3"/>
          <p:cNvSpPr>
            <a:spLocks noGrp="1" noChangeArrowheads="1"/>
          </p:cNvSpPr>
          <p:nvPr>
            <p:ph type="body" idx="1"/>
          </p:nvPr>
        </p:nvSpPr>
        <p:spPr>
          <a:xfrm>
            <a:off x="1981200" y="1447800"/>
            <a:ext cx="8229600" cy="4419600"/>
          </a:xfrm>
        </p:spPr>
        <p:txBody>
          <a:bodyPr/>
          <a:lstStyle/>
          <a:p>
            <a:pPr eaLnBrk="1" hangingPunct="1">
              <a:buFont typeface="Wingdings" pitchFamily="-107" charset="2"/>
              <a:buNone/>
            </a:pPr>
            <a:r>
              <a:rPr lang="en-US" dirty="0">
                <a:latin typeface="Courier New" pitchFamily="-107" charset="0"/>
                <a:ea typeface="Courier New" pitchFamily="-107" charset="0"/>
                <a:cs typeface="Courier New" pitchFamily="-107" charset="0"/>
              </a:rPr>
              <a:t>for key in </a:t>
            </a:r>
            <a:r>
              <a:rPr lang="en-US" dirty="0" err="1">
                <a:latin typeface="Courier New" pitchFamily="-107" charset="0"/>
                <a:ea typeface="Courier New" pitchFamily="-107" charset="0"/>
                <a:cs typeface="Courier New" pitchFamily="-107" charset="0"/>
              </a:rPr>
              <a:t>my_dict</a:t>
            </a:r>
            <a:r>
              <a:rPr lang="en-US" dirty="0">
                <a:latin typeface="Courier New" pitchFamily="-107" charset="0"/>
                <a:ea typeface="Courier New" pitchFamily="-107" charset="0"/>
                <a:cs typeface="Courier New" pitchFamily="-107" charset="0"/>
              </a:rPr>
              <a:t>:</a:t>
            </a:r>
          </a:p>
          <a:p>
            <a:pPr eaLnBrk="1" hangingPunct="1">
              <a:buFont typeface="Wingdings" pitchFamily="-107" charset="2"/>
              <a:buNone/>
            </a:pPr>
            <a:r>
              <a:rPr lang="en-US" dirty="0">
                <a:latin typeface="Courier New" pitchFamily="-107" charset="0"/>
                <a:ea typeface="Courier New" pitchFamily="-107" charset="0"/>
                <a:cs typeface="Courier New" pitchFamily="-107" charset="0"/>
              </a:rPr>
              <a:t>    print key</a:t>
            </a:r>
          </a:p>
          <a:p>
            <a:pPr lvl="1" eaLnBrk="1" hangingPunct="1"/>
            <a:r>
              <a:rPr lang="en-US" dirty="0">
                <a:ea typeface="Arial" pitchFamily="-107" charset="0"/>
                <a:cs typeface="Arial" pitchFamily="-107" charset="0"/>
              </a:rPr>
              <a:t>prints all the keys</a:t>
            </a:r>
          </a:p>
          <a:p>
            <a:pPr eaLnBrk="1" hangingPunct="1">
              <a:buFont typeface="Wingdings" pitchFamily="-107" charset="2"/>
              <a:buNone/>
            </a:pPr>
            <a:r>
              <a:rPr lang="en-US" dirty="0">
                <a:latin typeface="Courier New" pitchFamily="-107" charset="0"/>
                <a:ea typeface="Courier New" pitchFamily="-107" charset="0"/>
                <a:cs typeface="Courier New" pitchFamily="-107" charset="0"/>
              </a:rPr>
              <a:t>for </a:t>
            </a:r>
            <a:r>
              <a:rPr lang="en-US" dirty="0" err="1">
                <a:latin typeface="Courier New" pitchFamily="-107" charset="0"/>
                <a:ea typeface="Courier New" pitchFamily="-107" charset="0"/>
                <a:cs typeface="Courier New" pitchFamily="-107" charset="0"/>
              </a:rPr>
              <a:t>key,value</a:t>
            </a:r>
            <a:r>
              <a:rPr lang="en-US" dirty="0">
                <a:latin typeface="Courier New" pitchFamily="-107" charset="0"/>
                <a:ea typeface="Courier New" pitchFamily="-107" charset="0"/>
                <a:cs typeface="Courier New" pitchFamily="-107" charset="0"/>
              </a:rPr>
              <a:t> in </a:t>
            </a:r>
            <a:r>
              <a:rPr lang="en-US" dirty="0" err="1">
                <a:latin typeface="Courier New" pitchFamily="-107" charset="0"/>
                <a:ea typeface="Courier New" pitchFamily="-107" charset="0"/>
                <a:cs typeface="Courier New" pitchFamily="-107" charset="0"/>
              </a:rPr>
              <a:t>my_dict.items</a:t>
            </a:r>
            <a:r>
              <a:rPr lang="en-US" dirty="0">
                <a:latin typeface="Courier New" pitchFamily="-107" charset="0"/>
                <a:ea typeface="Courier New" pitchFamily="-107" charset="0"/>
                <a:cs typeface="Courier New" pitchFamily="-107" charset="0"/>
              </a:rPr>
              <a:t>():</a:t>
            </a:r>
          </a:p>
          <a:p>
            <a:pPr eaLnBrk="1" hangingPunct="1">
              <a:buFont typeface="Wingdings" pitchFamily="-107" charset="2"/>
              <a:buNone/>
            </a:pPr>
            <a:r>
              <a:rPr lang="en-US" dirty="0">
                <a:latin typeface="Courier New" pitchFamily="-107" charset="0"/>
                <a:ea typeface="Courier New" pitchFamily="-107" charset="0"/>
                <a:cs typeface="Courier New" pitchFamily="-107" charset="0"/>
              </a:rPr>
              <a:t>    print </a:t>
            </a:r>
            <a:r>
              <a:rPr lang="en-US" dirty="0" err="1">
                <a:latin typeface="Courier New" pitchFamily="-107" charset="0"/>
                <a:ea typeface="Courier New" pitchFamily="-107" charset="0"/>
                <a:cs typeface="Courier New" pitchFamily="-107" charset="0"/>
              </a:rPr>
              <a:t>key,value</a:t>
            </a:r>
            <a:endParaRPr lang="en-US" dirty="0">
              <a:latin typeface="Courier New" pitchFamily="-107" charset="0"/>
              <a:ea typeface="Courier New" pitchFamily="-107" charset="0"/>
              <a:cs typeface="Courier New" pitchFamily="-107" charset="0"/>
            </a:endParaRPr>
          </a:p>
          <a:p>
            <a:pPr lvl="1" eaLnBrk="1" hangingPunct="1"/>
            <a:r>
              <a:rPr lang="en-US" dirty="0">
                <a:ea typeface="Arial" pitchFamily="-107" charset="0"/>
                <a:cs typeface="Arial" pitchFamily="-107" charset="0"/>
              </a:rPr>
              <a:t>prints all the key/value pairs</a:t>
            </a:r>
          </a:p>
          <a:p>
            <a:pPr eaLnBrk="1" hangingPunct="1">
              <a:buFont typeface="Wingdings" pitchFamily="-107" charset="2"/>
              <a:buNone/>
            </a:pPr>
            <a:r>
              <a:rPr lang="en-US" dirty="0">
                <a:latin typeface="Courier New" pitchFamily="-107" charset="0"/>
                <a:ea typeface="Courier New" pitchFamily="-107" charset="0"/>
                <a:cs typeface="Courier New" pitchFamily="-107" charset="0"/>
              </a:rPr>
              <a:t>for value in </a:t>
            </a:r>
            <a:r>
              <a:rPr lang="en-US" dirty="0" err="1">
                <a:latin typeface="Courier New" pitchFamily="-107" charset="0"/>
                <a:ea typeface="Courier New" pitchFamily="-107" charset="0"/>
                <a:cs typeface="Courier New" pitchFamily="-107" charset="0"/>
              </a:rPr>
              <a:t>my_dict.values</a:t>
            </a:r>
            <a:r>
              <a:rPr lang="en-US" dirty="0">
                <a:latin typeface="Courier New" pitchFamily="-107" charset="0"/>
                <a:ea typeface="Courier New" pitchFamily="-107" charset="0"/>
                <a:cs typeface="Courier New" pitchFamily="-107" charset="0"/>
              </a:rPr>
              <a:t>():</a:t>
            </a:r>
          </a:p>
          <a:p>
            <a:pPr eaLnBrk="1" hangingPunct="1">
              <a:buFont typeface="Wingdings" pitchFamily="-107" charset="2"/>
              <a:buNone/>
            </a:pPr>
            <a:r>
              <a:rPr lang="en-US" dirty="0">
                <a:latin typeface="Courier New" pitchFamily="-107" charset="0"/>
                <a:ea typeface="Courier New" pitchFamily="-107" charset="0"/>
                <a:cs typeface="Courier New" pitchFamily="-107" charset="0"/>
              </a:rPr>
              <a:t>    print value</a:t>
            </a:r>
          </a:p>
          <a:p>
            <a:pPr lvl="1" eaLnBrk="1" hangingPunct="1"/>
            <a:r>
              <a:rPr lang="en-US" dirty="0">
                <a:ea typeface="Arial" pitchFamily="-107" charset="0"/>
                <a:cs typeface="Arial" pitchFamily="-107" charset="0"/>
              </a:rPr>
              <a:t>prints all the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Ordering</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1" y="2104005"/>
            <a:ext cx="6969527" cy="2706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924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List Ordering</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676400"/>
            <a:ext cx="8229600" cy="3928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38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List Slicing</a:t>
            </a:r>
          </a:p>
        </p:txBody>
      </p:sp>
      <p:sp>
        <p:nvSpPr>
          <p:cNvPr id="3" name="Content Placeholder 2"/>
          <p:cNvSpPr>
            <a:spLocks noGrp="1"/>
          </p:cNvSpPr>
          <p:nvPr>
            <p:ph idx="1"/>
          </p:nvPr>
        </p:nvSpPr>
        <p:spPr/>
        <p:txBody>
          <a:bodyPr/>
          <a:lstStyle/>
          <a:p>
            <a:r>
              <a:rPr lang="en-CA" dirty="0"/>
              <a:t>Retrieving a subset of items</a:t>
            </a:r>
          </a:p>
          <a:p>
            <a:r>
              <a:rPr lang="en-CA" dirty="0"/>
              <a:t>What are the outputs of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971800"/>
            <a:ext cx="6553200" cy="3117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17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Functions and Methods for Lists</a:t>
            </a:r>
            <a:endParaRPr/>
          </a:p>
        </p:txBody>
      </p:sp>
      <p:sp>
        <p:nvSpPr>
          <p:cNvPr id="169" name="Google Shape;169;p21"/>
          <p:cNvSpPr txBox="1">
            <a:spLocks noGrp="1"/>
          </p:cNvSpPr>
          <p:nvPr>
            <p:ph idx="1"/>
          </p:nvPr>
        </p:nvSpPr>
        <p:spPr>
          <a:prstGeom prst="rect">
            <a:avLst/>
          </a:prstGeom>
        </p:spPr>
        <p:txBody>
          <a:bodyPr spcFirstLastPara="1" wrap="square" lIns="0" tIns="45700" rIns="0" bIns="45700" anchor="t" anchorCtr="0">
            <a:noAutofit/>
          </a:bodyPr>
          <a:lstStyle/>
          <a:p>
            <a:pPr marL="457200" lvl="0" indent="-342900" algn="l" rtl="0">
              <a:spcBef>
                <a:spcPts val="1200"/>
              </a:spcBef>
              <a:spcAft>
                <a:spcPts val="0"/>
              </a:spcAft>
              <a:buSzPts val="1800"/>
              <a:buChar char="●"/>
            </a:pPr>
            <a:r>
              <a:rPr lang="en-US" dirty="0"/>
              <a:t>There are several built-in functions that operate on lists. Here are some useful ones:</a:t>
            </a: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US" dirty="0"/>
              <a:t>For example, the following computes the average of the values in a list L: </a:t>
            </a:r>
          </a:p>
          <a:p>
            <a:pPr lvl="1">
              <a:spcBef>
                <a:spcPts val="1200"/>
              </a:spcBef>
              <a:buChar char="●"/>
            </a:pPr>
            <a:r>
              <a:rPr lang="en-US" dirty="0"/>
              <a:t>average = sum(L)/</a:t>
            </a:r>
            <a:r>
              <a:rPr lang="en-US" dirty="0" err="1"/>
              <a:t>len</a:t>
            </a:r>
            <a:r>
              <a:rPr lang="en-US" dirty="0"/>
              <a:t>(L)</a:t>
            </a:r>
            <a:endParaRPr dirty="0"/>
          </a:p>
          <a:p>
            <a:pPr marL="457200" lvl="0" indent="0" algn="l" rtl="0">
              <a:spcBef>
                <a:spcPts val="1200"/>
              </a:spcBef>
              <a:spcAft>
                <a:spcPts val="200"/>
              </a:spcAft>
              <a:buNone/>
            </a:pPr>
            <a:endParaRPr dirty="0"/>
          </a:p>
        </p:txBody>
      </p:sp>
      <p:sp>
        <p:nvSpPr>
          <p:cNvPr id="171" name="Google Shape;171;p21"/>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70" name="Google Shape;170;p21"/>
          <p:cNvPicPr preferRelativeResize="0"/>
          <p:nvPr/>
        </p:nvPicPr>
        <p:blipFill>
          <a:blip r:embed="rId3">
            <a:alphaModFix/>
          </a:blip>
          <a:stretch>
            <a:fillRect/>
          </a:stretch>
        </p:blipFill>
        <p:spPr>
          <a:xfrm>
            <a:off x="2271712" y="2944019"/>
            <a:ext cx="7648575" cy="211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Functions and Methods for Lists</a:t>
            </a:r>
            <a:endParaRPr/>
          </a:p>
        </p:txBody>
      </p:sp>
      <p:sp>
        <p:nvSpPr>
          <p:cNvPr id="177" name="Google Shape;177;p22"/>
          <p:cNvSpPr txBox="1">
            <a:spLocks noGrp="1"/>
          </p:cNvSpPr>
          <p:nvPr>
            <p:ph idx="1"/>
          </p:nvPr>
        </p:nvSpPr>
        <p:spPr>
          <a:prstGeom prst="rect">
            <a:avLst/>
          </a:prstGeom>
        </p:spPr>
        <p:txBody>
          <a:bodyPr spcFirstLastPara="1" wrap="square" lIns="0" tIns="45700" rIns="0" bIns="45700" anchor="t" anchorCtr="0">
            <a:noAutofit/>
          </a:bodyPr>
          <a:lstStyle/>
          <a:p>
            <a:pPr marL="457200" lvl="0" indent="-342900" algn="l" rtl="0">
              <a:spcBef>
                <a:spcPts val="1200"/>
              </a:spcBef>
              <a:spcAft>
                <a:spcPts val="0"/>
              </a:spcAft>
              <a:buSzPts val="1800"/>
              <a:buChar char="●"/>
            </a:pPr>
            <a:r>
              <a:rPr lang="en-US"/>
              <a:t>Here are some list methods:</a:t>
            </a:r>
            <a:endParaRPr/>
          </a:p>
        </p:txBody>
      </p:sp>
      <p:sp>
        <p:nvSpPr>
          <p:cNvPr id="179" name="Google Shape;179;p22"/>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78" name="Google Shape;178;p22"/>
          <p:cNvPicPr preferRelativeResize="0"/>
          <p:nvPr/>
        </p:nvPicPr>
        <p:blipFill>
          <a:blip r:embed="rId3">
            <a:alphaModFix/>
          </a:blip>
          <a:stretch>
            <a:fillRect/>
          </a:stretch>
        </p:blipFill>
        <p:spPr>
          <a:xfrm>
            <a:off x="1719263" y="2457450"/>
            <a:ext cx="8753475" cy="377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Adding Items</a:t>
            </a:r>
          </a:p>
        </p:txBody>
      </p:sp>
      <p:sp>
        <p:nvSpPr>
          <p:cNvPr id="3" name="Content Placeholder 2"/>
          <p:cNvSpPr>
            <a:spLocks noGrp="1"/>
          </p:cNvSpPr>
          <p:nvPr>
            <p:ph idx="1"/>
          </p:nvPr>
        </p:nvSpPr>
        <p:spPr/>
        <p:txBody>
          <a:bodyPr/>
          <a:lstStyle/>
          <a:p>
            <a:r>
              <a:rPr lang="en-CA" dirty="0"/>
              <a:t>Need to use method</a:t>
            </a:r>
          </a:p>
          <a:p>
            <a:r>
              <a:rPr lang="en-CA" dirty="0" err="1"/>
              <a:t>List.Append</a:t>
            </a:r>
            <a:r>
              <a:rPr lang="en-CA" dirty="0"/>
              <a:t>( </a:t>
            </a:r>
            <a:r>
              <a:rPr lang="en-CA" dirty="0" err="1"/>
              <a:t>new_item</a:t>
            </a:r>
            <a:r>
              <a:rPr lang="en-CA" dirty="0"/>
              <a:t> )</a:t>
            </a:r>
          </a:p>
          <a:p>
            <a:r>
              <a:rPr lang="en-CA" dirty="0" err="1"/>
              <a:t>List.Insert</a:t>
            </a:r>
            <a:r>
              <a:rPr lang="en-CA" dirty="0"/>
              <a:t>(</a:t>
            </a:r>
            <a:r>
              <a:rPr lang="en-CA" dirty="0" err="1"/>
              <a:t>Index_Position</a:t>
            </a:r>
            <a:r>
              <a:rPr lang="en-CA" dirty="0"/>
              <a:t>, </a:t>
            </a:r>
            <a:r>
              <a:rPr lang="en-CA" dirty="0" err="1"/>
              <a:t>new_item</a:t>
            </a:r>
            <a:r>
              <a:rPr lang="en-CA" dirty="0"/>
              <a:t>)</a:t>
            </a:r>
          </a:p>
          <a:p>
            <a:pPr lvl="1"/>
            <a:r>
              <a:rPr lang="en-CA" dirty="0"/>
              <a:t>Does not needs to be next in sequence</a:t>
            </a:r>
          </a:p>
          <a:p>
            <a:r>
              <a:rPr lang="en-CA" dirty="0"/>
              <a:t>Updating values</a:t>
            </a:r>
          </a:p>
          <a:p>
            <a:pPr lvl="1"/>
            <a:r>
              <a:rPr lang="en-CA" dirty="0"/>
              <a:t>List[ index ] = </a:t>
            </a:r>
            <a:r>
              <a:rPr lang="en-CA" dirty="0" err="1"/>
              <a:t>new_value</a:t>
            </a:r>
            <a:endParaRPr lang="en-CA" dirty="0"/>
          </a:p>
        </p:txBody>
      </p:sp>
    </p:spTree>
    <p:extLst>
      <p:ext uri="{BB962C8B-B14F-4D97-AF65-F5344CB8AC3E}">
        <p14:creationId xmlns:p14="http://schemas.microsoft.com/office/powerpoint/2010/main" val="8998207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1910</Words>
  <Application>Microsoft Office PowerPoint</Application>
  <PresentationFormat>Grand écran</PresentationFormat>
  <Paragraphs>223</Paragraphs>
  <Slides>39</Slides>
  <Notes>23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39</vt:i4>
      </vt:variant>
    </vt:vector>
  </HeadingPairs>
  <TitlesOfParts>
    <vt:vector size="47" baseType="lpstr">
      <vt:lpstr>Arial</vt:lpstr>
      <vt:lpstr>Calibri</vt:lpstr>
      <vt:lpstr>Calibri Light</vt:lpstr>
      <vt:lpstr>Courier New</vt:lpstr>
      <vt:lpstr>Source Code Pro</vt:lpstr>
      <vt:lpstr>Times New Roman</vt:lpstr>
      <vt:lpstr>Wingdings</vt:lpstr>
      <vt:lpstr>Thème Office</vt:lpstr>
      <vt:lpstr>Introduction to Programming</vt:lpstr>
      <vt:lpstr>Lists</vt:lpstr>
      <vt:lpstr>Lists</vt:lpstr>
      <vt:lpstr>Ordering</vt:lpstr>
      <vt:lpstr>List Ordering</vt:lpstr>
      <vt:lpstr>List Slicing</vt:lpstr>
      <vt:lpstr>Functions and Methods for Lists</vt:lpstr>
      <vt:lpstr>Functions and Methods for Lists</vt:lpstr>
      <vt:lpstr>Adding Items</vt:lpstr>
      <vt:lpstr>Searching Items</vt:lpstr>
      <vt:lpstr>Concatenation / Multiplier</vt:lpstr>
      <vt:lpstr>Removal</vt:lpstr>
      <vt:lpstr>Sorting</vt:lpstr>
      <vt:lpstr>Functions and Methods for Lists</vt:lpstr>
      <vt:lpstr>Tuples</vt:lpstr>
      <vt:lpstr>Tuples</vt:lpstr>
      <vt:lpstr>Tuples</vt:lpstr>
      <vt:lpstr>Packing / Unpacking Tuples</vt:lpstr>
      <vt:lpstr>Sets</vt:lpstr>
      <vt:lpstr>Sets, as in Mathematical Sets</vt:lpstr>
      <vt:lpstr>Creating a set</vt:lpstr>
      <vt:lpstr>Diverse elements</vt:lpstr>
      <vt:lpstr>no duplicates</vt:lpstr>
      <vt:lpstr>common operators</vt:lpstr>
      <vt:lpstr>Set operators</vt:lpstr>
      <vt:lpstr>method: intersection, op: &amp;</vt:lpstr>
      <vt:lpstr>method:difference op: -</vt:lpstr>
      <vt:lpstr>method: union,  op: |</vt:lpstr>
      <vt:lpstr>method:symmetric_difference, op: ^</vt:lpstr>
      <vt:lpstr>method: issubset, op: &lt;= method: issuperset, op: &gt;=</vt:lpstr>
      <vt:lpstr>Other Set Ops</vt:lpstr>
      <vt:lpstr>Dictionaries</vt:lpstr>
      <vt:lpstr>What is a dictionary?</vt:lpstr>
      <vt:lpstr>Key Value pairs</vt:lpstr>
      <vt:lpstr>Dictionaries</vt:lpstr>
      <vt:lpstr>Functions and Methods for Dictionaries</vt:lpstr>
      <vt:lpstr>Functions and Methods for Dictionaries</vt:lpstr>
      <vt:lpstr>Dictionary content methods</vt:lpstr>
      <vt:lpstr>Views are iterable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Ben Blanc</dc:creator>
  <cp:lastModifiedBy>Ben Blanc</cp:lastModifiedBy>
  <cp:revision>4</cp:revision>
  <dcterms:created xsi:type="dcterms:W3CDTF">2021-10-21T22:52:26Z</dcterms:created>
  <dcterms:modified xsi:type="dcterms:W3CDTF">2021-10-25T22:05:53Z</dcterms:modified>
</cp:coreProperties>
</file>