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85" r:id="rId3"/>
    <p:sldId id="427" r:id="rId4"/>
    <p:sldId id="388" r:id="rId5"/>
    <p:sldId id="390" r:id="rId6"/>
    <p:sldId id="391" r:id="rId7"/>
    <p:sldId id="394" r:id="rId8"/>
    <p:sldId id="395" r:id="rId9"/>
    <p:sldId id="397" r:id="rId10"/>
    <p:sldId id="399" r:id="rId11"/>
    <p:sldId id="400" r:id="rId12"/>
    <p:sldId id="401" r:id="rId13"/>
    <p:sldId id="428" r:id="rId14"/>
    <p:sldId id="406" r:id="rId15"/>
    <p:sldId id="407" r:id="rId16"/>
    <p:sldId id="408" r:id="rId17"/>
    <p:sldId id="421" r:id="rId18"/>
    <p:sldId id="422" r:id="rId19"/>
    <p:sldId id="425" r:id="rId20"/>
    <p:sldId id="429" r:id="rId21"/>
    <p:sldId id="431" r:id="rId22"/>
    <p:sldId id="273" r:id="rId23"/>
    <p:sldId id="279" r:id="rId24"/>
    <p:sldId id="272" r:id="rId25"/>
    <p:sldId id="274" r:id="rId26"/>
    <p:sldId id="275" r:id="rId27"/>
    <p:sldId id="281" r:id="rId28"/>
    <p:sldId id="283" r:id="rId29"/>
    <p:sldId id="43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4" autoAdjust="0"/>
    <p:restoredTop sz="85628" autoAdjust="0"/>
  </p:normalViewPr>
  <p:slideViewPr>
    <p:cSldViewPr snapToGrid="0">
      <p:cViewPr varScale="1">
        <p:scale>
          <a:sx n="83" d="100"/>
          <a:sy n="83" d="100"/>
        </p:scale>
        <p:origin x="64" y="1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8B47C-A33A-4D72-B6CA-51A80A974EDB}" type="datetimeFigureOut">
              <a:rPr lang="en-US" smtClean="0"/>
              <a:t>2022-01-31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CEC82-9F17-4AA0-A3B0-5E00D561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12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>
                <a:latin typeface="Tahoma" panose="020B0604030504040204" pitchFamily="34" charset="0"/>
              </a:rPr>
              <a:t>Python Programming, 1/e</a:t>
            </a:r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930A4E6-E6AA-4BE5-BA00-1D1664FE2BF2}" type="slidenum">
              <a:rPr lang="en-US" altLang="en-US" sz="13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7749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sz="1300">
                <a:latin typeface="Tahoma" panose="020B0604030504040204" pitchFamily="34" charset="0"/>
              </a:rPr>
              <a:t>Python Programming, 1/e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736B9C-1578-48CC-A281-D8A27C23C46D}" type="slidenum">
              <a:rPr kumimoji="0" lang="en-US" altLang="en-US" sz="13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kumimoji="0" lang="en-US" altLang="en-US" sz="1300">
              <a:latin typeface="Tahoma" panose="020B0604030504040204" pitchFamily="34" charset="0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92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AD174-E306-45E4-9D79-482BFADB4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A7BCB0-C5F4-47B9-9B4C-7A295FE68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F42796-A3C0-49C5-AD25-3C1C3DB8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2022-01-31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39940F-D761-42C7-813F-9DD5438E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1E1BD6-6532-4778-A2AA-3A415AF0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3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219F4-DD37-478A-877B-8202E7B2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6A6FE3-2528-4D4D-B768-EB31A85A2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67CEC6-8866-4098-8035-26B8BBF6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2022-01-31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6BA968-4B0B-4409-BAE2-5373B676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AC4042-298E-4D3A-BDBB-E890B03F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1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6835C3C-DCC7-43C2-9E31-39CF3A70C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E3A61C-167C-4E94-A6A7-2F2B3BA89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35C005-2A36-4C9F-96E8-3979849A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2022-01-31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EBB957-111E-419D-9082-03B00F4F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DEDBED-800A-4AFF-AE97-261B7BE1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8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Python Programming, 1/e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505D0781-27A7-4EF9-A41D-E65B5652C9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352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53EE6-F819-4C89-B3E6-090317BE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938DAF-FC46-487C-B79F-7380EFA9B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508EBB-7E03-4576-ABD1-C96A6DE6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2022-01-31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62B67E-BEDD-4E00-AC03-201AA546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20FAAA-FD8D-4CA8-81FA-83956B8D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D5048-DB88-42F9-BA9D-EB5A3F8C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880A61-251E-4096-B20B-10B059BB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70A1BF-D194-4788-BD2A-20287C83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2022-01-31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2C4C06-E52E-4767-8078-6EAD848B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07E92B-E415-4EE4-9C4A-9E13F2FC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2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34DCA-AEF0-40A5-B15C-4312B88FA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77FF87-8212-49A1-BAB2-D59C50046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04B394-CA95-4284-BC01-22E8698B0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9FDBE2-5780-4BF3-8F7C-6375F35A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2022-01-31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DD5A17-ED8D-4B6E-BB8A-D9FAC553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DAC620-189E-4B1B-89BA-6CA8C8B3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8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81EC0-557C-4838-BE8B-B12B9E9F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43974F-7084-416A-9363-9886A81F7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87752B-A362-48DB-8626-AEC04158A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9DA293-5CAD-4545-9AE0-3DC2959DC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8B0E5E-29E1-48CA-B86B-F59BB9CA0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BEC357-E66D-41B7-A084-ACAAAEBA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2022-01-31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4A504E7-FD37-43F7-8BE7-90D37F9B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8475AC-FD90-43ED-9532-2C8AB8B3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5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70AB6-1DF7-425F-91AA-9A19D3CE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66B81E-EA9C-4692-A75F-1F70257D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2022-01-31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27C55B-BD9A-43B2-853D-CF0025F6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E10C85-BD61-4FA8-A12F-3EC032A6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4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CC3B96-E3A4-48E6-ABB1-198C2356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2022-01-31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3F49772-DB86-421A-BE30-98253ECC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F08944-3D4B-48DA-B804-7A88A786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1F5006-D314-41D6-A293-1E20A436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936FDF-A6F2-4C81-9851-C0766EE50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BC1C46-64D3-4B75-8B3F-AF3613632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F21421-8858-46C3-8900-73EAAA5A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2022-01-31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DBA796-36D3-4B2F-A3FA-D6AD9905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D51AD3-72E2-401A-94CF-ED2C954C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2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16335-E01A-469A-9DA7-5F23E461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1E1F1D-48E7-4A38-A65A-CB30B823F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97129C-5C80-47A4-BEF6-09468117B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6D488C-C74F-4469-9F97-6CF641CC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2022-01-31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ABF509-ECE8-4C30-B17E-72E55A4F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E140E1-1850-4692-A048-F218CC8F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2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31DD28-8D46-49D5-A335-02E1C5C4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A55665-4789-4DEB-8E83-DA78EA070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5AD502-8D83-4676-A8D8-CBFD8B555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019E6-69D3-468E-97AF-3F245B5DB9EE}" type="datetimeFigureOut">
              <a:rPr lang="en-US" smtClean="0"/>
              <a:t>2022-01-31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53417C-0D65-407F-9E7A-267936218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66FF7C-8CA7-4FE7-B6DD-390A248CA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870F8-0F78-4508-9A1B-039253DB5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ED89FE-ACD7-49FE-B5DB-5E500145A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6752"/>
            <a:ext cx="9144000" cy="1655762"/>
          </a:xfrm>
        </p:spPr>
        <p:txBody>
          <a:bodyPr/>
          <a:lstStyle/>
          <a:p>
            <a:r>
              <a:rPr lang="en-US" dirty="0"/>
              <a:t>Intro to Python</a:t>
            </a:r>
            <a:br>
              <a:rPr lang="en-US" dirty="0"/>
            </a:br>
            <a:br>
              <a:rPr lang="en-US" dirty="0"/>
            </a:br>
            <a:r>
              <a:rPr lang="en-US"/>
              <a:t>Week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Two-Way Decisions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3820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In Python, a two-way decision can be implemented by attaching an </a:t>
            </a:r>
            <a:r>
              <a:rPr lang="en-US" altLang="en-US" dirty="0">
                <a:latin typeface="Courier New" panose="02070309020205020404" pitchFamily="49" charset="0"/>
              </a:rPr>
              <a:t>else</a:t>
            </a:r>
            <a:r>
              <a:rPr lang="en-US" altLang="en-US" dirty="0"/>
              <a:t> clause onto an </a:t>
            </a:r>
            <a:r>
              <a:rPr lang="en-US" altLang="en-US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clause.</a:t>
            </a:r>
          </a:p>
          <a:p>
            <a:pPr eaLnBrk="1" hangingPunct="1"/>
            <a:r>
              <a:rPr lang="en-US" altLang="en-US" dirty="0"/>
              <a:t>This is called an </a:t>
            </a:r>
            <a:r>
              <a:rPr lang="en-US" altLang="en-US" dirty="0">
                <a:latin typeface="Courier New" panose="02070309020205020404" pitchFamily="49" charset="0"/>
              </a:rPr>
              <a:t>if-else</a:t>
            </a:r>
            <a:r>
              <a:rPr lang="en-US" altLang="en-US" dirty="0"/>
              <a:t> statement:</a:t>
            </a:r>
            <a:br>
              <a:rPr lang="en-US" altLang="en-US" dirty="0"/>
            </a:br>
            <a:r>
              <a:rPr lang="en-US" altLang="en-US" sz="2200" dirty="0">
                <a:latin typeface="Courier New" panose="02070309020205020404" pitchFamily="49" charset="0"/>
              </a:rPr>
              <a:t>if &lt;</a:t>
            </a:r>
            <a:r>
              <a:rPr lang="en-US" altLang="en-US" sz="2200" dirty="0" err="1">
                <a:latin typeface="Courier New" panose="02070309020205020404" pitchFamily="49" charset="0"/>
              </a:rPr>
              <a:t>boolean_expression</a:t>
            </a:r>
            <a:r>
              <a:rPr lang="en-US" altLang="en-US" sz="2200" dirty="0">
                <a:latin typeface="Courier New" panose="02070309020205020404" pitchFamily="49" charset="0"/>
              </a:rPr>
              <a:t>&gt;: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    &lt;</a:t>
            </a:r>
            <a:r>
              <a:rPr lang="en-US" altLang="en-US" sz="2200" dirty="0" err="1">
                <a:latin typeface="Courier New" panose="02070309020205020404" pitchFamily="49" charset="0"/>
              </a:rPr>
              <a:t>python_code</a:t>
            </a:r>
            <a:r>
              <a:rPr lang="en-US" altLang="en-US" sz="2200" dirty="0">
                <a:latin typeface="Courier New" panose="02070309020205020404" pitchFamily="49" charset="0"/>
              </a:rPr>
              <a:t>&gt;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else: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    &lt;</a:t>
            </a:r>
            <a:r>
              <a:rPr lang="en-US" altLang="en-US" sz="2200" dirty="0" err="1">
                <a:latin typeface="Courier New" panose="02070309020205020404" pitchFamily="49" charset="0"/>
              </a:rPr>
              <a:t>python_code</a:t>
            </a:r>
            <a:r>
              <a:rPr lang="en-US" altLang="en-US" sz="2200" dirty="0">
                <a:latin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8627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Multi-Way Decisions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/>
              <a:t>Use nested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 dirty="0"/>
              <a:t> statement to implement multi-way decisions.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sz="2200" dirty="0">
                <a:latin typeface="Courier New" pitchFamily="49" charset="0"/>
              </a:rPr>
              <a:t>if &lt;condition1&gt;:</a:t>
            </a:r>
            <a:br>
              <a:rPr lang="en-US" altLang="en-US" sz="2200" dirty="0">
                <a:latin typeface="Courier New" pitchFamily="49" charset="0"/>
              </a:rPr>
            </a:br>
            <a:r>
              <a:rPr lang="en-US" altLang="en-US" sz="2200" dirty="0">
                <a:latin typeface="Courier New" pitchFamily="49" charset="0"/>
              </a:rPr>
              <a:t>   	&lt;case1 statements&gt;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sz="2200" dirty="0">
                <a:latin typeface="Courier New" pitchFamily="49" charset="0"/>
              </a:rPr>
              <a:t>else:</a:t>
            </a:r>
            <a:br>
              <a:rPr lang="en-US" altLang="en-US" sz="2200" dirty="0">
                <a:latin typeface="Courier New" pitchFamily="49" charset="0"/>
              </a:rPr>
            </a:br>
            <a:r>
              <a:rPr lang="en-US" altLang="en-US" sz="2200" dirty="0">
                <a:latin typeface="Courier New" pitchFamily="49" charset="0"/>
              </a:rPr>
              <a:t>	if &lt;condition2&gt;:</a:t>
            </a:r>
            <a:br>
              <a:rPr lang="en-US" altLang="en-US" sz="2200" dirty="0">
                <a:latin typeface="Courier New" pitchFamily="49" charset="0"/>
              </a:rPr>
            </a:br>
            <a:r>
              <a:rPr lang="en-US" altLang="en-US" sz="2200" dirty="0">
                <a:latin typeface="Courier New" pitchFamily="49" charset="0"/>
              </a:rPr>
              <a:t>   		&lt;case2 statements&gt;</a:t>
            </a:r>
          </a:p>
          <a:p>
            <a:pPr marL="914400" indent="0">
              <a:buNone/>
              <a:defRPr/>
            </a:pPr>
            <a:r>
              <a:rPr lang="en-US" altLang="en-US" sz="2200" dirty="0">
                <a:latin typeface="Courier New" pitchFamily="49" charset="0"/>
              </a:rPr>
              <a:t>else:</a:t>
            </a:r>
          </a:p>
          <a:p>
            <a:pPr marL="914400" indent="0">
              <a:buNone/>
              <a:defRPr/>
            </a:pPr>
            <a:r>
              <a:rPr lang="en-US" altLang="en-US" sz="2200" dirty="0">
                <a:latin typeface="Courier New" pitchFamily="49" charset="0"/>
              </a:rPr>
              <a:t>	if &lt;condition3&gt;:</a:t>
            </a:r>
            <a:br>
              <a:rPr lang="en-US" altLang="en-US" sz="2200" dirty="0">
                <a:latin typeface="Courier New" pitchFamily="49" charset="0"/>
              </a:rPr>
            </a:br>
            <a:r>
              <a:rPr lang="en-US" altLang="en-US" sz="2200" dirty="0">
                <a:latin typeface="Courier New" pitchFamily="49" charset="0"/>
              </a:rPr>
              <a:t>   		&lt;case3 statements&gt;</a:t>
            </a:r>
            <a:br>
              <a:rPr lang="en-US" altLang="en-US" sz="2200" dirty="0">
                <a:latin typeface="Courier New" pitchFamily="49" charset="0"/>
              </a:rPr>
            </a:br>
            <a:r>
              <a:rPr lang="en-US" altLang="en-US" sz="2200" dirty="0">
                <a:latin typeface="Courier New" pitchFamily="49" charset="0"/>
              </a:rPr>
              <a:t>	else:</a:t>
            </a:r>
            <a:br>
              <a:rPr lang="en-US" altLang="en-US" sz="2200" dirty="0">
                <a:latin typeface="Courier New" pitchFamily="49" charset="0"/>
              </a:rPr>
            </a:br>
            <a:r>
              <a:rPr lang="en-US" altLang="en-US" sz="2200" dirty="0">
                <a:latin typeface="Courier New" pitchFamily="49" charset="0"/>
              </a:rPr>
              <a:t>  		&lt;default statements&gt;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8697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Multi-Way Decisions using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en-US" dirty="0">
                <a:latin typeface="+mj-lt"/>
              </a:rPr>
              <a:t>In Python,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else-if</a:t>
            </a:r>
            <a:r>
              <a:rPr lang="en-US" altLang="en-US" dirty="0">
                <a:latin typeface="+mj-lt"/>
              </a:rPr>
              <a:t> can be combined into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  <a:defRPr/>
            </a:pPr>
            <a:endParaRPr lang="en-US" altLang="en-US" sz="223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  <a:defRPr/>
            </a:pPr>
            <a:r>
              <a:rPr lang="en-US" altLang="en-US" sz="2200" dirty="0">
                <a:latin typeface="Courier New" pitchFamily="49" charset="0"/>
              </a:rPr>
              <a:t>if &lt;condition1&gt;:</a:t>
            </a:r>
            <a:br>
              <a:rPr lang="en-US" altLang="en-US" sz="2200" dirty="0">
                <a:latin typeface="Courier New" pitchFamily="49" charset="0"/>
              </a:rPr>
            </a:br>
            <a:r>
              <a:rPr lang="en-US" altLang="en-US" sz="2200" dirty="0">
                <a:latin typeface="Courier New" pitchFamily="49" charset="0"/>
              </a:rPr>
              <a:t>   &lt;case1 statements&gt;</a:t>
            </a:r>
            <a:br>
              <a:rPr lang="en-US" altLang="en-US" sz="2200" dirty="0">
                <a:latin typeface="Courier New" pitchFamily="49" charset="0"/>
              </a:rPr>
            </a:br>
            <a:r>
              <a:rPr lang="en-US" altLang="en-US" sz="2200" dirty="0" err="1">
                <a:latin typeface="Courier New" pitchFamily="49" charset="0"/>
              </a:rPr>
              <a:t>elif</a:t>
            </a:r>
            <a:r>
              <a:rPr lang="en-US" altLang="en-US" sz="2200" dirty="0">
                <a:latin typeface="Courier New" pitchFamily="49" charset="0"/>
              </a:rPr>
              <a:t> &lt;condition2&gt;:</a:t>
            </a:r>
            <a:br>
              <a:rPr lang="en-US" altLang="en-US" sz="2200" dirty="0">
                <a:latin typeface="Courier New" pitchFamily="49" charset="0"/>
              </a:rPr>
            </a:br>
            <a:r>
              <a:rPr lang="en-US" altLang="en-US" sz="2200" dirty="0">
                <a:latin typeface="Courier New" pitchFamily="49" charset="0"/>
              </a:rPr>
              <a:t>   &lt;case2 statements&gt;</a:t>
            </a:r>
            <a:br>
              <a:rPr lang="en-US" altLang="en-US" sz="2200" dirty="0">
                <a:latin typeface="Courier New" pitchFamily="49" charset="0"/>
              </a:rPr>
            </a:br>
            <a:r>
              <a:rPr lang="en-US" altLang="en-US" sz="2200" dirty="0" err="1">
                <a:latin typeface="Courier New" pitchFamily="49" charset="0"/>
              </a:rPr>
              <a:t>elif</a:t>
            </a:r>
            <a:r>
              <a:rPr lang="en-US" altLang="en-US" sz="2200" dirty="0">
                <a:latin typeface="Courier New" pitchFamily="49" charset="0"/>
              </a:rPr>
              <a:t> &lt;condition3&gt;:</a:t>
            </a:r>
            <a:br>
              <a:rPr lang="en-US" altLang="en-US" sz="2200" dirty="0">
                <a:latin typeface="Courier New" pitchFamily="49" charset="0"/>
              </a:rPr>
            </a:br>
            <a:r>
              <a:rPr lang="en-US" altLang="en-US" sz="2200" dirty="0">
                <a:latin typeface="Courier New" pitchFamily="49" charset="0"/>
              </a:rPr>
              <a:t>   &lt;case3 statements&gt;</a:t>
            </a:r>
            <a:br>
              <a:rPr lang="en-US" altLang="en-US" sz="2200" dirty="0">
                <a:latin typeface="Courier New" pitchFamily="49" charset="0"/>
              </a:rPr>
            </a:br>
            <a:r>
              <a:rPr lang="en-US" altLang="en-US" sz="2200" dirty="0">
                <a:latin typeface="Courier New" pitchFamily="49" charset="0"/>
              </a:rPr>
              <a:t>else:</a:t>
            </a:r>
            <a:br>
              <a:rPr lang="en-US" altLang="en-US" sz="2200" dirty="0">
                <a:latin typeface="Courier New" pitchFamily="49" charset="0"/>
              </a:rPr>
            </a:br>
            <a:r>
              <a:rPr lang="en-US" altLang="en-US" sz="2200" dirty="0">
                <a:latin typeface="Courier New" pitchFamily="49" charset="0"/>
              </a:rPr>
              <a:t>   &lt;default statements&gt;</a:t>
            </a:r>
          </a:p>
          <a:p>
            <a:pPr marL="457200" indent="0">
              <a:buNone/>
              <a:defRPr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itchFamily="49" charset="0"/>
              </a:rPr>
              <a:t>else</a:t>
            </a:r>
            <a:r>
              <a:rPr lang="en-US" altLang="en-US" dirty="0"/>
              <a:t> is optional. If there is no </a:t>
            </a:r>
            <a:r>
              <a:rPr lang="en-US" altLang="en-US" dirty="0">
                <a:latin typeface="Courier New" pitchFamily="49" charset="0"/>
              </a:rPr>
              <a:t>else</a:t>
            </a:r>
            <a:r>
              <a:rPr lang="en-US" altLang="en-US" dirty="0"/>
              <a:t>, it is possible that no indented block would be executed.</a:t>
            </a:r>
          </a:p>
          <a:p>
            <a:pPr marL="457200" indent="0">
              <a:buNone/>
              <a:defRPr/>
            </a:pPr>
            <a:endParaRPr lang="en-US" altLang="en-US" sz="2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70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24745E-69B7-4406-9205-B886842B9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339636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For Loops: A Quick Review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statement allows us to iterate through a sequence of values.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for &lt;</a:t>
            </a:r>
            <a:r>
              <a:rPr lang="en-US" altLang="en-US" dirty="0" err="1">
                <a:latin typeface="Courier New" panose="02070309020205020404" pitchFamily="49" charset="0"/>
              </a:rPr>
              <a:t>var</a:t>
            </a:r>
            <a:r>
              <a:rPr lang="en-US" altLang="en-US" dirty="0">
                <a:latin typeface="Courier New" panose="02070309020205020404" pitchFamily="49" charset="0"/>
              </a:rPr>
              <a:t>&gt; in &lt;sequence&gt;: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&lt;body&gt;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loop index variable </a:t>
            </a:r>
            <a:r>
              <a:rPr lang="en-US" altLang="en-US" dirty="0" err="1">
                <a:latin typeface="Courier New" panose="02070309020205020404" pitchFamily="49" charset="0"/>
              </a:rPr>
              <a:t>var</a:t>
            </a:r>
            <a:r>
              <a:rPr lang="en-US" altLang="en-US" dirty="0"/>
              <a:t> takes on each successive value in the sequence, and the statements in the body of the loop are executed once for each value.</a:t>
            </a:r>
          </a:p>
          <a:p>
            <a:pPr eaLnBrk="1" hangingPunct="1">
              <a:lnSpc>
                <a:spcPct val="90000"/>
              </a:lnSpc>
            </a:pPr>
            <a:r>
              <a:rPr lang="en-HK" altLang="en-US" dirty="0"/>
              <a:t>For example,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for </a:t>
            </a:r>
            <a:r>
              <a:rPr lang="en-US" altLang="en-US" dirty="0" err="1">
                <a:latin typeface="Courier New" panose="02070309020205020404" pitchFamily="49" charset="0"/>
              </a:rPr>
              <a:t>num</a:t>
            </a:r>
            <a:r>
              <a:rPr lang="en-US" altLang="en-US" dirty="0">
                <a:latin typeface="Courier New" panose="02070309020205020404" pitchFamily="49" charset="0"/>
              </a:rPr>
              <a:t> in range(0, 10):</a:t>
            </a:r>
          </a:p>
          <a:p>
            <a:pPr marL="274320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HK" altLang="en-US" dirty="0">
                <a:latin typeface="Courier New" panose="02070309020205020404" pitchFamily="49" charset="0"/>
              </a:rPr>
              <a:t>print(</a:t>
            </a:r>
            <a:r>
              <a:rPr lang="en-HK" altLang="en-US" dirty="0" err="1">
                <a:latin typeface="Courier New" panose="02070309020205020404" pitchFamily="49" charset="0"/>
              </a:rPr>
              <a:t>num</a:t>
            </a:r>
            <a:r>
              <a:rPr lang="en-HK" altLang="en-US" dirty="0">
                <a:latin typeface="Courier New" panose="02070309020205020404" pitchFamily="49" charset="0"/>
              </a:rPr>
              <a:t>)</a:t>
            </a:r>
          </a:p>
          <a:p>
            <a:pPr marL="274320" lvl="1" indent="0">
              <a:buNone/>
            </a:pPr>
            <a:endParaRPr lang="en-HK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447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Indefinite Loops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is a definite loop, meaning that the number of iterations is determined when the loop starts.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We can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t use a definite loop unless we know the number of iterations ahead of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 i="1"/>
              <a:t>indefinite</a:t>
            </a:r>
            <a:r>
              <a:rPr lang="en-US" altLang="en-US"/>
              <a:t> or </a:t>
            </a:r>
            <a:r>
              <a:rPr lang="en-US" altLang="en-US" i="1"/>
              <a:t>conditional</a:t>
            </a:r>
            <a:r>
              <a:rPr lang="en-US" altLang="en-US"/>
              <a:t> loop keeps iterating until certain conditions are met.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682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Indefinite Loops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while &lt;</a:t>
            </a:r>
            <a:r>
              <a:rPr lang="en-US" altLang="en-US" dirty="0" err="1">
                <a:latin typeface="Courier New" panose="02070309020205020404" pitchFamily="49" charset="0"/>
              </a:rPr>
              <a:t>boolean_expression</a:t>
            </a:r>
            <a:r>
              <a:rPr lang="en-US" altLang="en-US" dirty="0">
                <a:latin typeface="Courier New" panose="02070309020205020404" pitchFamily="49" charset="0"/>
              </a:rPr>
              <a:t>&gt;: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&lt;</a:t>
            </a:r>
            <a:r>
              <a:rPr lang="en-US" altLang="en-US" dirty="0" err="1">
                <a:latin typeface="Courier New" panose="02070309020205020404" pitchFamily="49" charset="0"/>
              </a:rPr>
              <a:t>python_code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en-US" dirty="0"/>
              <a:t>Semantically, the body of the loop executes repeatedly as long as the condition remains true. When the condition is false, the loop terminates.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807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Nested Loops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Creating a loop inside of a loop</a:t>
            </a:r>
          </a:p>
          <a:p>
            <a:pPr eaLnBrk="1" hangingPunct="1"/>
            <a:r>
              <a:rPr lang="en-US" altLang="en-US" dirty="0"/>
              <a:t>How to design Nested Loop?</a:t>
            </a:r>
          </a:p>
          <a:p>
            <a:pPr eaLnBrk="1" hangingPunct="1"/>
            <a:r>
              <a:rPr lang="en-US" altLang="en-US" dirty="0"/>
              <a:t>Break the problem into two parts.</a:t>
            </a:r>
          </a:p>
          <a:p>
            <a:pPr eaLnBrk="1" hangingPunct="1"/>
            <a:r>
              <a:rPr lang="en-US" altLang="en-US" dirty="0"/>
              <a:t>The first is to process line by line (outer loop).</a:t>
            </a:r>
          </a:p>
          <a:p>
            <a:pPr eaLnBrk="1" hangingPunct="1"/>
            <a:r>
              <a:rPr lang="en-US" altLang="en-US" dirty="0"/>
              <a:t>The second is to process the items on each line (inner loop).</a:t>
            </a:r>
          </a:p>
          <a:p>
            <a:pPr eaLnBrk="1" hangingPunct="1"/>
            <a:r>
              <a:rPr lang="en-US" altLang="en-US" dirty="0"/>
              <a:t>Note that the two parts are not inter-dependent.</a:t>
            </a:r>
          </a:p>
        </p:txBody>
      </p:sp>
    </p:spTree>
    <p:extLst>
      <p:ext uri="{BB962C8B-B14F-4D97-AF65-F5344CB8AC3E}">
        <p14:creationId xmlns:p14="http://schemas.microsoft.com/office/powerpoint/2010/main" val="2411460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Post-Test Loop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Say we want to write a program that is supposed to get a nonnegative number from the user.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the user types an incorrect input, the program asks for another value.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This process continues until a valid value has been entered.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This process is </a:t>
            </a:r>
            <a:r>
              <a:rPr lang="en-US" altLang="en-US" i="1"/>
              <a:t>input validation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811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Using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/>
              <a:t>Some programmers prefer to simulate a post-test loop by using the Python </a:t>
            </a:r>
            <a:r>
              <a:rPr lang="en-US" altLang="en-US" dirty="0">
                <a:latin typeface="Courier New" pitchFamily="49" charset="0"/>
              </a:rPr>
              <a:t>break</a:t>
            </a:r>
            <a:r>
              <a:rPr lang="en-US" altLang="en-US" dirty="0"/>
              <a:t> statement.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/>
              <a:t>Executing </a:t>
            </a:r>
            <a:r>
              <a:rPr lang="en-US" altLang="en-US" dirty="0">
                <a:latin typeface="Courier New" pitchFamily="49" charset="0"/>
              </a:rPr>
              <a:t>break</a:t>
            </a:r>
            <a:r>
              <a:rPr lang="en-US" altLang="en-US" dirty="0"/>
              <a:t> causes Python to immediately exit the enclosing loop.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dirty="0"/>
              <a:t>For example,</a:t>
            </a:r>
          </a:p>
          <a:p>
            <a:pPr marL="274637" lvl="1" indent="0">
              <a:buNone/>
              <a:defRPr/>
            </a:pPr>
            <a:endParaRPr lang="en-US" altLang="en-US" dirty="0">
              <a:latin typeface="Arial (Body)"/>
            </a:endParaRPr>
          </a:p>
          <a:p>
            <a:pPr marL="274637" lvl="1" indent="0">
              <a:buNone/>
              <a:defRPr/>
            </a:pPr>
            <a:r>
              <a:rPr lang="en-US" altLang="en-US" dirty="0">
                <a:latin typeface="Courier New" pitchFamily="49" charset="0"/>
              </a:rPr>
              <a:t>while True: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dirty="0">
                <a:latin typeface="Courier New" pitchFamily="49" charset="0"/>
              </a:rPr>
              <a:t>    number = eval(input("Enter a positive number: "))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dirty="0">
                <a:latin typeface="Courier New" pitchFamily="49" charset="0"/>
              </a:rPr>
              <a:t>    if number &gt;= 0:</a:t>
            </a:r>
          </a:p>
          <a:p>
            <a:pPr marL="274637" lvl="1" indent="0">
              <a:buNone/>
              <a:defRPr/>
            </a:pPr>
            <a:r>
              <a:rPr lang="en-US" altLang="en-US" dirty="0">
                <a:latin typeface="Courier New" pitchFamily="49" charset="0"/>
              </a:rPr>
              <a:t>		break # Exit loop if number is valid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FF0000"/>
                </a:solidFill>
              </a:rPr>
              <a:t>Avoid using break often within loops</a:t>
            </a:r>
            <a:r>
              <a:rPr lang="en-US" altLang="en-US" dirty="0"/>
              <a:t>, because the logic of a loop is hard to follow when there are multiple exits.</a:t>
            </a:r>
            <a:endParaRPr lang="en-US" altLang="en-US" dirty="0">
              <a:latin typeface="Courier New" pitchFamily="49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en-US" dirty="0">
              <a:latin typeface="Arial (Body)"/>
            </a:endParaRPr>
          </a:p>
          <a:p>
            <a:pPr marL="0" indent="0">
              <a:buNone/>
              <a:defRPr/>
            </a:pPr>
            <a:endParaRPr lang="en-US" altLang="en-US" dirty="0">
              <a:latin typeface="Arial (Body)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98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Control structures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Sequential control vs selection control vs iterative control</a:t>
            </a: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b="1" dirty="0"/>
              <a:t>control statement </a:t>
            </a:r>
            <a:r>
              <a:rPr lang="en-US" altLang="en-US" dirty="0"/>
              <a:t>is a statement that determines the control flow of a set of statements.</a:t>
            </a:r>
          </a:p>
          <a:p>
            <a:r>
              <a:rPr lang="en-US" altLang="en-US" dirty="0"/>
              <a:t>A </a:t>
            </a:r>
            <a:r>
              <a:rPr lang="en-US" altLang="en-US" b="1" dirty="0"/>
              <a:t>control structure </a:t>
            </a:r>
            <a:r>
              <a:rPr lang="en-US" altLang="en-US" dirty="0"/>
              <a:t>is a set of statements and the control statements controlling their execution. </a:t>
            </a:r>
          </a:p>
          <a:p>
            <a:pPr lvl="1" eaLnBrk="1" hangingPunct="1"/>
            <a:r>
              <a:rPr lang="en-US" altLang="en-US" dirty="0"/>
              <a:t>Three fundamental forms of control in programming are </a:t>
            </a:r>
          </a:p>
          <a:p>
            <a:pPr lvl="2"/>
            <a:r>
              <a:rPr lang="en-US" altLang="en-US" dirty="0"/>
              <a:t>Sequential</a:t>
            </a:r>
          </a:p>
          <a:p>
            <a:pPr lvl="2"/>
            <a:r>
              <a:rPr lang="en-US" altLang="en-US" dirty="0"/>
              <a:t>Selection</a:t>
            </a:r>
          </a:p>
          <a:p>
            <a:pPr lvl="2"/>
            <a:r>
              <a:rPr lang="en-US" altLang="en-US" dirty="0"/>
              <a:t>Iteration.</a:t>
            </a:r>
          </a:p>
        </p:txBody>
      </p:sp>
    </p:spTree>
    <p:extLst>
      <p:ext uri="{BB962C8B-B14F-4D97-AF65-F5344CB8AC3E}">
        <p14:creationId xmlns:p14="http://schemas.microsoft.com/office/powerpoint/2010/main" val="757619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B8E14-C773-4972-AD61-EE589851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Iterations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2C38E2-6ACA-48C2-A48A-CE79A0D03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continue keyword to skip the current iteration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num = 1</a:t>
            </a:r>
          </a:p>
          <a:p>
            <a:pPr lvl="1"/>
            <a:r>
              <a:rPr lang="en-US" dirty="0"/>
              <a:t>while num &lt; 10:</a:t>
            </a:r>
          </a:p>
          <a:p>
            <a:pPr lvl="2"/>
            <a:r>
              <a:rPr lang="en-US" dirty="0"/>
              <a:t>If num &gt; 5 and num &lt; 8:</a:t>
            </a:r>
          </a:p>
          <a:p>
            <a:pPr lvl="3"/>
            <a:r>
              <a:rPr lang="en-US" dirty="0">
                <a:highlight>
                  <a:srgbClr val="FFFF00"/>
                </a:highlight>
              </a:rPr>
              <a:t>num +=1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continue</a:t>
            </a:r>
          </a:p>
          <a:p>
            <a:pPr lvl="2"/>
            <a:r>
              <a:rPr lang="en-US" dirty="0"/>
              <a:t>print(num)</a:t>
            </a:r>
          </a:p>
          <a:p>
            <a:pPr lvl="2"/>
            <a:r>
              <a:rPr lang="en-US" dirty="0"/>
              <a:t>num += 1</a:t>
            </a:r>
          </a:p>
        </p:txBody>
      </p:sp>
    </p:spTree>
    <p:extLst>
      <p:ext uri="{BB962C8B-B14F-4D97-AF65-F5344CB8AC3E}">
        <p14:creationId xmlns:p14="http://schemas.microsoft.com/office/powerpoint/2010/main" val="216343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7CF70-2466-4570-AA72-3DAE546E1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Comprehensions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DAB7BE1F-C1FB-4B0B-9DE5-5C5448D77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List, Tuples &amp; Dictionary0</a:t>
            </a:r>
          </a:p>
        </p:txBody>
      </p:sp>
    </p:spTree>
    <p:extLst>
      <p:ext uri="{BB962C8B-B14F-4D97-AF65-F5344CB8AC3E}">
        <p14:creationId xmlns:p14="http://schemas.microsoft.com/office/powerpoint/2010/main" val="185626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List Comprehension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38200" y="3336053"/>
            <a:ext cx="10515600" cy="2840910"/>
          </a:xfrm>
        </p:spPr>
        <p:txBody>
          <a:bodyPr/>
          <a:lstStyle/>
          <a:p>
            <a:pPr eaLnBrk="1" hangingPunct="1"/>
            <a:r>
              <a:rPr lang="en-US" dirty="0"/>
              <a:t>A compact syntax that can replace loops that alter lists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Applies the expression to each element in the list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can have 0 or more for or if statements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2903632" y="1959372"/>
            <a:ext cx="7058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700"/>
              </a:spcBef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[expression </a:t>
            </a:r>
            <a:r>
              <a:rPr lang="en-US" sz="2800" b="1" dirty="0">
                <a:solidFill>
                  <a:srgbClr val="99336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for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element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panose="02070609020205020404" pitchFamily="49" charset="0"/>
              </a:rPr>
              <a:t> </a:t>
            </a:r>
            <a:r>
              <a:rPr lang="en-US" sz="2800" b="1" dirty="0">
                <a:solidFill>
                  <a:srgbClr val="99336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panose="02070609020205020404" pitchFamily="49" charset="0"/>
              </a:rPr>
              <a:t>in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panose="02070609020205020404" pitchFamily="49" charset="0"/>
              </a:rPr>
              <a:t> list]</a:t>
            </a:r>
          </a:p>
        </p:txBody>
      </p:sp>
    </p:spTree>
    <p:extLst>
      <p:ext uri="{BB962C8B-B14F-4D97-AF65-F5344CB8AC3E}">
        <p14:creationId xmlns:p14="http://schemas.microsoft.com/office/powerpoint/2010/main" val="44240762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List comprehensions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38200" y="3607358"/>
            <a:ext cx="10515600" cy="2291024"/>
          </a:xfrm>
        </p:spPr>
        <p:txBody>
          <a:bodyPr>
            <a:normAutofit fontScale="85000" lnSpcReduction="10000"/>
          </a:bodyPr>
          <a:lstStyle/>
          <a:p>
            <a:pPr marL="3175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  <a:tab pos="4495800" algn="l"/>
                <a:tab pos="4940300" algn="l"/>
                <a:tab pos="5397500" algn="l"/>
                <a:tab pos="5842000" algn="l"/>
                <a:tab pos="6286500" algn="l"/>
                <a:tab pos="6743700" algn="l"/>
                <a:tab pos="7188200" algn="l"/>
                <a:tab pos="7645400" algn="l"/>
                <a:tab pos="8089900" algn="l"/>
                <a:tab pos="8534400" algn="l"/>
                <a:tab pos="8991600" algn="l"/>
                <a:tab pos="8991600" algn="l"/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</a:tabLst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vec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 = [2, 3, 4, 5, 6]</a:t>
            </a:r>
          </a:p>
          <a:p>
            <a:pPr marL="3175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  <a:tab pos="4495800" algn="l"/>
                <a:tab pos="4940300" algn="l"/>
                <a:tab pos="5397500" algn="l"/>
                <a:tab pos="5842000" algn="l"/>
                <a:tab pos="6286500" algn="l"/>
                <a:tab pos="6743700" algn="l"/>
                <a:tab pos="7188200" algn="l"/>
                <a:tab pos="7645400" algn="l"/>
                <a:tab pos="8089900" algn="l"/>
                <a:tab pos="8534400" algn="l"/>
                <a:tab pos="8991600" algn="l"/>
                <a:tab pos="8991600" algn="l"/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result =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[x for x in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vec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 if x % 2 == 0]</a:t>
            </a:r>
          </a:p>
          <a:p>
            <a:pPr marL="3175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  <a:tab pos="4495800" algn="l"/>
                <a:tab pos="4940300" algn="l"/>
                <a:tab pos="5397500" algn="l"/>
                <a:tab pos="5842000" algn="l"/>
                <a:tab pos="6286500" algn="l"/>
                <a:tab pos="6743700" algn="l"/>
                <a:tab pos="7188200" algn="l"/>
                <a:tab pos="7645400" algn="l"/>
                <a:tab pos="8089900" algn="l"/>
                <a:tab pos="8534400" algn="l"/>
                <a:tab pos="8991600" algn="l"/>
                <a:tab pos="8991600" algn="l"/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print(result)     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# [2, 4, 6]</a:t>
            </a:r>
          </a:p>
          <a:p>
            <a:pPr marL="3175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  <a:tab pos="4495800" algn="l"/>
                <a:tab pos="4940300" algn="l"/>
                <a:tab pos="5397500" algn="l"/>
                <a:tab pos="5842000" algn="l"/>
                <a:tab pos="6286500" algn="l"/>
                <a:tab pos="6743700" algn="l"/>
                <a:tab pos="7188200" algn="l"/>
                <a:tab pos="7645400" algn="l"/>
                <a:tab pos="8089900" algn="l"/>
                <a:tab pos="8534400" algn="l"/>
                <a:tab pos="8991600" algn="l"/>
                <a:tab pos="8991600" algn="l"/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</a:tabLst>
            </a:pPr>
            <a:endParaRPr lang="en-US" dirty="0">
              <a:solidFill>
                <a:srgbClr val="00808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3175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  <a:tab pos="4495800" algn="l"/>
                <a:tab pos="4940300" algn="l"/>
                <a:tab pos="5397500" algn="l"/>
                <a:tab pos="5842000" algn="l"/>
                <a:tab pos="6286500" algn="l"/>
                <a:tab pos="6743700" algn="l"/>
                <a:tab pos="7188200" algn="l"/>
                <a:tab pos="7645400" algn="l"/>
                <a:tab pos="8089900" algn="l"/>
                <a:tab pos="8534400" algn="l"/>
                <a:tab pos="8991600" algn="l"/>
                <a:tab pos="8991600" algn="l"/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result2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 =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[x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 ** 2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 for x in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vec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 if x % 2 == 0 and x &lt; 5] </a:t>
            </a:r>
          </a:p>
          <a:p>
            <a:pPr marL="3175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  <a:tab pos="4495800" algn="l"/>
                <a:tab pos="4940300" algn="l"/>
                <a:tab pos="5397500" algn="l"/>
                <a:tab pos="5842000" algn="l"/>
                <a:tab pos="6286500" algn="l"/>
                <a:tab pos="6743700" algn="l"/>
                <a:tab pos="7188200" algn="l"/>
                <a:tab pos="7645400" algn="l"/>
                <a:tab pos="8089900" algn="l"/>
                <a:tab pos="8534400" algn="l"/>
                <a:tab pos="8991600" algn="l"/>
                <a:tab pos="8991600" algn="l"/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print(result2)    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# [4,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rgbClr val="008080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 16]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0" indent="0" eaLnBrk="1" hangingPunct="1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690688"/>
            <a:ext cx="10515600" cy="8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An if statement can be added to the end to allow selecting only certain elements of the original list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0613" y="2754641"/>
            <a:ext cx="9850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700"/>
              </a:spcBef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[expression </a:t>
            </a:r>
            <a:r>
              <a:rPr lang="en-US" sz="2800" b="1" dirty="0">
                <a:solidFill>
                  <a:srgbClr val="99336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for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element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panose="02070609020205020404" pitchFamily="49" charset="0"/>
              </a:rPr>
              <a:t> </a:t>
            </a:r>
            <a:r>
              <a:rPr lang="en-US" sz="2800" b="1" dirty="0">
                <a:solidFill>
                  <a:srgbClr val="99336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panose="02070609020205020404" pitchFamily="49" charset="0"/>
              </a:rPr>
              <a:t>in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panose="02070609020205020404" pitchFamily="49" charset="0"/>
              </a:rPr>
              <a:t> list 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panose="02070609020205020404" pitchFamily="49" charset="0"/>
              </a:rPr>
              <a:t>if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panose="02070609020205020404" pitchFamily="49" charset="0"/>
              </a:rPr>
              <a:t> condition]</a:t>
            </a:r>
          </a:p>
        </p:txBody>
      </p:sp>
    </p:spTree>
    <p:extLst>
      <p:ext uri="{BB962C8B-B14F-4D97-AF65-F5344CB8AC3E}">
        <p14:creationId xmlns:p14="http://schemas.microsoft.com/office/powerpoint/2010/main" val="46969182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1FB2-29FB-4D54-BAFA-BC141A9D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00B7-2830-44E1-A559-D77C85982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Compact, concise way to create lists</a:t>
            </a:r>
          </a:p>
          <a:p>
            <a:r>
              <a:rPr lang="en-US" dirty="0"/>
              <a:t>Replaces</a:t>
            </a:r>
          </a:p>
          <a:p>
            <a:pPr lvl="1"/>
            <a:r>
              <a:rPr lang="en-US" dirty="0" err="1"/>
              <a:t>new_list</a:t>
            </a:r>
            <a:r>
              <a:rPr lang="en-US" dirty="0"/>
              <a:t> = []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old_list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   if filter(</a:t>
            </a:r>
            <a:r>
              <a:rPr lang="en-US" dirty="0" err="1"/>
              <a:t>i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        </a:t>
            </a:r>
            <a:r>
              <a:rPr lang="en-US" dirty="0" err="1"/>
              <a:t>new_list.append</a:t>
            </a:r>
            <a:r>
              <a:rPr lang="en-US" dirty="0"/>
              <a:t>(expressions(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03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93CD-536D-429B-AAF3-C35E997A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4D451-7409-47CB-A8CC-DEB8F8766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</a:p>
          <a:p>
            <a:pPr lvl="1"/>
            <a:r>
              <a:rPr lang="en-US" dirty="0" err="1"/>
              <a:t>new_list</a:t>
            </a:r>
            <a:r>
              <a:rPr lang="en-US" dirty="0"/>
              <a:t> = [expression(</a:t>
            </a:r>
            <a:r>
              <a:rPr lang="en-US" dirty="0" err="1"/>
              <a:t>i</a:t>
            </a:r>
            <a:r>
              <a:rPr lang="en-US" dirty="0"/>
              <a:t>)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old_list</a:t>
            </a:r>
            <a:r>
              <a:rPr lang="en-US" dirty="0"/>
              <a:t> if filter(</a:t>
            </a:r>
            <a:r>
              <a:rPr lang="en-US" dirty="0" err="1"/>
              <a:t>i</a:t>
            </a:r>
            <a:r>
              <a:rPr lang="en-US" dirty="0"/>
              <a:t>)]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chr</a:t>
            </a:r>
            <a:r>
              <a:rPr lang="en-US" dirty="0"/>
              <a:t>(x) for x in range(65, 90 + 1, 5)]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chr</a:t>
            </a:r>
            <a:r>
              <a:rPr lang="en-US" dirty="0"/>
              <a:t>(x) for x in range(65, 90 + 1) if not x % 5]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ord</a:t>
            </a:r>
            <a:r>
              <a:rPr lang="en-US" dirty="0"/>
              <a:t>(x) for x in "Hello! World? 123" if </a:t>
            </a:r>
            <a:r>
              <a:rPr lang="en-US" dirty="0" err="1"/>
              <a:t>x.isalpha</a:t>
            </a:r>
            <a:r>
              <a:rPr lang="en-US" dirty="0"/>
              <a:t>()]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39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More List Comprehension Examples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38200" y="2733152"/>
            <a:ext cx="10515600" cy="3014505"/>
          </a:xfrm>
        </p:spPr>
        <p:txBody>
          <a:bodyPr>
            <a:normAutofit fontScale="92500"/>
          </a:bodyPr>
          <a:lstStyle/>
          <a:p>
            <a:pPr marL="3175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  <a:tab pos="4495800" algn="l"/>
                <a:tab pos="4940300" algn="l"/>
                <a:tab pos="5397500" algn="l"/>
                <a:tab pos="5842000" algn="l"/>
                <a:tab pos="6286500" algn="l"/>
                <a:tab pos="6743700" algn="l"/>
                <a:tab pos="7188200" algn="l"/>
                <a:tab pos="7645400" algn="l"/>
                <a:tab pos="8089900" algn="l"/>
                <a:tab pos="8534400" algn="l"/>
                <a:tab pos="8991600" algn="l"/>
                <a:tab pos="8991600" algn="l"/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</a:tabLst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vec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 = [2, 4, 6]</a:t>
            </a:r>
          </a:p>
          <a:p>
            <a:pPr marL="3175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  <a:tab pos="4495800" algn="l"/>
                <a:tab pos="4940300" algn="l"/>
                <a:tab pos="5397500" algn="l"/>
                <a:tab pos="5842000" algn="l"/>
                <a:tab pos="6286500" algn="l"/>
                <a:tab pos="6743700" algn="l"/>
                <a:tab pos="7188200" algn="l"/>
                <a:tab pos="7645400" algn="l"/>
                <a:tab pos="8089900" algn="l"/>
                <a:tab pos="8534400" algn="l"/>
                <a:tab pos="8991600" algn="l"/>
                <a:tab pos="8991600" algn="l"/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result =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[[x, x ** 2] for x in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vec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]</a:t>
            </a:r>
          </a:p>
          <a:p>
            <a:pPr marL="3175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  <a:tab pos="4495800" algn="l"/>
                <a:tab pos="4940300" algn="l"/>
                <a:tab pos="5397500" algn="l"/>
                <a:tab pos="5842000" algn="l"/>
                <a:tab pos="6286500" algn="l"/>
                <a:tab pos="6743700" algn="l"/>
                <a:tab pos="7188200" algn="l"/>
                <a:tab pos="7645400" algn="l"/>
                <a:tab pos="8089900" algn="l"/>
                <a:tab pos="8534400" algn="l"/>
                <a:tab pos="8991600" algn="l"/>
                <a:tab pos="8991600" algn="l"/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print(result)     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# [[2, 4], [4, 16], [6, 36]]</a:t>
            </a:r>
          </a:p>
          <a:p>
            <a:pPr marL="3175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  <a:tab pos="4495800" algn="l"/>
                <a:tab pos="4940300" algn="l"/>
                <a:tab pos="5397500" algn="l"/>
                <a:tab pos="5842000" algn="l"/>
                <a:tab pos="6286500" algn="l"/>
                <a:tab pos="6743700" algn="l"/>
                <a:tab pos="7188200" algn="l"/>
                <a:tab pos="7645400" algn="l"/>
                <a:tab pos="8089900" algn="l"/>
                <a:tab pos="8534400" algn="l"/>
                <a:tab pos="8991600" algn="l"/>
                <a:tab pos="8991600" algn="l"/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</a:tabLst>
            </a:pPr>
            <a:endParaRPr lang="en-US" dirty="0">
              <a:solidFill>
                <a:srgbClr val="00808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3175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  <a:tab pos="4495800" algn="l"/>
                <a:tab pos="4940300" algn="l"/>
                <a:tab pos="5397500" algn="l"/>
                <a:tab pos="5842000" algn="l"/>
                <a:tab pos="6286500" algn="l"/>
                <a:tab pos="6743700" algn="l"/>
                <a:tab pos="7188200" algn="l"/>
                <a:tab pos="7645400" algn="l"/>
                <a:tab pos="8089900" algn="l"/>
                <a:tab pos="8534400" algn="l"/>
                <a:tab pos="8991600" algn="l"/>
                <a:tab pos="8991600" algn="l"/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result2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 =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[(x, x ** 2) for x in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vec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] </a:t>
            </a:r>
          </a:p>
          <a:p>
            <a:pPr marL="3175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  <a:tab pos="4495800" algn="l"/>
                <a:tab pos="4940300" algn="l"/>
                <a:tab pos="5397500" algn="l"/>
                <a:tab pos="5842000" algn="l"/>
                <a:tab pos="6286500" algn="l"/>
                <a:tab pos="6743700" algn="l"/>
                <a:tab pos="7188200" algn="l"/>
                <a:tab pos="7645400" algn="l"/>
                <a:tab pos="8089900" algn="l"/>
                <a:tab pos="8534400" algn="l"/>
                <a:tab pos="8991600" algn="l"/>
                <a:tab pos="8991600" algn="l"/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print(result2)    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# [(2, 4), (4, 16), (6, 36)]</a:t>
            </a:r>
          </a:p>
          <a:p>
            <a:pPr marL="0" indent="0" eaLnBrk="1" hangingPunct="1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690688"/>
            <a:ext cx="10515600" cy="8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More than one element can be generated from each element in the original list</a:t>
            </a:r>
          </a:p>
        </p:txBody>
      </p:sp>
    </p:spTree>
    <p:extLst>
      <p:ext uri="{BB962C8B-B14F-4D97-AF65-F5344CB8AC3E}">
        <p14:creationId xmlns:p14="http://schemas.microsoft.com/office/powerpoint/2010/main" val="344808507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Nested List Comprehension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690688"/>
            <a:ext cx="10515600" cy="67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You can write a list comprehension to go over a list of lists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40971" y="2770029"/>
            <a:ext cx="971005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matrix = [[0,1,2,3], [4,5,6,7], [8,9,10,11]]</a:t>
            </a:r>
          </a:p>
          <a:p>
            <a:endParaRPr lang="en-US" sz="2600" dirty="0"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flattened = 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for row in matrix for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 row]</a:t>
            </a:r>
          </a:p>
          <a:p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[0, 1, 2, 3, 4, 5, 6, 7, 8, 9, 10, 11]</a:t>
            </a:r>
          </a:p>
        </p:txBody>
      </p:sp>
    </p:spTree>
    <p:extLst>
      <p:ext uri="{BB962C8B-B14F-4D97-AF65-F5344CB8AC3E}">
        <p14:creationId xmlns:p14="http://schemas.microsoft.com/office/powerpoint/2010/main" val="418272934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Set Comprehension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690688"/>
            <a:ext cx="10515600" cy="1079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Set comprehensions work just like list comprehensions except that they are surrounded by {}</a:t>
            </a:r>
          </a:p>
        </p:txBody>
      </p:sp>
      <p:sp>
        <p:nvSpPr>
          <p:cNvPr id="2" name="Rectangle 1"/>
          <p:cNvSpPr/>
          <p:nvPr/>
        </p:nvSpPr>
        <p:spPr>
          <a:xfrm>
            <a:off x="1240971" y="2770029"/>
            <a:ext cx="971005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  <a:tab pos="4495800" algn="l"/>
                <a:tab pos="4940300" algn="l"/>
                <a:tab pos="5397500" algn="l"/>
                <a:tab pos="5842000" algn="l"/>
                <a:tab pos="6286500" algn="l"/>
                <a:tab pos="6743700" algn="l"/>
                <a:tab pos="7188200" algn="l"/>
                <a:tab pos="7645400" algn="l"/>
                <a:tab pos="8089900" algn="l"/>
                <a:tab pos="8534400" algn="l"/>
                <a:tab pos="8991600" algn="l"/>
                <a:tab pos="8991600" algn="l"/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</a:tabLst>
            </a:pP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vec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 = [2, 4, 6]</a:t>
            </a:r>
          </a:p>
          <a:p>
            <a:pPr marL="3175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  <a:tab pos="4495800" algn="l"/>
                <a:tab pos="4940300" algn="l"/>
                <a:tab pos="5397500" algn="l"/>
                <a:tab pos="5842000" algn="l"/>
                <a:tab pos="6286500" algn="l"/>
                <a:tab pos="6743700" algn="l"/>
                <a:tab pos="7188200" algn="l"/>
                <a:tab pos="7645400" algn="l"/>
                <a:tab pos="8089900" algn="l"/>
                <a:tab pos="8534400" algn="l"/>
                <a:tab pos="8991600" algn="l"/>
                <a:tab pos="8991600" algn="l"/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</a:tabLst>
            </a:pPr>
            <a:r>
              <a:rPr 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result = {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3 * x for x in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vec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3175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  <a:tab pos="4495800" algn="l"/>
                <a:tab pos="4940300" algn="l"/>
                <a:tab pos="5397500" algn="l"/>
                <a:tab pos="5842000" algn="l"/>
                <a:tab pos="6286500" algn="l"/>
                <a:tab pos="6743700" algn="l"/>
                <a:tab pos="7188200" algn="l"/>
                <a:tab pos="7645400" algn="l"/>
                <a:tab pos="8089900" algn="l"/>
                <a:tab pos="8534400" algn="l"/>
                <a:tab pos="8991600" algn="l"/>
                <a:tab pos="8991600" algn="l"/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</a:tabLst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print(result)            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# {6, 12, 18}</a:t>
            </a:r>
          </a:p>
          <a:p>
            <a:pPr marL="3175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  <a:tab pos="4495800" algn="l"/>
                <a:tab pos="4940300" algn="l"/>
                <a:tab pos="5397500" algn="l"/>
                <a:tab pos="5842000" algn="l"/>
                <a:tab pos="6286500" algn="l"/>
                <a:tab pos="6743700" algn="l"/>
                <a:tab pos="7188200" algn="l"/>
                <a:tab pos="7645400" algn="l"/>
                <a:tab pos="8089900" algn="l"/>
                <a:tab pos="8534400" algn="l"/>
                <a:tab pos="8991600" algn="l"/>
                <a:tab pos="8991600" algn="l"/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</a:tabLst>
            </a:pPr>
            <a:endParaRPr lang="en-US" sz="2800" dirty="0">
              <a:solidFill>
                <a:srgbClr val="00808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3175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  <a:tab pos="4495800" algn="l"/>
                <a:tab pos="4940300" algn="l"/>
                <a:tab pos="5397500" algn="l"/>
                <a:tab pos="5842000" algn="l"/>
                <a:tab pos="6286500" algn="l"/>
                <a:tab pos="6743700" algn="l"/>
                <a:tab pos="7188200" algn="l"/>
                <a:tab pos="7645400" algn="l"/>
                <a:tab pos="8089900" algn="l"/>
                <a:tab pos="8534400" algn="l"/>
                <a:tab pos="8991600" algn="l"/>
                <a:tab pos="8991600" algn="l"/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</a:tabLst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vec2 = [2, 4, 6, 2, 2, 4, 3]</a:t>
            </a:r>
          </a:p>
          <a:p>
            <a:pPr marL="3175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  <a:tab pos="4495800" algn="l"/>
                <a:tab pos="4940300" algn="l"/>
                <a:tab pos="5397500" algn="l"/>
                <a:tab pos="5842000" algn="l"/>
                <a:tab pos="6286500" algn="l"/>
                <a:tab pos="6743700" algn="l"/>
                <a:tab pos="7188200" algn="l"/>
                <a:tab pos="7645400" algn="l"/>
                <a:tab pos="8089900" algn="l"/>
                <a:tab pos="8534400" algn="l"/>
                <a:tab pos="8991600" algn="l"/>
                <a:tab pos="8991600" algn="l"/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</a:tabLst>
            </a:pPr>
            <a:r>
              <a:rPr 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result2 = {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3 * x for x in vec2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3175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  <a:tab pos="4495800" algn="l"/>
                <a:tab pos="4940300" algn="l"/>
                <a:tab pos="5397500" algn="l"/>
                <a:tab pos="5842000" algn="l"/>
                <a:tab pos="6286500" algn="l"/>
                <a:tab pos="6743700" algn="l"/>
                <a:tab pos="7188200" algn="l"/>
                <a:tab pos="7645400" algn="l"/>
                <a:tab pos="8089900" algn="l"/>
                <a:tab pos="8534400" algn="l"/>
                <a:tab pos="8991600" algn="l"/>
                <a:tab pos="8991600" algn="l"/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</a:tabLst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print(result2)           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# {6, 12, 18, 9}</a:t>
            </a:r>
          </a:p>
          <a:p>
            <a:pPr marL="3175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  <a:tab pos="4495800" algn="l"/>
                <a:tab pos="4940300" algn="l"/>
                <a:tab pos="5397500" algn="l"/>
                <a:tab pos="5842000" algn="l"/>
                <a:tab pos="6286500" algn="l"/>
                <a:tab pos="6743700" algn="l"/>
                <a:tab pos="7188200" algn="l"/>
                <a:tab pos="7645400" algn="l"/>
                <a:tab pos="8089900" algn="l"/>
                <a:tab pos="8534400" algn="l"/>
                <a:tab pos="8991600" algn="l"/>
                <a:tab pos="8991600" algn="l"/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</a:tabLst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07502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6B513-CF57-46DC-8A07-0A9CF759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Comprehension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A07311-E587-4ADD-8867-7104F4314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Dictionary comprehensions work similarly to list and set comprehensions except that they are surrounded by {} and generate key, value pairs</a:t>
            </a:r>
            <a:br>
              <a:rPr lang="en-US" dirty="0">
                <a:cs typeface="Courier New" panose="02070309020205020404" pitchFamily="49" charset="0"/>
              </a:rPr>
            </a:br>
            <a:endParaRPr lang="en-US" dirty="0">
              <a:cs typeface="Courier New" panose="02070309020205020404" pitchFamily="49" charset="0"/>
            </a:endParaRPr>
          </a:p>
          <a:p>
            <a:pPr marL="3175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  <a:tab pos="4495800" algn="l"/>
                <a:tab pos="4940300" algn="l"/>
                <a:tab pos="5397500" algn="l"/>
                <a:tab pos="5842000" algn="l"/>
                <a:tab pos="6286500" algn="l"/>
                <a:tab pos="6743700" algn="l"/>
                <a:tab pos="7188200" algn="l"/>
                <a:tab pos="7645400" algn="l"/>
                <a:tab pos="8089900" algn="l"/>
                <a:tab pos="8534400" algn="l"/>
                <a:tab pos="8991600" algn="l"/>
                <a:tab pos="8991600" algn="l"/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</a:tabLst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original =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{'two' :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  <a:sym typeface="Courier" charset="0"/>
              </a:rPr>
              <a:t>2, 'four' : 4, 'six' : 6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  <a:p>
            <a:pPr marL="3175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  <a:tab pos="4495800" algn="l"/>
                <a:tab pos="4940300" algn="l"/>
                <a:tab pos="5397500" algn="l"/>
                <a:tab pos="5842000" algn="l"/>
                <a:tab pos="6286500" algn="l"/>
                <a:tab pos="6743700" algn="l"/>
                <a:tab pos="7188200" algn="l"/>
                <a:tab pos="7645400" algn="l"/>
                <a:tab pos="8089900" algn="l"/>
                <a:tab pos="8534400" algn="l"/>
                <a:tab pos="8991600" algn="l"/>
                <a:tab pos="8991600" algn="l"/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</a:tabLst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3175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  <a:tab pos="4495800" algn="l"/>
                <a:tab pos="4940300" algn="l"/>
                <a:tab pos="5397500" algn="l"/>
                <a:tab pos="5842000" algn="l"/>
                <a:tab pos="6286500" algn="l"/>
                <a:tab pos="6743700" algn="l"/>
                <a:tab pos="7188200" algn="l"/>
                <a:tab pos="7645400" algn="l"/>
                <a:tab pos="8089900" algn="l"/>
                <a:tab pos="8534400" algn="l"/>
                <a:tab pos="8991600" algn="l"/>
                <a:tab pos="8991600" algn="l"/>
                <a:tab pos="0" algn="l"/>
                <a:tab pos="457200" algn="l"/>
                <a:tab pos="901700" algn="l"/>
                <a:tab pos="1346200" algn="l"/>
                <a:tab pos="1803400" algn="l"/>
                <a:tab pos="2247900" algn="l"/>
                <a:tab pos="2692400" algn="l"/>
                <a:tab pos="3149600" algn="l"/>
                <a:tab pos="3594100" algn="l"/>
                <a:tab pos="4051300" algn="l"/>
              </a:tabLst>
            </a:pPr>
            <a:r>
              <a:rPr 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{value: key for key, value in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original.items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()}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What’s the output?</a:t>
            </a:r>
          </a:p>
          <a:p>
            <a:r>
              <a:rPr lang="en-US" dirty="0">
                <a:cs typeface="Courier New" panose="02070309020205020404" pitchFamily="49" charset="0"/>
              </a:rPr>
              <a:t>{2: 'two', 4: 'four', 6: 'six'}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9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24745E-69B7-4406-9205-B886842B9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196861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Making Decision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82880" indent="-182880">
              <a:defRPr/>
            </a:pPr>
            <a:r>
              <a:rPr lang="en-US" altLang="en-US" dirty="0"/>
              <a:t>The Python </a:t>
            </a:r>
            <a:r>
              <a:rPr lang="en-US" altLang="en-US" dirty="0">
                <a:latin typeface="Courier New" pitchFamily="49" charset="0"/>
              </a:rPr>
              <a:t>if</a:t>
            </a:r>
            <a:r>
              <a:rPr lang="en-US" altLang="en-US" dirty="0"/>
              <a:t> statement is used to implement the decision.</a:t>
            </a:r>
          </a:p>
          <a:p>
            <a:pPr marL="0" indent="0">
              <a:buNone/>
              <a:defRPr/>
            </a:pPr>
            <a:r>
              <a:rPr lang="en-US" altLang="en-US" dirty="0">
                <a:latin typeface="Courier New" pitchFamily="49" charset="0"/>
              </a:rPr>
              <a:t>	if </a:t>
            </a:r>
            <a:r>
              <a:rPr lang="en-US" altLang="en-US" dirty="0" err="1">
                <a:latin typeface="Courier New" pitchFamily="49" charset="0"/>
              </a:rPr>
              <a:t>boolean_expression</a:t>
            </a:r>
            <a:r>
              <a:rPr lang="en-US" altLang="en-US" dirty="0">
                <a:latin typeface="Courier New" pitchFamily="49" charset="0"/>
              </a:rPr>
              <a:t>: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dirty="0">
                <a:latin typeface="Courier New" pitchFamily="49" charset="0"/>
              </a:rPr>
              <a:t>		</a:t>
            </a:r>
            <a:r>
              <a:rPr lang="en-US" altLang="en-US" dirty="0" err="1">
                <a:latin typeface="Courier New" pitchFamily="49" charset="0"/>
              </a:rPr>
              <a:t>python_code</a:t>
            </a:r>
            <a:endParaRPr lang="en-US" altLang="en-US" dirty="0">
              <a:latin typeface="Courier New" pitchFamily="49" charset="0"/>
            </a:endParaRPr>
          </a:p>
          <a:p>
            <a:pPr marL="182880" indent="-182880">
              <a:defRPr/>
            </a:pPr>
            <a:r>
              <a:rPr lang="en-US" altLang="en-US" dirty="0"/>
              <a:t>The </a:t>
            </a:r>
            <a:r>
              <a:rPr lang="en-US" altLang="en-US" dirty="0" err="1"/>
              <a:t>python_code</a:t>
            </a:r>
            <a:r>
              <a:rPr lang="en-US" altLang="en-US" dirty="0"/>
              <a:t> is a sequence of one or more statements indented under the </a:t>
            </a:r>
            <a:r>
              <a:rPr lang="en-US" altLang="en-US" dirty="0">
                <a:latin typeface="Courier New" pitchFamily="49" charset="0"/>
              </a:rPr>
              <a:t>if</a:t>
            </a:r>
            <a:r>
              <a:rPr lang="en-US" altLang="en-US" dirty="0"/>
              <a:t> heading.</a:t>
            </a:r>
          </a:p>
          <a:p>
            <a:pPr marL="182880" indent="-182880">
              <a:defRPr/>
            </a:pPr>
            <a:r>
              <a:rPr lang="en-US" altLang="en-US" dirty="0"/>
              <a:t>The body is executed if </a:t>
            </a:r>
            <a:r>
              <a:rPr lang="en-US" altLang="en-US" dirty="0" err="1"/>
              <a:t>boolean_expression</a:t>
            </a:r>
            <a:r>
              <a:rPr lang="en-US" altLang="en-US" dirty="0"/>
              <a:t> is evaluated to True.</a:t>
            </a:r>
          </a:p>
          <a:p>
            <a:pPr marL="182880" indent="-182880">
              <a:defRPr/>
            </a:pPr>
            <a:r>
              <a:rPr lang="en-US" altLang="en-US" dirty="0"/>
              <a:t>The body is skipped if </a:t>
            </a:r>
            <a:r>
              <a:rPr lang="en-US" altLang="en-US" dirty="0" err="1"/>
              <a:t>boolean_expression</a:t>
            </a:r>
            <a:r>
              <a:rPr lang="en-US" altLang="en-US" dirty="0"/>
              <a:t> is evaluated to False</a:t>
            </a:r>
          </a:p>
          <a:p>
            <a:pPr marL="182880" indent="-182880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275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Boolean Expressions (Conditions)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82880" indent="-182880">
              <a:defRPr/>
            </a:pPr>
            <a:r>
              <a:rPr lang="en-US" dirty="0"/>
              <a:t>The </a:t>
            </a:r>
            <a:r>
              <a:rPr lang="en-US" b="1" dirty="0"/>
              <a:t>Boolean data type </a:t>
            </a:r>
            <a:r>
              <a:rPr lang="en-US" dirty="0"/>
              <a:t>contains two Boolean values, denoted as True</a:t>
            </a:r>
            <a:r>
              <a:rPr lang="en-US" b="1" dirty="0"/>
              <a:t> </a:t>
            </a:r>
            <a:r>
              <a:rPr lang="en-US" dirty="0"/>
              <a:t>and False</a:t>
            </a:r>
            <a:r>
              <a:rPr lang="en-US" b="1" dirty="0"/>
              <a:t> </a:t>
            </a:r>
            <a:r>
              <a:rPr lang="en-US" dirty="0"/>
              <a:t>in Python.</a:t>
            </a:r>
          </a:p>
          <a:p>
            <a:pPr marL="182880" indent="-182880">
              <a:defRPr/>
            </a:pPr>
            <a:r>
              <a:rPr lang="en-US" dirty="0"/>
              <a:t>A </a:t>
            </a:r>
            <a:r>
              <a:rPr lang="en-US" b="1" dirty="0"/>
              <a:t>Boolean expression </a:t>
            </a:r>
            <a:r>
              <a:rPr lang="en-US" dirty="0"/>
              <a:t>is an expression that evaluates to a Boolean value.</a:t>
            </a:r>
          </a:p>
          <a:p>
            <a:pPr marL="182880" indent="-182880">
              <a:defRPr/>
            </a:pPr>
            <a:r>
              <a:rPr lang="en-US" dirty="0"/>
              <a:t>Need a </a:t>
            </a:r>
            <a:r>
              <a:rPr lang="en-US" b="1" dirty="0"/>
              <a:t>relational operator </a:t>
            </a:r>
            <a:r>
              <a:rPr lang="en-US" dirty="0"/>
              <a:t>to evaluate a </a:t>
            </a:r>
            <a:r>
              <a:rPr lang="en-US" dirty="0" err="1"/>
              <a:t>boolean</a:t>
            </a:r>
            <a:r>
              <a:rPr lang="en-US" dirty="0"/>
              <a:t> expression.</a:t>
            </a:r>
          </a:p>
          <a:p>
            <a:pPr marL="182880" indent="-182880">
              <a:defRPr/>
            </a:pPr>
            <a:r>
              <a:rPr lang="en-US" dirty="0"/>
              <a:t>The relational operators on the next slide can be applied to any set of values that has an ordering.</a:t>
            </a:r>
          </a:p>
          <a:p>
            <a:pPr lvl="1" indent="-182880">
              <a:defRPr/>
            </a:pPr>
            <a:r>
              <a:rPr lang="en-US" altLang="en-US" dirty="0">
                <a:latin typeface="+mj-lt"/>
              </a:rPr>
              <a:t>Number comparison</a:t>
            </a:r>
          </a:p>
          <a:p>
            <a:pPr lvl="1" indent="-182880">
              <a:defRPr/>
            </a:pPr>
            <a:r>
              <a:rPr lang="en-US" b="1" dirty="0"/>
              <a:t>Lexicographical</a:t>
            </a:r>
            <a:r>
              <a:rPr lang="en-US" dirty="0"/>
              <a:t> </a:t>
            </a:r>
            <a:r>
              <a:rPr lang="en-US" b="1" dirty="0"/>
              <a:t>ordering </a:t>
            </a:r>
            <a:r>
              <a:rPr lang="en-US" dirty="0"/>
              <a:t>for string comparison</a:t>
            </a:r>
            <a:endParaRPr lang="en-US" alt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39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17538"/>
            <a:ext cx="7793038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Relational Operators</a:t>
            </a:r>
          </a:p>
        </p:txBody>
      </p:sp>
      <p:graphicFrame>
        <p:nvGraphicFramePr>
          <p:cNvPr id="25664" name="Group 64"/>
          <p:cNvGraphicFramePr>
            <a:graphicFrameLocks noGrp="1"/>
          </p:cNvGraphicFramePr>
          <p:nvPr>
            <p:ph type="tbl" idx="1"/>
          </p:nvPr>
        </p:nvGraphicFramePr>
        <p:xfrm>
          <a:off x="2057400" y="2133601"/>
          <a:ext cx="8269288" cy="4114801"/>
        </p:xfrm>
        <a:graphic>
          <a:graphicData uri="http://schemas.openxmlformats.org/drawingml/2006/table">
            <a:tbl>
              <a:tblPr/>
              <a:tblGrid>
                <a:gridCol w="182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0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Python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Mathematics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≤</a:t>
                      </a: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pitchFamily="18" charset="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Not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75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Logical Operators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/>
              <a:t> operator is used to determine if a specific value is in a given list, returning True if found, and False otherwise. </a:t>
            </a:r>
          </a:p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en-US" dirty="0"/>
              <a:t>operator reverses/negates a </a:t>
            </a:r>
            <a:r>
              <a:rPr lang="en-US" altLang="en-US" dirty="0" err="1"/>
              <a:t>boolean</a:t>
            </a:r>
            <a:r>
              <a:rPr lang="en-US" altLang="en-US" dirty="0"/>
              <a:t> result</a:t>
            </a:r>
          </a:p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alt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en-US" dirty="0"/>
              <a:t>operator returns the opposite result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/>
              <a:t> operator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551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Truth Tables</a:t>
            </a:r>
          </a:p>
        </p:txBody>
      </p:sp>
      <p:pic>
        <p:nvPicPr>
          <p:cNvPr id="19460" name="Picture 2" descr="C:\Users\Rocky Chang\Desktop\search00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1"/>
            <a:ext cx="6450012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24200" y="5105401"/>
            <a:ext cx="7086600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</a:rPr>
              <a:t>Source: Charles </a:t>
            </a:r>
            <a:r>
              <a:rPr lang="en-US" sz="1200" dirty="0" err="1">
                <a:latin typeface="+mj-lt"/>
              </a:rPr>
              <a:t>Dierbach</a:t>
            </a:r>
            <a:r>
              <a:rPr lang="en-US" sz="1200" dirty="0">
                <a:latin typeface="+mj-lt"/>
              </a:rPr>
              <a:t>. 2013. Introduction to Computer Science Using Python. Wiley. </a:t>
            </a:r>
          </a:p>
        </p:txBody>
      </p:sp>
    </p:spTree>
    <p:extLst>
      <p:ext uri="{BB962C8B-B14F-4D97-AF65-F5344CB8AC3E}">
        <p14:creationId xmlns:p14="http://schemas.microsoft.com/office/powerpoint/2010/main" val="255902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Operator Precedence</a:t>
            </a:r>
          </a:p>
        </p:txBody>
      </p:sp>
      <p:pic>
        <p:nvPicPr>
          <p:cNvPr id="21508" name="Picture 2" descr="C:\Users\Rocky Chang\Desktop\search00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66914"/>
            <a:ext cx="8229600" cy="364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81200" y="6048376"/>
            <a:ext cx="7086600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</a:rPr>
              <a:t>Source: Charles </a:t>
            </a:r>
            <a:r>
              <a:rPr lang="en-US" sz="1200" dirty="0" err="1">
                <a:latin typeface="+mj-lt"/>
              </a:rPr>
              <a:t>Dierbach</a:t>
            </a:r>
            <a:r>
              <a:rPr lang="en-US" sz="1200" dirty="0">
                <a:latin typeface="+mj-lt"/>
              </a:rPr>
              <a:t>. 2013. Introduction to Computer Science Using Python. Wiley. </a:t>
            </a:r>
          </a:p>
        </p:txBody>
      </p:sp>
    </p:spTree>
    <p:extLst>
      <p:ext uri="{BB962C8B-B14F-4D97-AF65-F5344CB8AC3E}">
        <p14:creationId xmlns:p14="http://schemas.microsoft.com/office/powerpoint/2010/main" val="30963537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1544</Words>
  <Application>Microsoft Office PowerPoint</Application>
  <PresentationFormat>Widescreen</PresentationFormat>
  <Paragraphs>181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Arial (Body)</vt:lpstr>
      <vt:lpstr>Calibri</vt:lpstr>
      <vt:lpstr>Calibri Light</vt:lpstr>
      <vt:lpstr>Courier</vt:lpstr>
      <vt:lpstr>Courier New</vt:lpstr>
      <vt:lpstr>Symbol</vt:lpstr>
      <vt:lpstr>Tahoma</vt:lpstr>
      <vt:lpstr>Times New Roman</vt:lpstr>
      <vt:lpstr>Wingdings</vt:lpstr>
      <vt:lpstr>Thème Office</vt:lpstr>
      <vt:lpstr>Introduction to Programming</vt:lpstr>
      <vt:lpstr>Control structures</vt:lpstr>
      <vt:lpstr>Decision Making</vt:lpstr>
      <vt:lpstr>Making Decision</vt:lpstr>
      <vt:lpstr>Boolean Expressions (Conditions)</vt:lpstr>
      <vt:lpstr>Relational Operators</vt:lpstr>
      <vt:lpstr>Logical Operators</vt:lpstr>
      <vt:lpstr>Truth Tables</vt:lpstr>
      <vt:lpstr>Operator Precedence</vt:lpstr>
      <vt:lpstr>Two-Way Decisions</vt:lpstr>
      <vt:lpstr>Multi-Way Decisions</vt:lpstr>
      <vt:lpstr>Multi-Way Decisions using elif</vt:lpstr>
      <vt:lpstr>Loops</vt:lpstr>
      <vt:lpstr>For Loops: A Quick Review</vt:lpstr>
      <vt:lpstr>Indefinite Loops</vt:lpstr>
      <vt:lpstr>Indefinite Loops</vt:lpstr>
      <vt:lpstr>Nested Loops</vt:lpstr>
      <vt:lpstr>Post-Test Loop</vt:lpstr>
      <vt:lpstr>Using a break</vt:lpstr>
      <vt:lpstr>Skipping Iterations</vt:lpstr>
      <vt:lpstr>Comprehensions</vt:lpstr>
      <vt:lpstr>List Comprehension</vt:lpstr>
      <vt:lpstr>List comprehensions</vt:lpstr>
      <vt:lpstr>List Comprehension</vt:lpstr>
      <vt:lpstr>List Comprehension</vt:lpstr>
      <vt:lpstr>More List Comprehension Examples</vt:lpstr>
      <vt:lpstr>Nested List Comprehension</vt:lpstr>
      <vt:lpstr>Set Comprehension</vt:lpstr>
      <vt:lpstr>Dictionary Comprehension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Ben Blanc</dc:creator>
  <cp:lastModifiedBy>S.M.Reza Dibaj</cp:lastModifiedBy>
  <cp:revision>11</cp:revision>
  <dcterms:created xsi:type="dcterms:W3CDTF">2021-10-21T22:52:26Z</dcterms:created>
  <dcterms:modified xsi:type="dcterms:W3CDTF">2022-02-01T02:49:53Z</dcterms:modified>
</cp:coreProperties>
</file>