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99" r:id="rId3"/>
    <p:sldId id="400" r:id="rId4"/>
    <p:sldId id="401" r:id="rId5"/>
    <p:sldId id="402" r:id="rId6"/>
    <p:sldId id="403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82" r:id="rId20"/>
    <p:sldId id="279" r:id="rId21"/>
    <p:sldId id="280" r:id="rId22"/>
    <p:sldId id="274" r:id="rId23"/>
    <p:sldId id="275" r:id="rId24"/>
    <p:sldId id="276" r:id="rId25"/>
    <p:sldId id="410" r:id="rId26"/>
    <p:sldId id="409" r:id="rId27"/>
    <p:sldId id="412" r:id="rId28"/>
    <p:sldId id="406" r:id="rId29"/>
    <p:sldId id="413" r:id="rId30"/>
    <p:sldId id="414" r:id="rId31"/>
    <p:sldId id="415" r:id="rId32"/>
    <p:sldId id="416" r:id="rId33"/>
    <p:sldId id="417" r:id="rId34"/>
    <p:sldId id="475" r:id="rId35"/>
    <p:sldId id="4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8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49230-A93D-41B0-A9D8-5FFABEB88261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D619-20D5-4481-9310-5412A37D0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9A49B8-53C2-46AC-AD7D-78A101BC3029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73F068-F1EA-4136-8253-87EDEC484D6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9EE6006-D33D-48E8-A958-74290F255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380660-72A0-41E3-8819-23E20478989B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5DDA0F8-F3DC-44ED-ABBB-6ED9A2B07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E58B413-DFCF-45D7-83D8-4D613A694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21251F7-75D1-4136-964E-3D2C92EA31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806E7A-388E-4D9D-9193-A9CF6C5B7BBA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81D26BA-D957-4555-8382-73C85D243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2733389-3E06-41FA-B4C0-0D7A7CC58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8A00C3-4024-46CF-94AE-DA3A1554A1DF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1919A9-404A-4DC7-9860-9EB483AF15F4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6C381A2-7909-456D-B1B0-365167563C68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00E568-6CBE-4C67-BF98-BD6EA3237EE2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3FB8FD4-DCEB-4993-994A-360DFE750D04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2EA273-D3A0-4C83-9A12-48B46E97D683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5AF4265-1F12-461C-9EB9-DAE239130EC0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01C6BF-2846-4841-A7AE-19ABC74C7A21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AD174-E306-45E4-9D79-482BFADB4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A7BCB0-C5F4-47B9-9B4C-7A295FE6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42796-A3C0-49C5-AD25-3C1C3DB8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9940F-D761-42C7-813F-9DD5438E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E1BD6-6532-4778-A2AA-3A415AF0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219F4-DD37-478A-877B-8202E7B2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6A6FE3-2528-4D4D-B768-EB31A85A2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7CEC6-8866-4098-8035-26B8BBF6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BA968-4B0B-4409-BAE2-5373B676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C4042-298E-4D3A-BDBB-E890B03F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835C3C-DCC7-43C2-9E31-39CF3A70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E3A61C-167C-4E94-A6A7-2F2B3BA8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35C005-2A36-4C9F-96E8-3979849A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BB957-111E-419D-9082-03B00F4F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EDBED-800A-4AFF-AE97-261B7BE1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 Page </a:t>
            </a:r>
            <a:fld id="{8E1E995C-A90A-3048-A26A-F3C65381D4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0197" y="1048294"/>
            <a:ext cx="10971609" cy="433429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305C"/>
                </a:solidFill>
              </a:defRPr>
            </a:lvl1pPr>
          </a:lstStyle>
          <a:p>
            <a:r>
              <a:rPr lang="en-US" dirty="0"/>
              <a:t>Click to edit Slide Header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0197" y="1592599"/>
            <a:ext cx="10971609" cy="4770102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 marL="803520" indent="-160704"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47795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53EE6-F819-4C89-B3E6-090317BE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38DAF-FC46-487C-B79F-7380EFA9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08EBB-7E03-4576-ABD1-C96A6DE6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2B67E-BEDD-4E00-AC03-201AA546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0FAAA-FD8D-4CA8-81FA-83956B8D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D5048-DB88-42F9-BA9D-EB5A3F8C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80A61-251E-4096-B20B-10B059BB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70A1BF-D194-4788-BD2A-20287C83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2C4C06-E52E-4767-8078-6EAD848B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7E92B-E415-4EE4-9C4A-9E13F2FC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34DCA-AEF0-40A5-B15C-4312B88F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7FF87-8212-49A1-BAB2-D59C50046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04B394-CA95-4284-BC01-22E8698B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9FDBE2-5780-4BF3-8F7C-6375F35A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DD5A17-ED8D-4B6E-BB8A-D9FAC553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DAC620-189E-4B1B-89BA-6CA8C8B3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8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81EC0-557C-4838-BE8B-B12B9E9F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43974F-7084-416A-9363-9886A81F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87752B-A362-48DB-8626-AEC04158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9DA293-5CAD-4545-9AE0-3DC2959DC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8B0E5E-29E1-48CA-B86B-F59BB9CA0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BEC357-E66D-41B7-A084-ACAAAEBA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A504E7-FD37-43F7-8BE7-90D37F9B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8475AC-FD90-43ED-9532-2C8AB8B3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5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70AB6-1DF7-425F-91AA-9A19D3CE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66B81E-EA9C-4692-A75F-1F70257D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27C55B-BD9A-43B2-853D-CF0025F6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E10C85-BD61-4FA8-A12F-3EC032A6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CC3B96-E3A4-48E6-ABB1-198C2356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F49772-DB86-421A-BE30-98253ECC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F08944-3D4B-48DA-B804-7A88A786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F5006-D314-41D6-A293-1E20A436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36FDF-A6F2-4C81-9851-C0766EE5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BC1C46-64D3-4B75-8B3F-AF3613632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21421-8858-46C3-8900-73EAAA5A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BA796-36D3-4B2F-A3FA-D6AD9905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D51AD3-72E2-401A-94CF-ED2C954C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16335-E01A-469A-9DA7-5F23E461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1E1F1D-48E7-4A38-A65A-CB30B823F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97129C-5C80-47A4-BEF6-09468117B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D488C-C74F-4469-9F97-6CF641CC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ABF509-ECE8-4C30-B17E-72E55A4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E140E1-1850-4692-A048-F218CC8F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2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31DD28-8D46-49D5-A335-02E1C5C4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A55665-4789-4DEB-8E83-DA78EA07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AD502-8D83-4676-A8D8-CBFD8B555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53417C-0D65-407F-9E7A-267936218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6FF7C-8CA7-4FE7-B6DD-390A248C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870F8-0F78-4508-9A1B-039253DB5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ED89FE-ACD7-49FE-B5DB-5E500145A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Python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06</a:t>
            </a:r>
          </a:p>
        </p:txBody>
      </p:sp>
    </p:spTree>
    <p:extLst>
      <p:ext uri="{BB962C8B-B14F-4D97-AF65-F5344CB8AC3E}">
        <p14:creationId xmlns:p14="http://schemas.microsoft.com/office/powerpoint/2010/main" val="22100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Closing The File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Although a file is automatically closed when your program ends it is still a good style to explicitly close your file as soon as the program is done with it.</a:t>
            </a:r>
          </a:p>
          <a:p>
            <a:pPr lvl="1"/>
            <a:r>
              <a:rPr lang="en-US" altLang="en-US"/>
              <a:t>What if the program encounters a runtime error and crashes before it reaches the end? The input file may remain ‘locked’ an inaccessible state because it’s still open.</a:t>
            </a:r>
          </a:p>
          <a:p>
            <a:r>
              <a:rPr lang="en-US" altLang="en-US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i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 of file variable</a:t>
            </a: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&gt;.&lt;close&gt;()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US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inputFile.close()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Files: Putting It All Together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Name of the online example: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grades1.py</a:t>
            </a:r>
          </a:p>
          <a:p>
            <a:pPr marL="0" indent="0">
              <a:buNone/>
            </a:pPr>
            <a:r>
              <a:rPr lang="en-US" altLang="en-US" dirty="0"/>
              <a:t>Input files: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letters.txt or gpa.txt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input("Enter name of input file: ")</a:t>
            </a:r>
          </a:p>
          <a:p>
            <a:pPr marL="0" indent="0">
              <a:buNone/>
            </a:pP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open(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"r")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print("Opening file", 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" for reading.")</a:t>
            </a:r>
          </a:p>
          <a:p>
            <a:pPr marL="0" indent="0">
              <a:buNone/>
            </a:pPr>
            <a:endParaRPr lang="en-US" altLang="en-US" sz="18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print(line)</a:t>
            </a:r>
            <a:b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inputFile.close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print("Completed reading of file", 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What You Need To Write Information To A File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/>
              <a:t>Open the file and associate the file with a file variable (file is “locked” for writing).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A command to write the information.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A command to close the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/>
              <a:t>Opening The File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en-US" b="1" dirty="0"/>
              <a:t>Format</a:t>
            </a:r>
            <a:r>
              <a:rPr lang="en-US" altLang="en-US" b="1" baseline="30000" dirty="0"/>
              <a:t>1</a:t>
            </a:r>
            <a:r>
              <a:rPr lang="en-US" altLang="en-US" b="1" dirty="0"/>
              <a:t>:</a:t>
            </a:r>
            <a:endParaRPr lang="en-US" altLang="en-US" dirty="0"/>
          </a:p>
          <a:p>
            <a:pPr marL="457200" indent="-45720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en-US" sz="1800" i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 of file variable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= open(&lt;</a:t>
            </a:r>
            <a:r>
              <a:rPr lang="en-US" altLang="en-US" sz="1800" i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 name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&gt;, "w")</a:t>
            </a:r>
          </a:p>
          <a:p>
            <a:pPr marL="457200" indent="-457200">
              <a:buNone/>
            </a:pPr>
            <a:endParaRPr lang="en-US" altLang="en-US" sz="1800" dirty="0"/>
          </a:p>
          <a:p>
            <a:pPr marL="457200" indent="-457200">
              <a:buNone/>
            </a:pPr>
            <a:r>
              <a:rPr lang="en-US" altLang="en-US" b="1" dirty="0"/>
              <a:t>Example:</a:t>
            </a:r>
            <a:endParaRPr lang="en-US" altLang="en-US" dirty="0"/>
          </a:p>
          <a:p>
            <a:pPr marL="457200" indent="-457200">
              <a:buNone/>
            </a:pP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outputFileName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input("Enter the name of the output file   </a:t>
            </a:r>
          </a:p>
          <a:p>
            <a:pPr marL="457200" indent="-45720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  to record the GPA's to: ")</a:t>
            </a:r>
          </a:p>
          <a:p>
            <a:pPr marL="457200" indent="-457200">
              <a:buNone/>
            </a:pP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open(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outputFileName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"w")</a:t>
            </a:r>
          </a:p>
          <a:p>
            <a:pPr marL="457200" indent="-457200">
              <a:buNone/>
            </a:pPr>
            <a:r>
              <a:rPr lang="en-US" altLang="en-US" sz="1800" dirty="0"/>
              <a:t> </a:t>
            </a:r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7175500" y="0"/>
            <a:ext cx="3492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533400" indent="-533400">
              <a:buFontTx/>
              <a:buAutoNum type="arabicPeriod" startAt="3"/>
            </a:pPr>
            <a:r>
              <a:rPr lang="en-US" altLang="en-US">
                <a:ea typeface="Consolas" panose="020B0609020204030204" pitchFamily="49" charset="0"/>
                <a:cs typeface="Consolas" panose="020B0609020204030204" pitchFamily="49" charset="0"/>
              </a:rPr>
              <a:t>Writing To A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You can use the ‘</a:t>
            </a:r>
            <a:r>
              <a:rPr lang="en-US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altLang="en-US"/>
              <a:t>’ function in conjunction with a file variable.</a:t>
            </a:r>
          </a:p>
          <a:p>
            <a:pPr eaLnBrk="1" hangingPunct="1"/>
            <a:r>
              <a:rPr lang="en-US" altLang="en-US"/>
              <a:t>Note however that this function will ONLY take a string parameter (everything else must be converted to this type first). </a:t>
            </a:r>
          </a:p>
          <a:p>
            <a:pPr eaLnBrk="1" hangingPunct="1">
              <a:buFontTx/>
              <a:buNone/>
            </a:pPr>
            <a:endParaRPr lang="en-US" altLang="en-US" b="1"/>
          </a:p>
          <a:p>
            <a:pPr eaLnBrk="1" hangingPunct="1">
              <a:buFontTx/>
              <a:buNone/>
            </a:pPr>
            <a:r>
              <a:rPr lang="en-US" altLang="en-US" b="1"/>
              <a:t>Format: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     </a:t>
            </a: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outputFile.write(temp)</a:t>
            </a:r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b="1"/>
              <a:t>Example: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B0F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# Assume that temp contains a string of characters.  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outputFile.write (temp)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Consolas" panose="020B0609020204030204" pitchFamily="49" charset="0"/>
                <a:cs typeface="Consolas" panose="020B0609020204030204" pitchFamily="49" charset="0"/>
              </a:rPr>
              <a:t>Writing To A File: Putting It All Together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/>
              <a:t>Name of the online example: </a:t>
            </a:r>
            <a:r>
              <a:rPr lang="en-US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grades2.py</a:t>
            </a:r>
          </a:p>
          <a:p>
            <a:pPr marL="0" indent="0"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/>
              <a:t>Input file: “</a:t>
            </a:r>
            <a:r>
              <a:rPr lang="en-US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letters.txt</a:t>
            </a:r>
            <a:r>
              <a:rPr lang="en-US" altLang="en-US"/>
              <a:t>” (sample output file name: </a:t>
            </a:r>
            <a:r>
              <a:rPr lang="en-US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gpa.txt</a:t>
            </a:r>
            <a:r>
              <a:rPr lang="en-US" altLang="en-US"/>
              <a:t>)</a:t>
            </a: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endParaRPr lang="en-US" altLang="en-US">
              <a:latin typeface="Times New Roman" panose="02020603050405020304" pitchFamily="18" charset="0"/>
            </a:endParaRP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inputFileName = input("Enter the name of input file to read the </a:t>
            </a: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grades from: ")</a:t>
            </a: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outputFileName = input("Enter the name of the output file to </a:t>
            </a: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record the GPA's to: ")</a:t>
            </a: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endParaRPr lang="en-US" altLang="en-US" sz="16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 = open(inputFileName, "r")</a:t>
            </a: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 = open(outputFileName, "w")</a:t>
            </a: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print("Opening file", inputFileName, " for reading.")</a:t>
            </a: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print("Opening file", outputFileName, " for writing.")</a:t>
            </a: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gpa = 0</a:t>
            </a:r>
          </a:p>
          <a:p>
            <a:pPr marL="0" indent="0">
              <a:buNone/>
              <a:tabLst>
                <a:tab pos="190500" algn="l"/>
                <a:tab pos="292100" algn="l"/>
                <a:tab pos="2171700" algn="l"/>
              </a:tabLst>
            </a:pPr>
            <a:endParaRPr lang="en-US" altLang="en-US" sz="18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Writing To A File: Putting It All Together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line in inputFile: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(line[0] == "A"):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gpa = 4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elif (line[0] == "B"):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gpa = 3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elif (line[0] == "C"):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gpa = 2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elif (line[0] == "D"):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gpa = 1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elif (line[0] == "F"):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gpa = 0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gpa = -1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temp = str (gpa)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temp = temp + '\n'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print (line[0], '\t', gpa)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outputFile.write (temp)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Writing To A File: Putting It All Together (3)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inputFile.close ()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outputFile.close () 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 ("Completed reading of file", inputFileName)</a:t>
            </a:r>
          </a:p>
          <a:p>
            <a:pPr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 ("Completed writing to file", outputFileName)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Reading From Files: Commonly Used Algorithm (If There Is Time)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Pseudo-code:</a:t>
            </a:r>
          </a:p>
          <a:p>
            <a:pPr marL="342900" lvl="1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 a line from a file as a string</a:t>
            </a:r>
          </a:p>
          <a:p>
            <a:pPr marL="342900" lvl="1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(string is not empty)</a:t>
            </a:r>
          </a:p>
          <a:p>
            <a:pPr marL="914400" lvl="1" indent="-57150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process the line e.g. display onscreen, use data in some calculations etc.</a:t>
            </a:r>
          </a:p>
          <a:p>
            <a:pPr marL="342900" lvl="1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Read another line from the file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Input: Alternate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dirty="0"/>
              <a:t>Name of the online example: </a:t>
            </a: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grades3.py</a:t>
            </a:r>
          </a:p>
          <a:p>
            <a:pPr marL="342900" lvl="1" indent="0">
              <a:buNone/>
              <a:defRPr/>
            </a:pP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inputFileName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= input ("Enter name of input file: ")</a:t>
            </a:r>
          </a:p>
          <a:p>
            <a:pPr marL="342900" lvl="1" indent="0">
              <a:buNone/>
              <a:defRPr/>
            </a:pP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= open(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inputFileName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, "r")</a:t>
            </a: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print("Opening file",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inputFileName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, " for reading.")</a:t>
            </a:r>
          </a:p>
          <a:p>
            <a:pPr marL="342900" lvl="1" indent="0">
              <a:buNone/>
              <a:defRPr/>
            </a:pPr>
            <a:endParaRPr lang="en-US" altLang="en-US" sz="1800" dirty="0">
              <a:latin typeface="Consolas" pitchFamily="49" charset="0"/>
              <a:cs typeface="Consolas" pitchFamily="49" charset="0"/>
            </a:endParaRP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line =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inputFile.readline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lvl="1" indent="0">
              <a:buNone/>
              <a:defRPr/>
            </a:pPr>
            <a:endParaRPr lang="en-US" altLang="en-US" sz="1800" dirty="0">
              <a:latin typeface="Consolas" pitchFamily="49" charset="0"/>
              <a:cs typeface="Consolas" pitchFamily="49" charset="0"/>
            </a:endParaRP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while (line != ""):</a:t>
            </a: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print(line, end="")</a:t>
            </a: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line =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inputFile.readline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lvl="1" indent="0">
              <a:buNone/>
              <a:defRPr/>
            </a:pPr>
            <a:endParaRPr lang="en-US" altLang="en-US" sz="1800" dirty="0">
              <a:latin typeface="Consolas" pitchFamily="49" charset="0"/>
              <a:cs typeface="Consolas" pitchFamily="49" charset="0"/>
            </a:endParaRPr>
          </a:p>
          <a:p>
            <a:pPr marL="342900" lvl="1" indent="0">
              <a:buNone/>
              <a:defRPr/>
            </a:pP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inputFile.close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lvl="1" indent="0">
              <a:buNone/>
              <a:defRPr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print("Completed reading of file",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inputFileName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Font typeface="Arial" charset="0"/>
              <a:buChar char="–"/>
              <a:defRPr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Char char="–"/>
              <a:defRPr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Class: </a:t>
            </a:r>
            <a:r>
              <a:rPr lang="en-US" b="0" dirty="0"/>
              <a:t>Open and close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1" y="1591201"/>
            <a:ext cx="8228706" cy="3081643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Opening a file (creating a file object) is done with the 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open()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method, which has the general form: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lvl="1"/>
            <a:r>
              <a:rPr lang="en-GB" sz="1600" dirty="0" err="1">
                <a:latin typeface="Courier"/>
                <a:cs typeface="Courier"/>
              </a:rPr>
              <a:t>file_object</a:t>
            </a:r>
            <a:r>
              <a:rPr lang="en-GB" sz="1600" dirty="0">
                <a:latin typeface="Courier"/>
                <a:cs typeface="Courier"/>
              </a:rPr>
              <a:t> = </a:t>
            </a:r>
            <a:r>
              <a:rPr lang="en-GB" sz="1600" dirty="0">
                <a:solidFill>
                  <a:srgbClr val="FF0000"/>
                </a:solidFill>
                <a:latin typeface="Courier"/>
                <a:cs typeface="Courier"/>
              </a:rPr>
              <a:t>open(</a:t>
            </a:r>
            <a:r>
              <a:rPr lang="en-GB" sz="1600" dirty="0" err="1">
                <a:solidFill>
                  <a:srgbClr val="3366FF"/>
                </a:solidFill>
                <a:latin typeface="Courier"/>
                <a:cs typeface="Courier"/>
              </a:rPr>
              <a:t>file_name</a:t>
            </a:r>
            <a:r>
              <a:rPr lang="en-GB" sz="1600" dirty="0">
                <a:latin typeface="Courier"/>
                <a:cs typeface="Courier"/>
              </a:rPr>
              <a:t> [, </a:t>
            </a:r>
            <a:r>
              <a:rPr lang="en-GB" sz="1600" dirty="0" err="1">
                <a:solidFill>
                  <a:srgbClr val="3366FF"/>
                </a:solidFill>
                <a:latin typeface="Courier"/>
                <a:cs typeface="Courier"/>
              </a:rPr>
              <a:t>access_mode</a:t>
            </a:r>
            <a:r>
              <a:rPr lang="en-GB" sz="1600" dirty="0">
                <a:latin typeface="Courier"/>
                <a:cs typeface="Courier"/>
              </a:rPr>
              <a:t>] [, </a:t>
            </a:r>
            <a:r>
              <a:rPr lang="en-GB" sz="1600" dirty="0">
                <a:solidFill>
                  <a:srgbClr val="3366FF"/>
                </a:solidFill>
                <a:latin typeface="Courier"/>
                <a:cs typeface="Courier"/>
              </a:rPr>
              <a:t>buffering</a:t>
            </a:r>
            <a:r>
              <a:rPr lang="en-GB" sz="1600" dirty="0">
                <a:latin typeface="Courier"/>
                <a:cs typeface="Courier"/>
              </a:rPr>
              <a:t>]</a:t>
            </a:r>
            <a:r>
              <a:rPr lang="en-GB" sz="16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endParaRPr lang="en-GB" sz="2000" dirty="0">
              <a:cs typeface="Calibri"/>
            </a:endParaRPr>
          </a:p>
          <a:p>
            <a:r>
              <a:rPr lang="en-GB" sz="2000" dirty="0" err="1">
                <a:solidFill>
                  <a:srgbClr val="0000FF"/>
                </a:solidFill>
                <a:cs typeface="Calibri"/>
              </a:rPr>
              <a:t>file_name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 		mandatory, String with a valid filename</a:t>
            </a:r>
          </a:p>
          <a:p>
            <a:r>
              <a:rPr lang="en-GB" sz="2000" dirty="0" err="1">
                <a:solidFill>
                  <a:srgbClr val="0000FF"/>
                </a:solidFill>
                <a:cs typeface="Calibri"/>
              </a:rPr>
              <a:t>access_mode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 	optional, Read, write, append ...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		standard value </a:t>
            </a:r>
            <a:r>
              <a:rPr lang="en-GB" sz="2000" dirty="0">
                <a:solidFill>
                  <a:srgbClr val="0000FF"/>
                </a:solidFill>
                <a:cs typeface="Calibri"/>
              </a:rPr>
              <a:t>'r'</a:t>
            </a:r>
          </a:p>
          <a:p>
            <a:r>
              <a:rPr lang="en-GB" sz="2000" dirty="0">
                <a:solidFill>
                  <a:srgbClr val="0000FF"/>
                </a:solidFill>
                <a:cs typeface="Calibri"/>
              </a:rPr>
              <a:t>buffering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 		optional,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buffersize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		standard value </a:t>
            </a:r>
            <a:r>
              <a:rPr lang="en-GB" sz="2000" dirty="0">
                <a:solidFill>
                  <a:srgbClr val="0000FF"/>
                </a:solidFill>
                <a:cs typeface="Calibri"/>
              </a:rPr>
              <a:t>0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–  no buffering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9263" y="53650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648" y="6188889"/>
            <a:ext cx="8228706" cy="25009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US" sz="1200" dirty="0"/>
              <a:t>see: </a:t>
            </a:r>
            <a:r>
              <a:rPr lang="en-US" sz="1200" dirty="0">
                <a:solidFill>
                  <a:srgbClr val="0000FF"/>
                </a:solidFill>
                <a:hlinkClick r:id="rId2"/>
              </a:rPr>
              <a:t>Python Documentation: Built-in Functions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0753" y="4858559"/>
            <a:ext cx="8228706" cy="1234984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Closing file (and flushing the buffer) is done with the 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close()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method, which has the general form: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lvl="1"/>
            <a:r>
              <a:rPr lang="en-GB" sz="1600" dirty="0" err="1">
                <a:latin typeface="Courier"/>
                <a:cs typeface="Courier"/>
              </a:rPr>
              <a:t>file_object.</a:t>
            </a:r>
            <a:r>
              <a:rPr lang="en-GB" sz="1600" dirty="0" err="1">
                <a:solidFill>
                  <a:srgbClr val="FF0000"/>
                </a:solidFill>
                <a:latin typeface="Courier"/>
                <a:cs typeface="Courier"/>
              </a:rPr>
              <a:t>close</a:t>
            </a:r>
            <a:r>
              <a:rPr lang="en-GB" sz="1600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1685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Processing: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Files can be used to store complex data given  that there exists a predefined format.</a:t>
            </a:r>
          </a:p>
          <a:p>
            <a:r>
              <a:rPr lang="en-US" altLang="en-US"/>
              <a:t>Format of the example input file: ‘</a:t>
            </a:r>
            <a:r>
              <a:rPr lang="en-US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employees.txt</a:t>
            </a:r>
            <a:r>
              <a:rPr lang="en-US" altLang="en-US"/>
              <a:t>’</a:t>
            </a:r>
          </a:p>
          <a:p>
            <a:pPr marL="342900" lvl="1" indent="0">
              <a:buNone/>
            </a:pPr>
            <a:r>
              <a:rPr lang="en-US" altLang="en-US"/>
              <a:t>&lt;</a:t>
            </a:r>
            <a:r>
              <a:rPr lang="en-US" altLang="en-US" i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Last name</a:t>
            </a:r>
            <a:r>
              <a:rPr lang="en-US" altLang="en-US"/>
              <a:t>&gt;&lt;</a:t>
            </a:r>
            <a:r>
              <a:rPr lang="en-US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en-US"/>
              <a:t>&gt;&lt;</a:t>
            </a:r>
            <a:r>
              <a:rPr lang="en-US" altLang="en-US" i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First Name</a:t>
            </a:r>
            <a:r>
              <a:rPr lang="en-US" altLang="en-US"/>
              <a:t>&gt;,&lt;</a:t>
            </a:r>
            <a:r>
              <a:rPr lang="en-US" altLang="en-US" i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Occupation</a:t>
            </a:r>
            <a:r>
              <a:rPr lang="en-US" altLang="en-US"/>
              <a:t>&gt;,&lt;</a:t>
            </a:r>
            <a:r>
              <a:rPr lang="en-US" altLang="en-US" i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Income</a:t>
            </a:r>
            <a:r>
              <a:rPr lang="en-US" altLang="en-US"/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Program: </a:t>
            </a:r>
            <a:r>
              <a:rPr lang="en-US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data_processing.py</a:t>
            </a:r>
            <a:endParaRPr lang="en-US" alt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open ("employees.txt", "r")</a:t>
            </a:r>
          </a:p>
          <a:p>
            <a:pPr marL="0" indent="0">
              <a:buNone/>
            </a:pPr>
            <a:endParaRPr lang="en-US" altLang="en-US" sz="18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 ("Reading from file input.txt")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name,job,income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line.split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(',')  </a:t>
            </a:r>
            <a:r>
              <a:rPr lang="en-US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Divided by the comma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last,first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income = 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(income)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income = income + (income * BONUS)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print("Name: %s, %s\t\t\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tJob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%s\t\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tIncome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$%.2f" </a:t>
            </a: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%(</a:t>
            </a: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first,last,job,income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altLang="en-US" sz="18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 ("Completed reading of file input.txt")</a:t>
            </a:r>
          </a:p>
          <a:p>
            <a:pPr marL="0" indent="0">
              <a:buNone/>
            </a:pP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inputFile.close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7945395" y="1550773"/>
            <a:ext cx="297180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>
                <a:solidFill>
                  <a:schemeClr val="bg1"/>
                </a:solidFill>
              </a:rPr>
              <a:t># EMPLOYEES.TXT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Adama Lee,CAG,30000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Morris Heather,Heroine,0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Lee Bruce,JKD master,100000</a:t>
            </a:r>
          </a:p>
          <a:p>
            <a:pPr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Error Handling With Exceptions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Exceptions are used to deal with extraordinary errors (‘exceptional ones’).</a:t>
            </a:r>
          </a:p>
          <a:p>
            <a:r>
              <a:rPr lang="en-US" altLang="en-US" dirty="0"/>
              <a:t>Typically these are fatal runtime errors (“crashes” program)</a:t>
            </a:r>
          </a:p>
          <a:p>
            <a:r>
              <a:rPr lang="en-US" altLang="en-US" dirty="0"/>
              <a:t>Example: trying to open a non-existent file</a:t>
            </a:r>
          </a:p>
          <a:p>
            <a:r>
              <a:rPr lang="en-US" altLang="en-US" dirty="0"/>
              <a:t>Basic structure of handling exceptions</a:t>
            </a:r>
          </a:p>
          <a:p>
            <a:pPr marL="342900" lvl="1" indent="0">
              <a:buNone/>
            </a:pP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Try: </a:t>
            </a:r>
          </a:p>
          <a:p>
            <a:pPr marL="342900" lvl="1" indent="0">
              <a:buNone/>
            </a:pP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Attempt something where exception error may happen</a:t>
            </a:r>
          </a:p>
          <a:p>
            <a:pPr marL="342900" lvl="1" indent="0">
              <a:buNone/>
            </a:pP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Except:</a:t>
            </a:r>
          </a:p>
          <a:p>
            <a:pPr marL="342900" lvl="1" indent="0">
              <a:buNone/>
            </a:pP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React to the error</a:t>
            </a:r>
          </a:p>
          <a:p>
            <a:pPr marL="342900" lvl="1" indent="0">
              <a:buNone/>
            </a:pP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Else:  </a:t>
            </a:r>
            <a:r>
              <a:rPr lang="en-US" altLang="en-US" b="1" dirty="0">
                <a:solidFill>
                  <a:srgbClr val="00B0F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Not always needed</a:t>
            </a:r>
          </a:p>
          <a:p>
            <a:pPr marL="342900" lvl="1" indent="0">
              <a:buNone/>
            </a:pP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What to do if no error is encountered</a:t>
            </a:r>
          </a:p>
          <a:p>
            <a:pPr marL="342900" lvl="1" indent="0">
              <a:buNone/>
            </a:pP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Finally:  </a:t>
            </a:r>
            <a:r>
              <a:rPr lang="en-US" altLang="en-US" b="1" dirty="0">
                <a:solidFill>
                  <a:srgbClr val="00B0F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Not always needed</a:t>
            </a:r>
          </a:p>
          <a:p>
            <a:pPr marL="342900" lvl="1" indent="0">
              <a:buNone/>
            </a:pP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Actions that must always be performed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Exceptions: File 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US" altLang="en-US" dirty="0"/>
              <a:t>Name of the online example: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file_exception.py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Input file name: Most of the previous input files can be used e.g. “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input1.txt</a:t>
            </a:r>
            <a:r>
              <a:rPr lang="en-US" altLang="en-US" dirty="0"/>
              <a:t>”</a:t>
            </a:r>
          </a:p>
          <a:p>
            <a:pPr>
              <a:lnSpc>
                <a:spcPct val="70000"/>
              </a:lnSpc>
            </a:pPr>
            <a:endParaRPr lang="en-US" altLang="en-US" sz="1800" dirty="0"/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inputFileOK = False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while (inputFileOK == False):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try: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</a:t>
            </a:r>
            <a:r>
              <a:rPr lang="en-CA" sz="1800" dirty="0" err="1">
                <a:latin typeface="Consolas" panose="020B0609020204030204" pitchFamily="49" charset="0"/>
              </a:rPr>
              <a:t>inputFileName</a:t>
            </a:r>
            <a:r>
              <a:rPr lang="en-CA" sz="1800" dirty="0">
                <a:latin typeface="Consolas" panose="020B0609020204030204" pitchFamily="49" charset="0"/>
              </a:rPr>
              <a:t> = input("Enter name of input file: ")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</a:t>
            </a:r>
            <a:r>
              <a:rPr lang="en-CA" sz="1800" dirty="0" err="1">
                <a:latin typeface="Consolas" panose="020B0609020204030204" pitchFamily="49" charset="0"/>
              </a:rPr>
              <a:t>inputFile</a:t>
            </a:r>
            <a:r>
              <a:rPr lang="en-CA" sz="1800" dirty="0">
                <a:latin typeface="Consolas" panose="020B0609020204030204" pitchFamily="49" charset="0"/>
              </a:rPr>
              <a:t> = open(</a:t>
            </a:r>
            <a:r>
              <a:rPr lang="en-CA" sz="1800" dirty="0" err="1">
                <a:latin typeface="Consolas" panose="020B0609020204030204" pitchFamily="49" charset="0"/>
              </a:rPr>
              <a:t>inputFileName</a:t>
            </a:r>
            <a:r>
              <a:rPr lang="en-CA" sz="1800" dirty="0">
                <a:latin typeface="Consolas" panose="020B0609020204030204" pitchFamily="49" charset="0"/>
              </a:rPr>
              <a:t>, "r")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print("Opening file" + </a:t>
            </a:r>
            <a:r>
              <a:rPr lang="en-CA" sz="1800" dirty="0" err="1">
                <a:latin typeface="Consolas" panose="020B0609020204030204" pitchFamily="49" charset="0"/>
              </a:rPr>
              <a:t>inputFileName</a:t>
            </a:r>
            <a:r>
              <a:rPr lang="en-CA" sz="1800" dirty="0">
                <a:latin typeface="Consolas" panose="020B0609020204030204" pitchFamily="49" charset="0"/>
              </a:rPr>
              <a:t>, " for 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reading.")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inputFileOK = True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for line in </a:t>
            </a:r>
            <a:r>
              <a:rPr lang="en-CA" sz="1800" dirty="0" err="1">
                <a:latin typeface="Consolas" panose="020B0609020204030204" pitchFamily="49" charset="0"/>
              </a:rPr>
              <a:t>inputFile</a:t>
            </a:r>
            <a:r>
              <a:rPr lang="en-CA" sz="1800" dirty="0">
                <a:latin typeface="Consolas" panose="020B0609020204030204" pitchFamily="49" charset="0"/>
              </a:rPr>
              <a:t>: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</a:t>
            </a:r>
            <a:r>
              <a:rPr lang="en-CA" sz="1800" dirty="0" err="1">
                <a:latin typeface="Consolas" panose="020B0609020204030204" pitchFamily="49" charset="0"/>
              </a:rPr>
              <a:t>sys.stdout.write</a:t>
            </a:r>
            <a:r>
              <a:rPr lang="en-CA" sz="1800" dirty="0">
                <a:latin typeface="Consolas" panose="020B0609020204030204" pitchFamily="49" charset="0"/>
              </a:rPr>
              <a:t>(line)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print("Completed reading of file", </a:t>
            </a:r>
            <a:r>
              <a:rPr lang="en-CA" sz="1800" dirty="0" err="1">
                <a:latin typeface="Consolas" panose="020B0609020204030204" pitchFamily="49" charset="0"/>
              </a:rPr>
              <a:t>inputFileName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  <a:endParaRPr lang="en-US" altLang="en-US" sz="18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Exceptions: File Example 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# Still inside the body of the while loop (continued)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</a:t>
            </a:r>
            <a:r>
              <a:rPr lang="en-CA" sz="1800" dirty="0" err="1">
                <a:latin typeface="Consolas" panose="020B0609020204030204" pitchFamily="49" charset="0"/>
              </a:rPr>
              <a:t>inputFile.close</a:t>
            </a:r>
            <a:r>
              <a:rPr lang="en-CA" sz="1800" dirty="0">
                <a:latin typeface="Consolas" panose="020B0609020204030204" pitchFamily="49" charset="0"/>
              </a:rPr>
              <a:t>()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print("Closed file", </a:t>
            </a:r>
            <a:r>
              <a:rPr lang="en-CA" sz="1800" dirty="0" err="1">
                <a:latin typeface="Consolas" panose="020B0609020204030204" pitchFamily="49" charset="0"/>
              </a:rPr>
              <a:t>inputFileName</a:t>
            </a:r>
            <a:r>
              <a:rPr lang="en-CA" sz="1800" dirty="0">
                <a:latin typeface="Consolas" panose="020B0609020204030204" pitchFamily="49" charset="0"/>
              </a:rPr>
              <a:t>) </a:t>
            </a:r>
            <a:r>
              <a:rPr lang="en-US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End of try-body</a:t>
            </a:r>
            <a:endParaRPr lang="en-CA" sz="1800" dirty="0"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except </a:t>
            </a:r>
            <a:r>
              <a:rPr lang="en-CA" sz="1800" dirty="0" err="1">
                <a:latin typeface="Consolas" panose="020B0609020204030204" pitchFamily="49" charset="0"/>
              </a:rPr>
              <a:t>IOError</a:t>
            </a:r>
            <a:r>
              <a:rPr lang="en-CA" sz="1800" dirty="0">
                <a:latin typeface="Consolas" panose="020B0609020204030204" pitchFamily="49" charset="0"/>
              </a:rPr>
              <a:t>: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print("Error: File", </a:t>
            </a:r>
            <a:r>
              <a:rPr lang="en-CA" sz="1800" dirty="0" err="1">
                <a:latin typeface="Consolas" panose="020B0609020204030204" pitchFamily="49" charset="0"/>
              </a:rPr>
              <a:t>inputFileName</a:t>
            </a:r>
            <a:r>
              <a:rPr lang="en-CA" sz="1800" dirty="0">
                <a:latin typeface="Consolas" panose="020B0609020204030204" pitchFamily="49" charset="0"/>
              </a:rPr>
              <a:t>, "could not be 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opened")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else: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print("Successfully read information from file", 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</a:t>
            </a:r>
            <a:r>
              <a:rPr lang="en-CA" sz="1800" dirty="0" err="1">
                <a:latin typeface="Consolas" panose="020B0609020204030204" pitchFamily="49" charset="0"/>
              </a:rPr>
              <a:t>inputFileName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finally:</a:t>
            </a:r>
          </a:p>
          <a:p>
            <a:pPr marL="3429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print("Finished file input and output\n")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Module: </a:t>
            </a:r>
            <a:r>
              <a:rPr lang="en-US" b="0" dirty="0"/>
              <a:t>Introduction to CSV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648" y="1591201"/>
            <a:ext cx="8228706" cy="988763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CSV is a file format for plain text, tabular data, which is widely used for data exchange, supported by a large variety of programmes including ArcGIS, QGIS and EXCEL.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7852" y="2579963"/>
            <a:ext cx="8364524" cy="2096758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r>
              <a:rPr lang="en-US" sz="1600" dirty="0">
                <a:latin typeface="Courier"/>
                <a:cs typeface="Courier"/>
              </a:rPr>
              <a:t>        No | Name          | Amount |     Price </a:t>
            </a:r>
          </a:p>
          <a:p>
            <a:r>
              <a:rPr lang="en-US" sz="1600" dirty="0">
                <a:latin typeface="Courier"/>
                <a:cs typeface="Courier"/>
              </a:rPr>
              <a:t>       ----|---------------|--------|-----------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</a:rPr>
              <a:t>       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1 | Jim           |   15   |     20.00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        2 | Tim           |   10   |      1.30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        3 | Rim           |    9   |     17.98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        4 | Vim           |   12   |     11.15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      ----|---------------|--------|-----------</a:t>
            </a:r>
          </a:p>
        </p:txBody>
      </p:sp>
    </p:spTree>
    <p:extLst>
      <p:ext uri="{BB962C8B-B14F-4D97-AF65-F5344CB8AC3E}">
        <p14:creationId xmlns:p14="http://schemas.microsoft.com/office/powerpoint/2010/main" val="12484681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Module: </a:t>
            </a:r>
            <a:r>
              <a:rPr lang="en-US" b="0" dirty="0"/>
              <a:t>Introduction to CSV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648" y="1591201"/>
            <a:ext cx="8228706" cy="37320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This tabular data can be stored in a simple text file: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060816" y="2357533"/>
            <a:ext cx="1977805" cy="9882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No,Name,Amount,Price</a:t>
            </a:r>
            <a:endParaRPr lang="en-US" sz="12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"/>
                <a:cs typeface="Courier"/>
              </a:rPr>
              <a:t>1,Jim,15,20.00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"/>
                <a:cs typeface="Courier"/>
              </a:rPr>
              <a:t>2,Tim,10,1.30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"/>
                <a:cs typeface="Courier"/>
              </a:rPr>
              <a:t>3,Rim,9,17.98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"/>
                <a:cs typeface="Courier"/>
              </a:rPr>
              <a:t>4,Vim,12,11.15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0816" y="2076656"/>
            <a:ext cx="1554349" cy="280876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example.csv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127827" y="3563213"/>
            <a:ext cx="8228706" cy="1022576"/>
            <a:chOff x="603827" y="3563213"/>
            <a:chExt cx="8228706" cy="1022576"/>
          </a:xfrm>
        </p:grpSpPr>
        <p:sp>
          <p:nvSpPr>
            <p:cNvPr id="8" name="Content Placeholder 3"/>
            <p:cNvSpPr txBox="1">
              <a:spLocks/>
            </p:cNvSpPr>
            <p:nvPr/>
          </p:nvSpPr>
          <p:spPr>
            <a:xfrm>
              <a:off x="845355" y="3563213"/>
              <a:ext cx="7520587" cy="4056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36000">
              <a:spAutoFit/>
            </a:bodyPr>
            <a:lstStyle>
              <a:lvl1pPr marL="241056" indent="-241056" algn="l" rtl="0" eaLnBrk="1" fontAlgn="base" hangingPunct="1">
                <a:spcBef>
                  <a:spcPts val="70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1pPr>
              <a:lvl2pPr marL="522287" indent="-200880" algn="l" rtl="0" eaLnBrk="1" fontAlgn="base" hangingPunct="1">
                <a:spcBef>
                  <a:spcPts val="70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2pPr>
              <a:lvl3pPr marL="803520" indent="-160704" algn="l" rtl="0" eaLnBrk="1" fontAlgn="base" hangingPunct="1">
                <a:spcBef>
                  <a:spcPts val="56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3pPr>
              <a:lvl4pPr marL="1124930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4pPr>
              <a:lvl5pPr marL="1446336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5pPr>
              <a:lvl6pPr marL="1767745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6pPr>
              <a:lvl7pPr marL="2089152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7pPr>
              <a:lvl8pPr marL="2410561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8pPr>
              <a:lvl9pPr marL="2731967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err="1">
                  <a:solidFill>
                    <a:srgbClr val="0000FF"/>
                  </a:solidFill>
                  <a:latin typeface="Courier"/>
                  <a:cs typeface="Courier"/>
                </a:rPr>
                <a:t>No,Name,Amount,Price</a:t>
              </a:r>
              <a:r>
                <a:rPr lang="en-US" sz="1200" b="1" dirty="0">
                  <a:solidFill>
                    <a:srgbClr val="FF0000"/>
                  </a:solidFill>
                  <a:latin typeface="Courier"/>
                  <a:cs typeface="Courier"/>
                </a:rPr>
                <a:t>\n</a:t>
              </a:r>
              <a:r>
                <a:rPr lang="en-GB" sz="1200" dirty="0">
                  <a:latin typeface="Courier"/>
                  <a:cs typeface="Courier"/>
                </a:rPr>
                <a:t>1,Jim,15,20.00</a:t>
              </a:r>
              <a:r>
                <a:rPr lang="en-GB" sz="1200" b="1" dirty="0">
                  <a:solidFill>
                    <a:srgbClr val="FF0000"/>
                  </a:solidFill>
                  <a:latin typeface="Courier"/>
                  <a:cs typeface="Courier"/>
                </a:rPr>
                <a:t>\n</a:t>
              </a:r>
              <a:r>
                <a:rPr lang="en-GB" sz="1200" dirty="0">
                  <a:latin typeface="Courier"/>
                  <a:cs typeface="Courier"/>
                </a:rPr>
                <a:t>2,Tim,10,1.30</a:t>
              </a:r>
              <a:r>
                <a:rPr lang="en-GB" sz="1200" b="1" dirty="0">
                  <a:solidFill>
                    <a:srgbClr val="FF0000"/>
                  </a:solidFill>
                  <a:latin typeface="Courier"/>
                  <a:cs typeface="Courier"/>
                </a:rPr>
                <a:t>\n</a:t>
              </a:r>
              <a:r>
                <a:rPr lang="en-GB" sz="1200" dirty="0">
                  <a:latin typeface="Courier"/>
                  <a:cs typeface="Courier"/>
                </a:rPr>
                <a:t>3,Rim,9,17.98</a:t>
              </a:r>
              <a:r>
                <a:rPr lang="en-GB" sz="1200" b="1" dirty="0">
                  <a:solidFill>
                    <a:srgbClr val="FF0000"/>
                  </a:solidFill>
                  <a:latin typeface="Courier"/>
                  <a:cs typeface="Courier"/>
                </a:rPr>
                <a:t>\n</a:t>
              </a:r>
              <a:r>
                <a:rPr lang="en-GB" sz="1200" dirty="0">
                  <a:latin typeface="Courier"/>
                  <a:cs typeface="Courier"/>
                </a:rPr>
                <a:t>4,Vim,12,11.15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2796647" y="3784232"/>
              <a:ext cx="0" cy="43068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4242393" y="3784232"/>
              <a:ext cx="0" cy="43068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5618018" y="3784232"/>
              <a:ext cx="0" cy="43068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6993644" y="3784232"/>
              <a:ext cx="0" cy="43068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603827" y="4212580"/>
              <a:ext cx="8228706" cy="373209"/>
            </a:xfrm>
            <a:prstGeom prst="rect">
              <a:avLst/>
            </a:prstGeom>
            <a:noFill/>
          </p:spPr>
          <p:txBody>
            <a:bodyPr wrap="square" lIns="72000" tIns="32400" rIns="72000" bIns="32400" rtlCol="0">
              <a:spAutoFit/>
            </a:bodyPr>
            <a:lstStyle/>
            <a:p>
              <a:r>
                <a:rPr lang="en-GB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/>
                  <a:cs typeface="Arial"/>
                </a:rPr>
                <a:t>   </a:t>
              </a:r>
              <a:r>
                <a:rPr lang="en-GB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/>
                  <a:cs typeface="Calibri"/>
                </a:rPr>
                <a:t> End of Line / End of Record / End of Row marker (OS dependent)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27827" y="4645700"/>
            <a:ext cx="8228706" cy="823547"/>
            <a:chOff x="603827" y="4645699"/>
            <a:chExt cx="8228706" cy="823547"/>
          </a:xfrm>
        </p:grpSpPr>
        <p:sp>
          <p:nvSpPr>
            <p:cNvPr id="19" name="Content Placeholder 3"/>
            <p:cNvSpPr txBox="1">
              <a:spLocks/>
            </p:cNvSpPr>
            <p:nvPr/>
          </p:nvSpPr>
          <p:spPr>
            <a:xfrm>
              <a:off x="603827" y="5063563"/>
              <a:ext cx="8228706" cy="4056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36000">
              <a:spAutoFit/>
            </a:bodyPr>
            <a:lstStyle>
              <a:lvl1pPr marL="241056" indent="-241056" algn="l" rtl="0" eaLnBrk="1" fontAlgn="base" hangingPunct="1">
                <a:spcBef>
                  <a:spcPts val="70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1pPr>
              <a:lvl2pPr marL="522287" indent="-200880" algn="l" rtl="0" eaLnBrk="1" fontAlgn="base" hangingPunct="1">
                <a:spcBef>
                  <a:spcPts val="70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2pPr>
              <a:lvl3pPr marL="803520" indent="-160704" algn="l" rtl="0" eaLnBrk="1" fontAlgn="base" hangingPunct="1">
                <a:spcBef>
                  <a:spcPts val="56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3pPr>
              <a:lvl4pPr marL="1124930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4pPr>
              <a:lvl5pPr marL="1446336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5pPr>
              <a:lvl6pPr marL="1767745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6pPr>
              <a:lvl7pPr marL="2089152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7pPr>
              <a:lvl8pPr marL="2410561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8pPr>
              <a:lvl9pPr marL="2731967" indent="-160704" algn="l" rtl="0" eaLnBrk="1" fontAlgn="base" hangingPunct="1">
                <a:spcBef>
                  <a:spcPts val="492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charset="0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err="1">
                  <a:solidFill>
                    <a:srgbClr val="0000FF"/>
                  </a:solidFill>
                  <a:latin typeface="Courier"/>
                  <a:cs typeface="Courier"/>
                </a:rPr>
                <a:t>No,Name,Amount,Price</a:t>
              </a:r>
              <a:r>
                <a:rPr lang="en-US" sz="1200" b="1" dirty="0">
                  <a:solidFill>
                    <a:srgbClr val="FF0000"/>
                  </a:solidFill>
                  <a:latin typeface="Courier"/>
                  <a:cs typeface="Courier"/>
                </a:rPr>
                <a:t>\r\n</a:t>
              </a:r>
              <a:r>
                <a:rPr lang="en-GB" sz="1200" dirty="0">
                  <a:latin typeface="Courier"/>
                  <a:cs typeface="Courier"/>
                </a:rPr>
                <a:t>1,Jim,15,20.00</a:t>
              </a:r>
              <a:r>
                <a:rPr lang="en-GB" sz="1200" b="1" dirty="0">
                  <a:solidFill>
                    <a:srgbClr val="FF0000"/>
                  </a:solidFill>
                  <a:latin typeface="Courier"/>
                  <a:cs typeface="Courier"/>
                </a:rPr>
                <a:t>\r\n</a:t>
              </a:r>
              <a:r>
                <a:rPr lang="en-GB" sz="1200" dirty="0">
                  <a:latin typeface="Courier"/>
                  <a:cs typeface="Courier"/>
                </a:rPr>
                <a:t>2,Tim,10,1.30</a:t>
              </a:r>
              <a:r>
                <a:rPr lang="en-GB" sz="1200" b="1" dirty="0">
                  <a:solidFill>
                    <a:srgbClr val="FF0000"/>
                  </a:solidFill>
                  <a:latin typeface="Courier"/>
                  <a:cs typeface="Courier"/>
                </a:rPr>
                <a:t>\r\n</a:t>
              </a:r>
              <a:r>
                <a:rPr lang="en-GB" sz="1200" dirty="0">
                  <a:latin typeface="Courier"/>
                  <a:cs typeface="Courier"/>
                </a:rPr>
                <a:t>3,Rim,9,17.98</a:t>
              </a:r>
              <a:r>
                <a:rPr lang="en-GB" sz="1200" b="1" dirty="0">
                  <a:solidFill>
                    <a:srgbClr val="FF0000"/>
                  </a:solidFill>
                  <a:latin typeface="Courier"/>
                  <a:cs typeface="Courier"/>
                </a:rPr>
                <a:t>\r\n</a:t>
              </a:r>
              <a:r>
                <a:rPr lang="en-GB" sz="1200" dirty="0">
                  <a:latin typeface="Courier"/>
                  <a:cs typeface="Courier"/>
                </a:rPr>
                <a:t>4,Vim,12,11.15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2659855" y="4645699"/>
              <a:ext cx="0" cy="4225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4262999" y="4645699"/>
              <a:ext cx="0" cy="4225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823205" y="4647774"/>
              <a:ext cx="0" cy="4225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7383411" y="4651924"/>
              <a:ext cx="0" cy="4225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1981650" y="5361134"/>
            <a:ext cx="8228706" cy="37320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endParaRPr lang="en-GB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659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Module: </a:t>
            </a:r>
            <a:r>
              <a:rPr lang="en-US" b="0" dirty="0"/>
              <a:t>An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648" y="1591201"/>
            <a:ext cx="8228706" cy="988763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Use the table of Page 10 and create a new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csv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file, which has an additional column called 'Total'. The values of the new column are obtained by multiplying the associated values in the Amount and Price columns.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7852" y="3057177"/>
            <a:ext cx="8364524" cy="2096758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r>
              <a:rPr lang="en-US" sz="1600" dirty="0">
                <a:latin typeface="Courier"/>
                <a:cs typeface="Courier"/>
              </a:rPr>
              <a:t>        No | Name          | Amount |     Price |     Total</a:t>
            </a:r>
          </a:p>
          <a:p>
            <a:r>
              <a:rPr lang="en-US" sz="1600" dirty="0">
                <a:latin typeface="Courier"/>
                <a:cs typeface="Courier"/>
              </a:rPr>
              <a:t>       ----|---------------|--------|-----------|----------- 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</a:rPr>
              <a:t>       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1 | Jim           |   15   |     20.00 |    300.00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        2 | Tim           |   10   |      1.30 |     13.00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        3 | Rim           |    9   |     17.98 |    161.82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        4 | Vim           |   12   |     11.15 |    133.80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      ----|---------------|--------|-----------|-----------</a:t>
            </a:r>
          </a:p>
        </p:txBody>
      </p:sp>
    </p:spTree>
    <p:extLst>
      <p:ext uri="{BB962C8B-B14F-4D97-AF65-F5344CB8AC3E}">
        <p14:creationId xmlns:p14="http://schemas.microsoft.com/office/powerpoint/2010/main" val="4723489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Module: </a:t>
            </a:r>
            <a:r>
              <a:rPr lang="en-US" b="0" dirty="0"/>
              <a:t>An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648" y="1591201"/>
            <a:ext cx="8228706" cy="37320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Using file objects, we found a way to solve this problem: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981648" y="1964410"/>
            <a:ext cx="8228707" cy="2650229"/>
          </a:xfrm>
          <a:prstGeom prst="rect">
            <a:avLst/>
          </a:prstGeom>
          <a:solidFill>
            <a:srgbClr val="FFF4D9"/>
          </a:solidFill>
          <a:ln>
            <a:noFill/>
          </a:ln>
        </p:spPr>
        <p:txBody>
          <a:bodyPr vert="horz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with </a:t>
            </a:r>
            <a:r>
              <a:rPr lang="en-US" sz="1200" dirty="0">
                <a:latin typeface="Courier"/>
                <a:cs typeface="Courier"/>
              </a:rPr>
              <a:t>open(</a:t>
            </a:r>
            <a:r>
              <a:rPr lang="en-US" sz="1200" b="1" dirty="0">
                <a:latin typeface="Courier"/>
                <a:cs typeface="Courier"/>
              </a:rPr>
              <a:t>'data/example1.csv'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b="1" dirty="0">
                <a:latin typeface="Courier"/>
                <a:cs typeface="Courier"/>
              </a:rPr>
              <a:t>as </a:t>
            </a:r>
            <a:r>
              <a:rPr lang="en-US" sz="1200" dirty="0">
                <a:latin typeface="Courier"/>
                <a:cs typeface="Courier"/>
              </a:rPr>
              <a:t>f: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headline = </a:t>
            </a:r>
            <a:r>
              <a:rPr lang="en-US" sz="1200" dirty="0" err="1">
                <a:latin typeface="Courier"/>
                <a:cs typeface="Courier"/>
              </a:rPr>
              <a:t>f.readline</a:t>
            </a:r>
            <a:r>
              <a:rPr lang="en-US" sz="1200" dirty="0">
                <a:latin typeface="Courier"/>
                <a:cs typeface="Courier"/>
              </a:rPr>
              <a:t>()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headers = headline[:-1].split(</a:t>
            </a:r>
            <a:r>
              <a:rPr lang="en-US" sz="1200" b="1" dirty="0">
                <a:latin typeface="Courier"/>
                <a:cs typeface="Courier"/>
              </a:rPr>
              <a:t>','</a:t>
            </a:r>
            <a:r>
              <a:rPr lang="en-US" sz="1200" dirty="0">
                <a:latin typeface="Courier"/>
                <a:cs typeface="Courier"/>
              </a:rPr>
              <a:t>) + [</a:t>
            </a:r>
            <a:r>
              <a:rPr lang="en-US" sz="1200" b="1" dirty="0">
                <a:latin typeface="Courier"/>
                <a:cs typeface="Courier"/>
              </a:rPr>
              <a:t>'Total'</a:t>
            </a:r>
            <a:r>
              <a:rPr lang="en-US" sz="1200" dirty="0">
                <a:latin typeface="Courier"/>
                <a:cs typeface="Courier"/>
              </a:rPr>
              <a:t>]</a:t>
            </a:r>
            <a:br>
              <a:rPr lang="en-US" sz="1200" dirty="0">
                <a:latin typeface="Courier"/>
                <a:cs typeface="Courier"/>
              </a:rPr>
            </a:br>
            <a:endParaRPr lang="en-US" sz="12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table = []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for </a:t>
            </a:r>
            <a:r>
              <a:rPr lang="en-US" sz="1200" dirty="0">
                <a:latin typeface="Courier"/>
                <a:cs typeface="Courier"/>
              </a:rPr>
              <a:t>row </a:t>
            </a:r>
            <a:r>
              <a:rPr lang="en-US" sz="1200" b="1" dirty="0">
                <a:latin typeface="Courier"/>
                <a:cs typeface="Courier"/>
              </a:rPr>
              <a:t>in </a:t>
            </a:r>
            <a:r>
              <a:rPr lang="en-US" sz="1200" dirty="0" err="1">
                <a:latin typeface="Courier"/>
                <a:cs typeface="Courier"/>
              </a:rPr>
              <a:t>f.readlines</a:t>
            </a:r>
            <a:r>
              <a:rPr lang="en-US" sz="1200" dirty="0">
                <a:latin typeface="Courier"/>
                <a:cs typeface="Courier"/>
              </a:rPr>
              <a:t>():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fields = row[:-1].split(</a:t>
            </a:r>
            <a:r>
              <a:rPr lang="en-US" sz="1200" b="1" dirty="0">
                <a:latin typeface="Courier"/>
                <a:cs typeface="Courier"/>
              </a:rPr>
              <a:t>','</a:t>
            </a:r>
            <a:r>
              <a:rPr lang="en-US" sz="1200" dirty="0">
                <a:latin typeface="Courier"/>
                <a:cs typeface="Courier"/>
              </a:rPr>
              <a:t>)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fields += [</a:t>
            </a:r>
            <a:r>
              <a:rPr lang="en-US" sz="1200" b="1" dirty="0">
                <a:latin typeface="Courier"/>
                <a:cs typeface="Courier"/>
              </a:rPr>
              <a:t>'{:.2f}'</a:t>
            </a:r>
            <a:r>
              <a:rPr lang="en-US" sz="1200" dirty="0">
                <a:latin typeface="Courier"/>
                <a:cs typeface="Courier"/>
              </a:rPr>
              <a:t>.format(float(fields[2]) * float(fields[3]))]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table.append</a:t>
            </a:r>
            <a:r>
              <a:rPr lang="en-US" sz="1200" dirty="0">
                <a:latin typeface="Courier"/>
                <a:cs typeface="Courier"/>
              </a:rPr>
              <a:t>(fields)</a:t>
            </a:r>
            <a:br>
              <a:rPr lang="en-US" sz="1200" dirty="0">
                <a:latin typeface="Courier"/>
                <a:cs typeface="Courier"/>
              </a:rPr>
            </a:br>
            <a:endParaRPr lang="en-US" sz="12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with </a:t>
            </a:r>
            <a:r>
              <a:rPr lang="en-US" sz="1200" dirty="0">
                <a:latin typeface="Courier"/>
                <a:cs typeface="Courier"/>
              </a:rPr>
              <a:t>open(</a:t>
            </a:r>
            <a:r>
              <a:rPr lang="en-US" sz="1200" b="1" dirty="0">
                <a:latin typeface="Courier"/>
                <a:cs typeface="Courier"/>
              </a:rPr>
              <a:t>'data/example2.csv'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b="1" dirty="0">
                <a:latin typeface="Courier"/>
                <a:cs typeface="Courier"/>
              </a:rPr>
              <a:t>'w'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b="1" dirty="0">
                <a:latin typeface="Courier"/>
                <a:cs typeface="Courier"/>
              </a:rPr>
              <a:t>as </a:t>
            </a:r>
            <a:r>
              <a:rPr lang="en-US" sz="1200" dirty="0">
                <a:latin typeface="Courier"/>
                <a:cs typeface="Courier"/>
              </a:rPr>
              <a:t>g: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g.write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b="1" dirty="0">
                <a:latin typeface="Courier"/>
                <a:cs typeface="Courier"/>
              </a:rPr>
              <a:t>','</a:t>
            </a:r>
            <a:r>
              <a:rPr lang="en-US" sz="1200" dirty="0">
                <a:latin typeface="Courier"/>
                <a:cs typeface="Courier"/>
              </a:rPr>
              <a:t>.join(headers) + </a:t>
            </a:r>
            <a:r>
              <a:rPr lang="en-US" sz="1200" b="1" dirty="0">
                <a:latin typeface="Courier"/>
                <a:cs typeface="Courier"/>
              </a:rPr>
              <a:t>'\n'</a:t>
            </a:r>
            <a:r>
              <a:rPr lang="en-US" sz="1200" dirty="0">
                <a:latin typeface="Courier"/>
                <a:cs typeface="Courier"/>
              </a:rPr>
              <a:t>)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for </a:t>
            </a:r>
            <a:r>
              <a:rPr lang="en-US" sz="1200" dirty="0">
                <a:latin typeface="Courier"/>
                <a:cs typeface="Courier"/>
              </a:rPr>
              <a:t>row </a:t>
            </a:r>
            <a:r>
              <a:rPr lang="en-US" sz="1200" b="1" dirty="0">
                <a:latin typeface="Courier"/>
                <a:cs typeface="Courier"/>
              </a:rPr>
              <a:t>in </a:t>
            </a:r>
            <a:r>
              <a:rPr lang="en-US" sz="1200" dirty="0">
                <a:latin typeface="Courier"/>
                <a:cs typeface="Courier"/>
              </a:rPr>
              <a:t>table: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g.write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b="1" dirty="0">
                <a:latin typeface="Courier"/>
                <a:cs typeface="Courier"/>
              </a:rPr>
              <a:t>','</a:t>
            </a:r>
            <a:r>
              <a:rPr lang="en-US" sz="1200" dirty="0">
                <a:latin typeface="Courier"/>
                <a:cs typeface="Courier"/>
              </a:rPr>
              <a:t>.join(row) + </a:t>
            </a:r>
            <a:r>
              <a:rPr lang="en-US" sz="1200" b="1" dirty="0">
                <a:latin typeface="Courier"/>
                <a:cs typeface="Courier"/>
              </a:rPr>
              <a:t>'\n'</a:t>
            </a:r>
            <a:r>
              <a:rPr lang="en-US" sz="1200" dirty="0">
                <a:latin typeface="Courier"/>
                <a:cs typeface="Courier"/>
              </a:rPr>
              <a:t>)		</a:t>
            </a:r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981649" y="1964410"/>
            <a:ext cx="8228707" cy="2650229"/>
          </a:xfrm>
          <a:prstGeom prst="rect">
            <a:avLst/>
          </a:prstGeom>
          <a:solidFill>
            <a:srgbClr val="FFF4D9"/>
          </a:solidFill>
          <a:ln>
            <a:noFill/>
          </a:ln>
        </p:spPr>
        <p:txBody>
          <a:bodyPr vert="horz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with </a:t>
            </a:r>
            <a:r>
              <a:rPr lang="en-US" sz="1200" dirty="0">
                <a:latin typeface="Courier"/>
                <a:cs typeface="Courier"/>
              </a:rPr>
              <a:t>open(</a:t>
            </a:r>
            <a:r>
              <a:rPr lang="en-US" sz="1200" b="1" dirty="0">
                <a:latin typeface="Courier"/>
                <a:cs typeface="Courier"/>
              </a:rPr>
              <a:t>'data/example1.csv'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b="1" dirty="0">
                <a:latin typeface="Courier"/>
                <a:cs typeface="Courier"/>
              </a:rPr>
              <a:t>as </a:t>
            </a:r>
            <a:r>
              <a:rPr lang="en-US" sz="1200" dirty="0">
                <a:latin typeface="Courier"/>
                <a:cs typeface="Courier"/>
              </a:rPr>
              <a:t>f: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headline = </a:t>
            </a:r>
            <a:r>
              <a:rPr lang="en-US" sz="1200" dirty="0" err="1">
                <a:latin typeface="Courier"/>
                <a:cs typeface="Courier"/>
              </a:rPr>
              <a:t>f.readline</a:t>
            </a:r>
            <a:r>
              <a:rPr lang="en-US" sz="1200" dirty="0">
                <a:latin typeface="Courier"/>
                <a:cs typeface="Courier"/>
              </a:rPr>
              <a:t>()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headers = headline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[:-1].split(',')</a:t>
            </a:r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+ [</a:t>
            </a:r>
            <a:r>
              <a:rPr lang="en-US" sz="1200" b="1" dirty="0">
                <a:latin typeface="Courier"/>
                <a:cs typeface="Courier"/>
              </a:rPr>
              <a:t>'Total'</a:t>
            </a:r>
            <a:r>
              <a:rPr lang="en-US" sz="1200" dirty="0">
                <a:latin typeface="Courier"/>
                <a:cs typeface="Courier"/>
              </a:rPr>
              <a:t>]</a:t>
            </a:r>
            <a:br>
              <a:rPr lang="en-US" sz="1200" dirty="0">
                <a:latin typeface="Courier"/>
                <a:cs typeface="Courier"/>
              </a:rPr>
            </a:b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table = []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for </a:t>
            </a:r>
            <a:r>
              <a:rPr lang="en-US" sz="1200" dirty="0">
                <a:latin typeface="Courier"/>
                <a:cs typeface="Courier"/>
              </a:rPr>
              <a:t>row </a:t>
            </a:r>
            <a:r>
              <a:rPr lang="en-US" sz="1200" b="1" dirty="0">
                <a:latin typeface="Courier"/>
                <a:cs typeface="Courier"/>
              </a:rPr>
              <a:t>in </a:t>
            </a:r>
            <a:r>
              <a:rPr lang="en-US" sz="1200" dirty="0" err="1">
                <a:latin typeface="Courier"/>
                <a:cs typeface="Courier"/>
              </a:rPr>
              <a:t>f.readlines</a:t>
            </a:r>
            <a:r>
              <a:rPr lang="en-US" sz="1200" dirty="0">
                <a:latin typeface="Courier"/>
                <a:cs typeface="Courier"/>
              </a:rPr>
              <a:t>():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fields = row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[:-1].split(',')</a:t>
            </a:r>
            <a:b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fields += [</a:t>
            </a:r>
            <a:r>
              <a:rPr lang="en-US" sz="1200" b="1" dirty="0">
                <a:latin typeface="Courier"/>
                <a:cs typeface="Courier"/>
              </a:rPr>
              <a:t>'{:.2f}'</a:t>
            </a:r>
            <a:r>
              <a:rPr lang="en-US" sz="1200" dirty="0">
                <a:latin typeface="Courier"/>
                <a:cs typeface="Courier"/>
              </a:rPr>
              <a:t>.format(float(fields[2]) * float(fields[3]))]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table.append</a:t>
            </a:r>
            <a:r>
              <a:rPr lang="en-US" sz="1200" dirty="0">
                <a:latin typeface="Courier"/>
                <a:cs typeface="Courier"/>
              </a:rPr>
              <a:t>(fields)</a:t>
            </a:r>
            <a:br>
              <a:rPr lang="en-US" sz="1200" dirty="0">
                <a:latin typeface="Courier"/>
                <a:cs typeface="Courier"/>
              </a:rPr>
            </a:br>
            <a:br>
              <a:rPr lang="en-US" sz="1200" dirty="0">
                <a:latin typeface="Courier"/>
                <a:cs typeface="Courier"/>
              </a:rPr>
            </a:br>
            <a:r>
              <a:rPr lang="en-US" sz="1200" b="1" dirty="0">
                <a:latin typeface="Courier"/>
                <a:cs typeface="Courier"/>
              </a:rPr>
              <a:t>with </a:t>
            </a:r>
            <a:r>
              <a:rPr lang="en-US" sz="1200" dirty="0">
                <a:latin typeface="Courier"/>
                <a:cs typeface="Courier"/>
              </a:rPr>
              <a:t>open(</a:t>
            </a:r>
            <a:r>
              <a:rPr lang="en-US" sz="1200" b="1" dirty="0">
                <a:latin typeface="Courier"/>
                <a:cs typeface="Courier"/>
              </a:rPr>
              <a:t>'data/output1.csv'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b="1" dirty="0">
                <a:latin typeface="Courier"/>
                <a:cs typeface="Courier"/>
              </a:rPr>
              <a:t>'w'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b="1" dirty="0">
                <a:latin typeface="Courier"/>
                <a:cs typeface="Courier"/>
              </a:rPr>
              <a:t>as </a:t>
            </a:r>
            <a:r>
              <a:rPr lang="en-US" sz="1200" dirty="0">
                <a:latin typeface="Courier"/>
                <a:cs typeface="Courier"/>
              </a:rPr>
              <a:t>g: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g.write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','.join(headers) + '\n'</a:t>
            </a:r>
            <a:r>
              <a:rPr lang="en-US" sz="1200" dirty="0">
                <a:latin typeface="Courier"/>
                <a:cs typeface="Courier"/>
              </a:rPr>
              <a:t>)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for </a:t>
            </a:r>
            <a:r>
              <a:rPr lang="en-US" sz="1200" dirty="0">
                <a:latin typeface="Courier"/>
                <a:cs typeface="Courier"/>
              </a:rPr>
              <a:t>row </a:t>
            </a:r>
            <a:r>
              <a:rPr lang="en-US" sz="1200" b="1" dirty="0">
                <a:latin typeface="Courier"/>
                <a:cs typeface="Courier"/>
              </a:rPr>
              <a:t>in </a:t>
            </a:r>
            <a:r>
              <a:rPr lang="en-US" sz="1200" dirty="0">
                <a:latin typeface="Courier"/>
                <a:cs typeface="Courier"/>
              </a:rPr>
              <a:t>table: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g.write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','.join(row) + '\n'</a:t>
            </a:r>
            <a:r>
              <a:rPr lang="en-US" sz="1200" dirty="0">
                <a:latin typeface="Courier"/>
                <a:cs typeface="Courier"/>
              </a:rPr>
              <a:t>)</a:t>
            </a:r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981647" y="5426508"/>
            <a:ext cx="3346351" cy="98823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vert="horz" wrap="square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No,Name,Amount,Price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1,Jim,15,20.00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2,Tim,10,1.30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3,Rim,9,17.98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4,Vim,12,11.15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864006" y="5426508"/>
            <a:ext cx="3346349" cy="98823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vert="horz" wrap="square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No,Name,Amount,Price,Total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1,Jim,15,20.00,300.00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2,Tim,10,1.30,13.00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3,Rim,9,17.98,161.82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4,Vim,12,11.15,133.80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649" y="5176409"/>
            <a:ext cx="8228706" cy="25009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data/example1.csv                           managed by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i_file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		                           data/output1.csv       managed by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o_file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5681521" y="5841057"/>
            <a:ext cx="978408" cy="146462"/>
          </a:xfrm>
          <a:prstGeom prst="rightArrow">
            <a:avLst>
              <a:gd name="adj1" fmla="val 38042"/>
              <a:gd name="adj2" fmla="val 142679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8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229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Module: </a:t>
            </a:r>
            <a:r>
              <a:rPr lang="en-US" b="0" dirty="0"/>
              <a:t>An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648" y="1591201"/>
            <a:ext cx="8228706" cy="37320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 more elegant way to achieve the same is: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981649" y="1970362"/>
            <a:ext cx="8228707" cy="2650229"/>
          </a:xfrm>
          <a:prstGeom prst="rect">
            <a:avLst/>
          </a:prstGeom>
          <a:solidFill>
            <a:srgbClr val="FFF4D9"/>
          </a:solidFill>
          <a:ln>
            <a:noFill/>
          </a:ln>
        </p:spPr>
        <p:txBody>
          <a:bodyPr vert="horz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from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csv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import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DictReader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DictWriter</a:t>
            </a:r>
            <a:endParaRPr lang="en-US" sz="12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with </a:t>
            </a:r>
            <a:r>
              <a:rPr lang="en-US" sz="1200" dirty="0">
                <a:latin typeface="Courier"/>
                <a:cs typeface="Courier"/>
              </a:rPr>
              <a:t>open(</a:t>
            </a:r>
            <a:r>
              <a:rPr lang="en-US" sz="1200" b="1" dirty="0">
                <a:latin typeface="Courier"/>
                <a:cs typeface="Courier"/>
              </a:rPr>
              <a:t>'data/example1.csv'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b="1" dirty="0">
                <a:latin typeface="Courier"/>
                <a:cs typeface="Courier"/>
              </a:rPr>
              <a:t>as </a:t>
            </a:r>
            <a:r>
              <a:rPr lang="en-US" sz="1200" dirty="0">
                <a:latin typeface="Courier"/>
                <a:cs typeface="Courier"/>
              </a:rPr>
              <a:t>f, open(</a:t>
            </a:r>
            <a:r>
              <a:rPr lang="en-US" sz="1200" b="1" dirty="0">
                <a:latin typeface="Courier"/>
                <a:cs typeface="Courier"/>
              </a:rPr>
              <a:t>'data/output1.csv'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b="1" dirty="0">
                <a:latin typeface="Courier"/>
                <a:cs typeface="Courier"/>
              </a:rPr>
              <a:t>'</a:t>
            </a:r>
            <a:r>
              <a:rPr lang="en-US" sz="1200" b="1" dirty="0" err="1">
                <a:latin typeface="Courier"/>
                <a:cs typeface="Courier"/>
              </a:rPr>
              <a:t>wb</a:t>
            </a:r>
            <a:r>
              <a:rPr lang="en-US" sz="1200" b="1" dirty="0">
                <a:latin typeface="Courier"/>
                <a:cs typeface="Courier"/>
              </a:rPr>
              <a:t>'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b="1" dirty="0">
                <a:latin typeface="Courier"/>
                <a:cs typeface="Courier"/>
              </a:rPr>
              <a:t>as </a:t>
            </a:r>
            <a:r>
              <a:rPr lang="en-US" sz="1200" dirty="0">
                <a:latin typeface="Courier"/>
                <a:cs typeface="Courier"/>
              </a:rPr>
              <a:t>g: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i_file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DictReader</a:t>
            </a:r>
            <a:r>
              <a:rPr lang="en-US" sz="1200" dirty="0">
                <a:latin typeface="Courier"/>
                <a:cs typeface="Courier"/>
              </a:rPr>
              <a:t>(f)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o_file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DictWriter</a:t>
            </a:r>
            <a:r>
              <a:rPr lang="en-US" sz="1200" dirty="0">
                <a:latin typeface="Courier"/>
                <a:cs typeface="Courier"/>
              </a:rPr>
              <a:t>(g, </a:t>
            </a:r>
            <a:r>
              <a:rPr lang="en-US" sz="1200" dirty="0" err="1">
                <a:latin typeface="Courier"/>
                <a:cs typeface="Courier"/>
              </a:rPr>
              <a:t>i_file.fieldnames</a:t>
            </a:r>
            <a:r>
              <a:rPr lang="en-US" sz="1200" dirty="0">
                <a:latin typeface="Courier"/>
                <a:cs typeface="Courier"/>
              </a:rPr>
              <a:t> + [</a:t>
            </a:r>
            <a:r>
              <a:rPr lang="en-US" sz="1200" b="1" dirty="0">
                <a:latin typeface="Courier"/>
                <a:cs typeface="Courier"/>
              </a:rPr>
              <a:t>'Total'</a:t>
            </a:r>
            <a:r>
              <a:rPr lang="en-US" sz="1200" dirty="0">
                <a:latin typeface="Courier"/>
                <a:cs typeface="Courier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table = []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for </a:t>
            </a:r>
            <a:r>
              <a:rPr lang="en-US" sz="1200" dirty="0">
                <a:latin typeface="Courier"/>
                <a:cs typeface="Courier"/>
              </a:rPr>
              <a:t>row </a:t>
            </a:r>
            <a:r>
              <a:rPr lang="en-US" sz="1200" b="1" dirty="0">
                <a:latin typeface="Courier"/>
                <a:cs typeface="Courier"/>
              </a:rPr>
              <a:t>in </a:t>
            </a:r>
            <a:r>
              <a:rPr lang="en-US" sz="1200" dirty="0" err="1">
                <a:latin typeface="Courier"/>
                <a:cs typeface="Courier"/>
              </a:rPr>
              <a:t>i_file</a:t>
            </a:r>
            <a:r>
              <a:rPr lang="en-US" sz="1200" dirty="0">
                <a:latin typeface="Courier"/>
                <a:cs typeface="Courier"/>
              </a:rPr>
              <a:t>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row[</a:t>
            </a:r>
            <a:r>
              <a:rPr lang="en-US" sz="1200" b="1" dirty="0">
                <a:latin typeface="Courier"/>
                <a:cs typeface="Courier"/>
              </a:rPr>
              <a:t>'Total'</a:t>
            </a:r>
            <a:r>
              <a:rPr lang="en-US" sz="1200" dirty="0">
                <a:latin typeface="Courier"/>
                <a:cs typeface="Courier"/>
              </a:rPr>
              <a:t>] = </a:t>
            </a:r>
            <a:r>
              <a:rPr lang="en-US" sz="1200" b="1" dirty="0">
                <a:latin typeface="Courier"/>
                <a:cs typeface="Courier"/>
              </a:rPr>
              <a:t>'{:.2f}'</a:t>
            </a:r>
            <a:r>
              <a:rPr lang="en-US" sz="1200" dirty="0">
                <a:latin typeface="Courier"/>
                <a:cs typeface="Courier"/>
              </a:rPr>
              <a:t>.format(float(row[</a:t>
            </a:r>
            <a:r>
              <a:rPr lang="en-US" sz="1200" b="1" dirty="0">
                <a:latin typeface="Courier"/>
                <a:cs typeface="Courier"/>
              </a:rPr>
              <a:t>'Amount'</a:t>
            </a:r>
            <a:r>
              <a:rPr lang="en-US" sz="1200" dirty="0">
                <a:latin typeface="Courier"/>
                <a:cs typeface="Courier"/>
              </a:rPr>
              <a:t>]) * float(row[</a:t>
            </a:r>
            <a:r>
              <a:rPr lang="en-US" sz="1200" b="1" dirty="0">
                <a:latin typeface="Courier"/>
                <a:cs typeface="Courier"/>
              </a:rPr>
              <a:t>'Price'</a:t>
            </a:r>
            <a:r>
              <a:rPr lang="en-US" sz="1200" dirty="0">
                <a:latin typeface="Courier"/>
                <a:cs typeface="Courier"/>
              </a:rPr>
              <a:t>]))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table.append</a:t>
            </a:r>
            <a:r>
              <a:rPr lang="en-US" sz="1200" dirty="0">
                <a:latin typeface="Courier"/>
                <a:cs typeface="Courier"/>
              </a:rPr>
              <a:t>(row)</a:t>
            </a:r>
            <a:br>
              <a:rPr lang="en-US" sz="1200" dirty="0">
                <a:latin typeface="Courier"/>
                <a:cs typeface="Courier"/>
              </a:rPr>
            </a:br>
            <a:endParaRPr lang="en-US" sz="12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o_file.writeheader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for row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in </a:t>
            </a:r>
            <a:r>
              <a:rPr lang="en-US" sz="1200" dirty="0">
                <a:latin typeface="Courier"/>
                <a:cs typeface="Courier"/>
              </a:rPr>
              <a:t>table: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o_file.writerow</a:t>
            </a:r>
            <a:r>
              <a:rPr lang="en-US" sz="1200" dirty="0">
                <a:latin typeface="Courier"/>
                <a:cs typeface="Courier"/>
              </a:rPr>
              <a:t>(row)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981647" y="5426508"/>
            <a:ext cx="3346351" cy="98823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vert="horz" wrap="square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No,Name,Amount,Price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1,Jim,15,20.00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2,Tim,10,1.30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3,Rim,9,17.98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4,Vim,12,11.15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64006" y="5426508"/>
            <a:ext cx="3346349" cy="98823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vert="horz" wrap="square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No,Name,Amount,Price,Total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1,Jim,15,20.00,300.00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2,Tim,10,1.30,13.00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3,Rim,9,17.98,161.82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4,Vim,12,11.15,133.80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649" y="5176409"/>
            <a:ext cx="8228706" cy="25009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data/example1.csv                           managed by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i_file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		                           data/output1.csv       managed by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o_file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5681521" y="5841057"/>
            <a:ext cx="978408" cy="146462"/>
          </a:xfrm>
          <a:prstGeom prst="rightArrow">
            <a:avLst>
              <a:gd name="adj1" fmla="val 38042"/>
              <a:gd name="adj2" fmla="val 142679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8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6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Page </a:t>
            </a:r>
            <a:fld id="{8E1E995C-A90A-3048-A26A-F3C65381D4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Objects: </a:t>
            </a:r>
            <a:r>
              <a:rPr lang="en-US" b="0" dirty="0"/>
              <a:t>Access modes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42247" y="1978479"/>
          <a:ext cx="7596612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7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51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read only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file pointer at start of file</a:t>
                      </a:r>
                      <a:br>
                        <a:rPr lang="en-US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works only on existing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rb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binary read only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 / write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rb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binary read write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42247" y="3417625"/>
          <a:ext cx="7596612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7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51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write only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creates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a new file</a:t>
                      </a:r>
                      <a:br>
                        <a:rPr lang="en-US" sz="1600" b="0" baseline="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will overwrite existing files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wb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binary write only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 / write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wb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binary read write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42247" y="4843761"/>
          <a:ext cx="7596612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7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51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append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Creates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a new file if not existing, appends to existing file </a:t>
                      </a:r>
                      <a:br>
                        <a:rPr lang="en-US" sz="1600" b="0" baseline="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file Pointer at the end of file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ab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append binary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append and read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ab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binary append and read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42247" y="1567283"/>
          <a:ext cx="759661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7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93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Module: </a:t>
            </a:r>
            <a:r>
              <a:rPr lang="en-US" b="0" dirty="0"/>
              <a:t>An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648" y="1591201"/>
            <a:ext cx="8228706" cy="37320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To avoid any memory issues rewrite as: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981649" y="1970362"/>
            <a:ext cx="8228707" cy="1911565"/>
          </a:xfrm>
          <a:prstGeom prst="rect">
            <a:avLst/>
          </a:prstGeom>
          <a:solidFill>
            <a:srgbClr val="FFF4D9"/>
          </a:solidFill>
          <a:ln>
            <a:noFill/>
          </a:ln>
        </p:spPr>
        <p:txBody>
          <a:bodyPr vert="horz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from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csv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import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DictReader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DictWriter</a:t>
            </a:r>
            <a:br>
              <a:rPr lang="en-US" sz="1200" dirty="0">
                <a:latin typeface="Courier"/>
                <a:cs typeface="Courier"/>
              </a:rPr>
            </a:br>
            <a:endParaRPr lang="en-US" sz="12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with</a:t>
            </a:r>
            <a:r>
              <a:rPr lang="en-US" sz="1200" dirty="0">
                <a:latin typeface="Courier"/>
                <a:cs typeface="Courier"/>
              </a:rPr>
              <a:t> open(</a:t>
            </a:r>
            <a:r>
              <a:rPr lang="en-US" sz="1200" b="1" dirty="0">
                <a:latin typeface="Courier"/>
                <a:cs typeface="Courier"/>
              </a:rPr>
              <a:t>'data/example1.csv'</a:t>
            </a:r>
            <a:r>
              <a:rPr lang="en-US" sz="1200" dirty="0">
                <a:latin typeface="Courier"/>
                <a:cs typeface="Courier"/>
              </a:rPr>
              <a:t>) as f, open(</a:t>
            </a:r>
            <a:r>
              <a:rPr lang="en-US" sz="1200" b="1" dirty="0">
                <a:latin typeface="Courier"/>
                <a:cs typeface="Courier"/>
              </a:rPr>
              <a:t>'data/output1.csv'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b="1" dirty="0">
                <a:latin typeface="Courier"/>
                <a:cs typeface="Courier"/>
              </a:rPr>
              <a:t>'w'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b="1" dirty="0">
                <a:latin typeface="Courier"/>
                <a:cs typeface="Courier"/>
              </a:rPr>
              <a:t>as</a:t>
            </a:r>
            <a:r>
              <a:rPr lang="en-US" sz="1200" dirty="0">
                <a:latin typeface="Courier"/>
                <a:cs typeface="Courier"/>
              </a:rPr>
              <a:t> 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i_file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DictReader</a:t>
            </a:r>
            <a:r>
              <a:rPr lang="en-US" sz="1200" dirty="0">
                <a:latin typeface="Courier"/>
                <a:cs typeface="Courier"/>
              </a:rPr>
              <a:t>(f)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o_file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DictWriter</a:t>
            </a:r>
            <a:r>
              <a:rPr lang="en-US" sz="1200" dirty="0">
                <a:latin typeface="Courier"/>
                <a:cs typeface="Courier"/>
              </a:rPr>
              <a:t>(g, </a:t>
            </a:r>
            <a:r>
              <a:rPr lang="en-US" sz="1200" dirty="0" err="1">
                <a:latin typeface="Courier"/>
                <a:cs typeface="Courier"/>
              </a:rPr>
              <a:t>i_file.fieldnames</a:t>
            </a:r>
            <a:r>
              <a:rPr lang="en-US" sz="1200" dirty="0">
                <a:latin typeface="Courier"/>
                <a:cs typeface="Courier"/>
              </a:rPr>
              <a:t> + [</a:t>
            </a:r>
            <a:r>
              <a:rPr lang="en-US" sz="1200" b="1" dirty="0">
                <a:latin typeface="Courier"/>
                <a:cs typeface="Courier"/>
              </a:rPr>
              <a:t>'Total'</a:t>
            </a:r>
            <a:r>
              <a:rPr lang="en-US" sz="1200" dirty="0">
                <a:latin typeface="Courier"/>
                <a:cs typeface="Courier"/>
              </a:rPr>
              <a:t>])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o_file.writeheader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for</a:t>
            </a:r>
            <a:r>
              <a:rPr lang="en-US" sz="1200" dirty="0">
                <a:latin typeface="Courier"/>
                <a:cs typeface="Courier"/>
              </a:rPr>
              <a:t> row </a:t>
            </a:r>
            <a:r>
              <a:rPr lang="en-US" sz="1200" b="1" dirty="0">
                <a:latin typeface="Courier"/>
                <a:cs typeface="Courier"/>
              </a:rPr>
              <a:t>in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i_file</a:t>
            </a:r>
            <a:r>
              <a:rPr lang="en-US" sz="1200" dirty="0">
                <a:latin typeface="Courier"/>
                <a:cs typeface="Courier"/>
              </a:rPr>
              <a:t>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row[</a:t>
            </a:r>
            <a:r>
              <a:rPr lang="en-US" sz="1200" b="1" dirty="0">
                <a:latin typeface="Courier"/>
                <a:cs typeface="Courier"/>
              </a:rPr>
              <a:t>'Total'</a:t>
            </a:r>
            <a:r>
              <a:rPr lang="en-US" sz="1200" dirty="0">
                <a:latin typeface="Courier"/>
                <a:cs typeface="Courier"/>
              </a:rPr>
              <a:t>] = </a:t>
            </a:r>
            <a:r>
              <a:rPr lang="en-US" sz="1200" b="1" dirty="0">
                <a:latin typeface="Courier"/>
                <a:cs typeface="Courier"/>
              </a:rPr>
              <a:t>'{:.2f}</a:t>
            </a:r>
            <a:r>
              <a:rPr lang="en-US" sz="1200" dirty="0">
                <a:latin typeface="Courier"/>
                <a:cs typeface="Courier"/>
              </a:rPr>
              <a:t>'.format(float(row[</a:t>
            </a:r>
            <a:r>
              <a:rPr lang="en-US" sz="1200" b="1" dirty="0">
                <a:latin typeface="Courier"/>
                <a:cs typeface="Courier"/>
              </a:rPr>
              <a:t>'Amount'</a:t>
            </a:r>
            <a:r>
              <a:rPr lang="en-US" sz="1200" dirty="0">
                <a:latin typeface="Courier"/>
                <a:cs typeface="Courier"/>
              </a:rPr>
              <a:t>]) * float(row[</a:t>
            </a:r>
            <a:r>
              <a:rPr lang="en-US" sz="1200" b="1" dirty="0">
                <a:latin typeface="Courier"/>
                <a:cs typeface="Courier"/>
              </a:rPr>
              <a:t>'Price'</a:t>
            </a:r>
            <a:r>
              <a:rPr lang="en-US" sz="1200" dirty="0">
                <a:latin typeface="Courier"/>
                <a:cs typeface="Courier"/>
              </a:rPr>
              <a:t>]))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o_file.writerow</a:t>
            </a:r>
            <a:r>
              <a:rPr lang="en-US" sz="1200" dirty="0">
                <a:latin typeface="Courier"/>
                <a:cs typeface="Courier"/>
              </a:rPr>
              <a:t>(row)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981647" y="5426508"/>
            <a:ext cx="3346351" cy="98823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vert="horz" wrap="square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No,Name,Amount,Price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1,Jim,15,20.00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2,Tim,10,1.30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3,Rim,9,17.98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4,Vim,12,11.15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64006" y="5426508"/>
            <a:ext cx="3346349" cy="98823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vert="horz" wrap="square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No,Name,Amount,Price,Total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1,Jim,15,20.00,300.00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2,Tim,10,1.30,13.00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3,Rim,9,17.98,161.82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4,Vim,12,11.15,133.80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649" y="5176409"/>
            <a:ext cx="8228706" cy="25009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data/example1.csv                           managed by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i_file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		                           data/output1.csv       managed by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o_file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681521" y="5841057"/>
            <a:ext cx="978408" cy="146462"/>
          </a:xfrm>
          <a:prstGeom prst="rightArrow">
            <a:avLst>
              <a:gd name="adj1" fmla="val 38042"/>
              <a:gd name="adj2" fmla="val 142679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8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Module: </a:t>
            </a:r>
            <a:r>
              <a:rPr lang="en-US" b="0" dirty="0"/>
              <a:t>An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648" y="1591201"/>
            <a:ext cx="8228706" cy="37320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For CSV files without header replace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DictReader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and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DictWriter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by: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981649" y="1970362"/>
            <a:ext cx="8228707" cy="1726899"/>
          </a:xfrm>
          <a:prstGeom prst="rect">
            <a:avLst/>
          </a:prstGeom>
          <a:solidFill>
            <a:srgbClr val="FFF4D9"/>
          </a:solidFill>
          <a:ln>
            <a:noFill/>
          </a:ln>
        </p:spPr>
        <p:txBody>
          <a:bodyPr vert="horz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from </a:t>
            </a:r>
            <a:r>
              <a:rPr lang="en-US" sz="1200" dirty="0" err="1">
                <a:latin typeface="Courier"/>
                <a:cs typeface="Courier"/>
              </a:rPr>
              <a:t>csv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import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writer</a:t>
            </a:r>
            <a:br>
              <a:rPr lang="en-US" sz="1200" dirty="0">
                <a:latin typeface="Courier"/>
                <a:cs typeface="Courier"/>
              </a:rPr>
            </a:br>
            <a:endParaRPr lang="en-US" sz="12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w</a:t>
            </a:r>
            <a:r>
              <a:rPr lang="en-US" sz="1200" b="1" dirty="0">
                <a:latin typeface="Courier"/>
                <a:cs typeface="Courier"/>
              </a:rPr>
              <a:t>ith </a:t>
            </a:r>
            <a:r>
              <a:rPr lang="en-US" sz="1200" dirty="0">
                <a:latin typeface="Courier"/>
                <a:cs typeface="Courier"/>
              </a:rPr>
              <a:t>open(</a:t>
            </a:r>
            <a:r>
              <a:rPr lang="en-US" sz="1200" b="1" dirty="0">
                <a:latin typeface="Courier"/>
                <a:cs typeface="Courier"/>
              </a:rPr>
              <a:t>'data/example2.csv'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b="1" dirty="0">
                <a:latin typeface="Courier"/>
                <a:cs typeface="Courier"/>
              </a:rPr>
              <a:t>as </a:t>
            </a:r>
            <a:r>
              <a:rPr lang="en-US" sz="1200" dirty="0">
                <a:latin typeface="Courier"/>
                <a:cs typeface="Courier"/>
              </a:rPr>
              <a:t>f:, open(</a:t>
            </a:r>
            <a:r>
              <a:rPr lang="en-US" sz="1200" b="1" dirty="0">
                <a:latin typeface="Courier"/>
                <a:cs typeface="Courier"/>
              </a:rPr>
              <a:t>'data/output2.csv'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b="1" dirty="0">
                <a:latin typeface="Courier"/>
                <a:cs typeface="Courier"/>
              </a:rPr>
              <a:t>'w'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b="1" dirty="0">
                <a:latin typeface="Courier"/>
                <a:cs typeface="Courier"/>
              </a:rPr>
              <a:t>as </a:t>
            </a:r>
            <a:r>
              <a:rPr lang="en-US" sz="1200" dirty="0">
                <a:latin typeface="Courier"/>
                <a:cs typeface="Courier"/>
              </a:rPr>
              <a:t>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i_file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(f)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o_file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writer</a:t>
            </a:r>
            <a:r>
              <a:rPr lang="en-US" sz="1200" dirty="0">
                <a:latin typeface="Courier"/>
                <a:cs typeface="Courier"/>
              </a:rPr>
              <a:t>(g)</a:t>
            </a:r>
            <a:br>
              <a:rPr lang="en-US" sz="1200" dirty="0">
                <a:latin typeface="Courier"/>
                <a:cs typeface="Courier"/>
              </a:rPr>
            </a:b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for </a:t>
            </a:r>
            <a:r>
              <a:rPr lang="en-US" sz="1200" dirty="0">
                <a:latin typeface="Courier"/>
                <a:cs typeface="Courier"/>
              </a:rPr>
              <a:t>row </a:t>
            </a:r>
            <a:r>
              <a:rPr lang="en-US" sz="1200" b="1" dirty="0">
                <a:latin typeface="Courier"/>
                <a:cs typeface="Courier"/>
              </a:rPr>
              <a:t>in </a:t>
            </a:r>
            <a:r>
              <a:rPr lang="en-US" sz="1200" dirty="0" err="1">
                <a:latin typeface="Courier"/>
                <a:cs typeface="Courier"/>
              </a:rPr>
              <a:t>in_file</a:t>
            </a:r>
            <a:r>
              <a:rPr lang="en-US" sz="1200" dirty="0">
                <a:latin typeface="Courier"/>
                <a:cs typeface="Courier"/>
              </a:rPr>
              <a:t>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row += [</a:t>
            </a:r>
            <a:r>
              <a:rPr lang="en-US" sz="1200" b="1" dirty="0">
                <a:latin typeface="Courier"/>
                <a:cs typeface="Courier"/>
              </a:rPr>
              <a:t>'{:.2f}'</a:t>
            </a:r>
            <a:r>
              <a:rPr lang="en-US" sz="1200" dirty="0">
                <a:latin typeface="Courier"/>
                <a:cs typeface="Courier"/>
              </a:rPr>
              <a:t>.format(float(row[2]) * float(row[3]))]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o_file.writerow</a:t>
            </a:r>
            <a:r>
              <a:rPr lang="en-US" sz="1200" dirty="0">
                <a:latin typeface="Courier"/>
                <a:cs typeface="Courier"/>
              </a:rPr>
              <a:t>(row)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981647" y="5426508"/>
            <a:ext cx="3346351" cy="803569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vert="horz" wrap="square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1,Jim,15,20.00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2,Tim,10,1.30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3,Rim,9,17.98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4,Vim,12,11.15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64006" y="5426508"/>
            <a:ext cx="3346349" cy="803569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vert="horz" wrap="square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1,Jim,15,20.00,300.00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2,Tim,10,1.30,13.00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3,Rim,9,17.98,161.82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4,Vim,12,11.15,133.80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649" y="5176409"/>
            <a:ext cx="8228706" cy="25009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data/example1.csv                           managed by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i_file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		                           data/output1.csv       managed by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o_file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681521" y="5841057"/>
            <a:ext cx="978408" cy="146462"/>
          </a:xfrm>
          <a:prstGeom prst="rightArrow">
            <a:avLst>
              <a:gd name="adj1" fmla="val 38042"/>
              <a:gd name="adj2" fmla="val 142679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8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74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Module: </a:t>
            </a:r>
            <a:r>
              <a:rPr lang="en-US" b="0" dirty="0"/>
              <a:t>Additional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648" y="1591201"/>
            <a:ext cx="8228706" cy="3450975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For reader,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DictReader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 writer and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DictWriter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objects, we can add additional parameters concerning the style of a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csv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file: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delimeter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 	</a:t>
            </a:r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','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';'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' ', '\t'</a:t>
            </a:r>
          </a:p>
          <a:p>
            <a:endParaRPr lang="en-GB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GB" sz="2000" dirty="0" err="1">
                <a:latin typeface="Calibri"/>
                <a:cs typeface="Calibri"/>
              </a:rPr>
              <a:t>quotechar</a:t>
            </a:r>
            <a:r>
              <a:rPr lang="en-GB" sz="2000" dirty="0">
                <a:latin typeface="Calibri"/>
                <a:cs typeface="Calibri"/>
              </a:rPr>
              <a:t>: 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'"' </a:t>
            </a:r>
            <a:r>
              <a:rPr lang="en-GB" sz="2000" dirty="0">
                <a:latin typeface="Calibri"/>
                <a:cs typeface="Calibri"/>
              </a:rPr>
              <a:t>or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"'"</a:t>
            </a:r>
          </a:p>
          <a:p>
            <a:endParaRPr lang="en-GB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quoting:	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QUOTE_ALL</a:t>
            </a:r>
          </a:p>
          <a:p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			QUOTE_MINIMAL</a:t>
            </a:r>
          </a:p>
          <a:p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			QUOTE_NONE</a:t>
            </a:r>
          </a:p>
          <a:p>
            <a:r>
              <a:rPr lang="en-GB" dirty="0">
                <a:solidFill>
                  <a:srgbClr val="0000FF"/>
                </a:solidFill>
                <a:latin typeface="Courier"/>
                <a:cs typeface="Courier"/>
              </a:rPr>
              <a:t>			QUOTE_NONNUMERIC</a:t>
            </a:r>
          </a:p>
        </p:txBody>
      </p:sp>
    </p:spTree>
    <p:extLst>
      <p:ext uri="{BB962C8B-B14F-4D97-AF65-F5344CB8AC3E}">
        <p14:creationId xmlns:p14="http://schemas.microsoft.com/office/powerpoint/2010/main" val="276268215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Module: </a:t>
            </a:r>
            <a:r>
              <a:rPr lang="en-US" b="0" dirty="0"/>
              <a:t>Example – Additional Parameters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81648" y="1964410"/>
            <a:ext cx="8228707" cy="1726899"/>
          </a:xfrm>
          <a:prstGeom prst="rect">
            <a:avLst/>
          </a:prstGeom>
          <a:solidFill>
            <a:srgbClr val="FFF4D9"/>
          </a:solidFill>
          <a:ln>
            <a:noFill/>
          </a:ln>
        </p:spPr>
        <p:txBody>
          <a:bodyPr vert="horz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import </a:t>
            </a:r>
            <a:r>
              <a:rPr lang="en-US" sz="1200" dirty="0" err="1">
                <a:solidFill>
                  <a:srgbClr val="FF0000"/>
                </a:solidFill>
                <a:latin typeface="Courier"/>
                <a:cs typeface="Courier"/>
              </a:rPr>
              <a:t>csv</a:t>
            </a:r>
            <a:br>
              <a:rPr lang="en-US" sz="1200" dirty="0">
                <a:latin typeface="Courier"/>
                <a:cs typeface="Courier"/>
              </a:rPr>
            </a:br>
            <a:endParaRPr lang="en-US" sz="12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w</a:t>
            </a:r>
            <a:r>
              <a:rPr lang="en-US" sz="1200" b="1" dirty="0">
                <a:latin typeface="Courier"/>
                <a:cs typeface="Courier"/>
              </a:rPr>
              <a:t>ith </a:t>
            </a:r>
            <a:r>
              <a:rPr lang="en-US" sz="1200" dirty="0">
                <a:latin typeface="Courier"/>
                <a:cs typeface="Courier"/>
              </a:rPr>
              <a:t>open(</a:t>
            </a:r>
            <a:r>
              <a:rPr lang="en-US" sz="1200" b="1" dirty="0">
                <a:latin typeface="Courier"/>
                <a:cs typeface="Courier"/>
              </a:rPr>
              <a:t>'data/example2.csv'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b="1" dirty="0">
                <a:latin typeface="Courier"/>
                <a:cs typeface="Courier"/>
              </a:rPr>
              <a:t>as </a:t>
            </a:r>
            <a:r>
              <a:rPr lang="en-US" sz="1200" dirty="0">
                <a:latin typeface="Courier"/>
                <a:cs typeface="Courier"/>
              </a:rPr>
              <a:t>f, </a:t>
            </a:r>
            <a:r>
              <a:rPr lang="en-US" sz="1200" b="1" dirty="0">
                <a:latin typeface="Courier"/>
                <a:cs typeface="Courier"/>
              </a:rPr>
              <a:t>with </a:t>
            </a:r>
            <a:r>
              <a:rPr lang="en-US" sz="1200" dirty="0">
                <a:latin typeface="Courier"/>
                <a:cs typeface="Courier"/>
              </a:rPr>
              <a:t>open(</a:t>
            </a:r>
            <a:r>
              <a:rPr lang="en-US" sz="1200" b="1" dirty="0">
                <a:latin typeface="Courier"/>
                <a:cs typeface="Courier"/>
              </a:rPr>
              <a:t>'data/output3.csv'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b="1" dirty="0">
                <a:latin typeface="Courier"/>
                <a:cs typeface="Courier"/>
              </a:rPr>
              <a:t>'w'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b="1" dirty="0">
                <a:latin typeface="Courier"/>
                <a:cs typeface="Courier"/>
              </a:rPr>
              <a:t>as </a:t>
            </a:r>
            <a:r>
              <a:rPr lang="en-US" sz="1200" dirty="0">
                <a:latin typeface="Courier"/>
                <a:cs typeface="Courier"/>
              </a:rPr>
              <a:t>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i_file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FF0000"/>
                </a:solidFill>
                <a:latin typeface="Courier"/>
                <a:cs typeface="Courier"/>
              </a:rPr>
              <a:t>csv.</a:t>
            </a:r>
            <a:r>
              <a:rPr lang="en-US" sz="1200" dirty="0" err="1"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(f,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delimiter=',',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quotechar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="'", quoting=</a:t>
            </a:r>
            <a:r>
              <a:rPr lang="en-US" sz="1200" dirty="0" err="1">
                <a:solidFill>
                  <a:srgbClr val="FF0000"/>
                </a:solidFill>
                <a:latin typeface="Courier"/>
                <a:cs typeface="Courier"/>
              </a:rPr>
              <a:t>csv.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QUOTE_MINIMAL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o_file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FF0000"/>
                </a:solidFill>
                <a:latin typeface="Courier"/>
                <a:cs typeface="Courier"/>
              </a:rPr>
              <a:t>csv.</a:t>
            </a:r>
            <a:r>
              <a:rPr lang="en-US" sz="1200" dirty="0" err="1">
                <a:latin typeface="Courier"/>
                <a:cs typeface="Courier"/>
              </a:rPr>
              <a:t>writer</a:t>
            </a:r>
            <a:r>
              <a:rPr lang="en-US" sz="1200" dirty="0">
                <a:latin typeface="Courier"/>
                <a:cs typeface="Courier"/>
              </a:rPr>
              <a:t>(g,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delimiter=':',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quotechar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='"', quoting=</a:t>
            </a:r>
            <a:r>
              <a:rPr lang="en-US" sz="1200" dirty="0" err="1">
                <a:solidFill>
                  <a:srgbClr val="FF0000"/>
                </a:solidFill>
                <a:latin typeface="Courier"/>
                <a:cs typeface="Courier"/>
              </a:rPr>
              <a:t>csv.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QUOTE_ALL</a:t>
            </a:r>
            <a:r>
              <a:rPr lang="en-US" sz="1200" dirty="0">
                <a:latin typeface="Courier"/>
                <a:cs typeface="Courier"/>
              </a:rPr>
              <a:t>)</a:t>
            </a:r>
            <a:br>
              <a:rPr lang="en-US" sz="1200" dirty="0">
                <a:latin typeface="Courier"/>
                <a:cs typeface="Courier"/>
              </a:rPr>
            </a:b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for </a:t>
            </a:r>
            <a:r>
              <a:rPr lang="en-US" sz="1200" dirty="0">
                <a:latin typeface="Courier"/>
                <a:cs typeface="Courier"/>
              </a:rPr>
              <a:t>row </a:t>
            </a:r>
            <a:r>
              <a:rPr lang="en-US" sz="1200" b="1" dirty="0">
                <a:latin typeface="Courier"/>
                <a:cs typeface="Courier"/>
              </a:rPr>
              <a:t>in </a:t>
            </a:r>
            <a:r>
              <a:rPr lang="en-US" sz="1200" dirty="0" err="1">
                <a:latin typeface="Courier"/>
                <a:cs typeface="Courier"/>
              </a:rPr>
              <a:t>i_file</a:t>
            </a:r>
            <a:r>
              <a:rPr lang="en-US" sz="1200" dirty="0">
                <a:latin typeface="Courier"/>
                <a:cs typeface="Courier"/>
              </a:rPr>
              <a:t>: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row += [</a:t>
            </a:r>
            <a:r>
              <a:rPr lang="en-US" sz="1200" b="1" dirty="0">
                <a:latin typeface="Courier"/>
                <a:cs typeface="Courier"/>
              </a:rPr>
              <a:t>'{:.2f}'</a:t>
            </a:r>
            <a:r>
              <a:rPr lang="en-US" sz="1200" dirty="0">
                <a:latin typeface="Courier"/>
                <a:cs typeface="Courier"/>
              </a:rPr>
              <a:t>.format(float(row[2]) * float(row[3]))]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o_file.writerow</a:t>
            </a:r>
            <a:r>
              <a:rPr lang="en-US" sz="1200" dirty="0">
                <a:latin typeface="Courier"/>
                <a:cs typeface="Courier"/>
              </a:rPr>
              <a:t>(row)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648" y="1591201"/>
            <a:ext cx="8228706" cy="37320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Adding Parameters to the reader() and writer() methods: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981647" y="5426508"/>
            <a:ext cx="3346351" cy="803569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vert="horz" wrap="square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1,Jim,15,20.00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2,Tim,10,1.30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3,Rim,9,17.98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4,Vim,12,11.15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864006" y="5426508"/>
            <a:ext cx="3346349" cy="803569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vert="horz" wrap="square" lIns="64277" tIns="32139" rIns="64277" bIns="32139">
            <a:spAutoFit/>
          </a:bodyPr>
          <a:lstStyle>
            <a:lvl1pPr marL="241056" indent="-241056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522287" indent="-200880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803520" indent="-160704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124930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446336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1767745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89152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410561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31967" indent="-160704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Jim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15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20.00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300.00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2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Tim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10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1.30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13.00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3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Rim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9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17.98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161.82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b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4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Vim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12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11.15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133.80</a:t>
            </a:r>
            <a:r>
              <a:rPr lang="ru-RU" sz="12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endParaRPr lang="en-US" sz="1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649" y="5176409"/>
            <a:ext cx="8228706" cy="250099"/>
          </a:xfrm>
          <a:prstGeom prst="rect">
            <a:avLst/>
          </a:prstGeom>
          <a:noFill/>
        </p:spPr>
        <p:txBody>
          <a:bodyPr wrap="square" lIns="72000" tIns="32400" rIns="72000" bIns="324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data/example1.csv                           managed by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i_file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		                           data/output1.csv       managed by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o_file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5681521" y="5841057"/>
            <a:ext cx="978408" cy="146462"/>
          </a:xfrm>
          <a:prstGeom prst="rightArrow">
            <a:avLst>
              <a:gd name="adj1" fmla="val 38042"/>
              <a:gd name="adj2" fmla="val 142679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8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09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5655AB71-A94D-4B3D-AE2F-7514A4C83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files: zip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272ED166-879E-41B0-933E-4E150A160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can use the appropriate module to open various types of compressed and archival file-formats</a:t>
            </a:r>
          </a:p>
          <a:p>
            <a:endParaRPr lang="en-US" altLang="en-US"/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BA43D6B9-6316-4618-9644-A2F22720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3124201"/>
            <a:ext cx="7620000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77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zipfile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FF77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sys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zipfilename = sys.argv[1]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zf = zipfile.ZipFile(zipfilename)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FF77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filename </a:t>
            </a:r>
            <a:r>
              <a:rPr lang="en-US" altLang="en-US" sz="1400">
                <a:solidFill>
                  <a:srgbClr val="FF77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zf.namelist():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en-US" sz="1400">
                <a:solidFill>
                  <a:srgbClr val="FF77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filename.startswith(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</a:rPr>
              <a:t>"A2"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en-US" sz="1400">
                <a:solidFill>
                  <a:srgbClr val="90009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filename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ncore = 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</a:rPr>
              <a:t>'M3.txt'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thedata = zf.read(ncore)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90009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thedata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9C85C218-9AC4-45E6-B3CA-134F126AC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files: gz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3C165171-71E3-4D96-93AA-42F672ABF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gzip format is very common for bioinformatics files (Extention is .gz)</a:t>
            </a:r>
          </a:p>
          <a:p>
            <a:pPr lvl="1"/>
            <a:r>
              <a:rPr lang="en-US" altLang="en-US"/>
              <a:t>Use the gzip module to read and write as if a normal file (not an archive format like zip)</a:t>
            </a:r>
          </a:p>
          <a:p>
            <a:endParaRPr lang="en-US" altLang="en-US"/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810892EE-B797-4628-8EC9-2C45F5A76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3759200"/>
            <a:ext cx="76200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77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gzip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zf = gzip.open(</a:t>
            </a:r>
            <a:r>
              <a:rPr lang="en-US" altLang="en-US" sz="1400">
                <a:solidFill>
                  <a:srgbClr val="00AA00"/>
                </a:solidFill>
                <a:latin typeface="Courier New" panose="02070309020205020404" pitchFamily="49" charset="0"/>
              </a:rPr>
              <a:t>'sprot_chunk.dat.gz'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FF77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i,line </a:t>
            </a:r>
            <a:r>
              <a:rPr lang="en-US" altLang="en-US" sz="1400">
                <a:solidFill>
                  <a:srgbClr val="FF77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en-US" sz="1400">
                <a:solidFill>
                  <a:srgbClr val="900090"/>
                </a:solidFill>
                <a:latin typeface="Courier New" panose="02070309020205020404" pitchFamily="49" charset="0"/>
              </a:rPr>
              <a:t>enumerate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(zf):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en-US" sz="1400">
                <a:solidFill>
                  <a:srgbClr val="90009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line.rstrip()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en-US" sz="1400">
                <a:solidFill>
                  <a:srgbClr val="FF77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i &gt; 10: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en-US" sz="1400">
                <a:solidFill>
                  <a:srgbClr val="FF7700"/>
                </a:solidFill>
                <a:latin typeface="Courier New" panose="02070309020205020404" pitchFamily="49" charset="0"/>
              </a:rPr>
              <a:t>break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zf.close()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Objects: </a:t>
            </a:r>
            <a:r>
              <a:rPr lang="en-US" b="0" dirty="0"/>
              <a:t>Buffering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42247" y="1567283"/>
          <a:ext cx="759661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42247" y="1966639"/>
          <a:ext cx="759661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51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 buffering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1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buffers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one line at a time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also known as row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rgbClr val="0000FF"/>
                          </a:solidFill>
                        </a:rPr>
                        <a:t> &gt; 0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buffering with indicated buffer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buffering with indicated buffer size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using</a:t>
                      </a:r>
                      <a:r>
                        <a:rPr lang="en-US" sz="1600" baseline="0" dirty="0"/>
                        <a:t> buffers may significantly increase performance.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buffering with system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specific buffer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uses settings</a:t>
                      </a:r>
                      <a:r>
                        <a:rPr lang="en-US" sz="1600" baseline="0" dirty="0"/>
                        <a:t> from the operating system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86716" y="5189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037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Page </a:t>
            </a:r>
            <a:fld id="{8E1E995C-A90A-3048-A26A-F3C65381D4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Objects: </a:t>
            </a:r>
            <a:r>
              <a:rPr lang="en-US" b="0" dirty="0"/>
              <a:t>Properties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40475" y="1568963"/>
          <a:ext cx="764085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1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f.closed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True</a:t>
                      </a:r>
                      <a:r>
                        <a:rPr lang="en-US" sz="1600" dirty="0"/>
                        <a:t> if file</a:t>
                      </a:r>
                      <a:r>
                        <a:rPr lang="en-US" sz="1600" baseline="0" dirty="0"/>
                        <a:t> is closed otherwise 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36">
                <a:tc>
                  <a:txBody>
                    <a:bodyPr/>
                    <a:lstStyle/>
                    <a:p>
                      <a:pPr algn="l"/>
                      <a:r>
                        <a:rPr lang="en-US" sz="1600" b="1" baseline="0" dirty="0" err="1">
                          <a:solidFill>
                            <a:srgbClr val="0000FF"/>
                          </a:solidFill>
                        </a:rPr>
                        <a:t>f.mode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mode the file was opened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f.name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file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0373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Page </a:t>
            </a:r>
            <a:fld id="{8E1E995C-A90A-3048-A26A-F3C65381D4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Objects: </a:t>
            </a:r>
            <a:r>
              <a:rPr lang="en-US" b="0" dirty="0"/>
              <a:t>Read, write and tell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40475" y="1571048"/>
          <a:ext cx="764085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1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f.read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reads</a:t>
                      </a:r>
                      <a:r>
                        <a:rPr lang="en-US" sz="1600" baseline="0" dirty="0"/>
                        <a:t> file content (binary or text)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36">
                <a:tc>
                  <a:txBody>
                    <a:bodyPr/>
                    <a:lstStyle/>
                    <a:p>
                      <a:pPr algn="l"/>
                      <a:r>
                        <a:rPr lang="en-US" sz="1600" b="1" baseline="0" dirty="0" err="1">
                          <a:solidFill>
                            <a:srgbClr val="0000FF"/>
                          </a:solidFill>
                        </a:rPr>
                        <a:t>f.read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</a:rPr>
                        <a:t>([</a:t>
                      </a:r>
                      <a:r>
                        <a:rPr lang="en-US" sz="1600" b="1" baseline="0" dirty="0" err="1">
                          <a:solidFill>
                            <a:srgbClr val="0000FF"/>
                          </a:solidFill>
                        </a:rPr>
                        <a:t>number_of_bytes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</a:rPr>
                        <a:t>])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>
                          <a:solidFill>
                            <a:srgbClr val="0000FF"/>
                          </a:solidFill>
                        </a:rPr>
                        <a:t>number_of_bytes</a:t>
                      </a:r>
                      <a:r>
                        <a:rPr lang="en-US" sz="1600" baseline="0" dirty="0"/>
                        <a:t> bytes starting at the current position of the file pointer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f.readline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Reads</a:t>
                      </a:r>
                      <a:r>
                        <a:rPr lang="en-US" sz="1600" baseline="0" dirty="0"/>
                        <a:t> a line from the file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f.readlines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Reads all</a:t>
                      </a:r>
                      <a:r>
                        <a:rPr lang="en-US" sz="1600" baseline="0" dirty="0"/>
                        <a:t> lines from file from the current file position and puts them in a list object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40475" y="3841761"/>
          <a:ext cx="764085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1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f.write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some_string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writes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</a:rPr>
                        <a:t>some_string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to file (binary or text)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40475" y="4329441"/>
          <a:ext cx="764085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1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rgbClr val="0000FF"/>
                          </a:solidFill>
                        </a:rPr>
                        <a:t>f.tell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Returns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the current position of the file pointer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84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You Need In Order To Read </a:t>
            </a:r>
            <a:br>
              <a:rPr lang="en-US" altLang="en-US"/>
            </a:br>
            <a:r>
              <a:rPr lang="en-US" altLang="en-US"/>
              <a:t>Information From A File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/>
              <a:t>Open the file and associate the file with a file variable.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A command to read the information.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A command to close the file.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/>
              <a:t>Opening Files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en-US" dirty="0"/>
              <a:t>Prepares the file for reading:</a:t>
            </a:r>
            <a:br>
              <a:rPr lang="en-US" altLang="en-US" dirty="0"/>
            </a:br>
            <a:endParaRPr lang="en-US" altLang="en-US" dirty="0"/>
          </a:p>
          <a:p>
            <a:pPr marL="723900" lvl="1" indent="-381000">
              <a:lnSpc>
                <a:spcPct val="70000"/>
              </a:lnSpc>
              <a:buFontTx/>
              <a:buAutoNum type="alphaUcPeriod"/>
            </a:pPr>
            <a:r>
              <a:rPr lang="en-CA" altLang="en-US" dirty="0"/>
              <a:t>Links the file variable with the physical file (references to the file variable are </a:t>
            </a:r>
            <a:br>
              <a:rPr lang="en-CA" altLang="en-US" dirty="0"/>
            </a:br>
            <a:br>
              <a:rPr lang="en-CA" altLang="en-US" dirty="0"/>
            </a:br>
            <a:r>
              <a:rPr lang="en-CA" altLang="en-US" dirty="0"/>
              <a:t>references to the physical file).</a:t>
            </a:r>
            <a:br>
              <a:rPr lang="en-CA" altLang="en-US" dirty="0"/>
            </a:br>
            <a:endParaRPr lang="en-US" altLang="en-US" dirty="0"/>
          </a:p>
          <a:p>
            <a:pPr marL="723900" lvl="1" indent="-381000">
              <a:lnSpc>
                <a:spcPct val="70000"/>
              </a:lnSpc>
              <a:buFontTx/>
              <a:buAutoNum type="alphaUcPeriod"/>
            </a:pPr>
            <a:r>
              <a:rPr lang="en-US" altLang="en-US" dirty="0"/>
              <a:t>Positions the file pointer at the start of the file.</a:t>
            </a:r>
          </a:p>
          <a:p>
            <a:pPr marL="457200" indent="-457200">
              <a:lnSpc>
                <a:spcPct val="80000"/>
              </a:lnSpc>
              <a:buNone/>
            </a:pPr>
            <a:br>
              <a:rPr lang="en-US" altLang="en-US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Format:</a:t>
            </a:r>
            <a:r>
              <a:rPr lang="en-US" altLang="en-US" baseline="30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altLang="en-US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i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 variable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= open(&lt;</a:t>
            </a:r>
            <a:r>
              <a:rPr lang="en-US" altLang="en-US" sz="1800" i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 name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i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"r")</a:t>
            </a:r>
            <a:endParaRPr lang="en-US" altLang="en-US" b="1" dirty="0"/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open("data.txt", "r")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533400" indent="-533400">
              <a:buFontTx/>
              <a:buAutoNum type="arabicPeriod" startAt="2"/>
            </a:pPr>
            <a:r>
              <a:rPr lang="en-US" altLang="en-US"/>
              <a:t>Reading Information From Files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Typically reading is done within the body of a loop</a:t>
            </a:r>
          </a:p>
          <a:p>
            <a:pPr eaLnBrk="1" hangingPunct="1"/>
            <a:r>
              <a:rPr lang="en-US" altLang="en-US"/>
              <a:t>Each execution of the loop will read a line from file into a string</a:t>
            </a:r>
          </a:p>
          <a:p>
            <a:pPr eaLnBrk="1" hangingPunct="1"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&lt;</a:t>
            </a:r>
            <a:r>
              <a:rPr lang="en-US" altLang="en-US" sz="1800" i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variable to store a string</a:t>
            </a: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in &lt;</a:t>
            </a:r>
            <a:r>
              <a:rPr lang="en-US" altLang="en-US" sz="1800" i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 of file variable</a:t>
            </a: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i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 something with the string read from file</a:t>
            </a: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>
              <a:buFontTx/>
              <a:buNone/>
            </a:pPr>
            <a:endParaRPr lang="en-US" altLang="en-US" b="1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Example:</a:t>
            </a:r>
            <a:r>
              <a:rPr lang="en-US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line in inputFile: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print(line)  </a:t>
            </a:r>
            <a:r>
              <a:rPr lang="en-US" altLang="en-US" b="1">
                <a:solidFill>
                  <a:srgbClr val="00B0F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Echo file contents back onscreen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3764</Words>
  <Application>Microsoft Office PowerPoint</Application>
  <PresentationFormat>Widescreen</PresentationFormat>
  <Paragraphs>394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</vt:lpstr>
      <vt:lpstr>Courier New</vt:lpstr>
      <vt:lpstr>Gill Sans</vt:lpstr>
      <vt:lpstr>Times New Roman</vt:lpstr>
      <vt:lpstr>Thème Office</vt:lpstr>
      <vt:lpstr>Introduction to Programming</vt:lpstr>
      <vt:lpstr>File Class: Open and close files</vt:lpstr>
      <vt:lpstr>File Objects: Access modes</vt:lpstr>
      <vt:lpstr>File Objects: Buffering</vt:lpstr>
      <vt:lpstr>File Objects: Properties</vt:lpstr>
      <vt:lpstr>File Objects: Read, write and tell</vt:lpstr>
      <vt:lpstr>What You Need In Order To Read  Information From A File</vt:lpstr>
      <vt:lpstr>Opening Files</vt:lpstr>
      <vt:lpstr>Reading Information From Files</vt:lpstr>
      <vt:lpstr>Closing The File</vt:lpstr>
      <vt:lpstr>Reading From Files: Putting It All Together</vt:lpstr>
      <vt:lpstr>What You Need To Write Information To A File</vt:lpstr>
      <vt:lpstr>Opening The File</vt:lpstr>
      <vt:lpstr>Writing To A File</vt:lpstr>
      <vt:lpstr>Writing To A File: Putting It All Together</vt:lpstr>
      <vt:lpstr>Writing To A File: Putting It All Together (2)</vt:lpstr>
      <vt:lpstr>Writing To A File: Putting It All Together (3)</vt:lpstr>
      <vt:lpstr>Reading From Files: Commonly Used Algorithm (If There Is Time)</vt:lpstr>
      <vt:lpstr>File Input: Alternate Implementation</vt:lpstr>
      <vt:lpstr>Data Processing: Files</vt:lpstr>
      <vt:lpstr>Example Program: data_processing.py</vt:lpstr>
      <vt:lpstr>Error Handling With Exceptions</vt:lpstr>
      <vt:lpstr>Exceptions: File Example</vt:lpstr>
      <vt:lpstr>Exceptions: File Example (2)</vt:lpstr>
      <vt:lpstr>CSV Module: Introduction to CSV Files</vt:lpstr>
      <vt:lpstr>CSV Module: Introduction to CSV Files</vt:lpstr>
      <vt:lpstr>CSV Module: An Example</vt:lpstr>
      <vt:lpstr>CSV Module: An Example</vt:lpstr>
      <vt:lpstr>CSV Module: An Example</vt:lpstr>
      <vt:lpstr>CSV Module: An Example</vt:lpstr>
      <vt:lpstr>CSV Module: An Example</vt:lpstr>
      <vt:lpstr>CSV Module: Additional Parameters</vt:lpstr>
      <vt:lpstr>CSV Module: Example – Additional Parameters</vt:lpstr>
      <vt:lpstr>Special files: zip</vt:lpstr>
      <vt:lpstr>Special files: gz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Ben Blanc</dc:creator>
  <cp:lastModifiedBy>S.M.Reza Dibaj</cp:lastModifiedBy>
  <cp:revision>6</cp:revision>
  <dcterms:created xsi:type="dcterms:W3CDTF">2021-10-21T22:52:26Z</dcterms:created>
  <dcterms:modified xsi:type="dcterms:W3CDTF">2022-02-15T02:03:26Z</dcterms:modified>
</cp:coreProperties>
</file>