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Source Sans Pr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390"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37168551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lt2"/>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1915127" y="1788453"/>
            <a:ext cx="8361228" cy="2098225"/>
          </a:xfrm>
          <a:prstGeom prst="rect">
            <a:avLst/>
          </a:prstGeom>
          <a:noFill/>
          <a:ln>
            <a:noFill/>
          </a:ln>
        </p:spPr>
        <p:txBody>
          <a:bodyPr wrap="square" lIns="91425" tIns="91425" rIns="91425" bIns="91425" anchor="b" anchorCtr="0"/>
          <a:lstStyle>
            <a:lvl1pPr marL="0" marR="0" lvl="0" indent="0" algn="ctr" rtl="0">
              <a:lnSpc>
                <a:spcPct val="89000"/>
              </a:lnSpc>
              <a:spcBef>
                <a:spcPts val="0"/>
              </a:spcBef>
              <a:buClr>
                <a:schemeClr val="dk2"/>
              </a:buClr>
              <a:buFont typeface="Source Sans Pro"/>
              <a:buNone/>
              <a:defRPr sz="72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subTitle" idx="1"/>
          </p:nvPr>
        </p:nvSpPr>
        <p:spPr>
          <a:xfrm>
            <a:off x="2679906" y="3956278"/>
            <a:ext cx="6831672" cy="1086236"/>
          </a:xfrm>
          <a:prstGeom prst="rect">
            <a:avLst/>
          </a:prstGeom>
          <a:noFill/>
          <a:ln>
            <a:noFill/>
          </a:ln>
        </p:spPr>
        <p:txBody>
          <a:bodyPr wrap="square" lIns="91425" tIns="91425" rIns="91425" bIns="91425" anchor="t" anchorCtr="0"/>
          <a:lstStyle>
            <a:lvl1pPr marL="0" marR="0" lvl="0" indent="0" algn="ctr" rtl="0">
              <a:lnSpc>
                <a:spcPct val="112000"/>
              </a:lnSpc>
              <a:spcBef>
                <a:spcPts val="0"/>
              </a:spcBef>
              <a:spcAft>
                <a:spcPts val="0"/>
              </a:spcAft>
              <a:buClr>
                <a:schemeClr val="dk2"/>
              </a:buClr>
              <a:buFont typeface="Source Sans Pro"/>
              <a:buNone/>
              <a:defRPr sz="2300" b="0" i="0" u="none" strike="noStrike" cap="none">
                <a:solidFill>
                  <a:schemeClr val="dk2"/>
                </a:solidFill>
                <a:latin typeface="Source Sans Pro"/>
                <a:ea typeface="Source Sans Pro"/>
                <a:cs typeface="Source Sans Pro"/>
                <a:sym typeface="Source Sans Pro"/>
              </a:defRPr>
            </a:lvl1pPr>
            <a:lvl2pPr marL="457200" marR="0" lvl="1" indent="0" algn="ctr"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ctr" rtl="0">
              <a:lnSpc>
                <a:spcPct val="94000"/>
              </a:lnSpc>
              <a:spcBef>
                <a:spcPts val="500"/>
              </a:spcBef>
              <a:spcAft>
                <a:spcPts val="200"/>
              </a:spcAft>
              <a:buClr>
                <a:schemeClr val="dk2"/>
              </a:buClr>
              <a:buFont typeface="Source Sans Pro"/>
              <a:buNone/>
              <a:defRPr sz="1800" b="0" i="0" u="none" strike="noStrike" cap="none">
                <a:solidFill>
                  <a:schemeClr val="dk2"/>
                </a:solidFill>
                <a:latin typeface="Source Sans Pro"/>
                <a:ea typeface="Source Sans Pro"/>
                <a:cs typeface="Source Sans Pro"/>
                <a:sym typeface="Source Sans Pro"/>
              </a:defRPr>
            </a:lvl3pPr>
            <a:lvl4pPr marL="1371600" marR="0" lvl="3"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4pPr>
            <a:lvl5pPr marL="1828800" marR="0" lvl="4"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5pPr>
            <a:lvl6pPr marL="2286000" marR="0" lvl="5"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6pPr>
            <a:lvl7pPr marL="2743200" marR="0" lvl="6"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7pPr>
            <a:lvl8pPr marL="3200400" marR="0" lvl="7"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8pPr>
            <a:lvl9pPr marL="3657600" marR="0" lvl="8"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15" name="Shape 15"/>
          <p:cNvSpPr txBox="1">
            <a:spLocks noGrp="1"/>
          </p:cNvSpPr>
          <p:nvPr>
            <p:ph type="dt" idx="10"/>
          </p:nvPr>
        </p:nvSpPr>
        <p:spPr>
          <a:xfrm>
            <a:off x="752858" y="6453385"/>
            <a:ext cx="1607944"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6" name="Shape 16"/>
          <p:cNvSpPr txBox="1">
            <a:spLocks noGrp="1"/>
          </p:cNvSpPr>
          <p:nvPr>
            <p:ph type="ftr" idx="11"/>
          </p:nvPr>
        </p:nvSpPr>
        <p:spPr>
          <a:xfrm>
            <a:off x="2584053" y="6453385"/>
            <a:ext cx="7023377" cy="404614"/>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7" name="Shape 17"/>
          <p:cNvSpPr txBox="1">
            <a:spLocks noGrp="1"/>
          </p:cNvSpPr>
          <p:nvPr>
            <p:ph type="sldNum" idx="12"/>
          </p:nvPr>
        </p:nvSpPr>
        <p:spPr>
          <a:xfrm>
            <a:off x="9830682"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grpSp>
        <p:nvGrpSpPr>
          <p:cNvPr id="18" name="Shape 18"/>
          <p:cNvGrpSpPr/>
          <p:nvPr/>
        </p:nvGrpSpPr>
        <p:grpSpPr>
          <a:xfrm>
            <a:off x="752858" y="744468"/>
            <a:ext cx="10674116" cy="5349670"/>
            <a:chOff x="752858" y="744468"/>
            <a:chExt cx="10674116" cy="5349670"/>
          </a:xfrm>
        </p:grpSpPr>
        <p:sp>
          <p:nvSpPr>
            <p:cNvPr id="19" name="Shape 19"/>
            <p:cNvSpPr/>
            <p:nvPr/>
          </p:nvSpPr>
          <p:spPr>
            <a:xfrm>
              <a:off x="8151961" y="1685651"/>
              <a:ext cx="3275012" cy="4408488"/>
            </a:xfrm>
            <a:custGeom>
              <a:avLst/>
              <a:gdLst/>
              <a:ahLst/>
              <a:cxnLst/>
              <a:rect l="0" t="0" r="0" b="0"/>
              <a:pathLst>
                <a:path w="120000" h="120000" extrusionOk="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20" name="Shape 20"/>
            <p:cNvSpPr/>
            <p:nvPr/>
          </p:nvSpPr>
          <p:spPr>
            <a:xfrm rot="10800000">
              <a:off x="752858" y="744468"/>
              <a:ext cx="3275668" cy="4408488"/>
            </a:xfrm>
            <a:custGeom>
              <a:avLst/>
              <a:gdLst/>
              <a:ahLst/>
              <a:cxnLst/>
              <a:rect l="0" t="0" r="0" b="0"/>
              <a:pathLst>
                <a:path w="120000" h="120000" extrusionOk="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9" name="Shape 79"/>
          <p:cNvSpPr txBox="1">
            <a:spLocks noGrp="1"/>
          </p:cNvSpPr>
          <p:nvPr>
            <p:ph type="body" idx="1"/>
          </p:nvPr>
        </p:nvSpPr>
        <p:spPr>
          <a:xfrm rot="5400000">
            <a:off x="4386262" y="-719137"/>
            <a:ext cx="3571874" cy="96012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0" name="Shape 80"/>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1" name="Shape 81"/>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2" name="Shape 82"/>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757822" y="2462895"/>
            <a:ext cx="5243244" cy="1565765"/>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2839798" y="-844042"/>
            <a:ext cx="5243244" cy="8179641"/>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6" name="Shape 86"/>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7" name="Shape 87"/>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8" name="Shape 88"/>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1371600" y="2286000"/>
            <a:ext cx="9601200" cy="3581399"/>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24" name="Shape 24"/>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5" name="Shape 25"/>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6" name="Shape 26"/>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dk2"/>
        </a:solidFill>
        <a:effectLst/>
      </p:bgPr>
    </p:b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65025" y="1301359"/>
            <a:ext cx="9612971" cy="2852737"/>
          </a:xfrm>
          <a:prstGeom prst="rect">
            <a:avLst/>
          </a:prstGeom>
          <a:noFill/>
          <a:ln>
            <a:noFill/>
          </a:ln>
        </p:spPr>
        <p:txBody>
          <a:bodyPr wrap="square" lIns="91425" tIns="91425" rIns="91425" bIns="91425" anchor="b" anchorCtr="0"/>
          <a:lstStyle>
            <a:lvl1pPr marL="0" marR="0" lvl="0" indent="0" algn="r" rtl="0">
              <a:lnSpc>
                <a:spcPct val="89000"/>
              </a:lnSpc>
              <a:spcBef>
                <a:spcPts val="0"/>
              </a:spcBef>
              <a:buClr>
                <a:schemeClr val="lt2"/>
              </a:buClr>
              <a:buFont typeface="Source Sans Pro"/>
              <a:buNone/>
              <a:defRPr sz="7200" b="0" i="0" u="none" strike="noStrike" cap="none">
                <a:solidFill>
                  <a:schemeClr val="lt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65025" y="4216328"/>
            <a:ext cx="9612971" cy="1143323"/>
          </a:xfrm>
          <a:prstGeom prst="rect">
            <a:avLst/>
          </a:prstGeom>
          <a:noFill/>
          <a:ln>
            <a:noFill/>
          </a:ln>
        </p:spPr>
        <p:txBody>
          <a:bodyPr wrap="square" lIns="91425" tIns="91425" rIns="91425" bIns="91425" anchor="t" anchorCtr="0"/>
          <a:lstStyle>
            <a:lvl1pPr marL="0" marR="0" lvl="0" indent="0" algn="r" rtl="0">
              <a:lnSpc>
                <a:spcPct val="112000"/>
              </a:lnSpc>
              <a:spcBef>
                <a:spcPts val="0"/>
              </a:spcBef>
              <a:spcAft>
                <a:spcPts val="0"/>
              </a:spcAft>
              <a:buClr>
                <a:schemeClr val="lt2"/>
              </a:buClr>
              <a:buFont typeface="Source Sans Pro"/>
              <a:buNone/>
              <a:defRPr sz="2400" b="0" i="0" u="none" strike="noStrike" cap="none">
                <a:solidFill>
                  <a:schemeClr val="lt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lt1"/>
              </a:buClr>
              <a:buFont typeface="Source Sans Pro"/>
              <a:buNone/>
              <a:defRPr sz="2000" b="0" i="1" u="none" strike="noStrike" cap="none">
                <a:solidFill>
                  <a:schemeClr val="lt1"/>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lt1"/>
              </a:buClr>
              <a:buFont typeface="Source Sans Pro"/>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9pPr>
          </a:lstStyle>
          <a:p>
            <a:endParaRPr/>
          </a:p>
        </p:txBody>
      </p:sp>
      <p:sp>
        <p:nvSpPr>
          <p:cNvPr id="30" name="Shape 30"/>
          <p:cNvSpPr txBox="1">
            <a:spLocks noGrp="1"/>
          </p:cNvSpPr>
          <p:nvPr>
            <p:ph type="dt" idx="10"/>
          </p:nvPr>
        </p:nvSpPr>
        <p:spPr>
          <a:xfrm>
            <a:off x="738908" y="6453385"/>
            <a:ext cx="1622409"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lt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31" name="Shape 31"/>
          <p:cNvSpPr txBox="1">
            <a:spLocks noGrp="1"/>
          </p:cNvSpPr>
          <p:nvPr>
            <p:ph type="ftr" idx="11"/>
          </p:nvPr>
        </p:nvSpPr>
        <p:spPr>
          <a:xfrm>
            <a:off x="2584311" y="6453385"/>
            <a:ext cx="7023377" cy="404614"/>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chemeClr val="lt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32" name="Shape 32"/>
          <p:cNvSpPr txBox="1">
            <a:spLocks noGrp="1"/>
          </p:cNvSpPr>
          <p:nvPr>
            <p:ph type="sldNum" idx="12"/>
          </p:nvPr>
        </p:nvSpPr>
        <p:spPr>
          <a:xfrm>
            <a:off x="9830682"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2"/>
                </a:solidFill>
                <a:latin typeface="Source Sans Pro"/>
                <a:ea typeface="Source Sans Pro"/>
                <a:cs typeface="Source Sans Pro"/>
                <a:sym typeface="Source Sans Pro"/>
              </a:rPr>
              <a:t>‹#›</a:t>
            </a:fld>
            <a:endParaRPr lang="en-US" sz="1200" b="0" i="0" u="none" strike="noStrike" cap="none">
              <a:solidFill>
                <a:schemeClr val="lt2"/>
              </a:solidFill>
              <a:latin typeface="Source Sans Pro"/>
              <a:ea typeface="Source Sans Pro"/>
              <a:cs typeface="Source Sans Pro"/>
              <a:sym typeface="Source Sans Pro"/>
            </a:endParaRPr>
          </a:p>
        </p:txBody>
      </p:sp>
      <p:sp>
        <p:nvSpPr>
          <p:cNvPr id="33" name="Shape 33" title="Crop Mark"/>
          <p:cNvSpPr/>
          <p:nvPr/>
        </p:nvSpPr>
        <p:spPr>
          <a:xfrm>
            <a:off x="8151961" y="1685651"/>
            <a:ext cx="3275012" cy="4408488"/>
          </a:xfrm>
          <a:custGeom>
            <a:avLst/>
            <a:gdLst/>
            <a:ahLst/>
            <a:cxnLst/>
            <a:rect l="0" t="0" r="0" b="0"/>
            <a:pathLst>
              <a:path w="120000" h="120000" extrusionOk="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1371600" y="2285999"/>
            <a:ext cx="4447785"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6525403" y="2285999"/>
            <a:ext cx="4447785"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38" name="Shape 38"/>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9" name="Shape 39"/>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0" name="Shape 40"/>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371600" y="2340864"/>
            <a:ext cx="4443984" cy="823912"/>
          </a:xfrm>
          <a:prstGeom prst="rect">
            <a:avLst/>
          </a:prstGeom>
          <a:noFill/>
          <a:ln>
            <a:noFill/>
          </a:ln>
        </p:spPr>
        <p:txBody>
          <a:bodyPr wrap="square" lIns="91425" tIns="91425" rIns="91425" bIns="91425" anchor="b" anchorCtr="0"/>
          <a:lstStyle>
            <a:lvl1pPr marL="0" marR="0" lvl="0" indent="0" algn="l" rtl="0">
              <a:lnSpc>
                <a:spcPct val="84000"/>
              </a:lnSpc>
              <a:spcBef>
                <a:spcPts val="0"/>
              </a:spcBef>
              <a:spcAft>
                <a:spcPts val="0"/>
              </a:spcAft>
              <a:buClr>
                <a:schemeClr val="dk2"/>
              </a:buClr>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44" name="Shape 44"/>
          <p:cNvSpPr txBox="1">
            <a:spLocks noGrp="1"/>
          </p:cNvSpPr>
          <p:nvPr>
            <p:ph type="body" idx="2"/>
          </p:nvPr>
        </p:nvSpPr>
        <p:spPr>
          <a:xfrm>
            <a:off x="1371600" y="3305207"/>
            <a:ext cx="4443984" cy="2562193"/>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5" name="Shape 45"/>
          <p:cNvSpPr txBox="1">
            <a:spLocks noGrp="1"/>
          </p:cNvSpPr>
          <p:nvPr>
            <p:ph type="body" idx="3"/>
          </p:nvPr>
        </p:nvSpPr>
        <p:spPr>
          <a:xfrm>
            <a:off x="6525014" y="2340864"/>
            <a:ext cx="4443984" cy="823912"/>
          </a:xfrm>
          <a:prstGeom prst="rect">
            <a:avLst/>
          </a:prstGeom>
          <a:noFill/>
          <a:ln>
            <a:noFill/>
          </a:ln>
        </p:spPr>
        <p:txBody>
          <a:bodyPr wrap="square" lIns="91425" tIns="91425" rIns="91425" bIns="91425" anchor="b" anchorCtr="0"/>
          <a:lstStyle>
            <a:lvl1pPr marL="0" marR="0" lvl="0" indent="0" algn="l" rtl="0">
              <a:lnSpc>
                <a:spcPct val="84000"/>
              </a:lnSpc>
              <a:spcBef>
                <a:spcPts val="0"/>
              </a:spcBef>
              <a:spcAft>
                <a:spcPts val="0"/>
              </a:spcAft>
              <a:buClr>
                <a:schemeClr val="dk2"/>
              </a:buClr>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46" name="Shape 46"/>
          <p:cNvSpPr txBox="1">
            <a:spLocks noGrp="1"/>
          </p:cNvSpPr>
          <p:nvPr>
            <p:ph type="body" idx="4"/>
          </p:nvPr>
        </p:nvSpPr>
        <p:spPr>
          <a:xfrm>
            <a:off x="6525014" y="3305207"/>
            <a:ext cx="4443984" cy="2562193"/>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7" name="Shape 47"/>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8" name="Shape 48"/>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9" name="Shape 49"/>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3" name="Shape 53"/>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4" name="Shape 54"/>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7" name="Shape 57"/>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59"/>
        <p:cNvGrpSpPr/>
        <p:nvPr/>
      </p:nvGrpSpPr>
      <p:grpSpPr>
        <a:xfrm>
          <a:off x="0" y="0"/>
          <a:ext cx="0" cy="0"/>
          <a:chOff x="0" y="0"/>
          <a:chExt cx="0" cy="0"/>
        </a:xfrm>
      </p:grpSpPr>
      <p:sp>
        <p:nvSpPr>
          <p:cNvPr id="60" name="Shape 60" title="Background Shape"/>
          <p:cNvSpPr/>
          <p:nvPr/>
        </p:nvSpPr>
        <p:spPr>
          <a:xfrm>
            <a:off x="0" y="375"/>
            <a:ext cx="5303520" cy="6857623"/>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1" name="Shape 61"/>
          <p:cNvSpPr txBox="1">
            <a:spLocks noGrp="1"/>
          </p:cNvSpPr>
          <p:nvPr>
            <p:ph type="title"/>
          </p:nvPr>
        </p:nvSpPr>
        <p:spPr>
          <a:xfrm>
            <a:off x="723900" y="685800"/>
            <a:ext cx="3855720" cy="2157884"/>
          </a:xfrm>
          <a:prstGeom prst="rect">
            <a:avLst/>
          </a:prstGeom>
          <a:noFill/>
          <a:ln>
            <a:noFill/>
          </a:ln>
        </p:spPr>
        <p:txBody>
          <a:bodyPr wrap="square" lIns="91425" tIns="91425" rIns="91425" bIns="91425" anchor="t" anchorCtr="0"/>
          <a:lstStyle>
            <a:lvl1pPr marL="0" marR="0" lvl="0" indent="0" algn="l" rtl="0">
              <a:lnSpc>
                <a:spcPct val="84000"/>
              </a:lnSpc>
              <a:spcBef>
                <a:spcPts val="0"/>
              </a:spcBef>
              <a:buClr>
                <a:schemeClr val="dk2"/>
              </a:buClr>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6256019" y="685800"/>
            <a:ext cx="5212080" cy="517525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8pPr>
            <a:lvl9pPr marL="4114800" marR="0" lvl="8"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63" name="Shape 63"/>
          <p:cNvSpPr txBox="1">
            <a:spLocks noGrp="1"/>
          </p:cNvSpPr>
          <p:nvPr>
            <p:ph type="body" idx="2"/>
          </p:nvPr>
        </p:nvSpPr>
        <p:spPr>
          <a:xfrm>
            <a:off x="723900" y="2856343"/>
            <a:ext cx="3855720" cy="3011056"/>
          </a:xfrm>
          <a:prstGeom prst="rect">
            <a:avLst/>
          </a:prstGeom>
          <a:noFill/>
          <a:ln>
            <a:noFill/>
          </a:ln>
        </p:spPr>
        <p:txBody>
          <a:bodyPr wrap="square" lIns="91425" tIns="91425" rIns="91425" bIns="91425" anchor="t" anchorCtr="0"/>
          <a:lstStyle>
            <a:lvl1pPr marL="0" marR="0" lvl="0" indent="0" algn="l" rtl="0">
              <a:lnSpc>
                <a:spcPct val="113000"/>
              </a:lnSpc>
              <a:spcBef>
                <a:spcPts val="0"/>
              </a:spcBef>
              <a:spcAft>
                <a:spcPts val="15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64" name="Shape 64"/>
          <p:cNvSpPr txBox="1">
            <a:spLocks noGrp="1"/>
          </p:cNvSpPr>
          <p:nvPr>
            <p:ph type="dt" idx="10"/>
          </p:nvPr>
        </p:nvSpPr>
        <p:spPr>
          <a:xfrm>
            <a:off x="72390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5" name="Shape 65"/>
          <p:cNvSpPr txBox="1">
            <a:spLocks noGrp="1"/>
          </p:cNvSpPr>
          <p:nvPr>
            <p:ph type="ftr" idx="11"/>
          </p:nvPr>
        </p:nvSpPr>
        <p:spPr>
          <a:xfrm>
            <a:off x="2205944" y="6453385"/>
            <a:ext cx="2373675"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6" name="Shape 66"/>
          <p:cNvSpPr txBox="1">
            <a:spLocks noGrp="1"/>
          </p:cNvSpPr>
          <p:nvPr>
            <p:ph type="sldNum" idx="12"/>
          </p:nvPr>
        </p:nvSpPr>
        <p:spPr>
          <a:xfrm>
            <a:off x="9883139"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67" name="Shape 67" title="Divider Bar"/>
          <p:cNvSpPr/>
          <p:nvPr/>
        </p:nvSpPr>
        <p:spPr>
          <a:xfrm>
            <a:off x="5303519" y="375"/>
            <a:ext cx="22860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8"/>
        <p:cNvGrpSpPr/>
        <p:nvPr/>
      </p:nvGrpSpPr>
      <p:grpSpPr>
        <a:xfrm>
          <a:off x="0" y="0"/>
          <a:ext cx="0" cy="0"/>
          <a:chOff x="0" y="0"/>
          <a:chExt cx="0" cy="0"/>
        </a:xfrm>
      </p:grpSpPr>
      <p:sp>
        <p:nvSpPr>
          <p:cNvPr id="69" name="Shape 69" title="Background Shape"/>
          <p:cNvSpPr/>
          <p:nvPr/>
        </p:nvSpPr>
        <p:spPr>
          <a:xfrm>
            <a:off x="0" y="375"/>
            <a:ext cx="5303520" cy="6857623"/>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0" name="Shape 70"/>
          <p:cNvSpPr txBox="1">
            <a:spLocks noGrp="1"/>
          </p:cNvSpPr>
          <p:nvPr>
            <p:ph type="title"/>
          </p:nvPr>
        </p:nvSpPr>
        <p:spPr>
          <a:xfrm>
            <a:off x="723900" y="685800"/>
            <a:ext cx="3855720" cy="2157884"/>
          </a:xfrm>
          <a:prstGeom prst="rect">
            <a:avLst/>
          </a:prstGeom>
          <a:noFill/>
          <a:ln>
            <a:noFill/>
          </a:ln>
        </p:spPr>
        <p:txBody>
          <a:bodyPr wrap="square" lIns="91425" tIns="91425" rIns="91425" bIns="91425" anchor="t" anchorCtr="0"/>
          <a:lstStyle>
            <a:lvl1pPr marL="0" marR="0" lvl="0" indent="0" algn="l" rtl="0">
              <a:lnSpc>
                <a:spcPct val="84000"/>
              </a:lnSpc>
              <a:spcBef>
                <a:spcPts val="0"/>
              </a:spcBef>
              <a:buClr>
                <a:schemeClr val="dk2"/>
              </a:buClr>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 name="Shape 71"/>
          <p:cNvSpPr>
            <a:spLocks noGrp="1"/>
          </p:cNvSpPr>
          <p:nvPr>
            <p:ph type="pic" idx="2"/>
          </p:nvPr>
        </p:nvSpPr>
        <p:spPr>
          <a:xfrm>
            <a:off x="5532119" y="0"/>
            <a:ext cx="6659879" cy="6857999"/>
          </a:xfrm>
          <a:prstGeom prst="rect">
            <a:avLst/>
          </a:prstGeom>
          <a:noFill/>
          <a:ln>
            <a:noFill/>
          </a:ln>
        </p:spPr>
        <p:txBody>
          <a:bodyPr wrap="square" lIns="91425" tIns="91425" rIns="91425" bIns="91425" anchor="t" anchorCtr="0"/>
          <a:lstStyle>
            <a:lvl1pPr marL="0" marR="0" lvl="0" indent="0" algn="l" rtl="0">
              <a:lnSpc>
                <a:spcPct val="94000"/>
              </a:lnSpc>
              <a:spcBef>
                <a:spcPts val="10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9pPr>
          </a:lstStyle>
          <a:p>
            <a:endParaRPr/>
          </a:p>
        </p:txBody>
      </p:sp>
      <p:sp>
        <p:nvSpPr>
          <p:cNvPr id="72" name="Shape 72"/>
          <p:cNvSpPr txBox="1">
            <a:spLocks noGrp="1"/>
          </p:cNvSpPr>
          <p:nvPr>
            <p:ph type="body" idx="1"/>
          </p:nvPr>
        </p:nvSpPr>
        <p:spPr>
          <a:xfrm>
            <a:off x="723900" y="2855967"/>
            <a:ext cx="3855720" cy="3011431"/>
          </a:xfrm>
          <a:prstGeom prst="rect">
            <a:avLst/>
          </a:prstGeom>
          <a:noFill/>
          <a:ln>
            <a:noFill/>
          </a:ln>
        </p:spPr>
        <p:txBody>
          <a:bodyPr wrap="square" lIns="91425" tIns="91425" rIns="91425" bIns="91425" anchor="t" anchorCtr="0"/>
          <a:lstStyle>
            <a:lvl1pPr marL="0" marR="0" lvl="0" indent="0" algn="l" rtl="0">
              <a:lnSpc>
                <a:spcPct val="113000"/>
              </a:lnSpc>
              <a:spcBef>
                <a:spcPts val="0"/>
              </a:spcBef>
              <a:spcAft>
                <a:spcPts val="15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73" name="Shape 73"/>
          <p:cNvSpPr txBox="1">
            <a:spLocks noGrp="1"/>
          </p:cNvSpPr>
          <p:nvPr>
            <p:ph type="dt" idx="10"/>
          </p:nvPr>
        </p:nvSpPr>
        <p:spPr>
          <a:xfrm>
            <a:off x="72390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4" name="Shape 74"/>
          <p:cNvSpPr txBox="1">
            <a:spLocks noGrp="1"/>
          </p:cNvSpPr>
          <p:nvPr>
            <p:ph type="ftr" idx="11"/>
          </p:nvPr>
        </p:nvSpPr>
        <p:spPr>
          <a:xfrm>
            <a:off x="2205944" y="6453385"/>
            <a:ext cx="2373675"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5" name="Shape 75"/>
          <p:cNvSpPr txBox="1">
            <a:spLocks noGrp="1"/>
          </p:cNvSpPr>
          <p:nvPr>
            <p:ph type="sldNum" idx="12"/>
          </p:nvPr>
        </p:nvSpPr>
        <p:spPr>
          <a:xfrm>
            <a:off x="9883139"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76" name="Shape 76" title="Divider Bar"/>
          <p:cNvSpPr/>
          <p:nvPr/>
        </p:nvSpPr>
        <p:spPr>
          <a:xfrm>
            <a:off x="5303519" y="375"/>
            <a:ext cx="22860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1371600" y="2286000"/>
            <a:ext cx="9601200" cy="3581399"/>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 name="Shape 8"/>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 name="Shape 9"/>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0" name="Shape 10"/>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11" name="Shape 11" title="Side bar"/>
          <p:cNvSpPr/>
          <p:nvPr/>
        </p:nvSpPr>
        <p:spPr>
          <a:xfrm>
            <a:off x="478095" y="375"/>
            <a:ext cx="22860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1915127" y="1788453"/>
            <a:ext cx="8361228" cy="2098225"/>
          </a:xfrm>
          <a:prstGeom prst="rect">
            <a:avLst/>
          </a:prstGeom>
          <a:noFill/>
          <a:ln>
            <a:noFill/>
          </a:ln>
        </p:spPr>
        <p:txBody>
          <a:bodyPr wrap="square" lIns="91425" tIns="45700" rIns="91425" bIns="45700" anchor="b" anchorCtr="0">
            <a:noAutofit/>
          </a:bodyPr>
          <a:lstStyle/>
          <a:p>
            <a:pPr marL="0" marR="0" lvl="0" indent="0" algn="ctr" rtl="0">
              <a:lnSpc>
                <a:spcPct val="89000"/>
              </a:lnSpc>
              <a:spcBef>
                <a:spcPts val="0"/>
              </a:spcBef>
              <a:buClr>
                <a:schemeClr val="dk2"/>
              </a:buClr>
              <a:buSzPct val="25000"/>
              <a:buFont typeface="Arial"/>
              <a:buNone/>
            </a:pPr>
            <a:r>
              <a:rPr lang="en-US" sz="4400" b="0" i="0" u="none" strike="noStrike" cap="none">
                <a:solidFill>
                  <a:schemeClr val="dk2"/>
                </a:solidFill>
                <a:latin typeface="Arial"/>
                <a:ea typeface="Arial"/>
                <a:cs typeface="Arial"/>
                <a:sym typeface="Arial"/>
              </a:rPr>
              <a:t>ADDRESSING COMMON CHALLENGES </a:t>
            </a:r>
          </a:p>
        </p:txBody>
      </p:sp>
      <p:sp>
        <p:nvSpPr>
          <p:cNvPr id="94" name="Shape 94"/>
          <p:cNvSpPr txBox="1">
            <a:spLocks noGrp="1"/>
          </p:cNvSpPr>
          <p:nvPr>
            <p:ph type="subTitle" idx="1"/>
          </p:nvPr>
        </p:nvSpPr>
        <p:spPr>
          <a:xfrm>
            <a:off x="2679906" y="3956278"/>
            <a:ext cx="6831672" cy="1086236"/>
          </a:xfrm>
          <a:prstGeom prst="rect">
            <a:avLst/>
          </a:prstGeom>
          <a:noFill/>
          <a:ln>
            <a:noFill/>
          </a:ln>
        </p:spPr>
        <p:txBody>
          <a:bodyPr wrap="square" lIns="91425" tIns="45700" rIns="91425" bIns="45700" anchor="t" anchorCtr="0">
            <a:noAutofit/>
          </a:bodyPr>
          <a:lstStyle/>
          <a:p>
            <a:pPr marL="0" marR="0" lvl="0" indent="0" algn="ctr" rtl="0">
              <a:lnSpc>
                <a:spcPct val="112000"/>
              </a:lnSpc>
              <a:spcBef>
                <a:spcPts val="0"/>
              </a:spcBef>
              <a:spcAft>
                <a:spcPts val="0"/>
              </a:spcAft>
              <a:buClr>
                <a:schemeClr val="dk2"/>
              </a:buClr>
              <a:buSzPct val="25000"/>
              <a:buFont typeface="Source Sans Pro"/>
              <a:buNone/>
            </a:pPr>
            <a:r>
              <a:rPr lang="en-US" sz="1400" b="0" i="0" u="none" strike="noStrike" cap="none">
                <a:solidFill>
                  <a:schemeClr val="dk2"/>
                </a:solidFill>
                <a:latin typeface="Arial"/>
                <a:ea typeface="Arial"/>
                <a:cs typeface="Arial"/>
                <a:sym typeface="Arial"/>
              </a:rPr>
              <a:t>thebalance.com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371600" y="685801"/>
            <a:ext cx="9601200" cy="1231032"/>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4400" b="0" i="0" u="none" strike="noStrike" cap="none" dirty="0">
                <a:solidFill>
                  <a:schemeClr val="dk2"/>
                </a:solidFill>
                <a:latin typeface="Arial"/>
                <a:ea typeface="Arial"/>
                <a:cs typeface="Arial"/>
                <a:sym typeface="Arial"/>
              </a:rPr>
              <a:t>Not </a:t>
            </a:r>
            <a:r>
              <a:rPr lang="en-US" sz="4400" b="0" i="0" u="none" strike="noStrike" cap="none" dirty="0" smtClean="0">
                <a:solidFill>
                  <a:schemeClr val="dk2"/>
                </a:solidFill>
                <a:latin typeface="Arial"/>
                <a:ea typeface="Arial"/>
                <a:cs typeface="Arial"/>
                <a:sym typeface="Arial"/>
              </a:rPr>
              <a:t>Quite Qualified</a:t>
            </a:r>
            <a:endParaRPr lang="en-US" sz="4400" b="0" i="0" u="none" strike="noStrike" cap="none" dirty="0">
              <a:solidFill>
                <a:schemeClr val="dk2"/>
              </a:solidFill>
              <a:latin typeface="Arial"/>
              <a:ea typeface="Arial"/>
              <a:cs typeface="Arial"/>
              <a:sym typeface="Arial"/>
            </a:endParaRPr>
          </a:p>
        </p:txBody>
      </p:sp>
      <p:sp>
        <p:nvSpPr>
          <p:cNvPr id="148" name="Shape 148"/>
          <p:cNvSpPr txBox="1">
            <a:spLocks noGrp="1"/>
          </p:cNvSpPr>
          <p:nvPr>
            <p:ph type="body" idx="1"/>
          </p:nvPr>
        </p:nvSpPr>
        <p:spPr>
          <a:xfrm>
            <a:off x="1371600" y="1844824"/>
            <a:ext cx="9601200" cy="4615353"/>
          </a:xfrm>
          <a:prstGeom prst="rect">
            <a:avLst/>
          </a:prstGeom>
          <a:noFill/>
          <a:ln>
            <a:noFill/>
          </a:ln>
        </p:spPr>
        <p:txBody>
          <a:bodyPr wrap="square" lIns="91425" tIns="45700" rIns="91425" bIns="45700" anchor="t" anchorCtr="0">
            <a:noAutofit/>
          </a:bodyPr>
          <a:lstStyle/>
          <a:p>
            <a:pPr marL="0" marR="0" lvl="0" indent="0" algn="l" rtl="0">
              <a:lnSpc>
                <a:spcPct val="94000"/>
              </a:lnSpc>
              <a:spcBef>
                <a:spcPts val="0"/>
              </a:spcBef>
              <a:spcAft>
                <a:spcPts val="0"/>
              </a:spcAft>
              <a:buClr>
                <a:schemeClr val="dk2"/>
              </a:buClr>
              <a:buSzPct val="25000"/>
              <a:buFont typeface="Source Sans Pro"/>
              <a:buNone/>
            </a:pPr>
            <a:r>
              <a:rPr lang="en-US" sz="2000" b="1" i="0" u="none" strike="noStrike" cap="none" dirty="0">
                <a:solidFill>
                  <a:schemeClr val="dk2"/>
                </a:solidFill>
                <a:latin typeface="Arial"/>
                <a:ea typeface="Arial"/>
                <a:cs typeface="Arial"/>
                <a:sym typeface="Arial"/>
              </a:rPr>
              <a:t>How to get a job you’re underqualified </a:t>
            </a:r>
            <a:r>
              <a:rPr lang="en-US" sz="2000" b="1" i="0" u="none" strike="noStrike" cap="none" dirty="0" smtClean="0">
                <a:solidFill>
                  <a:schemeClr val="dk2"/>
                </a:solidFill>
                <a:latin typeface="Arial"/>
                <a:ea typeface="Arial"/>
                <a:cs typeface="Arial"/>
                <a:sym typeface="Arial"/>
              </a:rPr>
              <a:t>for</a:t>
            </a:r>
          </a:p>
          <a:p>
            <a:pPr marL="0" marR="0" lvl="0" indent="0" algn="l" rtl="0">
              <a:lnSpc>
                <a:spcPct val="94000"/>
              </a:lnSpc>
              <a:spcBef>
                <a:spcPts val="0"/>
              </a:spcBef>
              <a:spcAft>
                <a:spcPts val="0"/>
              </a:spcAft>
              <a:buClr>
                <a:schemeClr val="dk2"/>
              </a:buClr>
              <a:buSzPct val="25000"/>
              <a:buFont typeface="Source Sans Pro"/>
              <a:buNone/>
            </a:pPr>
            <a:endParaRPr lang="en-US" sz="2000" b="1" i="0" u="none" strike="noStrike" cap="none" dirty="0">
              <a:solidFill>
                <a:schemeClr val="dk2"/>
              </a:solidFill>
              <a:latin typeface="Arial"/>
              <a:ea typeface="Arial"/>
              <a:cs typeface="Arial"/>
              <a:sym typeface="Arial"/>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Arial"/>
                <a:ea typeface="Arial"/>
                <a:cs typeface="Arial"/>
                <a:sym typeface="Arial"/>
              </a:rPr>
              <a:t>Only apply for jobs that you know you can actually do. Make sure that you understand the nature of the role, the industry, and the specific challenges a person in that job would face day-to-day. Then write a resume that demonstrates how what you have learned, accomplished, and experience would allow you to be an asset to the company in that role.</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Arial"/>
                <a:ea typeface="Arial"/>
                <a:cs typeface="Arial"/>
                <a:sym typeface="Arial"/>
              </a:rPr>
              <a:t>Think about your transferable skills that can apply across industries, such as project management, communication, research, and relationship-building. Are you a skilled and effective writer or public speaker? Have you led a successful team or taken a project from plan to fruition? Can you manage a budget or schedule multiple tasks for a team of people? All of these are highly in demand and not specific to any one industry.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371600" y="685800"/>
            <a:ext cx="9601200" cy="1485899"/>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4400" b="0" i="0" u="none" strike="noStrike" cap="none" dirty="0">
                <a:solidFill>
                  <a:schemeClr val="dk2"/>
                </a:solidFill>
                <a:latin typeface="Arial"/>
                <a:ea typeface="Arial"/>
                <a:cs typeface="Arial"/>
                <a:sym typeface="Arial"/>
              </a:rPr>
              <a:t>Not </a:t>
            </a:r>
            <a:r>
              <a:rPr lang="en-US" sz="4400" b="0" i="0" u="none" strike="noStrike" cap="none" dirty="0" smtClean="0">
                <a:solidFill>
                  <a:schemeClr val="dk2"/>
                </a:solidFill>
                <a:latin typeface="Arial"/>
                <a:ea typeface="Arial"/>
                <a:cs typeface="Arial"/>
                <a:sym typeface="Arial"/>
              </a:rPr>
              <a:t>Quite </a:t>
            </a:r>
            <a:r>
              <a:rPr lang="en-US" dirty="0">
                <a:latin typeface="Arial"/>
                <a:ea typeface="Arial"/>
                <a:cs typeface="Arial"/>
                <a:sym typeface="Arial"/>
              </a:rPr>
              <a:t>Q</a:t>
            </a:r>
            <a:r>
              <a:rPr lang="en-US" sz="4400" b="0" i="0" u="none" strike="noStrike" cap="none" dirty="0" smtClean="0">
                <a:solidFill>
                  <a:schemeClr val="dk2"/>
                </a:solidFill>
                <a:latin typeface="Arial"/>
                <a:ea typeface="Arial"/>
                <a:cs typeface="Arial"/>
                <a:sym typeface="Arial"/>
              </a:rPr>
              <a:t>ualified</a:t>
            </a:r>
            <a:endParaRPr lang="en-US" sz="4400" b="0" i="0" u="none" strike="noStrike" cap="none" dirty="0">
              <a:solidFill>
                <a:schemeClr val="dk2"/>
              </a:solidFill>
              <a:latin typeface="Arial"/>
              <a:ea typeface="Arial"/>
              <a:cs typeface="Arial"/>
              <a:sym typeface="Arial"/>
            </a:endParaRPr>
          </a:p>
        </p:txBody>
      </p:sp>
      <p:sp>
        <p:nvSpPr>
          <p:cNvPr id="154" name="Shape 154"/>
          <p:cNvSpPr txBox="1">
            <a:spLocks noGrp="1"/>
          </p:cNvSpPr>
          <p:nvPr>
            <p:ph type="body" idx="1"/>
          </p:nvPr>
        </p:nvSpPr>
        <p:spPr>
          <a:xfrm>
            <a:off x="1371600" y="2286000"/>
            <a:ext cx="9601200" cy="3581399"/>
          </a:xfrm>
          <a:prstGeom prst="rect">
            <a:avLst/>
          </a:prstGeom>
          <a:noFill/>
          <a:ln>
            <a:noFill/>
          </a:ln>
        </p:spPr>
        <p:txBody>
          <a:bodyPr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Char char="■"/>
            </a:pPr>
            <a:r>
              <a:rPr lang="en-US" sz="2000" b="0" i="0" u="none" strike="noStrike" cap="none">
                <a:solidFill>
                  <a:schemeClr val="dk2"/>
                </a:solidFill>
                <a:latin typeface="Arial"/>
                <a:ea typeface="Arial"/>
                <a:cs typeface="Arial"/>
                <a:sym typeface="Arial"/>
              </a:rPr>
              <a:t>What accomplishments do you have that demonstrate how you are able to generate successful outcomes? Describe them as examples of what you can achieve in your targeted field.</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a:solidFill>
                  <a:schemeClr val="dk2"/>
                </a:solidFill>
                <a:latin typeface="Arial"/>
                <a:ea typeface="Arial"/>
                <a:cs typeface="Arial"/>
                <a:sym typeface="Arial"/>
              </a:rPr>
              <a:t>Aside from highly technical skills that require years of study and advanced education to acquire, anything else can be learned. Showing that you are a stand-out candidate who has consistently accomplished what others might not have in previous roles will get employers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371600" y="685800"/>
            <a:ext cx="9601200" cy="1485899"/>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4400" b="0" i="0" u="none" strike="noStrike" cap="none">
                <a:solidFill>
                  <a:schemeClr val="dk2"/>
                </a:solidFill>
                <a:latin typeface="Arial"/>
                <a:ea typeface="Arial"/>
                <a:cs typeface="Arial"/>
                <a:sym typeface="Arial"/>
              </a:rPr>
              <a:t>First Resume with No Work Experience</a:t>
            </a:r>
          </a:p>
        </p:txBody>
      </p:sp>
      <p:sp>
        <p:nvSpPr>
          <p:cNvPr id="100" name="Shape 100"/>
          <p:cNvSpPr txBox="1">
            <a:spLocks noGrp="1"/>
          </p:cNvSpPr>
          <p:nvPr>
            <p:ph type="body" idx="1"/>
          </p:nvPr>
        </p:nvSpPr>
        <p:spPr>
          <a:xfrm>
            <a:off x="1371600" y="2286000"/>
            <a:ext cx="9601200" cy="3581399"/>
          </a:xfrm>
          <a:prstGeom prst="rect">
            <a:avLst/>
          </a:prstGeom>
          <a:noFill/>
          <a:ln>
            <a:noFill/>
          </a:ln>
        </p:spPr>
        <p:txBody>
          <a:bodyPr wrap="square" lIns="91425" tIns="45700" rIns="91425" bIns="45700" anchor="t" anchorCtr="0">
            <a:noAutofit/>
          </a:bodyPr>
          <a:lstStyle/>
          <a:p>
            <a:pPr marL="0" marR="0" lvl="0" indent="0" algn="l" rtl="0">
              <a:lnSpc>
                <a:spcPct val="84000"/>
              </a:lnSpc>
              <a:spcBef>
                <a:spcPts val="0"/>
              </a:spcBef>
              <a:spcAft>
                <a:spcPts val="0"/>
              </a:spcAft>
              <a:buClr>
                <a:schemeClr val="dk2"/>
              </a:buClr>
              <a:buSzPct val="25000"/>
              <a:buFont typeface="Source Sans Pro"/>
              <a:buNone/>
            </a:pPr>
            <a:r>
              <a:rPr lang="en-US" sz="2000" b="1" i="0" u="none" strike="noStrike" cap="none" dirty="0">
                <a:solidFill>
                  <a:schemeClr val="dk2"/>
                </a:solidFill>
                <a:latin typeface="Arial"/>
                <a:ea typeface="Arial"/>
                <a:cs typeface="Arial"/>
                <a:sym typeface="Arial"/>
              </a:rPr>
              <a:t>Cautions for Preparing a First Resume</a:t>
            </a:r>
          </a:p>
          <a:p>
            <a:pPr marL="384048" marR="0" lvl="0" indent="-384048" algn="l" rtl="0">
              <a:lnSpc>
                <a:spcPct val="84000"/>
              </a:lnSpc>
              <a:spcBef>
                <a:spcPts val="1200"/>
              </a:spcBef>
              <a:spcAft>
                <a:spcPts val="0"/>
              </a:spcAft>
              <a:buClr>
                <a:schemeClr val="dk1"/>
              </a:buClr>
              <a:buSzPct val="100000"/>
              <a:buFont typeface="Source Sans Pro"/>
              <a:buChar char="■"/>
            </a:pPr>
            <a:r>
              <a:rPr lang="en-US" sz="2000" b="1" i="0" u="none" strike="noStrike" cap="none" dirty="0">
                <a:solidFill>
                  <a:schemeClr val="dk1"/>
                </a:solidFill>
                <a:latin typeface="Arial"/>
                <a:ea typeface="Arial"/>
                <a:cs typeface="Arial"/>
                <a:sym typeface="Arial"/>
              </a:rPr>
              <a:t>Don't lie.</a:t>
            </a:r>
            <a:r>
              <a:rPr lang="en-US" sz="2000" b="0" i="0" u="none" strike="noStrike" cap="none" dirty="0">
                <a:solidFill>
                  <a:schemeClr val="dk1"/>
                </a:solidFill>
                <a:latin typeface="Arial"/>
                <a:ea typeface="Arial"/>
                <a:cs typeface="Arial"/>
                <a:sym typeface="Arial"/>
              </a:rPr>
              <a:t> No matter how tempting it might be to stretch the truth, </a:t>
            </a:r>
            <a:r>
              <a:rPr lang="en-US" sz="2000" b="0" i="0" u="sng" strike="noStrike" cap="none" dirty="0">
                <a:solidFill>
                  <a:schemeClr val="bg2"/>
                </a:solidFill>
                <a:latin typeface="Arial"/>
                <a:ea typeface="Arial"/>
                <a:cs typeface="Arial"/>
                <a:sym typeface="Arial"/>
              </a:rPr>
              <a:t>lying on your resume </a:t>
            </a:r>
            <a:r>
              <a:rPr lang="en-US" sz="2000" b="0" i="0" u="sng" strike="noStrike" cap="none" dirty="0">
                <a:solidFill>
                  <a:schemeClr val="dk1"/>
                </a:solidFill>
                <a:latin typeface="Arial"/>
                <a:ea typeface="Arial"/>
                <a:cs typeface="Arial"/>
                <a:sym typeface="Arial"/>
              </a:rPr>
              <a:t>is always a bad idea</a:t>
            </a:r>
            <a:r>
              <a:rPr lang="en-US" sz="2000" b="0" i="0" u="none" strike="noStrike" cap="none" dirty="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You </a:t>
            </a:r>
            <a:r>
              <a:rPr lang="en-US" sz="2000" b="0" i="0" u="none" strike="noStrike" cap="none" dirty="0">
                <a:solidFill>
                  <a:schemeClr val="dk1"/>
                </a:solidFill>
                <a:latin typeface="Arial"/>
                <a:ea typeface="Arial"/>
                <a:cs typeface="Arial"/>
                <a:sym typeface="Arial"/>
              </a:rPr>
              <a:t>might make it through this round of interviews and even get the job, but you won't be able to deliver on the promises your resume offered.</a:t>
            </a:r>
          </a:p>
          <a:p>
            <a:pPr marL="0" marR="0" lvl="0" indent="0" algn="l" rtl="0">
              <a:lnSpc>
                <a:spcPct val="84000"/>
              </a:lnSpc>
              <a:spcBef>
                <a:spcPts val="1200"/>
              </a:spcBef>
              <a:spcAft>
                <a:spcPts val="0"/>
              </a:spcAft>
              <a:buClr>
                <a:schemeClr val="dk2"/>
              </a:buClr>
              <a:buSzPct val="25000"/>
              <a:buFont typeface="Source Sans Pro"/>
              <a:buNone/>
            </a:pPr>
            <a:r>
              <a:rPr lang="en-US" sz="2000" b="1" i="0" u="none" strike="noStrike" cap="none" dirty="0">
                <a:solidFill>
                  <a:schemeClr val="dk2"/>
                </a:solidFill>
                <a:latin typeface="Arial"/>
                <a:ea typeface="Arial"/>
                <a:cs typeface="Arial"/>
                <a:sym typeface="Arial"/>
              </a:rPr>
              <a:t>Plus, you'll probably be caught – and fired.</a:t>
            </a:r>
          </a:p>
          <a:p>
            <a:pPr marL="384048" marR="0" lvl="0" indent="-384048" algn="l" rtl="0">
              <a:lnSpc>
                <a:spcPct val="84000"/>
              </a:lnSpc>
              <a:spcBef>
                <a:spcPts val="1200"/>
              </a:spcBef>
              <a:spcAft>
                <a:spcPts val="0"/>
              </a:spcAft>
              <a:buClr>
                <a:schemeClr val="dk2"/>
              </a:buClr>
              <a:buSzPct val="100000"/>
              <a:buFont typeface="Source Sans Pro"/>
              <a:buChar char="■"/>
            </a:pPr>
            <a:r>
              <a:rPr lang="en-US" sz="2000" b="1" i="0" u="none" strike="noStrike" cap="none" dirty="0">
                <a:solidFill>
                  <a:schemeClr val="dk2"/>
                </a:solidFill>
                <a:latin typeface="Arial"/>
                <a:ea typeface="Arial"/>
                <a:cs typeface="Arial"/>
                <a:sym typeface="Arial"/>
              </a:rPr>
              <a:t>Don't pad.</a:t>
            </a:r>
            <a:r>
              <a:rPr lang="en-US" sz="2000" b="0" i="0" u="none" strike="noStrike" cap="none" dirty="0">
                <a:solidFill>
                  <a:schemeClr val="dk2"/>
                </a:solidFill>
                <a:latin typeface="Arial"/>
                <a:ea typeface="Arial"/>
                <a:cs typeface="Arial"/>
                <a:sym typeface="Arial"/>
              </a:rPr>
              <a:t>  You don't need to include </a:t>
            </a:r>
            <a:r>
              <a:rPr lang="en-US" sz="2000" b="0" i="0" u="none" strike="noStrike" cap="none" dirty="0" smtClean="0">
                <a:solidFill>
                  <a:schemeClr val="dk2"/>
                </a:solidFill>
                <a:latin typeface="Arial"/>
                <a:ea typeface="Arial"/>
                <a:cs typeface="Arial"/>
                <a:sym typeface="Arial"/>
              </a:rPr>
              <a:t>personal </a:t>
            </a:r>
            <a:r>
              <a:rPr lang="en-US" sz="2000" b="0" i="0" u="none" strike="noStrike" cap="none" dirty="0">
                <a:solidFill>
                  <a:schemeClr val="dk2"/>
                </a:solidFill>
                <a:latin typeface="Arial"/>
                <a:ea typeface="Arial"/>
                <a:cs typeface="Arial"/>
                <a:sym typeface="Arial"/>
              </a:rPr>
              <a:t>information beyond your contact info, or a bunch of unrelated hobbies. </a:t>
            </a:r>
          </a:p>
          <a:p>
            <a:pPr marL="384048" marR="0" lvl="0" indent="-384048" algn="l" rtl="0">
              <a:lnSpc>
                <a:spcPct val="84000"/>
              </a:lnSpc>
              <a:spcBef>
                <a:spcPts val="1200"/>
              </a:spcBef>
              <a:spcAft>
                <a:spcPts val="0"/>
              </a:spcAft>
              <a:buClr>
                <a:schemeClr val="dk2"/>
              </a:buClr>
              <a:buSzPct val="100000"/>
              <a:buFont typeface="Source Sans Pro"/>
              <a:buChar char="■"/>
            </a:pPr>
            <a:r>
              <a:rPr lang="en-US" sz="2000" b="1" i="0" u="none" strike="noStrike" cap="none" dirty="0">
                <a:solidFill>
                  <a:schemeClr val="dk2"/>
                </a:solidFill>
                <a:latin typeface="Arial"/>
                <a:ea typeface="Arial"/>
                <a:cs typeface="Arial"/>
                <a:sym typeface="Arial"/>
              </a:rPr>
              <a:t>Proofread. </a:t>
            </a:r>
            <a:r>
              <a:rPr lang="en-US" sz="2000" b="0" i="0" u="none" strike="noStrike" cap="none" dirty="0">
                <a:solidFill>
                  <a:schemeClr val="dk2"/>
                </a:solidFill>
                <a:latin typeface="Arial"/>
                <a:ea typeface="Arial"/>
                <a:cs typeface="Arial"/>
                <a:sym typeface="Arial"/>
              </a:rPr>
              <a:t> Nothing is less persuasive than a resume full of typos and inconsistencies. Have a trusted friend or family member proofread your resume before you submit it.</a:t>
            </a:r>
          </a:p>
          <a:p>
            <a:pPr marL="0" marR="0" lvl="0" indent="0" algn="l" rtl="0">
              <a:lnSpc>
                <a:spcPct val="84000"/>
              </a:lnSpc>
              <a:spcBef>
                <a:spcPts val="1200"/>
              </a:spcBef>
              <a:spcAft>
                <a:spcPts val="0"/>
              </a:spcAft>
              <a:buClr>
                <a:schemeClr val="dk2"/>
              </a:buClr>
              <a:buSzPct val="25000"/>
              <a:buFont typeface="Source Sans Pro"/>
              <a:buNone/>
            </a:pPr>
            <a:endParaRPr sz="2000" b="1" i="0" u="none" strike="noStrike" cap="none" dirty="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371600" y="685800"/>
            <a:ext cx="9601200" cy="834242"/>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3959" b="0" i="0" u="none" strike="noStrike" cap="none">
                <a:solidFill>
                  <a:schemeClr val="dk2"/>
                </a:solidFill>
                <a:latin typeface="Arial"/>
                <a:ea typeface="Arial"/>
                <a:cs typeface="Arial"/>
                <a:sym typeface="Arial"/>
              </a:rPr>
              <a:t>Career Change Resume</a:t>
            </a:r>
            <a:br>
              <a:rPr lang="en-US" sz="3959" b="0" i="0" u="none" strike="noStrike" cap="none">
                <a:solidFill>
                  <a:schemeClr val="dk2"/>
                </a:solidFill>
                <a:latin typeface="Arial"/>
                <a:ea typeface="Arial"/>
                <a:cs typeface="Arial"/>
                <a:sym typeface="Arial"/>
              </a:rPr>
            </a:br>
            <a:r>
              <a:rPr lang="en-US" sz="1979" b="1" i="0" u="none" strike="noStrike" cap="none">
                <a:solidFill>
                  <a:schemeClr val="dk2"/>
                </a:solidFill>
                <a:latin typeface="Arial"/>
                <a:ea typeface="Arial"/>
                <a:cs typeface="Arial"/>
                <a:sym typeface="Arial"/>
              </a:rPr>
              <a:t>6 Tips for Writing a Powerful Career Change Resume</a:t>
            </a:r>
            <a:r>
              <a:rPr lang="en-US" sz="3959" b="1" i="0" u="none" strike="noStrike" cap="none">
                <a:solidFill>
                  <a:schemeClr val="dk2"/>
                </a:solidFill>
                <a:latin typeface="Arial"/>
                <a:ea typeface="Arial"/>
                <a:cs typeface="Arial"/>
                <a:sym typeface="Arial"/>
              </a:rPr>
              <a:t/>
            </a:r>
            <a:br>
              <a:rPr lang="en-US" sz="3959" b="1" i="0" u="none" strike="noStrike" cap="none">
                <a:solidFill>
                  <a:schemeClr val="dk2"/>
                </a:solidFill>
                <a:latin typeface="Arial"/>
                <a:ea typeface="Arial"/>
                <a:cs typeface="Arial"/>
                <a:sym typeface="Arial"/>
              </a:rPr>
            </a:br>
            <a:endParaRPr lang="en-US" sz="3959" b="1" i="0" u="none" strike="noStrike" cap="none">
              <a:solidFill>
                <a:schemeClr val="dk2"/>
              </a:solidFill>
              <a:latin typeface="Arial"/>
              <a:ea typeface="Arial"/>
              <a:cs typeface="Arial"/>
              <a:sym typeface="Arial"/>
            </a:endParaRPr>
          </a:p>
        </p:txBody>
      </p:sp>
      <p:sp>
        <p:nvSpPr>
          <p:cNvPr id="106" name="Shape 106"/>
          <p:cNvSpPr txBox="1">
            <a:spLocks noGrp="1"/>
          </p:cNvSpPr>
          <p:nvPr>
            <p:ph type="body" idx="1"/>
          </p:nvPr>
        </p:nvSpPr>
        <p:spPr>
          <a:xfrm>
            <a:off x="1371600" y="1710048"/>
            <a:ext cx="9601200" cy="4904507"/>
          </a:xfrm>
          <a:prstGeom prst="rect">
            <a:avLst/>
          </a:prstGeom>
          <a:noFill/>
          <a:ln>
            <a:noFill/>
          </a:ln>
        </p:spPr>
        <p:txBody>
          <a:bodyPr wrap="square" lIns="91425" tIns="45700" rIns="91425" bIns="45700" anchor="t" anchorCtr="0">
            <a:noAutofit/>
          </a:bodyPr>
          <a:lstStyle/>
          <a:p>
            <a:pPr marL="0" marR="0" lvl="0" indent="0" algn="l" rtl="0">
              <a:lnSpc>
                <a:spcPct val="94000"/>
              </a:lnSpc>
              <a:spcBef>
                <a:spcPts val="0"/>
              </a:spcBef>
              <a:spcAft>
                <a:spcPts val="0"/>
              </a:spcAft>
              <a:buClr>
                <a:schemeClr val="dk2"/>
              </a:buClr>
              <a:buSzPct val="25000"/>
              <a:buFont typeface="Source Sans Pro"/>
              <a:buNone/>
            </a:pPr>
            <a:r>
              <a:rPr lang="en-US" sz="2000" b="1" i="0" u="none" strike="noStrike" cap="none">
                <a:solidFill>
                  <a:schemeClr val="dk2"/>
                </a:solidFill>
                <a:latin typeface="Arial"/>
                <a:ea typeface="Arial"/>
                <a:cs typeface="Arial"/>
                <a:sym typeface="Arial"/>
              </a:rPr>
              <a:t>1. Identify Your Transferrable Skills</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1" i="0" u="none" strike="noStrike" cap="none">
                <a:solidFill>
                  <a:schemeClr val="dk2"/>
                </a:solidFill>
                <a:latin typeface="Arial"/>
                <a:ea typeface="Arial"/>
                <a:cs typeface="Arial"/>
                <a:sym typeface="Arial"/>
              </a:rPr>
              <a:t>Get to know your new industry!</a:t>
            </a:r>
            <a:r>
              <a:rPr lang="en-US" sz="2000" b="0" i="0" u="none" strike="noStrike" cap="none">
                <a:solidFill>
                  <a:schemeClr val="dk2"/>
                </a:solidFill>
                <a:latin typeface="Arial"/>
                <a:ea typeface="Arial"/>
                <a:cs typeface="Arial"/>
                <a:sym typeface="Arial"/>
              </a:rPr>
              <a:t>  Read job descriptions and industry news to gain a sense of the skills that employers require. Some of these may be listed on your resume directly, but others may not.  Then, list out the skills commonly required in your new industry and look for matches.</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1" i="0" u="none" strike="noStrike" cap="none">
                <a:solidFill>
                  <a:schemeClr val="dk2"/>
                </a:solidFill>
                <a:latin typeface="Arial"/>
                <a:ea typeface="Arial"/>
                <a:cs typeface="Arial"/>
                <a:sym typeface="Arial"/>
              </a:rPr>
              <a:t>Think creatively:</a:t>
            </a:r>
            <a:r>
              <a:rPr lang="en-US" sz="2000" b="0" i="0" u="none" strike="noStrike" cap="none">
                <a:solidFill>
                  <a:schemeClr val="dk2"/>
                </a:solidFill>
                <a:latin typeface="Arial"/>
                <a:ea typeface="Arial"/>
                <a:cs typeface="Arial"/>
                <a:sym typeface="Arial"/>
              </a:rPr>
              <a:t>  What are things these roles have in common? </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1" i="0" u="none" strike="noStrike" cap="none">
                <a:solidFill>
                  <a:schemeClr val="dk2"/>
                </a:solidFill>
                <a:latin typeface="Arial"/>
                <a:ea typeface="Arial"/>
                <a:cs typeface="Arial"/>
                <a:sym typeface="Arial"/>
              </a:rPr>
              <a:t>And don't forget that you can include non-professional experience on your resume, too.</a:t>
            </a:r>
            <a:r>
              <a:rPr lang="en-US" sz="2000" b="0" i="0" u="none" strike="noStrike" cap="none">
                <a:solidFill>
                  <a:schemeClr val="dk2"/>
                </a:solidFill>
                <a:latin typeface="Arial"/>
                <a:ea typeface="Arial"/>
                <a:cs typeface="Arial"/>
                <a:sym typeface="Arial"/>
              </a:rPr>
              <a:t>  Are you on your condo's board? A following of 300 people on Twitter does not make you a social media expert. But, it is reasonable to say that you have social media knowledge, have built a Twitter following, and engaged with industry thought leaders.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71600" y="685800"/>
            <a:ext cx="9601200" cy="1485899"/>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4400" b="0" i="0" u="none" strike="noStrike" cap="none">
                <a:solidFill>
                  <a:schemeClr val="dk2"/>
                </a:solidFill>
                <a:latin typeface="Arial"/>
                <a:ea typeface="Arial"/>
                <a:cs typeface="Arial"/>
                <a:sym typeface="Arial"/>
              </a:rPr>
              <a:t>Career Change Resume</a:t>
            </a:r>
          </a:p>
        </p:txBody>
      </p:sp>
      <p:sp>
        <p:nvSpPr>
          <p:cNvPr id="112" name="Shape 112"/>
          <p:cNvSpPr txBox="1">
            <a:spLocks noGrp="1"/>
          </p:cNvSpPr>
          <p:nvPr>
            <p:ph type="body" idx="1"/>
          </p:nvPr>
        </p:nvSpPr>
        <p:spPr>
          <a:xfrm>
            <a:off x="1371600" y="2286000"/>
            <a:ext cx="9601200" cy="3581399"/>
          </a:xfrm>
          <a:prstGeom prst="rect">
            <a:avLst/>
          </a:prstGeom>
          <a:noFill/>
          <a:ln>
            <a:noFill/>
          </a:ln>
        </p:spPr>
        <p:txBody>
          <a:bodyPr wrap="square" lIns="91425" tIns="45700" rIns="91425" bIns="45700" anchor="t" anchorCtr="0">
            <a:noAutofit/>
          </a:bodyPr>
          <a:lstStyle/>
          <a:p>
            <a:pPr marL="0" marR="0" lvl="0" indent="0" algn="l" rtl="0">
              <a:lnSpc>
                <a:spcPct val="94000"/>
              </a:lnSpc>
              <a:spcBef>
                <a:spcPts val="0"/>
              </a:spcBef>
              <a:spcAft>
                <a:spcPts val="0"/>
              </a:spcAft>
              <a:buClr>
                <a:schemeClr val="dk2"/>
              </a:buClr>
              <a:buSzPct val="25000"/>
              <a:buFont typeface="Source Sans Pro"/>
              <a:buNone/>
            </a:pPr>
            <a:r>
              <a:rPr lang="en-US" sz="2000" b="1" i="0" u="none" strike="noStrike" cap="none" dirty="0">
                <a:solidFill>
                  <a:schemeClr val="dk2"/>
                </a:solidFill>
                <a:latin typeface="Arial"/>
                <a:ea typeface="Arial"/>
                <a:cs typeface="Arial"/>
                <a:sym typeface="Arial"/>
              </a:rPr>
              <a:t>2. Write a Resume Objective</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Arial"/>
                <a:ea typeface="Arial"/>
                <a:cs typeface="Arial"/>
                <a:sym typeface="Arial"/>
              </a:rPr>
              <a:t>Use your </a:t>
            </a:r>
            <a:r>
              <a:rPr lang="en-US" sz="2000" b="0" i="0" strike="noStrike" cap="none" dirty="0" smtClean="0">
                <a:solidFill>
                  <a:schemeClr val="bg2"/>
                </a:solidFill>
                <a:latin typeface="Arial"/>
                <a:ea typeface="Arial"/>
                <a:cs typeface="Arial"/>
                <a:sym typeface="Arial"/>
              </a:rPr>
              <a:t>resume’s </a:t>
            </a:r>
            <a:r>
              <a:rPr lang="en-US" sz="2000" b="0" i="0" strike="noStrike" cap="none" dirty="0">
                <a:solidFill>
                  <a:schemeClr val="bg2"/>
                </a:solidFill>
                <a:latin typeface="Arial"/>
                <a:ea typeface="Arial"/>
                <a:cs typeface="Arial"/>
                <a:sym typeface="Arial"/>
              </a:rPr>
              <a:t>objective</a:t>
            </a:r>
            <a:r>
              <a:rPr lang="en-US" sz="2000" b="0" i="0" u="none" strike="noStrike" cap="none" dirty="0">
                <a:solidFill>
                  <a:schemeClr val="dk2"/>
                </a:solidFill>
                <a:latin typeface="Arial"/>
                <a:ea typeface="Arial"/>
                <a:cs typeface="Arial"/>
                <a:sym typeface="Arial"/>
              </a:rPr>
              <a:t>, which appears on the top of your resume, to highlight what type of job you're seeking. The </a:t>
            </a:r>
            <a:r>
              <a:rPr lang="en-US" sz="2000" b="0" i="0" u="none" strike="noStrike" cap="none" dirty="0" smtClean="0">
                <a:solidFill>
                  <a:schemeClr val="dk2"/>
                </a:solidFill>
                <a:latin typeface="Arial"/>
                <a:ea typeface="Arial"/>
                <a:cs typeface="Arial"/>
                <a:sym typeface="Arial"/>
              </a:rPr>
              <a:t>true </a:t>
            </a:r>
            <a:r>
              <a:rPr lang="en-US" sz="2000" b="0" i="0" u="none" strike="noStrike" cap="none" dirty="0">
                <a:solidFill>
                  <a:schemeClr val="dk2"/>
                </a:solidFill>
                <a:latin typeface="Arial"/>
                <a:ea typeface="Arial"/>
                <a:cs typeface="Arial"/>
                <a:sym typeface="Arial"/>
              </a:rPr>
              <a:t>purpose of the objective is to sell hiring managers on your candidacy</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Arial"/>
                <a:ea typeface="Arial"/>
                <a:cs typeface="Arial"/>
                <a:sym typeface="Arial"/>
              </a:rPr>
              <a:t>In your objective, connect the dots for hiring managers — you can use this space to make it clear how your former career has provided you with the skills you need in your new field, and for this job in particular.</a:t>
            </a:r>
          </a:p>
          <a:p>
            <a:pPr marL="0" marR="0" lvl="0" indent="0" algn="l" rtl="0">
              <a:lnSpc>
                <a:spcPct val="94000"/>
              </a:lnSpc>
              <a:spcBef>
                <a:spcPts val="1200"/>
              </a:spcBef>
              <a:spcAft>
                <a:spcPts val="0"/>
              </a:spcAft>
              <a:buClr>
                <a:schemeClr val="dk2"/>
              </a:buClr>
              <a:buSzPct val="25000"/>
              <a:buFont typeface="Source Sans Pro"/>
              <a:buNone/>
            </a:pPr>
            <a:r>
              <a:rPr lang="en-US" sz="2000" b="0" i="0" u="none" strike="noStrike" cap="none" dirty="0">
                <a:solidFill>
                  <a:schemeClr val="dk2"/>
                </a:solidFill>
                <a:latin typeface="Arial"/>
                <a:ea typeface="Arial"/>
                <a:cs typeface="Arial"/>
                <a:sym typeface="Arial"/>
              </a:rPr>
              <a:t/>
            </a:r>
            <a:br>
              <a:rPr lang="en-US" sz="2000" b="0" i="0" u="none" strike="noStrike" cap="none" dirty="0">
                <a:solidFill>
                  <a:schemeClr val="dk2"/>
                </a:solidFill>
                <a:latin typeface="Arial"/>
                <a:ea typeface="Arial"/>
                <a:cs typeface="Arial"/>
                <a:sym typeface="Arial"/>
              </a:rPr>
            </a:br>
            <a:endParaRPr lang="en-US" sz="2000" b="0" i="0" u="none" strike="noStrike" cap="none" dirty="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371600" y="685800"/>
            <a:ext cx="9601200" cy="1012371"/>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4400" b="0" i="0" u="none" strike="noStrike" cap="none">
                <a:solidFill>
                  <a:schemeClr val="dk2"/>
                </a:solidFill>
                <a:latin typeface="Arial"/>
                <a:ea typeface="Arial"/>
                <a:cs typeface="Arial"/>
                <a:sym typeface="Arial"/>
              </a:rPr>
              <a:t>Career Change Resume</a:t>
            </a:r>
          </a:p>
        </p:txBody>
      </p:sp>
      <p:sp>
        <p:nvSpPr>
          <p:cNvPr id="118" name="Shape 118"/>
          <p:cNvSpPr txBox="1">
            <a:spLocks noGrp="1"/>
          </p:cNvSpPr>
          <p:nvPr>
            <p:ph type="body" idx="1"/>
          </p:nvPr>
        </p:nvSpPr>
        <p:spPr>
          <a:xfrm>
            <a:off x="1371600" y="2321625"/>
            <a:ext cx="9601200" cy="3581399"/>
          </a:xfrm>
          <a:prstGeom prst="rect">
            <a:avLst/>
          </a:prstGeom>
          <a:noFill/>
          <a:ln>
            <a:noFill/>
          </a:ln>
        </p:spPr>
        <p:txBody>
          <a:bodyPr wrap="square" lIns="91425" tIns="45700" rIns="91425" bIns="45700" anchor="t" anchorCtr="0">
            <a:noAutofit/>
          </a:bodyPr>
          <a:lstStyle/>
          <a:p>
            <a:pPr marL="0" marR="0" lvl="0" indent="0" algn="l" rtl="0">
              <a:lnSpc>
                <a:spcPct val="84000"/>
              </a:lnSpc>
              <a:spcBef>
                <a:spcPts val="0"/>
              </a:spcBef>
              <a:spcAft>
                <a:spcPts val="0"/>
              </a:spcAft>
              <a:buClr>
                <a:schemeClr val="dk2"/>
              </a:buClr>
              <a:buSzPct val="25000"/>
              <a:buFont typeface="Source Sans Pro"/>
              <a:buNone/>
            </a:pPr>
            <a:r>
              <a:rPr lang="en-US" sz="2000" b="1" i="0" u="none" strike="noStrike" cap="none" dirty="0">
                <a:solidFill>
                  <a:schemeClr val="dk2"/>
                </a:solidFill>
                <a:latin typeface="Arial"/>
                <a:ea typeface="Arial"/>
                <a:cs typeface="Arial"/>
                <a:sym typeface="Arial"/>
              </a:rPr>
              <a:t>3. Determine Which Resume Format Works Best for You</a:t>
            </a:r>
          </a:p>
          <a:p>
            <a:pPr marL="384048" marR="0" lvl="0" indent="-384048" algn="l" rtl="0">
              <a:lnSpc>
                <a:spcPct val="8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Arial"/>
                <a:ea typeface="Arial"/>
                <a:cs typeface="Arial"/>
                <a:sym typeface="Arial"/>
              </a:rPr>
              <a:t>A </a:t>
            </a:r>
            <a:r>
              <a:rPr lang="en-US" sz="2000" b="0" i="0" strike="noStrike" cap="none" dirty="0">
                <a:solidFill>
                  <a:schemeClr val="bg2"/>
                </a:solidFill>
                <a:latin typeface="Arial"/>
                <a:ea typeface="Arial"/>
                <a:cs typeface="Arial"/>
                <a:sym typeface="Arial"/>
              </a:rPr>
              <a:t>chronological resume</a:t>
            </a:r>
            <a:r>
              <a:rPr lang="en-US" sz="2000" b="0" i="0" u="none" strike="noStrike" cap="none" dirty="0">
                <a:solidFill>
                  <a:schemeClr val="dk2"/>
                </a:solidFill>
                <a:latin typeface="Arial"/>
                <a:ea typeface="Arial"/>
                <a:cs typeface="Arial"/>
                <a:sym typeface="Arial"/>
              </a:rPr>
              <a:t> </a:t>
            </a:r>
            <a:r>
              <a:rPr lang="en-US" sz="2000" b="0" i="0" u="none" strike="noStrike" cap="none" dirty="0" smtClean="0">
                <a:solidFill>
                  <a:schemeClr val="dk2"/>
                </a:solidFill>
                <a:latin typeface="Arial"/>
                <a:ea typeface="Arial"/>
                <a:cs typeface="Arial"/>
                <a:sym typeface="Arial"/>
              </a:rPr>
              <a:t>, which </a:t>
            </a:r>
            <a:r>
              <a:rPr lang="en-US" sz="2000" b="0" i="0" u="none" strike="noStrike" cap="none" dirty="0">
                <a:solidFill>
                  <a:schemeClr val="dk2"/>
                </a:solidFill>
                <a:latin typeface="Arial"/>
                <a:ea typeface="Arial"/>
                <a:cs typeface="Arial"/>
                <a:sym typeface="Arial"/>
              </a:rPr>
              <a:t>lists experience from most recent to eldest </a:t>
            </a:r>
            <a:r>
              <a:rPr lang="en-US" dirty="0" smtClean="0">
                <a:latin typeface="Arial"/>
                <a:ea typeface="Arial"/>
                <a:cs typeface="Arial"/>
                <a:sym typeface="Arial"/>
              </a:rPr>
              <a:t>, </a:t>
            </a:r>
            <a:r>
              <a:rPr lang="en-US" sz="2000" b="0" i="0" u="none" strike="noStrike" cap="none" dirty="0" smtClean="0">
                <a:solidFill>
                  <a:schemeClr val="dk2"/>
                </a:solidFill>
                <a:latin typeface="Arial"/>
                <a:ea typeface="Arial"/>
                <a:cs typeface="Arial"/>
                <a:sym typeface="Arial"/>
              </a:rPr>
              <a:t>may </a:t>
            </a:r>
            <a:r>
              <a:rPr lang="en-US" sz="2000" b="0" i="0" u="none" strike="noStrike" cap="none" dirty="0">
                <a:solidFill>
                  <a:schemeClr val="dk2"/>
                </a:solidFill>
                <a:latin typeface="Arial"/>
                <a:ea typeface="Arial"/>
                <a:cs typeface="Arial"/>
                <a:sym typeface="Arial"/>
              </a:rPr>
              <a:t>be the most commonly used resume format, but that doesn't mean it's the only option out there.</a:t>
            </a:r>
          </a:p>
          <a:p>
            <a:pPr marL="384048" marR="0" lvl="0" indent="-384048" algn="l" rtl="0">
              <a:lnSpc>
                <a:spcPct val="8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Arial"/>
                <a:ea typeface="Arial"/>
                <a:cs typeface="Arial"/>
                <a:sym typeface="Arial"/>
              </a:rPr>
              <a:t>A </a:t>
            </a:r>
            <a:r>
              <a:rPr lang="en-US" sz="2000" b="0" i="0" strike="noStrike" cap="none" dirty="0">
                <a:solidFill>
                  <a:schemeClr val="bg2"/>
                </a:solidFill>
                <a:latin typeface="Arial"/>
                <a:ea typeface="Arial"/>
                <a:cs typeface="Arial"/>
                <a:sym typeface="Arial"/>
              </a:rPr>
              <a:t>functional resume</a:t>
            </a:r>
            <a:r>
              <a:rPr lang="en-US" sz="2000" b="0" i="0" u="none" strike="noStrike" cap="none" dirty="0">
                <a:solidFill>
                  <a:schemeClr val="dk2"/>
                </a:solidFill>
                <a:latin typeface="Arial"/>
                <a:ea typeface="Arial"/>
                <a:cs typeface="Arial"/>
                <a:sym typeface="Arial"/>
              </a:rPr>
              <a:t> is often the best choice for someone switching careers, since it puts the focus squarely on your skills and experience (rather than where you worked, and when). This type of resume helps highlights the most relevant parts of your work.</a:t>
            </a:r>
          </a:p>
          <a:p>
            <a:pPr marL="384048" marR="0" lvl="0" indent="-384048" algn="l" rtl="0">
              <a:lnSpc>
                <a:spcPct val="8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Arial"/>
                <a:ea typeface="Arial"/>
                <a:cs typeface="Arial"/>
                <a:sym typeface="Arial"/>
              </a:rPr>
              <a:t>A </a:t>
            </a:r>
            <a:r>
              <a:rPr lang="en-US" sz="2000" b="0" i="0" strike="noStrike" cap="none" dirty="0">
                <a:solidFill>
                  <a:schemeClr val="bg2"/>
                </a:solidFill>
                <a:latin typeface="Arial"/>
                <a:ea typeface="Arial"/>
                <a:cs typeface="Arial"/>
                <a:sym typeface="Arial"/>
              </a:rPr>
              <a:t>combination </a:t>
            </a:r>
            <a:r>
              <a:rPr lang="en-US" sz="2000" b="0" i="0" strike="noStrike" cap="none" dirty="0" smtClean="0">
                <a:solidFill>
                  <a:schemeClr val="bg2"/>
                </a:solidFill>
                <a:latin typeface="Arial"/>
                <a:ea typeface="Arial"/>
                <a:cs typeface="Arial"/>
                <a:sym typeface="Arial"/>
              </a:rPr>
              <a:t>resume</a:t>
            </a:r>
            <a:r>
              <a:rPr lang="en-US" dirty="0" smtClean="0">
                <a:latin typeface="Arial"/>
                <a:ea typeface="Arial"/>
                <a:cs typeface="Arial"/>
                <a:sym typeface="Arial"/>
              </a:rPr>
              <a:t>, </a:t>
            </a:r>
            <a:r>
              <a:rPr lang="en-US" sz="2000" b="0" i="0" u="none" strike="noStrike" cap="none" dirty="0" smtClean="0">
                <a:solidFill>
                  <a:schemeClr val="dk2"/>
                </a:solidFill>
                <a:latin typeface="Arial"/>
                <a:ea typeface="Arial"/>
                <a:cs typeface="Arial"/>
                <a:sym typeface="Arial"/>
              </a:rPr>
              <a:t>which </a:t>
            </a:r>
            <a:r>
              <a:rPr lang="en-US" sz="2000" b="0" i="0" u="none" strike="noStrike" cap="none" dirty="0">
                <a:solidFill>
                  <a:schemeClr val="dk2"/>
                </a:solidFill>
                <a:latin typeface="Arial"/>
                <a:ea typeface="Arial"/>
                <a:cs typeface="Arial"/>
                <a:sym typeface="Arial"/>
              </a:rPr>
              <a:t>mixes the functional format with the chronological </a:t>
            </a:r>
            <a:r>
              <a:rPr lang="en-US" sz="2000" b="0" i="0" u="none" strike="noStrike" cap="none" dirty="0" smtClean="0">
                <a:solidFill>
                  <a:schemeClr val="dk2"/>
                </a:solidFill>
                <a:latin typeface="Arial"/>
                <a:ea typeface="Arial"/>
                <a:cs typeface="Arial"/>
                <a:sym typeface="Arial"/>
              </a:rPr>
              <a:t>one, is </a:t>
            </a:r>
            <a:r>
              <a:rPr lang="en-US" sz="2000" b="0" i="0" u="none" strike="noStrike" cap="none" dirty="0">
                <a:solidFill>
                  <a:schemeClr val="dk2"/>
                </a:solidFill>
                <a:latin typeface="Arial"/>
                <a:ea typeface="Arial"/>
                <a:cs typeface="Arial"/>
                <a:sym typeface="Arial"/>
              </a:rPr>
              <a:t>also a good option if you're shifting careers.</a:t>
            </a:r>
            <a:r>
              <a:rPr lang="en-US" sz="2000" b="0" i="0" u="none" strike="noStrike" cap="none" dirty="0">
                <a:solidFill>
                  <a:schemeClr val="dk2"/>
                </a:solidFill>
                <a:latin typeface="Source Sans Pro"/>
                <a:ea typeface="Source Sans Pro"/>
                <a:cs typeface="Source Sans Pro"/>
                <a:sym typeface="Source Sans Pro"/>
              </a:rPr>
              <a:t/>
            </a:r>
            <a:br>
              <a:rPr lang="en-US" sz="2000" b="0" i="0" u="none" strike="noStrike" cap="none" dirty="0">
                <a:solidFill>
                  <a:schemeClr val="dk2"/>
                </a:solidFill>
                <a:latin typeface="Source Sans Pro"/>
                <a:ea typeface="Source Sans Pro"/>
                <a:cs typeface="Source Sans Pro"/>
                <a:sym typeface="Source Sans Pro"/>
              </a:rPr>
            </a:br>
            <a:endParaRPr lang="en-US" sz="2000" b="0"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371600" y="685800"/>
            <a:ext cx="9601200" cy="1485899"/>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4400" b="0" i="0" u="none" strike="noStrike" cap="none">
                <a:solidFill>
                  <a:schemeClr val="dk2"/>
                </a:solidFill>
                <a:latin typeface="Arial"/>
                <a:ea typeface="Arial"/>
                <a:cs typeface="Arial"/>
                <a:sym typeface="Arial"/>
              </a:rPr>
              <a:t>Career Change Resume</a:t>
            </a:r>
          </a:p>
        </p:txBody>
      </p:sp>
      <p:sp>
        <p:nvSpPr>
          <p:cNvPr id="124" name="Shape 124"/>
          <p:cNvSpPr txBox="1">
            <a:spLocks noGrp="1"/>
          </p:cNvSpPr>
          <p:nvPr>
            <p:ph type="body" idx="1"/>
          </p:nvPr>
        </p:nvSpPr>
        <p:spPr>
          <a:xfrm>
            <a:off x="1371600" y="2286000"/>
            <a:ext cx="9601200" cy="3581399"/>
          </a:xfrm>
          <a:prstGeom prst="rect">
            <a:avLst/>
          </a:prstGeom>
          <a:noFill/>
          <a:ln>
            <a:noFill/>
          </a:ln>
        </p:spPr>
        <p:txBody>
          <a:bodyPr wrap="square" lIns="91425" tIns="45700" rIns="91425" bIns="45700" anchor="t" anchorCtr="0">
            <a:noAutofit/>
          </a:bodyPr>
          <a:lstStyle/>
          <a:p>
            <a:pPr marL="0" marR="0" lvl="0" indent="0" algn="l" rtl="0">
              <a:lnSpc>
                <a:spcPct val="94000"/>
              </a:lnSpc>
              <a:spcBef>
                <a:spcPts val="0"/>
              </a:spcBef>
              <a:spcAft>
                <a:spcPts val="0"/>
              </a:spcAft>
              <a:buClr>
                <a:schemeClr val="dk2"/>
              </a:buClr>
              <a:buSzPct val="25000"/>
              <a:buFont typeface="Source Sans Pro"/>
              <a:buNone/>
            </a:pPr>
            <a:r>
              <a:rPr lang="en-US" sz="2000" b="1" i="0" u="none" strike="noStrike" cap="none">
                <a:solidFill>
                  <a:schemeClr val="dk2"/>
                </a:solidFill>
                <a:latin typeface="Arial"/>
                <a:ea typeface="Arial"/>
                <a:cs typeface="Arial"/>
                <a:sym typeface="Arial"/>
              </a:rPr>
              <a:t>4. Add a Skills Section</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a:solidFill>
                  <a:schemeClr val="dk2"/>
                </a:solidFill>
                <a:latin typeface="Arial"/>
                <a:ea typeface="Arial"/>
                <a:cs typeface="Arial"/>
                <a:sym typeface="Arial"/>
              </a:rPr>
              <a:t>When hiring managers scan through your resume, they might not see familiar job titles or responsibilities from their industry. So whichever resume format you choose, use the skills section to highlight that you have the soft and hard skills required for this job.</a:t>
            </a:r>
          </a:p>
          <a:p>
            <a:pPr marL="0" marR="0" lvl="0" indent="0" algn="l" rtl="0">
              <a:lnSpc>
                <a:spcPct val="94000"/>
              </a:lnSpc>
              <a:spcBef>
                <a:spcPts val="1200"/>
              </a:spcBef>
              <a:spcAft>
                <a:spcPts val="0"/>
              </a:spcAft>
              <a:buClr>
                <a:schemeClr val="dk2"/>
              </a:buClr>
              <a:buSzPct val="25000"/>
              <a:buFont typeface="Source Sans Pro"/>
              <a:buNone/>
            </a:pPr>
            <a:r>
              <a:rPr lang="en-US" sz="2000" b="1" i="0" u="none" strike="noStrike" cap="none">
                <a:solidFill>
                  <a:schemeClr val="dk2"/>
                </a:solidFill>
                <a:latin typeface="Arial"/>
                <a:ea typeface="Arial"/>
                <a:cs typeface="Arial"/>
                <a:sym typeface="Arial"/>
              </a:rPr>
              <a:t>5. Leave Off Unnecessary Information</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a:solidFill>
                  <a:schemeClr val="dk2"/>
                </a:solidFill>
                <a:latin typeface="Arial"/>
                <a:ea typeface="Arial"/>
                <a:cs typeface="Arial"/>
                <a:sym typeface="Arial"/>
              </a:rPr>
              <a:t>Your resume does not have to exhaustively list every position held, task completed, and programs used. Include only the highlights that will help your resume seem relevant to hiring managers in your new field. This can be particularly important if you're switching job levels, as well as shifting careers.</a:t>
            </a:r>
          </a:p>
          <a:p>
            <a:pPr marL="384048" marR="0" lvl="0" indent="-384048" algn="l" rtl="0">
              <a:lnSpc>
                <a:spcPct val="94000"/>
              </a:lnSpc>
              <a:spcBef>
                <a:spcPts val="1200"/>
              </a:spcBef>
              <a:spcAft>
                <a:spcPts val="0"/>
              </a:spcAft>
              <a:buClr>
                <a:schemeClr val="dk2"/>
              </a:buClr>
              <a:buSzPct val="100000"/>
              <a:buFont typeface="Source Sans Pro"/>
              <a:buNone/>
            </a:pPr>
            <a:endParaRPr sz="2000" b="0" i="0" u="none" strike="noStrike" cap="none">
              <a:solidFill>
                <a:schemeClr val="dk2"/>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371600" y="685800"/>
            <a:ext cx="9601200" cy="1485899"/>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4400" b="0" i="0" u="none" strike="noStrike" cap="none">
                <a:solidFill>
                  <a:schemeClr val="dk2"/>
                </a:solidFill>
                <a:latin typeface="Arial"/>
                <a:ea typeface="Arial"/>
                <a:cs typeface="Arial"/>
                <a:sym typeface="Arial"/>
              </a:rPr>
              <a:t>Career Change Resume</a:t>
            </a:r>
          </a:p>
        </p:txBody>
      </p:sp>
      <p:sp>
        <p:nvSpPr>
          <p:cNvPr id="130" name="Shape 130"/>
          <p:cNvSpPr txBox="1">
            <a:spLocks noGrp="1"/>
          </p:cNvSpPr>
          <p:nvPr>
            <p:ph type="body" idx="1"/>
          </p:nvPr>
        </p:nvSpPr>
        <p:spPr>
          <a:xfrm>
            <a:off x="1371600" y="2286000"/>
            <a:ext cx="9601200" cy="3581399"/>
          </a:xfrm>
          <a:prstGeom prst="rect">
            <a:avLst/>
          </a:prstGeom>
          <a:noFill/>
          <a:ln>
            <a:noFill/>
          </a:ln>
        </p:spPr>
        <p:txBody>
          <a:bodyPr wrap="square" lIns="91425" tIns="45700" rIns="91425" bIns="45700" anchor="t" anchorCtr="0">
            <a:noAutofit/>
          </a:bodyPr>
          <a:lstStyle/>
          <a:p>
            <a:pPr marL="0" marR="0" lvl="0" indent="0" algn="l" rtl="0">
              <a:lnSpc>
                <a:spcPct val="94000"/>
              </a:lnSpc>
              <a:spcBef>
                <a:spcPts val="0"/>
              </a:spcBef>
              <a:spcAft>
                <a:spcPts val="0"/>
              </a:spcAft>
              <a:buClr>
                <a:schemeClr val="dk2"/>
              </a:buClr>
              <a:buSzPct val="25000"/>
              <a:buFont typeface="Source Sans Pro"/>
              <a:buNone/>
            </a:pPr>
            <a:r>
              <a:rPr lang="en-US" sz="2000" b="1" i="0" u="none" strike="noStrike" cap="none">
                <a:solidFill>
                  <a:schemeClr val="dk2"/>
                </a:solidFill>
                <a:latin typeface="Arial"/>
                <a:ea typeface="Arial"/>
                <a:cs typeface="Arial"/>
                <a:sym typeface="Arial"/>
              </a:rPr>
              <a:t>6. Watch for Jargon</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a:solidFill>
                  <a:schemeClr val="dk2"/>
                </a:solidFill>
                <a:latin typeface="Arial"/>
                <a:ea typeface="Arial"/>
                <a:cs typeface="Arial"/>
                <a:sym typeface="Arial"/>
              </a:rPr>
              <a:t>New career industry, new jargon! When you work in a field for a while, jargon becomes second nature. If you're in publishing, the CMS is the </a:t>
            </a:r>
            <a:r>
              <a:rPr lang="en-US" sz="2000" b="0" i="1" u="none" strike="noStrike" cap="none">
                <a:solidFill>
                  <a:schemeClr val="dk2"/>
                </a:solidFill>
                <a:latin typeface="Arial"/>
                <a:ea typeface="Arial"/>
                <a:cs typeface="Arial"/>
                <a:sym typeface="Arial"/>
              </a:rPr>
              <a:t>Chicago Manual of Style</a:t>
            </a:r>
            <a:r>
              <a:rPr lang="en-US" sz="2000" b="0" i="0" u="none" strike="noStrike" cap="none">
                <a:solidFill>
                  <a:schemeClr val="dk2"/>
                </a:solidFill>
                <a:latin typeface="Arial"/>
                <a:ea typeface="Arial"/>
                <a:cs typeface="Arial"/>
                <a:sym typeface="Arial"/>
              </a:rPr>
              <a:t>, if you work online, it's your Content Management System, and if you're in healthcare, it's the Centers for Medicare &amp; Medicaid Services. The point is, while jargon can help you seem like an insider in your original field, it can confuse and alienate hiring manager in your new field.</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a:solidFill>
                  <a:schemeClr val="dk2"/>
                </a:solidFill>
                <a:latin typeface="Arial"/>
                <a:ea typeface="Arial"/>
                <a:cs typeface="Arial"/>
                <a:sym typeface="Arial"/>
              </a:rPr>
              <a:t>Explain job titles, programs, and job-related tasks and achievements in clear language that anyone can understand.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371600" y="685800"/>
            <a:ext cx="9601200" cy="1485899"/>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3959" b="0" i="0" u="none" strike="noStrike" cap="none" dirty="0">
                <a:solidFill>
                  <a:schemeClr val="dk2"/>
                </a:solidFill>
                <a:latin typeface="Arial"/>
                <a:ea typeface="Arial"/>
                <a:cs typeface="Arial"/>
                <a:sym typeface="Arial"/>
              </a:rPr>
              <a:t>Overqualified</a:t>
            </a:r>
            <a:br>
              <a:rPr lang="en-US" sz="3959" b="0" i="0" u="none" strike="noStrike" cap="none" dirty="0">
                <a:solidFill>
                  <a:schemeClr val="dk2"/>
                </a:solidFill>
                <a:latin typeface="Arial"/>
                <a:ea typeface="Arial"/>
                <a:cs typeface="Arial"/>
                <a:sym typeface="Arial"/>
              </a:rPr>
            </a:br>
            <a:r>
              <a:rPr lang="en-US" sz="3959" b="0" i="0" u="none" strike="noStrike" cap="none" dirty="0">
                <a:solidFill>
                  <a:schemeClr val="dk2"/>
                </a:solidFill>
                <a:latin typeface="Arial"/>
                <a:ea typeface="Arial"/>
                <a:cs typeface="Arial"/>
                <a:sym typeface="Arial"/>
              </a:rPr>
              <a:t> </a:t>
            </a:r>
            <a:br>
              <a:rPr lang="en-US" sz="3959" b="0" i="0" u="none" strike="noStrike" cap="none" dirty="0">
                <a:solidFill>
                  <a:schemeClr val="dk2"/>
                </a:solidFill>
                <a:latin typeface="Arial"/>
                <a:ea typeface="Arial"/>
                <a:cs typeface="Arial"/>
                <a:sym typeface="Arial"/>
              </a:rPr>
            </a:br>
            <a:r>
              <a:rPr lang="en-US" sz="1979" b="1" i="0" u="none" strike="noStrike" cap="none" dirty="0">
                <a:solidFill>
                  <a:schemeClr val="dk2"/>
                </a:solidFill>
                <a:latin typeface="Arial"/>
                <a:ea typeface="Arial"/>
                <a:cs typeface="Arial"/>
                <a:sym typeface="Arial"/>
              </a:rPr>
              <a:t>Why Is Being Overqualified </a:t>
            </a:r>
            <a:r>
              <a:rPr lang="en-US" sz="1979" b="1" i="0" u="none" strike="noStrike" cap="none" dirty="0" smtClean="0">
                <a:solidFill>
                  <a:schemeClr val="dk2"/>
                </a:solidFill>
                <a:latin typeface="Arial"/>
                <a:ea typeface="Arial"/>
                <a:cs typeface="Arial"/>
                <a:sym typeface="Arial"/>
              </a:rPr>
              <a:t>A </a:t>
            </a:r>
            <a:r>
              <a:rPr lang="en-US" sz="1979" b="1" i="0" u="none" strike="noStrike" cap="none" dirty="0">
                <a:solidFill>
                  <a:schemeClr val="dk2"/>
                </a:solidFill>
                <a:latin typeface="Arial"/>
                <a:ea typeface="Arial"/>
                <a:cs typeface="Arial"/>
                <a:sym typeface="Arial"/>
              </a:rPr>
              <a:t>Problem?</a:t>
            </a:r>
            <a:r>
              <a:rPr lang="en-US" sz="3959" b="0" i="0" u="none" strike="noStrike" cap="none" dirty="0">
                <a:solidFill>
                  <a:schemeClr val="dk2"/>
                </a:solidFill>
                <a:latin typeface="Source Sans Pro"/>
                <a:ea typeface="Source Sans Pro"/>
                <a:cs typeface="Source Sans Pro"/>
                <a:sym typeface="Source Sans Pro"/>
              </a:rPr>
              <a:t/>
            </a:r>
            <a:br>
              <a:rPr lang="en-US" sz="3959" b="0" i="0" u="none" strike="noStrike" cap="none" dirty="0">
                <a:solidFill>
                  <a:schemeClr val="dk2"/>
                </a:solidFill>
                <a:latin typeface="Source Sans Pro"/>
                <a:ea typeface="Source Sans Pro"/>
                <a:cs typeface="Source Sans Pro"/>
                <a:sym typeface="Source Sans Pro"/>
              </a:rPr>
            </a:br>
            <a:r>
              <a:rPr lang="en-US" sz="3959" b="0" i="0" u="none" strike="noStrike" cap="none" dirty="0">
                <a:solidFill>
                  <a:schemeClr val="dk2"/>
                </a:solidFill>
                <a:latin typeface="Source Sans Pro"/>
                <a:ea typeface="Source Sans Pro"/>
                <a:cs typeface="Source Sans Pro"/>
                <a:sym typeface="Source Sans Pro"/>
              </a:rPr>
              <a:t/>
            </a:r>
            <a:br>
              <a:rPr lang="en-US" sz="3959" b="0" i="0" u="none" strike="noStrike" cap="none" dirty="0">
                <a:solidFill>
                  <a:schemeClr val="dk2"/>
                </a:solidFill>
                <a:latin typeface="Source Sans Pro"/>
                <a:ea typeface="Source Sans Pro"/>
                <a:cs typeface="Source Sans Pro"/>
                <a:sym typeface="Source Sans Pro"/>
              </a:rPr>
            </a:br>
            <a:endParaRPr lang="en-US" sz="3959" b="0" i="0" u="none" strike="noStrike" cap="none" dirty="0">
              <a:solidFill>
                <a:schemeClr val="dk2"/>
              </a:solidFill>
              <a:latin typeface="Source Sans Pro"/>
              <a:ea typeface="Source Sans Pro"/>
              <a:cs typeface="Source Sans Pro"/>
              <a:sym typeface="Source Sans Pro"/>
            </a:endParaRPr>
          </a:p>
        </p:txBody>
      </p:sp>
      <p:sp>
        <p:nvSpPr>
          <p:cNvPr id="136" name="Shape 136"/>
          <p:cNvSpPr txBox="1">
            <a:spLocks noGrp="1"/>
          </p:cNvSpPr>
          <p:nvPr>
            <p:ph type="body" idx="1"/>
          </p:nvPr>
        </p:nvSpPr>
        <p:spPr>
          <a:xfrm>
            <a:off x="1371600" y="2286000"/>
            <a:ext cx="9601200" cy="3581399"/>
          </a:xfrm>
          <a:prstGeom prst="rect">
            <a:avLst/>
          </a:prstGeom>
          <a:noFill/>
          <a:ln>
            <a:noFill/>
          </a:ln>
        </p:spPr>
        <p:txBody>
          <a:bodyPr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Char char="■"/>
            </a:pPr>
            <a:r>
              <a:rPr lang="en-US" sz="2000" b="1" i="0" u="none" strike="noStrike" cap="none">
                <a:solidFill>
                  <a:schemeClr val="dk2"/>
                </a:solidFill>
                <a:latin typeface="Arial"/>
                <a:ea typeface="Arial"/>
                <a:cs typeface="Arial"/>
                <a:sym typeface="Arial"/>
              </a:rPr>
              <a:t>They're worried you'll be bored:</a:t>
            </a:r>
            <a:r>
              <a:rPr lang="en-US" sz="2000" b="0" i="0" u="none" strike="noStrike" cap="none">
                <a:solidFill>
                  <a:schemeClr val="dk2"/>
                </a:solidFill>
                <a:latin typeface="Arial"/>
                <a:ea typeface="Arial"/>
                <a:cs typeface="Arial"/>
                <a:sym typeface="Arial"/>
              </a:rPr>
              <a:t> Companies want to hire people who will stick around and enjoy their day-to-day work. </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1" i="0" u="none" strike="noStrike" cap="none">
                <a:solidFill>
                  <a:schemeClr val="dk2"/>
                </a:solidFill>
                <a:latin typeface="Arial"/>
                <a:ea typeface="Arial"/>
                <a:cs typeface="Arial"/>
                <a:sym typeface="Arial"/>
              </a:rPr>
              <a:t>Or that you're after the job as a temporary measure:</a:t>
            </a:r>
            <a:r>
              <a:rPr lang="en-US" sz="2000" b="0" i="0" u="none" strike="noStrike" cap="none">
                <a:solidFill>
                  <a:schemeClr val="dk2"/>
                </a:solidFill>
                <a:latin typeface="Arial"/>
                <a:ea typeface="Arial"/>
                <a:cs typeface="Arial"/>
                <a:sym typeface="Arial"/>
              </a:rPr>
              <a:t>  As with the concern about boredom, here employers' main worry is that you only want the job as a stepping-stone to something better.  </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1" i="0" u="none" strike="noStrike" cap="none">
                <a:solidFill>
                  <a:schemeClr val="dk2"/>
                </a:solidFill>
                <a:latin typeface="Arial"/>
                <a:ea typeface="Arial"/>
                <a:cs typeface="Arial"/>
                <a:sym typeface="Arial"/>
              </a:rPr>
              <a:t>They're unsure you'll be able to take direction:</a:t>
            </a:r>
            <a:r>
              <a:rPr lang="en-US" sz="2000" b="0" i="0" u="none" strike="noStrike" cap="none">
                <a:solidFill>
                  <a:schemeClr val="dk2"/>
                </a:solidFill>
                <a:latin typeface="Arial"/>
                <a:ea typeface="Arial"/>
                <a:cs typeface="Arial"/>
                <a:sym typeface="Arial"/>
              </a:rPr>
              <a:t> These candidates may struggle to take direction from people who are less qualified on paper.</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1" i="0" u="none" strike="noStrike" cap="none">
                <a:solidFill>
                  <a:schemeClr val="dk2"/>
                </a:solidFill>
                <a:latin typeface="Arial"/>
                <a:ea typeface="Arial"/>
                <a:cs typeface="Arial"/>
                <a:sym typeface="Arial"/>
              </a:rPr>
              <a:t>Nervous the pay won't match your needs:</a:t>
            </a:r>
            <a:r>
              <a:rPr lang="en-US" sz="2000" b="0" i="0" u="none" strike="noStrike" cap="none">
                <a:solidFill>
                  <a:schemeClr val="dk2"/>
                </a:solidFill>
                <a:latin typeface="Arial"/>
                <a:ea typeface="Arial"/>
                <a:cs typeface="Arial"/>
                <a:sym typeface="Arial"/>
              </a:rPr>
              <a:t> Your being overqualified may be a worry that you will want a salary that matches your experience level — and is well above the range in place for the job.</a:t>
            </a:r>
          </a:p>
          <a:p>
            <a:pPr marL="384048" marR="0" lvl="0" indent="-384048" algn="l" rtl="0">
              <a:lnSpc>
                <a:spcPct val="94000"/>
              </a:lnSpc>
              <a:spcBef>
                <a:spcPts val="1200"/>
              </a:spcBef>
              <a:spcAft>
                <a:spcPts val="0"/>
              </a:spcAft>
              <a:buClr>
                <a:schemeClr val="dk2"/>
              </a:buClr>
              <a:buSzPct val="100000"/>
              <a:buFont typeface="Source Sans Pro"/>
              <a:buNone/>
            </a:pPr>
            <a:endParaRPr sz="2000" b="0" i="0" u="none" strike="noStrike" cap="none">
              <a:solidFill>
                <a:schemeClr val="dk2"/>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371600" y="685800"/>
            <a:ext cx="9601200" cy="1485899"/>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Arial"/>
              <a:buNone/>
            </a:pPr>
            <a:r>
              <a:rPr lang="en-US" sz="3959" b="0" i="0" u="none" strike="noStrike" cap="none">
                <a:solidFill>
                  <a:schemeClr val="dk2"/>
                </a:solidFill>
                <a:latin typeface="Arial"/>
                <a:ea typeface="Arial"/>
                <a:cs typeface="Arial"/>
                <a:sym typeface="Arial"/>
              </a:rPr>
              <a:t>Overqualified </a:t>
            </a:r>
            <a:r>
              <a:rPr lang="en-US" sz="3959" b="0" i="0" u="none" strike="noStrike" cap="none">
                <a:solidFill>
                  <a:schemeClr val="dk2"/>
                </a:solidFill>
                <a:latin typeface="Source Sans Pro"/>
                <a:ea typeface="Source Sans Pro"/>
                <a:cs typeface="Source Sans Pro"/>
                <a:sym typeface="Source Sans Pro"/>
              </a:rPr>
              <a:t/>
            </a:r>
            <a:br>
              <a:rPr lang="en-US" sz="3959" b="0" i="0" u="none" strike="noStrike" cap="none">
                <a:solidFill>
                  <a:schemeClr val="dk2"/>
                </a:solidFill>
                <a:latin typeface="Source Sans Pro"/>
                <a:ea typeface="Source Sans Pro"/>
                <a:cs typeface="Source Sans Pro"/>
                <a:sym typeface="Source Sans Pro"/>
              </a:rPr>
            </a:br>
            <a:r>
              <a:rPr lang="en-US" sz="3959" b="0" i="0" u="none" strike="noStrike" cap="none">
                <a:solidFill>
                  <a:schemeClr val="dk2"/>
                </a:solidFill>
                <a:latin typeface="Source Sans Pro"/>
                <a:ea typeface="Source Sans Pro"/>
                <a:cs typeface="Source Sans Pro"/>
                <a:sym typeface="Source Sans Pro"/>
              </a:rPr>
              <a:t/>
            </a:r>
            <a:br>
              <a:rPr lang="en-US" sz="3959" b="0" i="0" u="none" strike="noStrike" cap="none">
                <a:solidFill>
                  <a:schemeClr val="dk2"/>
                </a:solidFill>
                <a:latin typeface="Source Sans Pro"/>
                <a:ea typeface="Source Sans Pro"/>
                <a:cs typeface="Source Sans Pro"/>
                <a:sym typeface="Source Sans Pro"/>
              </a:rPr>
            </a:br>
            <a:r>
              <a:rPr lang="en-US" sz="1979" b="1" i="0" u="none" strike="noStrike" cap="none">
                <a:solidFill>
                  <a:schemeClr val="dk2"/>
                </a:solidFill>
                <a:latin typeface="Arial"/>
                <a:ea typeface="Arial"/>
                <a:cs typeface="Arial"/>
                <a:sym typeface="Arial"/>
              </a:rPr>
              <a:t>Tips for Your Resume</a:t>
            </a:r>
            <a:r>
              <a:rPr lang="en-US" sz="3959" b="0" i="0" u="none" strike="noStrike" cap="none">
                <a:solidFill>
                  <a:schemeClr val="dk2"/>
                </a:solidFill>
                <a:latin typeface="Source Sans Pro"/>
                <a:ea typeface="Source Sans Pro"/>
                <a:cs typeface="Source Sans Pro"/>
                <a:sym typeface="Source Sans Pro"/>
              </a:rPr>
              <a:t/>
            </a:r>
            <a:br>
              <a:rPr lang="en-US" sz="3959" b="0" i="0" u="none" strike="noStrike" cap="none">
                <a:solidFill>
                  <a:schemeClr val="dk2"/>
                </a:solidFill>
                <a:latin typeface="Source Sans Pro"/>
                <a:ea typeface="Source Sans Pro"/>
                <a:cs typeface="Source Sans Pro"/>
                <a:sym typeface="Source Sans Pro"/>
              </a:rPr>
            </a:br>
            <a:endParaRPr lang="en-US" sz="3959" b="0" i="0" u="none" strike="noStrike" cap="none">
              <a:solidFill>
                <a:schemeClr val="dk2"/>
              </a:solidFill>
              <a:latin typeface="Source Sans Pro"/>
              <a:ea typeface="Source Sans Pro"/>
              <a:cs typeface="Source Sans Pro"/>
              <a:sym typeface="Source Sans Pro"/>
            </a:endParaRPr>
          </a:p>
        </p:txBody>
      </p:sp>
      <p:sp>
        <p:nvSpPr>
          <p:cNvPr id="142" name="Shape 142"/>
          <p:cNvSpPr txBox="1">
            <a:spLocks noGrp="1"/>
          </p:cNvSpPr>
          <p:nvPr>
            <p:ph type="body" idx="1"/>
          </p:nvPr>
        </p:nvSpPr>
        <p:spPr>
          <a:xfrm>
            <a:off x="1371600" y="2286000"/>
            <a:ext cx="9601200" cy="3581399"/>
          </a:xfrm>
          <a:prstGeom prst="rect">
            <a:avLst/>
          </a:prstGeom>
          <a:noFill/>
          <a:ln>
            <a:noFill/>
          </a:ln>
        </p:spPr>
        <p:txBody>
          <a:bodyPr wrap="square" lIns="91425" tIns="45700" rIns="91425" bIns="45700" anchor="t" anchorCtr="0">
            <a:noAutofit/>
          </a:bodyPr>
          <a:lstStyle/>
          <a:p>
            <a:pPr marL="384048" marR="0" lvl="0" indent="-384048" algn="l" rtl="0">
              <a:lnSpc>
                <a:spcPct val="74000"/>
              </a:lnSpc>
              <a:spcBef>
                <a:spcPts val="0"/>
              </a:spcBef>
              <a:spcAft>
                <a:spcPts val="0"/>
              </a:spcAft>
              <a:buClr>
                <a:schemeClr val="dk2"/>
              </a:buClr>
              <a:buSzPct val="100000"/>
              <a:buFont typeface="Source Sans Pro"/>
              <a:buChar char="■"/>
            </a:pPr>
            <a:r>
              <a:rPr lang="en-US" sz="2000" b="1" i="0" u="none" strike="noStrike" cap="none" dirty="0">
                <a:solidFill>
                  <a:schemeClr val="dk2"/>
                </a:solidFill>
                <a:latin typeface="Arial"/>
                <a:ea typeface="Arial"/>
                <a:cs typeface="Arial"/>
                <a:sym typeface="Arial"/>
              </a:rPr>
              <a:t>Make it tailored: </a:t>
            </a:r>
            <a:r>
              <a:rPr lang="en-US" sz="2000" b="0" i="0" u="none" strike="noStrike" cap="none" dirty="0">
                <a:solidFill>
                  <a:schemeClr val="dk2"/>
                </a:solidFill>
                <a:latin typeface="Arial"/>
                <a:ea typeface="Arial"/>
                <a:cs typeface="Arial"/>
                <a:sym typeface="Arial"/>
              </a:rPr>
              <a:t>Don't delve into experience and qualifications that go beyond the company's needs for the position.</a:t>
            </a:r>
          </a:p>
          <a:p>
            <a:pPr marL="384048" marR="0" lvl="0" indent="-384048" algn="l" rtl="0">
              <a:lnSpc>
                <a:spcPct val="74000"/>
              </a:lnSpc>
              <a:spcBef>
                <a:spcPts val="1200"/>
              </a:spcBef>
              <a:spcAft>
                <a:spcPts val="0"/>
              </a:spcAft>
              <a:buClr>
                <a:schemeClr val="dk2"/>
              </a:buClr>
              <a:buSzPct val="100000"/>
              <a:buFont typeface="Source Sans Pro"/>
              <a:buChar char="■"/>
            </a:pPr>
            <a:r>
              <a:rPr lang="en-US" sz="2000" b="1" i="0" u="none" strike="noStrike" cap="none" dirty="0">
                <a:solidFill>
                  <a:schemeClr val="dk2"/>
                </a:solidFill>
                <a:latin typeface="Arial"/>
                <a:ea typeface="Arial"/>
                <a:cs typeface="Arial"/>
                <a:sym typeface="Arial"/>
              </a:rPr>
              <a:t>Leave off advanced degrees: </a:t>
            </a:r>
            <a:r>
              <a:rPr lang="en-US" sz="2000" b="0" i="0" u="none" strike="noStrike" cap="none" dirty="0">
                <a:solidFill>
                  <a:schemeClr val="dk2"/>
                </a:solidFill>
                <a:latin typeface="Arial"/>
                <a:ea typeface="Arial"/>
                <a:cs typeface="Arial"/>
                <a:sym typeface="Arial"/>
              </a:rPr>
              <a:t>You do not need to list every degree you hold. Leave off the post-college degrees if you think they are not necessary to get the position you want.</a:t>
            </a:r>
          </a:p>
          <a:p>
            <a:pPr marL="384048" marR="0" lvl="0" indent="-384048" algn="l" rtl="0">
              <a:lnSpc>
                <a:spcPct val="74000"/>
              </a:lnSpc>
              <a:spcBef>
                <a:spcPts val="1200"/>
              </a:spcBef>
              <a:spcAft>
                <a:spcPts val="0"/>
              </a:spcAft>
              <a:buClr>
                <a:schemeClr val="dk2"/>
              </a:buClr>
              <a:buSzPct val="100000"/>
              <a:buFont typeface="Source Sans Pro"/>
              <a:buChar char="■"/>
            </a:pPr>
            <a:r>
              <a:rPr lang="en-US" sz="2000" b="1" i="0" u="none" strike="noStrike" cap="none" dirty="0">
                <a:solidFill>
                  <a:schemeClr val="dk2"/>
                </a:solidFill>
                <a:latin typeface="Arial"/>
                <a:ea typeface="Arial"/>
                <a:cs typeface="Arial"/>
                <a:sym typeface="Arial"/>
              </a:rPr>
              <a:t>And, remove some jobs:</a:t>
            </a:r>
            <a:r>
              <a:rPr lang="en-US" sz="2000" b="0" i="0" u="none" strike="noStrike" cap="none" dirty="0">
                <a:solidFill>
                  <a:schemeClr val="dk2"/>
                </a:solidFill>
                <a:latin typeface="Arial"/>
                <a:ea typeface="Arial"/>
                <a:cs typeface="Arial"/>
                <a:sym typeface="Arial"/>
              </a:rPr>
              <a:t> You can </a:t>
            </a:r>
            <a:r>
              <a:rPr lang="en-US" sz="2000" b="0" i="0" strike="noStrike" cap="none" dirty="0">
                <a:solidFill>
                  <a:schemeClr val="bg2"/>
                </a:solidFill>
                <a:latin typeface="Arial"/>
                <a:ea typeface="Arial"/>
                <a:cs typeface="Arial"/>
                <a:sym typeface="Arial"/>
              </a:rPr>
              <a:t>remove jobs from your resume</a:t>
            </a:r>
            <a:r>
              <a:rPr lang="en-US" sz="2000" b="0" i="0" u="none" strike="noStrike" cap="none" dirty="0">
                <a:solidFill>
                  <a:schemeClr val="dk2"/>
                </a:solidFill>
                <a:latin typeface="Arial"/>
                <a:ea typeface="Arial"/>
                <a:cs typeface="Arial"/>
                <a:sym typeface="Arial"/>
              </a:rPr>
              <a:t> that make you look over-qualified; just be aware that doing so may make companies wonder what you did during those blocks of time.</a:t>
            </a:r>
          </a:p>
          <a:p>
            <a:pPr marL="384048" marR="0" lvl="0" indent="-384048" algn="l" rtl="0">
              <a:lnSpc>
                <a:spcPct val="74000"/>
              </a:lnSpc>
              <a:spcBef>
                <a:spcPts val="1200"/>
              </a:spcBef>
              <a:spcAft>
                <a:spcPts val="0"/>
              </a:spcAft>
              <a:buClr>
                <a:schemeClr val="dk2"/>
              </a:buClr>
              <a:buSzPct val="100000"/>
              <a:buFont typeface="Source Sans Pro"/>
              <a:buChar char="■"/>
            </a:pPr>
            <a:r>
              <a:rPr lang="en-US" sz="2000" b="1" i="0" u="none" strike="noStrike" cap="none" dirty="0">
                <a:solidFill>
                  <a:schemeClr val="dk2"/>
                </a:solidFill>
                <a:latin typeface="Arial"/>
                <a:ea typeface="Arial"/>
                <a:cs typeface="Arial"/>
                <a:sym typeface="Arial"/>
              </a:rPr>
              <a:t>Put the</a:t>
            </a:r>
            <a:r>
              <a:rPr lang="en-US" sz="2000" b="1" i="0" strike="noStrike" cap="none" dirty="0">
                <a:solidFill>
                  <a:schemeClr val="bg2"/>
                </a:solidFill>
                <a:latin typeface="Arial"/>
                <a:ea typeface="Arial"/>
                <a:cs typeface="Arial"/>
                <a:sym typeface="Arial"/>
              </a:rPr>
              <a:t> summary</a:t>
            </a:r>
            <a:r>
              <a:rPr lang="en-US" sz="2000" b="1" i="0" strike="noStrike" cap="none" dirty="0">
                <a:solidFill>
                  <a:schemeClr val="dk2"/>
                </a:solidFill>
                <a:latin typeface="Arial"/>
                <a:ea typeface="Arial"/>
                <a:cs typeface="Arial"/>
                <a:sym typeface="Arial"/>
              </a:rPr>
              <a:t> </a:t>
            </a:r>
            <a:r>
              <a:rPr lang="en-US" sz="2000" b="1" i="0" u="none" strike="noStrike" cap="none" dirty="0">
                <a:solidFill>
                  <a:schemeClr val="dk2"/>
                </a:solidFill>
                <a:latin typeface="Arial"/>
                <a:ea typeface="Arial"/>
                <a:cs typeface="Arial"/>
                <a:sym typeface="Arial"/>
              </a:rPr>
              <a:t>or</a:t>
            </a:r>
            <a:r>
              <a:rPr lang="en-US" sz="2000" b="1" i="0" strike="noStrike" cap="none" dirty="0">
                <a:solidFill>
                  <a:schemeClr val="bg2"/>
                </a:solidFill>
                <a:latin typeface="Arial"/>
                <a:ea typeface="Arial"/>
                <a:cs typeface="Arial"/>
                <a:sym typeface="Arial"/>
              </a:rPr>
              <a:t> objective</a:t>
            </a:r>
            <a:r>
              <a:rPr lang="en-US" sz="2000" b="1" i="0" u="none" strike="noStrike" cap="none" dirty="0">
                <a:solidFill>
                  <a:schemeClr val="dk2"/>
                </a:solidFill>
                <a:latin typeface="Arial"/>
                <a:ea typeface="Arial"/>
                <a:cs typeface="Arial"/>
                <a:sym typeface="Arial"/>
              </a:rPr>
              <a:t> sections to use:</a:t>
            </a:r>
            <a:r>
              <a:rPr lang="en-US" sz="2000" b="0" i="0" u="none" strike="noStrike" cap="none" dirty="0">
                <a:solidFill>
                  <a:schemeClr val="dk2"/>
                </a:solidFill>
                <a:latin typeface="Arial"/>
                <a:ea typeface="Arial"/>
                <a:cs typeface="Arial"/>
                <a:sym typeface="Arial"/>
              </a:rPr>
              <a:t> Put the title of the position you want in your objective section.</a:t>
            </a:r>
          </a:p>
          <a:p>
            <a:pPr marL="384048" marR="0" lvl="0" indent="-384048" algn="l" rtl="0">
              <a:lnSpc>
                <a:spcPct val="7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Arial"/>
                <a:ea typeface="Arial"/>
                <a:cs typeface="Arial"/>
                <a:sym typeface="Arial"/>
              </a:rPr>
              <a:t>Explain in your summary that you're looking to transition to a new career (this can show why you'd take a position below your experience level). Keep it simple!</a:t>
            </a:r>
          </a:p>
          <a:p>
            <a:pPr marL="384048" marR="0" lvl="0" indent="-384048" algn="l" rtl="0">
              <a:lnSpc>
                <a:spcPct val="74000"/>
              </a:lnSpc>
              <a:spcBef>
                <a:spcPts val="1200"/>
              </a:spcBef>
              <a:spcAft>
                <a:spcPts val="0"/>
              </a:spcAft>
              <a:buClr>
                <a:schemeClr val="dk2"/>
              </a:buClr>
              <a:buSzPct val="100000"/>
              <a:buFont typeface="Source Sans Pro"/>
              <a:buNone/>
            </a:pPr>
            <a:endParaRPr sz="500" b="0"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487</Words>
  <Application>Microsoft Office PowerPoint</Application>
  <PresentationFormat>Custom</PresentationFormat>
  <Paragraphs>51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Source Sans Pro</vt:lpstr>
      <vt:lpstr>Crop</vt:lpstr>
      <vt:lpstr>ADDRESSING COMMON CHALLENGES </vt:lpstr>
      <vt:lpstr>First Resume with No Work Experience</vt:lpstr>
      <vt:lpstr>Career Change Resume 6 Tips for Writing a Powerful Career Change Resume </vt:lpstr>
      <vt:lpstr>Career Change Resume</vt:lpstr>
      <vt:lpstr>Career Change Resume</vt:lpstr>
      <vt:lpstr>Career Change Resume</vt:lpstr>
      <vt:lpstr>Career Change Resume</vt:lpstr>
      <vt:lpstr>Overqualified   Why Is Being Overqualified A Problem?  </vt:lpstr>
      <vt:lpstr>Overqualified   Tips for Your Resume </vt:lpstr>
      <vt:lpstr>Not Quite Qualified</vt:lpstr>
      <vt:lpstr>Not Quite Qualified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COMMON CHALLENGES </dc:title>
  <dc:creator>Nathalie Prigge</dc:creator>
  <cp:lastModifiedBy>Nathalie Prigge</cp:lastModifiedBy>
  <cp:revision>3</cp:revision>
  <dcterms:modified xsi:type="dcterms:W3CDTF">2017-09-24T03:04:12Z</dcterms:modified>
</cp:coreProperties>
</file>