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 id="2147483669" r:id="rId3"/>
  </p:sldMasterIdLst>
  <p:notesMasterIdLst>
    <p:notesMasterId r:id="rId23"/>
  </p:notesMasterIdLst>
  <p:handoutMasterIdLst>
    <p:handoutMasterId r:id="rId24"/>
  </p:handoutMasterIdLst>
  <p:sldIdLst>
    <p:sldId id="256" r:id="rId4"/>
    <p:sldId id="257" r:id="rId5"/>
    <p:sldId id="258" r:id="rId6"/>
    <p:sldId id="259" r:id="rId7"/>
    <p:sldId id="260" r:id="rId8"/>
    <p:sldId id="261" r:id="rId9"/>
    <p:sldId id="262" r:id="rId10"/>
    <p:sldId id="268" r:id="rId11"/>
    <p:sldId id="269" r:id="rId12"/>
    <p:sldId id="271" r:id="rId13"/>
    <p:sldId id="272" r:id="rId14"/>
    <p:sldId id="273" r:id="rId15"/>
    <p:sldId id="275" r:id="rId16"/>
    <p:sldId id="277" r:id="rId17"/>
    <p:sldId id="278" r:id="rId18"/>
    <p:sldId id="279" r:id="rId19"/>
    <p:sldId id="280" r:id="rId20"/>
    <p:sldId id="281" r:id="rId21"/>
    <p:sldId id="282" r:id="rId22"/>
  </p:sldIdLst>
  <p:sldSz cx="12192000" cy="6858000"/>
  <p:notesSz cx="7010400" cy="9296400"/>
  <p:embeddedFontLst>
    <p:embeddedFont>
      <p:font typeface="Source Sans Pr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49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863A7E0-B7CD-44AD-ADCF-49D9E2D748D4}" type="datetimeFigureOut">
              <a:rPr lang="en-CA" smtClean="0"/>
              <a:t>2017-10-15</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A555500-AE6C-427D-8237-7BD4AADFCFAA}" type="slidenum">
              <a:rPr lang="en-CA" smtClean="0"/>
              <a:t>‹#›</a:t>
            </a:fld>
            <a:endParaRPr lang="en-CA"/>
          </a:p>
        </p:txBody>
      </p:sp>
    </p:spTree>
    <p:extLst>
      <p:ext uri="{BB962C8B-B14F-4D97-AF65-F5344CB8AC3E}">
        <p14:creationId xmlns:p14="http://schemas.microsoft.com/office/powerpoint/2010/main" val="2364443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596127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ctr" anchorCtr="0">
            <a:noAutofit/>
          </a:bodyPr>
          <a:lstStyle/>
          <a:p>
            <a:pPr>
              <a:buClr>
                <a:schemeClr val="dk1"/>
              </a:buClr>
              <a:buSzPct val="25000"/>
              <a:buNone/>
            </a:pPr>
            <a:endParaRPr/>
          </a:p>
        </p:txBody>
      </p:sp>
      <p:sp>
        <p:nvSpPr>
          <p:cNvPr id="156" name="Shape 15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ctr" anchorCtr="0">
            <a:noAutofit/>
          </a:bodyPr>
          <a:lstStyle/>
          <a:p>
            <a:pPr>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
        <p:nvSpPr>
          <p:cNvPr id="280" name="Shape 28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
        <p:nvSpPr>
          <p:cNvPr id="311" name="Shape 31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
        <p:nvSpPr>
          <p:cNvPr id="317" name="Shape 31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ctr" anchorCtr="0">
            <a:noAutofit/>
          </a:bodyPr>
          <a:lstStyle/>
          <a:p>
            <a:pPr>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ctr" anchorCtr="0">
            <a:noAutofit/>
          </a:bodyPr>
          <a:lstStyle/>
          <a:p>
            <a:pPr>
              <a:buClr>
                <a:schemeClr val="dk1"/>
              </a:buClr>
              <a:buSzPct val="25000"/>
              <a:buNone/>
            </a:pPr>
            <a:endParaRPr/>
          </a:p>
        </p:txBody>
      </p:sp>
      <p:sp>
        <p:nvSpPr>
          <p:cNvPr id="168" name="Shape 1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ctr" anchorCtr="0">
            <a:noAutofit/>
          </a:bodyPr>
          <a:lstStyle/>
          <a:p>
            <a:pPr>
              <a:buClr>
                <a:schemeClr val="dk1"/>
              </a:buClr>
              <a:buSzPct val="25000"/>
              <a:buNone/>
            </a:pPr>
            <a:endParaRPr/>
          </a:p>
        </p:txBody>
      </p:sp>
      <p:sp>
        <p:nvSpPr>
          <p:cNvPr id="174" name="Shape 17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ctr" anchorCtr="0">
            <a:noAutofit/>
          </a:bodyPr>
          <a:lstStyle/>
          <a:p>
            <a:pPr>
              <a:buClr>
                <a:schemeClr val="dk1"/>
              </a:buClr>
              <a:buSzPct val="25000"/>
              <a:buNone/>
            </a:pPr>
            <a:endParaRPr/>
          </a:p>
        </p:txBody>
      </p:sp>
      <p:sp>
        <p:nvSpPr>
          <p:cNvPr id="180" name="Shape 18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ctr" anchorCtr="0">
            <a:noAutofit/>
          </a:bodyPr>
          <a:lstStyle/>
          <a:p>
            <a:pPr>
              <a:buClr>
                <a:schemeClr val="dk1"/>
              </a:buClr>
              <a:buSzPct val="25000"/>
              <a:buNone/>
            </a:pPr>
            <a:endParaRPr/>
          </a:p>
        </p:txBody>
      </p:sp>
      <p:sp>
        <p:nvSpPr>
          <p:cNvPr id="186" name="Shape 18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ctr" anchorCtr="0">
            <a:noAutofit/>
          </a:bodyPr>
          <a:lstStyle/>
          <a:p>
            <a:pPr>
              <a:buClr>
                <a:schemeClr val="dk1"/>
              </a:buClr>
              <a:buSzPct val="25000"/>
              <a:buNone/>
            </a:pPr>
            <a:endParaRPr/>
          </a:p>
        </p:txBody>
      </p:sp>
      <p:sp>
        <p:nvSpPr>
          <p:cNvPr id="192" name="Shape 19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ctr" anchorCtr="0">
            <a:noAutofit/>
          </a:bodyPr>
          <a:lstStyle/>
          <a:p>
            <a:pPr>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915127" y="1788453"/>
            <a:ext cx="8361228" cy="2098225"/>
          </a:xfrm>
          <a:prstGeom prst="rect">
            <a:avLst/>
          </a:prstGeom>
          <a:noFill/>
          <a:ln>
            <a:noFill/>
          </a:ln>
        </p:spPr>
        <p:txBody>
          <a:bodyPr wrap="square" lIns="91425" tIns="91425" rIns="91425" bIns="91425" anchor="b" anchorCtr="0"/>
          <a:lstStyle>
            <a:lvl1pPr marL="0" marR="0" lvl="0" indent="0" algn="ctr" rtl="0">
              <a:lnSpc>
                <a:spcPct val="89000"/>
              </a:lnSpc>
              <a:spcBef>
                <a:spcPts val="0"/>
              </a:spcBef>
              <a:spcAft>
                <a:spcPts val="0"/>
              </a:spcAft>
              <a:buClr>
                <a:schemeClr val="dk2"/>
              </a:buClr>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6" name="Shape 16"/>
          <p:cNvSpPr txBox="1">
            <a:spLocks noGrp="1"/>
          </p:cNvSpPr>
          <p:nvPr>
            <p:ph type="subTitle" idx="1"/>
          </p:nvPr>
        </p:nvSpPr>
        <p:spPr>
          <a:xfrm>
            <a:off x="2679906" y="3956278"/>
            <a:ext cx="6831672" cy="1086236"/>
          </a:xfrm>
          <a:prstGeom prst="rect">
            <a:avLst/>
          </a:prstGeom>
          <a:noFill/>
          <a:ln>
            <a:noFill/>
          </a:ln>
        </p:spPr>
        <p:txBody>
          <a:bodyPr wrap="square" lIns="91425" tIns="91425" rIns="91425" bIns="91425" anchor="t" anchorCtr="0"/>
          <a:lstStyle>
            <a:lvl1pPr marL="0" marR="0" lvl="0" indent="0" algn="ctr" rtl="0">
              <a:lnSpc>
                <a:spcPct val="112000"/>
              </a:lnSpc>
              <a:spcBef>
                <a:spcPts val="0"/>
              </a:spcBef>
              <a:spcAft>
                <a:spcPts val="0"/>
              </a:spcAft>
              <a:buClr>
                <a:schemeClr val="dk2"/>
              </a:buClr>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7" name="Shape 17"/>
          <p:cNvSpPr txBox="1">
            <a:spLocks noGrp="1"/>
          </p:cNvSpPr>
          <p:nvPr>
            <p:ph type="dt" idx="10"/>
          </p:nvPr>
        </p:nvSpPr>
        <p:spPr>
          <a:xfrm>
            <a:off x="752475" y="6453187"/>
            <a:ext cx="1608137"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8" name="Shape 18"/>
          <p:cNvSpPr txBox="1">
            <a:spLocks noGrp="1"/>
          </p:cNvSpPr>
          <p:nvPr>
            <p:ph type="ftr" idx="11"/>
          </p:nvPr>
        </p:nvSpPr>
        <p:spPr>
          <a:xfrm>
            <a:off x="2584450" y="6453187"/>
            <a:ext cx="702309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txBox="1">
            <a:spLocks noGrp="1"/>
          </p:cNvSpPr>
          <p:nvPr>
            <p:ph type="sldNum" idx="12"/>
          </p:nvPr>
        </p:nvSpPr>
        <p:spPr>
          <a:xfrm>
            <a:off x="9831386" y="6453187"/>
            <a:ext cx="1595436"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8" name="Shape 88"/>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9" name="Shape 89"/>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0" name="Shape 90"/>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3" name="Shape 93"/>
          <p:cNvSpPr txBox="1">
            <a:spLocks noGrp="1"/>
          </p:cNvSpPr>
          <p:nvPr>
            <p:ph type="body" idx="1"/>
          </p:nvPr>
        </p:nvSpPr>
        <p:spPr>
          <a:xfrm>
            <a:off x="1371600" y="2286000"/>
            <a:ext cx="9601200"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94" name="Shape 94"/>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5" name="Shape 95"/>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6" name="Shape 96"/>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dk2"/>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65025" y="1301360"/>
            <a:ext cx="9612900" cy="2852700"/>
          </a:xfrm>
          <a:prstGeom prst="rect">
            <a:avLst/>
          </a:prstGeom>
          <a:noFill/>
          <a:ln>
            <a:noFill/>
          </a:ln>
        </p:spPr>
        <p:txBody>
          <a:bodyPr wrap="square" lIns="91425" tIns="91425" rIns="91425" bIns="91425" anchor="b" anchorCtr="0"/>
          <a:lstStyle>
            <a:lvl1pPr marL="0" marR="0" lvl="0" indent="0" algn="r" rtl="0">
              <a:lnSpc>
                <a:spcPct val="89000"/>
              </a:lnSpc>
              <a:spcBef>
                <a:spcPts val="0"/>
              </a:spcBef>
              <a:buClr>
                <a:schemeClr val="lt2"/>
              </a:buClr>
              <a:buFont typeface="Source Sans Pro"/>
              <a:buNone/>
              <a:defRPr sz="7200" b="0" i="0" u="none" strike="noStrike" cap="none">
                <a:solidFill>
                  <a:schemeClr val="lt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9" name="Shape 99"/>
          <p:cNvSpPr txBox="1">
            <a:spLocks noGrp="1"/>
          </p:cNvSpPr>
          <p:nvPr>
            <p:ph type="body" idx="1"/>
          </p:nvPr>
        </p:nvSpPr>
        <p:spPr>
          <a:xfrm>
            <a:off x="765025" y="4216328"/>
            <a:ext cx="9612900" cy="1143300"/>
          </a:xfrm>
          <a:prstGeom prst="rect">
            <a:avLst/>
          </a:prstGeom>
          <a:noFill/>
          <a:ln>
            <a:noFill/>
          </a:ln>
        </p:spPr>
        <p:txBody>
          <a:bodyPr wrap="square" lIns="91425" tIns="91425" rIns="91425" bIns="91425" anchor="t" anchorCtr="0"/>
          <a:lstStyle>
            <a:lvl1pPr marL="0" marR="0" lvl="0" indent="0" algn="r" rtl="0">
              <a:lnSpc>
                <a:spcPct val="112000"/>
              </a:lnSpc>
              <a:spcBef>
                <a:spcPts val="0"/>
              </a:spcBef>
              <a:spcAft>
                <a:spcPts val="0"/>
              </a:spcAft>
              <a:buClr>
                <a:schemeClr val="lt2"/>
              </a:buClr>
              <a:buFont typeface="Source Sans Pro"/>
              <a:buNone/>
              <a:defRPr sz="2400" b="0" i="0" u="none" strike="noStrike" cap="none">
                <a:solidFill>
                  <a:schemeClr val="lt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lt1"/>
              </a:buClr>
              <a:buFont typeface="Source Sans Pro"/>
              <a:buNone/>
              <a:defRPr sz="2000" b="0" i="1" u="none" strike="noStrike" cap="none">
                <a:solidFill>
                  <a:schemeClr val="lt1"/>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lt1"/>
              </a:buClr>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100" name="Shape 100"/>
          <p:cNvSpPr txBox="1">
            <a:spLocks noGrp="1"/>
          </p:cNvSpPr>
          <p:nvPr>
            <p:ph type="dt" idx="10"/>
          </p:nvPr>
        </p:nvSpPr>
        <p:spPr>
          <a:xfrm>
            <a:off x="738908" y="6453386"/>
            <a:ext cx="16224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lt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101" name="Shape 101"/>
          <p:cNvSpPr txBox="1">
            <a:spLocks noGrp="1"/>
          </p:cNvSpPr>
          <p:nvPr>
            <p:ph type="ftr" idx="11"/>
          </p:nvPr>
        </p:nvSpPr>
        <p:spPr>
          <a:xfrm>
            <a:off x="2584312" y="6453386"/>
            <a:ext cx="7023300" cy="4047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chemeClr val="lt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102" name="Shape 102"/>
          <p:cNvSpPr txBox="1">
            <a:spLocks noGrp="1"/>
          </p:cNvSpPr>
          <p:nvPr>
            <p:ph type="sldNum" idx="12"/>
          </p:nvPr>
        </p:nvSpPr>
        <p:spPr>
          <a:xfrm>
            <a:off x="9830683"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2"/>
                </a:solidFill>
                <a:latin typeface="Source Sans Pro"/>
                <a:ea typeface="Source Sans Pro"/>
                <a:cs typeface="Source Sans Pro"/>
                <a:sym typeface="Source Sans Pro"/>
              </a:rPr>
              <a:t>‹#›</a:t>
            </a:fld>
            <a:endParaRPr lang="en-US" sz="1200" b="0" i="0" u="none" strike="noStrike" cap="none">
              <a:solidFill>
                <a:schemeClr val="lt2"/>
              </a:solidFill>
              <a:latin typeface="Source Sans Pro"/>
              <a:ea typeface="Source Sans Pro"/>
              <a:cs typeface="Source Sans Pro"/>
              <a:sym typeface="Source Sans Pro"/>
            </a:endParaRPr>
          </a:p>
        </p:txBody>
      </p:sp>
      <p:sp>
        <p:nvSpPr>
          <p:cNvPr id="103" name="Shape 103" title="Crop Mark"/>
          <p:cNvSpPr/>
          <p:nvPr/>
        </p:nvSpPr>
        <p:spPr>
          <a:xfrm>
            <a:off x="8151962" y="1685652"/>
            <a:ext cx="3275100" cy="4408500"/>
          </a:xfrm>
          <a:custGeom>
            <a:avLst/>
            <a:gdLst/>
            <a:ahLst/>
            <a:cxnLst/>
            <a:rect l="0" t="0" r="0" b="0"/>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6" name="Shape 106"/>
          <p:cNvSpPr txBox="1">
            <a:spLocks noGrp="1"/>
          </p:cNvSpPr>
          <p:nvPr>
            <p:ph type="body" idx="1"/>
          </p:nvPr>
        </p:nvSpPr>
        <p:spPr>
          <a:xfrm>
            <a:off x="1371600" y="2285999"/>
            <a:ext cx="4447800"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07" name="Shape 107"/>
          <p:cNvSpPr txBox="1">
            <a:spLocks noGrp="1"/>
          </p:cNvSpPr>
          <p:nvPr>
            <p:ph type="body" idx="2"/>
          </p:nvPr>
        </p:nvSpPr>
        <p:spPr>
          <a:xfrm>
            <a:off x="6525403" y="2285999"/>
            <a:ext cx="4447800"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08" name="Shape 108"/>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9" name="Shape 109"/>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10" name="Shape 110"/>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3" name="Shape 113"/>
          <p:cNvSpPr txBox="1">
            <a:spLocks noGrp="1"/>
          </p:cNvSpPr>
          <p:nvPr>
            <p:ph type="body" idx="1"/>
          </p:nvPr>
        </p:nvSpPr>
        <p:spPr>
          <a:xfrm>
            <a:off x="1371600" y="2340864"/>
            <a:ext cx="4443900" cy="823800"/>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114" name="Shape 114"/>
          <p:cNvSpPr txBox="1">
            <a:spLocks noGrp="1"/>
          </p:cNvSpPr>
          <p:nvPr>
            <p:ph type="body" idx="2"/>
          </p:nvPr>
        </p:nvSpPr>
        <p:spPr>
          <a:xfrm>
            <a:off x="1371600" y="3305207"/>
            <a:ext cx="4443900" cy="25623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15" name="Shape 115"/>
          <p:cNvSpPr txBox="1">
            <a:spLocks noGrp="1"/>
          </p:cNvSpPr>
          <p:nvPr>
            <p:ph type="body" idx="3"/>
          </p:nvPr>
        </p:nvSpPr>
        <p:spPr>
          <a:xfrm>
            <a:off x="6525014" y="2340864"/>
            <a:ext cx="4443900" cy="823800"/>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116" name="Shape 116"/>
          <p:cNvSpPr txBox="1">
            <a:spLocks noGrp="1"/>
          </p:cNvSpPr>
          <p:nvPr>
            <p:ph type="body" idx="4"/>
          </p:nvPr>
        </p:nvSpPr>
        <p:spPr>
          <a:xfrm>
            <a:off x="6525014" y="3305207"/>
            <a:ext cx="4443900" cy="25623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17" name="Shape 117"/>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18" name="Shape 118"/>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19" name="Shape 119"/>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0"/>
        <p:cNvGrpSpPr/>
        <p:nvPr/>
      </p:nvGrpSpPr>
      <p:grpSpPr>
        <a:xfrm>
          <a:off x="0" y="0"/>
          <a:ext cx="0" cy="0"/>
          <a:chOff x="0" y="0"/>
          <a:chExt cx="0" cy="0"/>
        </a:xfrm>
      </p:grpSpPr>
      <p:sp>
        <p:nvSpPr>
          <p:cNvPr id="121" name="Shape 121"/>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22" name="Shape 122"/>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23" name="Shape 123"/>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124"/>
        <p:cNvGrpSpPr/>
        <p:nvPr/>
      </p:nvGrpSpPr>
      <p:grpSpPr>
        <a:xfrm>
          <a:off x="0" y="0"/>
          <a:ext cx="0" cy="0"/>
          <a:chOff x="0" y="0"/>
          <a:chExt cx="0" cy="0"/>
        </a:xfrm>
      </p:grpSpPr>
      <p:sp>
        <p:nvSpPr>
          <p:cNvPr id="125" name="Shape 125" title="Background Shape"/>
          <p:cNvSpPr/>
          <p:nvPr/>
        </p:nvSpPr>
        <p:spPr>
          <a:xfrm>
            <a:off x="0" y="376"/>
            <a:ext cx="5303400" cy="68577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txBox="1">
            <a:spLocks noGrp="1"/>
          </p:cNvSpPr>
          <p:nvPr>
            <p:ph type="title"/>
          </p:nvPr>
        </p:nvSpPr>
        <p:spPr>
          <a:xfrm>
            <a:off x="723900" y="685800"/>
            <a:ext cx="3855600" cy="2157900"/>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7" name="Shape 127"/>
          <p:cNvSpPr txBox="1">
            <a:spLocks noGrp="1"/>
          </p:cNvSpPr>
          <p:nvPr>
            <p:ph type="body" idx="1"/>
          </p:nvPr>
        </p:nvSpPr>
        <p:spPr>
          <a:xfrm>
            <a:off x="6256020" y="685801"/>
            <a:ext cx="5212200" cy="51753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28" name="Shape 128"/>
          <p:cNvSpPr txBox="1">
            <a:spLocks noGrp="1"/>
          </p:cNvSpPr>
          <p:nvPr>
            <p:ph type="body" idx="2"/>
          </p:nvPr>
        </p:nvSpPr>
        <p:spPr>
          <a:xfrm>
            <a:off x="723900" y="2856344"/>
            <a:ext cx="3855600" cy="3011100"/>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129" name="Shape 129"/>
          <p:cNvSpPr txBox="1">
            <a:spLocks noGrp="1"/>
          </p:cNvSpPr>
          <p:nvPr>
            <p:ph type="dt" idx="10"/>
          </p:nvPr>
        </p:nvSpPr>
        <p:spPr>
          <a:xfrm>
            <a:off x="72390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0" name="Shape 130"/>
          <p:cNvSpPr txBox="1">
            <a:spLocks noGrp="1"/>
          </p:cNvSpPr>
          <p:nvPr>
            <p:ph type="ftr" idx="11"/>
          </p:nvPr>
        </p:nvSpPr>
        <p:spPr>
          <a:xfrm>
            <a:off x="2205945" y="6453386"/>
            <a:ext cx="23736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1" name="Shape 131"/>
          <p:cNvSpPr txBox="1">
            <a:spLocks noGrp="1"/>
          </p:cNvSpPr>
          <p:nvPr>
            <p:ph type="sldNum" idx="12"/>
          </p:nvPr>
        </p:nvSpPr>
        <p:spPr>
          <a:xfrm>
            <a:off x="9883140"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132" name="Shape 132" title="Divider Bar"/>
          <p:cNvSpPr/>
          <p:nvPr/>
        </p:nvSpPr>
        <p:spPr>
          <a:xfrm>
            <a:off x="5303520" y="376"/>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133"/>
        <p:cNvGrpSpPr/>
        <p:nvPr/>
      </p:nvGrpSpPr>
      <p:grpSpPr>
        <a:xfrm>
          <a:off x="0" y="0"/>
          <a:ext cx="0" cy="0"/>
          <a:chOff x="0" y="0"/>
          <a:chExt cx="0" cy="0"/>
        </a:xfrm>
      </p:grpSpPr>
      <p:sp>
        <p:nvSpPr>
          <p:cNvPr id="134" name="Shape 134" title="Background Shape"/>
          <p:cNvSpPr/>
          <p:nvPr/>
        </p:nvSpPr>
        <p:spPr>
          <a:xfrm>
            <a:off x="0" y="376"/>
            <a:ext cx="5303400" cy="68577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txBox="1">
            <a:spLocks noGrp="1"/>
          </p:cNvSpPr>
          <p:nvPr>
            <p:ph type="title"/>
          </p:nvPr>
        </p:nvSpPr>
        <p:spPr>
          <a:xfrm>
            <a:off x="723900" y="685800"/>
            <a:ext cx="3855600" cy="2157900"/>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6" name="Shape 136"/>
          <p:cNvSpPr>
            <a:spLocks noGrp="1"/>
          </p:cNvSpPr>
          <p:nvPr>
            <p:ph type="pic" idx="2"/>
          </p:nvPr>
        </p:nvSpPr>
        <p:spPr>
          <a:xfrm>
            <a:off x="5532120" y="0"/>
            <a:ext cx="6660000" cy="6858000"/>
          </a:xfrm>
          <a:prstGeom prst="rect">
            <a:avLst/>
          </a:prstGeom>
          <a:noFill/>
          <a:ln>
            <a:noFill/>
          </a:ln>
        </p:spPr>
        <p:txBody>
          <a:bodyPr wrap="square" lIns="91425" tIns="91425" rIns="91425" bIns="91425" anchor="t" anchorCtr="0"/>
          <a:lstStyle>
            <a:lvl1pPr marL="0" marR="0" lvl="0" indent="0" algn="l" rtl="0">
              <a:lnSpc>
                <a:spcPct val="94000"/>
              </a:lnSpc>
              <a:spcBef>
                <a:spcPts val="10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a:p>
        </p:txBody>
      </p:sp>
      <p:sp>
        <p:nvSpPr>
          <p:cNvPr id="137" name="Shape 137"/>
          <p:cNvSpPr txBox="1">
            <a:spLocks noGrp="1"/>
          </p:cNvSpPr>
          <p:nvPr>
            <p:ph type="body" idx="1"/>
          </p:nvPr>
        </p:nvSpPr>
        <p:spPr>
          <a:xfrm>
            <a:off x="723900" y="2855968"/>
            <a:ext cx="3855600" cy="3011400"/>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138" name="Shape 138"/>
          <p:cNvSpPr txBox="1">
            <a:spLocks noGrp="1"/>
          </p:cNvSpPr>
          <p:nvPr>
            <p:ph type="dt" idx="10"/>
          </p:nvPr>
        </p:nvSpPr>
        <p:spPr>
          <a:xfrm>
            <a:off x="72390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9" name="Shape 139"/>
          <p:cNvSpPr txBox="1">
            <a:spLocks noGrp="1"/>
          </p:cNvSpPr>
          <p:nvPr>
            <p:ph type="ftr" idx="11"/>
          </p:nvPr>
        </p:nvSpPr>
        <p:spPr>
          <a:xfrm>
            <a:off x="2205945" y="6453386"/>
            <a:ext cx="23736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0" name="Shape 140"/>
          <p:cNvSpPr txBox="1">
            <a:spLocks noGrp="1"/>
          </p:cNvSpPr>
          <p:nvPr>
            <p:ph type="sldNum" idx="12"/>
          </p:nvPr>
        </p:nvSpPr>
        <p:spPr>
          <a:xfrm>
            <a:off x="9883140"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141" name="Shape 141" title="Divider Bar"/>
          <p:cNvSpPr/>
          <p:nvPr/>
        </p:nvSpPr>
        <p:spPr>
          <a:xfrm>
            <a:off x="5303520" y="376"/>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44" name="Shape 144"/>
          <p:cNvSpPr txBox="1">
            <a:spLocks noGrp="1"/>
          </p:cNvSpPr>
          <p:nvPr>
            <p:ph type="body" idx="1"/>
          </p:nvPr>
        </p:nvSpPr>
        <p:spPr>
          <a:xfrm rot="5400000">
            <a:off x="4386300" y="-719175"/>
            <a:ext cx="3571800" cy="96012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45" name="Shape 145"/>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6" name="Shape 146"/>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7" name="Shape 147"/>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rot="5400000">
            <a:off x="7757927" y="2462856"/>
            <a:ext cx="5243100" cy="15657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50" name="Shape 150"/>
          <p:cNvSpPr txBox="1">
            <a:spLocks noGrp="1"/>
          </p:cNvSpPr>
          <p:nvPr>
            <p:ph type="body" idx="1"/>
          </p:nvPr>
        </p:nvSpPr>
        <p:spPr>
          <a:xfrm rot="5400000">
            <a:off x="2839941" y="-844044"/>
            <a:ext cx="5243100" cy="81795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51" name="Shape 151"/>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52" name="Shape 152"/>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53" name="Shape 153"/>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9" name="Shape 29"/>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30" name="Shape 30"/>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1" name="Shape 31"/>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Shape 32"/>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rot="5400000">
            <a:off x="7757822" y="2462895"/>
            <a:ext cx="5243244" cy="1565765"/>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body" idx="1"/>
          </p:nvPr>
        </p:nvSpPr>
        <p:spPr>
          <a:xfrm rot="5400000">
            <a:off x="2839798" y="-844042"/>
            <a:ext cx="5243244" cy="8179641"/>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36" name="Shape 36"/>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7" name="Shape 37"/>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8" name="Shape 38"/>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1" name="Shape 41"/>
          <p:cNvSpPr txBox="1">
            <a:spLocks noGrp="1"/>
          </p:cNvSpPr>
          <p:nvPr>
            <p:ph type="body" idx="1"/>
          </p:nvPr>
        </p:nvSpPr>
        <p:spPr>
          <a:xfrm rot="5400000">
            <a:off x="4386262" y="-719137"/>
            <a:ext cx="3571874" cy="9601200"/>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2" name="Shape 42"/>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3" name="Shape 43"/>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4" name="Shape 44"/>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7" name="Shape 47"/>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1" name="Shape 51"/>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2" name="Shape 52"/>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txBox="1">
            <a:spLocks noGrp="1"/>
          </p:cNvSpPr>
          <p:nvPr>
            <p:ph type="body" idx="1"/>
          </p:nvPr>
        </p:nvSpPr>
        <p:spPr>
          <a:xfrm>
            <a:off x="1371600" y="2340864"/>
            <a:ext cx="4443984" cy="823912"/>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7" name="Shape 57"/>
          <p:cNvSpPr txBox="1">
            <a:spLocks noGrp="1"/>
          </p:cNvSpPr>
          <p:nvPr>
            <p:ph type="body" idx="2"/>
          </p:nvPr>
        </p:nvSpPr>
        <p:spPr>
          <a:xfrm>
            <a:off x="1371600" y="3305207"/>
            <a:ext cx="4443984" cy="2562193"/>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8" name="Shape 58"/>
          <p:cNvSpPr txBox="1">
            <a:spLocks noGrp="1"/>
          </p:cNvSpPr>
          <p:nvPr>
            <p:ph type="body" idx="3"/>
          </p:nvPr>
        </p:nvSpPr>
        <p:spPr>
          <a:xfrm>
            <a:off x="6525014" y="2340864"/>
            <a:ext cx="4443984" cy="823912"/>
          </a:xfrm>
          <a:prstGeom prst="rect">
            <a:avLst/>
          </a:prstGeom>
          <a:noFill/>
          <a:ln>
            <a:noFill/>
          </a:ln>
        </p:spPr>
        <p:txBody>
          <a:bodyPr wrap="square" lIns="91425" tIns="91425" rIns="91425" bIns="91425" anchor="b" anchorCtr="0"/>
          <a:lstStyle>
            <a:lvl1pPr marL="0" marR="0" lvl="0" indent="0" algn="l" rtl="0">
              <a:lnSpc>
                <a:spcPct val="84000"/>
              </a:lnSpc>
              <a:spcBef>
                <a:spcPts val="0"/>
              </a:spcBef>
              <a:spcAft>
                <a:spcPts val="0"/>
              </a:spcAft>
              <a:buClr>
                <a:schemeClr val="dk2"/>
              </a:buClr>
              <a:buFont typeface="Source Sans Pro"/>
              <a:buNone/>
              <a:defRPr sz="3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1"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800" b="1"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600" b="1"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9" name="Shape 59"/>
          <p:cNvSpPr txBox="1">
            <a:spLocks noGrp="1"/>
          </p:cNvSpPr>
          <p:nvPr>
            <p:ph type="body" idx="4"/>
          </p:nvPr>
        </p:nvSpPr>
        <p:spPr>
          <a:xfrm>
            <a:off x="6525014" y="3305207"/>
            <a:ext cx="4443984" cy="2562193"/>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60" name="Shape 60"/>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1" name="Shape 61"/>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2" name="Shape 62"/>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5" name="Shape 65"/>
          <p:cNvSpPr txBox="1">
            <a:spLocks noGrp="1"/>
          </p:cNvSpPr>
          <p:nvPr>
            <p:ph type="body" idx="1"/>
          </p:nvPr>
        </p:nvSpPr>
        <p:spPr>
          <a:xfrm>
            <a:off x="1371600" y="2285999"/>
            <a:ext cx="4447785" cy="3581400"/>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66" name="Shape 66"/>
          <p:cNvSpPr txBox="1">
            <a:spLocks noGrp="1"/>
          </p:cNvSpPr>
          <p:nvPr>
            <p:ph type="body" idx="2"/>
          </p:nvPr>
        </p:nvSpPr>
        <p:spPr>
          <a:xfrm>
            <a:off x="6525403" y="2285999"/>
            <a:ext cx="4447785" cy="3581400"/>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67" name="Shape 67"/>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Shape 68"/>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lt2"/>
        </a:solidFill>
        <a:effectLst/>
      </p:bgPr>
    </p:bg>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1915128" y="1788454"/>
            <a:ext cx="8361300" cy="2098200"/>
          </a:xfrm>
          <a:prstGeom prst="rect">
            <a:avLst/>
          </a:prstGeom>
          <a:noFill/>
          <a:ln>
            <a:noFill/>
          </a:ln>
        </p:spPr>
        <p:txBody>
          <a:bodyPr wrap="square" lIns="91425" tIns="91425" rIns="91425" bIns="91425" anchor="b" anchorCtr="0"/>
          <a:lstStyle>
            <a:lvl1pPr marL="0" marR="0" lvl="0" indent="0" algn="ctr" rtl="0">
              <a:lnSpc>
                <a:spcPct val="89000"/>
              </a:lnSpc>
              <a:spcBef>
                <a:spcPts val="0"/>
              </a:spcBef>
              <a:buClr>
                <a:schemeClr val="dk2"/>
              </a:buClr>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9" name="Shape 79"/>
          <p:cNvSpPr txBox="1">
            <a:spLocks noGrp="1"/>
          </p:cNvSpPr>
          <p:nvPr>
            <p:ph type="subTitle" idx="1"/>
          </p:nvPr>
        </p:nvSpPr>
        <p:spPr>
          <a:xfrm>
            <a:off x="2679906" y="3956279"/>
            <a:ext cx="6831600" cy="1086300"/>
          </a:xfrm>
          <a:prstGeom prst="rect">
            <a:avLst/>
          </a:prstGeom>
          <a:noFill/>
          <a:ln>
            <a:noFill/>
          </a:ln>
        </p:spPr>
        <p:txBody>
          <a:bodyPr wrap="square" lIns="91425" tIns="91425" rIns="91425" bIns="91425" anchor="t" anchorCtr="0"/>
          <a:lstStyle>
            <a:lvl1pPr marL="0" marR="0" lvl="0" indent="0" algn="ctr" rtl="0">
              <a:lnSpc>
                <a:spcPct val="112000"/>
              </a:lnSpc>
              <a:spcBef>
                <a:spcPts val="0"/>
              </a:spcBef>
              <a:spcAft>
                <a:spcPts val="0"/>
              </a:spcAft>
              <a:buClr>
                <a:schemeClr val="dk2"/>
              </a:buClr>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80" name="Shape 80"/>
          <p:cNvSpPr txBox="1">
            <a:spLocks noGrp="1"/>
          </p:cNvSpPr>
          <p:nvPr>
            <p:ph type="dt" idx="10"/>
          </p:nvPr>
        </p:nvSpPr>
        <p:spPr>
          <a:xfrm>
            <a:off x="752858" y="6453386"/>
            <a:ext cx="16080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ftr" idx="11"/>
          </p:nvPr>
        </p:nvSpPr>
        <p:spPr>
          <a:xfrm>
            <a:off x="2584054" y="6453386"/>
            <a:ext cx="7023300" cy="4047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2" name="Shape 82"/>
          <p:cNvSpPr txBox="1">
            <a:spLocks noGrp="1"/>
          </p:cNvSpPr>
          <p:nvPr>
            <p:ph type="sldNum" idx="12"/>
          </p:nvPr>
        </p:nvSpPr>
        <p:spPr>
          <a:xfrm>
            <a:off x="9830683"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grpSp>
        <p:nvGrpSpPr>
          <p:cNvPr id="83" name="Shape 83"/>
          <p:cNvGrpSpPr/>
          <p:nvPr/>
        </p:nvGrpSpPr>
        <p:grpSpPr>
          <a:xfrm>
            <a:off x="752826" y="744457"/>
            <a:ext cx="10674236" cy="5349695"/>
            <a:chOff x="752826" y="744457"/>
            <a:chExt cx="10674236" cy="5349695"/>
          </a:xfrm>
        </p:grpSpPr>
        <p:sp>
          <p:nvSpPr>
            <p:cNvPr id="84" name="Shape 84"/>
            <p:cNvSpPr/>
            <p:nvPr/>
          </p:nvSpPr>
          <p:spPr>
            <a:xfrm>
              <a:off x="8151962" y="1685652"/>
              <a:ext cx="3275100" cy="4408500"/>
            </a:xfrm>
            <a:custGeom>
              <a:avLst/>
              <a:gdLst/>
              <a:ahLst/>
              <a:cxnLst/>
              <a:rect l="0" t="0" r="0" b="0"/>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85" name="Shape 85"/>
            <p:cNvSpPr/>
            <p:nvPr/>
          </p:nvSpPr>
          <p:spPr>
            <a:xfrm rot="10800000">
              <a:off x="752826" y="744457"/>
              <a:ext cx="3275700" cy="4408500"/>
            </a:xfrm>
            <a:custGeom>
              <a:avLst/>
              <a:gdLst/>
              <a:ahLst/>
              <a:cxnLst/>
              <a:rect l="0" t="0" r="0" b="0"/>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6" name="Shape 6"/>
          <p:cNvGrpSpPr/>
          <p:nvPr/>
        </p:nvGrpSpPr>
        <p:grpSpPr>
          <a:xfrm>
            <a:off x="752475" y="744536"/>
            <a:ext cx="10674349" cy="5349875"/>
            <a:chOff x="0" y="0"/>
            <a:chExt cx="2147483647" cy="2147483647"/>
          </a:xfrm>
        </p:grpSpPr>
        <p:sp>
          <p:nvSpPr>
            <p:cNvPr id="7" name="Shape 7"/>
            <p:cNvSpPr/>
            <p:nvPr/>
          </p:nvSpPr>
          <p:spPr>
            <a:xfrm>
              <a:off x="1488596664" y="377813024"/>
              <a:ext cx="658886982" cy="1769670621"/>
            </a:xfrm>
            <a:custGeom>
              <a:avLst/>
              <a:gdLst/>
              <a:ahLst/>
              <a:cxnLst/>
              <a:rect l="0" t="0" r="0" b="0"/>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Source Sans Pro"/>
                <a:ea typeface="Source Sans Pro"/>
                <a:cs typeface="Source Sans Pro"/>
                <a:sym typeface="Source Sans Pro"/>
              </a:endParaRPr>
            </a:p>
          </p:txBody>
        </p:sp>
        <p:sp>
          <p:nvSpPr>
            <p:cNvPr id="8" name="Shape 8"/>
            <p:cNvSpPr/>
            <p:nvPr/>
          </p:nvSpPr>
          <p:spPr>
            <a:xfrm rot="10800000">
              <a:off x="0" y="0"/>
              <a:ext cx="659018727" cy="1769670621"/>
            </a:xfrm>
            <a:custGeom>
              <a:avLst/>
              <a:gdLst/>
              <a:ahLst/>
              <a:cxnLst/>
              <a:rect l="0" t="0" r="0" b="0"/>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Source Sans Pro"/>
                <a:ea typeface="Source Sans Pro"/>
                <a:cs typeface="Source Sans Pro"/>
                <a:sym typeface="Source Sans Pro"/>
              </a:endParaRPr>
            </a:p>
          </p:txBody>
        </p:sp>
      </p:grpSp>
      <p:sp>
        <p:nvSpPr>
          <p:cNvPr id="9" name="Shape 9"/>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 name="Shape 10"/>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1" name="Shape 11"/>
          <p:cNvSpPr txBox="1">
            <a:spLocks noGrp="1"/>
          </p:cNvSpPr>
          <p:nvPr>
            <p:ph type="dt" idx="10"/>
          </p:nvPr>
        </p:nvSpPr>
        <p:spPr>
          <a:xfrm>
            <a:off x="752475" y="6453187"/>
            <a:ext cx="1608137"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2" name="Shape 12"/>
          <p:cNvSpPr txBox="1">
            <a:spLocks noGrp="1"/>
          </p:cNvSpPr>
          <p:nvPr>
            <p:ph type="ftr" idx="11"/>
          </p:nvPr>
        </p:nvSpPr>
        <p:spPr>
          <a:xfrm>
            <a:off x="2584450" y="6453187"/>
            <a:ext cx="702309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 name="Shape 13"/>
          <p:cNvSpPr txBox="1">
            <a:spLocks noGrp="1"/>
          </p:cNvSpPr>
          <p:nvPr>
            <p:ph type="sldNum" idx="12"/>
          </p:nvPr>
        </p:nvSpPr>
        <p:spPr>
          <a:xfrm>
            <a:off x="9831386" y="6453187"/>
            <a:ext cx="1595436"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spcAft>
                <a:spcPts val="0"/>
              </a:spcAft>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2" name="Shape 22"/>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130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139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1651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1651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1905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1905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2159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2159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23" name="Shape 23"/>
          <p:cNvSpPr txBox="1">
            <a:spLocks noGrp="1"/>
          </p:cNvSpPr>
          <p:nvPr>
            <p:ph type="dt" idx="10"/>
          </p:nvPr>
        </p:nvSpPr>
        <p:spPr>
          <a:xfrm>
            <a:off x="1390650" y="6453187"/>
            <a:ext cx="1204912"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4" name="Shape 24"/>
          <p:cNvSpPr txBox="1">
            <a:spLocks noGrp="1"/>
          </p:cNvSpPr>
          <p:nvPr>
            <p:ph type="ftr" idx="11"/>
          </p:nvPr>
        </p:nvSpPr>
        <p:spPr>
          <a:xfrm>
            <a:off x="2894011" y="6453187"/>
            <a:ext cx="6280149" cy="404811"/>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6pPr>
            <a:lvl7pPr marL="3200400" marR="0" lvl="6"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7pPr>
            <a:lvl8pPr marL="4572000" marR="0" lvl="7"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8pPr>
            <a:lvl9pPr marL="6400800" marR="0" lvl="8" indent="0" algn="l" rtl="0">
              <a:lnSpc>
                <a:spcPct val="100000"/>
              </a:lnSpc>
              <a:spcBef>
                <a:spcPts val="0"/>
              </a:spcBef>
              <a:spcAft>
                <a:spcPts val="0"/>
              </a:spcAft>
              <a:buClr>
                <a:schemeClr val="dk1"/>
              </a:buClr>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sldNum" idx="12"/>
          </p:nvPr>
        </p:nvSpPr>
        <p:spPr>
          <a:xfrm>
            <a:off x="9472611" y="6453187"/>
            <a:ext cx="1597024" cy="404811"/>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Source Sans Pro"/>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26" name="Shape 26"/>
          <p:cNvSpPr/>
          <p:nvPr/>
        </p:nvSpPr>
        <p:spPr>
          <a:xfrm>
            <a:off x="477837" y="0"/>
            <a:ext cx="228600" cy="6858000"/>
          </a:xfrm>
          <a:prstGeom prst="rect">
            <a:avLst/>
          </a:prstGeom>
          <a:solidFill>
            <a:schemeClr val="dk2"/>
          </a:solid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2" name="Shape 72"/>
          <p:cNvSpPr txBox="1">
            <a:spLocks noGrp="1"/>
          </p:cNvSpPr>
          <p:nvPr>
            <p:ph type="body" idx="1"/>
          </p:nvPr>
        </p:nvSpPr>
        <p:spPr>
          <a:xfrm>
            <a:off x="1371600" y="2286000"/>
            <a:ext cx="9601200"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73" name="Shape 73"/>
          <p:cNvSpPr txBox="1">
            <a:spLocks noGrp="1"/>
          </p:cNvSpPr>
          <p:nvPr>
            <p:ph type="dt" idx="10"/>
          </p:nvPr>
        </p:nvSpPr>
        <p:spPr>
          <a:xfrm>
            <a:off x="1390650" y="6453386"/>
            <a:ext cx="12045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txBox="1">
            <a:spLocks noGrp="1"/>
          </p:cNvSpPr>
          <p:nvPr>
            <p:ph type="ftr" idx="11"/>
          </p:nvPr>
        </p:nvSpPr>
        <p:spPr>
          <a:xfrm>
            <a:off x="2893564" y="6453386"/>
            <a:ext cx="6280800" cy="404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sldNum" idx="12"/>
          </p:nvPr>
        </p:nvSpPr>
        <p:spPr>
          <a:xfrm>
            <a:off x="9472736" y="6453386"/>
            <a:ext cx="1596300" cy="4047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76" name="Shape 76" title="Side bar"/>
          <p:cNvSpPr/>
          <p:nvPr/>
        </p:nvSpPr>
        <p:spPr>
          <a:xfrm>
            <a:off x="478095" y="376"/>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careercenter.depaul.edu/networking/onlinepresence.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areercenter.depaul.edu/networking/onlinepresence.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careercenter.depaul.edu/networking/onlinepresence.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1914525" y="1789111"/>
            <a:ext cx="8361361" cy="2503486"/>
          </a:xfrm>
          <a:prstGeom prst="rect">
            <a:avLst/>
          </a:prstGeom>
          <a:noFill/>
          <a:ln>
            <a:noFill/>
          </a:ln>
        </p:spPr>
        <p:txBody>
          <a:bodyPr wrap="square" lIns="91425" tIns="45700" rIns="91425" bIns="45700" anchor="b" anchorCtr="0">
            <a:noAutofit/>
          </a:bodyPr>
          <a:lstStyle/>
          <a:p>
            <a:pPr marL="0" marR="0" lvl="0" indent="0" algn="ctr" rtl="0">
              <a:lnSpc>
                <a:spcPct val="89000"/>
              </a:lnSpc>
              <a:spcBef>
                <a:spcPts val="0"/>
              </a:spcBef>
              <a:spcAft>
                <a:spcPts val="0"/>
              </a:spcAft>
              <a:buClr>
                <a:schemeClr val="dk2"/>
              </a:buClr>
              <a:buSzPct val="25000"/>
              <a:buFont typeface="Source Sans Pro"/>
              <a:buNone/>
            </a:pPr>
            <a:r>
              <a:rPr lang="en-US" sz="7200" b="0" i="0" u="none" strike="noStrike" cap="none">
                <a:solidFill>
                  <a:schemeClr val="dk2"/>
                </a:solidFill>
                <a:latin typeface="Source Sans Pro"/>
                <a:ea typeface="Source Sans Pro"/>
                <a:cs typeface="Source Sans Pro"/>
                <a:sym typeface="Source Sans Pro"/>
              </a:rPr>
              <a:t>MANAGING YOUR ONLINE PRESENCE</a:t>
            </a:r>
          </a:p>
        </p:txBody>
      </p:sp>
      <p:sp>
        <p:nvSpPr>
          <p:cNvPr id="159" name="Shape 159"/>
          <p:cNvSpPr txBox="1">
            <a:spLocks noGrp="1"/>
          </p:cNvSpPr>
          <p:nvPr>
            <p:ph type="subTitle" idx="1"/>
          </p:nvPr>
        </p:nvSpPr>
        <p:spPr>
          <a:xfrm>
            <a:off x="2679700" y="4400550"/>
            <a:ext cx="6832599" cy="1085850"/>
          </a:xfrm>
          <a:prstGeom prst="rect">
            <a:avLst/>
          </a:prstGeom>
          <a:noFill/>
          <a:ln>
            <a:noFill/>
          </a:ln>
        </p:spPr>
        <p:txBody>
          <a:bodyPr wrap="square" lIns="91425" tIns="45700" rIns="91425" bIns="45700" anchor="t" anchorCtr="0">
            <a:noAutofit/>
          </a:bodyPr>
          <a:lstStyle/>
          <a:p>
            <a:pPr marL="0" marR="0" lvl="0" indent="0" algn="ctr" rtl="0">
              <a:lnSpc>
                <a:spcPct val="112000"/>
              </a:lnSpc>
              <a:spcBef>
                <a:spcPts val="0"/>
              </a:spcBef>
              <a:spcAft>
                <a:spcPts val="0"/>
              </a:spcAft>
              <a:buClr>
                <a:schemeClr val="dk2"/>
              </a:buClr>
              <a:buSzPct val="25000"/>
              <a:buFont typeface="Source Sans Pro"/>
              <a:buNone/>
            </a:pPr>
            <a:endParaRPr sz="2300" b="0"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765025" y="1301360"/>
            <a:ext cx="9612900" cy="2852700"/>
          </a:xfrm>
          <a:prstGeom prst="rect">
            <a:avLst/>
          </a:prstGeom>
        </p:spPr>
        <p:txBody>
          <a:bodyPr wrap="square" lIns="91425" tIns="91425" rIns="91425" bIns="91425" anchor="b" anchorCtr="0">
            <a:noAutofit/>
          </a:bodyPr>
          <a:lstStyle/>
          <a:p>
            <a:pPr lvl="0" rtl="0">
              <a:spcBef>
                <a:spcPts val="0"/>
              </a:spcBef>
              <a:buNone/>
            </a:pPr>
            <a:r>
              <a:rPr lang="en-US"/>
              <a:t>The </a:t>
            </a:r>
            <a:r>
              <a:rPr lang="en-US" u="sng"/>
              <a:t>Do’s</a:t>
            </a:r>
            <a:r>
              <a:rPr lang="en-US"/>
              <a:t> of Your Online Presence...</a:t>
            </a:r>
          </a:p>
        </p:txBody>
      </p:sp>
      <p:sp>
        <p:nvSpPr>
          <p:cNvPr id="259" name="Shape 259"/>
          <p:cNvSpPr txBox="1">
            <a:spLocks noGrp="1"/>
          </p:cNvSpPr>
          <p:nvPr>
            <p:ph type="body" idx="1"/>
          </p:nvPr>
        </p:nvSpPr>
        <p:spPr>
          <a:xfrm>
            <a:off x="765025" y="4216328"/>
            <a:ext cx="9612900" cy="11433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965125" y="685800"/>
            <a:ext cx="10996800" cy="901200"/>
          </a:xfrm>
          <a:prstGeom prst="rect">
            <a:avLst/>
          </a:prstGeom>
          <a:noFill/>
          <a:ln>
            <a:noFill/>
          </a:ln>
        </p:spPr>
        <p:txBody>
          <a:bodyPr wrap="square" lIns="91425" tIns="91425" rIns="91425" bIns="91425" anchor="t" anchorCtr="0">
            <a:noAutofit/>
          </a:bodyPr>
          <a:lstStyle/>
          <a:p>
            <a:pPr marL="0" marR="0" lvl="0" indent="0" algn="l" rtl="0">
              <a:lnSpc>
                <a:spcPct val="89000"/>
              </a:lnSpc>
              <a:spcBef>
                <a:spcPts val="0"/>
              </a:spcBef>
              <a:spcAft>
                <a:spcPts val="0"/>
              </a:spcAft>
              <a:buClr>
                <a:schemeClr val="dk1"/>
              </a:buClr>
              <a:buSzPct val="25000"/>
              <a:buFont typeface="Arial"/>
              <a:buNone/>
            </a:pPr>
            <a:r>
              <a:rPr lang="en-US" sz="4400" b="0" i="0" u="none" strike="noStrike" cap="none" dirty="0">
                <a:solidFill>
                  <a:schemeClr val="dk2"/>
                </a:solidFill>
                <a:latin typeface="Source Sans Pro"/>
                <a:ea typeface="Source Sans Pro"/>
                <a:cs typeface="Source Sans Pro"/>
                <a:sym typeface="Source Sans Pro"/>
              </a:rPr>
              <a:t>The </a:t>
            </a:r>
            <a:r>
              <a:rPr lang="en-US" sz="4400" b="1" i="0" u="none" strike="noStrike" cap="none" dirty="0">
                <a:solidFill>
                  <a:schemeClr val="dk2"/>
                </a:solidFill>
              </a:rPr>
              <a:t>Do’s</a:t>
            </a:r>
            <a:r>
              <a:rPr lang="en-US" sz="4400" b="0" i="0" u="none" strike="noStrike" cap="none" dirty="0">
                <a:solidFill>
                  <a:schemeClr val="dk2"/>
                </a:solidFill>
                <a:latin typeface="Source Sans Pro"/>
                <a:ea typeface="Source Sans Pro"/>
                <a:cs typeface="Source Sans Pro"/>
                <a:sym typeface="Source Sans Pro"/>
              </a:rPr>
              <a:t> of Your Online Presence - </a:t>
            </a:r>
            <a:r>
              <a:rPr lang="en-US" sz="4400" b="1" i="0" u="none" strike="noStrike" cap="none" dirty="0">
                <a:solidFill>
                  <a:schemeClr val="dk2"/>
                </a:solidFill>
              </a:rPr>
              <a:t>Minimize!</a:t>
            </a:r>
          </a:p>
          <a:p>
            <a:pPr marL="0" marR="0" lvl="0" indent="0" algn="l" rtl="0">
              <a:lnSpc>
                <a:spcPct val="89000"/>
              </a:lnSpc>
              <a:spcBef>
                <a:spcPts val="0"/>
              </a:spcBef>
              <a:spcAft>
                <a:spcPts val="0"/>
              </a:spcAft>
              <a:buClr>
                <a:schemeClr val="dk2"/>
              </a:buClr>
              <a:buSzPct val="25000"/>
              <a:buFont typeface="Source Sans Pro"/>
              <a:buNone/>
            </a:pPr>
            <a:endParaRPr sz="4400" b="0" i="0" u="none" strike="noStrike" cap="none" dirty="0">
              <a:solidFill>
                <a:schemeClr val="dk2"/>
              </a:solidFill>
              <a:latin typeface="Source Sans Pro"/>
              <a:ea typeface="Source Sans Pro"/>
              <a:cs typeface="Source Sans Pro"/>
              <a:sym typeface="Source Sans Pro"/>
            </a:endParaRPr>
          </a:p>
        </p:txBody>
      </p:sp>
      <p:sp>
        <p:nvSpPr>
          <p:cNvPr id="265" name="Shape 265"/>
          <p:cNvSpPr txBox="1">
            <a:spLocks noGrp="1"/>
          </p:cNvSpPr>
          <p:nvPr>
            <p:ph type="body" idx="1"/>
          </p:nvPr>
        </p:nvSpPr>
        <p:spPr>
          <a:xfrm>
            <a:off x="1371600" y="1735375"/>
            <a:ext cx="10172700" cy="4714200"/>
          </a:xfrm>
          <a:prstGeom prst="rect">
            <a:avLst/>
          </a:prstGeom>
          <a:noFill/>
          <a:ln>
            <a:noFill/>
          </a:ln>
        </p:spPr>
        <p:txBody>
          <a:bodyPr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ct val="25000"/>
              <a:buFont typeface="Source Sans Pro"/>
              <a:buNone/>
            </a:pPr>
            <a:r>
              <a:rPr lang="en-US" sz="2200" b="1" i="0" u="none" strike="noStrike" cap="none" dirty="0">
                <a:solidFill>
                  <a:schemeClr val="dk2"/>
                </a:solidFill>
                <a:latin typeface="Source Sans Pro"/>
                <a:ea typeface="Source Sans Pro"/>
                <a:cs typeface="Source Sans Pro"/>
                <a:sym typeface="Source Sans Pro"/>
              </a:rPr>
              <a:t>DO…</a:t>
            </a:r>
          </a:p>
          <a:p>
            <a:pPr marL="457200" marR="0" lvl="0" indent="-228600" algn="l" rtl="0">
              <a:lnSpc>
                <a:spcPct val="100000"/>
              </a:lnSpc>
              <a:spcBef>
                <a:spcPts val="16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Google yourself - clean up if necessary (remove images, hasty comments, etc.)</a:t>
            </a:r>
          </a:p>
          <a:p>
            <a:pPr marL="457200" marR="0" lvl="0" indent="-228600" algn="l" rtl="0">
              <a:lnSpc>
                <a:spcPct val="100000"/>
              </a:lnSpc>
              <a:spcBef>
                <a:spcPts val="16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Use privacy settings and note which content can be viewed publicly</a:t>
            </a:r>
          </a:p>
          <a:p>
            <a:pPr marL="457200" marR="0" lvl="0" indent="-228600" algn="l" rtl="0">
              <a:lnSpc>
                <a:spcPct val="100000"/>
              </a:lnSpc>
              <a:spcBef>
                <a:spcPts val="16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Be aware of how others are representing you online.  Monitor friends’ pictures, tags and other content.</a:t>
            </a:r>
          </a:p>
          <a:p>
            <a:pPr marL="457200" marR="0" lvl="0" indent="-228600" algn="l" rtl="0">
              <a:lnSpc>
                <a:spcPct val="100000"/>
              </a:lnSpc>
              <a:spcBef>
                <a:spcPts val="16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Use neutral photographs on social networking sites that don’t show detail into your private life.</a:t>
            </a:r>
          </a:p>
          <a:p>
            <a:pPr marL="457200" marR="0" lvl="0" indent="-228600" algn="l" rtl="0">
              <a:lnSpc>
                <a:spcPct val="100000"/>
              </a:lnSpc>
              <a:spcBef>
                <a:spcPts val="16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Be careful what you ‘like’ and what associations you are linked with</a:t>
            </a:r>
          </a:p>
          <a:p>
            <a:pPr marL="457200" marR="0" lvl="0" indent="-228600" algn="l" rtl="0">
              <a:lnSpc>
                <a:spcPct val="100000"/>
              </a:lnSpc>
              <a:spcBef>
                <a:spcPts val="1600"/>
              </a:spcBef>
              <a:spcAft>
                <a:spcPts val="0"/>
              </a:spcAft>
              <a:buClr>
                <a:schemeClr val="dk2"/>
              </a:buClr>
              <a:buSzPct val="100000"/>
              <a:buFont typeface="Source Sans Pro"/>
              <a:buChar char="■"/>
            </a:pPr>
            <a:r>
              <a:rPr lang="en-US" sz="2200" b="0" i="0" u="none" strike="noStrike" cap="none" dirty="0">
                <a:solidFill>
                  <a:schemeClr val="dk2"/>
                </a:solidFill>
                <a:latin typeface="Source Sans Pro"/>
                <a:ea typeface="Source Sans Pro"/>
                <a:cs typeface="Source Sans Pro"/>
                <a:sym typeface="Source Sans Pro"/>
              </a:rPr>
              <a:t>Be careful what you write about in blog posts or on twitter</a:t>
            </a:r>
          </a:p>
          <a:p>
            <a:pPr marL="0" marR="0" lvl="0" indent="0" algn="l" rtl="0">
              <a:lnSpc>
                <a:spcPct val="94000"/>
              </a:lnSpc>
              <a:spcBef>
                <a:spcPts val="1000"/>
              </a:spcBef>
              <a:spcAft>
                <a:spcPts val="0"/>
              </a:spcAft>
              <a:buClr>
                <a:schemeClr val="dk2"/>
              </a:buClr>
              <a:buSzPct val="25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0" marR="0" lvl="0" indent="0" algn="l" rtl="0">
              <a:lnSpc>
                <a:spcPct val="94000"/>
              </a:lnSpc>
              <a:spcBef>
                <a:spcPts val="1000"/>
              </a:spcBef>
              <a:spcAft>
                <a:spcPts val="0"/>
              </a:spcAft>
              <a:buClr>
                <a:schemeClr val="dk2"/>
              </a:buClr>
              <a:buSzPct val="25000"/>
              <a:buFont typeface="Source Sans Pro"/>
              <a:buNone/>
            </a:pPr>
            <a:r>
              <a:rPr lang="en-US" sz="1800" b="0" i="0" u="sng" strike="noStrike" cap="none" dirty="0">
                <a:solidFill>
                  <a:schemeClr val="hlink"/>
                </a:solidFill>
                <a:latin typeface="Source Sans Pro"/>
                <a:ea typeface="Source Sans Pro"/>
                <a:cs typeface="Source Sans Pro"/>
                <a:sym typeface="Source Sans Pro"/>
                <a:hlinkClick r:id="rId3"/>
              </a:rPr>
              <a:t>http://careercenter.depaul.edu/networking/onlinepresence.aspx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076500" y="685800"/>
            <a:ext cx="10892700" cy="1031100"/>
          </a:xfrm>
          <a:prstGeom prst="rect">
            <a:avLst/>
          </a:prstGeom>
          <a:noFill/>
          <a:ln>
            <a:noFill/>
          </a:ln>
        </p:spPr>
        <p:txBody>
          <a:bodyPr wrap="square" lIns="91425" tIns="91425" rIns="91425" bIns="91425" anchor="t" anchorCtr="0">
            <a:noAutofit/>
          </a:bodyPr>
          <a:lstStyle/>
          <a:p>
            <a:pPr marL="0" marR="0" lvl="0" indent="0" algn="l" rtl="0">
              <a:lnSpc>
                <a:spcPct val="89000"/>
              </a:lnSpc>
              <a:spcBef>
                <a:spcPts val="0"/>
              </a:spcBef>
              <a:spcAft>
                <a:spcPts val="0"/>
              </a:spcAft>
              <a:buClr>
                <a:schemeClr val="dk1"/>
              </a:buClr>
              <a:buSzPct val="25000"/>
              <a:buFont typeface="Arial"/>
              <a:buNone/>
            </a:pPr>
            <a:r>
              <a:rPr lang="en-US" sz="4400" b="0" i="0" u="none" strike="noStrike" cap="none">
                <a:solidFill>
                  <a:schemeClr val="dk2"/>
                </a:solidFill>
                <a:latin typeface="Source Sans Pro"/>
                <a:ea typeface="Source Sans Pro"/>
                <a:cs typeface="Source Sans Pro"/>
                <a:sym typeface="Source Sans Pro"/>
              </a:rPr>
              <a:t>The </a:t>
            </a:r>
            <a:r>
              <a:rPr lang="en-US" sz="4400" b="1" i="0" u="none" strike="noStrike" cap="none">
                <a:solidFill>
                  <a:schemeClr val="dk2"/>
                </a:solidFill>
              </a:rPr>
              <a:t>Do’s</a:t>
            </a:r>
            <a:r>
              <a:rPr lang="en-US" sz="4400" b="0" i="0" u="none" strike="noStrike" cap="none">
                <a:solidFill>
                  <a:schemeClr val="dk2"/>
                </a:solidFill>
                <a:latin typeface="Source Sans Pro"/>
                <a:ea typeface="Source Sans Pro"/>
                <a:cs typeface="Source Sans Pro"/>
                <a:sym typeface="Source Sans Pro"/>
              </a:rPr>
              <a:t> of Your Online Presence - </a:t>
            </a:r>
            <a:r>
              <a:rPr lang="en-US" sz="4400" b="1" i="0" u="none" strike="noStrike" cap="none">
                <a:solidFill>
                  <a:schemeClr val="dk2"/>
                </a:solidFill>
              </a:rPr>
              <a:t>Maximize!</a:t>
            </a:r>
          </a:p>
          <a:p>
            <a:pPr marL="0" marR="0" lvl="0" indent="0" algn="l" rtl="0">
              <a:lnSpc>
                <a:spcPct val="89000"/>
              </a:lnSpc>
              <a:spcBef>
                <a:spcPts val="0"/>
              </a:spcBef>
              <a:spcAft>
                <a:spcPts val="0"/>
              </a:spcAft>
              <a:buClr>
                <a:schemeClr val="dk2"/>
              </a:buClr>
              <a:buSzPct val="25000"/>
              <a:buFont typeface="Source Sans Pro"/>
              <a:buNone/>
            </a:pPr>
            <a:endParaRPr sz="4400" b="0" i="0" u="none" strike="noStrike" cap="none">
              <a:solidFill>
                <a:schemeClr val="dk2"/>
              </a:solidFill>
              <a:latin typeface="Source Sans Pro"/>
              <a:ea typeface="Source Sans Pro"/>
              <a:cs typeface="Source Sans Pro"/>
              <a:sym typeface="Source Sans Pro"/>
            </a:endParaRPr>
          </a:p>
        </p:txBody>
      </p:sp>
      <p:sp>
        <p:nvSpPr>
          <p:cNvPr id="271" name="Shape 271"/>
          <p:cNvSpPr txBox="1">
            <a:spLocks noGrp="1"/>
          </p:cNvSpPr>
          <p:nvPr>
            <p:ph type="body" idx="1"/>
          </p:nvPr>
        </p:nvSpPr>
        <p:spPr>
          <a:xfrm>
            <a:off x="1371600" y="1556792"/>
            <a:ext cx="10265400" cy="4892958"/>
          </a:xfrm>
          <a:prstGeom prst="rect">
            <a:avLst/>
          </a:prstGeom>
          <a:noFill/>
          <a:ln>
            <a:noFill/>
          </a:ln>
        </p:spPr>
        <p:txBody>
          <a:bodyPr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ct val="25000"/>
              <a:buFont typeface="Source Sans Pro"/>
              <a:buNone/>
            </a:pPr>
            <a:r>
              <a:rPr lang="en-US" sz="2400" b="1" i="0" u="none" strike="noStrike" cap="none" dirty="0">
                <a:solidFill>
                  <a:schemeClr val="dk2"/>
                </a:solidFill>
                <a:latin typeface="Source Sans Pro"/>
                <a:ea typeface="Source Sans Pro"/>
                <a:cs typeface="Source Sans Pro"/>
                <a:sym typeface="Source Sans Pro"/>
              </a:rPr>
              <a:t>DO…</a:t>
            </a:r>
          </a:p>
          <a:p>
            <a:pPr marL="457200" marR="0" lvl="0" indent="-228600" algn="l" rtl="0">
              <a:lnSpc>
                <a:spcPct val="100000"/>
              </a:lnSpc>
              <a:spcBef>
                <a:spcPts val="1600"/>
              </a:spcBef>
              <a:spcAft>
                <a:spcPts val="0"/>
              </a:spcAft>
              <a:buClr>
                <a:schemeClr val="dk2"/>
              </a:buClr>
              <a:buSzPct val="100000"/>
              <a:buFont typeface="Source Sans Pro"/>
              <a:buChar char="■"/>
            </a:pPr>
            <a:r>
              <a:rPr lang="en-US" sz="2400" b="0" i="0" u="none" strike="noStrike" cap="none" dirty="0">
                <a:solidFill>
                  <a:schemeClr val="dk2"/>
                </a:solidFill>
                <a:latin typeface="Source Sans Pro"/>
                <a:ea typeface="Source Sans Pro"/>
                <a:cs typeface="Source Sans Pro"/>
                <a:sym typeface="Source Sans Pro"/>
              </a:rPr>
              <a:t>Research social networking sites to decide which offer the image, privacy controls, </a:t>
            </a:r>
            <a:r>
              <a:rPr lang="en-US" sz="2400" b="0" i="0" u="none" strike="noStrike" cap="none" dirty="0" err="1">
                <a:solidFill>
                  <a:schemeClr val="dk2"/>
                </a:solidFill>
                <a:latin typeface="Source Sans Pro"/>
                <a:ea typeface="Source Sans Pro"/>
                <a:cs typeface="Source Sans Pro"/>
                <a:sym typeface="Source Sans Pro"/>
              </a:rPr>
              <a:t>etc</a:t>
            </a:r>
            <a:r>
              <a:rPr lang="en-US" sz="2400" b="0" i="0" u="none" strike="noStrike" cap="none" dirty="0">
                <a:solidFill>
                  <a:schemeClr val="dk2"/>
                </a:solidFill>
                <a:latin typeface="Source Sans Pro"/>
                <a:ea typeface="Source Sans Pro"/>
                <a:cs typeface="Source Sans Pro"/>
                <a:sym typeface="Source Sans Pro"/>
              </a:rPr>
              <a:t> that will work best for your professional image.</a:t>
            </a:r>
          </a:p>
          <a:p>
            <a:pPr marL="457200" marR="0" lvl="0" indent="-228600" algn="l" rtl="0">
              <a:lnSpc>
                <a:spcPct val="100000"/>
              </a:lnSpc>
              <a:spcBef>
                <a:spcPts val="1600"/>
              </a:spcBef>
              <a:spcAft>
                <a:spcPts val="0"/>
              </a:spcAft>
              <a:buClr>
                <a:schemeClr val="dk2"/>
              </a:buClr>
              <a:buSzPct val="100000"/>
              <a:buFont typeface="Source Sans Pro"/>
              <a:buChar char="■"/>
            </a:pPr>
            <a:r>
              <a:rPr lang="en-US" sz="2400" b="0" i="0" u="none" strike="noStrike" cap="none" dirty="0">
                <a:solidFill>
                  <a:schemeClr val="dk2"/>
                </a:solidFill>
                <a:latin typeface="Source Sans Pro"/>
                <a:ea typeface="Source Sans Pro"/>
                <a:cs typeface="Source Sans Pro"/>
                <a:sym typeface="Source Sans Pro"/>
              </a:rPr>
              <a:t>Set up a LinkedIn profile and use it to reflect your professional life</a:t>
            </a:r>
          </a:p>
          <a:p>
            <a:pPr marL="457200" marR="0" lvl="0" indent="-228600" algn="l" rtl="0">
              <a:lnSpc>
                <a:spcPct val="100000"/>
              </a:lnSpc>
              <a:spcBef>
                <a:spcPts val="1600"/>
              </a:spcBef>
              <a:spcAft>
                <a:spcPts val="0"/>
              </a:spcAft>
              <a:buClr>
                <a:schemeClr val="dk2"/>
              </a:buClr>
              <a:buSzPct val="100000"/>
              <a:buFont typeface="Source Sans Pro"/>
              <a:buChar char="■"/>
            </a:pPr>
            <a:r>
              <a:rPr lang="en-US" sz="2400" b="0" i="0" u="none" strike="noStrike" cap="none" dirty="0">
                <a:solidFill>
                  <a:schemeClr val="dk2"/>
                </a:solidFill>
                <a:latin typeface="Source Sans Pro"/>
                <a:ea typeface="Source Sans Pro"/>
                <a:cs typeface="Source Sans Pro"/>
                <a:sym typeface="Source Sans Pro"/>
              </a:rPr>
              <a:t>Consider creating professional accounts with various social media; twitter, </a:t>
            </a:r>
            <a:r>
              <a:rPr lang="en-US" sz="2400" b="0" i="0" u="none" strike="noStrike" cap="none" dirty="0" err="1">
                <a:solidFill>
                  <a:schemeClr val="dk2"/>
                </a:solidFill>
                <a:latin typeface="Source Sans Pro"/>
                <a:ea typeface="Source Sans Pro"/>
                <a:cs typeface="Source Sans Pro"/>
                <a:sym typeface="Source Sans Pro"/>
              </a:rPr>
              <a:t>instagram</a:t>
            </a:r>
            <a:r>
              <a:rPr lang="en-US" sz="2400" b="0" i="0" u="none" strike="noStrike" cap="none" dirty="0">
                <a:solidFill>
                  <a:schemeClr val="dk2"/>
                </a:solidFill>
                <a:latin typeface="Source Sans Pro"/>
                <a:ea typeface="Source Sans Pro"/>
                <a:cs typeface="Source Sans Pro"/>
                <a:sym typeface="Source Sans Pro"/>
              </a:rPr>
              <a:t>, etc.</a:t>
            </a:r>
          </a:p>
          <a:p>
            <a:pPr marL="457200" marR="0" lvl="0" indent="-228600" algn="l" rtl="0">
              <a:lnSpc>
                <a:spcPct val="100000"/>
              </a:lnSpc>
              <a:spcBef>
                <a:spcPts val="1600"/>
              </a:spcBef>
              <a:spcAft>
                <a:spcPts val="0"/>
              </a:spcAft>
              <a:buClr>
                <a:schemeClr val="dk2"/>
              </a:buClr>
              <a:buSzPct val="100000"/>
              <a:buFont typeface="Source Sans Pro"/>
              <a:buChar char="■"/>
            </a:pPr>
            <a:r>
              <a:rPr lang="en-US" sz="2400" b="0" i="0" u="none" strike="noStrike" cap="none" dirty="0">
                <a:solidFill>
                  <a:schemeClr val="dk2"/>
                </a:solidFill>
                <a:latin typeface="Source Sans Pro"/>
                <a:ea typeface="Source Sans Pro"/>
                <a:cs typeface="Source Sans Pro"/>
                <a:sym typeface="Source Sans Pro"/>
              </a:rPr>
              <a:t>Consider creating a professional website, online portfolio, etc.</a:t>
            </a:r>
          </a:p>
          <a:p>
            <a:pPr marL="457200" marR="0" lvl="0" indent="-228600" algn="l" rtl="0">
              <a:lnSpc>
                <a:spcPct val="100000"/>
              </a:lnSpc>
              <a:spcBef>
                <a:spcPts val="1600"/>
              </a:spcBef>
              <a:spcAft>
                <a:spcPts val="0"/>
              </a:spcAft>
              <a:buClr>
                <a:schemeClr val="dk2"/>
              </a:buClr>
              <a:buSzPct val="100000"/>
              <a:buFont typeface="Source Sans Pro"/>
              <a:buChar char="■"/>
            </a:pPr>
            <a:r>
              <a:rPr lang="en-US" sz="2400" b="0" i="0" u="none" strike="noStrike" cap="none" dirty="0">
                <a:solidFill>
                  <a:schemeClr val="dk2"/>
                </a:solidFill>
                <a:latin typeface="Source Sans Pro"/>
                <a:ea typeface="Source Sans Pro"/>
                <a:cs typeface="Source Sans Pro"/>
                <a:sym typeface="Source Sans Pro"/>
              </a:rPr>
              <a:t>Update your professional profiles regularly, up-to-date information is part of a professional presentation</a:t>
            </a:r>
          </a:p>
          <a:p>
            <a:pPr marL="0" marR="0" lvl="0" indent="0" algn="l" rtl="0">
              <a:lnSpc>
                <a:spcPct val="94000"/>
              </a:lnSpc>
              <a:spcBef>
                <a:spcPts val="0"/>
              </a:spcBef>
              <a:spcAft>
                <a:spcPts val="0"/>
              </a:spcAft>
              <a:buClr>
                <a:schemeClr val="dk2"/>
              </a:buClr>
              <a:buSzPct val="25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0" marR="0" lvl="0" indent="0" algn="l" rtl="0">
              <a:lnSpc>
                <a:spcPct val="94000"/>
              </a:lnSpc>
              <a:spcBef>
                <a:spcPts val="0"/>
              </a:spcBef>
              <a:spcAft>
                <a:spcPts val="0"/>
              </a:spcAft>
              <a:buClr>
                <a:schemeClr val="dk2"/>
              </a:buClr>
              <a:buSzPct val="25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0" marR="0" lvl="0" indent="0" algn="l" rtl="0">
              <a:lnSpc>
                <a:spcPct val="94000"/>
              </a:lnSpc>
              <a:spcBef>
                <a:spcPts val="0"/>
              </a:spcBef>
              <a:spcAft>
                <a:spcPts val="0"/>
              </a:spcAft>
              <a:buClr>
                <a:schemeClr val="dk2"/>
              </a:buClr>
              <a:buSzPct val="25000"/>
              <a:buFont typeface="Source Sans Pro"/>
              <a:buNone/>
            </a:pPr>
            <a:r>
              <a:rPr lang="en-US" sz="1800" b="0" i="0" u="sng" strike="noStrike" cap="none" dirty="0">
                <a:solidFill>
                  <a:schemeClr val="hlink"/>
                </a:solidFill>
                <a:latin typeface="Source Sans Pro"/>
                <a:ea typeface="Source Sans Pro"/>
                <a:cs typeface="Source Sans Pro"/>
                <a:sym typeface="Source Sans Pro"/>
                <a:hlinkClick r:id="rId3"/>
              </a:rPr>
              <a:t>http://careercenter.depaul.edu/networking/onlinepresence.aspx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71600" y="388200"/>
            <a:ext cx="9601200" cy="1485900"/>
          </a:xfrm>
          <a:prstGeom prst="rect">
            <a:avLst/>
          </a:prstGeom>
          <a:noFill/>
          <a:ln>
            <a:noFill/>
          </a:ln>
        </p:spPr>
        <p:txBody>
          <a:bodyPr wrap="square" lIns="91425" tIns="45700" rIns="91425" bIns="45700" anchor="t" anchorCtr="0">
            <a:noAutofit/>
          </a:bodyPr>
          <a:lstStyle/>
          <a:p>
            <a:pPr lvl="0">
              <a:buSzPct val="25000"/>
            </a:pPr>
            <a:r>
              <a:rPr lang="en-US" dirty="0"/>
              <a:t>Consider Creating a </a:t>
            </a:r>
            <a:r>
              <a:rPr lang="en-US" dirty="0" err="1"/>
              <a:t>LinkedIN</a:t>
            </a:r>
            <a:r>
              <a:rPr lang="en-US" dirty="0"/>
              <a:t> </a:t>
            </a:r>
            <a:r>
              <a:rPr lang="en-US" dirty="0" smtClean="0"/>
              <a:t>Profile… </a:t>
            </a:r>
            <a:r>
              <a:rPr lang="en-US" sz="4400" b="0" i="0" u="none" strike="noStrike" cap="none" dirty="0" smtClean="0">
                <a:solidFill>
                  <a:schemeClr val="dk2"/>
                </a:solidFill>
                <a:latin typeface="Source Sans Pro"/>
                <a:ea typeface="Source Sans Pro"/>
                <a:cs typeface="Source Sans Pro"/>
                <a:sym typeface="Source Sans Pro"/>
              </a:rPr>
              <a:t>Why </a:t>
            </a:r>
            <a:r>
              <a:rPr lang="en-US" sz="4400" b="0" i="0" u="none" strike="noStrike" cap="none" dirty="0" err="1">
                <a:solidFill>
                  <a:schemeClr val="dk2"/>
                </a:solidFill>
                <a:latin typeface="Source Sans Pro"/>
                <a:ea typeface="Source Sans Pro"/>
                <a:cs typeface="Source Sans Pro"/>
                <a:sym typeface="Source Sans Pro"/>
              </a:rPr>
              <a:t>LinkedIN</a:t>
            </a:r>
            <a:r>
              <a:rPr lang="en-US" sz="4400" b="0" i="0" u="none" strike="noStrike" cap="none" dirty="0">
                <a:solidFill>
                  <a:schemeClr val="dk2"/>
                </a:solidFill>
                <a:latin typeface="Source Sans Pro"/>
                <a:ea typeface="Source Sans Pro"/>
                <a:cs typeface="Source Sans Pro"/>
                <a:sym typeface="Source Sans Pro"/>
              </a:rPr>
              <a:t>?</a:t>
            </a:r>
          </a:p>
        </p:txBody>
      </p:sp>
      <p:sp>
        <p:nvSpPr>
          <p:cNvPr id="283" name="Shape 283"/>
          <p:cNvSpPr txBox="1">
            <a:spLocks noGrp="1"/>
          </p:cNvSpPr>
          <p:nvPr>
            <p:ph type="body" idx="1"/>
          </p:nvPr>
        </p:nvSpPr>
        <p:spPr>
          <a:xfrm>
            <a:off x="1371600" y="1669200"/>
            <a:ext cx="10364700" cy="4813800"/>
          </a:xfrm>
          <a:prstGeom prst="rect">
            <a:avLst/>
          </a:prstGeom>
          <a:noFill/>
          <a:ln>
            <a:noFill/>
          </a:ln>
        </p:spPr>
        <p:txBody>
          <a:bodyPr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ct val="100000"/>
              <a:buFont typeface="Source Sans Pro"/>
              <a:buChar char="■"/>
            </a:pPr>
            <a:r>
              <a:rPr lang="en-US" sz="2400" b="1" i="0" u="none" strike="noStrike" cap="none" dirty="0">
                <a:solidFill>
                  <a:schemeClr val="dk2"/>
                </a:solidFill>
                <a:sym typeface="Source Sans Pro"/>
              </a:rPr>
              <a:t>Much</a:t>
            </a:r>
            <a:r>
              <a:rPr lang="en-US" sz="2400" b="0" i="0" u="none" strike="noStrike" cap="none" dirty="0">
                <a:solidFill>
                  <a:schemeClr val="dk2"/>
                </a:solidFill>
                <a:sym typeface="Source Sans Pro"/>
              </a:rPr>
              <a:t> more than just an on-line profile - It’s an exceptional modern networking tool</a:t>
            </a:r>
            <a:r>
              <a:rPr lang="en-US" sz="2400" b="0" i="0" u="none" strike="noStrike" cap="none" dirty="0" smtClean="0">
                <a:solidFill>
                  <a:schemeClr val="dk2"/>
                </a:solidFill>
                <a:sym typeface="Source Sans Pro"/>
              </a:rPr>
              <a:t>!</a:t>
            </a:r>
            <a:endParaRPr sz="2400" b="0" i="0" u="none" strike="noStrike" cap="none" dirty="0">
              <a:solidFill>
                <a:schemeClr val="dk2"/>
              </a:solidFill>
              <a:sym typeface="Source Sans Pro"/>
            </a:endParaRPr>
          </a:p>
          <a:p>
            <a:pPr marL="384048" marR="0" lvl="0" indent="-384048" algn="l" rtl="0">
              <a:lnSpc>
                <a:spcPct val="94000"/>
              </a:lnSpc>
              <a:spcBef>
                <a:spcPts val="1200"/>
              </a:spcBef>
              <a:spcAft>
                <a:spcPts val="0"/>
              </a:spcAft>
              <a:buClr>
                <a:schemeClr val="dk2"/>
              </a:buClr>
              <a:buSzPct val="100000"/>
              <a:buFont typeface="Source Sans Pro"/>
              <a:buChar char="■"/>
            </a:pPr>
            <a:r>
              <a:rPr lang="en-US" sz="2400" b="0" i="0" u="none" strike="noStrike" cap="none" dirty="0">
                <a:solidFill>
                  <a:schemeClr val="dk2"/>
                </a:solidFill>
                <a:sym typeface="Source Sans Pro"/>
              </a:rPr>
              <a:t>Use it to </a:t>
            </a:r>
            <a:r>
              <a:rPr lang="en-US" sz="2400" b="1" i="0" u="none" strike="noStrike" cap="none" dirty="0">
                <a:solidFill>
                  <a:schemeClr val="dk2"/>
                </a:solidFill>
              </a:rPr>
              <a:t>connect to and build your network</a:t>
            </a:r>
          </a:p>
          <a:p>
            <a:pPr marL="384048" marR="0" lvl="0" indent="-384048" algn="l" rtl="0">
              <a:lnSpc>
                <a:spcPct val="94000"/>
              </a:lnSpc>
              <a:spcBef>
                <a:spcPts val="1200"/>
              </a:spcBef>
              <a:spcAft>
                <a:spcPts val="0"/>
              </a:spcAft>
              <a:buClr>
                <a:schemeClr val="dk2"/>
              </a:buClr>
              <a:buSzPct val="100000"/>
              <a:buFont typeface="Source Sans Pro"/>
              <a:buChar char="■"/>
            </a:pPr>
            <a:r>
              <a:rPr lang="en-US" sz="2400" b="0" i="0" u="none" strike="noStrike" cap="none" dirty="0">
                <a:solidFill>
                  <a:schemeClr val="dk2"/>
                </a:solidFill>
                <a:sym typeface="Source Sans Pro"/>
              </a:rPr>
              <a:t>Make and receive introductions, </a:t>
            </a:r>
            <a:r>
              <a:rPr lang="en-US" sz="2400" b="1" i="0" u="none" strike="noStrike" cap="none" dirty="0">
                <a:solidFill>
                  <a:schemeClr val="dk2"/>
                </a:solidFill>
              </a:rPr>
              <a:t>recommendations and testimonials</a:t>
            </a:r>
          </a:p>
          <a:p>
            <a:pPr marL="384048" marR="0" lvl="0" indent="-384048" algn="l" rtl="0">
              <a:lnSpc>
                <a:spcPct val="94000"/>
              </a:lnSpc>
              <a:spcBef>
                <a:spcPts val="1200"/>
              </a:spcBef>
              <a:spcAft>
                <a:spcPts val="0"/>
              </a:spcAft>
              <a:buClr>
                <a:schemeClr val="dk2"/>
              </a:buClr>
              <a:buSzPct val="100000"/>
              <a:buFont typeface="Source Sans Pro"/>
              <a:buChar char="■"/>
            </a:pPr>
            <a:r>
              <a:rPr lang="en-US" sz="2400" b="1" i="0" u="none" strike="noStrike" cap="none" dirty="0">
                <a:solidFill>
                  <a:schemeClr val="dk2"/>
                </a:solidFill>
              </a:rPr>
              <a:t>Research </a:t>
            </a:r>
            <a:r>
              <a:rPr lang="en-US" sz="2400" b="1" dirty="0"/>
              <a:t>&amp; Follow</a:t>
            </a:r>
            <a:r>
              <a:rPr lang="en-US" sz="2400" b="0" i="0" u="none" strike="noStrike" cap="none" dirty="0">
                <a:solidFill>
                  <a:schemeClr val="dk2"/>
                </a:solidFill>
                <a:sym typeface="Source Sans Pro"/>
              </a:rPr>
              <a:t> your industry and network: companies, people, events, trends and overall landscape</a:t>
            </a:r>
          </a:p>
          <a:p>
            <a:pPr marL="384048" marR="0" lvl="0" indent="-384048" algn="l" rtl="0">
              <a:lnSpc>
                <a:spcPct val="94000"/>
              </a:lnSpc>
              <a:spcBef>
                <a:spcPts val="1200"/>
              </a:spcBef>
              <a:spcAft>
                <a:spcPts val="0"/>
              </a:spcAft>
              <a:buClr>
                <a:schemeClr val="dk2"/>
              </a:buClr>
              <a:buSzPct val="100000"/>
              <a:buFont typeface="Source Sans Pro"/>
              <a:buChar char="■"/>
            </a:pPr>
            <a:r>
              <a:rPr lang="en-US" sz="2400" b="0" i="0" u="none" strike="noStrike" cap="none" dirty="0">
                <a:solidFill>
                  <a:schemeClr val="dk2"/>
                </a:solidFill>
                <a:sym typeface="Source Sans Pro"/>
              </a:rPr>
              <a:t>Participate in professional conversations</a:t>
            </a:r>
          </a:p>
          <a:p>
            <a:pPr marL="384048" marR="0" lvl="0" indent="-384048" algn="l" rtl="0">
              <a:lnSpc>
                <a:spcPct val="94000"/>
              </a:lnSpc>
              <a:spcBef>
                <a:spcPts val="1200"/>
              </a:spcBef>
              <a:spcAft>
                <a:spcPts val="0"/>
              </a:spcAft>
              <a:buClr>
                <a:schemeClr val="dk2"/>
              </a:buClr>
              <a:buSzPct val="100000"/>
              <a:buFont typeface="Source Sans Pro"/>
              <a:buChar char="■"/>
            </a:pPr>
            <a:r>
              <a:rPr lang="en-US" sz="2400" b="0" i="0" u="none" strike="noStrike" cap="none" dirty="0">
                <a:solidFill>
                  <a:schemeClr val="dk2"/>
                </a:solidFill>
                <a:sym typeface="Source Sans Pro"/>
              </a:rPr>
              <a:t>Enhance the growth of your own organization</a:t>
            </a:r>
          </a:p>
          <a:p>
            <a:pPr marL="384048" marR="0" lvl="0" indent="-384048" algn="l" rtl="0">
              <a:lnSpc>
                <a:spcPct val="94000"/>
              </a:lnSpc>
              <a:spcBef>
                <a:spcPts val="1200"/>
              </a:spcBef>
              <a:spcAft>
                <a:spcPts val="0"/>
              </a:spcAft>
              <a:buClr>
                <a:schemeClr val="dk2"/>
              </a:buClr>
              <a:buSzPct val="100000"/>
              <a:buFont typeface="Source Sans Pro"/>
              <a:buChar char="■"/>
            </a:pPr>
            <a:r>
              <a:rPr lang="en-US" sz="2400" b="1" i="0" u="none" strike="noStrike" cap="none" dirty="0">
                <a:solidFill>
                  <a:schemeClr val="dk2"/>
                </a:solidFill>
              </a:rPr>
              <a:t>Seek and be sought</a:t>
            </a:r>
            <a:r>
              <a:rPr lang="en-US" sz="2400" b="0" i="0" u="none" strike="noStrike" cap="none" dirty="0">
                <a:solidFill>
                  <a:schemeClr val="dk2"/>
                </a:solidFill>
                <a:sym typeface="Source Sans Pro"/>
              </a:rPr>
              <a:t> for professional opportunities</a:t>
            </a:r>
          </a:p>
          <a:p>
            <a:pPr marL="384048" marR="0" lvl="0" indent="-384048" algn="l" rtl="0">
              <a:lnSpc>
                <a:spcPct val="94000"/>
              </a:lnSpc>
              <a:spcBef>
                <a:spcPts val="1200"/>
              </a:spcBef>
              <a:spcAft>
                <a:spcPts val="0"/>
              </a:spcAft>
              <a:buClr>
                <a:schemeClr val="dk2"/>
              </a:buClr>
              <a:buSzPct val="100000"/>
              <a:buFont typeface="Source Sans Pro"/>
              <a:buChar char="■"/>
            </a:pPr>
            <a:r>
              <a:rPr lang="en-US" sz="2400" b="1" i="0" u="none" strike="noStrike" cap="none" dirty="0">
                <a:solidFill>
                  <a:schemeClr val="dk2"/>
                </a:solidFill>
              </a:rPr>
              <a:t>Present yourself professionally online</a:t>
            </a:r>
          </a:p>
          <a:p>
            <a:pPr marL="384048" marR="0" lvl="0" indent="-384048" algn="l" rtl="0">
              <a:lnSpc>
                <a:spcPct val="94000"/>
              </a:lnSpc>
              <a:spcBef>
                <a:spcPts val="1200"/>
              </a:spcBef>
              <a:spcAft>
                <a:spcPts val="0"/>
              </a:spcAft>
              <a:buClr>
                <a:schemeClr val="dk2"/>
              </a:buClr>
              <a:buSzPct val="100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384048" marR="0" lvl="0" indent="-384048" algn="l" rtl="0">
              <a:lnSpc>
                <a:spcPct val="94000"/>
              </a:lnSpc>
              <a:spcBef>
                <a:spcPts val="1200"/>
              </a:spcBef>
              <a:spcAft>
                <a:spcPts val="0"/>
              </a:spcAft>
              <a:buClr>
                <a:schemeClr val="dk2"/>
              </a:buClr>
              <a:buSzPct val="100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371600" y="685800"/>
            <a:ext cx="9601200" cy="1485900"/>
          </a:xfrm>
          <a:prstGeom prst="rect">
            <a:avLst/>
          </a:prstGeom>
          <a:noFill/>
          <a:ln>
            <a:noFill/>
          </a:ln>
        </p:spPr>
        <p:txBody>
          <a:bodyPr wrap="square" lIns="91425" tIns="91425" rIns="91425" bIns="91425"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Consider Creating a </a:t>
            </a:r>
          </a:p>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Professional Website / Online Portfolio</a:t>
            </a:r>
          </a:p>
        </p:txBody>
      </p:sp>
      <p:sp>
        <p:nvSpPr>
          <p:cNvPr id="295" name="Shape 295"/>
          <p:cNvSpPr txBox="1">
            <a:spLocks noGrp="1"/>
          </p:cNvSpPr>
          <p:nvPr>
            <p:ph type="body" idx="1"/>
          </p:nvPr>
        </p:nvSpPr>
        <p:spPr>
          <a:xfrm>
            <a:off x="1371600" y="2286000"/>
            <a:ext cx="9601200" cy="3581400"/>
          </a:xfrm>
          <a:prstGeom prst="rect">
            <a:avLst/>
          </a:prstGeom>
          <a:noFill/>
          <a:ln>
            <a:noFill/>
          </a:ln>
        </p:spPr>
        <p:txBody>
          <a:bodyPr wrap="square" lIns="91425" tIns="91425" rIns="91425" bIns="91425" anchor="t" anchorCtr="0">
            <a:noAutofit/>
          </a:bodyPr>
          <a:lstStyle/>
          <a:p>
            <a:pPr marL="457200" marR="0" lvl="0" indent="-228600" algn="l" rtl="0">
              <a:lnSpc>
                <a:spcPct val="94000"/>
              </a:lnSpc>
              <a:spcBef>
                <a:spcPts val="0"/>
              </a:spcBef>
              <a:spcAft>
                <a:spcPts val="0"/>
              </a:spcAft>
              <a:buClr>
                <a:schemeClr val="dk2"/>
              </a:buClr>
              <a:buSzPct val="100000"/>
              <a:buFont typeface="Source Sans Pro"/>
              <a:buChar char="■"/>
            </a:pPr>
            <a:r>
              <a:rPr lang="en-US" sz="2000" b="0" i="0" u="none" strike="noStrike" cap="none">
                <a:solidFill>
                  <a:schemeClr val="dk2"/>
                </a:solidFill>
                <a:latin typeface="Source Sans Pro"/>
                <a:ea typeface="Source Sans Pro"/>
                <a:cs typeface="Source Sans Pro"/>
                <a:sym typeface="Source Sans Pro"/>
              </a:rPr>
              <a:t>Wix.com</a:t>
            </a:r>
          </a:p>
          <a:p>
            <a:pPr marL="457200" marR="0" lvl="0" indent="-228600" algn="l" rtl="0">
              <a:lnSpc>
                <a:spcPct val="94000"/>
              </a:lnSpc>
              <a:spcBef>
                <a:spcPts val="200"/>
              </a:spcBef>
              <a:spcAft>
                <a:spcPts val="0"/>
              </a:spcAft>
              <a:buClr>
                <a:schemeClr val="dk2"/>
              </a:buClr>
              <a:buSzPct val="100000"/>
              <a:buFont typeface="Source Sans Pro"/>
              <a:buChar char="■"/>
            </a:pPr>
            <a:r>
              <a:rPr lang="en-US" sz="2000" b="0" i="0" u="none" strike="noStrike" cap="none">
                <a:solidFill>
                  <a:schemeClr val="dk2"/>
                </a:solidFill>
                <a:latin typeface="Source Sans Pro"/>
                <a:ea typeface="Source Sans Pro"/>
                <a:cs typeface="Source Sans Pro"/>
                <a:sym typeface="Source Sans Pro"/>
              </a:rPr>
              <a:t>Squarespace.com</a:t>
            </a:r>
          </a:p>
          <a:p>
            <a:pPr marL="457200" marR="0" lvl="0" indent="-228600" algn="l" rtl="0">
              <a:lnSpc>
                <a:spcPct val="94000"/>
              </a:lnSpc>
              <a:spcBef>
                <a:spcPts val="200"/>
              </a:spcBef>
              <a:spcAft>
                <a:spcPts val="0"/>
              </a:spcAft>
              <a:buClr>
                <a:schemeClr val="dk2"/>
              </a:buClr>
              <a:buSzPct val="100000"/>
              <a:buFont typeface="Source Sans Pro"/>
              <a:buChar char="■"/>
            </a:pPr>
            <a:r>
              <a:rPr lang="en-US" sz="2000" b="0" i="0" u="none" strike="noStrike" cap="none">
                <a:solidFill>
                  <a:schemeClr val="dk2"/>
                </a:solidFill>
                <a:latin typeface="Source Sans Pro"/>
                <a:ea typeface="Source Sans Pro"/>
                <a:cs typeface="Source Sans Pro"/>
                <a:sym typeface="Source Sans Pro"/>
              </a:rPr>
              <a:t>Crevado.com</a:t>
            </a:r>
          </a:p>
        </p:txBody>
      </p:sp>
      <p:pic>
        <p:nvPicPr>
          <p:cNvPr id="296" name="Shape 296"/>
          <p:cNvPicPr preferRelativeResize="0"/>
          <p:nvPr/>
        </p:nvPicPr>
        <p:blipFill rotWithShape="1">
          <a:blip r:embed="rId3">
            <a:alphaModFix/>
          </a:blip>
          <a:srcRect/>
          <a:stretch/>
        </p:blipFill>
        <p:spPr>
          <a:xfrm>
            <a:off x="4925149" y="2354975"/>
            <a:ext cx="6047649" cy="4233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112800" y="2686050"/>
            <a:ext cx="10947000" cy="1485900"/>
          </a:xfrm>
          <a:prstGeom prst="rect">
            <a:avLst/>
          </a:prstGeom>
        </p:spPr>
        <p:txBody>
          <a:bodyPr wrap="square" lIns="91425" tIns="91425" rIns="91425" bIns="91425" anchor="t" anchorCtr="0">
            <a:noAutofit/>
          </a:bodyPr>
          <a:lstStyle/>
          <a:p>
            <a:pPr lvl="0" algn="ctr">
              <a:spcBef>
                <a:spcPts val="0"/>
              </a:spcBef>
              <a:buNone/>
            </a:pPr>
            <a:r>
              <a:rPr lang="en-US" sz="3600"/>
              <a:t>https://sites.google.com/view/portfolio-temp/home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371600" y="306250"/>
            <a:ext cx="9601200" cy="1540500"/>
          </a:xfrm>
          <a:prstGeom prst="rect">
            <a:avLst/>
          </a:prstGeom>
          <a:noFill/>
          <a:ln>
            <a:noFill/>
          </a:ln>
        </p:spPr>
        <p:txBody>
          <a:bodyPr wrap="square" lIns="91425" tIns="91425" rIns="91425" bIns="91425"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Consider Creating </a:t>
            </a:r>
          </a:p>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Professional Social Media Accounts</a:t>
            </a:r>
          </a:p>
        </p:txBody>
      </p:sp>
      <p:sp>
        <p:nvSpPr>
          <p:cNvPr id="307" name="Shape 307"/>
          <p:cNvSpPr txBox="1">
            <a:spLocks noGrp="1"/>
          </p:cNvSpPr>
          <p:nvPr>
            <p:ph type="body" idx="1"/>
          </p:nvPr>
        </p:nvSpPr>
        <p:spPr>
          <a:xfrm>
            <a:off x="1371600" y="1809625"/>
            <a:ext cx="9601200" cy="4899900"/>
          </a:xfrm>
          <a:prstGeom prst="rect">
            <a:avLst/>
          </a:prstGeom>
          <a:noFill/>
          <a:ln>
            <a:noFill/>
          </a:ln>
        </p:spPr>
        <p:txBody>
          <a:bodyPr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ct val="25000"/>
              <a:buFont typeface="Source Sans Pro"/>
              <a:buNone/>
            </a:pPr>
            <a:r>
              <a:rPr lang="en-US" sz="2000" b="0" i="0" u="none" strike="noStrike" cap="none">
                <a:solidFill>
                  <a:schemeClr val="dk2"/>
                </a:solidFill>
                <a:latin typeface="Source Sans Pro"/>
                <a:ea typeface="Source Sans Pro"/>
                <a:cs typeface="Source Sans Pro"/>
                <a:sym typeface="Source Sans Pro"/>
              </a:rPr>
              <a:t>But the same rule still apply...</a:t>
            </a:r>
          </a:p>
        </p:txBody>
      </p:sp>
      <p:pic>
        <p:nvPicPr>
          <p:cNvPr id="308" name="Shape 308"/>
          <p:cNvPicPr preferRelativeResize="0"/>
          <p:nvPr/>
        </p:nvPicPr>
        <p:blipFill rotWithShape="1">
          <a:blip r:embed="rId3">
            <a:alphaModFix/>
          </a:blip>
          <a:srcRect t="-6037" r="418" b="14427"/>
          <a:stretch/>
        </p:blipFill>
        <p:spPr>
          <a:xfrm>
            <a:off x="1371600" y="1759575"/>
            <a:ext cx="8852724" cy="4275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371600" y="465825"/>
            <a:ext cx="9601200" cy="1485900"/>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Tips for</a:t>
            </a:r>
            <a:r>
              <a:rPr lang="en-US"/>
              <a:t> Facebook</a:t>
            </a:r>
          </a:p>
        </p:txBody>
      </p:sp>
      <p:sp>
        <p:nvSpPr>
          <p:cNvPr id="314" name="Shape 314"/>
          <p:cNvSpPr txBox="1">
            <a:spLocks noGrp="1"/>
          </p:cNvSpPr>
          <p:nvPr>
            <p:ph type="body" idx="1"/>
          </p:nvPr>
        </p:nvSpPr>
        <p:spPr>
          <a:xfrm>
            <a:off x="1371600" y="1365650"/>
            <a:ext cx="10455300" cy="5237100"/>
          </a:xfrm>
          <a:prstGeom prst="rect">
            <a:avLst/>
          </a:prstGeom>
          <a:noFill/>
          <a:ln>
            <a:noFill/>
          </a:ln>
        </p:spPr>
        <p:txBody>
          <a:bodyPr wrap="square" lIns="91425" tIns="45700" rIns="91425" bIns="45700" anchor="t" anchorCtr="0">
            <a:noAutofit/>
          </a:bodyPr>
          <a:lstStyle/>
          <a:p>
            <a:pPr marL="457200" marR="0" lvl="0" indent="-228600" algn="l" rtl="0">
              <a:lnSpc>
                <a:spcPct val="100000"/>
              </a:lnSpc>
              <a:spcBef>
                <a:spcPts val="1800"/>
              </a:spcBef>
              <a:spcAft>
                <a:spcPts val="0"/>
              </a:spcAft>
            </a:pPr>
            <a:r>
              <a:rPr lang="en-US" b="0" i="0" u="none" strike="noStrike" cap="none" dirty="0">
                <a:solidFill>
                  <a:schemeClr val="dk2"/>
                </a:solidFill>
                <a:latin typeface="Source Sans Pro"/>
                <a:ea typeface="Source Sans Pro"/>
                <a:cs typeface="Source Sans Pro"/>
                <a:sym typeface="Source Sans Pro"/>
              </a:rPr>
              <a:t>Use status updates moderately and effectively</a:t>
            </a:r>
            <a:r>
              <a:rPr lang="en-US" dirty="0"/>
              <a:t> - </a:t>
            </a:r>
            <a:r>
              <a:rPr lang="en-US" b="0" i="0" u="none" strike="noStrike" cap="none" dirty="0">
                <a:solidFill>
                  <a:schemeClr val="dk2"/>
                </a:solidFill>
                <a:latin typeface="Source Sans Pro"/>
                <a:ea typeface="Source Sans Pro"/>
                <a:cs typeface="Source Sans Pro"/>
                <a:sym typeface="Source Sans Pro"/>
              </a:rPr>
              <a:t>who is your audience and what do they need to know? </a:t>
            </a:r>
          </a:p>
          <a:p>
            <a:pPr marL="457200" marR="0" lvl="0" indent="-228600" algn="l" rtl="0">
              <a:lnSpc>
                <a:spcPct val="100000"/>
              </a:lnSpc>
              <a:spcBef>
                <a:spcPts val="1800"/>
              </a:spcBef>
              <a:spcAft>
                <a:spcPts val="0"/>
              </a:spcAft>
              <a:buClr>
                <a:schemeClr val="dk2"/>
              </a:buClr>
              <a:buFont typeface="Source Sans Pro"/>
            </a:pPr>
            <a:r>
              <a:rPr lang="en-US" b="0" i="0" u="none" strike="noStrike" cap="none" dirty="0">
                <a:solidFill>
                  <a:schemeClr val="dk2"/>
                </a:solidFill>
                <a:latin typeface="Source Sans Pro"/>
                <a:ea typeface="Source Sans Pro"/>
                <a:cs typeface="Source Sans Pro"/>
                <a:sym typeface="Source Sans Pro"/>
              </a:rPr>
              <a:t>Don’t spam; avoid sending out “mass” invitations or recommendations </a:t>
            </a:r>
          </a:p>
          <a:p>
            <a:pPr marL="457200" marR="0" lvl="0" indent="-228600" algn="l" rtl="0">
              <a:lnSpc>
                <a:spcPct val="100000"/>
              </a:lnSpc>
              <a:spcBef>
                <a:spcPts val="1800"/>
              </a:spcBef>
              <a:spcAft>
                <a:spcPts val="0"/>
              </a:spcAft>
              <a:buClr>
                <a:schemeClr val="dk2"/>
              </a:buClr>
              <a:buFont typeface="Source Sans Pro"/>
            </a:pPr>
            <a:r>
              <a:rPr lang="en-US" b="0" i="0" u="none" strike="noStrike" cap="none" dirty="0">
                <a:solidFill>
                  <a:schemeClr val="dk2"/>
                </a:solidFill>
                <a:latin typeface="Source Sans Pro"/>
                <a:ea typeface="Source Sans Pro"/>
                <a:cs typeface="Source Sans Pro"/>
                <a:sym typeface="Source Sans Pro"/>
              </a:rPr>
              <a:t>Read Facebook’s privacy settings carefully and make sure your profile presents only what you want others to see. These settings change frequently and it is best to check periodically to see if they are what you want them to be for your profile. </a:t>
            </a:r>
          </a:p>
          <a:p>
            <a:pPr marL="457200" marR="0" lvl="0" indent="-228600" algn="l" rtl="0">
              <a:lnSpc>
                <a:spcPct val="100000"/>
              </a:lnSpc>
              <a:spcBef>
                <a:spcPts val="1800"/>
              </a:spcBef>
              <a:spcAft>
                <a:spcPts val="0"/>
              </a:spcAft>
              <a:buClr>
                <a:schemeClr val="dk2"/>
              </a:buClr>
              <a:buFont typeface="Source Sans Pro"/>
            </a:pPr>
            <a:r>
              <a:rPr lang="en-US" b="0" i="0" u="none" strike="noStrike" cap="none" dirty="0">
                <a:solidFill>
                  <a:schemeClr val="dk2"/>
                </a:solidFill>
                <a:latin typeface="Source Sans Pro"/>
                <a:ea typeface="Source Sans Pro"/>
                <a:cs typeface="Source Sans Pro"/>
                <a:sym typeface="Source Sans Pro"/>
              </a:rPr>
              <a:t>Use Facebook to gain new contacts. Use key words within the search box to find groups relevant to your career interests. </a:t>
            </a:r>
          </a:p>
          <a:p>
            <a:pPr marL="457200" marR="0" lvl="0" indent="-228600" algn="l" rtl="0">
              <a:lnSpc>
                <a:spcPct val="100000"/>
              </a:lnSpc>
              <a:spcBef>
                <a:spcPts val="1800"/>
              </a:spcBef>
              <a:spcAft>
                <a:spcPts val="0"/>
              </a:spcAft>
            </a:pPr>
            <a:r>
              <a:rPr lang="en-US" b="0" i="0" u="none" strike="noStrike" cap="none" dirty="0">
                <a:solidFill>
                  <a:schemeClr val="dk2"/>
                </a:solidFill>
                <a:latin typeface="Source Sans Pro"/>
                <a:ea typeface="Source Sans Pro"/>
                <a:cs typeface="Source Sans Pro"/>
                <a:sym typeface="Source Sans Pro"/>
              </a:rPr>
              <a:t>Create separate friends list</a:t>
            </a:r>
            <a:r>
              <a:rPr lang="en-US" dirty="0"/>
              <a:t>s </a:t>
            </a:r>
            <a:r>
              <a:rPr lang="en-US" b="0" i="0" u="none" strike="noStrike" cap="none" dirty="0">
                <a:solidFill>
                  <a:schemeClr val="dk2"/>
                </a:solidFill>
                <a:latin typeface="Source Sans Pro"/>
                <a:ea typeface="Source Sans Pro"/>
                <a:cs typeface="Source Sans Pro"/>
                <a:sym typeface="Source Sans Pro"/>
              </a:rPr>
              <a:t>for your group of contacts. This can be incredibly useful as it can allow you to filter which friends can see your profile information, photos and status updates; as well as allow you to easily split your personal friends from your professional friends when looking at your newsfeed or main page.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371600" y="685800"/>
            <a:ext cx="9601200" cy="1485900"/>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Tips for </a:t>
            </a:r>
            <a:r>
              <a:rPr lang="en-US"/>
              <a:t>Twitter</a:t>
            </a:r>
          </a:p>
        </p:txBody>
      </p:sp>
      <p:sp>
        <p:nvSpPr>
          <p:cNvPr id="320" name="Shape 320"/>
          <p:cNvSpPr txBox="1">
            <a:spLocks noGrp="1"/>
          </p:cNvSpPr>
          <p:nvPr>
            <p:ph type="body" idx="1"/>
          </p:nvPr>
        </p:nvSpPr>
        <p:spPr>
          <a:xfrm>
            <a:off x="1371600" y="1781300"/>
            <a:ext cx="10442400" cy="4818000"/>
          </a:xfrm>
          <a:prstGeom prst="rect">
            <a:avLst/>
          </a:prstGeom>
          <a:noFill/>
          <a:ln>
            <a:noFill/>
          </a:ln>
        </p:spPr>
        <p:txBody>
          <a:bodyPr wrap="square" lIns="91425" tIns="45700" rIns="91425" bIns="45700" anchor="t" anchorCtr="0">
            <a:noAutofit/>
          </a:bodyPr>
          <a:lstStyle/>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Market yourself in your bio </a:t>
            </a:r>
          </a:p>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Customize your background to showcase your skills and creativity  </a:t>
            </a:r>
          </a:p>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Have a link to your online resume (tools like </a:t>
            </a:r>
            <a:r>
              <a:rPr lang="en-US" sz="2000" b="0" i="0" u="none" strike="noStrike" cap="none" dirty="0" err="1">
                <a:solidFill>
                  <a:schemeClr val="dk2"/>
                </a:solidFill>
                <a:latin typeface="Source Sans Pro"/>
                <a:ea typeface="Source Sans Pro"/>
                <a:cs typeface="Source Sans Pro"/>
                <a:sym typeface="Source Sans Pro"/>
              </a:rPr>
              <a:t>VisualCV</a:t>
            </a:r>
            <a:r>
              <a:rPr lang="en-US" sz="2000" b="0" i="0" u="none" strike="noStrike" cap="none" dirty="0">
                <a:solidFill>
                  <a:schemeClr val="dk2"/>
                </a:solidFill>
                <a:latin typeface="Source Sans Pro"/>
                <a:ea typeface="Source Sans Pro"/>
                <a:cs typeface="Source Sans Pro"/>
                <a:sym typeface="Source Sans Pro"/>
              </a:rPr>
              <a:t> can help)  </a:t>
            </a:r>
          </a:p>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Follow industry experts in your industry on Twitter</a:t>
            </a:r>
            <a:r>
              <a:rPr lang="en-US" dirty="0"/>
              <a:t> (t</a:t>
            </a:r>
            <a:r>
              <a:rPr lang="en-US" sz="2000" b="0" i="0" u="none" strike="noStrike" cap="none" dirty="0">
                <a:solidFill>
                  <a:schemeClr val="dk2"/>
                </a:solidFill>
                <a:latin typeface="Source Sans Pro"/>
                <a:ea typeface="Source Sans Pro"/>
                <a:cs typeface="Source Sans Pro"/>
                <a:sym typeface="Source Sans Pro"/>
              </a:rPr>
              <a:t>ools like Twellow.com can </a:t>
            </a:r>
            <a:r>
              <a:rPr lang="en-US" sz="2000" b="0" i="0" u="none" strike="noStrike" cap="none" dirty="0" smtClean="0">
                <a:solidFill>
                  <a:schemeClr val="dk2"/>
                </a:solidFill>
                <a:latin typeface="Source Sans Pro"/>
                <a:ea typeface="Source Sans Pro"/>
                <a:cs typeface="Source Sans Pro"/>
                <a:sym typeface="Source Sans Pro"/>
              </a:rPr>
              <a:t>help)</a:t>
            </a:r>
            <a:endParaRPr lang="en-US" sz="2000" b="0" i="0" u="none" strike="noStrike" cap="none" dirty="0">
              <a:solidFill>
                <a:schemeClr val="dk2"/>
              </a:solidFill>
              <a:latin typeface="Source Sans Pro"/>
              <a:ea typeface="Source Sans Pro"/>
              <a:cs typeface="Source Sans Pro"/>
              <a:sym typeface="Source Sans Pro"/>
            </a:endParaRPr>
          </a:p>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Use </a:t>
            </a:r>
            <a:r>
              <a:rPr lang="en-US" sz="2000" b="0" i="0" u="none" strike="noStrike" cap="none" dirty="0" err="1">
                <a:solidFill>
                  <a:schemeClr val="dk2"/>
                </a:solidFill>
                <a:latin typeface="Source Sans Pro"/>
                <a:ea typeface="Source Sans Pro"/>
                <a:cs typeface="Source Sans Pro"/>
                <a:sym typeface="Source Sans Pro"/>
              </a:rPr>
              <a:t>TwitterJobSearch</a:t>
            </a:r>
            <a:r>
              <a:rPr lang="en-US" sz="2000" b="0" i="0" u="none" strike="noStrike" cap="none" dirty="0">
                <a:solidFill>
                  <a:schemeClr val="dk2"/>
                </a:solidFill>
                <a:latin typeface="Source Sans Pro"/>
                <a:ea typeface="Source Sans Pro"/>
                <a:cs typeface="Source Sans Pro"/>
                <a:sym typeface="Source Sans Pro"/>
              </a:rPr>
              <a:t> to find positions </a:t>
            </a:r>
          </a:p>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Decide if your </a:t>
            </a:r>
            <a:r>
              <a:rPr lang="en-US" dirty="0"/>
              <a:t>account</a:t>
            </a:r>
            <a:r>
              <a:rPr lang="en-US" sz="2000" b="0" i="0" u="none" strike="noStrike" cap="none" dirty="0">
                <a:solidFill>
                  <a:schemeClr val="dk2"/>
                </a:solidFill>
                <a:latin typeface="Source Sans Pro"/>
                <a:ea typeface="Source Sans Pro"/>
                <a:cs typeface="Source Sans Pro"/>
                <a:sym typeface="Source Sans Pro"/>
              </a:rPr>
              <a:t> is personal or professional and link accordingly </a:t>
            </a:r>
          </a:p>
          <a:p>
            <a:pPr marL="457200" marR="0" lvl="0" indent="-355600" algn="l" rtl="0">
              <a:lnSpc>
                <a:spcPct val="100000"/>
              </a:lnSpc>
              <a:spcBef>
                <a:spcPts val="1800"/>
              </a:spcBef>
              <a:spcAft>
                <a:spcPts val="0"/>
              </a:spcAft>
              <a:buClr>
                <a:schemeClr val="dk2"/>
              </a:buClr>
              <a:buSzPct val="100000"/>
              <a:buFont typeface="Source Sans Pro"/>
            </a:pPr>
            <a:r>
              <a:rPr lang="en-US" sz="2000" b="0" i="0" u="none" strike="noStrike" cap="none" dirty="0">
                <a:solidFill>
                  <a:schemeClr val="dk2"/>
                </a:solidFill>
                <a:latin typeface="Source Sans Pro"/>
                <a:ea typeface="Source Sans Pro"/>
                <a:cs typeface="Source Sans Pro"/>
                <a:sym typeface="Source Sans Pro"/>
              </a:rPr>
              <a:t>Once you are working, make sure you don’t </a:t>
            </a:r>
            <a:r>
              <a:rPr lang="en-US" dirty="0"/>
              <a:t>tweet</a:t>
            </a:r>
            <a:r>
              <a:rPr lang="en-US" sz="2000" b="0" i="0" u="none" strike="noStrike" cap="none" dirty="0">
                <a:solidFill>
                  <a:schemeClr val="dk2"/>
                </a:solidFill>
                <a:latin typeface="Source Sans Pro"/>
                <a:ea typeface="Source Sans Pro"/>
                <a:cs typeface="Source Sans Pro"/>
                <a:sym typeface="Source Sans Pro"/>
              </a:rPr>
              <a:t> inappropriately about your employer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957525" y="310550"/>
            <a:ext cx="11037300" cy="1485900"/>
          </a:xfrm>
          <a:prstGeom prst="rect">
            <a:avLst/>
          </a:prstGeom>
        </p:spPr>
        <p:txBody>
          <a:bodyPr wrap="square" lIns="91425" tIns="91425" rIns="91425" bIns="91425" anchor="t" anchorCtr="0">
            <a:noAutofit/>
          </a:bodyPr>
          <a:lstStyle/>
          <a:p>
            <a:pPr lvl="0">
              <a:spcBef>
                <a:spcPts val="0"/>
              </a:spcBef>
              <a:buNone/>
            </a:pPr>
            <a:r>
              <a:rPr lang="en-US"/>
              <a:t>Final Tips for Building your </a:t>
            </a:r>
          </a:p>
          <a:p>
            <a:pPr lvl="0">
              <a:spcBef>
                <a:spcPts val="0"/>
              </a:spcBef>
              <a:buNone/>
            </a:pPr>
            <a:r>
              <a:rPr lang="en-US"/>
              <a:t>Online Professional Presence</a:t>
            </a:r>
          </a:p>
        </p:txBody>
      </p:sp>
      <p:sp>
        <p:nvSpPr>
          <p:cNvPr id="326" name="Shape 326"/>
          <p:cNvSpPr txBox="1">
            <a:spLocks noGrp="1"/>
          </p:cNvSpPr>
          <p:nvPr>
            <p:ph type="body" idx="1"/>
          </p:nvPr>
        </p:nvSpPr>
        <p:spPr>
          <a:xfrm>
            <a:off x="957600" y="1796450"/>
            <a:ext cx="11115000" cy="4958100"/>
          </a:xfrm>
          <a:prstGeom prst="rect">
            <a:avLst/>
          </a:prstGeom>
        </p:spPr>
        <p:txBody>
          <a:bodyPr wrap="square" lIns="91425" tIns="91425" rIns="91425" bIns="91425" anchor="t" anchorCtr="0">
            <a:noAutofit/>
          </a:bodyPr>
          <a:lstStyle/>
          <a:p>
            <a:pPr marL="457200" lvl="0" indent="-342900" rtl="0">
              <a:spcBef>
                <a:spcPts val="1200"/>
              </a:spcBef>
              <a:spcAft>
                <a:spcPts val="0"/>
              </a:spcAft>
              <a:buSzPct val="100000"/>
            </a:pPr>
            <a:r>
              <a:rPr lang="en-US" sz="1800" b="1" dirty="0"/>
              <a:t>Updating your accounts regularly</a:t>
            </a:r>
            <a:r>
              <a:rPr lang="en-US" sz="1800" dirty="0"/>
              <a:t> with relevant information</a:t>
            </a:r>
          </a:p>
          <a:p>
            <a:pPr marL="457200" lvl="0" indent="-342900" rtl="0">
              <a:spcBef>
                <a:spcPts val="1200"/>
              </a:spcBef>
              <a:spcAft>
                <a:spcPts val="0"/>
              </a:spcAft>
              <a:buSzPct val="100000"/>
            </a:pPr>
            <a:r>
              <a:rPr lang="en-US" sz="1800" dirty="0"/>
              <a:t>Be consistent through all your social media </a:t>
            </a:r>
            <a:r>
              <a:rPr lang="en-US" sz="1800" b="1" dirty="0"/>
              <a:t>separating the personal from the professional</a:t>
            </a:r>
          </a:p>
          <a:p>
            <a:pPr marL="457200" lvl="0" indent="-342900" rtl="0">
              <a:spcBef>
                <a:spcPts val="1200"/>
              </a:spcBef>
              <a:spcAft>
                <a:spcPts val="0"/>
              </a:spcAft>
              <a:buSzPct val="100000"/>
            </a:pPr>
            <a:r>
              <a:rPr lang="en-US" sz="1800" b="1" dirty="0"/>
              <a:t>Introducing yourself</a:t>
            </a:r>
            <a:r>
              <a:rPr lang="en-US" sz="1800" dirty="0"/>
              <a:t> when adding a new friend or for a connection; don’t send a generic link, explain who you are and why you would like to connect with them</a:t>
            </a:r>
          </a:p>
          <a:p>
            <a:pPr marL="457200" lvl="0" indent="-342900" rtl="0">
              <a:spcBef>
                <a:spcPts val="1200"/>
              </a:spcBef>
              <a:spcAft>
                <a:spcPts val="0"/>
              </a:spcAft>
              <a:buSzPct val="100000"/>
            </a:pPr>
            <a:r>
              <a:rPr lang="en-US" sz="1800" b="1" dirty="0"/>
              <a:t>Join</a:t>
            </a:r>
            <a:r>
              <a:rPr lang="en-US" sz="1800" dirty="0"/>
              <a:t> groups that relate to your career area, </a:t>
            </a:r>
            <a:r>
              <a:rPr lang="en-US" sz="1800" b="1" dirty="0"/>
              <a:t>follow</a:t>
            </a:r>
            <a:r>
              <a:rPr lang="en-US" sz="1800" dirty="0"/>
              <a:t> people in your industry</a:t>
            </a:r>
          </a:p>
          <a:p>
            <a:pPr marL="457200" lvl="0" indent="-342900" rtl="0">
              <a:spcBef>
                <a:spcPts val="1200"/>
              </a:spcBef>
              <a:spcAft>
                <a:spcPts val="0"/>
              </a:spcAft>
              <a:buSzPct val="100000"/>
            </a:pPr>
            <a:r>
              <a:rPr lang="en-US" sz="1800" dirty="0"/>
              <a:t>View the </a:t>
            </a:r>
            <a:r>
              <a:rPr lang="en-US" sz="1800" b="1" dirty="0"/>
              <a:t>connections of your connections</a:t>
            </a:r>
            <a:r>
              <a:rPr lang="en-US" sz="1800" dirty="0"/>
              <a:t>. People you know maybe connected to people in your career area; if so, ask your connections for an introduction</a:t>
            </a:r>
          </a:p>
          <a:p>
            <a:pPr marL="457200" lvl="0" indent="-342900" rtl="0">
              <a:lnSpc>
                <a:spcPct val="84000"/>
              </a:lnSpc>
              <a:spcBef>
                <a:spcPts val="1200"/>
              </a:spcBef>
              <a:spcAft>
                <a:spcPts val="0"/>
              </a:spcAft>
              <a:buSzPct val="100000"/>
            </a:pPr>
            <a:r>
              <a:rPr lang="en-US" sz="1800" b="1" dirty="0"/>
              <a:t>Don’t be ashamed to say you’re looking for work. </a:t>
            </a:r>
            <a:r>
              <a:rPr lang="en-US" sz="1800" dirty="0"/>
              <a:t>People have been successful finding work by using social media by letting others know they are unemployed. </a:t>
            </a:r>
          </a:p>
          <a:p>
            <a:pPr marL="457200" lvl="0" indent="-342900" rtl="0">
              <a:lnSpc>
                <a:spcPct val="84000"/>
              </a:lnSpc>
              <a:spcBef>
                <a:spcPts val="1200"/>
              </a:spcBef>
              <a:spcAft>
                <a:spcPts val="0"/>
              </a:spcAft>
              <a:buSzPct val="100000"/>
            </a:pPr>
            <a:r>
              <a:rPr lang="en-US" sz="1800" b="1" dirty="0"/>
              <a:t>Ask for advice. Not for a job; </a:t>
            </a:r>
            <a:r>
              <a:rPr lang="en-US" sz="1800" dirty="0"/>
              <a:t>ask about potential opportunities, recruitment practices, suggested connections or directions for further investigation</a:t>
            </a:r>
          </a:p>
          <a:p>
            <a:pPr marL="457200" lvl="0" indent="-342900" rtl="0">
              <a:spcBef>
                <a:spcPts val="1200"/>
              </a:spcBef>
              <a:spcAft>
                <a:spcPts val="0"/>
              </a:spcAft>
              <a:buSzPct val="100000"/>
            </a:pPr>
            <a:r>
              <a:rPr lang="en-US" sz="1800" dirty="0"/>
              <a:t>Many organizations are using Facebook and Twitter to share information about their operations, so don’t forget to </a:t>
            </a:r>
            <a:r>
              <a:rPr lang="en-US" sz="1800" b="1" dirty="0"/>
              <a:t>use these venues to find company information too</a:t>
            </a:r>
            <a:r>
              <a:rPr lang="en-US" sz="18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6800" y="1301350"/>
            <a:ext cx="10061100" cy="2852700"/>
          </a:xfrm>
          <a:prstGeom prst="rect">
            <a:avLst/>
          </a:prstGeom>
        </p:spPr>
        <p:txBody>
          <a:bodyPr wrap="square" lIns="91425" tIns="91425" rIns="91425" bIns="91425" anchor="b" anchorCtr="0">
            <a:noAutofit/>
          </a:bodyPr>
          <a:lstStyle/>
          <a:p>
            <a:pPr lvl="0" rtl="0">
              <a:spcBef>
                <a:spcPts val="0"/>
              </a:spcBef>
              <a:buClr>
                <a:srgbClr val="000000"/>
              </a:buClr>
              <a:buSzPct val="25000"/>
              <a:buFont typeface="Arial"/>
              <a:buNone/>
            </a:pPr>
            <a:r>
              <a:rPr lang="en-US"/>
              <a:t>Is it legal for your employer to look you up?</a:t>
            </a:r>
          </a:p>
        </p:txBody>
      </p:sp>
      <p:sp>
        <p:nvSpPr>
          <p:cNvPr id="165" name="Shape 165"/>
          <p:cNvSpPr txBox="1">
            <a:spLocks noGrp="1"/>
          </p:cNvSpPr>
          <p:nvPr>
            <p:ph type="body" idx="1"/>
          </p:nvPr>
        </p:nvSpPr>
        <p:spPr>
          <a:xfrm>
            <a:off x="765025" y="4216328"/>
            <a:ext cx="9612900" cy="11433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ctr" rtl="0">
              <a:lnSpc>
                <a:spcPct val="89000"/>
              </a:lnSpc>
              <a:spcBef>
                <a:spcPts val="0"/>
              </a:spcBef>
              <a:spcAft>
                <a:spcPts val="0"/>
              </a:spcAft>
              <a:buClr>
                <a:schemeClr val="dk2"/>
              </a:buClr>
              <a:buSzPct val="25000"/>
              <a:buFont typeface="Source Sans Pro"/>
              <a:buNone/>
            </a:pPr>
            <a:r>
              <a:rPr lang="en-US" sz="4400" b="0" i="0" u="none" strike="noStrike" cap="none" dirty="0">
                <a:solidFill>
                  <a:schemeClr val="dk2"/>
                </a:solidFill>
                <a:latin typeface="Source Sans Pro"/>
                <a:ea typeface="Source Sans Pro"/>
                <a:cs typeface="Source Sans Pro"/>
                <a:sym typeface="Source Sans Pro"/>
              </a:rPr>
              <a:t>Is it legal for a potential employer to look you up?</a:t>
            </a:r>
          </a:p>
        </p:txBody>
      </p:sp>
      <p:sp>
        <p:nvSpPr>
          <p:cNvPr id="171" name="Shape 171"/>
          <p:cNvSpPr txBox="1">
            <a:spLocks noGrp="1"/>
          </p:cNvSpPr>
          <p:nvPr>
            <p:ph type="body" idx="1"/>
          </p:nvPr>
        </p:nvSpPr>
        <p:spPr>
          <a:xfrm>
            <a:off x="1242200" y="3060700"/>
            <a:ext cx="10377600" cy="2806800"/>
          </a:xfrm>
          <a:prstGeom prst="rect">
            <a:avLst/>
          </a:prstGeom>
          <a:noFill/>
          <a:ln>
            <a:noFill/>
          </a:ln>
        </p:spPr>
        <p:txBody>
          <a:bodyPr wrap="square" lIns="91425" tIns="45700" rIns="91425" bIns="45700" anchor="t" anchorCtr="0">
            <a:noAutofit/>
          </a:bodyPr>
          <a:lstStyle/>
          <a:p>
            <a:pPr marL="0" marR="0" lvl="0" indent="0" algn="ctr" rtl="0">
              <a:lnSpc>
                <a:spcPct val="94000"/>
              </a:lnSpc>
              <a:spcBef>
                <a:spcPts val="0"/>
              </a:spcBef>
              <a:spcAft>
                <a:spcPts val="0"/>
              </a:spcAft>
              <a:buClr>
                <a:schemeClr val="dk2"/>
              </a:buClr>
              <a:buSzPct val="25000"/>
              <a:buFont typeface="Source Sans Pro"/>
              <a:buNone/>
            </a:pPr>
            <a:r>
              <a:rPr lang="en-US" sz="9600" b="1" i="0" u="none" strike="noStrike" cap="none" dirty="0">
                <a:solidFill>
                  <a:schemeClr val="dk2"/>
                </a:solidFill>
                <a:latin typeface="Source Sans Pro"/>
                <a:ea typeface="Source Sans Pro"/>
                <a:cs typeface="Source Sans Pro"/>
                <a:sym typeface="Source Sans Pro"/>
              </a:rPr>
              <a:t>YES!</a:t>
            </a:r>
            <a:r>
              <a:rPr lang="en-US" sz="1800" b="1" i="0" u="none" strike="noStrike" cap="none" dirty="0">
                <a:solidFill>
                  <a:schemeClr val="dk2"/>
                </a:solidFill>
                <a:latin typeface="Source Sans Pro"/>
                <a:ea typeface="Source Sans Pro"/>
                <a:cs typeface="Source Sans Pro"/>
                <a:sym typeface="Source Sans Pro"/>
              </a:rPr>
              <a:t> But…</a:t>
            </a:r>
          </a:p>
          <a:p>
            <a:pPr marL="0" marR="0" lvl="0" indent="0" algn="ctr" rtl="0">
              <a:lnSpc>
                <a:spcPct val="94000"/>
              </a:lnSpc>
              <a:spcBef>
                <a:spcPts val="1200"/>
              </a:spcBef>
              <a:spcAft>
                <a:spcPts val="0"/>
              </a:spcAft>
              <a:buClr>
                <a:schemeClr val="dk2"/>
              </a:buClr>
              <a:buSzPct val="25000"/>
              <a:buFont typeface="Source Sans Pro"/>
              <a:buNone/>
            </a:pPr>
            <a:endParaRPr sz="1400" b="0" i="0" u="none" strike="noStrike" cap="none" dirty="0">
              <a:solidFill>
                <a:schemeClr val="dk2"/>
              </a:solidFill>
              <a:latin typeface="Source Sans Pro"/>
              <a:ea typeface="Source Sans Pro"/>
              <a:cs typeface="Source Sans Pro"/>
              <a:sym typeface="Source Sans Pro"/>
            </a:endParaRPr>
          </a:p>
          <a:p>
            <a:pPr marL="0" marR="0" lvl="0" indent="0" algn="ctr" rtl="0">
              <a:lnSpc>
                <a:spcPct val="94000"/>
              </a:lnSpc>
              <a:spcBef>
                <a:spcPts val="1200"/>
              </a:spcBef>
              <a:spcAft>
                <a:spcPts val="0"/>
              </a:spcAft>
              <a:buClr>
                <a:schemeClr val="dk2"/>
              </a:buClr>
              <a:buSzPct val="25000"/>
              <a:buFont typeface="Source Sans Pro"/>
              <a:buNone/>
            </a:pPr>
            <a:endParaRPr sz="1400" b="0" i="0" u="none" strike="noStrike" cap="none" dirty="0">
              <a:solidFill>
                <a:schemeClr val="dk2"/>
              </a:solidFill>
              <a:latin typeface="Source Sans Pro"/>
              <a:ea typeface="Source Sans Pro"/>
              <a:cs typeface="Source Sans Pro"/>
              <a:sym typeface="Source Sans Pro"/>
            </a:endParaRPr>
          </a:p>
          <a:p>
            <a:pPr marL="0" marR="0" lvl="0" indent="0" algn="ctr" rtl="0">
              <a:lnSpc>
                <a:spcPct val="94000"/>
              </a:lnSpc>
              <a:spcBef>
                <a:spcPts val="1200"/>
              </a:spcBef>
              <a:spcAft>
                <a:spcPts val="0"/>
              </a:spcAft>
              <a:buClr>
                <a:schemeClr val="dk2"/>
              </a:buClr>
              <a:buSzPct val="25000"/>
              <a:buFont typeface="Source Sans Pro"/>
              <a:buNone/>
            </a:pPr>
            <a:r>
              <a:rPr lang="en-US" sz="1400" b="0" i="0" u="none" strike="noStrike" cap="none" dirty="0">
                <a:solidFill>
                  <a:schemeClr val="dk2"/>
                </a:solidFill>
                <a:latin typeface="Source Sans Pro"/>
                <a:ea typeface="Source Sans Pro"/>
                <a:cs typeface="Source Sans Pro"/>
                <a:sym typeface="Source Sans Pro"/>
              </a:rPr>
              <a:t>http://www.businessreviewcanada.ca/marketing/772/Social-Media-in-the-Workplace:-Key-Lessons-for-Business-Professionals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371600" y="685800"/>
            <a:ext cx="9601200" cy="1193800"/>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Legal Issues: Recruitment</a:t>
            </a:r>
          </a:p>
        </p:txBody>
      </p:sp>
      <p:sp>
        <p:nvSpPr>
          <p:cNvPr id="177" name="Shape 177"/>
          <p:cNvSpPr txBox="1">
            <a:spLocks noGrp="1"/>
          </p:cNvSpPr>
          <p:nvPr>
            <p:ph type="body" idx="1"/>
          </p:nvPr>
        </p:nvSpPr>
        <p:spPr>
          <a:xfrm>
            <a:off x="1371600" y="1727200"/>
            <a:ext cx="10222200" cy="47037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600"/>
              </a:spcBef>
              <a:spcAft>
                <a:spcPts val="600"/>
              </a:spcAft>
              <a:buClr>
                <a:schemeClr val="dk2"/>
              </a:buClr>
              <a:buSzPct val="25000"/>
              <a:buFont typeface="Source Sans Pro"/>
              <a:buNone/>
            </a:pPr>
            <a:r>
              <a:rPr lang="en-US" sz="2400" b="0" u="none" strike="noStrike" cap="none" dirty="0" smtClean="0">
                <a:solidFill>
                  <a:schemeClr val="dk2"/>
                </a:solidFill>
                <a:sym typeface="Source Sans Pro"/>
              </a:rPr>
              <a:t>Employers </a:t>
            </a:r>
            <a:r>
              <a:rPr lang="en-US" sz="2400" b="0" u="none" strike="noStrike" cap="none" dirty="0">
                <a:solidFill>
                  <a:schemeClr val="dk2"/>
                </a:solidFill>
                <a:sym typeface="Source Sans Pro"/>
              </a:rPr>
              <a:t>may use social media tools to attract and screen potential candidates </a:t>
            </a:r>
            <a:r>
              <a:rPr lang="en-US" sz="2400" b="1" u="none" strike="noStrike" cap="none" dirty="0">
                <a:solidFill>
                  <a:schemeClr val="dk2"/>
                </a:solidFill>
                <a:sym typeface="Source Sans Pro"/>
              </a:rPr>
              <a:t>as long as no decisions are made that rely on information linked directly or indirectly to prohibited grounds of discrimination.  </a:t>
            </a:r>
          </a:p>
          <a:p>
            <a:pPr marL="0" marR="0" lvl="0" indent="0" algn="l" rtl="0">
              <a:lnSpc>
                <a:spcPct val="100000"/>
              </a:lnSpc>
              <a:spcBef>
                <a:spcPts val="600"/>
              </a:spcBef>
              <a:spcAft>
                <a:spcPts val="600"/>
              </a:spcAft>
              <a:buClr>
                <a:schemeClr val="dk2"/>
              </a:buClr>
              <a:buSzPct val="25000"/>
              <a:buFont typeface="Source Sans Pro"/>
              <a:buNone/>
            </a:pPr>
            <a:endParaRPr sz="1800" b="1" u="none" strike="noStrike" cap="none" dirty="0">
              <a:solidFill>
                <a:schemeClr val="dk2"/>
              </a:solidFill>
              <a:sym typeface="Source Sans Pro"/>
            </a:endParaRPr>
          </a:p>
          <a:p>
            <a:pPr marL="0" marR="0" lvl="0" indent="0" algn="l" rtl="0">
              <a:lnSpc>
                <a:spcPct val="100000"/>
              </a:lnSpc>
              <a:spcBef>
                <a:spcPts val="600"/>
              </a:spcBef>
              <a:spcAft>
                <a:spcPts val="600"/>
              </a:spcAft>
              <a:buClr>
                <a:schemeClr val="dk2"/>
              </a:buClr>
              <a:buSzPct val="25000"/>
              <a:buFont typeface="Source Sans Pro"/>
              <a:buNone/>
            </a:pPr>
            <a:r>
              <a:rPr lang="en-US" sz="2400" b="0" u="none" strike="noStrike" cap="none" dirty="0">
                <a:solidFill>
                  <a:schemeClr val="dk2"/>
                </a:solidFill>
                <a:sym typeface="Source Sans Pro"/>
              </a:rPr>
              <a:t>If an employer wishes to consider information outside a candidate’s </a:t>
            </a:r>
            <a:r>
              <a:rPr lang="en-US" sz="2400" b="0" u="none" strike="noStrike" cap="none" dirty="0" err="1">
                <a:solidFill>
                  <a:schemeClr val="dk2"/>
                </a:solidFill>
                <a:sym typeface="Source Sans Pro"/>
              </a:rPr>
              <a:t>resumé</a:t>
            </a:r>
            <a:r>
              <a:rPr lang="en-US" sz="2400" b="0" u="none" strike="noStrike" cap="none" dirty="0">
                <a:solidFill>
                  <a:schemeClr val="dk2"/>
                </a:solidFill>
                <a:sym typeface="Source Sans Pro"/>
              </a:rPr>
              <a:t>, it should </a:t>
            </a:r>
            <a:r>
              <a:rPr lang="en-US" sz="2400" b="1" u="none" strike="noStrike" cap="none" dirty="0">
                <a:solidFill>
                  <a:schemeClr val="dk2"/>
                </a:solidFill>
              </a:rPr>
              <a:t>ensure that information is rationally connected to the requirements of the job in question</a:t>
            </a:r>
            <a:r>
              <a:rPr lang="en-US" sz="2400" b="0" u="none" strike="noStrike" cap="none" dirty="0">
                <a:solidFill>
                  <a:schemeClr val="dk2"/>
                </a:solidFill>
                <a:sym typeface="Source Sans Pro"/>
              </a:rPr>
              <a:t>. (ex. On-line portfolio vs Facebook page)</a:t>
            </a:r>
          </a:p>
          <a:p>
            <a:pPr marL="0" marR="0" lvl="0" indent="0" algn="l" rtl="0">
              <a:lnSpc>
                <a:spcPct val="100000"/>
              </a:lnSpc>
              <a:spcBef>
                <a:spcPts val="600"/>
              </a:spcBef>
              <a:spcAft>
                <a:spcPts val="600"/>
              </a:spcAft>
              <a:buClr>
                <a:schemeClr val="dk2"/>
              </a:buClr>
              <a:buSzPct val="25000"/>
              <a:buFont typeface="Source Sans Pro"/>
              <a:buNone/>
            </a:pPr>
            <a:endParaRPr sz="1800" b="1" u="none" strike="noStrike" cap="none" dirty="0">
              <a:solidFill>
                <a:schemeClr val="dk2"/>
              </a:solidFill>
              <a:sym typeface="Source Sans Pro"/>
            </a:endParaRPr>
          </a:p>
          <a:p>
            <a:pPr marL="0" marR="0" lvl="0" indent="0" algn="l" rtl="0">
              <a:lnSpc>
                <a:spcPct val="100000"/>
              </a:lnSpc>
              <a:spcBef>
                <a:spcPts val="600"/>
              </a:spcBef>
              <a:spcAft>
                <a:spcPts val="600"/>
              </a:spcAft>
              <a:buClr>
                <a:schemeClr val="dk2"/>
              </a:buClr>
              <a:buSzPct val="25000"/>
              <a:buFont typeface="Source Sans Pro"/>
              <a:buNone/>
            </a:pPr>
            <a:r>
              <a:rPr lang="en-US" sz="2400" b="0" u="none" strike="noStrike" cap="none" dirty="0">
                <a:solidFill>
                  <a:schemeClr val="dk2"/>
                </a:solidFill>
                <a:sym typeface="Source Sans Pro"/>
              </a:rPr>
              <a:t>However, given the amount of personal information publicly shared on social networking sites, and the extent of some individuals’ online presence, </a:t>
            </a:r>
            <a:r>
              <a:rPr lang="en-US" sz="2400" b="1" u="none" strike="noStrike" cap="none" dirty="0">
                <a:solidFill>
                  <a:schemeClr val="dk2"/>
                </a:solidFill>
              </a:rPr>
              <a:t>this can be a difficult task. </a:t>
            </a:r>
            <a:r>
              <a:rPr lang="en-US" sz="2400" b="0" u="none" strike="noStrike" cap="none" dirty="0">
                <a:solidFill>
                  <a:schemeClr val="dk2"/>
                </a:solidFill>
                <a:sym typeface="Source Sans Pro"/>
              </a:rPr>
              <a:t> </a:t>
            </a:r>
          </a:p>
          <a:p>
            <a:pPr marL="384048" marR="0" lvl="0" indent="-384048" algn="l" rtl="0">
              <a:lnSpc>
                <a:spcPct val="94000"/>
              </a:lnSpc>
              <a:spcBef>
                <a:spcPts val="1200"/>
              </a:spcBef>
              <a:spcAft>
                <a:spcPts val="0"/>
              </a:spcAft>
              <a:buClr>
                <a:schemeClr val="dk2"/>
              </a:buClr>
              <a:buSzPct val="25000"/>
              <a:buFont typeface="Source Sans Pro"/>
              <a:buNone/>
            </a:pPr>
            <a:endParaRPr sz="2400" b="0" u="none" strike="noStrike" cap="none" dirty="0">
              <a:solidFill>
                <a:schemeClr val="dk2"/>
              </a:solidFill>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1371600" y="685800"/>
            <a:ext cx="9601200" cy="1485899"/>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Legal Issues: Recruitment</a:t>
            </a:r>
          </a:p>
        </p:txBody>
      </p:sp>
      <p:sp>
        <p:nvSpPr>
          <p:cNvPr id="183" name="Shape 183"/>
          <p:cNvSpPr txBox="1">
            <a:spLocks noGrp="1"/>
          </p:cNvSpPr>
          <p:nvPr>
            <p:ph type="body" idx="1"/>
          </p:nvPr>
        </p:nvSpPr>
        <p:spPr>
          <a:xfrm>
            <a:off x="1343472" y="1484784"/>
            <a:ext cx="9601200" cy="4752528"/>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400" u="sng" strike="noStrike" cap="none" dirty="0">
                <a:solidFill>
                  <a:schemeClr val="dk2"/>
                </a:solidFill>
              </a:rPr>
              <a:t>Some Examples:</a:t>
            </a:r>
          </a:p>
          <a:p>
            <a:pPr marL="0" marR="0" lvl="0" indent="0" algn="l" rtl="0">
              <a:lnSpc>
                <a:spcPct val="94000"/>
              </a:lnSpc>
              <a:spcBef>
                <a:spcPts val="1200"/>
              </a:spcBef>
              <a:spcAft>
                <a:spcPts val="0"/>
              </a:spcAft>
              <a:buClr>
                <a:schemeClr val="dk2"/>
              </a:buClr>
              <a:buSzPct val="25000"/>
              <a:buFont typeface="Source Sans Pro"/>
              <a:buNone/>
            </a:pPr>
            <a:r>
              <a:rPr lang="en-US" sz="2400" b="0" u="none" strike="noStrike" cap="none" dirty="0">
                <a:solidFill>
                  <a:schemeClr val="dk2"/>
                </a:solidFill>
                <a:sym typeface="Source Sans Pro"/>
              </a:rPr>
              <a:t>If a recruiter inadvertently mentions that candidates were searched online, an employer might face a difficult human rights case if that unsuccessful candidate’s online presence revealed him or her to be associated with a protected group (</a:t>
            </a:r>
            <a:r>
              <a:rPr lang="en-US" sz="2400" b="0" u="none" strike="noStrike" cap="none" dirty="0" err="1">
                <a:solidFill>
                  <a:schemeClr val="dk2"/>
                </a:solidFill>
                <a:sym typeface="Source Sans Pro"/>
              </a:rPr>
              <a:t>eg</a:t>
            </a:r>
            <a:r>
              <a:rPr lang="en-US" sz="2400" b="0" u="none" strike="noStrike" cap="none" dirty="0">
                <a:solidFill>
                  <a:schemeClr val="dk2"/>
                </a:solidFill>
                <a:sym typeface="Source Sans Pro"/>
              </a:rPr>
              <a:t>. LGBT). </a:t>
            </a:r>
          </a:p>
          <a:p>
            <a:pPr marL="0" marR="0" lvl="0" indent="0" algn="l" rtl="0">
              <a:lnSpc>
                <a:spcPct val="94000"/>
              </a:lnSpc>
              <a:spcBef>
                <a:spcPts val="1200"/>
              </a:spcBef>
              <a:spcAft>
                <a:spcPts val="0"/>
              </a:spcAft>
              <a:buClr>
                <a:schemeClr val="dk2"/>
              </a:buClr>
              <a:buSzPct val="25000"/>
              <a:buFont typeface="Source Sans Pro"/>
              <a:buNone/>
            </a:pPr>
            <a:endParaRPr sz="800" b="0" u="none" strike="noStrike" cap="none" dirty="0">
              <a:solidFill>
                <a:schemeClr val="dk2"/>
              </a:solidFill>
              <a:sym typeface="Source Sans Pro"/>
            </a:endParaRPr>
          </a:p>
          <a:p>
            <a:pPr marL="0" marR="0" lvl="0" indent="0" algn="l" rtl="0">
              <a:lnSpc>
                <a:spcPct val="94000"/>
              </a:lnSpc>
              <a:spcBef>
                <a:spcPts val="1200"/>
              </a:spcBef>
              <a:spcAft>
                <a:spcPts val="0"/>
              </a:spcAft>
              <a:buClr>
                <a:schemeClr val="dk2"/>
              </a:buClr>
              <a:buSzPct val="25000"/>
              <a:buFont typeface="Source Sans Pro"/>
              <a:buNone/>
            </a:pPr>
            <a:r>
              <a:rPr lang="en-US" sz="2400" b="0" u="none" strike="noStrike" cap="none" dirty="0">
                <a:solidFill>
                  <a:schemeClr val="dk2"/>
                </a:solidFill>
                <a:sym typeface="Source Sans Pro"/>
              </a:rPr>
              <a:t>Similarly, an employer screening candidates’ social networking presence for evidence of “good character” or “judgment” may face liability even if the information discovered only indirectly links an individual to a prohibited ground.  A stated interest in reggae music, for example, may give rise to a presumption of ethnicity, just as certain extracurricular activities or associations may give rise to a presumption of family status, religion, disability, and so on.</a:t>
            </a:r>
          </a:p>
          <a:p>
            <a:pPr marL="384048" marR="0" lvl="0" indent="-384048" algn="l" rtl="0">
              <a:lnSpc>
                <a:spcPct val="94000"/>
              </a:lnSpc>
              <a:spcBef>
                <a:spcPts val="1200"/>
              </a:spcBef>
              <a:spcAft>
                <a:spcPts val="0"/>
              </a:spcAft>
              <a:buClr>
                <a:schemeClr val="dk2"/>
              </a:buClr>
              <a:buSzPct val="25000"/>
              <a:buFont typeface="Source Sans Pro"/>
              <a:buNone/>
            </a:pPr>
            <a:endParaRPr sz="2400" b="0" u="none" strike="noStrike" cap="none" dirty="0">
              <a:solidFill>
                <a:schemeClr val="dk2"/>
              </a:solidFill>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371600" y="414075"/>
            <a:ext cx="9601200" cy="1074000"/>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Legal Issues: Access &amp; Monitoring </a:t>
            </a:r>
          </a:p>
        </p:txBody>
      </p:sp>
      <p:sp>
        <p:nvSpPr>
          <p:cNvPr id="189" name="Shape 189"/>
          <p:cNvSpPr txBox="1">
            <a:spLocks noGrp="1"/>
          </p:cNvSpPr>
          <p:nvPr>
            <p:ph type="body" idx="1"/>
          </p:nvPr>
        </p:nvSpPr>
        <p:spPr>
          <a:xfrm>
            <a:off x="1371600" y="1340768"/>
            <a:ext cx="10287000" cy="5149032"/>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400" b="1" i="0" u="sng" strike="noStrike" cap="none" dirty="0">
                <a:solidFill>
                  <a:schemeClr val="dk2"/>
                </a:solidFill>
                <a:sym typeface="Source Sans Pro"/>
              </a:rPr>
              <a:t>Employer Access</a:t>
            </a:r>
          </a:p>
          <a:p>
            <a:pPr marL="0" marR="0" lvl="0" indent="0" algn="l" rtl="0">
              <a:lnSpc>
                <a:spcPct val="94000"/>
              </a:lnSpc>
              <a:spcBef>
                <a:spcPts val="1200"/>
              </a:spcBef>
              <a:spcAft>
                <a:spcPts val="0"/>
              </a:spcAft>
              <a:buClr>
                <a:schemeClr val="dk2"/>
              </a:buClr>
              <a:buSzPct val="25000"/>
              <a:buFont typeface="Source Sans Pro"/>
              <a:buNone/>
            </a:pPr>
            <a:r>
              <a:rPr lang="en-US" sz="2400" b="0" i="1" u="none" strike="noStrike" cap="none" dirty="0">
                <a:solidFill>
                  <a:schemeClr val="dk2"/>
                </a:solidFill>
                <a:sym typeface="Source Sans Pro"/>
              </a:rPr>
              <a:t>Some businesses have reportedly taken the extraordinary step of </a:t>
            </a:r>
            <a:r>
              <a:rPr lang="en-US" sz="2400" i="1" u="none" strike="noStrike" cap="none" dirty="0">
                <a:solidFill>
                  <a:schemeClr val="dk2"/>
                </a:solidFill>
              </a:rPr>
              <a:t>asking job candidates, and even current employees,</a:t>
            </a:r>
            <a:r>
              <a:rPr lang="en-US" sz="2400" b="1" i="1" u="none" strike="noStrike" cap="none" dirty="0">
                <a:solidFill>
                  <a:schemeClr val="dk2"/>
                </a:solidFill>
              </a:rPr>
              <a:t> to disclose their social networking login credentials.</a:t>
            </a:r>
            <a:r>
              <a:rPr lang="en-US" sz="2400" b="0" i="1" u="none" strike="noStrike" cap="none" dirty="0">
                <a:solidFill>
                  <a:schemeClr val="dk2"/>
                </a:solidFill>
                <a:sym typeface="Source Sans Pro"/>
              </a:rPr>
              <a:t>  Although this is </a:t>
            </a:r>
            <a:r>
              <a:rPr lang="en-US" sz="2400" b="1" i="1" u="none" strike="noStrike" cap="none" dirty="0">
                <a:solidFill>
                  <a:schemeClr val="dk2"/>
                </a:solidFill>
              </a:rPr>
              <a:t>not illegal per se</a:t>
            </a:r>
            <a:r>
              <a:rPr lang="en-US" sz="2400" b="0" i="1" u="none" strike="noStrike" cap="none" dirty="0">
                <a:solidFill>
                  <a:schemeClr val="dk2"/>
                </a:solidFill>
                <a:sym typeface="Source Sans Pro"/>
              </a:rPr>
              <a:t>, as a best practice such a request should never be made.  </a:t>
            </a:r>
          </a:p>
          <a:p>
            <a:pPr marL="0" marR="0" lvl="0" indent="0" algn="l" rtl="0">
              <a:lnSpc>
                <a:spcPct val="94000"/>
              </a:lnSpc>
              <a:spcBef>
                <a:spcPts val="1200"/>
              </a:spcBef>
              <a:spcAft>
                <a:spcPts val="0"/>
              </a:spcAft>
              <a:buClr>
                <a:schemeClr val="dk2"/>
              </a:buClr>
              <a:buSzPct val="25000"/>
              <a:buFont typeface="Source Sans Pro"/>
              <a:buNone/>
            </a:pPr>
            <a:r>
              <a:rPr lang="en-US" sz="2400" b="0" i="1" u="none" strike="noStrike" cap="none" dirty="0">
                <a:solidFill>
                  <a:schemeClr val="dk2"/>
                </a:solidFill>
                <a:sym typeface="Source Sans Pro"/>
              </a:rPr>
              <a:t>Not only will an employer likely discover information linked to prohibited grounds, it may also be in violation of privacy laws by viewing information about third parties (i.e. the employee’s “friends”) who consented to share information only with a particular individual, not his or her employer. </a:t>
            </a:r>
            <a:endParaRPr sz="2400" b="0" i="1" u="none" strike="noStrike" cap="none" dirty="0">
              <a:solidFill>
                <a:schemeClr val="dk2"/>
              </a:solidFill>
              <a:sym typeface="Source Sans Pro"/>
            </a:endParaRPr>
          </a:p>
          <a:p>
            <a:pPr marL="0" marR="0" lvl="0" indent="0" algn="l" rtl="0">
              <a:lnSpc>
                <a:spcPct val="94000"/>
              </a:lnSpc>
              <a:spcBef>
                <a:spcPts val="1200"/>
              </a:spcBef>
              <a:spcAft>
                <a:spcPts val="0"/>
              </a:spcAft>
              <a:buClr>
                <a:schemeClr val="dk2"/>
              </a:buClr>
              <a:buSzPct val="25000"/>
              <a:buFont typeface="Source Sans Pro"/>
              <a:buNone/>
            </a:pPr>
            <a:r>
              <a:rPr lang="en-US" sz="2400" b="1" i="0" u="sng" strike="noStrike" cap="none" dirty="0">
                <a:solidFill>
                  <a:schemeClr val="dk2"/>
                </a:solidFill>
                <a:sym typeface="Source Sans Pro"/>
              </a:rPr>
              <a:t>Monitoring Activities</a:t>
            </a:r>
          </a:p>
          <a:p>
            <a:pPr marL="0" marR="0" lvl="0" indent="0" algn="l" rtl="0">
              <a:lnSpc>
                <a:spcPct val="94000"/>
              </a:lnSpc>
              <a:spcBef>
                <a:spcPts val="1200"/>
              </a:spcBef>
              <a:spcAft>
                <a:spcPts val="0"/>
              </a:spcAft>
              <a:buClr>
                <a:schemeClr val="dk2"/>
              </a:buClr>
              <a:buSzPct val="25000"/>
              <a:buFont typeface="Source Sans Pro"/>
              <a:buNone/>
            </a:pPr>
            <a:r>
              <a:rPr lang="en-US" sz="2400" b="0" i="1" u="none" strike="noStrike" cap="none" dirty="0">
                <a:solidFill>
                  <a:schemeClr val="dk2"/>
                </a:solidFill>
                <a:sym typeface="Source Sans Pro"/>
              </a:rPr>
              <a:t>Employers may </a:t>
            </a:r>
            <a:r>
              <a:rPr lang="en-US" sz="2400" b="0" i="1" u="none" strike="noStrike" cap="none" dirty="0" smtClean="0">
                <a:solidFill>
                  <a:schemeClr val="dk2"/>
                </a:solidFill>
                <a:sym typeface="Source Sans Pro"/>
              </a:rPr>
              <a:t>monitor </a:t>
            </a:r>
            <a:r>
              <a:rPr lang="en-US" sz="2400" b="0" i="1" u="none" strike="noStrike" cap="none" dirty="0">
                <a:solidFill>
                  <a:schemeClr val="dk2"/>
                </a:solidFill>
                <a:sym typeface="Source Sans Pro"/>
              </a:rPr>
              <a:t>their employees’ internet and social media use at work, provided that this practice is </a:t>
            </a:r>
            <a:r>
              <a:rPr lang="en-US" sz="2400" b="1" i="1" u="none" strike="noStrike" cap="none" dirty="0">
                <a:solidFill>
                  <a:schemeClr val="dk2"/>
                </a:solidFill>
              </a:rPr>
              <a:t>clearly communicated to employees in a written policy</a:t>
            </a:r>
            <a:r>
              <a:rPr lang="en-US" sz="2400" b="0" i="1" u="none" strike="noStrike" cap="none" dirty="0">
                <a:solidFill>
                  <a:schemeClr val="dk2"/>
                </a:solidFill>
                <a:sym typeface="Source Sans Pro"/>
              </a:rPr>
              <a:t>, and the policy is consistently enforced.</a:t>
            </a:r>
          </a:p>
          <a:p>
            <a:pPr marL="384048" marR="0" lvl="0" indent="-384048" algn="l" rtl="0">
              <a:lnSpc>
                <a:spcPct val="94000"/>
              </a:lnSpc>
              <a:spcBef>
                <a:spcPts val="1200"/>
              </a:spcBef>
              <a:spcAft>
                <a:spcPts val="0"/>
              </a:spcAft>
              <a:buClr>
                <a:schemeClr val="dk2"/>
              </a:buClr>
              <a:buSzPct val="25000"/>
              <a:buFont typeface="Source Sans Pro"/>
              <a:buNone/>
            </a:pPr>
            <a:endParaRPr sz="2000" b="0" i="1"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371600" y="530525"/>
            <a:ext cx="9601200" cy="879900"/>
          </a:xfrm>
          <a:prstGeom prst="rect">
            <a:avLst/>
          </a:prstGeom>
          <a:noFill/>
          <a:ln>
            <a:noFill/>
          </a:ln>
        </p:spPr>
        <p:txBody>
          <a:bodyPr wrap="square" lIns="91425" tIns="45700" rIns="91425" bIns="45700"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a:solidFill>
                  <a:schemeClr val="dk2"/>
                </a:solidFill>
                <a:latin typeface="Source Sans Pro"/>
                <a:ea typeface="Source Sans Pro"/>
                <a:cs typeface="Source Sans Pro"/>
                <a:sym typeface="Source Sans Pro"/>
              </a:rPr>
              <a:t>Legal Issues: Discipline &amp; Discharge</a:t>
            </a:r>
          </a:p>
        </p:txBody>
      </p:sp>
      <p:sp>
        <p:nvSpPr>
          <p:cNvPr id="195" name="Shape 195"/>
          <p:cNvSpPr txBox="1">
            <a:spLocks noGrp="1"/>
          </p:cNvSpPr>
          <p:nvPr>
            <p:ph type="body" idx="1"/>
          </p:nvPr>
        </p:nvSpPr>
        <p:spPr>
          <a:xfrm>
            <a:off x="1371600" y="1552750"/>
            <a:ext cx="10494000" cy="4929900"/>
          </a:xfrm>
          <a:prstGeom prst="rect">
            <a:avLst/>
          </a:prstGeom>
          <a:noFill/>
          <a:ln>
            <a:noFill/>
          </a:ln>
        </p:spPr>
        <p:txBody>
          <a:bodyPr wrap="square" lIns="91425" tIns="45700" rIns="91425" bIns="45700" anchor="t" anchorCtr="0">
            <a:noAutofit/>
          </a:bodyPr>
          <a:lstStyle/>
          <a:p>
            <a:pPr marL="0" marR="0" lvl="0" indent="0" algn="l" rtl="0">
              <a:lnSpc>
                <a:spcPct val="94000"/>
              </a:lnSpc>
              <a:spcBef>
                <a:spcPts val="0"/>
              </a:spcBef>
              <a:spcAft>
                <a:spcPts val="0"/>
              </a:spcAft>
              <a:buClr>
                <a:schemeClr val="dk2"/>
              </a:buClr>
              <a:buSzPct val="25000"/>
              <a:buFont typeface="Source Sans Pro"/>
              <a:buNone/>
            </a:pPr>
            <a:r>
              <a:rPr lang="en-US" sz="2400" b="0" i="1" u="none" strike="noStrike" cap="none" dirty="0">
                <a:solidFill>
                  <a:schemeClr val="dk2"/>
                </a:solidFill>
                <a:sym typeface="Source Sans Pro"/>
              </a:rPr>
              <a:t>Provided that employees are aware of the reasonable internet use policy and the policy is consistently enforced, </a:t>
            </a:r>
            <a:r>
              <a:rPr lang="en-US" sz="2400" b="1" i="1" u="none" strike="noStrike" cap="none" dirty="0">
                <a:solidFill>
                  <a:schemeClr val="dk2"/>
                </a:solidFill>
              </a:rPr>
              <a:t>employers may discipline employees up to and including dismissal for inappropriately using social media on company time</a:t>
            </a:r>
            <a:r>
              <a:rPr lang="en-US" sz="2400" b="0" i="1" u="none" strike="noStrike" cap="none" dirty="0" smtClean="0">
                <a:solidFill>
                  <a:schemeClr val="dk2"/>
                </a:solidFill>
                <a:sym typeface="Source Sans Pro"/>
              </a:rPr>
              <a:t>.</a:t>
            </a:r>
            <a:endParaRPr sz="1000" b="0" i="1" u="none" strike="noStrike" cap="none" dirty="0">
              <a:solidFill>
                <a:schemeClr val="dk2"/>
              </a:solidFill>
              <a:sym typeface="Source Sans Pro"/>
            </a:endParaRPr>
          </a:p>
          <a:p>
            <a:pPr marL="0" marR="0" lvl="0" indent="0" algn="l" rtl="0">
              <a:lnSpc>
                <a:spcPct val="94000"/>
              </a:lnSpc>
              <a:spcBef>
                <a:spcPts val="1200"/>
              </a:spcBef>
              <a:spcAft>
                <a:spcPts val="0"/>
              </a:spcAft>
              <a:buClr>
                <a:schemeClr val="dk2"/>
              </a:buClr>
              <a:buSzPct val="25000"/>
              <a:buFont typeface="Source Sans Pro"/>
              <a:buNone/>
            </a:pPr>
            <a:r>
              <a:rPr lang="en-US" sz="2400" b="0" i="1" u="none" strike="noStrike" cap="none" dirty="0">
                <a:solidFill>
                  <a:schemeClr val="dk2"/>
                </a:solidFill>
                <a:sym typeface="Source Sans Pro"/>
              </a:rPr>
              <a:t>The more challenging and practical problem, however, concerns an employee’s misuse of social media away from work.  It is not uncommon, for example, for employees to vent about their work experiences on their personal social media pages.  In these situations, to be disciplinable, </a:t>
            </a:r>
            <a:r>
              <a:rPr lang="en-US" sz="2400" b="1" i="1" u="none" strike="noStrike" cap="none" dirty="0">
                <a:solidFill>
                  <a:schemeClr val="dk2"/>
                </a:solidFill>
              </a:rPr>
              <a:t>the employee’s misconduct must harm the employer’s reputation and/or significantly impair the employment relationship</a:t>
            </a:r>
            <a:r>
              <a:rPr lang="en-US" sz="2400" b="0" i="1" u="none" strike="noStrike" cap="none" dirty="0" smtClean="0">
                <a:solidFill>
                  <a:schemeClr val="dk2"/>
                </a:solidFill>
                <a:sym typeface="Source Sans Pro"/>
              </a:rPr>
              <a:t>.</a:t>
            </a:r>
            <a:endParaRPr sz="1000" b="0" i="1" u="none" strike="noStrike" cap="none" dirty="0">
              <a:solidFill>
                <a:schemeClr val="dk2"/>
              </a:solidFill>
              <a:latin typeface="Source Sans Pro"/>
              <a:ea typeface="Source Sans Pro"/>
              <a:cs typeface="Source Sans Pro"/>
              <a:sym typeface="Source Sans Pro"/>
            </a:endParaRPr>
          </a:p>
          <a:p>
            <a:pPr marL="0" marR="0" lvl="0" indent="0" algn="l" rtl="0">
              <a:lnSpc>
                <a:spcPct val="94000"/>
              </a:lnSpc>
              <a:spcBef>
                <a:spcPts val="1200"/>
              </a:spcBef>
              <a:spcAft>
                <a:spcPts val="0"/>
              </a:spcAft>
              <a:buClr>
                <a:schemeClr val="dk2"/>
              </a:buClr>
              <a:buSzPct val="25000"/>
              <a:buFont typeface="Source Sans Pro"/>
              <a:buNone/>
            </a:pPr>
            <a:endParaRPr lang="en-US" sz="2400" b="1" i="0" u="none" strike="noStrike" cap="none" dirty="0" smtClean="0">
              <a:solidFill>
                <a:schemeClr val="dk2"/>
              </a:solidFill>
              <a:latin typeface="Arial" panose="020B0604020202020204" pitchFamily="34" charset="0"/>
              <a:cs typeface="Arial" panose="020B0604020202020204" pitchFamily="34" charset="0"/>
              <a:sym typeface="Source Sans Pro"/>
            </a:endParaRPr>
          </a:p>
          <a:p>
            <a:pPr marL="0" marR="0" lvl="0" indent="0" algn="l" rtl="0">
              <a:lnSpc>
                <a:spcPct val="94000"/>
              </a:lnSpc>
              <a:spcBef>
                <a:spcPts val="1200"/>
              </a:spcBef>
              <a:spcAft>
                <a:spcPts val="0"/>
              </a:spcAft>
              <a:buClr>
                <a:schemeClr val="dk2"/>
              </a:buClr>
              <a:buSzPct val="25000"/>
              <a:buFont typeface="Source Sans Pro"/>
              <a:buNone/>
            </a:pPr>
            <a:r>
              <a:rPr lang="en-US" sz="2400" b="1" i="0" u="none" strike="noStrike" cap="none" dirty="0" smtClean="0">
                <a:solidFill>
                  <a:schemeClr val="dk2"/>
                </a:solidFill>
                <a:latin typeface="Arial" panose="020B0604020202020204" pitchFamily="34" charset="0"/>
                <a:cs typeface="Arial" panose="020B0604020202020204" pitchFamily="34" charset="0"/>
                <a:sym typeface="Source Sans Pro"/>
              </a:rPr>
              <a:t>Anything </a:t>
            </a:r>
            <a:r>
              <a:rPr lang="en-US" sz="2400" b="1" i="0" u="none" strike="noStrike" cap="none" dirty="0">
                <a:solidFill>
                  <a:schemeClr val="dk2"/>
                </a:solidFill>
                <a:latin typeface="Arial" panose="020B0604020202020204" pitchFamily="34" charset="0"/>
                <a:cs typeface="Arial" panose="020B0604020202020204" pitchFamily="34" charset="0"/>
                <a:sym typeface="Source Sans Pro"/>
              </a:rPr>
              <a:t>an employee says online about the employer or organization that is defamatory or libelous is potentially grounds for dismissal.</a:t>
            </a:r>
          </a:p>
          <a:p>
            <a:pPr marL="384048" marR="0" lvl="0" indent="-384048" algn="l" rtl="0">
              <a:lnSpc>
                <a:spcPct val="94000"/>
              </a:lnSpc>
              <a:spcBef>
                <a:spcPts val="1200"/>
              </a:spcBef>
              <a:spcAft>
                <a:spcPts val="0"/>
              </a:spcAft>
              <a:buClr>
                <a:schemeClr val="dk2"/>
              </a:buClr>
              <a:buSzPct val="25000"/>
              <a:buFont typeface="Source Sans Pro"/>
              <a:buNone/>
            </a:pPr>
            <a:endParaRPr sz="2000" b="1"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765025" y="1301360"/>
            <a:ext cx="9612900" cy="2852700"/>
          </a:xfrm>
          <a:prstGeom prst="rect">
            <a:avLst/>
          </a:prstGeom>
        </p:spPr>
        <p:txBody>
          <a:bodyPr wrap="square" lIns="91425" tIns="91425" rIns="91425" bIns="91425" anchor="b" anchorCtr="0">
            <a:noAutofit/>
          </a:bodyPr>
          <a:lstStyle/>
          <a:p>
            <a:pPr lvl="0" rtl="0">
              <a:spcBef>
                <a:spcPts val="0"/>
              </a:spcBef>
              <a:buNone/>
            </a:pPr>
            <a:r>
              <a:rPr lang="en-US"/>
              <a:t>The </a:t>
            </a:r>
            <a:r>
              <a:rPr lang="en-US" u="sng"/>
              <a:t>Don’ts</a:t>
            </a:r>
            <a:r>
              <a:rPr lang="en-US"/>
              <a:t> of Your Online Presence...</a:t>
            </a:r>
          </a:p>
        </p:txBody>
      </p:sp>
      <p:sp>
        <p:nvSpPr>
          <p:cNvPr id="241" name="Shape 241"/>
          <p:cNvSpPr txBox="1">
            <a:spLocks noGrp="1"/>
          </p:cNvSpPr>
          <p:nvPr>
            <p:ph type="body" idx="1"/>
          </p:nvPr>
        </p:nvSpPr>
        <p:spPr>
          <a:xfrm>
            <a:off x="765025" y="4216328"/>
            <a:ext cx="9612900" cy="11433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371600" y="389775"/>
            <a:ext cx="9601200" cy="863100"/>
          </a:xfrm>
          <a:prstGeom prst="rect">
            <a:avLst/>
          </a:prstGeom>
          <a:noFill/>
          <a:ln>
            <a:noFill/>
          </a:ln>
        </p:spPr>
        <p:txBody>
          <a:bodyPr wrap="square" lIns="91425" tIns="91425" rIns="91425" bIns="91425" anchor="t" anchorCtr="0">
            <a:noAutofit/>
          </a:bodyPr>
          <a:lstStyle/>
          <a:p>
            <a:pPr marL="0" marR="0" lvl="0" indent="0" algn="l" rtl="0">
              <a:lnSpc>
                <a:spcPct val="89000"/>
              </a:lnSpc>
              <a:spcBef>
                <a:spcPts val="0"/>
              </a:spcBef>
              <a:spcAft>
                <a:spcPts val="0"/>
              </a:spcAft>
              <a:buClr>
                <a:schemeClr val="dk2"/>
              </a:buClr>
              <a:buSzPct val="25000"/>
              <a:buFont typeface="Source Sans Pro"/>
              <a:buNone/>
            </a:pPr>
            <a:r>
              <a:rPr lang="en-US" sz="4400" b="0" i="0" u="none" strike="noStrike" cap="none" dirty="0">
                <a:solidFill>
                  <a:schemeClr val="dk2"/>
                </a:solidFill>
                <a:latin typeface="Source Sans Pro"/>
                <a:ea typeface="Source Sans Pro"/>
                <a:cs typeface="Source Sans Pro"/>
                <a:sym typeface="Source Sans Pro"/>
              </a:rPr>
              <a:t>The </a:t>
            </a:r>
            <a:r>
              <a:rPr lang="en-US" sz="4400" b="1" i="0" u="none" strike="noStrike" cap="none" dirty="0">
                <a:solidFill>
                  <a:schemeClr val="dk2"/>
                </a:solidFill>
              </a:rPr>
              <a:t>D</a:t>
            </a:r>
            <a:r>
              <a:rPr lang="en-US" b="1" dirty="0"/>
              <a:t>ON’</a:t>
            </a:r>
            <a:r>
              <a:rPr lang="en-US" sz="4400" b="1" i="0" u="none" strike="noStrike" cap="none" dirty="0">
                <a:solidFill>
                  <a:schemeClr val="dk2"/>
                </a:solidFill>
              </a:rPr>
              <a:t>T’s</a:t>
            </a:r>
            <a:r>
              <a:rPr lang="en-US" sz="4400" b="0" i="0" u="none" strike="noStrike" cap="none" dirty="0">
                <a:solidFill>
                  <a:schemeClr val="dk2"/>
                </a:solidFill>
                <a:latin typeface="Source Sans Pro"/>
                <a:ea typeface="Source Sans Pro"/>
                <a:cs typeface="Source Sans Pro"/>
                <a:sym typeface="Source Sans Pro"/>
              </a:rPr>
              <a:t> of Your Online Presence</a:t>
            </a:r>
          </a:p>
        </p:txBody>
      </p:sp>
      <p:sp>
        <p:nvSpPr>
          <p:cNvPr id="247" name="Shape 247"/>
          <p:cNvSpPr txBox="1">
            <a:spLocks noGrp="1"/>
          </p:cNvSpPr>
          <p:nvPr>
            <p:ph type="body" idx="1"/>
          </p:nvPr>
        </p:nvSpPr>
        <p:spPr>
          <a:xfrm>
            <a:off x="1371600" y="1410575"/>
            <a:ext cx="9922200" cy="5011200"/>
          </a:xfrm>
          <a:prstGeom prst="rect">
            <a:avLst/>
          </a:prstGeom>
          <a:noFill/>
          <a:ln>
            <a:noFill/>
          </a:ln>
        </p:spPr>
        <p:txBody>
          <a:bodyPr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ct val="25000"/>
              <a:buFont typeface="Source Sans Pro"/>
              <a:buNone/>
            </a:pPr>
            <a:r>
              <a:rPr lang="en-US" sz="2000" b="1" i="0" u="none" strike="noStrike" cap="none" dirty="0">
                <a:solidFill>
                  <a:schemeClr val="dk2"/>
                </a:solidFill>
                <a:latin typeface="Source Sans Pro"/>
                <a:ea typeface="Source Sans Pro"/>
                <a:cs typeface="Source Sans Pro"/>
                <a:sym typeface="Source Sans Pro"/>
              </a:rPr>
              <a:t>DON’T…</a:t>
            </a:r>
          </a:p>
          <a:p>
            <a:pPr marL="457200" marR="0" lvl="0" indent="-228600" algn="l" rtl="0">
              <a:lnSpc>
                <a:spcPct val="100000"/>
              </a:lnSpc>
              <a:spcBef>
                <a:spcPts val="1600"/>
              </a:spcBef>
              <a:spcAft>
                <a:spcPts val="0"/>
              </a:spcAft>
              <a:buClr>
                <a:schemeClr val="dk2"/>
              </a:buClr>
              <a:buSzPct val="100000"/>
              <a:buFont typeface="Source Sans Pro"/>
              <a:buChar char="■"/>
            </a:pPr>
            <a:r>
              <a:rPr lang="en-US" b="0" i="0" u="none" strike="noStrike" cap="none" dirty="0">
                <a:solidFill>
                  <a:schemeClr val="dk2"/>
                </a:solidFill>
                <a:sym typeface="Source Sans Pro"/>
              </a:rPr>
              <a:t>Don’t badmouth your current, previous or future employer online.</a:t>
            </a:r>
          </a:p>
          <a:p>
            <a:pPr marL="457200" marR="0" lvl="0" indent="-228600" algn="l" rtl="0">
              <a:lnSpc>
                <a:spcPct val="100000"/>
              </a:lnSpc>
              <a:spcBef>
                <a:spcPts val="1600"/>
              </a:spcBef>
              <a:spcAft>
                <a:spcPts val="0"/>
              </a:spcAft>
              <a:buClr>
                <a:schemeClr val="dk2"/>
              </a:buClr>
              <a:buSzPct val="100000"/>
              <a:buFont typeface="Source Sans Pro"/>
              <a:buChar char="■"/>
            </a:pPr>
            <a:r>
              <a:rPr lang="en-US" b="0" i="0" u="none" strike="noStrike" cap="none" dirty="0">
                <a:solidFill>
                  <a:schemeClr val="dk2"/>
                </a:solidFill>
                <a:sym typeface="Source Sans Pro"/>
              </a:rPr>
              <a:t>Don’t mention your job search if you are still employed and haven’t yet informed your supervisor</a:t>
            </a:r>
          </a:p>
          <a:p>
            <a:pPr marL="457200" marR="0" lvl="0" indent="-228600" algn="l" rtl="0">
              <a:lnSpc>
                <a:spcPct val="100000"/>
              </a:lnSpc>
              <a:spcBef>
                <a:spcPts val="1600"/>
              </a:spcBef>
              <a:spcAft>
                <a:spcPts val="0"/>
              </a:spcAft>
              <a:buClr>
                <a:schemeClr val="dk2"/>
              </a:buClr>
              <a:buSzPct val="100000"/>
              <a:buFont typeface="Source Sans Pro"/>
              <a:buChar char="■"/>
            </a:pPr>
            <a:r>
              <a:rPr lang="en-US" b="0" i="0" u="none" strike="noStrike" cap="none" dirty="0">
                <a:solidFill>
                  <a:schemeClr val="dk2"/>
                </a:solidFill>
                <a:sym typeface="Source Sans Pro"/>
              </a:rPr>
              <a:t>Don’t forget others can see your online friends, therefore a friends’ pictures and profiles may influence an employer’s impression of you.</a:t>
            </a:r>
          </a:p>
          <a:p>
            <a:pPr marL="457200" marR="0" lvl="0" indent="-228600" algn="l" rtl="0">
              <a:lnSpc>
                <a:spcPct val="100000"/>
              </a:lnSpc>
              <a:spcBef>
                <a:spcPts val="1600"/>
              </a:spcBef>
              <a:spcAft>
                <a:spcPts val="0"/>
              </a:spcAft>
              <a:buClr>
                <a:schemeClr val="dk2"/>
              </a:buClr>
              <a:buSzPct val="100000"/>
              <a:buFont typeface="Source Sans Pro"/>
              <a:buChar char="■"/>
            </a:pPr>
            <a:r>
              <a:rPr lang="en-US" b="0" i="0" u="none" strike="noStrike" cap="none" dirty="0">
                <a:solidFill>
                  <a:schemeClr val="dk2"/>
                </a:solidFill>
                <a:sym typeface="Source Sans Pro"/>
              </a:rPr>
              <a:t>Don’t include any links on your resume or online portfolio which may include content that is not appropriate for a business audience.</a:t>
            </a:r>
          </a:p>
          <a:p>
            <a:pPr marL="457200" marR="0" lvl="0" indent="-228600" algn="l" rtl="0">
              <a:lnSpc>
                <a:spcPct val="100000"/>
              </a:lnSpc>
              <a:spcBef>
                <a:spcPts val="1600"/>
              </a:spcBef>
              <a:spcAft>
                <a:spcPts val="0"/>
              </a:spcAft>
              <a:buClr>
                <a:schemeClr val="dk2"/>
              </a:buClr>
              <a:buSzPct val="100000"/>
              <a:buFont typeface="Source Sans Pro"/>
              <a:buChar char="■"/>
            </a:pPr>
            <a:r>
              <a:rPr lang="en-US" b="1" i="0" u="none" strike="noStrike" cap="none" dirty="0">
                <a:solidFill>
                  <a:schemeClr val="dk2"/>
                </a:solidFill>
              </a:rPr>
              <a:t>Don’t miss out by having no online presence at all</a:t>
            </a:r>
            <a:r>
              <a:rPr lang="en-US" b="0" i="0" u="none" strike="noStrike" cap="none" dirty="0">
                <a:solidFill>
                  <a:schemeClr val="dk2"/>
                </a:solidFill>
                <a:sym typeface="Source Sans Pro"/>
              </a:rPr>
              <a:t>.  A lack of information can be detrimental as someone with the same name can be mistaken to be you.</a:t>
            </a:r>
          </a:p>
          <a:p>
            <a:pPr marL="0" marR="0" lvl="0" indent="0" algn="l" rtl="0">
              <a:lnSpc>
                <a:spcPct val="94000"/>
              </a:lnSpc>
              <a:spcBef>
                <a:spcPts val="1000"/>
              </a:spcBef>
              <a:spcAft>
                <a:spcPts val="0"/>
              </a:spcAft>
              <a:buClr>
                <a:schemeClr val="dk2"/>
              </a:buClr>
              <a:buSzPct val="25000"/>
              <a:buFont typeface="Source Sans Pro"/>
              <a:buNone/>
            </a:pPr>
            <a:endParaRPr sz="2000" b="0" i="0" u="none" strike="noStrike" cap="none" dirty="0">
              <a:solidFill>
                <a:schemeClr val="dk2"/>
              </a:solidFill>
              <a:latin typeface="Source Sans Pro"/>
              <a:ea typeface="Source Sans Pro"/>
              <a:cs typeface="Source Sans Pro"/>
              <a:sym typeface="Source Sans Pro"/>
            </a:endParaRPr>
          </a:p>
          <a:p>
            <a:pPr marL="0" marR="0" lvl="0" indent="0" algn="l" rtl="0">
              <a:lnSpc>
                <a:spcPct val="94000"/>
              </a:lnSpc>
              <a:spcBef>
                <a:spcPts val="1000"/>
              </a:spcBef>
              <a:spcAft>
                <a:spcPts val="0"/>
              </a:spcAft>
              <a:buClr>
                <a:schemeClr val="dk2"/>
              </a:buClr>
              <a:buSzPct val="25000"/>
              <a:buFont typeface="Source Sans Pro"/>
              <a:buNone/>
            </a:pPr>
            <a:r>
              <a:rPr lang="en-US" sz="1800" b="0" i="0" u="sng" strike="noStrike" cap="none" dirty="0">
                <a:solidFill>
                  <a:schemeClr val="hlink"/>
                </a:solidFill>
                <a:latin typeface="Source Sans Pro"/>
                <a:ea typeface="Source Sans Pro"/>
                <a:cs typeface="Source Sans Pro"/>
                <a:sym typeface="Source Sans Pro"/>
                <a:hlinkClick r:id="rId3"/>
              </a:rPr>
              <a:t>http://careercenter.depaul.edu/networking/onlinepresence.aspx</a:t>
            </a:r>
          </a:p>
          <a:p>
            <a:pPr marL="0" marR="0" lvl="0" indent="0" algn="l" rtl="0">
              <a:lnSpc>
                <a:spcPct val="94000"/>
              </a:lnSpc>
              <a:spcBef>
                <a:spcPts val="1000"/>
              </a:spcBef>
              <a:spcAft>
                <a:spcPts val="0"/>
              </a:spcAft>
              <a:buClr>
                <a:schemeClr val="dk2"/>
              </a:buClr>
              <a:buSzPct val="25000"/>
              <a:buFont typeface="Source Sans Pro"/>
              <a:buNone/>
            </a:pPr>
            <a:endParaRPr sz="14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1067</Words>
  <Application>Microsoft Office PowerPoint</Application>
  <PresentationFormat>Custom</PresentationFormat>
  <Paragraphs>112</Paragraphs>
  <Slides>19</Slides>
  <Notes>19</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19</vt:i4>
      </vt:variant>
    </vt:vector>
  </HeadingPairs>
  <TitlesOfParts>
    <vt:vector size="24" baseType="lpstr">
      <vt:lpstr>Arial</vt:lpstr>
      <vt:lpstr>Source Sans Pro</vt:lpstr>
      <vt:lpstr>Crop</vt:lpstr>
      <vt:lpstr>Crop</vt:lpstr>
      <vt:lpstr>Crop</vt:lpstr>
      <vt:lpstr>MANAGING YOUR ONLINE PRESENCE</vt:lpstr>
      <vt:lpstr>Is it legal for your employer to look you up?</vt:lpstr>
      <vt:lpstr>Is it legal for a potential employer to look you up?</vt:lpstr>
      <vt:lpstr>Legal Issues: Recruitment</vt:lpstr>
      <vt:lpstr>Legal Issues: Recruitment</vt:lpstr>
      <vt:lpstr>Legal Issues: Access &amp; Monitoring </vt:lpstr>
      <vt:lpstr>Legal Issues: Discipline &amp; Discharge</vt:lpstr>
      <vt:lpstr>The Don’ts of Your Online Presence...</vt:lpstr>
      <vt:lpstr>The DON’T’s of Your Online Presence</vt:lpstr>
      <vt:lpstr>The Do’s of Your Online Presence...</vt:lpstr>
      <vt:lpstr>The Do’s of Your Online Presence - Minimize! </vt:lpstr>
      <vt:lpstr>The Do’s of Your Online Presence - Maximize! </vt:lpstr>
      <vt:lpstr>Consider Creating a LinkedIN Profile… Why LinkedIN?</vt:lpstr>
      <vt:lpstr>Consider Creating a  Professional Website / Online Portfolio</vt:lpstr>
      <vt:lpstr>https://sites.google.com/view/portfolio-temp/home</vt:lpstr>
      <vt:lpstr>Consider Creating  Professional Social Media Accounts</vt:lpstr>
      <vt:lpstr>Tips for Facebook</vt:lpstr>
      <vt:lpstr>Tips for Twitter</vt:lpstr>
      <vt:lpstr>Final Tips for Building your  Online Professional Presence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YOUR ONLINE PRESENCE</dc:title>
  <dc:creator>Nathalie Prigge</dc:creator>
  <cp:lastModifiedBy>Nathalie Prigge</cp:lastModifiedBy>
  <cp:revision>9</cp:revision>
  <cp:lastPrinted>2017-10-16T02:08:20Z</cp:lastPrinted>
  <dcterms:modified xsi:type="dcterms:W3CDTF">2017-10-16T02:15:18Z</dcterms:modified>
</cp:coreProperties>
</file>