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3" r:id="rId9"/>
    <p:sldId id="272" r:id="rId10"/>
    <p:sldId id="271" r:id="rId11"/>
    <p:sldId id="257" r:id="rId12"/>
  </p:sldIdLst>
  <p:sldSz cx="9144000" cy="6858000" type="screen4x3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66">
          <p15:clr>
            <a:srgbClr val="A4A3A4"/>
          </p15:clr>
        </p15:guide>
        <p15:guide id="2" pos="12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86474" autoAdjust="0"/>
  </p:normalViewPr>
  <p:slideViewPr>
    <p:cSldViewPr snapToGrid="0">
      <p:cViewPr varScale="1">
        <p:scale>
          <a:sx n="78" d="100"/>
          <a:sy n="78" d="100"/>
        </p:scale>
        <p:origin x="1013" y="77"/>
      </p:cViewPr>
      <p:guideLst>
        <p:guide orient="horz" pos="566"/>
        <p:guide pos="12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A93DF2-8B16-3D41-8565-819281FCCC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70B7C-AAB3-214C-8BDD-7E77725DB7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4B3882C-6BB7-44C9-B496-32E4EAC6F8F0}" type="datetimeFigureOut">
              <a:rPr lang="en-CA"/>
              <a:pPr>
                <a:defRPr/>
              </a:pPr>
              <a:t>2021-03-15</a:t>
            </a:fld>
            <a:endParaRPr lang="en-CA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809BC33-FAB7-3C4F-86E2-8AAEC9BE6A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321D01A-41CB-2843-BC15-2EFF0678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3FEA4-A88F-9448-B389-6B2B6A9C48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1625B-C3F3-7C47-885A-5061E0D363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992377D-1288-41BA-A4DA-1C1D194837D5}" type="slidenum">
              <a:rPr lang="en-CA" altLang="en-US"/>
              <a:pPr/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>
            <a:extLst>
              <a:ext uri="{FF2B5EF4-FFF2-40B4-BE49-F238E27FC236}">
                <a16:creationId xmlns:a16="http://schemas.microsoft.com/office/drawing/2014/main" id="{091FF241-6E19-412F-A727-46ABFB8539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2" name="Notes Placeholder 2">
            <a:extLst>
              <a:ext uri="{FF2B5EF4-FFF2-40B4-BE49-F238E27FC236}">
                <a16:creationId xmlns:a16="http://schemas.microsoft.com/office/drawing/2014/main" id="{BD7556E3-CD5A-4DF2-896D-0E95D1A2F4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123" name="Slide Number Placeholder 3">
            <a:extLst>
              <a:ext uri="{FF2B5EF4-FFF2-40B4-BE49-F238E27FC236}">
                <a16:creationId xmlns:a16="http://schemas.microsoft.com/office/drawing/2014/main" id="{FB92115B-6B18-49EC-9F09-3CB5C33B0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30A9CC-0BB7-4964-9036-32072561A296}" type="slidenum">
              <a:rPr lang="en-CA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CA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88CBD229-A21E-4574-BC6B-D8AF0D8F07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9797A55A-000D-4E6E-9C38-B408D132B84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B78D6028-723A-412C-BE46-52EFC3F7DD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0DAFC5-6E80-411C-8B63-D47D40B5E315}" type="slidenum">
              <a:rPr lang="en-CA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CA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>
            <a:extLst>
              <a:ext uri="{FF2B5EF4-FFF2-40B4-BE49-F238E27FC236}">
                <a16:creationId xmlns:a16="http://schemas.microsoft.com/office/drawing/2014/main" id="{6FF28D72-6761-46F7-B67A-545D3DB7B9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0" name="Notes Placeholder 2">
            <a:extLst>
              <a:ext uri="{FF2B5EF4-FFF2-40B4-BE49-F238E27FC236}">
                <a16:creationId xmlns:a16="http://schemas.microsoft.com/office/drawing/2014/main" id="{90EBFF15-D98D-400E-A62B-7361822C7C6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7171" name="Slide Number Placeholder 3">
            <a:extLst>
              <a:ext uri="{FF2B5EF4-FFF2-40B4-BE49-F238E27FC236}">
                <a16:creationId xmlns:a16="http://schemas.microsoft.com/office/drawing/2014/main" id="{E824A7AE-AF4E-43C7-89B6-19FE55DAEB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53B0E9-EEF7-4FF3-82AB-1755D037544C}" type="slidenum">
              <a:rPr lang="en-CA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CA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>
            <a:extLst>
              <a:ext uri="{FF2B5EF4-FFF2-40B4-BE49-F238E27FC236}">
                <a16:creationId xmlns:a16="http://schemas.microsoft.com/office/drawing/2014/main" id="{31449C63-A8B4-4631-B520-112518AB74B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8" name="Notes Placeholder 2">
            <a:extLst>
              <a:ext uri="{FF2B5EF4-FFF2-40B4-BE49-F238E27FC236}">
                <a16:creationId xmlns:a16="http://schemas.microsoft.com/office/drawing/2014/main" id="{5A11C926-889E-4F4D-8BE6-0A7DDA5B3FD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9219" name="Slide Number Placeholder 3">
            <a:extLst>
              <a:ext uri="{FF2B5EF4-FFF2-40B4-BE49-F238E27FC236}">
                <a16:creationId xmlns:a16="http://schemas.microsoft.com/office/drawing/2014/main" id="{1C67618C-8F29-4C55-8E4F-6E6084244C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4F0A75-77CD-40E1-82C8-33749D8C9D09}" type="slidenum">
              <a:rPr lang="en-CA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CA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>
            <a:extLst>
              <a:ext uri="{FF2B5EF4-FFF2-40B4-BE49-F238E27FC236}">
                <a16:creationId xmlns:a16="http://schemas.microsoft.com/office/drawing/2014/main" id="{BA894734-02C8-43E7-8962-A66A57FF4A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6" name="Notes Placeholder 2">
            <a:extLst>
              <a:ext uri="{FF2B5EF4-FFF2-40B4-BE49-F238E27FC236}">
                <a16:creationId xmlns:a16="http://schemas.microsoft.com/office/drawing/2014/main" id="{F1FE9F48-4BE6-4E53-AECD-F7FBB9BAB05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80AA5A6A-456B-423D-801C-C1E6176DB8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EE0D76-1526-4340-BBB2-7E13833BD79E}" type="slidenum">
              <a:rPr lang="en-CA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CA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>
            <a:extLst>
              <a:ext uri="{FF2B5EF4-FFF2-40B4-BE49-F238E27FC236}">
                <a16:creationId xmlns:a16="http://schemas.microsoft.com/office/drawing/2014/main" id="{E3C818A5-0CA3-4072-9627-B0451ED6ED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>
            <a:extLst>
              <a:ext uri="{FF2B5EF4-FFF2-40B4-BE49-F238E27FC236}">
                <a16:creationId xmlns:a16="http://schemas.microsoft.com/office/drawing/2014/main" id="{4D3ACFD0-172D-49EC-8A4E-C6AF02A805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3315" name="Slide Number Placeholder 3">
            <a:extLst>
              <a:ext uri="{FF2B5EF4-FFF2-40B4-BE49-F238E27FC236}">
                <a16:creationId xmlns:a16="http://schemas.microsoft.com/office/drawing/2014/main" id="{2381F8FF-E3E2-4818-AFA8-280A5920E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4FC5CB-774E-46DF-9ACB-D3B59A9AA7AC}" type="slidenum">
              <a:rPr lang="en-CA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CA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79F324C5-E52B-418F-92D7-3AD08AF697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25ED3AC2-CCA3-4D2A-8F7B-1FCA0AA0FF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CDB2EDCE-E14A-43C3-BD4E-0F6A7CA8C7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B1477A-0529-4E63-9C75-25D6465A0769}" type="slidenum">
              <a:rPr lang="en-CA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CA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DAE2ADC4-5CE4-4364-8837-B75D6C1F4D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39838418-8F10-4D99-B117-168A87193B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Video step by step using google sites to create a portfolio 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Can also use other free sites, such as: Weebly, </a:t>
            </a:r>
            <a:r>
              <a:rPr lang="en-US" altLang="en-US" dirty="0" err="1"/>
              <a:t>Wix</a:t>
            </a:r>
            <a:r>
              <a:rPr lang="en-US" altLang="en-US" dirty="0"/>
              <a:t>, Go Daddy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Or for more advanced option: WordPress.org (you host the server files) OR WordPress.com (hosted)</a:t>
            </a:r>
            <a:endParaRPr lang="en-CA" altLang="en-US" dirty="0"/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C7A570B9-376C-45DF-A5E2-AEADCE7BA9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7A285F-E70F-4F7F-95D0-21171A6D9255}" type="slidenum">
              <a:rPr lang="en-CA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CA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DAE2ADC4-5CE4-4364-8837-B75D6C1F4D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39838418-8F10-4D99-B117-168A87193B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C7A570B9-376C-45DF-A5E2-AEADCE7BA9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7A285F-E70F-4F7F-95D0-21171A6D9255}" type="slidenum">
              <a:rPr lang="en-CA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CA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320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>
            <a:extLst>
              <a:ext uri="{FF2B5EF4-FFF2-40B4-BE49-F238E27FC236}">
                <a16:creationId xmlns:a16="http://schemas.microsoft.com/office/drawing/2014/main" id="{9C590A2B-9E19-48DB-8525-06AB0843FC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>
            <a:extLst>
              <a:ext uri="{FF2B5EF4-FFF2-40B4-BE49-F238E27FC236}">
                <a16:creationId xmlns:a16="http://schemas.microsoft.com/office/drawing/2014/main" id="{CE2B4D27-2392-421F-9FEA-269474D524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3306D3D8-5518-41F6-A5A2-7C429E4558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4BFBED-2F3F-4297-A1CF-08DFE8A19FCF}" type="slidenum">
              <a:rPr lang="en-CA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CA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128D57-4058-4FA9-A5BD-DC08D9896C1D}"/>
              </a:ext>
            </a:extLst>
          </p:cNvPr>
          <p:cNvCxnSpPr/>
          <p:nvPr userDrawn="1"/>
        </p:nvCxnSpPr>
        <p:spPr>
          <a:xfrm>
            <a:off x="-6350" y="6565900"/>
            <a:ext cx="9150350" cy="0"/>
          </a:xfrm>
          <a:prstGeom prst="line">
            <a:avLst/>
          </a:prstGeom>
          <a:ln w="57150">
            <a:solidFill>
              <a:srgbClr val="7482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ADB469E-94D8-490A-B043-3C7566D100D5}"/>
              </a:ext>
            </a:extLst>
          </p:cNvPr>
          <p:cNvSpPr/>
          <p:nvPr userDrawn="1"/>
        </p:nvSpPr>
        <p:spPr>
          <a:xfrm>
            <a:off x="1652588" y="0"/>
            <a:ext cx="7497762" cy="1065213"/>
          </a:xfrm>
          <a:prstGeom prst="rect">
            <a:avLst/>
          </a:prstGeom>
          <a:solidFill>
            <a:srgbClr val="748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7C9816A5-7A02-4B6E-B43E-D00999B783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" t="2190" r="1263" b="2048"/>
          <a:stretch>
            <a:fillRect/>
          </a:stretch>
        </p:blipFill>
        <p:spPr bwMode="auto">
          <a:xfrm>
            <a:off x="0" y="0"/>
            <a:ext cx="1652588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6A13996C-86E5-496C-97DB-3DA2A6BDC8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8" y="114300"/>
            <a:ext cx="59309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955800" y="517525"/>
            <a:ext cx="7188200" cy="431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408238"/>
            <a:ext cx="7467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400" b="1"/>
            </a:lvl1pPr>
          </a:lstStyle>
          <a:p>
            <a:pPr lvl="0"/>
            <a:r>
              <a:rPr lang="en-CA" altLang="en-US" noProof="0"/>
              <a:t>Place Header Here</a:t>
            </a:r>
            <a:br>
              <a:rPr lang="en-CA" altLang="en-US" noProof="0"/>
            </a:br>
            <a:r>
              <a:rPr lang="en-CA" altLang="en-US" noProof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143491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777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8788" y="381000"/>
            <a:ext cx="2116137" cy="5745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199188" cy="5745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4200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381000"/>
            <a:ext cx="6994525" cy="6334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164373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24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149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857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317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688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2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25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480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2AB12F-36C0-1E41-B39F-4D85496F0587}"/>
              </a:ext>
            </a:extLst>
          </p:cNvPr>
          <p:cNvCxnSpPr/>
          <p:nvPr userDrawn="1"/>
        </p:nvCxnSpPr>
        <p:spPr>
          <a:xfrm>
            <a:off x="-6350" y="6565900"/>
            <a:ext cx="9150350" cy="0"/>
          </a:xfrm>
          <a:prstGeom prst="line">
            <a:avLst/>
          </a:prstGeom>
          <a:ln w="57150">
            <a:solidFill>
              <a:srgbClr val="7482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A58C72A-D8C1-E04D-91D5-5B6E7ED0CA5B}"/>
              </a:ext>
            </a:extLst>
          </p:cNvPr>
          <p:cNvSpPr/>
          <p:nvPr userDrawn="1"/>
        </p:nvSpPr>
        <p:spPr>
          <a:xfrm>
            <a:off x="1652588" y="0"/>
            <a:ext cx="7497762" cy="1065213"/>
          </a:xfrm>
          <a:prstGeom prst="rect">
            <a:avLst/>
          </a:prstGeom>
          <a:solidFill>
            <a:srgbClr val="748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pic>
        <p:nvPicPr>
          <p:cNvPr id="1028" name="Picture 6">
            <a:extLst>
              <a:ext uri="{FF2B5EF4-FFF2-40B4-BE49-F238E27FC236}">
                <a16:creationId xmlns:a16="http://schemas.microsoft.com/office/drawing/2014/main" id="{2C797787-7841-4697-BDAD-AC5B83A73C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" t="2190" r="1263" b="2048"/>
          <a:stretch>
            <a:fillRect/>
          </a:stretch>
        </p:blipFill>
        <p:spPr bwMode="auto">
          <a:xfrm>
            <a:off x="0" y="0"/>
            <a:ext cx="1652588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7">
            <a:extLst>
              <a:ext uri="{FF2B5EF4-FFF2-40B4-BE49-F238E27FC236}">
                <a16:creationId xmlns:a16="http://schemas.microsoft.com/office/drawing/2014/main" id="{513F7014-1C66-4F51-83EC-881F2675B3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8" y="114300"/>
            <a:ext cx="59309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">
            <a:extLst>
              <a:ext uri="{FF2B5EF4-FFF2-40B4-BE49-F238E27FC236}">
                <a16:creationId xmlns:a16="http://schemas.microsoft.com/office/drawing/2014/main" id="{C203905F-6A80-406A-8983-AC2497FD2F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1930400" y="381000"/>
            <a:ext cx="6994525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1031" name="Rectangle 3">
            <a:extLst>
              <a:ext uri="{FF2B5EF4-FFF2-40B4-BE49-F238E27FC236}">
                <a16:creationId xmlns:a16="http://schemas.microsoft.com/office/drawing/2014/main" id="{A7F2AE83-E7F3-45C3-8F42-8D3AE0C643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25000"/>
        </a:spcAft>
        <a:buClr>
          <a:srgbClr val="005AA6"/>
        </a:buClr>
        <a:buFont typeface="Wingdings" panose="05000000000000000000" pitchFamily="2" charset="2"/>
        <a:buChar char="§"/>
        <a:defRPr sz="28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5000"/>
        </a:spcBef>
        <a:spcAft>
          <a:spcPct val="25000"/>
        </a:spcAft>
        <a:buClr>
          <a:srgbClr val="005AA6"/>
        </a:buClr>
        <a:buChar char="–"/>
        <a:defRPr sz="24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5000"/>
        </a:spcBef>
        <a:spcAft>
          <a:spcPct val="25000"/>
        </a:spcAft>
        <a:buClr>
          <a:srgbClr val="005AA6"/>
        </a:buClr>
        <a:buChar char="•"/>
        <a:defRPr sz="2000"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5000"/>
        </a:spcBef>
        <a:spcAft>
          <a:spcPct val="25000"/>
        </a:spcAft>
        <a:buClr>
          <a:srgbClr val="005AA6"/>
        </a:buClr>
        <a:buChar char="–"/>
        <a:defRPr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5000"/>
        </a:spcBef>
        <a:spcAft>
          <a:spcPct val="25000"/>
        </a:spcAft>
        <a:buClr>
          <a:srgbClr val="005AA6"/>
        </a:buClr>
        <a:buChar char="»"/>
        <a:defRPr>
          <a:solidFill>
            <a:srgbClr val="4D4D4D"/>
          </a:solidFill>
          <a:latin typeface="+mn-lt"/>
        </a:defRPr>
      </a:lvl5pPr>
      <a:lvl6pPr marL="2514600" indent="-228600" algn="l" rtl="0" fontAlgn="base">
        <a:spcBef>
          <a:spcPct val="25000"/>
        </a:spcBef>
        <a:spcAft>
          <a:spcPct val="25000"/>
        </a:spcAft>
        <a:buClr>
          <a:srgbClr val="005AA6"/>
        </a:buClr>
        <a:buChar char="»"/>
        <a:defRPr>
          <a:solidFill>
            <a:srgbClr val="4D4D4D"/>
          </a:solidFill>
          <a:latin typeface="+mn-lt"/>
        </a:defRPr>
      </a:lvl6pPr>
      <a:lvl7pPr marL="2971800" indent="-228600" algn="l" rtl="0" fontAlgn="base">
        <a:spcBef>
          <a:spcPct val="25000"/>
        </a:spcBef>
        <a:spcAft>
          <a:spcPct val="25000"/>
        </a:spcAft>
        <a:buClr>
          <a:srgbClr val="005AA6"/>
        </a:buClr>
        <a:buChar char="»"/>
        <a:defRPr>
          <a:solidFill>
            <a:srgbClr val="4D4D4D"/>
          </a:solidFill>
          <a:latin typeface="+mn-lt"/>
        </a:defRPr>
      </a:lvl7pPr>
      <a:lvl8pPr marL="3429000" indent="-228600" algn="l" rtl="0" fontAlgn="base">
        <a:spcBef>
          <a:spcPct val="25000"/>
        </a:spcBef>
        <a:spcAft>
          <a:spcPct val="25000"/>
        </a:spcAft>
        <a:buClr>
          <a:srgbClr val="005AA6"/>
        </a:buClr>
        <a:buChar char="»"/>
        <a:defRPr>
          <a:solidFill>
            <a:srgbClr val="4D4D4D"/>
          </a:solidFill>
          <a:latin typeface="+mn-lt"/>
        </a:defRPr>
      </a:lvl8pPr>
      <a:lvl9pPr marL="3886200" indent="-228600" algn="l" rtl="0" fontAlgn="base">
        <a:spcBef>
          <a:spcPct val="25000"/>
        </a:spcBef>
        <a:spcAft>
          <a:spcPct val="25000"/>
        </a:spcAft>
        <a:buClr>
          <a:srgbClr val="005AA6"/>
        </a:buClr>
        <a:buChar char="»"/>
        <a:defRPr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axgV_cPtl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axgV_cPtl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ites.google.com/view/portfolio-temp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1">
            <a:extLst>
              <a:ext uri="{FF2B5EF4-FFF2-40B4-BE49-F238E27FC236}">
                <a16:creationId xmlns:a16="http://schemas.microsoft.com/office/drawing/2014/main" id="{DF1259CB-55E3-4A2A-88CD-F69FD15AD32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Portfolios &amp; Networking Calling Cards</a:t>
            </a:r>
            <a:endParaRPr lang="en-CA" altLang="en-US" sz="3200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1">
            <a:extLst>
              <a:ext uri="{FF2B5EF4-FFF2-40B4-BE49-F238E27FC236}">
                <a16:creationId xmlns:a16="http://schemas.microsoft.com/office/drawing/2014/main" id="{8BE7FCD4-7C7F-904E-86BD-E1472EEAA65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1258888"/>
            <a:ext cx="7467600" cy="514191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200" dirty="0"/>
              <a:t>Networking Calling Cards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sz="2000" b="0" dirty="0"/>
              <a:t>When you are job searching, networking calling cards can provide you with a professional and socially appropriate way to share your contact information with people who may be good business contacts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sz="2000" b="0" dirty="0"/>
              <a:t>Your networking cards will be very useful at any time when you meet someone who would be a good business contact and may be able to provide you with job leads or other support related to your job search – including enhancing your network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sz="2000" b="0" dirty="0"/>
              <a:t>Use your networking calling card to provide people with your contact information when you either do not have a resume with you, or it would not feel socially appropriate to hand your resume to that person at that time.</a:t>
            </a:r>
          </a:p>
          <a:p>
            <a:pPr eaLnBrk="1" hangingPunct="1">
              <a:defRPr/>
            </a:pPr>
            <a:endParaRPr lang="en-CA" altLang="en-US" sz="3200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5">
            <a:extLst>
              <a:ext uri="{FF2B5EF4-FFF2-40B4-BE49-F238E27FC236}">
                <a16:creationId xmlns:a16="http://schemas.microsoft.com/office/drawing/2014/main" id="{AF58735C-3A46-459E-946F-2A89FC25A7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4813" y="1417638"/>
            <a:ext cx="8229600" cy="4933950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CA" altLang="en-US" sz="3200" b="1" dirty="0"/>
              <a:t>Networking Calling Cards Sample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CA" altLang="en-US" sz="3200" dirty="0"/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CA" altLang="en-US" sz="3200" dirty="0"/>
          </a:p>
        </p:txBody>
      </p:sp>
      <p:pic>
        <p:nvPicPr>
          <p:cNvPr id="22530" name="Content Placeholder 4">
            <a:extLst>
              <a:ext uri="{FF2B5EF4-FFF2-40B4-BE49-F238E27FC236}">
                <a16:creationId xmlns:a16="http://schemas.microsoft.com/office/drawing/2014/main" id="{F28993FD-FE7B-4ECF-8AEE-7800AF0FF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4" y="1997074"/>
            <a:ext cx="6368997" cy="423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1">
            <a:extLst>
              <a:ext uri="{FF2B5EF4-FFF2-40B4-BE49-F238E27FC236}">
                <a16:creationId xmlns:a16="http://schemas.microsoft.com/office/drawing/2014/main" id="{6118A846-4566-4CEA-BE4D-BBC58405F33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CA" altLang="en-US" sz="3200" dirty="0"/>
              <a:t>What is the Purpose of a Portfolio?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1">
            <a:extLst>
              <a:ext uri="{FF2B5EF4-FFF2-40B4-BE49-F238E27FC236}">
                <a16:creationId xmlns:a16="http://schemas.microsoft.com/office/drawing/2014/main" id="{8BE7FCD4-7C7F-904E-86BD-E1472EEAA65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2041525"/>
            <a:ext cx="7467600" cy="347186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CA" sz="2000" b="0" dirty="0"/>
              <a:t>A portfolio is a collection of best work, demonstrated by artefacts which represent your collective knowledge, understanding, and experience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CA" sz="2000" b="0" dirty="0"/>
              <a:t>A portfolio provides employers with an opportunity to recognize the critical skills and abilities that you hold, and links to how they have been developed.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CA" sz="2000" b="0" dirty="0"/>
              <a:t>It is a ‘living’ document which you use to capture    experiences, reflect and learn from experience, recognize patterns of success, and determine future focus.</a:t>
            </a:r>
          </a:p>
          <a:p>
            <a:pPr eaLnBrk="1" hangingPunct="1">
              <a:defRPr/>
            </a:pPr>
            <a:endParaRPr lang="en-CA" altLang="en-US" sz="320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1">
            <a:extLst>
              <a:ext uri="{FF2B5EF4-FFF2-40B4-BE49-F238E27FC236}">
                <a16:creationId xmlns:a16="http://schemas.microsoft.com/office/drawing/2014/main" id="{8BE7FCD4-7C7F-904E-86BD-E1472EEAA65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1550988"/>
            <a:ext cx="7467600" cy="4492625"/>
          </a:xfrm>
        </p:spPr>
        <p:txBody>
          <a:bodyPr/>
          <a:lstStyle/>
          <a:p>
            <a:pPr algn="l" eaLnBrk="1" hangingPunct="1">
              <a:defRPr/>
            </a:pPr>
            <a:r>
              <a:rPr lang="en-CA" sz="3200" dirty="0"/>
              <a:t>What are you demonstrating…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CA" sz="2000" b="0" dirty="0"/>
              <a:t>Problem solving skills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CA" sz="2000" b="0" dirty="0"/>
              <a:t>Communication skills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CA" sz="2000" b="0" dirty="0"/>
              <a:t>Technical skills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CA" sz="2000" b="0" dirty="0"/>
              <a:t>Teamwork skills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CA" sz="2000" b="0" dirty="0"/>
              <a:t>Leadership skills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CA" sz="2000" b="0" dirty="0"/>
              <a:t>Confidence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CA" sz="2000" b="0" dirty="0"/>
              <a:t>Initiative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CA" sz="2000" b="0" dirty="0"/>
              <a:t>Goal-achievement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CA" sz="2000" b="0" dirty="0"/>
              <a:t>Desire</a:t>
            </a:r>
          </a:p>
          <a:p>
            <a:pPr eaLnBrk="1" hangingPunct="1">
              <a:defRPr/>
            </a:pPr>
            <a:endParaRPr lang="en-CA" altLang="en-US" sz="3200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1">
            <a:extLst>
              <a:ext uri="{FF2B5EF4-FFF2-40B4-BE49-F238E27FC236}">
                <a16:creationId xmlns:a16="http://schemas.microsoft.com/office/drawing/2014/main" id="{8BE7FCD4-7C7F-904E-86BD-E1472EEAA65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1271588"/>
            <a:ext cx="7467600" cy="4943475"/>
          </a:xfrm>
        </p:spPr>
        <p:txBody>
          <a:bodyPr/>
          <a:lstStyle/>
          <a:p>
            <a:pPr algn="l" eaLnBrk="1" hangingPunct="1">
              <a:defRPr/>
            </a:pPr>
            <a:r>
              <a:rPr lang="en-CA" sz="3200" dirty="0"/>
              <a:t>Sample Sections Within a Portfolio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CA" sz="2000" b="0" dirty="0"/>
              <a:t>Summary of Portfolio/Biography of yourself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CA" sz="2000" b="0" dirty="0"/>
              <a:t>Table of Contents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CA" sz="2000" b="0" dirty="0"/>
              <a:t>Statement of Career Goal/Resume/Cover Letter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CA" sz="2000" b="0" dirty="0"/>
              <a:t>Work Samples (separate school and professional)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CA" sz="2000" b="0" dirty="0"/>
              <a:t>Certificates/Degrees and Academic Awards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CA" sz="2000" b="0" dirty="0"/>
              <a:t>Academic Record/Transcript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CA" sz="2000" b="0" dirty="0"/>
              <a:t>Community Service/Volunteer Work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CA" sz="2000" b="0" dirty="0"/>
              <a:t>Copies of Letters of Recommendation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CA" sz="2000" b="0" dirty="0"/>
              <a:t>Copies of Awards and Recognition</a:t>
            </a:r>
          </a:p>
          <a:p>
            <a:pPr eaLnBrk="1" hangingPunct="1">
              <a:defRPr/>
            </a:pPr>
            <a:endParaRPr lang="en-CA" altLang="en-US" sz="3200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1">
            <a:extLst>
              <a:ext uri="{FF2B5EF4-FFF2-40B4-BE49-F238E27FC236}">
                <a16:creationId xmlns:a16="http://schemas.microsoft.com/office/drawing/2014/main" id="{8BE7FCD4-7C7F-904E-86BD-E1472EEAA65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1576388"/>
            <a:ext cx="7467600" cy="4559300"/>
          </a:xfrm>
        </p:spPr>
        <p:txBody>
          <a:bodyPr/>
          <a:lstStyle/>
          <a:p>
            <a:pPr algn="l" eaLnBrk="1" hangingPunct="1">
              <a:defRPr/>
            </a:pPr>
            <a:r>
              <a:rPr lang="en-CA" sz="3200" dirty="0"/>
              <a:t>Benefits of Developing a Portfolio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CA" sz="2000" b="0" dirty="0"/>
              <a:t>Portfolio development requires that you reflect on how you intend to market yourself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CA" sz="2000" b="0" dirty="0"/>
              <a:t>Portfolio development requires that you verbalize your past talents, skills and achievements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CA" sz="2000" b="0" dirty="0"/>
              <a:t>Portfolio development requires that you reflect on your best work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CA" sz="2000" b="0" dirty="0"/>
              <a:t>Portfolio development allows you to be creative in your sales process</a:t>
            </a:r>
          </a:p>
          <a:p>
            <a:pPr eaLnBrk="1" hangingPunct="1">
              <a:defRPr/>
            </a:pPr>
            <a:endParaRPr lang="en-CA" altLang="en-US" sz="3200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1">
            <a:extLst>
              <a:ext uri="{FF2B5EF4-FFF2-40B4-BE49-F238E27FC236}">
                <a16:creationId xmlns:a16="http://schemas.microsoft.com/office/drawing/2014/main" id="{C1A1E188-5356-437A-A930-D4CCB0B1042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2261419"/>
            <a:ext cx="7467600" cy="1899419"/>
          </a:xfrm>
        </p:spPr>
        <p:txBody>
          <a:bodyPr/>
          <a:lstStyle/>
          <a:p>
            <a:pPr eaLnBrk="1" hangingPunct="1"/>
            <a:endParaRPr lang="en-CA" altLang="en-US" sz="3200" dirty="0">
              <a:hlinkClick r:id="rId3"/>
            </a:endParaRPr>
          </a:p>
          <a:p>
            <a:pPr eaLnBrk="1" hangingPunct="1"/>
            <a:r>
              <a:rPr lang="en-CA" altLang="en-US" sz="3200" dirty="0">
                <a:hlinkClick r:id="rId3"/>
              </a:rPr>
              <a:t>https://www.youtube.com/watch?v=9axgV_cPtlU</a:t>
            </a:r>
            <a:endParaRPr lang="en-CA" altLang="en-US" sz="3200" dirty="0"/>
          </a:p>
          <a:p>
            <a:pPr eaLnBrk="1" hangingPunct="1"/>
            <a:endParaRPr lang="en-CA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6B254-99FE-45D1-A346-6413DA0B53CB}"/>
              </a:ext>
            </a:extLst>
          </p:cNvPr>
          <p:cNvSpPr txBox="1"/>
          <p:nvPr/>
        </p:nvSpPr>
        <p:spPr>
          <a:xfrm>
            <a:off x="943896" y="1710813"/>
            <a:ext cx="7467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How to Create a Portfolio Using Google Sites</a:t>
            </a:r>
          </a:p>
          <a:p>
            <a:endParaRPr lang="en-CA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1">
            <a:extLst>
              <a:ext uri="{FF2B5EF4-FFF2-40B4-BE49-F238E27FC236}">
                <a16:creationId xmlns:a16="http://schemas.microsoft.com/office/drawing/2014/main" id="{C1A1E188-5356-437A-A930-D4CCB0B1042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2261419"/>
            <a:ext cx="7467600" cy="1899419"/>
          </a:xfrm>
        </p:spPr>
        <p:txBody>
          <a:bodyPr/>
          <a:lstStyle/>
          <a:p>
            <a:pPr eaLnBrk="1" hangingPunct="1"/>
            <a:endParaRPr lang="en-CA" altLang="en-US" sz="3200" dirty="0">
              <a:hlinkClick r:id="rId3"/>
            </a:endParaRPr>
          </a:p>
          <a:p>
            <a:pPr eaLnBrk="1" hangingPunct="1"/>
            <a:r>
              <a:rPr lang="en-CA" sz="2000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4"/>
              </a:rPr>
              <a:t>https://sites.google.com/view/portfolio-temp</a:t>
            </a:r>
            <a:endParaRPr lang="en-CA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6B254-99FE-45D1-A346-6413DA0B53CB}"/>
              </a:ext>
            </a:extLst>
          </p:cNvPr>
          <p:cNvSpPr txBox="1"/>
          <p:nvPr/>
        </p:nvSpPr>
        <p:spPr>
          <a:xfrm>
            <a:off x="943896" y="1710813"/>
            <a:ext cx="7467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Sample Portfolio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859850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1">
            <a:extLst>
              <a:ext uri="{FF2B5EF4-FFF2-40B4-BE49-F238E27FC236}">
                <a16:creationId xmlns:a16="http://schemas.microsoft.com/office/drawing/2014/main" id="{50C74C95-6ECC-4845-9E02-D4BB3A394BD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Networking Calling Cards</a:t>
            </a:r>
            <a:endParaRPr lang="en-CA" altLang="en-US" sz="3200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444</Words>
  <Application>Microsoft Office PowerPoint</Application>
  <PresentationFormat>On-screen Show (4:3)</PresentationFormat>
  <Paragraphs>57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STSMEDIA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Centre for Arts &amp; Design Slide Template</dc:title>
  <dc:subject>Centre for Arts &amp; Design Slide Template</dc:subject>
  <dc:creator>George Brown College;Centre for Arts &amp; Design</dc:creator>
  <cp:keywords>George Brown College; Centre for Arts &amp; Design; PowerPoint; Slides Template; Master Layout</cp:keywords>
  <cp:lastModifiedBy>Nat</cp:lastModifiedBy>
  <cp:revision>31</cp:revision>
  <dcterms:created xsi:type="dcterms:W3CDTF">2008-02-14T00:02:49Z</dcterms:created>
  <dcterms:modified xsi:type="dcterms:W3CDTF">2021-03-15T16:39:10Z</dcterms:modified>
</cp:coreProperties>
</file>