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63">
  <p:sldMasterIdLst>
    <p:sldMasterId id="2147484108" r:id="rId1"/>
  </p:sldMasterIdLst>
  <p:notesMasterIdLst>
    <p:notesMasterId r:id="rId29"/>
  </p:notesMasterIdLst>
  <p:handoutMasterIdLst>
    <p:handoutMasterId r:id="rId30"/>
  </p:handoutMasterIdLst>
  <p:sldIdLst>
    <p:sldId id="352" r:id="rId2"/>
    <p:sldId id="320" r:id="rId3"/>
    <p:sldId id="321" r:id="rId4"/>
    <p:sldId id="322" r:id="rId5"/>
    <p:sldId id="324" r:id="rId6"/>
    <p:sldId id="323" r:id="rId7"/>
    <p:sldId id="325" r:id="rId8"/>
    <p:sldId id="326" r:id="rId9"/>
    <p:sldId id="327" r:id="rId10"/>
    <p:sldId id="328" r:id="rId11"/>
    <p:sldId id="330" r:id="rId12"/>
    <p:sldId id="329" r:id="rId13"/>
    <p:sldId id="331" r:id="rId14"/>
    <p:sldId id="332" r:id="rId15"/>
    <p:sldId id="338" r:id="rId16"/>
    <p:sldId id="333" r:id="rId17"/>
    <p:sldId id="334" r:id="rId18"/>
    <p:sldId id="335" r:id="rId19"/>
    <p:sldId id="336" r:id="rId20"/>
    <p:sldId id="337" r:id="rId21"/>
    <p:sldId id="339" r:id="rId22"/>
    <p:sldId id="340" r:id="rId23"/>
    <p:sldId id="341" r:id="rId24"/>
    <p:sldId id="342" r:id="rId25"/>
    <p:sldId id="343" r:id="rId26"/>
    <p:sldId id="344" r:id="rId27"/>
    <p:sldId id="34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6" autoAdjust="0"/>
    <p:restoredTop sz="96466" autoAdjust="0"/>
  </p:normalViewPr>
  <p:slideViewPr>
    <p:cSldViewPr>
      <p:cViewPr>
        <p:scale>
          <a:sx n="110" d="100"/>
          <a:sy n="110" d="100"/>
        </p:scale>
        <p:origin x="1472" y="6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45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  <a:ea typeface="ヒラギノ角ゴ Pro W3" pitchFamily="124" charset="-128"/>
              </a:defRPr>
            </a:lvl1pPr>
          </a:lstStyle>
          <a:p>
            <a:pPr>
              <a:defRPr/>
            </a:pPr>
            <a:fld id="{13AD0D34-CA7A-E341-B0F3-D5F9F96662EC}" type="datetimeFigureOut">
              <a:rPr lang="en-US"/>
              <a:pPr>
                <a:defRPr/>
              </a:pPr>
              <a:t>10/12/21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81517F2-6F7A-8C47-AE4D-B871CAA4D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797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  <a:ea typeface="ヒラギノ角ゴ Pro W3" pitchFamily="124" charset="-128"/>
              </a:defRPr>
            </a:lvl1pPr>
          </a:lstStyle>
          <a:p>
            <a:pPr>
              <a:defRPr/>
            </a:pPr>
            <a:fld id="{F0D28001-C0A9-7945-B400-E85BEB1A44EA}" type="datetimeFigureOut">
              <a:rPr lang="en-US"/>
              <a:pPr>
                <a:defRPr/>
              </a:pPr>
              <a:t>10/12/21</a:t>
            </a:fld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D96E924-A859-0E4B-B701-478491279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29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119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1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9026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877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3512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9395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956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5125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6366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334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80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3555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2086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7262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7377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3528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446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9343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82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17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6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119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1128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72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36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37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695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667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8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1979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1240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4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116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297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224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16CFC-16B7-F644-8938-79A4CD627CF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E59903-6B06-6247-BE9F-E117B7ED3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COMP3074 Mobile App Development 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B76BA2F-688C-DE43-996A-2CA05C8A9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9E011-6B3E-E347-B1B3-364E2337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41A6E-52DD-F849-B835-5102C3F2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4. </a:t>
            </a:r>
            <a:r>
              <a:rPr lang="en-US" dirty="0"/>
              <a:t>Calibrating Sensors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/>
          </a:bodyPr>
          <a:lstStyle/>
          <a:p>
            <a:r>
              <a:rPr lang="en-US" dirty="0"/>
              <a:t>Sensor</a:t>
            </a:r>
          </a:p>
          <a:p>
            <a:pPr lvl="1"/>
            <a:r>
              <a:rPr lang="en-US" dirty="0"/>
              <a:t>Require calibration</a:t>
            </a:r>
          </a:p>
          <a:p>
            <a:pPr lvl="2"/>
            <a:r>
              <a:rPr lang="en-US" dirty="0"/>
              <a:t>ask the user to click a button to calibrate the sensor</a:t>
            </a:r>
            <a:endParaRPr lang="ru-RU" dirty="0"/>
          </a:p>
          <a:p>
            <a:pPr lvl="2"/>
            <a:r>
              <a:rPr lang="en-US" dirty="0"/>
              <a:t>new values can be compared against the original values to see how they have changed (delta)</a:t>
            </a:r>
          </a:p>
          <a:p>
            <a:pPr lvl="1"/>
            <a:r>
              <a:rPr lang="en-US" dirty="0"/>
              <a:t>When registering a sensor, the </a:t>
            </a:r>
            <a:r>
              <a:rPr lang="en-US" dirty="0" err="1"/>
              <a:t>registerListener</a:t>
            </a:r>
            <a:r>
              <a:rPr lang="en-US" dirty="0"/>
              <a:t>() method returns true </a:t>
            </a:r>
            <a:endParaRPr lang="ru-RU" dirty="0"/>
          </a:p>
          <a:p>
            <a:pPr lvl="2"/>
            <a:r>
              <a:rPr lang="en-US" dirty="0"/>
              <a:t>if the sensor is available and can be activated</a:t>
            </a:r>
            <a:endParaRPr lang="ru-RU" dirty="0"/>
          </a:p>
          <a:p>
            <a:r>
              <a:rPr lang="en-US" dirty="0"/>
              <a:t>Sensor values </a:t>
            </a:r>
          </a:p>
          <a:p>
            <a:pPr lvl="1"/>
            <a:r>
              <a:rPr lang="en-US" dirty="0"/>
              <a:t>typically quite sensitive</a:t>
            </a:r>
          </a:p>
          <a:p>
            <a:pPr lvl="1"/>
            <a:r>
              <a:rPr lang="en-US" dirty="0"/>
              <a:t>smoothing of the values to reduce the effects of any noise or shaking</a:t>
            </a:r>
          </a:p>
          <a:p>
            <a:pPr lvl="2"/>
            <a:r>
              <a:rPr lang="en-US" dirty="0"/>
              <a:t>Required for good user experience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365125"/>
            <a:ext cx="2133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5. Determining Device Orientation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SensorManager</a:t>
            </a:r>
            <a:r>
              <a:rPr lang="en-US" dirty="0"/>
              <a:t> class</a:t>
            </a:r>
            <a:endParaRPr lang="ru-RU" dirty="0"/>
          </a:p>
          <a:p>
            <a:pPr lvl="1"/>
            <a:r>
              <a:rPr lang="en-US" dirty="0"/>
              <a:t>determine the orientation of the device</a:t>
            </a:r>
            <a:endParaRPr lang="ru-RU" dirty="0"/>
          </a:p>
          <a:p>
            <a:pPr lvl="1"/>
            <a:r>
              <a:rPr lang="en-US" dirty="0" err="1"/>
              <a:t>Sensor.TYPE_ORIENTATION</a:t>
            </a:r>
            <a:r>
              <a:rPr lang="en-US" dirty="0"/>
              <a:t> sensor value </a:t>
            </a:r>
            <a:endParaRPr lang="ru-RU" dirty="0"/>
          </a:p>
          <a:p>
            <a:pPr lvl="2"/>
            <a:r>
              <a:rPr lang="en-US" dirty="0"/>
              <a:t>Deprecated</a:t>
            </a:r>
            <a:endParaRPr lang="ru-RU" dirty="0"/>
          </a:p>
          <a:p>
            <a:pPr lvl="2"/>
            <a:r>
              <a:rPr lang="en-US" dirty="0"/>
              <a:t>still valid on most popular devices</a:t>
            </a:r>
          </a:p>
          <a:p>
            <a:pPr lvl="1"/>
            <a:r>
              <a:rPr lang="en-US" dirty="0"/>
              <a:t>Recommended way </a:t>
            </a:r>
          </a:p>
          <a:p>
            <a:pPr lvl="2"/>
            <a:r>
              <a:rPr lang="en-US" dirty="0" err="1"/>
              <a:t>getOrientation</a:t>
            </a:r>
            <a:r>
              <a:rPr lang="en-US" dirty="0"/>
              <a:t>() method of the </a:t>
            </a:r>
            <a:r>
              <a:rPr lang="en-US" dirty="0" err="1"/>
              <a:t>SensorManager</a:t>
            </a:r>
            <a:r>
              <a:rPr lang="en-US" dirty="0"/>
              <a:t> class</a:t>
            </a:r>
          </a:p>
          <a:p>
            <a:pPr lvl="2"/>
            <a:r>
              <a:rPr lang="en-US" dirty="0"/>
              <a:t>two parameters</a:t>
            </a:r>
          </a:p>
          <a:p>
            <a:pPr lvl="3"/>
            <a:r>
              <a:rPr lang="en-US" dirty="0"/>
              <a:t>a rotation matrix </a:t>
            </a:r>
          </a:p>
          <a:p>
            <a:pPr lvl="3"/>
            <a:r>
              <a:rPr lang="en-US" dirty="0"/>
              <a:t>an array of three float values </a:t>
            </a:r>
          </a:p>
          <a:p>
            <a:pPr lvl="4"/>
            <a:r>
              <a:rPr lang="en-US" dirty="0"/>
              <a:t>azimuth [z], pitch [x], and roll [y]</a:t>
            </a:r>
          </a:p>
          <a:p>
            <a:r>
              <a:rPr lang="en-US" dirty="0"/>
              <a:t>Finding True North</a:t>
            </a:r>
          </a:p>
          <a:p>
            <a:pPr lvl="1"/>
            <a:r>
              <a:rPr lang="en-US" dirty="0" err="1"/>
              <a:t>GeomagneticField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android.hardware</a:t>
            </a:r>
            <a:r>
              <a:rPr lang="en-US" dirty="0"/>
              <a:t> package</a:t>
            </a:r>
          </a:p>
          <a:p>
            <a:pPr lvl="2"/>
            <a:r>
              <a:rPr lang="en-US" dirty="0"/>
              <a:t>estimate the magnetic field anywhere on the planet</a:t>
            </a:r>
          </a:p>
          <a:p>
            <a:pPr lvl="2"/>
            <a:r>
              <a:rPr lang="en-US" dirty="0"/>
              <a:t>typically used to determine magnetic variation between compass north and true north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868494"/>
            <a:ext cx="1524001" cy="16128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638" y="1406770"/>
            <a:ext cx="2138363" cy="23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6. Sensor Event Batching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Android KitKat 4.4 (API Level 19</a:t>
            </a:r>
            <a:r>
              <a:rPr lang="ru-RU" dirty="0"/>
              <a:t>+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batching sensor updates intended for an application’s </a:t>
            </a:r>
            <a:r>
              <a:rPr lang="en-US" dirty="0" err="1"/>
              <a:t>SensorEventListener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en-US" dirty="0"/>
              <a:t>Sensor updates are collected by the Android system and sent to your application as a batch at designated time intervals</a:t>
            </a:r>
            <a:endParaRPr lang="ru-RU" dirty="0"/>
          </a:p>
          <a:p>
            <a:pPr lvl="2"/>
            <a:r>
              <a:rPr lang="en-US" dirty="0"/>
              <a:t>only while the CPU is awake</a:t>
            </a:r>
            <a:endParaRPr lang="ru-RU" dirty="0"/>
          </a:p>
          <a:p>
            <a:pPr lvl="2"/>
            <a:r>
              <a:rPr lang="en-US" dirty="0"/>
              <a:t>allowing the device to operate in a low-power state.</a:t>
            </a:r>
          </a:p>
          <a:p>
            <a:pPr lvl="1"/>
            <a:r>
              <a:rPr lang="en-US" dirty="0"/>
              <a:t>If the CPU is not awake</a:t>
            </a:r>
            <a:endParaRPr lang="ru-RU" dirty="0"/>
          </a:p>
          <a:p>
            <a:pPr lvl="2"/>
            <a:r>
              <a:rPr lang="en-US" dirty="0"/>
              <a:t>you must take additional steps to ensure that your application’s sensor memory does not reach capacity</a:t>
            </a:r>
            <a:endParaRPr lang="ru-RU" dirty="0"/>
          </a:p>
          <a:p>
            <a:pPr lvl="2"/>
            <a:r>
              <a:rPr lang="en-US" dirty="0"/>
              <a:t>new sensor events will cause older ones to be removed if not executed as a batch before memory runs out.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1534152"/>
            <a:ext cx="1143000" cy="460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5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7</a:t>
            </a:r>
            <a:r>
              <a:rPr lang="en-CA" dirty="0"/>
              <a:t>. Monitoring the Battery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Battery State</a:t>
            </a:r>
            <a:endParaRPr lang="ru-RU" dirty="0"/>
          </a:p>
          <a:p>
            <a:pPr lvl="1"/>
            <a:r>
              <a:rPr lang="en-US" dirty="0"/>
              <a:t>many applications do not need to know </a:t>
            </a:r>
          </a:p>
          <a:p>
            <a:pPr lvl="1"/>
            <a:r>
              <a:rPr lang="en-US" dirty="0"/>
              <a:t>some applications might want to change their behavior based </a:t>
            </a:r>
            <a:endParaRPr lang="ru-RU" dirty="0"/>
          </a:p>
          <a:p>
            <a:pPr lvl="2"/>
            <a:r>
              <a:rPr lang="en-US" dirty="0"/>
              <a:t>on the battery level</a:t>
            </a:r>
            <a:endParaRPr lang="ru-RU" dirty="0"/>
          </a:p>
          <a:p>
            <a:pPr lvl="2"/>
            <a:r>
              <a:rPr lang="en-US" dirty="0"/>
              <a:t>charging state</a:t>
            </a:r>
            <a:endParaRPr lang="ru-RU" dirty="0"/>
          </a:p>
          <a:p>
            <a:pPr lvl="2"/>
            <a:r>
              <a:rPr lang="en-US" dirty="0"/>
              <a:t>power management settings</a:t>
            </a:r>
            <a:endParaRPr lang="ru-RU" dirty="0"/>
          </a:p>
          <a:p>
            <a:pPr lvl="1"/>
            <a:r>
              <a:rPr lang="en-US" dirty="0"/>
              <a:t>For instance</a:t>
            </a:r>
            <a:endParaRPr lang="ru-RU" dirty="0"/>
          </a:p>
          <a:p>
            <a:pPr lvl="2"/>
            <a:r>
              <a:rPr lang="en-US" dirty="0"/>
              <a:t>a monitoring application </a:t>
            </a:r>
            <a:endParaRPr lang="ru-RU" dirty="0"/>
          </a:p>
          <a:p>
            <a:pPr lvl="3"/>
            <a:r>
              <a:rPr lang="en-US" dirty="0"/>
              <a:t>reduce the monitoring frequency when the battery is low </a:t>
            </a:r>
            <a:endParaRPr lang="ru-RU" dirty="0"/>
          </a:p>
          <a:p>
            <a:pPr lvl="3"/>
            <a:r>
              <a:rPr lang="en-US" dirty="0"/>
              <a:t>increase it if the device is powered by an external power source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613" y="681037"/>
            <a:ext cx="1984187" cy="194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7</a:t>
            </a:r>
            <a:r>
              <a:rPr lang="en-CA" dirty="0"/>
              <a:t>. Monitoring the Battery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 Battery State in application </a:t>
            </a:r>
            <a:endParaRPr lang="ru-RU" dirty="0"/>
          </a:p>
          <a:p>
            <a:pPr lvl="1"/>
            <a:r>
              <a:rPr lang="en-US" dirty="0"/>
              <a:t>must have the BATTERY_STATS permission in AndroidManifest.xml</a:t>
            </a:r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must register for a particular </a:t>
            </a:r>
            <a:r>
              <a:rPr lang="en-US" dirty="0" err="1"/>
              <a:t>BroadcastIntent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Implement a </a:t>
            </a:r>
            <a:r>
              <a:rPr lang="en-US" dirty="0" err="1"/>
              <a:t>BroadcastReceiver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" y="2779744"/>
            <a:ext cx="5736771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6" y="3921497"/>
            <a:ext cx="5542246" cy="539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4191062"/>
            <a:ext cx="6219825" cy="2428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2600" y="172944"/>
            <a:ext cx="2540825" cy="20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2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9. Working with Bluetooth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Classic Bluetooth</a:t>
            </a:r>
          </a:p>
          <a:p>
            <a:pPr lvl="1"/>
            <a:r>
              <a:rPr lang="en-US" dirty="0"/>
              <a:t>Checking for the Existence of Bluetooth Hardware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en-US" dirty="0"/>
              <a:t>Manifest file</a:t>
            </a:r>
          </a:p>
          <a:p>
            <a:pPr lvl="2"/>
            <a:r>
              <a:rPr lang="en-US" dirty="0"/>
              <a:t>&lt;uses-feature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android.hardware.bluetooth</a:t>
            </a:r>
            <a:r>
              <a:rPr lang="en-US" dirty="0"/>
              <a:t>" /&gt;</a:t>
            </a:r>
          </a:p>
          <a:p>
            <a:pPr lvl="1"/>
            <a:r>
              <a:rPr lang="en-US" dirty="0"/>
              <a:t>Enabling Bluetooth</a:t>
            </a:r>
          </a:p>
          <a:p>
            <a:pPr lvl="2"/>
            <a:r>
              <a:rPr lang="en-US" dirty="0"/>
              <a:t>Fire off the </a:t>
            </a:r>
            <a:r>
              <a:rPr lang="en-US" dirty="0" err="1"/>
              <a:t>BluetoothAdapter.ACTION_REQUEST_ENABLE</a:t>
            </a:r>
            <a:r>
              <a:rPr lang="en-US" dirty="0"/>
              <a:t> intent</a:t>
            </a:r>
          </a:p>
          <a:p>
            <a:pPr lvl="2"/>
            <a:r>
              <a:rPr lang="en-US" dirty="0"/>
              <a:t>Call the </a:t>
            </a:r>
            <a:r>
              <a:rPr lang="en-US" dirty="0" err="1"/>
              <a:t>BluetoothAdapter</a:t>
            </a:r>
            <a:r>
              <a:rPr lang="en-US" dirty="0"/>
              <a:t> enable() method</a:t>
            </a:r>
          </a:p>
          <a:p>
            <a:pPr lvl="3"/>
            <a:r>
              <a:rPr lang="en-US" dirty="0"/>
              <a:t>should be used only by applications that need to explicitly enable the Bluetooth radio</a:t>
            </a:r>
          </a:p>
          <a:p>
            <a:pPr lvl="3"/>
            <a:r>
              <a:rPr lang="en-US" dirty="0"/>
              <a:t>requires the BLUETOOTH_ADMIN permission</a:t>
            </a:r>
          </a:p>
          <a:p>
            <a:pPr lvl="2"/>
            <a:r>
              <a:rPr lang="en-US" dirty="0"/>
              <a:t>Make an Android device discoverable </a:t>
            </a:r>
          </a:p>
          <a:p>
            <a:pPr lvl="3"/>
            <a:r>
              <a:rPr lang="en-US" dirty="0"/>
              <a:t>also automatically enables Bluetooth</a:t>
            </a:r>
          </a:p>
          <a:p>
            <a:pPr lvl="3"/>
            <a:r>
              <a:rPr lang="en-US" dirty="0"/>
              <a:t>firing off the </a:t>
            </a:r>
            <a:r>
              <a:rPr lang="en-US" dirty="0" err="1"/>
              <a:t>BluetoothAdapter.ACTION_REQUEST_DISCOVERABLE</a:t>
            </a:r>
            <a:r>
              <a:rPr lang="en-US" dirty="0"/>
              <a:t> intent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92991"/>
            <a:ext cx="1859831" cy="18698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514600"/>
            <a:ext cx="607695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850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8. Android’s Optional Hardware APIs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Android SDK provides a variety of APIs for accessing low-level hardware features on the device</a:t>
            </a:r>
          </a:p>
          <a:p>
            <a:pPr lvl="1"/>
            <a:r>
              <a:rPr lang="en-US" dirty="0"/>
              <a:t>Wi-Fi</a:t>
            </a:r>
          </a:p>
          <a:p>
            <a:pPr lvl="1"/>
            <a:r>
              <a:rPr lang="en-US" dirty="0"/>
              <a:t>Near Field Communication (NFC)</a:t>
            </a:r>
          </a:p>
          <a:p>
            <a:pPr lvl="1"/>
            <a:r>
              <a:rPr lang="en-US" dirty="0"/>
              <a:t>Bluetooth radios</a:t>
            </a:r>
          </a:p>
          <a:p>
            <a:pPr lvl="1"/>
            <a:r>
              <a:rPr lang="en-US" dirty="0"/>
              <a:t>a variety of USB connectivity options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Book’s Code:</a:t>
            </a:r>
          </a:p>
          <a:p>
            <a:pPr lvl="2"/>
            <a:r>
              <a:rPr lang="en-US" dirty="0"/>
              <a:t>Chapter 16 - Hardware APIs\</a:t>
            </a:r>
            <a:r>
              <a:rPr lang="en-US" dirty="0" err="1"/>
              <a:t>SimpleBluetooth</a:t>
            </a:r>
            <a:endParaRPr lang="en-US" dirty="0"/>
          </a:p>
          <a:p>
            <a:pPr lvl="2"/>
            <a:r>
              <a:rPr lang="en-US" dirty="0"/>
              <a:t>Chapter 16 - Hardware APIs\</a:t>
            </a:r>
            <a:r>
              <a:rPr lang="en-US" dirty="0" err="1"/>
              <a:t>SimpleWireless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9. Working with Bluetooth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</a:t>
            </a:r>
          </a:p>
          <a:p>
            <a:pPr lvl="1"/>
            <a:r>
              <a:rPr lang="en-US" dirty="0"/>
              <a:t>Short range 10m</a:t>
            </a:r>
          </a:p>
          <a:p>
            <a:r>
              <a:rPr lang="en-US" dirty="0"/>
              <a:t>Bluetooth APIs</a:t>
            </a:r>
          </a:p>
          <a:p>
            <a:pPr lvl="1"/>
            <a:r>
              <a:rPr lang="en-US" dirty="0"/>
              <a:t>available since API Level 5</a:t>
            </a:r>
          </a:p>
          <a:p>
            <a:pPr lvl="1"/>
            <a:r>
              <a:rPr lang="en-US" dirty="0"/>
              <a:t>not all Android devices have Bluetooth hardware</a:t>
            </a:r>
          </a:p>
          <a:p>
            <a:pPr lvl="1"/>
            <a:r>
              <a:rPr lang="en-US" dirty="0"/>
              <a:t>popular consumer feature</a:t>
            </a:r>
          </a:p>
          <a:p>
            <a:pPr lvl="1"/>
            <a:r>
              <a:rPr lang="en-US" dirty="0"/>
              <a:t>Android 4.3 (API Level 18)</a:t>
            </a:r>
          </a:p>
          <a:p>
            <a:pPr lvl="2"/>
            <a:r>
              <a:rPr lang="en-US" dirty="0"/>
              <a:t>introduced support for Bluetooth Low Energy (BLE)</a:t>
            </a:r>
          </a:p>
          <a:p>
            <a:pPr lvl="3"/>
            <a:r>
              <a:rPr lang="en-US" dirty="0"/>
              <a:t>uses a lot less power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606425"/>
            <a:ext cx="24479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9. Working with Bluetooth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applications can:</a:t>
            </a:r>
          </a:p>
          <a:p>
            <a:pPr lvl="1"/>
            <a:r>
              <a:rPr lang="en-US" dirty="0"/>
              <a:t>Scan for and discover Bluetooth devices and interact with the Bluetooth adapter</a:t>
            </a:r>
          </a:p>
          <a:p>
            <a:pPr lvl="1"/>
            <a:r>
              <a:rPr lang="en-US" dirty="0"/>
              <a:t>Establish RFCOMM connections and transfer data to and from devices via data streams</a:t>
            </a:r>
          </a:p>
          <a:p>
            <a:pPr lvl="1"/>
            <a:r>
              <a:rPr lang="en-US" dirty="0"/>
              <a:t>Maintain point-to-point and multipoint connections with Bluetooth devices and manage multiple connections</a:t>
            </a:r>
          </a:p>
          <a:p>
            <a:pPr lvl="1"/>
            <a:r>
              <a:rPr lang="en-US" dirty="0"/>
              <a:t>Connect to and communicate with Bluetooth Low Energy peripheral devices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92991"/>
            <a:ext cx="1859831" cy="18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9. Working with Bluetooth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Classic Bluetooth</a:t>
            </a:r>
          </a:p>
          <a:p>
            <a:pPr lvl="1"/>
            <a:r>
              <a:rPr lang="en-US" dirty="0" err="1"/>
              <a:t>BluetoothAdapter</a:t>
            </a:r>
            <a:r>
              <a:rPr lang="en-US" dirty="0"/>
              <a:t> class </a:t>
            </a:r>
          </a:p>
          <a:p>
            <a:pPr lvl="2"/>
            <a:r>
              <a:rPr lang="en-US" dirty="0"/>
              <a:t>Bluetooth radio hardware on the local device</a:t>
            </a:r>
          </a:p>
          <a:p>
            <a:pPr lvl="1"/>
            <a:r>
              <a:rPr lang="en-US" dirty="0" err="1"/>
              <a:t>BluetoothDevice</a:t>
            </a:r>
            <a:r>
              <a:rPr lang="en-US" dirty="0"/>
              <a:t> class </a:t>
            </a:r>
          </a:p>
          <a:p>
            <a:pPr lvl="2"/>
            <a:r>
              <a:rPr lang="en-US" dirty="0"/>
              <a:t>represents a remote Bluetooth device</a:t>
            </a:r>
          </a:p>
          <a:p>
            <a:pPr lvl="1"/>
            <a:r>
              <a:rPr lang="en-US" dirty="0" err="1"/>
              <a:t>BluetoothServerSocket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used to open a socket to listen for incoming connections and provides a </a:t>
            </a:r>
            <a:r>
              <a:rPr lang="en-US" dirty="0" err="1"/>
              <a:t>BluetoothSocket</a:t>
            </a:r>
            <a:r>
              <a:rPr lang="en-US" dirty="0"/>
              <a:t> object when a connection is made.</a:t>
            </a:r>
          </a:p>
          <a:p>
            <a:pPr lvl="1"/>
            <a:r>
              <a:rPr lang="en-US" dirty="0" err="1"/>
              <a:t>BluetoothSocket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used by the client to establish a connection to a remote device.</a:t>
            </a:r>
          </a:p>
          <a:p>
            <a:r>
              <a:rPr lang="en-US" b="1" dirty="0"/>
              <a:t>Bluetooth LE</a:t>
            </a:r>
            <a:endParaRPr lang="ru-RU" b="1" dirty="0"/>
          </a:p>
          <a:p>
            <a:pPr lvl="1"/>
            <a:r>
              <a:rPr lang="en-US" dirty="0" err="1"/>
              <a:t>BluetoothManager</a:t>
            </a:r>
            <a:r>
              <a:rPr lang="en-US" dirty="0"/>
              <a:t> class</a:t>
            </a:r>
            <a:endParaRPr lang="ru-RU" dirty="0"/>
          </a:p>
          <a:p>
            <a:pPr lvl="2"/>
            <a:r>
              <a:rPr lang="en-US" dirty="0"/>
              <a:t>used to acquire the </a:t>
            </a:r>
            <a:r>
              <a:rPr lang="en-US" dirty="0" err="1"/>
              <a:t>BluetoothAdapter</a:t>
            </a:r>
            <a:r>
              <a:rPr lang="en-US" dirty="0"/>
              <a:t> using the </a:t>
            </a:r>
            <a:r>
              <a:rPr lang="en-US" dirty="0" err="1"/>
              <a:t>getSystemService</a:t>
            </a:r>
            <a:r>
              <a:rPr lang="en-US" dirty="0"/>
              <a:t>() method passing in the </a:t>
            </a:r>
            <a:r>
              <a:rPr lang="en-US" dirty="0" err="1"/>
              <a:t>Context.BLUETOOTH_SERVICE</a:t>
            </a:r>
            <a:r>
              <a:rPr lang="en-US" dirty="0"/>
              <a:t> value.</a:t>
            </a:r>
          </a:p>
          <a:p>
            <a:pPr lvl="1"/>
            <a:r>
              <a:rPr lang="en-US" dirty="0" err="1"/>
              <a:t>BluetoothAdapter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requires implementing the </a:t>
            </a:r>
            <a:r>
              <a:rPr lang="en-US" dirty="0" err="1"/>
              <a:t>LeScanCallback</a:t>
            </a:r>
            <a:r>
              <a:rPr lang="en-US" dirty="0"/>
              <a:t> interface to access the </a:t>
            </a:r>
            <a:r>
              <a:rPr lang="en-US" dirty="0" err="1"/>
              <a:t>BluetoothDevice</a:t>
            </a:r>
            <a:r>
              <a:rPr lang="en-US" dirty="0"/>
              <a:t> object using the </a:t>
            </a:r>
            <a:r>
              <a:rPr lang="en-US" dirty="0" err="1"/>
              <a:t>onLeScan</a:t>
            </a:r>
            <a:r>
              <a:rPr lang="en-US" dirty="0"/>
              <a:t>() method call</a:t>
            </a:r>
          </a:p>
          <a:p>
            <a:pPr lvl="1"/>
            <a:r>
              <a:rPr lang="en-US" dirty="0" err="1"/>
              <a:t>BluetoothDevice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requires calling the </a:t>
            </a:r>
            <a:r>
              <a:rPr lang="en-US" dirty="0" err="1"/>
              <a:t>connectGatt</a:t>
            </a:r>
            <a:r>
              <a:rPr lang="en-US" dirty="0"/>
              <a:t>() method to connect to a peripheral Bluetooth LE device.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92991"/>
            <a:ext cx="1859831" cy="18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Weekly Topics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Interacting with Android’s Device Hardware.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Using the Device Sensors.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Reading Sensor Data.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Calibrating Sensors.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Determining Device Orientation.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Sensor Event Batching.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Monitoring the Battery.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Android’s Optional Hardware APIs.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Working with Bluetooth.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Working with Wi-Fi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Lab: Geo Chat app – Milestone 8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9. Working with Bluetooth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Classic Bluetooth</a:t>
            </a:r>
          </a:p>
          <a:p>
            <a:pPr lvl="1"/>
            <a:r>
              <a:rPr lang="en-US" dirty="0" err="1"/>
              <a:t>BluetoothAdapter</a:t>
            </a:r>
            <a:r>
              <a:rPr lang="en-US" dirty="0"/>
              <a:t> class </a:t>
            </a:r>
          </a:p>
          <a:p>
            <a:pPr lvl="2"/>
            <a:r>
              <a:rPr lang="en-US" dirty="0"/>
              <a:t>Bluetooth radio hardware on the local device</a:t>
            </a:r>
          </a:p>
          <a:p>
            <a:pPr lvl="1"/>
            <a:r>
              <a:rPr lang="en-US" dirty="0" err="1"/>
              <a:t>BluetoothDevice</a:t>
            </a:r>
            <a:r>
              <a:rPr lang="en-US" dirty="0"/>
              <a:t> class </a:t>
            </a:r>
          </a:p>
          <a:p>
            <a:pPr lvl="2"/>
            <a:r>
              <a:rPr lang="en-US" dirty="0"/>
              <a:t>represents a remote Bluetooth device</a:t>
            </a:r>
          </a:p>
          <a:p>
            <a:pPr lvl="1"/>
            <a:r>
              <a:rPr lang="en-US" dirty="0" err="1"/>
              <a:t>BluetoothServerSocket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used to open a socket to listen for incoming connections and provides a </a:t>
            </a:r>
            <a:r>
              <a:rPr lang="en-US" dirty="0" err="1"/>
              <a:t>BluetoothSocket</a:t>
            </a:r>
            <a:r>
              <a:rPr lang="en-US" dirty="0"/>
              <a:t> object when a connection is made.</a:t>
            </a:r>
          </a:p>
          <a:p>
            <a:pPr lvl="1"/>
            <a:r>
              <a:rPr lang="en-US" dirty="0" err="1"/>
              <a:t>BluetoothSocket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used by the client to establish a connection to a remote device.</a:t>
            </a:r>
          </a:p>
          <a:p>
            <a:r>
              <a:rPr lang="en-US" b="1" dirty="0"/>
              <a:t>Bluetooth LE</a:t>
            </a:r>
            <a:endParaRPr lang="ru-RU" b="1" dirty="0"/>
          </a:p>
          <a:p>
            <a:pPr lvl="1"/>
            <a:r>
              <a:rPr lang="en-US" dirty="0" err="1"/>
              <a:t>BluetoothManager</a:t>
            </a:r>
            <a:r>
              <a:rPr lang="en-US" dirty="0"/>
              <a:t> class</a:t>
            </a:r>
            <a:endParaRPr lang="ru-RU" dirty="0"/>
          </a:p>
          <a:p>
            <a:pPr lvl="2"/>
            <a:r>
              <a:rPr lang="en-US" dirty="0"/>
              <a:t>used to acquire the </a:t>
            </a:r>
            <a:r>
              <a:rPr lang="en-US" dirty="0" err="1"/>
              <a:t>BluetoothAdapter</a:t>
            </a:r>
            <a:r>
              <a:rPr lang="en-US" dirty="0"/>
              <a:t> using the </a:t>
            </a:r>
            <a:r>
              <a:rPr lang="en-US" dirty="0" err="1"/>
              <a:t>getSystemService</a:t>
            </a:r>
            <a:r>
              <a:rPr lang="en-US" dirty="0"/>
              <a:t>() method passing in the </a:t>
            </a:r>
            <a:r>
              <a:rPr lang="en-US" dirty="0" err="1"/>
              <a:t>Context.BLUETOOTH_SERVICE</a:t>
            </a:r>
            <a:r>
              <a:rPr lang="en-US" dirty="0"/>
              <a:t> value.</a:t>
            </a:r>
          </a:p>
          <a:p>
            <a:pPr lvl="1"/>
            <a:r>
              <a:rPr lang="en-US" dirty="0" err="1"/>
              <a:t>BluetoothAdapter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requires implementing the </a:t>
            </a:r>
            <a:r>
              <a:rPr lang="en-US" dirty="0" err="1"/>
              <a:t>LeScanCallback</a:t>
            </a:r>
            <a:r>
              <a:rPr lang="en-US" dirty="0"/>
              <a:t> interface to access the </a:t>
            </a:r>
            <a:r>
              <a:rPr lang="en-US" dirty="0" err="1"/>
              <a:t>BluetoothDevice</a:t>
            </a:r>
            <a:r>
              <a:rPr lang="en-US" dirty="0"/>
              <a:t> object using the </a:t>
            </a:r>
            <a:r>
              <a:rPr lang="en-US" dirty="0" err="1"/>
              <a:t>onLeScan</a:t>
            </a:r>
            <a:r>
              <a:rPr lang="en-US" dirty="0"/>
              <a:t>() method call</a:t>
            </a:r>
          </a:p>
          <a:p>
            <a:pPr lvl="1"/>
            <a:r>
              <a:rPr lang="en-US" dirty="0" err="1"/>
              <a:t>BluetoothDevice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requires calling the </a:t>
            </a:r>
            <a:r>
              <a:rPr lang="en-US" dirty="0" err="1"/>
              <a:t>connectGatt</a:t>
            </a:r>
            <a:r>
              <a:rPr lang="en-US" dirty="0"/>
              <a:t>() method to connect to a peripheral Bluetooth LE device.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66" y="527173"/>
            <a:ext cx="3409949" cy="10014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1690687"/>
            <a:ext cx="2277554" cy="12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1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9. Working with Bluetooth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Classic Bluetooth</a:t>
            </a:r>
          </a:p>
          <a:p>
            <a:pPr lvl="1"/>
            <a:r>
              <a:rPr lang="en-US" dirty="0"/>
              <a:t>Querying for Paired Devices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en-US" dirty="0"/>
              <a:t>Discovering Devices</a:t>
            </a:r>
          </a:p>
          <a:p>
            <a:pPr lvl="2"/>
            <a:r>
              <a:rPr lang="en-US" dirty="0"/>
              <a:t>New Bluetooth devices must be discovered and paired to the adapter before use</a:t>
            </a:r>
          </a:p>
          <a:p>
            <a:pPr lvl="2"/>
            <a:r>
              <a:rPr lang="en-US" dirty="0"/>
              <a:t>use the </a:t>
            </a:r>
            <a:r>
              <a:rPr lang="en-US" dirty="0" err="1"/>
              <a:t>BluetoothAdapter</a:t>
            </a:r>
            <a:r>
              <a:rPr lang="en-US" dirty="0"/>
              <a:t> to start and stop the discovery process</a:t>
            </a:r>
          </a:p>
          <a:p>
            <a:pPr lvl="3"/>
            <a:r>
              <a:rPr lang="en-US" dirty="0" err="1"/>
              <a:t>startDiscovery</a:t>
            </a:r>
            <a:r>
              <a:rPr lang="en-US" dirty="0"/>
              <a:t>() method starts the discovery process asynchronously</a:t>
            </a:r>
          </a:p>
          <a:p>
            <a:pPr lvl="3"/>
            <a:r>
              <a:rPr lang="en-US" dirty="0"/>
              <a:t>requires the </a:t>
            </a:r>
            <a:r>
              <a:rPr lang="en-US" dirty="0" err="1"/>
              <a:t>android.permission.BLUETOOTH_ADMIN</a:t>
            </a:r>
            <a:r>
              <a:rPr lang="en-US" dirty="0"/>
              <a:t> permission</a:t>
            </a:r>
          </a:p>
          <a:p>
            <a:pPr lvl="2"/>
            <a:r>
              <a:rPr lang="en-US" dirty="0"/>
              <a:t>register to receive broadcasts for the following Intent actions</a:t>
            </a:r>
          </a:p>
          <a:p>
            <a:pPr lvl="3"/>
            <a:r>
              <a:rPr lang="en-US" dirty="0"/>
              <a:t>ACTION_DISCOVERY_STARTED</a:t>
            </a:r>
          </a:p>
          <a:p>
            <a:pPr lvl="3"/>
            <a:r>
              <a:rPr lang="en-US" dirty="0"/>
              <a:t>ACTION_FOUND</a:t>
            </a:r>
          </a:p>
          <a:p>
            <a:pPr lvl="4"/>
            <a:r>
              <a:rPr lang="en-US" dirty="0"/>
              <a:t>Occurs each time a remote Bluetooth device is found</a:t>
            </a:r>
          </a:p>
          <a:p>
            <a:pPr lvl="3"/>
            <a:r>
              <a:rPr lang="en-US" dirty="0"/>
              <a:t>ACTION_DISCOVERY_FINISHED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215705"/>
            <a:ext cx="1615715" cy="16244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930" y="2590800"/>
            <a:ext cx="8694964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699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9. Working with Bluetooth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4481512" cy="4351338"/>
          </a:xfrm>
        </p:spPr>
        <p:txBody>
          <a:bodyPr>
            <a:normAutofit/>
          </a:bodyPr>
          <a:lstStyle/>
          <a:p>
            <a:r>
              <a:rPr lang="en-US" b="1" dirty="0"/>
              <a:t>Classic Bluetooth</a:t>
            </a:r>
          </a:p>
          <a:p>
            <a:pPr lvl="1"/>
            <a:r>
              <a:rPr lang="en-US" dirty="0"/>
              <a:t>Establishing Connections between Devices</a:t>
            </a:r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12" y="1644652"/>
            <a:ext cx="6034088" cy="47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0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10. Working with Wi-Fi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Wi-Fi features</a:t>
            </a:r>
            <a:endParaRPr lang="ru-RU" dirty="0"/>
          </a:p>
          <a:p>
            <a:pPr lvl="1"/>
            <a:r>
              <a:rPr lang="en-US" dirty="0"/>
              <a:t>Use Wi-Fi system service to find and connect to various Wi-Fi networks</a:t>
            </a:r>
          </a:p>
          <a:p>
            <a:pPr lvl="1"/>
            <a:r>
              <a:rPr lang="en-US" dirty="0"/>
              <a:t>Use Wi-Fi Direct to facilitate connections</a:t>
            </a:r>
          </a:p>
          <a:p>
            <a:r>
              <a:rPr lang="en-US" dirty="0"/>
              <a:t>Wi-Fi Direct </a:t>
            </a:r>
          </a:p>
          <a:p>
            <a:pPr lvl="1"/>
            <a:r>
              <a:rPr lang="en-US" dirty="0"/>
              <a:t>relatively new standard </a:t>
            </a:r>
          </a:p>
          <a:p>
            <a:pPr lvl="1"/>
            <a:r>
              <a:rPr lang="en-US" dirty="0"/>
              <a:t>attempts to solve the problems and difficulties with ad hoc Wi-Fi</a:t>
            </a:r>
          </a:p>
          <a:p>
            <a:pPr lvl="2"/>
            <a:r>
              <a:rPr lang="en-US" dirty="0"/>
              <a:t>configuration and connection management</a:t>
            </a:r>
          </a:p>
          <a:p>
            <a:pPr lvl="1"/>
            <a:r>
              <a:rPr lang="en-US" dirty="0"/>
              <a:t>introduced in Android 4.0 (API Level 14).</a:t>
            </a:r>
          </a:p>
          <a:p>
            <a:pPr lvl="1"/>
            <a:r>
              <a:rPr lang="en-US" dirty="0"/>
              <a:t>host Wi-Fi Direct device basically becomes an access point</a:t>
            </a:r>
          </a:p>
          <a:p>
            <a:pPr lvl="1"/>
            <a:r>
              <a:rPr lang="en-US" dirty="0"/>
              <a:t>used to connect the two devices</a:t>
            </a:r>
          </a:p>
          <a:p>
            <a:r>
              <a:rPr lang="en-US" dirty="0"/>
              <a:t>Wi-Fi Direct vs </a:t>
            </a:r>
            <a:r>
              <a:rPr lang="en-US" dirty="0" err="1"/>
              <a:t>Bluethooth</a:t>
            </a:r>
            <a:endParaRPr lang="en-US" dirty="0"/>
          </a:p>
          <a:p>
            <a:pPr lvl="1"/>
            <a:r>
              <a:rPr lang="en-US" dirty="0"/>
              <a:t>longer range</a:t>
            </a:r>
          </a:p>
          <a:p>
            <a:pPr lvl="1"/>
            <a:r>
              <a:rPr lang="en-US" dirty="0"/>
              <a:t>faster data communications</a:t>
            </a:r>
          </a:p>
          <a:p>
            <a:pPr lvl="1"/>
            <a:r>
              <a:rPr lang="en-US" dirty="0"/>
              <a:t>simpler networking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166688"/>
            <a:ext cx="252346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3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10. Working with Wi-Fi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Wi-Fi Direct </a:t>
            </a:r>
          </a:p>
          <a:p>
            <a:pPr lvl="1"/>
            <a:r>
              <a:rPr lang="en-US" dirty="0"/>
              <a:t>peer-to-peer Wi-Fi package </a:t>
            </a:r>
            <a:endParaRPr lang="ru-RU" dirty="0"/>
          </a:p>
          <a:p>
            <a:pPr lvl="2"/>
            <a:r>
              <a:rPr lang="en-US" dirty="0"/>
              <a:t>android.net.wifi.p2p. </a:t>
            </a:r>
            <a:endParaRPr lang="ru-RU" dirty="0"/>
          </a:p>
          <a:p>
            <a:pPr lvl="1"/>
            <a:r>
              <a:rPr lang="en-US" dirty="0"/>
              <a:t>WifiP2pManager class </a:t>
            </a:r>
            <a:endParaRPr lang="ru-RU" dirty="0"/>
          </a:p>
          <a:p>
            <a:pPr lvl="2"/>
            <a:r>
              <a:rPr lang="en-US" dirty="0"/>
              <a:t>configure several callback classes </a:t>
            </a:r>
            <a:endParaRPr lang="ru-RU" dirty="0"/>
          </a:p>
          <a:p>
            <a:pPr lvl="3"/>
            <a:r>
              <a:rPr lang="en-US" dirty="0"/>
              <a:t>used to asynchronously get the status of requests you make</a:t>
            </a:r>
            <a:endParaRPr lang="ru-RU" dirty="0"/>
          </a:p>
          <a:p>
            <a:pPr lvl="2"/>
            <a:r>
              <a:rPr lang="en-US" dirty="0"/>
              <a:t>configure a broadcast receiver to handle various notifications</a:t>
            </a:r>
            <a:endParaRPr lang="ru-RU" dirty="0"/>
          </a:p>
          <a:p>
            <a:pPr lvl="3"/>
            <a:r>
              <a:rPr lang="en-US" dirty="0"/>
              <a:t>state of Wi-Fi Direct changes</a:t>
            </a:r>
            <a:endParaRPr lang="ru-RU" dirty="0"/>
          </a:p>
          <a:p>
            <a:pPr lvl="1"/>
            <a:r>
              <a:rPr lang="en-US" dirty="0"/>
              <a:t>Permissions</a:t>
            </a:r>
          </a:p>
          <a:p>
            <a:pPr lvl="2"/>
            <a:r>
              <a:rPr lang="en-US" dirty="0"/>
              <a:t>no distinction between regular Wi-Fi and Internet access and Wi-Fi Direct and peer-to-peer networking access. </a:t>
            </a:r>
          </a:p>
          <a:p>
            <a:pPr lvl="2"/>
            <a:r>
              <a:rPr lang="en-US" dirty="0"/>
              <a:t>INTERNET</a:t>
            </a:r>
          </a:p>
          <a:p>
            <a:pPr lvl="2"/>
            <a:r>
              <a:rPr lang="en-US" dirty="0"/>
              <a:t>ACCESS_WIFI_STATE</a:t>
            </a:r>
          </a:p>
          <a:p>
            <a:pPr lvl="2"/>
            <a:r>
              <a:rPr lang="en-US" dirty="0"/>
              <a:t>ACCESS_NETWORK_STATE</a:t>
            </a:r>
          </a:p>
          <a:p>
            <a:pPr lvl="2"/>
            <a:r>
              <a:rPr lang="en-US" dirty="0"/>
              <a:t>CHANGE_WIFI_STATE</a:t>
            </a:r>
          </a:p>
          <a:p>
            <a:pPr lvl="2"/>
            <a:r>
              <a:rPr lang="en-US" dirty="0"/>
              <a:t>CHANGE_NETWORK_STATE</a:t>
            </a:r>
          </a:p>
          <a:p>
            <a:pPr lvl="1"/>
            <a:r>
              <a:rPr lang="en-US" dirty="0"/>
              <a:t>Explore Wi-Fi Direct code in the </a:t>
            </a:r>
            <a:r>
              <a:rPr lang="en-US" dirty="0" err="1"/>
              <a:t>WifiDirectDemo</a:t>
            </a:r>
            <a:r>
              <a:rPr lang="en-US" dirty="0"/>
              <a:t> sample application that ships with the Android SDK.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681037"/>
            <a:ext cx="2667000" cy="156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10. Working with Wi-Fi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Monitoring Wi-Fi State</a:t>
            </a:r>
          </a:p>
          <a:p>
            <a:pPr lvl="1"/>
            <a:r>
              <a:rPr lang="en-US" dirty="0"/>
              <a:t>Permissions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WifiManager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Wi-Fi scan steps</a:t>
            </a:r>
          </a:p>
          <a:p>
            <a:pPr marL="1257259" lvl="2" indent="-342900">
              <a:buFont typeface="+mj-lt"/>
              <a:buAutoNum type="arabicPeriod"/>
            </a:pPr>
            <a:r>
              <a:rPr lang="en-US" dirty="0"/>
              <a:t>Start the scan with the </a:t>
            </a:r>
            <a:r>
              <a:rPr lang="en-US" dirty="0" err="1"/>
              <a:t>startScan</a:t>
            </a:r>
            <a:r>
              <a:rPr lang="en-US" dirty="0"/>
              <a:t>() method of the </a:t>
            </a:r>
            <a:r>
              <a:rPr lang="en-US" dirty="0" err="1"/>
              <a:t>WifiManager</a:t>
            </a:r>
            <a:r>
              <a:rPr lang="en-US" dirty="0"/>
              <a:t> object.</a:t>
            </a:r>
          </a:p>
          <a:p>
            <a:pPr marL="1257259" lvl="2" indent="-342900">
              <a:buFont typeface="+mj-lt"/>
              <a:buAutoNum type="arabicPeriod"/>
            </a:pPr>
            <a:r>
              <a:rPr lang="en-US" dirty="0"/>
              <a:t>Register a </a:t>
            </a:r>
            <a:r>
              <a:rPr lang="en-US" dirty="0" err="1"/>
              <a:t>BroadcastReceiver</a:t>
            </a:r>
            <a:r>
              <a:rPr lang="en-US" dirty="0"/>
              <a:t> for the SCAN_RESULTS_AVAILABLE intent.</a:t>
            </a:r>
          </a:p>
          <a:p>
            <a:pPr marL="1257259" lvl="2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getScanResults</a:t>
            </a:r>
            <a:r>
              <a:rPr lang="en-US" dirty="0"/>
              <a:t>() to get a list of </a:t>
            </a:r>
            <a:r>
              <a:rPr lang="en-US" dirty="0" err="1"/>
              <a:t>ScanResult</a:t>
            </a:r>
            <a:r>
              <a:rPr lang="en-US" dirty="0"/>
              <a:t> objects.</a:t>
            </a:r>
          </a:p>
          <a:p>
            <a:pPr marL="1257259" lvl="2" indent="-342900">
              <a:buFont typeface="+mj-lt"/>
              <a:buAutoNum type="arabicPeriod"/>
            </a:pPr>
            <a:r>
              <a:rPr lang="en-US" dirty="0"/>
              <a:t>Iterate over the results and do something with them.</a:t>
            </a:r>
          </a:p>
          <a:p>
            <a:pPr lvl="2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146843"/>
            <a:ext cx="2200275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474821"/>
            <a:ext cx="5334000" cy="828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538" y="3801940"/>
            <a:ext cx="5267325" cy="514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5530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10. Working with Wi-Fi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Monitoring Wi-Fi State</a:t>
            </a:r>
          </a:p>
          <a:p>
            <a:pPr lvl="1"/>
            <a:r>
              <a:rPr lang="en-US" dirty="0"/>
              <a:t>Wi-Fi scan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146843"/>
            <a:ext cx="2200275" cy="1762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281780"/>
            <a:ext cx="6029325" cy="666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2961069"/>
            <a:ext cx="5643563" cy="3745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309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10. Working with Wi-Fi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Monitoring Wi-Fi State</a:t>
            </a:r>
          </a:p>
          <a:p>
            <a:pPr lvl="1"/>
            <a:r>
              <a:rPr lang="en-US" dirty="0"/>
              <a:t>list known access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Book’s Code:</a:t>
            </a:r>
          </a:p>
          <a:p>
            <a:pPr lvl="2"/>
            <a:r>
              <a:rPr lang="en-US" dirty="0"/>
              <a:t>Chapter 16 - Hardware APIs\</a:t>
            </a:r>
            <a:r>
              <a:rPr lang="en-US" dirty="0" err="1"/>
              <a:t>SimpleWireless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146843"/>
            <a:ext cx="2200275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591594"/>
            <a:ext cx="4533900" cy="281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797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Objectives</a:t>
            </a:r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Explain how to use Android’s Device Hardware including Sensors, Bluetooth and </a:t>
            </a:r>
            <a:r>
              <a:rPr lang="en-CA" dirty="0" err="1"/>
              <a:t>Wi-FI</a:t>
            </a:r>
            <a:r>
              <a:rPr lang="en-CA" dirty="0"/>
              <a:t>;</a:t>
            </a:r>
            <a:endParaRPr lang="en-US" dirty="0"/>
          </a:p>
          <a:p>
            <a:r>
              <a:rPr lang="en-CA" dirty="0"/>
              <a:t>Build an android application that accesses Device Sensors, Bluetooth and </a:t>
            </a:r>
            <a:r>
              <a:rPr lang="en-CA" dirty="0" err="1"/>
              <a:t>Wi-FI</a:t>
            </a:r>
            <a:r>
              <a:rPr lang="en-CA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1. Interacting with Android’s Device Hardware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>
            <a:normAutofit/>
          </a:bodyPr>
          <a:lstStyle/>
          <a:p>
            <a:r>
              <a:rPr lang="en-US" b="1" dirty="0"/>
              <a:t>Android SDK </a:t>
            </a:r>
          </a:p>
          <a:p>
            <a:pPr lvl="1"/>
            <a:r>
              <a:rPr lang="en-US" dirty="0"/>
              <a:t>variety of APIs for accessing low-level hardware features on the device such as</a:t>
            </a:r>
          </a:p>
          <a:p>
            <a:pPr lvl="2"/>
            <a:r>
              <a:rPr lang="en-US" dirty="0"/>
              <a:t>magnetic and orientation sensors</a:t>
            </a:r>
          </a:p>
          <a:p>
            <a:pPr lvl="2"/>
            <a:r>
              <a:rPr lang="en-US" dirty="0"/>
              <a:t>light sensors</a:t>
            </a:r>
          </a:p>
          <a:p>
            <a:pPr lvl="2"/>
            <a:r>
              <a:rPr lang="en-US" dirty="0"/>
              <a:t>temperature sensors</a:t>
            </a:r>
          </a:p>
          <a:p>
            <a:pPr lvl="2"/>
            <a:r>
              <a:rPr lang="en-US" dirty="0"/>
              <a:t>battery state</a:t>
            </a:r>
          </a:p>
          <a:p>
            <a:pPr lvl="2"/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75" y="1566863"/>
            <a:ext cx="19907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3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1. Interacting with Android’s Device Hardware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Guidelines to access device hardware</a:t>
            </a:r>
          </a:p>
          <a:p>
            <a:pPr lvl="1"/>
            <a:r>
              <a:rPr lang="en-US" dirty="0"/>
              <a:t>Make no assumptions about the existence or availability of underlying hardware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Always check and verify optional features before trying to access hardware programmatically.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Pay special attention to exception handling and error and return value checking when working with hardware APIs.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Understand that hardware features are device resources.</a:t>
            </a:r>
          </a:p>
          <a:p>
            <a:pPr lvl="2"/>
            <a:r>
              <a:rPr lang="en-US" dirty="0"/>
              <a:t>Acquire them late</a:t>
            </a:r>
          </a:p>
          <a:p>
            <a:pPr lvl="2"/>
            <a:r>
              <a:rPr lang="en-US" dirty="0"/>
              <a:t>Release them as soon as you’re done</a:t>
            </a:r>
          </a:p>
          <a:p>
            <a:pPr lvl="2"/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75" y="1566863"/>
            <a:ext cx="19907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2. Using the Device Sensors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en-US" dirty="0"/>
              <a:t>Android SDK </a:t>
            </a:r>
          </a:p>
          <a:p>
            <a:pPr lvl="1"/>
            <a:r>
              <a:rPr lang="en-US" altLang="en-US" dirty="0"/>
              <a:t>provides access to raw data from sensors on the device</a:t>
            </a:r>
          </a:p>
          <a:p>
            <a:r>
              <a:rPr lang="en-US" altLang="en-US" dirty="0"/>
              <a:t>Sensors, and their precision and features, vary from device to device</a:t>
            </a:r>
          </a:p>
          <a:p>
            <a:r>
              <a:rPr lang="en-US" altLang="en-US" dirty="0"/>
              <a:t>Accessing Device Sensors</a:t>
            </a:r>
          </a:p>
          <a:p>
            <a:pPr lvl="1"/>
            <a:r>
              <a:rPr lang="en-US" altLang="en-US" dirty="0" err="1"/>
              <a:t>SensorManager</a:t>
            </a:r>
            <a:r>
              <a:rPr lang="en-US" altLang="en-US" dirty="0"/>
              <a:t> object</a:t>
            </a:r>
          </a:p>
          <a:p>
            <a:pPr lvl="2"/>
            <a:r>
              <a:rPr lang="en-US" altLang="en-US" dirty="0" err="1"/>
              <a:t>android.hardware.SensorManager</a:t>
            </a:r>
            <a:endParaRPr lang="en-US" altLang="en-US" dirty="0"/>
          </a:p>
          <a:p>
            <a:pPr lvl="2"/>
            <a:r>
              <a:rPr lang="en-US" altLang="en-US" dirty="0"/>
              <a:t>listens for data from the sensors</a:t>
            </a:r>
          </a:p>
          <a:p>
            <a:pPr lvl="2"/>
            <a:r>
              <a:rPr lang="en-US" altLang="en-US" dirty="0"/>
              <a:t>system Service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88013"/>
            <a:ext cx="10363200" cy="977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2640470"/>
            <a:ext cx="1610758" cy="15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0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2. Using the Device Sensors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b="1" dirty="0"/>
              <a:t>Sensor</a:t>
            </a:r>
            <a:r>
              <a:rPr lang="en-US" altLang="en-US" dirty="0"/>
              <a:t> class</a:t>
            </a:r>
          </a:p>
          <a:p>
            <a:pPr lvl="1"/>
            <a:r>
              <a:rPr lang="en-US" altLang="en-US" dirty="0" err="1"/>
              <a:t>android.hardware.Sensor</a:t>
            </a:r>
            <a:endParaRPr lang="en-US" altLang="en-US" dirty="0"/>
          </a:p>
          <a:p>
            <a:pPr lvl="1"/>
            <a:r>
              <a:rPr lang="en-US" altLang="en-US" dirty="0"/>
              <a:t>defines a number of identifiers for the various sensors, e.g.</a:t>
            </a:r>
          </a:p>
          <a:p>
            <a:pPr lvl="1"/>
            <a:r>
              <a:rPr lang="en-US" altLang="en-US" dirty="0"/>
              <a:t>TYPE_ACCELEROMETER</a:t>
            </a:r>
          </a:p>
          <a:p>
            <a:pPr lvl="2"/>
            <a:r>
              <a:rPr lang="en-US" altLang="en-US" dirty="0"/>
              <a:t>Measures acceleration in three directions (values are in SI units (m/s2))</a:t>
            </a:r>
          </a:p>
          <a:p>
            <a:pPr lvl="1"/>
            <a:r>
              <a:rPr lang="en-US" altLang="en-US" dirty="0"/>
              <a:t>TYPE_AMBIENT_TEMPERATURE</a:t>
            </a:r>
          </a:p>
          <a:p>
            <a:pPr lvl="2"/>
            <a:r>
              <a:rPr lang="en-US" altLang="en-US" dirty="0"/>
              <a:t>Measures temperature</a:t>
            </a:r>
          </a:p>
          <a:p>
            <a:pPr lvl="1"/>
            <a:r>
              <a:rPr lang="en-US" altLang="en-US" dirty="0"/>
              <a:t>TYPE_GYROSCOPE</a:t>
            </a:r>
          </a:p>
          <a:p>
            <a:pPr lvl="2"/>
            <a:r>
              <a:rPr lang="en-US" altLang="en-US" dirty="0"/>
              <a:t>Measures angular orientation in three directions (values are angles in degrees)</a:t>
            </a:r>
          </a:p>
          <a:p>
            <a:pPr lvl="1"/>
            <a:r>
              <a:rPr lang="en-US" altLang="en-US" dirty="0"/>
              <a:t>TYPE_LIGHT</a:t>
            </a:r>
          </a:p>
          <a:p>
            <a:pPr lvl="2"/>
            <a:r>
              <a:rPr lang="en-US" altLang="en-US" dirty="0"/>
              <a:t>Measures ambient light (values are in SI lux units)</a:t>
            </a:r>
          </a:p>
          <a:p>
            <a:pPr lvl="1"/>
            <a:r>
              <a:rPr lang="en-US" altLang="en-US" dirty="0"/>
              <a:t>TYPE_MAGNETIC_FIELD</a:t>
            </a:r>
          </a:p>
          <a:p>
            <a:pPr lvl="2"/>
            <a:r>
              <a:rPr lang="en-US" altLang="en-US" dirty="0"/>
              <a:t>Measures magnetism in three directions; the compass</a:t>
            </a:r>
          </a:p>
          <a:p>
            <a:pPr lvl="1"/>
            <a:r>
              <a:rPr lang="en-US" altLang="en-US" dirty="0"/>
              <a:t>TYPE_PRESSURE</a:t>
            </a:r>
          </a:p>
          <a:p>
            <a:pPr lvl="2"/>
            <a:r>
              <a:rPr lang="en-US" altLang="en-US" dirty="0"/>
              <a:t>Measures barometric pressure</a:t>
            </a:r>
          </a:p>
          <a:p>
            <a:pPr lvl="1"/>
            <a:r>
              <a:rPr lang="en-US" altLang="en-US" dirty="0"/>
              <a:t>TYPE_PROXIMITY</a:t>
            </a:r>
          </a:p>
          <a:p>
            <a:pPr lvl="2"/>
            <a:r>
              <a:rPr lang="en-US" altLang="en-US" dirty="0"/>
              <a:t>Measures the distance to an object</a:t>
            </a:r>
          </a:p>
          <a:p>
            <a:pPr lvl="1"/>
            <a:r>
              <a:rPr lang="en-US" altLang="en-US" dirty="0"/>
              <a:t>TYPE_RELATIVE_HUMIDITY</a:t>
            </a:r>
          </a:p>
          <a:p>
            <a:pPr lvl="2"/>
            <a:r>
              <a:rPr lang="en-US" altLang="en-US" dirty="0"/>
              <a:t>Measures the relative humidity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760" y="2602370"/>
            <a:ext cx="1688586" cy="16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2. Using the Device Sensors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Configuring the Android Manifest File for Sensors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dirty="0"/>
              <a:t>Acquiring a Reference to a Sensor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106" y="2602370"/>
            <a:ext cx="1688586" cy="1653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424326"/>
            <a:ext cx="8363906" cy="1080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953000"/>
            <a:ext cx="9367345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130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3. Reading Sensor Data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10515600" cy="5334000"/>
          </a:xfrm>
        </p:spPr>
        <p:txBody>
          <a:bodyPr>
            <a:noAutofit/>
          </a:bodyPr>
          <a:lstStyle/>
          <a:p>
            <a:r>
              <a:rPr lang="en-US" sz="1400" dirty="0"/>
              <a:t>Sensor values are sent back to an application via</a:t>
            </a:r>
          </a:p>
          <a:p>
            <a:pPr lvl="1"/>
            <a:r>
              <a:rPr lang="en-US" sz="1400" dirty="0" err="1"/>
              <a:t>SensorEventListener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r>
              <a:rPr lang="en-US" sz="1400" dirty="0"/>
              <a:t>Reading Sensor data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Example</a:t>
            </a:r>
          </a:p>
          <a:p>
            <a:pPr lvl="1"/>
            <a:r>
              <a:rPr lang="en-US" sz="1400" dirty="0"/>
              <a:t>Book’s </a:t>
            </a:r>
            <a:r>
              <a:rPr lang="en-US" sz="1400" dirty="0" err="1"/>
              <a:t>Code:Chapter</a:t>
            </a:r>
            <a:r>
              <a:rPr lang="en-US" sz="1400" dirty="0"/>
              <a:t> 15 - Sensors\</a:t>
            </a:r>
            <a:r>
              <a:rPr lang="en-US" sz="1400" dirty="0" err="1"/>
              <a:t>SimpleHardware</a:t>
            </a:r>
            <a:endParaRPr lang="en-US" alt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818" y="152400"/>
            <a:ext cx="2788920" cy="464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037227"/>
            <a:ext cx="6191250" cy="428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529" y="2959429"/>
            <a:ext cx="6605394" cy="2865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320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1623</Words>
  <Application>Microsoft Macintosh PowerPoint</Application>
  <PresentationFormat>Widescreen</PresentationFormat>
  <Paragraphs>314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COMP3074 Mobile App Development I</vt:lpstr>
      <vt:lpstr>Weekly Topics</vt:lpstr>
      <vt:lpstr>Weekly Objectives</vt:lpstr>
      <vt:lpstr>1. Interacting with Android’s Device Hardware</vt:lpstr>
      <vt:lpstr>1. Interacting with Android’s Device Hardware</vt:lpstr>
      <vt:lpstr>2. Using the Device Sensors</vt:lpstr>
      <vt:lpstr>2. Using the Device Sensors</vt:lpstr>
      <vt:lpstr>2. Using the Device Sensors</vt:lpstr>
      <vt:lpstr>3. Reading Sensor Data</vt:lpstr>
      <vt:lpstr>4. Calibrating Sensors</vt:lpstr>
      <vt:lpstr>5. Determining Device Orientation</vt:lpstr>
      <vt:lpstr>6. Sensor Event Batching</vt:lpstr>
      <vt:lpstr>7. Monitoring the Battery</vt:lpstr>
      <vt:lpstr>7. Monitoring the Battery</vt:lpstr>
      <vt:lpstr>9. Working with Bluetooth</vt:lpstr>
      <vt:lpstr>8. Android’s Optional Hardware APIs</vt:lpstr>
      <vt:lpstr>9. Working with Bluetooth</vt:lpstr>
      <vt:lpstr>9. Working with Bluetooth</vt:lpstr>
      <vt:lpstr>9. Working with Bluetooth</vt:lpstr>
      <vt:lpstr>9. Working with Bluetooth</vt:lpstr>
      <vt:lpstr>9. Working with Bluetooth</vt:lpstr>
      <vt:lpstr>9. Working with Bluetooth</vt:lpstr>
      <vt:lpstr>10. Working with Wi-Fi</vt:lpstr>
      <vt:lpstr>10. Working with Wi-Fi</vt:lpstr>
      <vt:lpstr>10. Working with Wi-Fi</vt:lpstr>
      <vt:lpstr>10. Working with Wi-Fi</vt:lpstr>
      <vt:lpstr>10. Working with Wi-Fi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391</cp:revision>
  <dcterms:created xsi:type="dcterms:W3CDTF">2007-07-09T21:56:01Z</dcterms:created>
  <dcterms:modified xsi:type="dcterms:W3CDTF">2021-10-18T14:06:02Z</dcterms:modified>
</cp:coreProperties>
</file>