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99" r:id="rId3"/>
    <p:sldId id="413" r:id="rId4"/>
    <p:sldId id="415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5" r:id="rId13"/>
    <p:sldId id="446" r:id="rId14"/>
    <p:sldId id="29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75583" autoAdjust="0"/>
  </p:normalViewPr>
  <p:slideViewPr>
    <p:cSldViewPr>
      <p:cViewPr varScale="1">
        <p:scale>
          <a:sx n="105" d="100"/>
          <a:sy n="105" d="100"/>
        </p:scale>
        <p:origin x="56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2021-11-08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ighlight>
                  <a:srgbClr val="C0C0C0"/>
                </a:highlight>
              </a:rPr>
              <a:t>import pandas as pd</a:t>
            </a:r>
          </a:p>
          <a:p>
            <a:r>
              <a:rPr lang="nb-NO" dirty="0">
                <a:highlight>
                  <a:srgbClr val="C0C0C0"/>
                </a:highlight>
              </a:rPr>
              <a:t>ufo = pd.read_csv('http://bit.ly/uforeports’)</a:t>
            </a:r>
          </a:p>
          <a:p>
            <a:r>
              <a:rPr lang="en-CA" dirty="0">
                <a:highlight>
                  <a:srgbClr val="C0C0C0"/>
                </a:highlight>
              </a:rPr>
              <a:t>type(</a:t>
            </a:r>
            <a:r>
              <a:rPr lang="en-CA" dirty="0" err="1">
                <a:highlight>
                  <a:srgbClr val="C0C0C0"/>
                </a:highlight>
              </a:rPr>
              <a:t>ufo</a:t>
            </a:r>
            <a:r>
              <a:rPr lang="en-CA" dirty="0">
                <a:highlight>
                  <a:srgbClr val="C0C0C0"/>
                </a:highlight>
              </a:rPr>
              <a:t>)</a:t>
            </a:r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  <a:p>
            <a:r>
              <a:rPr lang="en-CA" dirty="0" err="1"/>
              <a:t>ufo</a:t>
            </a:r>
            <a:r>
              <a:rPr lang="en-CA" dirty="0"/>
              <a:t>['City’]</a:t>
            </a:r>
          </a:p>
          <a:p>
            <a:r>
              <a:rPr lang="en-CA" dirty="0" err="1"/>
              <a:t>ufo.City</a:t>
            </a:r>
            <a:endParaRPr lang="en-CA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8402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0475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</a:t>
            </a:r>
            <a:r>
              <a:rPr lang="en-CA" dirty="0"/>
              <a:t>['City'] + ', ' +  </a:t>
            </a:r>
            <a:r>
              <a:rPr lang="en-CA" dirty="0" err="1"/>
              <a:t>ufo</a:t>
            </a:r>
            <a:r>
              <a:rPr lang="en-CA" dirty="0"/>
              <a:t>['State']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8999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</a:t>
            </a:r>
            <a:r>
              <a:rPr lang="en-US" dirty="0"/>
              <a:t>['Location'] = </a:t>
            </a:r>
            <a:r>
              <a:rPr lang="en-US" dirty="0" err="1"/>
              <a:t>ufo</a:t>
            </a:r>
            <a:r>
              <a:rPr lang="en-US" dirty="0"/>
              <a:t>['City'] + ', ' +  </a:t>
            </a:r>
            <a:r>
              <a:rPr lang="en-US" dirty="0" err="1"/>
              <a:t>ufo</a:t>
            </a:r>
            <a:r>
              <a:rPr lang="en-US" dirty="0"/>
              <a:t>['State’]</a:t>
            </a:r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  <a:p>
            <a:endParaRPr lang="en-CA" dirty="0"/>
          </a:p>
          <a:p>
            <a:r>
              <a:rPr lang="en-CA" dirty="0"/>
              <a:t>Note:</a:t>
            </a:r>
          </a:p>
          <a:p>
            <a:r>
              <a:rPr lang="en-US" dirty="0" err="1"/>
              <a:t>Ufo</a:t>
            </a:r>
            <a:r>
              <a:rPr lang="en-US" dirty="0"/>
              <a:t>.'Location’   Does </a:t>
            </a:r>
            <a:r>
              <a:rPr lang="en-US"/>
              <a:t>not work!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75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Why we need to select a Series?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Do an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Manipulate that 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en-CA" dirty="0" err="1"/>
              <a:t>ufo</a:t>
            </a:r>
            <a:r>
              <a:rPr lang="en-CA" dirty="0"/>
              <a:t> = </a:t>
            </a:r>
            <a:r>
              <a:rPr lang="en-CA" dirty="0" err="1"/>
              <a:t>pd.read_table</a:t>
            </a:r>
            <a:r>
              <a:rPr lang="en-CA" dirty="0"/>
              <a:t>('http://bit.ly/</a:t>
            </a:r>
            <a:r>
              <a:rPr lang="en-CA" dirty="0" err="1"/>
              <a:t>uforeports</a:t>
            </a:r>
            <a:r>
              <a:rPr lang="en-CA" dirty="0"/>
              <a:t>', </a:t>
            </a:r>
            <a:r>
              <a:rPr lang="en-CA" dirty="0" err="1"/>
              <a:t>sep</a:t>
            </a:r>
            <a:r>
              <a:rPr lang="en-CA" dirty="0"/>
              <a:t> = ',')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0014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ighlight>
                  <a:srgbClr val="C0C0C0"/>
                </a:highlight>
              </a:rPr>
              <a:t>import pandas as pd</a:t>
            </a:r>
          </a:p>
          <a:p>
            <a:r>
              <a:rPr lang="nb-NO" dirty="0"/>
              <a:t>ufo = pd.read_csv('http://bit.ly/uforeports’)</a:t>
            </a:r>
          </a:p>
          <a:p>
            <a:endParaRPr lang="en-CA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4235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ighlight>
                  <a:srgbClr val="C0C0C0"/>
                </a:highlight>
              </a:rPr>
              <a:t>import pandas as pd</a:t>
            </a:r>
          </a:p>
          <a:p>
            <a:r>
              <a:rPr lang="nb-NO" dirty="0"/>
              <a:t>ufo = pd.read_csv('http://bit.ly/uforeports’)</a:t>
            </a:r>
          </a:p>
          <a:p>
            <a:r>
              <a:rPr lang="en-CA" dirty="0"/>
              <a:t>type(</a:t>
            </a:r>
            <a:r>
              <a:rPr lang="en-CA" dirty="0" err="1"/>
              <a:t>ufo</a:t>
            </a:r>
            <a:r>
              <a:rPr lang="en-CA" dirty="0"/>
              <a:t>)</a:t>
            </a:r>
          </a:p>
          <a:p>
            <a:endParaRPr lang="en-CA" dirty="0"/>
          </a:p>
          <a:p>
            <a:endParaRPr lang="en-CA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1875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ighlight>
                  <a:srgbClr val="C0C0C0"/>
                </a:highlight>
              </a:rPr>
              <a:t>import pandas as pd</a:t>
            </a:r>
          </a:p>
          <a:p>
            <a:r>
              <a:rPr lang="nb-NO" dirty="0">
                <a:highlight>
                  <a:srgbClr val="C0C0C0"/>
                </a:highlight>
              </a:rPr>
              <a:t>ufo = pd.read_csv('http://bit.ly/uforeports’)</a:t>
            </a:r>
          </a:p>
          <a:p>
            <a:r>
              <a:rPr lang="en-CA" dirty="0">
                <a:highlight>
                  <a:srgbClr val="C0C0C0"/>
                </a:highlight>
              </a:rPr>
              <a:t>type(</a:t>
            </a:r>
            <a:r>
              <a:rPr lang="en-CA" dirty="0" err="1">
                <a:highlight>
                  <a:srgbClr val="C0C0C0"/>
                </a:highlight>
              </a:rPr>
              <a:t>ufo</a:t>
            </a:r>
            <a:r>
              <a:rPr lang="en-CA" dirty="0">
                <a:highlight>
                  <a:srgbClr val="C0C0C0"/>
                </a:highlight>
              </a:rPr>
              <a:t>)</a:t>
            </a:r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  <a:p>
            <a:endParaRPr lang="en-CA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8342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ighlight>
                  <a:srgbClr val="C0C0C0"/>
                </a:highlight>
              </a:rPr>
              <a:t>import pandas as pd</a:t>
            </a:r>
          </a:p>
          <a:p>
            <a:r>
              <a:rPr lang="nb-NO" dirty="0">
                <a:highlight>
                  <a:srgbClr val="C0C0C0"/>
                </a:highlight>
              </a:rPr>
              <a:t>ufo = pd.read_csv('http://bit.ly/uforeports’)</a:t>
            </a:r>
          </a:p>
          <a:p>
            <a:r>
              <a:rPr lang="en-CA" dirty="0">
                <a:highlight>
                  <a:srgbClr val="C0C0C0"/>
                </a:highlight>
              </a:rPr>
              <a:t>type(</a:t>
            </a:r>
            <a:r>
              <a:rPr lang="en-CA" dirty="0" err="1">
                <a:highlight>
                  <a:srgbClr val="C0C0C0"/>
                </a:highlight>
              </a:rPr>
              <a:t>ufo</a:t>
            </a:r>
            <a:r>
              <a:rPr lang="en-CA" dirty="0">
                <a:highlight>
                  <a:srgbClr val="C0C0C0"/>
                </a:highlight>
              </a:rPr>
              <a:t>)</a:t>
            </a:r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  <a:p>
            <a:r>
              <a:rPr lang="en-CA" dirty="0" err="1"/>
              <a:t>ufo</a:t>
            </a:r>
            <a:r>
              <a:rPr lang="en-CA" dirty="0"/>
              <a:t>['City']</a:t>
            </a:r>
            <a:endParaRPr lang="en-CA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7370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ighlight>
                  <a:srgbClr val="C0C0C0"/>
                </a:highlight>
              </a:rPr>
              <a:t>Yes! You are right! Python is </a:t>
            </a:r>
            <a:r>
              <a:rPr lang="en-CA" dirty="0"/>
              <a:t>seriously case-sensitive</a:t>
            </a:r>
            <a:r>
              <a:rPr lang="en-CA" dirty="0">
                <a:highlight>
                  <a:srgbClr val="C0C0C0"/>
                </a:highlight>
              </a:rPr>
              <a:t>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4513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ighlight>
                  <a:srgbClr val="C0C0C0"/>
                </a:highlight>
              </a:rPr>
              <a:t>import pandas as pd</a:t>
            </a:r>
          </a:p>
          <a:p>
            <a:r>
              <a:rPr lang="nb-NO" dirty="0">
                <a:highlight>
                  <a:srgbClr val="C0C0C0"/>
                </a:highlight>
              </a:rPr>
              <a:t>ufo = pd.read_csv('http://bit.ly/uforeports’)</a:t>
            </a:r>
          </a:p>
          <a:p>
            <a:r>
              <a:rPr lang="en-CA" dirty="0">
                <a:highlight>
                  <a:srgbClr val="C0C0C0"/>
                </a:highlight>
              </a:rPr>
              <a:t>type(</a:t>
            </a:r>
            <a:r>
              <a:rPr lang="en-CA" dirty="0" err="1">
                <a:highlight>
                  <a:srgbClr val="C0C0C0"/>
                </a:highlight>
              </a:rPr>
              <a:t>ufo</a:t>
            </a:r>
            <a:r>
              <a:rPr lang="en-CA" dirty="0">
                <a:highlight>
                  <a:srgbClr val="C0C0C0"/>
                </a:highlight>
              </a:rPr>
              <a:t>)</a:t>
            </a:r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  <a:p>
            <a:r>
              <a:rPr lang="en-CA" dirty="0" err="1"/>
              <a:t>ufo</a:t>
            </a:r>
            <a:r>
              <a:rPr lang="en-CA" dirty="0"/>
              <a:t>['City’]</a:t>
            </a:r>
            <a:endParaRPr lang="fa-IR" dirty="0"/>
          </a:p>
          <a:p>
            <a:r>
              <a:rPr lang="en-CA" dirty="0"/>
              <a:t>type(</a:t>
            </a:r>
            <a:r>
              <a:rPr lang="en-CA" dirty="0" err="1"/>
              <a:t>ufo</a:t>
            </a:r>
            <a:r>
              <a:rPr lang="en-CA" dirty="0"/>
              <a:t>['City'])</a:t>
            </a:r>
          </a:p>
          <a:p>
            <a:endParaRPr lang="en-CA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301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Dr. </a:t>
            </a:r>
            <a:r>
              <a:rPr lang="en-US" sz="2000">
                <a:latin typeface="+mj-lt"/>
                <a:cs typeface="Times New Roman" pitchFamily="18" charset="0"/>
              </a:rPr>
              <a:t>Reza Dibaj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select a pandas Series from a </a:t>
            </a:r>
            <a:r>
              <a:rPr lang="en-US" sz="4000" dirty="0" err="1">
                <a:latin typeface="+mj-lt"/>
                <a:cs typeface="Times New Roman" pitchFamily="18" charset="0"/>
              </a:rPr>
              <a:t>DataFrame</a:t>
            </a:r>
            <a:r>
              <a:rPr lang="en-US" sz="4000" dirty="0">
                <a:latin typeface="+mj-lt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One shortcut for retrieving a Series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838199" y="1447800"/>
            <a:ext cx="78983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When we load a dataset into our </a:t>
            </a:r>
            <a:r>
              <a:rPr lang="en-US" sz="2800" dirty="0" err="1"/>
              <a:t>DataFrame</a:t>
            </a:r>
            <a:r>
              <a:rPr lang="en-US" sz="2800" dirty="0"/>
              <a:t>, every column-header would become an attribute of that </a:t>
            </a:r>
            <a:r>
              <a:rPr lang="en-US" sz="2800" dirty="0" err="1"/>
              <a:t>DataFrame</a:t>
            </a:r>
            <a:r>
              <a:rPr lang="en-US" sz="2800" dirty="0"/>
              <a:t>, so we can access it, using a DOT.</a:t>
            </a:r>
          </a:p>
          <a:p>
            <a:r>
              <a:rPr lang="en-US" sz="2800" dirty="0"/>
              <a:t>You can simply type </a:t>
            </a:r>
            <a:r>
              <a:rPr lang="en-US" sz="2800" dirty="0" err="1"/>
              <a:t>ufo</a:t>
            </a:r>
            <a:r>
              <a:rPr lang="en-US" sz="2800" dirty="0"/>
              <a:t>. And then press the Tab button to see the columns and methods.</a:t>
            </a:r>
          </a:p>
          <a:p>
            <a:r>
              <a:rPr lang="en-US" sz="2800" dirty="0"/>
              <a:t>We call this approach as </a:t>
            </a:r>
            <a:r>
              <a:rPr lang="en-US" sz="2800" b="1" dirty="0">
                <a:solidFill>
                  <a:srgbClr val="FF0000"/>
                </a:solidFill>
              </a:rPr>
              <a:t>Dot Notation</a:t>
            </a:r>
            <a:r>
              <a:rPr lang="en-US" sz="28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2291A-B26F-4836-9CAD-D46662D3A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1447800"/>
            <a:ext cx="723900" cy="7151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89C285-9B9C-4D23-8507-77573DA8F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62" y="4200525"/>
            <a:ext cx="3648075" cy="2419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684F87-D5D9-45BE-9BD1-EB0541392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326" y="3276600"/>
            <a:ext cx="1276350" cy="1428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2A5E6B7-F415-4D5D-8BDD-74D73428B15C}"/>
              </a:ext>
            </a:extLst>
          </p:cNvPr>
          <p:cNvSpPr/>
          <p:nvPr/>
        </p:nvSpPr>
        <p:spPr>
          <a:xfrm>
            <a:off x="6904588" y="3160643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912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Exceptions for the Shortcut Method</a:t>
            </a:r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0F02D3-5932-4379-B5FA-C196C075A86D}"/>
              </a:ext>
            </a:extLst>
          </p:cNvPr>
          <p:cNvSpPr/>
          <p:nvPr/>
        </p:nvSpPr>
        <p:spPr>
          <a:xfrm>
            <a:off x="430763" y="1447800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 any of the following conditions, we must use brackets: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a column that we want to access is the same as a method name or attributes, such as head()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the column name has two separate words, such as Colors Reported </a:t>
            </a:r>
          </a:p>
        </p:txBody>
      </p:sp>
    </p:spTree>
    <p:extLst>
      <p:ext uri="{BB962C8B-B14F-4D97-AF65-F5344CB8AC3E}">
        <p14:creationId xmlns:p14="http://schemas.microsoft.com/office/powerpoint/2010/main" val="237225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to create a pandas Series in a </a:t>
            </a:r>
            <a:r>
              <a:rPr lang="en-US" sz="2400" dirty="0" err="1"/>
              <a:t>DataFrame</a:t>
            </a:r>
            <a:r>
              <a:rPr lang="en-US" sz="2400" dirty="0"/>
              <a:t>?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quick recap">
            <a:extLst>
              <a:ext uri="{FF2B5EF4-FFF2-40B4-BE49-F238E27FC236}">
                <a16:creationId xmlns:a16="http://schemas.microsoft.com/office/drawing/2014/main" id="{5F1A691F-3E90-479A-B90E-5B07B3D53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5" t="18769" r="19478" b="17059"/>
          <a:stretch/>
        </p:blipFill>
        <p:spPr bwMode="auto">
          <a:xfrm>
            <a:off x="609600" y="2069542"/>
            <a:ext cx="1683657" cy="102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F94BE5A-F42F-48B4-BA54-D822D9DB3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499" y="2268660"/>
            <a:ext cx="1447800" cy="628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5F3DCD-D020-48EB-88EE-745FE97BE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2710" y="3639075"/>
            <a:ext cx="3381375" cy="2381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607960E1-9B02-4A88-BE52-EA3A6DC5F6A8}"/>
              </a:ext>
            </a:extLst>
          </p:cNvPr>
          <p:cNvSpPr/>
          <p:nvPr/>
        </p:nvSpPr>
        <p:spPr>
          <a:xfrm>
            <a:off x="3848098" y="3037360"/>
            <a:ext cx="990600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5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Now, we create a column, named Location, which contains the City and the State that we concatenated  in the previous slide.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BE4CDA-7A13-43F7-B5B4-A1B489DB2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975" y="2660720"/>
            <a:ext cx="7191375" cy="2505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77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Basic Object Types in pandas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There are two basic object types in pandas: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DataFrame</a:t>
            </a:r>
            <a:r>
              <a:rPr lang="en-US" sz="2400" dirty="0"/>
              <a:t>: A table of rows and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Series: Each of the </a:t>
            </a:r>
            <a:r>
              <a:rPr lang="en-US" sz="2400" dirty="0" err="1"/>
              <a:t>DataFrame</a:t>
            </a:r>
            <a:r>
              <a:rPr lang="en-US" sz="2400" dirty="0"/>
              <a:t>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Mostly, we work with Series that are part of a </a:t>
            </a:r>
            <a:r>
              <a:rPr lang="en-US" sz="2400" dirty="0" err="1"/>
              <a:t>DataFrame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Question:</a:t>
            </a:r>
          </a:p>
          <a:p>
            <a:r>
              <a:rPr lang="en-US" sz="2400" dirty="0"/>
              <a:t>How do we select a Series from a </a:t>
            </a:r>
            <a:r>
              <a:rPr lang="en-US" sz="2400" dirty="0" err="1"/>
              <a:t>DataFrame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Welcome to </a:t>
            </a:r>
            <a:r>
              <a:rPr lang="en-US" sz="4000" b="1" dirty="0" err="1"/>
              <a:t>jupyter</a:t>
            </a:r>
            <a:r>
              <a:rPr lang="en-US" sz="4000" b="1" dirty="0"/>
              <a:t>….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First, we import pandas as always in a conventional way.</a:t>
            </a:r>
          </a:p>
          <a:p>
            <a:r>
              <a:rPr lang="en-US" sz="2400" dirty="0"/>
              <a:t>Then using a UFO reports from 1930 to 2000.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CB33B0-2472-4CA3-AE0D-70323A122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462" y="2530465"/>
            <a:ext cx="6381750" cy="1057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408F295-8135-4B85-B904-BFFEF1179B47}"/>
              </a:ext>
            </a:extLst>
          </p:cNvPr>
          <p:cNvSpPr/>
          <p:nvPr/>
        </p:nvSpPr>
        <p:spPr>
          <a:xfrm>
            <a:off x="407437" y="3877509"/>
            <a:ext cx="8305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notice that as our dataset uses comma to separate its fields, we need to mention the </a:t>
            </a:r>
            <a:r>
              <a:rPr lang="en-US" sz="2400" b="1" dirty="0" err="1"/>
              <a:t>sep</a:t>
            </a:r>
            <a:r>
              <a:rPr lang="en-US" sz="2400" b="1" dirty="0"/>
              <a:t> = ',' </a:t>
            </a:r>
            <a:r>
              <a:rPr lang="en-US" sz="2400" dirty="0"/>
              <a:t>to notify the separator.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FF0000"/>
                </a:solidFill>
              </a:rPr>
              <a:t>Point: </a:t>
            </a:r>
            <a:r>
              <a:rPr lang="en-US" sz="2400" dirty="0"/>
              <a:t>Table is a tab separated file in nature.</a:t>
            </a:r>
          </a:p>
        </p:txBody>
      </p:sp>
    </p:spTree>
    <p:extLst>
      <p:ext uri="{BB962C8B-B14F-4D97-AF65-F5344CB8AC3E}">
        <p14:creationId xmlns:p14="http://schemas.microsoft.com/office/powerpoint/2010/main" val="35748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for Reza…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Q: </a:t>
            </a:r>
            <a:r>
              <a:rPr lang="en-US" sz="2800" dirty="0"/>
              <a:t>Is there any alternative that knows comma-separated value files and we do not need to mention the comma separator?</a:t>
            </a:r>
          </a:p>
          <a:p>
            <a:endParaRPr lang="en-US" sz="3200" b="1" dirty="0">
              <a:solidFill>
                <a:srgbClr val="00B050"/>
              </a:solidFill>
            </a:endParaRPr>
          </a:p>
          <a:p>
            <a:r>
              <a:rPr lang="en-US" sz="3200" b="1" dirty="0">
                <a:solidFill>
                  <a:srgbClr val="00B050"/>
                </a:solidFill>
              </a:rPr>
              <a:t>R: </a:t>
            </a:r>
            <a:r>
              <a:rPr lang="en-US" sz="2800" dirty="0"/>
              <a:t>Yes! </a:t>
            </a:r>
            <a:r>
              <a:rPr lang="en-US" sz="2800" dirty="0" err="1"/>
              <a:t>Read_csv</a:t>
            </a:r>
            <a:r>
              <a:rPr lang="en-US" sz="2800" dirty="0"/>
              <a:t> which by default uses comma as the default separator.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6B131D-89F7-4CE0-AB30-04EAEC827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4745861"/>
            <a:ext cx="5048250" cy="106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205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Confirm the </a:t>
            </a:r>
            <a:r>
              <a:rPr lang="en-US" sz="4000" b="1" dirty="0" err="1"/>
              <a:t>DataFrame</a:t>
            </a:r>
            <a:r>
              <a:rPr lang="en-US" sz="4000" b="1" dirty="0"/>
              <a:t> Type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If you want to check the type of </a:t>
            </a:r>
            <a:r>
              <a:rPr lang="en-US" sz="2800" dirty="0" err="1"/>
              <a:t>ufo</a:t>
            </a:r>
            <a:r>
              <a:rPr lang="en-US" sz="2800" dirty="0"/>
              <a:t> </a:t>
            </a:r>
            <a:r>
              <a:rPr lang="en-US" sz="2800" dirty="0" err="1"/>
              <a:t>DataFrame</a:t>
            </a:r>
            <a:r>
              <a:rPr lang="en-US" sz="2800" dirty="0"/>
              <a:t>, you type the following command: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A224BA-9EB9-4E5C-A652-0FC6B7B7D7DB}"/>
              </a:ext>
            </a:extLst>
          </p:cNvPr>
          <p:cNvGrpSpPr/>
          <p:nvPr/>
        </p:nvGrpSpPr>
        <p:grpSpPr>
          <a:xfrm>
            <a:off x="1800225" y="2627471"/>
            <a:ext cx="5543550" cy="1876425"/>
            <a:chOff x="266700" y="2627471"/>
            <a:chExt cx="5543550" cy="18764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583810-4C80-483C-8D55-18D780C66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" y="2627471"/>
              <a:ext cx="5200650" cy="18764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6DAF695-D225-4A89-B486-2BD370F69A24}"/>
                </a:ext>
              </a:extLst>
            </p:cNvPr>
            <p:cNvSpPr/>
            <p:nvPr/>
          </p:nvSpPr>
          <p:spPr>
            <a:xfrm>
              <a:off x="266700" y="3565683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CD8AF88-6B02-4488-AA66-C3599D1F3DE8}"/>
              </a:ext>
            </a:extLst>
          </p:cNvPr>
          <p:cNvSpPr/>
          <p:nvPr/>
        </p:nvSpPr>
        <p:spPr>
          <a:xfrm>
            <a:off x="419100" y="4617185"/>
            <a:ext cx="830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Point: </a:t>
            </a:r>
            <a:r>
              <a:rPr lang="en-US" sz="2400" dirty="0"/>
              <a:t>type is a built-in Python method to retrieve the object type</a:t>
            </a:r>
          </a:p>
        </p:txBody>
      </p:sp>
    </p:spTree>
    <p:extLst>
      <p:ext uri="{BB962C8B-B14F-4D97-AF65-F5344CB8AC3E}">
        <p14:creationId xmlns:p14="http://schemas.microsoft.com/office/powerpoint/2010/main" val="299193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Checking the results so far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To check the result of the process, we simply use the head() method as follows: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90F8A3-5CE7-4D7E-9931-78774515D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2701856"/>
            <a:ext cx="5562600" cy="2085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313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How two select a Series….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standard way to select a Series is using brackets.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DD1092-73DE-4C0A-BADD-C528DD520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2608421"/>
            <a:ext cx="3790950" cy="2428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299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for Reza…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Q: </a:t>
            </a:r>
            <a:r>
              <a:rPr lang="en-US" sz="2800" dirty="0"/>
              <a:t>Reza! I just did as you said, but I received the following error!</a:t>
            </a:r>
          </a:p>
          <a:p>
            <a:endParaRPr lang="en-US" sz="3200" b="1" dirty="0">
              <a:solidFill>
                <a:srgbClr val="00B050"/>
              </a:solidFill>
            </a:endParaRPr>
          </a:p>
          <a:p>
            <a:r>
              <a:rPr lang="en-US" sz="3200" b="1" dirty="0">
                <a:solidFill>
                  <a:srgbClr val="00B050"/>
                </a:solidFill>
              </a:rPr>
              <a:t>R: </a:t>
            </a:r>
            <a:r>
              <a:rPr lang="en-US" sz="2800" dirty="0"/>
              <a:t>Guys! Please help your team member! I have no clue where the problem is…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8F365C-B638-4FFD-9B27-F93338D15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4085749"/>
            <a:ext cx="6610350" cy="1666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885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Confirming the Series Type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Please try the following line to see the type of the Series…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0652A1-E587-4798-A88B-9CAD9DB9F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2693969"/>
            <a:ext cx="5667375" cy="2714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384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10244</TotalTime>
  <Words>768</Words>
  <Application>Microsoft Office PowerPoint</Application>
  <PresentationFormat>On-screen Show (4:3)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475</cp:revision>
  <dcterms:created xsi:type="dcterms:W3CDTF">2006-08-16T00:00:00Z</dcterms:created>
  <dcterms:modified xsi:type="dcterms:W3CDTF">2021-11-08T18:07:53Z</dcterms:modified>
</cp:coreProperties>
</file>