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99" r:id="rId3"/>
    <p:sldId id="447" r:id="rId4"/>
    <p:sldId id="452" r:id="rId5"/>
    <p:sldId id="453" r:id="rId6"/>
    <p:sldId id="454" r:id="rId7"/>
    <p:sldId id="455" r:id="rId8"/>
    <p:sldId id="456" r:id="rId9"/>
    <p:sldId id="415" r:id="rId10"/>
    <p:sldId id="457" r:id="rId11"/>
    <p:sldId id="458" r:id="rId12"/>
    <p:sldId id="445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69388" autoAdjust="0"/>
  </p:normalViewPr>
  <p:slideViewPr>
    <p:cSldViewPr>
      <p:cViewPr varScale="1">
        <p:scale>
          <a:sx n="52" d="100"/>
          <a:sy n="52" d="100"/>
        </p:scale>
        <p:origin x="17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>
                <a:highlight>
                  <a:srgbClr val="C0C0C0"/>
                </a:highlight>
              </a:rPr>
              <a:t>movies.sort_values</a:t>
            </a:r>
            <a:r>
              <a:rPr lang="en-CA" dirty="0">
                <a:highlight>
                  <a:srgbClr val="C0C0C0"/>
                </a:highlight>
              </a:rPr>
              <a:t>('genre', ascending=False, </a:t>
            </a:r>
            <a:r>
              <a:rPr lang="en-CA" dirty="0" err="1">
                <a:highlight>
                  <a:srgbClr val="C0C0C0"/>
                </a:highlight>
              </a:rPr>
              <a:t>inplace</a:t>
            </a:r>
            <a:r>
              <a:rPr lang="en-CA" dirty="0">
                <a:highlight>
                  <a:srgbClr val="C0C0C0"/>
                </a:highlight>
              </a:rPr>
              <a:t>=True)</a:t>
            </a:r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1803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movies = </a:t>
            </a:r>
            <a:r>
              <a:rPr lang="en-CA" dirty="0" err="1">
                <a:highlight>
                  <a:srgbClr val="C0C0C0"/>
                </a:highlight>
              </a:rPr>
              <a:t>movies.sort_values</a:t>
            </a:r>
            <a:r>
              <a:rPr lang="en-CA" dirty="0">
                <a:highlight>
                  <a:srgbClr val="C0C0C0"/>
                </a:highlight>
              </a:rPr>
              <a:t>('genre')</a:t>
            </a:r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29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movies.sort_values</a:t>
            </a:r>
            <a:r>
              <a:rPr lang="en-CA" dirty="0"/>
              <a:t>(['</a:t>
            </a:r>
            <a:r>
              <a:rPr lang="en-CA" dirty="0" err="1"/>
              <a:t>content_rating</a:t>
            </a:r>
            <a:r>
              <a:rPr lang="en-CA" dirty="0"/>
              <a:t>', 'duration’])</a:t>
            </a:r>
          </a:p>
          <a:p>
            <a:endParaRPr lang="en-CA" dirty="0"/>
          </a:p>
          <a:p>
            <a:r>
              <a:rPr lang="en-CA" dirty="0"/>
              <a:t>This is how to sort columns one ascending and one descending:</a:t>
            </a:r>
          </a:p>
          <a:p>
            <a:r>
              <a:rPr lang="en-CA" dirty="0" err="1"/>
              <a:t>movies.sort_values</a:t>
            </a:r>
            <a:r>
              <a:rPr lang="en-CA" dirty="0"/>
              <a:t>(['</a:t>
            </a:r>
            <a:r>
              <a:rPr lang="en-CA" dirty="0" err="1"/>
              <a:t>content_rating</a:t>
            </a:r>
            <a:r>
              <a:rPr lang="en-CA"/>
              <a:t>', 'duration'],ascending=[True, False])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999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US" dirty="0"/>
              <a:t>movies</a:t>
            </a:r>
            <a:r>
              <a:rPr lang="en-CA" dirty="0"/>
              <a:t>.head()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movies.title.sort_values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753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movies['title'].</a:t>
            </a:r>
            <a:r>
              <a:rPr lang="en-CA" dirty="0" err="1"/>
              <a:t>sort_values</a:t>
            </a:r>
            <a:r>
              <a:rPr lang="en-CA" dirty="0"/>
              <a:t>()</a:t>
            </a:r>
          </a:p>
          <a:p>
            <a:r>
              <a:rPr lang="en-US" dirty="0"/>
              <a:t>type(movies['title'].</a:t>
            </a:r>
            <a:r>
              <a:rPr lang="en-US" dirty="0" err="1"/>
              <a:t>sort_values</a:t>
            </a:r>
            <a:r>
              <a:rPr lang="en-US" dirty="0"/>
              <a:t>())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6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movies['title'].</a:t>
            </a:r>
            <a:r>
              <a:rPr lang="en-US" dirty="0" err="1"/>
              <a:t>sort_values</a:t>
            </a:r>
            <a:r>
              <a:rPr lang="en-US" dirty="0"/>
              <a:t>(ascending=False)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66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movies['title']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10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movies.sort_values</a:t>
            </a:r>
            <a:r>
              <a:rPr lang="en-US" dirty="0"/>
              <a:t>('title’)</a:t>
            </a:r>
          </a:p>
          <a:p>
            <a:endParaRPr lang="en-US" dirty="0"/>
          </a:p>
          <a:p>
            <a:r>
              <a:rPr lang="en-US" dirty="0" err="1"/>
              <a:t>movies.sort_values</a:t>
            </a:r>
            <a:r>
              <a:rPr lang="en-US" dirty="0"/>
              <a:t>('duration')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10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movies.sort_values</a:t>
            </a:r>
            <a:r>
              <a:rPr lang="en-US" dirty="0"/>
              <a:t>('genre', ascending=False)</a:t>
            </a:r>
          </a:p>
          <a:p>
            <a:endParaRPr lang="en-US" dirty="0"/>
          </a:p>
          <a:p>
            <a:r>
              <a:rPr lang="en-US" dirty="0" err="1"/>
              <a:t>movies.head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543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movies.sort_values</a:t>
            </a:r>
            <a:r>
              <a:rPr lang="en-CA" dirty="0"/>
              <a:t>('genre', ascending=False, </a:t>
            </a:r>
            <a:r>
              <a:rPr lang="en-CA" dirty="0" err="1"/>
              <a:t>inplace</a:t>
            </a:r>
            <a:r>
              <a:rPr lang="en-CA" dirty="0"/>
              <a:t>=True)</a:t>
            </a:r>
          </a:p>
          <a:p>
            <a:endParaRPr lang="en-CA" dirty="0"/>
          </a:p>
          <a:p>
            <a:r>
              <a:rPr lang="en-CA" dirty="0"/>
              <a:t>movies = </a:t>
            </a:r>
            <a:r>
              <a:rPr lang="en-CA" dirty="0" err="1"/>
              <a:t>movies.sort_values</a:t>
            </a:r>
            <a:r>
              <a:rPr lang="en-CA" dirty="0"/>
              <a:t>('genre')</a:t>
            </a:r>
          </a:p>
          <a:p>
            <a:endParaRPr lang="en-CA" dirty="0"/>
          </a:p>
          <a:p>
            <a:endParaRPr lang="en-CA" dirty="0"/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sort a pandas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or a Series? 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Updating DF in place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b="1" baseline="30000" dirty="0">
                <a:solidFill>
                  <a:srgbClr val="FF0000"/>
                </a:solidFill>
              </a:rPr>
              <a:t>st</a:t>
            </a:r>
            <a:r>
              <a:rPr lang="en-US" sz="3200" b="1" dirty="0">
                <a:solidFill>
                  <a:srgbClr val="FF0000"/>
                </a:solidFill>
              </a:rPr>
              <a:t> Method: </a:t>
            </a:r>
            <a:endParaRPr lang="en-US" sz="2800" dirty="0"/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69248-976D-4191-BC15-042AA1337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2233613"/>
            <a:ext cx="8277225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6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Updating DF in place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b="1" baseline="30000" dirty="0">
                <a:solidFill>
                  <a:srgbClr val="FF0000"/>
                </a:solidFill>
              </a:rPr>
              <a:t>nd</a:t>
            </a:r>
            <a:r>
              <a:rPr lang="en-US" sz="3200" b="1" dirty="0">
                <a:solidFill>
                  <a:srgbClr val="FF0000"/>
                </a:solidFill>
              </a:rPr>
              <a:t> Method: </a:t>
            </a:r>
            <a:endParaRPr lang="en-US" sz="2800" dirty="0"/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E036E3-20B6-4BB2-A6E1-461BC467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3" y="2192915"/>
            <a:ext cx="8153400" cy="2638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3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sort based on the multiple columns?</a:t>
            </a:r>
          </a:p>
          <a:p>
            <a:r>
              <a:rPr lang="en-US" sz="2400" dirty="0"/>
              <a:t>We need to specify a collection according to our sort requirements.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D91350-F5D5-466F-B9C0-F52333A61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" y="2882352"/>
            <a:ext cx="8562975" cy="2731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1E2C9A65-9B32-4686-BE00-AB89BA9993C6}"/>
              </a:ext>
            </a:extLst>
          </p:cNvPr>
          <p:cNvSpPr/>
          <p:nvPr/>
        </p:nvSpPr>
        <p:spPr>
          <a:xfrm>
            <a:off x="2743200" y="2551364"/>
            <a:ext cx="609600" cy="4970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6694A86-0E6E-4A2C-A3A0-06ABC464AAFF}"/>
              </a:ext>
            </a:extLst>
          </p:cNvPr>
          <p:cNvSpPr/>
          <p:nvPr/>
        </p:nvSpPr>
        <p:spPr>
          <a:xfrm>
            <a:off x="3768436" y="2551364"/>
            <a:ext cx="609600" cy="4970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sort a pandas </a:t>
            </a:r>
            <a:r>
              <a:rPr lang="en-US" sz="3600" b="1" dirty="0" err="1"/>
              <a:t>DataFrame</a:t>
            </a:r>
            <a:r>
              <a:rPr lang="en-US" sz="3600" b="1" dirty="0"/>
              <a:t> or Series?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772713" y="1153588"/>
            <a:ext cx="68934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pandas </a:t>
            </a:r>
            <a:r>
              <a:rPr lang="en-US" sz="2400" b="1" dirty="0" err="1"/>
              <a:t>DataFrame</a:t>
            </a:r>
            <a:r>
              <a:rPr lang="en-US" sz="2400" b="1" dirty="0"/>
              <a:t> </a:t>
            </a:r>
            <a:r>
              <a:rPr lang="en-US" sz="2400" dirty="0"/>
              <a:t>is the primary unit of data storage in the pandas library that contains rows and columns. </a:t>
            </a:r>
          </a:p>
          <a:p>
            <a:r>
              <a:rPr lang="en-US" sz="2400" dirty="0"/>
              <a:t>Series is a column that could be an independent column or a part of a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8" name="Picture 2" descr="Image result for quick recap">
            <a:extLst>
              <a:ext uri="{FF2B5EF4-FFF2-40B4-BE49-F238E27FC236}">
                <a16:creationId xmlns:a16="http://schemas.microsoft.com/office/drawing/2014/main" id="{A3F50FA4-BA22-4717-8521-50107BF63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B9B8F-00B3-437E-AB66-091D3FF7B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3252559"/>
            <a:ext cx="80391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Series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instance, if we want to sort the title column of the movies </a:t>
            </a:r>
            <a:r>
              <a:rPr lang="en-US" sz="2400" dirty="0" err="1"/>
              <a:t>DataFrame</a:t>
            </a:r>
            <a:r>
              <a:rPr lang="en-US" sz="2400" dirty="0"/>
              <a:t>, we should start with the </a:t>
            </a:r>
            <a:r>
              <a:rPr lang="en-US" sz="2400" dirty="0" err="1"/>
              <a:t>DataFrame</a:t>
            </a:r>
            <a:r>
              <a:rPr lang="en-US" sz="2400" dirty="0"/>
              <a:t>, then dot, then the column (Series name) and then the </a:t>
            </a:r>
            <a:r>
              <a:rPr lang="en-US" sz="2400" dirty="0" err="1"/>
              <a:t>sort_values</a:t>
            </a:r>
            <a:r>
              <a:rPr lang="en-US" sz="2400" dirty="0"/>
              <a:t>() method,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B72CA-157F-4CE6-B961-F11249729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3223974"/>
            <a:ext cx="3752850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7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Instead of dot, we can use brackets and mention the column name inside single quotes. The following command has the identical result as the previous command.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DDFBE8-38B5-45EA-BC6B-80B8F313E3FA}"/>
              </a:ext>
            </a:extLst>
          </p:cNvPr>
          <p:cNvGrpSpPr/>
          <p:nvPr/>
        </p:nvGrpSpPr>
        <p:grpSpPr>
          <a:xfrm>
            <a:off x="1566523" y="3004458"/>
            <a:ext cx="6087154" cy="3243943"/>
            <a:chOff x="1742396" y="3004458"/>
            <a:chExt cx="6087154" cy="32439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97EA5-2FDB-441D-82F1-12104596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3004458"/>
              <a:ext cx="3867150" cy="3200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A48F691-3342-4033-AB4C-33E374A6730A}"/>
                </a:ext>
              </a:extLst>
            </p:cNvPr>
            <p:cNvSpPr/>
            <p:nvPr/>
          </p:nvSpPr>
          <p:spPr>
            <a:xfrm>
              <a:off x="1742396" y="5167814"/>
              <a:ext cx="1753279" cy="10805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It shows the sort-value is a Series method.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C6A7AA-5CC8-4618-B53D-A41CB9D7CED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3495675" y="5708108"/>
              <a:ext cx="1218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04684-D012-4E0A-B130-B839D80A4AC0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Series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76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sort in a descending order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DECEC-10BB-49DC-A130-29873C52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2243137"/>
            <a:ext cx="4010025" cy="2371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B004C6-490A-46E9-9D5B-6188E0FCB178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Series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920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1447801"/>
            <a:ext cx="75935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Sorting does not affect the underlying data and if we print the Series, it shows the original order.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Is it possible to save the </a:t>
            </a:r>
            <a:r>
              <a:rPr lang="en-US" sz="2400" dirty="0" err="1"/>
              <a:t>DataFrame</a:t>
            </a:r>
            <a:r>
              <a:rPr lang="en-US" sz="2400" dirty="0"/>
              <a:t> in a sorted order?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Yes, but we have not done that yet.</a:t>
            </a:r>
          </a:p>
          <a:p>
            <a:endParaRPr lang="en-US" sz="2400" dirty="0"/>
          </a:p>
        </p:txBody>
      </p:sp>
      <p:pic>
        <p:nvPicPr>
          <p:cNvPr id="8" name="Picture 4" descr="Image result for Point">
            <a:extLst>
              <a:ext uri="{FF2B5EF4-FFF2-40B4-BE49-F238E27FC236}">
                <a16:creationId xmlns:a16="http://schemas.microsoft.com/office/drawing/2014/main" id="{7C854E18-98BC-4F4C-B007-F54805F9D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28600" y="144780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D85D6-BBD0-4CC8-A74B-BB0C5599C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2512036"/>
            <a:ext cx="4838700" cy="2400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CFE85E-E9AD-453A-BEC9-E3726386A831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Series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94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</a:t>
            </a:r>
            <a:r>
              <a:rPr lang="en-US" sz="4000" b="1" dirty="0" err="1"/>
              <a:t>DataFrame</a:t>
            </a:r>
            <a:r>
              <a:rPr lang="en-US" sz="4000" b="1" dirty="0"/>
              <a:t> based on a Series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43000" y="1447801"/>
            <a:ext cx="7593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we did so far was sorting a Series, but now we want to sort a </a:t>
            </a:r>
            <a:r>
              <a:rPr lang="en-US" sz="2400" dirty="0" err="1"/>
              <a:t>DataFrame</a:t>
            </a:r>
            <a:r>
              <a:rPr lang="en-US" sz="2400" dirty="0"/>
              <a:t> by a Series.</a:t>
            </a:r>
          </a:p>
        </p:txBody>
      </p:sp>
      <p:pic>
        <p:nvPicPr>
          <p:cNvPr id="8" name="Picture 4" descr="Image result for Point">
            <a:extLst>
              <a:ext uri="{FF2B5EF4-FFF2-40B4-BE49-F238E27FC236}">
                <a16:creationId xmlns:a16="http://schemas.microsoft.com/office/drawing/2014/main" id="{7C854E18-98BC-4F4C-B007-F54805F9D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28600" y="144780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C01B6B-A908-4643-912B-52F05E4DC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2501474"/>
            <a:ext cx="8743950" cy="3524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3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</a:t>
            </a:r>
            <a:r>
              <a:rPr lang="en-US" sz="4000" b="1" dirty="0" err="1"/>
              <a:t>DataFrame</a:t>
            </a:r>
            <a:r>
              <a:rPr lang="en-US" sz="4000" b="1" dirty="0"/>
              <a:t> based on a Series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62D87-01F1-4EB5-9E85-C13F3A2EF911}"/>
              </a:ext>
            </a:extLst>
          </p:cNvPr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sorting in descending order is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And, as before it does not affect the underlying data: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1A496-86B7-49FC-A50B-FDA97E02B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4" b="29377"/>
          <a:stretch/>
        </p:blipFill>
        <p:spPr>
          <a:xfrm>
            <a:off x="522515" y="1894971"/>
            <a:ext cx="7919356" cy="2101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DB21B5-78B8-4C3A-8751-61C2493A3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5" y="4444023"/>
            <a:ext cx="7919356" cy="2044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1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What if I want to save the sorted </a:t>
            </a:r>
            <a:r>
              <a:rPr lang="en-US" sz="2800" dirty="0" err="1"/>
              <a:t>DataFrame</a:t>
            </a:r>
            <a:r>
              <a:rPr lang="en-US" sz="2800" dirty="0"/>
              <a:t>? In other words, what if I want to update my </a:t>
            </a:r>
            <a:r>
              <a:rPr lang="en-US" sz="2800" dirty="0" err="1"/>
              <a:t>DataFrame</a:t>
            </a:r>
            <a:r>
              <a:rPr lang="en-US" sz="2800" dirty="0"/>
              <a:t>, based on the sorted Series?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Either of the following methods work: 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F2B7F-6075-4A00-A8DB-5E4D9020F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2" y="3751541"/>
            <a:ext cx="5486400" cy="497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67754-065C-4E54-85EF-DB5BE9E5D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82" y="4455081"/>
            <a:ext cx="7931727" cy="51150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C1AE90F-11CB-448B-89F6-CB1393DFBD0B}"/>
              </a:ext>
            </a:extLst>
          </p:cNvPr>
          <p:cNvSpPr/>
          <p:nvPr/>
        </p:nvSpPr>
        <p:spPr>
          <a:xfrm>
            <a:off x="1342619" y="3341758"/>
            <a:ext cx="609600" cy="4970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61D069B-23C0-4FF0-971D-802A23DBB595}"/>
              </a:ext>
            </a:extLst>
          </p:cNvPr>
          <p:cNvSpPr/>
          <p:nvPr/>
        </p:nvSpPr>
        <p:spPr>
          <a:xfrm rot="10800000">
            <a:off x="7162800" y="4908180"/>
            <a:ext cx="609600" cy="4970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10740</TotalTime>
  <Words>592</Words>
  <Application>Microsoft Office PowerPoint</Application>
  <PresentationFormat>On-screen Show (4:3)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522</cp:revision>
  <dcterms:created xsi:type="dcterms:W3CDTF">2006-08-16T00:00:00Z</dcterms:created>
  <dcterms:modified xsi:type="dcterms:W3CDTF">2021-09-05T02:28:46Z</dcterms:modified>
</cp:coreProperties>
</file>