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459" r:id="rId3"/>
    <p:sldId id="299" r:id="rId4"/>
    <p:sldId id="484" r:id="rId5"/>
    <p:sldId id="485" r:id="rId6"/>
    <p:sldId id="486" r:id="rId7"/>
    <p:sldId id="487" r:id="rId8"/>
    <p:sldId id="471" r:id="rId9"/>
    <p:sldId id="488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855" autoAdjust="0"/>
  </p:normalViewPr>
  <p:slideViewPr>
    <p:cSldViewPr>
      <p:cViewPr varScale="1">
        <p:scale>
          <a:sx n="63" d="100"/>
          <a:sy n="63" d="100"/>
        </p:scale>
        <p:origin x="145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2021-09-04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version/0.22/api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'</a:t>
            </a:r>
            <a:r>
              <a:rPr lang="en-CA" dirty="0" err="1"/>
              <a:t>hello'.upper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4360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l-NL" dirty="0"/>
              <a:t>orders = pd.read_table('http://bit.ly/chiporders’)</a:t>
            </a:r>
          </a:p>
          <a:p>
            <a:r>
              <a:rPr lang="en-US" dirty="0" err="1"/>
              <a:t>orders.head</a:t>
            </a:r>
            <a:r>
              <a:rPr lang="en-US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 orders['</a:t>
            </a:r>
            <a:r>
              <a:rPr lang="en-CA" dirty="0" err="1"/>
              <a:t>item_name</a:t>
            </a:r>
            <a:r>
              <a:rPr lang="en-CA" dirty="0"/>
              <a:t>'].</a:t>
            </a:r>
            <a:r>
              <a:rPr lang="en-CA" dirty="0" err="1"/>
              <a:t>str.upper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24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orders['</a:t>
            </a:r>
            <a:r>
              <a:rPr lang="en-CA" dirty="0" err="1"/>
              <a:t>item_name</a:t>
            </a:r>
            <a:r>
              <a:rPr lang="en-CA" dirty="0"/>
              <a:t>'].</a:t>
            </a:r>
            <a:r>
              <a:rPr lang="en-CA" dirty="0" err="1"/>
              <a:t>str.contains</a:t>
            </a:r>
            <a:r>
              <a:rPr lang="en-CA" dirty="0"/>
              <a:t>('Burrito')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365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orders[orders['</a:t>
            </a:r>
            <a:r>
              <a:rPr lang="en-US" dirty="0" err="1"/>
              <a:t>item_name</a:t>
            </a:r>
            <a:r>
              <a:rPr lang="en-US" dirty="0"/>
              <a:t>'].</a:t>
            </a:r>
            <a:r>
              <a:rPr lang="en-US" dirty="0" err="1"/>
              <a:t>str.contains</a:t>
            </a:r>
            <a:r>
              <a:rPr lang="en-US" dirty="0"/>
              <a:t>('Burrito’)]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542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https://pandas.pydata.org/pandas-docs/version/0.22/api.html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5008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orders['</a:t>
            </a:r>
            <a:r>
              <a:rPr lang="en-CA" dirty="0" err="1"/>
              <a:t>choice_description</a:t>
            </a:r>
            <a:r>
              <a:rPr lang="en-CA" dirty="0"/>
              <a:t>'].</a:t>
            </a:r>
            <a:r>
              <a:rPr lang="en-CA" dirty="0" err="1"/>
              <a:t>str.replace</a:t>
            </a:r>
            <a:r>
              <a:rPr lang="en-CA" dirty="0"/>
              <a:t>('[', '').</a:t>
            </a:r>
            <a:r>
              <a:rPr lang="en-CA" dirty="0" err="1"/>
              <a:t>str.replace</a:t>
            </a:r>
            <a:r>
              <a:rPr lang="en-CA" dirty="0"/>
              <a:t>(']', '')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1427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orders['</a:t>
            </a:r>
            <a:r>
              <a:rPr lang="en-CA" dirty="0" err="1"/>
              <a:t>choice_description</a:t>
            </a:r>
            <a:r>
              <a:rPr lang="en-CA" dirty="0"/>
              <a:t>'].</a:t>
            </a:r>
            <a:r>
              <a:rPr lang="en-CA" dirty="0" err="1"/>
              <a:t>str.replace</a:t>
            </a:r>
            <a:r>
              <a:rPr lang="en-CA" dirty="0"/>
              <a:t>('[\[\]]',‘’)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229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pandas.pydata.org/pandas-docs/version/0.22/api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use string methods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in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ADB2E1-268C-4A7C-BAA2-04B0B3D73571}"/>
              </a:ext>
            </a:extLst>
          </p:cNvPr>
          <p:cNvSpPr/>
          <p:nvPr/>
        </p:nvSpPr>
        <p:spPr>
          <a:xfrm>
            <a:off x="1793324" y="1241286"/>
            <a:ext cx="68934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Python, we are used to having access to a large number of string methods.  </a:t>
            </a:r>
          </a:p>
        </p:txBody>
      </p:sp>
      <p:pic>
        <p:nvPicPr>
          <p:cNvPr id="10" name="Picture 2" descr="Image result for quick recap">
            <a:extLst>
              <a:ext uri="{FF2B5EF4-FFF2-40B4-BE49-F238E27FC236}">
                <a16:creationId xmlns:a16="http://schemas.microsoft.com/office/drawing/2014/main" id="{2FCEA017-91B1-4D9A-B508-982BED619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416237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93A5E3-ECBF-4370-ACE3-A13F24F129C0}"/>
              </a:ext>
            </a:extLst>
          </p:cNvPr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String methods in pandas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D3E2D0-ECAA-4F76-9F70-1C1EF6775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2786432"/>
            <a:ext cx="2895600" cy="1009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71B005-0B29-4D15-8A39-93446411DADB}"/>
              </a:ext>
            </a:extLst>
          </p:cNvPr>
          <p:cNvSpPr/>
          <p:nvPr/>
        </p:nvSpPr>
        <p:spPr>
          <a:xfrm>
            <a:off x="430763" y="4415135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same way, we have a lot of string methods that we need to know how to find them.</a:t>
            </a:r>
          </a:p>
        </p:txBody>
      </p:sp>
    </p:spTree>
    <p:extLst>
      <p:ext uri="{BB962C8B-B14F-4D97-AF65-F5344CB8AC3E}">
        <p14:creationId xmlns:p14="http://schemas.microsoft.com/office/powerpoint/2010/main" val="42787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String methods in pandas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  <a:p>
            <a:r>
              <a:rPr lang="en-US" sz="2400" dirty="0"/>
              <a:t>(Online orders from Chipotle restaurant chain)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9A9A3-2C97-4199-9F68-2FF859DA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59" y="2590800"/>
            <a:ext cx="7969282" cy="3111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String methods in pandas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Imagine we want to make the </a:t>
            </a:r>
            <a:r>
              <a:rPr lang="en-US" sz="2400" dirty="0" err="1"/>
              <a:t>item_name</a:t>
            </a:r>
            <a:r>
              <a:rPr lang="en-US" sz="2400" dirty="0"/>
              <a:t> uppercase. </a:t>
            </a:r>
          </a:p>
          <a:p>
            <a:r>
              <a:rPr lang="en-US" sz="2400" dirty="0"/>
              <a:t>The following is how we do the job….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F99DF9-C688-466D-950B-C57D63F43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2485311"/>
            <a:ext cx="6286500" cy="3600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45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String methods in pandas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 another example imagine we want to find a substring inside a string, e.g. we are searching for item names which contain ‘’. We should use contains method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3693FC-7B40-4589-A400-0E7133697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2713361"/>
            <a:ext cx="4610100" cy="2713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D16BCF-A679-4C57-9E62-237A07DD5B8E}"/>
              </a:ext>
            </a:extLst>
          </p:cNvPr>
          <p:cNvSpPr/>
          <p:nvPr/>
        </p:nvSpPr>
        <p:spPr>
          <a:xfrm>
            <a:off x="381000" y="5493603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result is a Series of Booleans indicating whether a particular item contains ‘Burrito’.</a:t>
            </a:r>
          </a:p>
        </p:txBody>
      </p:sp>
    </p:spTree>
    <p:extLst>
      <p:ext uri="{BB962C8B-B14F-4D97-AF65-F5344CB8AC3E}">
        <p14:creationId xmlns:p14="http://schemas.microsoft.com/office/powerpoint/2010/main" val="121486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String methods in pandas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this is how we can filter our </a:t>
            </a:r>
            <a:r>
              <a:rPr lang="en-US" sz="2400" dirty="0" err="1"/>
              <a:t>DataFrame</a:t>
            </a:r>
            <a:r>
              <a:rPr lang="en-US" sz="2400" dirty="0"/>
              <a:t> to show </a:t>
            </a:r>
            <a:r>
              <a:rPr lang="en-US" sz="2400" dirty="0" err="1"/>
              <a:t>item_name</a:t>
            </a:r>
            <a:r>
              <a:rPr lang="en-US" sz="2400" dirty="0"/>
              <a:t> items that contain </a:t>
            </a:r>
            <a:r>
              <a:rPr lang="en-CA" sz="2400" dirty="0"/>
              <a:t>‘Burrito’.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88943-3429-4A09-A402-2902DAFEB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85311"/>
            <a:ext cx="7772400" cy="31707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898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String methods in pandas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2819399" y="1447800"/>
            <a:ext cx="5917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you want to know more about pandas string methods, please google pandas API reference and you can find the following information:</a:t>
            </a:r>
          </a:p>
        </p:txBody>
      </p:sp>
      <p:pic>
        <p:nvPicPr>
          <p:cNvPr id="1026" name="Picture 2" descr="Image result for good to know">
            <a:extLst>
              <a:ext uri="{FF2B5EF4-FFF2-40B4-BE49-F238E27FC236}">
                <a16:creationId xmlns:a16="http://schemas.microsoft.com/office/drawing/2014/main" id="{AEE1BFD0-CAA2-4FF1-9710-088789E1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83595"/>
            <a:ext cx="2847974" cy="132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B96AFF-8EC8-4AB6-981E-66A34EBF30A6}"/>
              </a:ext>
            </a:extLst>
          </p:cNvPr>
          <p:cNvGrpSpPr/>
          <p:nvPr/>
        </p:nvGrpSpPr>
        <p:grpSpPr>
          <a:xfrm>
            <a:off x="838200" y="2712332"/>
            <a:ext cx="7467600" cy="3853096"/>
            <a:chOff x="838200" y="2712332"/>
            <a:chExt cx="7467600" cy="38530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4A58433-0A52-4D36-95F4-5DF4B8406D26}"/>
                </a:ext>
              </a:extLst>
            </p:cNvPr>
            <p:cNvGrpSpPr/>
            <p:nvPr/>
          </p:nvGrpSpPr>
          <p:grpSpPr>
            <a:xfrm>
              <a:off x="838200" y="2712332"/>
              <a:ext cx="7467600" cy="3853096"/>
              <a:chOff x="838200" y="2712332"/>
              <a:chExt cx="7467600" cy="3853096"/>
            </a:xfrm>
          </p:grpSpPr>
          <p:pic>
            <p:nvPicPr>
              <p:cNvPr id="2" name="Picture 1">
                <a:hlinkClick r:id="rId4"/>
                <a:extLst>
                  <a:ext uri="{FF2B5EF4-FFF2-40B4-BE49-F238E27FC236}">
                    <a16:creationId xmlns:a16="http://schemas.microsoft.com/office/drawing/2014/main" id="{EC5C0E46-710C-4782-8E64-9F101CC45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200" y="4104290"/>
                <a:ext cx="7467600" cy="2461138"/>
              </a:xfrm>
              <a:prstGeom prst="rect">
                <a:avLst/>
              </a:prstGeom>
            </p:spPr>
          </p:pic>
          <p:pic>
            <p:nvPicPr>
              <p:cNvPr id="4" name="Picture 3">
                <a:hlinkClick r:id="rId4"/>
                <a:extLst>
                  <a:ext uri="{FF2B5EF4-FFF2-40B4-BE49-F238E27FC236}">
                    <a16:creationId xmlns:a16="http://schemas.microsoft.com/office/drawing/2014/main" id="{29B8038E-88E0-48B4-B121-18E6712DF8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200" y="2712333"/>
                <a:ext cx="7391400" cy="1135312"/>
              </a:xfrm>
              <a:prstGeom prst="rect">
                <a:avLst/>
              </a:prstGeom>
            </p:spPr>
          </p:pic>
          <p:sp>
            <p:nvSpPr>
              <p:cNvPr id="5" name="Rectangle 4">
                <a:hlinkClick r:id="rId4"/>
                <a:extLst>
                  <a:ext uri="{FF2B5EF4-FFF2-40B4-BE49-F238E27FC236}">
                    <a16:creationId xmlns:a16="http://schemas.microsoft.com/office/drawing/2014/main" id="{FBBADE97-B078-4C96-B9EF-7C6E901465C5}"/>
                  </a:ext>
                </a:extLst>
              </p:cNvPr>
              <p:cNvSpPr/>
              <p:nvPr/>
            </p:nvSpPr>
            <p:spPr>
              <a:xfrm>
                <a:off x="838200" y="2712332"/>
                <a:ext cx="7391400" cy="3853096"/>
              </a:xfrm>
              <a:prstGeom prst="rect">
                <a:avLst/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2764768-35F3-4E5A-BBA7-3ED09F7D2E0F}"/>
                </a:ext>
              </a:extLst>
            </p:cNvPr>
            <p:cNvSpPr/>
            <p:nvPr/>
          </p:nvSpPr>
          <p:spPr>
            <a:xfrm>
              <a:off x="2362200" y="4782818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A7B0850-201B-42D7-918A-BF5F28A18C30}"/>
                </a:ext>
              </a:extLst>
            </p:cNvPr>
            <p:cNvSpPr/>
            <p:nvPr/>
          </p:nvSpPr>
          <p:spPr>
            <a:xfrm>
              <a:off x="2781300" y="4967302"/>
              <a:ext cx="971550" cy="226998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31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can chain the string methods together.</a:t>
            </a:r>
          </a:p>
          <a:p>
            <a:r>
              <a:rPr lang="en-US" sz="2400" dirty="0"/>
              <a:t>For removing the brackets from the </a:t>
            </a:r>
            <a:r>
              <a:rPr lang="en-US" sz="2400" dirty="0" err="1"/>
              <a:t>choice_description</a:t>
            </a:r>
            <a:r>
              <a:rPr lang="en-US" sz="2400" dirty="0"/>
              <a:t> we can use the following commands: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850BEE-57B2-4A73-8D44-DEE129A49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3026968"/>
            <a:ext cx="8305801" cy="3297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706562-161A-4D42-AEA8-9B07AB2E1392}"/>
              </a:ext>
            </a:extLst>
          </p:cNvPr>
          <p:cNvSpPr/>
          <p:nvPr/>
        </p:nvSpPr>
        <p:spPr>
          <a:xfrm>
            <a:off x="3124200" y="2573328"/>
            <a:ext cx="1730648" cy="3314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 Series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E782AE-A8BD-4A81-9261-7961CA19F9CA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3980667" y="2904748"/>
            <a:ext cx="8857" cy="21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FF32C3-29E9-44E5-B0CD-378DB350CF21}"/>
              </a:ext>
            </a:extLst>
          </p:cNvPr>
          <p:cNvSpPr/>
          <p:nvPr/>
        </p:nvSpPr>
        <p:spPr>
          <a:xfrm>
            <a:off x="1447800" y="3124200"/>
            <a:ext cx="5065734" cy="3705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2A624C-00C9-423F-8C18-BE458BEF4645}"/>
              </a:ext>
            </a:extLst>
          </p:cNvPr>
          <p:cNvSpPr/>
          <p:nvPr/>
        </p:nvSpPr>
        <p:spPr>
          <a:xfrm>
            <a:off x="6315485" y="2573328"/>
            <a:ext cx="2667002" cy="3314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Chaining another method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871192-D64E-4CAD-AB95-62DD119FF97B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7648986" y="2904748"/>
            <a:ext cx="1" cy="21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40B9047-7B8C-4EA3-B686-340E7D874AF8}"/>
              </a:ext>
            </a:extLst>
          </p:cNvPr>
          <p:cNvSpPr/>
          <p:nvPr/>
        </p:nvSpPr>
        <p:spPr>
          <a:xfrm>
            <a:off x="6611172" y="3124200"/>
            <a:ext cx="2075629" cy="3788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can do the same task, using the regular expressions as follows: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39" name="Group 9238">
            <a:extLst>
              <a:ext uri="{FF2B5EF4-FFF2-40B4-BE49-F238E27FC236}">
                <a16:creationId xmlns:a16="http://schemas.microsoft.com/office/drawing/2014/main" id="{A55A2D56-1812-4BEC-A27C-145F0ECDDD39}"/>
              </a:ext>
            </a:extLst>
          </p:cNvPr>
          <p:cNvGrpSpPr/>
          <p:nvPr/>
        </p:nvGrpSpPr>
        <p:grpSpPr>
          <a:xfrm>
            <a:off x="1520699" y="1943075"/>
            <a:ext cx="6668296" cy="3596567"/>
            <a:chOff x="1520699" y="1943075"/>
            <a:chExt cx="6668296" cy="359656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A23526E-C167-4104-A427-7EAC53BC6D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84"/>
            <a:stretch/>
          </p:blipFill>
          <p:spPr>
            <a:xfrm>
              <a:off x="1520699" y="2464067"/>
              <a:ext cx="6668296" cy="30755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5706562-161A-4D42-AEA8-9B07AB2E1392}"/>
                </a:ext>
              </a:extLst>
            </p:cNvPr>
            <p:cNvSpPr/>
            <p:nvPr/>
          </p:nvSpPr>
          <p:spPr>
            <a:xfrm>
              <a:off x="5798404" y="1943075"/>
              <a:ext cx="2008323" cy="40487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Regular expression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E782AE-A8BD-4A81-9261-7961CA19F9CA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>
            <a:xfrm>
              <a:off x="6802566" y="2347951"/>
              <a:ext cx="7307" cy="223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BFF32C3-29E9-44E5-B0CD-378DB350CF21}"/>
                </a:ext>
              </a:extLst>
            </p:cNvPr>
            <p:cNvSpPr/>
            <p:nvPr/>
          </p:nvSpPr>
          <p:spPr>
            <a:xfrm>
              <a:off x="6439300" y="2571551"/>
              <a:ext cx="741145" cy="24865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671A2E3-EE14-4DDE-A926-457653264F99}"/>
                </a:ext>
              </a:extLst>
            </p:cNvPr>
            <p:cNvSpPr/>
            <p:nvPr/>
          </p:nvSpPr>
          <p:spPr>
            <a:xfrm>
              <a:off x="4698992" y="3065687"/>
              <a:ext cx="2198823" cy="61154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Brackets that defines the character class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4547295-030D-4B9A-86C7-2AF782386E96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5798404" y="2756821"/>
              <a:ext cx="769905" cy="308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C70900-9F8A-41E3-AA89-8DA25FA9DCB8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5798404" y="2756821"/>
              <a:ext cx="1251944" cy="308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D98E79D-CB9D-4179-A90D-52A8F70DF34B}"/>
              </a:ext>
            </a:extLst>
          </p:cNvPr>
          <p:cNvSpPr/>
          <p:nvPr/>
        </p:nvSpPr>
        <p:spPr>
          <a:xfrm>
            <a:off x="476358" y="5724912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\[ \] </a:t>
            </a:r>
            <a:r>
              <a:rPr lang="en-US" sz="2400" dirty="0"/>
              <a:t>means either left bracket or right bracket should be replaced by null.</a:t>
            </a:r>
          </a:p>
        </p:txBody>
      </p:sp>
    </p:spTree>
    <p:extLst>
      <p:ext uri="{BB962C8B-B14F-4D97-AF65-F5344CB8AC3E}">
        <p14:creationId xmlns:p14="http://schemas.microsoft.com/office/powerpoint/2010/main" val="164830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11694</TotalTime>
  <Words>417</Words>
  <Application>Microsoft Office PowerPoint</Application>
  <PresentationFormat>On-screen Show (4:3)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596</cp:revision>
  <dcterms:created xsi:type="dcterms:W3CDTF">2006-08-16T00:00:00Z</dcterms:created>
  <dcterms:modified xsi:type="dcterms:W3CDTF">2021-09-05T02:30:26Z</dcterms:modified>
</cp:coreProperties>
</file>