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99" r:id="rId3"/>
    <p:sldId id="459" r:id="rId4"/>
    <p:sldId id="484" r:id="rId5"/>
    <p:sldId id="429" r:id="rId6"/>
    <p:sldId id="490" r:id="rId7"/>
    <p:sldId id="491" r:id="rId8"/>
    <p:sldId id="489" r:id="rId9"/>
    <p:sldId id="492" r:id="rId10"/>
    <p:sldId id="493" r:id="rId11"/>
    <p:sldId id="494" r:id="rId12"/>
    <p:sldId id="495" r:id="rId13"/>
    <p:sldId id="496" r:id="rId14"/>
    <p:sldId id="488" r:id="rId15"/>
    <p:sldId id="497" r:id="rId16"/>
    <p:sldId id="498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855" autoAdjust="0"/>
  </p:normalViewPr>
  <p:slideViewPr>
    <p:cSldViewPr>
      <p:cViewPr varScale="1">
        <p:scale>
          <a:sx n="52" d="100"/>
          <a:sy n="52" d="100"/>
        </p:scale>
        <p:origin x="16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orders.dtypes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838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orders['</a:t>
            </a:r>
            <a:r>
              <a:rPr lang="en-US" dirty="0" err="1"/>
              <a:t>item_price</a:t>
            </a:r>
            <a:r>
              <a:rPr lang="en-US" dirty="0"/>
              <a:t>'].</a:t>
            </a:r>
            <a:r>
              <a:rPr lang="en-US" dirty="0" err="1"/>
              <a:t>str.replace</a:t>
            </a:r>
            <a:r>
              <a:rPr lang="en-US" dirty="0"/>
              <a:t>('$',‘’)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6942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3093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orders['</a:t>
            </a:r>
            <a:r>
              <a:rPr lang="en-US" dirty="0" err="1"/>
              <a:t>item_price</a:t>
            </a:r>
            <a:r>
              <a:rPr lang="en-US" dirty="0"/>
              <a:t>'].</a:t>
            </a:r>
            <a:r>
              <a:rPr lang="en-US" dirty="0" err="1"/>
              <a:t>str.replace</a:t>
            </a:r>
            <a:r>
              <a:rPr lang="en-US" dirty="0"/>
              <a:t>('$','').mean()</a:t>
            </a:r>
          </a:p>
          <a:p>
            <a:r>
              <a:rPr lang="en-US" dirty="0"/>
              <a:t>orders['</a:t>
            </a:r>
            <a:r>
              <a:rPr lang="en-US" dirty="0" err="1"/>
              <a:t>item_price</a:t>
            </a:r>
            <a:r>
              <a:rPr lang="en-US" dirty="0"/>
              <a:t>'].</a:t>
            </a:r>
            <a:r>
              <a:rPr lang="en-US" dirty="0" err="1"/>
              <a:t>str.replace</a:t>
            </a:r>
            <a:r>
              <a:rPr lang="en-US" dirty="0"/>
              <a:t>('$','').</a:t>
            </a:r>
            <a:r>
              <a:rPr lang="en-US" dirty="0" err="1"/>
              <a:t>astype</a:t>
            </a:r>
            <a:r>
              <a:rPr lang="en-US" dirty="0"/>
              <a:t>(float).mean()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783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('Salsa’)</a:t>
            </a:r>
          </a:p>
          <a:p>
            <a:r>
              <a:rPr lang="en-US" dirty="0"/>
              <a:t>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('Salsa').head()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295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('Salsa').</a:t>
            </a:r>
            <a:r>
              <a:rPr lang="en-US" dirty="0" err="1"/>
              <a:t>astype</a:t>
            </a:r>
            <a:r>
              <a:rPr lang="en-US" dirty="0"/>
              <a:t>(int).head()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4572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MATLAB it is a nice trick… Here, we should be careful using it.</a:t>
            </a:r>
          </a:p>
          <a:p>
            <a:r>
              <a:rPr lang="en-US" dirty="0"/>
              <a:t>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('Salsa’)*1</a:t>
            </a:r>
          </a:p>
          <a:p>
            <a:r>
              <a:rPr lang="en-US" dirty="0">
                <a:sym typeface="Wingdings" panose="05000000000000000000" pitchFamily="2" charset="2"/>
              </a:rPr>
              <a:t>This one does not work and need parathesis  </a:t>
            </a:r>
            <a:r>
              <a:rPr lang="en-US" dirty="0"/>
              <a:t>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('Salsa')*1.head()</a:t>
            </a:r>
          </a:p>
          <a:p>
            <a:r>
              <a:rPr lang="en-US" dirty="0"/>
              <a:t>(orders['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('Salsa')*1).head()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9911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drinks = pd.read_csv('http://bit.ly/drinksbycountry’)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36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drinks['</a:t>
            </a:r>
            <a:r>
              <a:rPr lang="en-CA" dirty="0" err="1"/>
              <a:t>beer_servings</a:t>
            </a:r>
            <a:r>
              <a:rPr lang="en-CA" dirty="0"/>
              <a:t>'] = drinks['</a:t>
            </a:r>
            <a:r>
              <a:rPr lang="en-CA" dirty="0" err="1"/>
              <a:t>beer_servings</a:t>
            </a:r>
            <a:r>
              <a:rPr lang="en-CA" dirty="0"/>
              <a:t>'].</a:t>
            </a:r>
            <a:r>
              <a:rPr lang="en-CA" dirty="0" err="1"/>
              <a:t>astype</a:t>
            </a:r>
            <a:r>
              <a:rPr lang="en-CA" dirty="0"/>
              <a:t>(float)</a:t>
            </a:r>
          </a:p>
          <a:p>
            <a:r>
              <a:rPr lang="en-CA" dirty="0" err="1"/>
              <a:t>drinks.dtypes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491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 = </a:t>
            </a:r>
            <a:r>
              <a:rPr lang="en-CA" dirty="0" err="1"/>
              <a:t>pd.read_csv</a:t>
            </a:r>
            <a:r>
              <a:rPr lang="en-CA" dirty="0"/>
              <a:t>('http://bit.ly/</a:t>
            </a:r>
            <a:r>
              <a:rPr lang="en-CA" dirty="0" err="1"/>
              <a:t>drinksbycountry</a:t>
            </a:r>
            <a:r>
              <a:rPr lang="en-CA" dirty="0"/>
              <a:t>', </a:t>
            </a:r>
            <a:r>
              <a:rPr lang="en-CA" dirty="0" err="1"/>
              <a:t>dtype</a:t>
            </a:r>
            <a:r>
              <a:rPr lang="en-CA" dirty="0"/>
              <a:t>={'</a:t>
            </a:r>
            <a:r>
              <a:rPr lang="en-CA" dirty="0" err="1"/>
              <a:t>beer_servings</a:t>
            </a:r>
            <a:r>
              <a:rPr lang="en-CA" dirty="0"/>
              <a:t>': float})</a:t>
            </a:r>
          </a:p>
          <a:p>
            <a:r>
              <a:rPr lang="en-CA" dirty="0" err="1"/>
              <a:t>drinks.dtypes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235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47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orders = </a:t>
            </a:r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chiporders</a:t>
            </a:r>
            <a:r>
              <a:rPr lang="en-CA" dirty="0"/>
              <a:t>’)</a:t>
            </a:r>
          </a:p>
          <a:p>
            <a:r>
              <a:rPr lang="en-CA" dirty="0" err="1"/>
              <a:t>orders.head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327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change the data type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of a pandas Series?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we want to calculate the average for the </a:t>
            </a:r>
            <a:r>
              <a:rPr lang="en-US" sz="2400" dirty="0" err="1"/>
              <a:t>item_price</a:t>
            </a:r>
            <a:r>
              <a:rPr lang="en-US" sz="2400" dirty="0"/>
              <a:t> column, so we need to convert it from string to float.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5CEE3E-A533-460D-B674-D04DA3B49E5D}"/>
              </a:ext>
            </a:extLst>
          </p:cNvPr>
          <p:cNvGrpSpPr/>
          <p:nvPr/>
        </p:nvGrpSpPr>
        <p:grpSpPr>
          <a:xfrm>
            <a:off x="590295" y="2546866"/>
            <a:ext cx="7963410" cy="3131403"/>
            <a:chOff x="590295" y="2546866"/>
            <a:chExt cx="7963410" cy="31314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F4F771-62A8-4E57-BC35-3317F2C8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295" y="2546866"/>
              <a:ext cx="7963410" cy="31314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556C2C1-D121-4EB0-9086-10A2D00AD2A8}"/>
                </a:ext>
              </a:extLst>
            </p:cNvPr>
            <p:cNvSpPr/>
            <p:nvPr/>
          </p:nvSpPr>
          <p:spPr>
            <a:xfrm rot="10800000">
              <a:off x="3657600" y="5058899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5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first step would be removing the $ sign from the string in each row. For that aim we need to use string methods as we learned before.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9E4FDD-3F4F-407B-A064-E3DDA773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2819400"/>
            <a:ext cx="5238750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discuss if the modified column is ready for the math?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4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directly try to calculate the mean, it will give us error, as it is the column type is still string.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First, we need to do typecasting and then do calculating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B3283-C728-4106-BC81-140618597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17995"/>
            <a:ext cx="8305801" cy="1891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722204-C0C3-4658-9533-0187BD8F8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5233452"/>
            <a:ext cx="6610350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3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a time, we need to convert Booleans (True and False) into 1 and 0 accordingly. </a:t>
            </a:r>
          </a:p>
          <a:p>
            <a:r>
              <a:rPr lang="en-US" sz="2400" dirty="0"/>
              <a:t>As we studied before, imagine we want to check if the </a:t>
            </a:r>
            <a:r>
              <a:rPr lang="en-US" sz="2400" dirty="0" err="1"/>
              <a:t>item_name</a:t>
            </a:r>
            <a:r>
              <a:rPr lang="en-US" sz="2400" dirty="0"/>
              <a:t> column contains Salsa or not. So, the result would be a number of False or True values as follows: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B13826-821E-40BD-9E5C-1F349DEF51A3}"/>
              </a:ext>
            </a:extLst>
          </p:cNvPr>
          <p:cNvGrpSpPr/>
          <p:nvPr/>
        </p:nvGrpSpPr>
        <p:grpSpPr>
          <a:xfrm>
            <a:off x="1794299" y="3593306"/>
            <a:ext cx="6121096" cy="2959894"/>
            <a:chOff x="2072785" y="3593306"/>
            <a:chExt cx="6121096" cy="29598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93D4E3A-747D-41BA-9AE4-B495C58D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8837" y="3593306"/>
              <a:ext cx="4886325" cy="15811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6C45FD-7FDC-41AF-B2DA-5E391A5FC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7006" y="4714875"/>
              <a:ext cx="5476875" cy="18383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E6F147-4406-4392-9520-4BFE685FF96C}"/>
                </a:ext>
              </a:extLst>
            </p:cNvPr>
            <p:cNvSpPr/>
            <p:nvPr/>
          </p:nvSpPr>
          <p:spPr>
            <a:xfrm>
              <a:off x="2072785" y="4668821"/>
              <a:ext cx="61747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3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Simply, we need to add </a:t>
            </a:r>
            <a:r>
              <a:rPr lang="en-US" sz="2400" dirty="0" err="1"/>
              <a:t>astype</a:t>
            </a:r>
            <a:r>
              <a:rPr lang="en-US" sz="2400" dirty="0"/>
              <a:t>(int) as follows and it will work fine: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D4580A-9E9A-44B0-9B23-1344053C63C7}"/>
              </a:ext>
            </a:extLst>
          </p:cNvPr>
          <p:cNvGrpSpPr/>
          <p:nvPr/>
        </p:nvGrpSpPr>
        <p:grpSpPr>
          <a:xfrm>
            <a:off x="1266825" y="2269272"/>
            <a:ext cx="6610350" cy="2043171"/>
            <a:chOff x="1266825" y="2269272"/>
            <a:chExt cx="6610350" cy="20431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5E7227-CB00-45CF-A524-7B80F92FA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80"/>
            <a:stretch/>
          </p:blipFill>
          <p:spPr>
            <a:xfrm>
              <a:off x="1266825" y="2545556"/>
              <a:ext cx="6610350" cy="17668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270A06C-3BAE-45CE-A8EB-A198580CCC88}"/>
                </a:ext>
              </a:extLst>
            </p:cNvPr>
            <p:cNvSpPr/>
            <p:nvPr/>
          </p:nvSpPr>
          <p:spPr>
            <a:xfrm rot="5400000">
              <a:off x="6273800" y="2167672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8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discuss if you recommend the following shortcut or not…Why yes? Why no?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671275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FE8E05-38E6-4119-AEA7-BAA43CB60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171" y="3841534"/>
            <a:ext cx="3992437" cy="1213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9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9990F-9814-43D1-96C0-C31124D3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2312045"/>
            <a:ext cx="8372475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order to check the data type of each column, we use the </a:t>
            </a:r>
            <a:r>
              <a:rPr lang="en-US" sz="2400" dirty="0" err="1"/>
              <a:t>dtypes</a:t>
            </a:r>
            <a:r>
              <a:rPr lang="en-US" sz="2400" dirty="0"/>
              <a:t> attribute as follows: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62099" y="1308218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1B005-0B29-4D15-8A39-93446411DADB}"/>
              </a:ext>
            </a:extLst>
          </p:cNvPr>
          <p:cNvSpPr/>
          <p:nvPr/>
        </p:nvSpPr>
        <p:spPr>
          <a:xfrm>
            <a:off x="462099" y="4694244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imagine we want to convert the </a:t>
            </a:r>
            <a:r>
              <a:rPr lang="en-US" sz="2400" dirty="0" err="1"/>
              <a:t>beer_servings</a:t>
            </a:r>
            <a:r>
              <a:rPr lang="en-US" sz="2400" dirty="0"/>
              <a:t> Series into a float.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F42E1-ACB8-46A6-9176-9C5A5C96F551}"/>
              </a:ext>
            </a:extLst>
          </p:cNvPr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863AB1-178C-47B8-A795-8ACBA049E374}"/>
              </a:ext>
            </a:extLst>
          </p:cNvPr>
          <p:cNvGrpSpPr/>
          <p:nvPr/>
        </p:nvGrpSpPr>
        <p:grpSpPr>
          <a:xfrm>
            <a:off x="2181957" y="2359326"/>
            <a:ext cx="4856285" cy="2047875"/>
            <a:chOff x="2247900" y="2219771"/>
            <a:chExt cx="4856285" cy="2047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923F3B-38C7-47E9-964E-F59E1560B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7900" y="2219771"/>
              <a:ext cx="4648200" cy="2047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72AE409-23F1-4BA8-B0F2-5F69D36DEFC0}"/>
                </a:ext>
              </a:extLst>
            </p:cNvPr>
            <p:cNvSpPr/>
            <p:nvPr/>
          </p:nvSpPr>
          <p:spPr>
            <a:xfrm rot="10800000">
              <a:off x="6723185" y="2740742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7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convert the </a:t>
            </a:r>
            <a:r>
              <a:rPr lang="en-US" sz="2400" dirty="0" err="1"/>
              <a:t>beer_servings</a:t>
            </a:r>
            <a:r>
              <a:rPr lang="en-US" sz="2400" dirty="0"/>
              <a:t> Series which is integer into a float we use </a:t>
            </a:r>
            <a:r>
              <a:rPr lang="en-US" sz="2400" b="1" dirty="0" err="1">
                <a:solidFill>
                  <a:srgbClr val="FF0000"/>
                </a:solidFill>
              </a:rPr>
              <a:t>astype</a:t>
            </a:r>
            <a:r>
              <a:rPr lang="en-US" sz="2400" dirty="0"/>
              <a:t> method as follows.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696BC-8C2B-4238-83D2-6581A46CA31B}"/>
              </a:ext>
            </a:extLst>
          </p:cNvPr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027247-83B1-45B5-88B9-334FE441C6D9}"/>
              </a:ext>
            </a:extLst>
          </p:cNvPr>
          <p:cNvGrpSpPr/>
          <p:nvPr/>
        </p:nvGrpSpPr>
        <p:grpSpPr>
          <a:xfrm>
            <a:off x="1204912" y="2496346"/>
            <a:ext cx="6810375" cy="2742404"/>
            <a:chOff x="1204912" y="2496346"/>
            <a:chExt cx="6810375" cy="274240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84F75BA-F259-4E43-84B6-475D9449B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12" y="2743200"/>
              <a:ext cx="6810375" cy="24955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826B6B3-A97B-473B-A0FC-299515EBB97B}"/>
                </a:ext>
              </a:extLst>
            </p:cNvPr>
            <p:cNvSpPr/>
            <p:nvPr/>
          </p:nvSpPr>
          <p:spPr>
            <a:xfrm rot="5400000">
              <a:off x="6801340" y="2394746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84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try to find a real use case for type changing. It would be great to share some examples :)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1798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Reza! How can we define the type for each column before reading the csv file?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Yes! We need to change the data type(s) during the csv reading process. Let’s see the next example to clarify more.</a:t>
            </a:r>
          </a:p>
        </p:txBody>
      </p:sp>
    </p:spTree>
    <p:extLst>
      <p:ext uri="{BB962C8B-B14F-4D97-AF65-F5344CB8AC3E}">
        <p14:creationId xmlns:p14="http://schemas.microsoft.com/office/powerpoint/2010/main" val="8974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how we typecast an integer into floating during the reading csv file process: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696BC-8C2B-4238-83D2-6581A46CA31B}"/>
              </a:ext>
            </a:extLst>
          </p:cNvPr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55672-4CEC-4697-9A08-B5C3FBED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3" y="2603173"/>
            <a:ext cx="8191500" cy="2341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7ECD42-C48C-4F45-BF0E-91A9A515F469}"/>
              </a:ext>
            </a:extLst>
          </p:cNvPr>
          <p:cNvSpPr/>
          <p:nvPr/>
        </p:nvSpPr>
        <p:spPr>
          <a:xfrm>
            <a:off x="6446520" y="2667000"/>
            <a:ext cx="2072640" cy="30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3750D7-95C1-428A-A49D-70D44873D733}"/>
              </a:ext>
            </a:extLst>
          </p:cNvPr>
          <p:cNvSpPr/>
          <p:nvPr/>
        </p:nvSpPr>
        <p:spPr>
          <a:xfrm>
            <a:off x="6873242" y="3288621"/>
            <a:ext cx="1219195" cy="3314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79306E-926C-4877-BC4A-AAEEAEF3A00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7482840" y="2971800"/>
            <a:ext cx="0" cy="31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9935A8-0E24-4D38-9989-15E1CD64B6FF}"/>
              </a:ext>
            </a:extLst>
          </p:cNvPr>
          <p:cNvSpPr/>
          <p:nvPr/>
        </p:nvSpPr>
        <p:spPr>
          <a:xfrm>
            <a:off x="6450332" y="2018759"/>
            <a:ext cx="845820" cy="331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03ADE4-B54A-49B9-88F8-81EF54E9182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873242" y="2350179"/>
            <a:ext cx="137158" cy="3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DE503D-8620-43A0-90B2-73A489BD35D8}"/>
              </a:ext>
            </a:extLst>
          </p:cNvPr>
          <p:cNvSpPr/>
          <p:nvPr/>
        </p:nvSpPr>
        <p:spPr>
          <a:xfrm>
            <a:off x="7610709" y="2018759"/>
            <a:ext cx="845820" cy="331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C48503-76E3-4AA2-BD7F-4E72CB20B05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033619" y="2350179"/>
            <a:ext cx="135255" cy="3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CDF137-04FD-4521-B5A8-84A8932A01B4}"/>
              </a:ext>
            </a:extLst>
          </p:cNvPr>
          <p:cNvSpPr/>
          <p:nvPr/>
        </p:nvSpPr>
        <p:spPr>
          <a:xfrm>
            <a:off x="5080001" y="3659902"/>
            <a:ext cx="863600" cy="331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D9DBA7-F9D5-42BA-89CB-FDBB71D86BE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691377" y="3825612"/>
            <a:ext cx="388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at? cartoon">
            <a:extLst>
              <a:ext uri="{FF2B5EF4-FFF2-40B4-BE49-F238E27FC236}">
                <a16:creationId xmlns:a16="http://schemas.microsoft.com/office/drawing/2014/main" id="{68C92DE3-755F-4A44-809E-942829DA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0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1798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Reza! It was not a useful example… What could be the real use case?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Yes! When we have a column that numbers are stored as strings and we want to do math on them.…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Forget it Reza! I will google it by myself….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Please wait a minute and we will learn this concept within an example.</a:t>
            </a:r>
          </a:p>
        </p:txBody>
      </p:sp>
    </p:spTree>
    <p:extLst>
      <p:ext uri="{BB962C8B-B14F-4D97-AF65-F5344CB8AC3E}">
        <p14:creationId xmlns:p14="http://schemas.microsoft.com/office/powerpoint/2010/main" val="21848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the data type of a pandas Series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another sample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10899-0CEF-44BA-849F-F43EE357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9" y="2119702"/>
            <a:ext cx="8113487" cy="2618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E343AC7-0632-4DDE-9AF8-AE527F92FE58}"/>
              </a:ext>
            </a:extLst>
          </p:cNvPr>
          <p:cNvSpPr/>
          <p:nvPr/>
        </p:nvSpPr>
        <p:spPr>
          <a:xfrm rot="5400000">
            <a:off x="8110416" y="26409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12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11915</TotalTime>
  <Words>855</Words>
  <Application>Microsoft Office PowerPoint</Application>
  <PresentationFormat>On-screen Show (4:3)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619</cp:revision>
  <dcterms:created xsi:type="dcterms:W3CDTF">2006-08-16T00:00:00Z</dcterms:created>
  <dcterms:modified xsi:type="dcterms:W3CDTF">2021-11-15T05:02:35Z</dcterms:modified>
</cp:coreProperties>
</file>