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9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29" r:id="rId15"/>
    <p:sldId id="541" r:id="rId16"/>
    <p:sldId id="542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4416" autoAdjust="0"/>
  </p:normalViewPr>
  <p:slideViewPr>
    <p:cSldViewPr>
      <p:cViewPr varScale="1">
        <p:scale>
          <a:sx n="65" d="100"/>
          <a:sy n="65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drinks.index</a:t>
            </a:r>
            <a:endParaRPr lang="en-US" dirty="0"/>
          </a:p>
          <a:p>
            <a:r>
              <a:rPr lang="en-CA" dirty="0" err="1"/>
              <a:t>drinks.columns</a:t>
            </a:r>
            <a:endParaRPr lang="en-CA" dirty="0"/>
          </a:p>
          <a:p>
            <a:r>
              <a:rPr lang="en-CA" dirty="0" err="1"/>
              <a:t>drinks.shape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594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drinks.loc</a:t>
            </a:r>
            <a:r>
              <a:rPr lang="en-CA" dirty="0"/>
              <a:t>['Brazil','</a:t>
            </a:r>
            <a:r>
              <a:rPr lang="en-CA" dirty="0" err="1"/>
              <a:t>beer_servings</a:t>
            </a:r>
            <a:r>
              <a:rPr lang="en-CA" dirty="0"/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45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drinks.index.name=None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42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drinks.index.name='country’</a:t>
            </a:r>
          </a:p>
          <a:p>
            <a:r>
              <a:rPr lang="en-CA" dirty="0" err="1"/>
              <a:t>drinks.reset_index</a:t>
            </a:r>
            <a:r>
              <a:rPr lang="en-CA" dirty="0"/>
              <a:t>(</a:t>
            </a:r>
            <a:r>
              <a:rPr lang="en-CA" dirty="0" err="1"/>
              <a:t>inplace</a:t>
            </a:r>
            <a:r>
              <a:rPr lang="en-CA" dirty="0"/>
              <a:t>=True)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602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drinks.describe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341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drinks.describe</a:t>
            </a:r>
            <a:r>
              <a:rPr lang="en-US" dirty="0"/>
              <a:t>()</a:t>
            </a:r>
          </a:p>
          <a:p>
            <a:r>
              <a:rPr lang="en-CA" dirty="0" err="1"/>
              <a:t>drinks.describe</a:t>
            </a:r>
            <a:r>
              <a:rPr lang="en-CA" dirty="0"/>
              <a:t>().index</a:t>
            </a:r>
          </a:p>
          <a:p>
            <a:r>
              <a:rPr lang="en-CA" dirty="0" err="1"/>
              <a:t>drinks.describe</a:t>
            </a:r>
            <a:r>
              <a:rPr lang="en-CA" dirty="0"/>
              <a:t>().columns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47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drinks.describe</a:t>
            </a:r>
            <a:r>
              <a:rPr lang="en-CA" dirty="0"/>
              <a:t>().loc['25%', '</a:t>
            </a:r>
            <a:r>
              <a:rPr lang="en-CA" dirty="0" err="1"/>
              <a:t>beer_servings</a:t>
            </a:r>
            <a:r>
              <a:rPr lang="en-CA"/>
              <a:t>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893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drinks.index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654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drinks.index</a:t>
            </a:r>
            <a:endParaRPr lang="en-CA" dirty="0"/>
          </a:p>
          <a:p>
            <a:r>
              <a:rPr lang="en-CA" dirty="0" err="1"/>
              <a:t>drinks.columns</a:t>
            </a:r>
            <a:endParaRPr lang="en-CA" dirty="0"/>
          </a:p>
          <a:p>
            <a:r>
              <a:rPr lang="en-CA" dirty="0" err="1"/>
              <a:t>drinks.shape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67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header=None, </a:t>
            </a:r>
            <a:r>
              <a:rPr lang="en-US" dirty="0" err="1"/>
              <a:t>sep</a:t>
            </a:r>
            <a:r>
              <a:rPr lang="en-US" dirty="0"/>
              <a:t>='|').head()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90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695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5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drinks[</a:t>
            </a:r>
            <a:r>
              <a:rPr lang="en-US" dirty="0" err="1"/>
              <a:t>drinks.continent</a:t>
            </a:r>
            <a:r>
              <a:rPr lang="en-US" dirty="0"/>
              <a:t>=='South America’]</a:t>
            </a:r>
          </a:p>
          <a:p>
            <a:r>
              <a:rPr lang="en-CA" dirty="0" err="1"/>
              <a:t>drinks.loc</a:t>
            </a:r>
            <a:r>
              <a:rPr lang="en-CA" dirty="0"/>
              <a:t>[23, '</a:t>
            </a:r>
            <a:r>
              <a:rPr lang="en-CA" dirty="0" err="1"/>
              <a:t>beer_servings</a:t>
            </a:r>
            <a:r>
              <a:rPr lang="en-CA" dirty="0"/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737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drinks.set_index</a:t>
            </a:r>
            <a:r>
              <a:rPr lang="en-US" dirty="0"/>
              <a:t>('country',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94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What do I need to know about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the pandas index? (Part 1)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using index and not using a column instead?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0FCB5-637D-4CF9-87A6-D7D18DD3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177534"/>
            <a:ext cx="6991350" cy="339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access a row, using the new index…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ED0B1-B303-40B4-ABF3-30202025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3" y="2152676"/>
            <a:ext cx="3876675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0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delete the index name…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D06F0-CB06-4437-B5DC-A2E00E01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177534"/>
            <a:ext cx="7286625" cy="2581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90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reverse the procedure and bring back the current index into a column and set the conventional row index again.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7B679-7CBC-4C47-8EE8-656B4408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404027"/>
            <a:ext cx="7362825" cy="301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92A3CE7-8A80-44AC-BBE2-1F87D0D35610}"/>
              </a:ext>
            </a:extLst>
          </p:cNvPr>
          <p:cNvSpPr/>
          <p:nvPr/>
        </p:nvSpPr>
        <p:spPr>
          <a:xfrm>
            <a:off x="292894" y="2678650"/>
            <a:ext cx="533400" cy="646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17EE0-C139-49CD-B8BF-1091160EBD54}"/>
              </a:ext>
            </a:extLst>
          </p:cNvPr>
          <p:cNvSpPr/>
          <p:nvPr/>
        </p:nvSpPr>
        <p:spPr>
          <a:xfrm>
            <a:off x="430763" y="5548682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important to set the name of the index before the reset process as this is the way that pandas decides the role of that column. </a:t>
            </a:r>
          </a:p>
        </p:txBody>
      </p:sp>
    </p:spTree>
    <p:extLst>
      <p:ext uri="{BB962C8B-B14F-4D97-AF65-F5344CB8AC3E}">
        <p14:creationId xmlns:p14="http://schemas.microsoft.com/office/powerpoint/2010/main" val="15943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1828799" y="1447800"/>
            <a:ext cx="690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review a numerical summery of numerical columns.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7D1DE-56E8-4131-92A2-F55F7755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12" y="2436882"/>
            <a:ext cx="6276975" cy="2952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 descr="Image result for quick recap">
            <a:extLst>
              <a:ext uri="{FF2B5EF4-FFF2-40B4-BE49-F238E27FC236}">
                <a16:creationId xmlns:a16="http://schemas.microsoft.com/office/drawing/2014/main" id="{92EDCBAA-DE35-4CCA-AEE5-3FD9F7BAB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201" y="1447800"/>
            <a:ext cx="8279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the output of the command is a DF.</a:t>
            </a:r>
          </a:p>
          <a:p>
            <a:r>
              <a:rPr lang="en-US" sz="2400" dirty="0"/>
              <a:t>And it has its index and columns as well!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BFFF3-3BE5-49D6-B637-BB5C748F5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481" y="2316897"/>
            <a:ext cx="6777038" cy="419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7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201" y="1447800"/>
            <a:ext cx="8279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simply we can apply all we did on a DF before, such as fetching a specific item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1E17C0-DB85-41F7-8127-56FADC6D1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44706"/>
            <a:ext cx="4648200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5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3D680-5901-4B89-95FC-69B08042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391833"/>
            <a:ext cx="7362825" cy="300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Every DF has indexes that are also called row labels.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5D5BF-7896-4024-AD15-9306DADE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177534"/>
            <a:ext cx="7429500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6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column headers are not part of THE indexes. 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3FF7621-5C07-43CE-959E-1EA19FCFC607}"/>
              </a:ext>
            </a:extLst>
          </p:cNvPr>
          <p:cNvSpPr/>
          <p:nvPr/>
        </p:nvSpPr>
        <p:spPr>
          <a:xfrm>
            <a:off x="2031999" y="3500166"/>
            <a:ext cx="609600" cy="46595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5C22E6-2BC6-47F0-9814-240303EC4F05}"/>
              </a:ext>
            </a:extLst>
          </p:cNvPr>
          <p:cNvSpPr/>
          <p:nvPr/>
        </p:nvSpPr>
        <p:spPr>
          <a:xfrm>
            <a:off x="1028699" y="4929064"/>
            <a:ext cx="7707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Neither column headers, nor indexes are part of the DF.</a:t>
            </a:r>
          </a:p>
        </p:txBody>
      </p:sp>
      <p:pic>
        <p:nvPicPr>
          <p:cNvPr id="10" name="Picture 4" descr="Image result for Point">
            <a:extLst>
              <a:ext uri="{FF2B5EF4-FFF2-40B4-BE49-F238E27FC236}">
                <a16:creationId xmlns:a16="http://schemas.microsoft.com/office/drawing/2014/main" id="{DF901960-AE87-438A-B0EC-0E2315AAD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4765660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9A6AD7-89A0-4D11-972D-B089B01E2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2" y="2143125"/>
            <a:ext cx="6581775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95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5C22E6-2BC6-47F0-9814-240303EC4F05}"/>
              </a:ext>
            </a:extLst>
          </p:cNvPr>
          <p:cNvSpPr/>
          <p:nvPr/>
        </p:nvSpPr>
        <p:spPr>
          <a:xfrm>
            <a:off x="1196995" y="1535534"/>
            <a:ext cx="7707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Neither column headers, nor indexes are part of the DF.</a:t>
            </a:r>
          </a:p>
          <a:p>
            <a:r>
              <a:rPr lang="en-US" sz="2400" dirty="0"/>
              <a:t>The 0, 1, 2, 3, … are the default values for both column headers and row headers (indexes).</a:t>
            </a:r>
          </a:p>
        </p:txBody>
      </p:sp>
      <p:pic>
        <p:nvPicPr>
          <p:cNvPr id="10" name="Picture 4" descr="Image result for Point">
            <a:extLst>
              <a:ext uri="{FF2B5EF4-FFF2-40B4-BE49-F238E27FC236}">
                <a16:creationId xmlns:a16="http://schemas.microsoft.com/office/drawing/2014/main" id="{DF901960-AE87-438A-B0EC-0E2315AAD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396896" y="1372130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6EC0A7-950C-4216-967E-86B4CD6B9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87" y="2899267"/>
            <a:ext cx="6524625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1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does the index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22933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Identification: The indexes kept their original row numbers.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F6D40-8C12-4753-BEB7-EACF5B46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186001"/>
            <a:ext cx="7696200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Selection: The following is how we select a specific row or specific rows: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4259D-13F2-4E6F-8BAB-392B8113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8" y="2455361"/>
            <a:ext cx="6262623" cy="3776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44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using index and not using a column instead?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BD7EE-4772-4791-9FF5-4B1102CB05F6}"/>
              </a:ext>
            </a:extLst>
          </p:cNvPr>
          <p:cNvGrpSpPr/>
          <p:nvPr/>
        </p:nvGrpSpPr>
        <p:grpSpPr>
          <a:xfrm>
            <a:off x="609600" y="2194467"/>
            <a:ext cx="7596187" cy="2905125"/>
            <a:chOff x="609600" y="2194467"/>
            <a:chExt cx="7596187" cy="29051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FDCCF4-A8B6-4693-9B7D-6668A81B1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212" y="2194467"/>
              <a:ext cx="7267575" cy="29051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952A647-C045-4E2B-AE52-6DDD9678A16D}"/>
                </a:ext>
              </a:extLst>
            </p:cNvPr>
            <p:cNvSpPr/>
            <p:nvPr/>
          </p:nvSpPr>
          <p:spPr>
            <a:xfrm>
              <a:off x="1253067" y="3386435"/>
              <a:ext cx="685800" cy="461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069EDAC-A7C8-4768-8F0B-6510FB1A6153}"/>
                </a:ext>
              </a:extLst>
            </p:cNvPr>
            <p:cNvSpPr/>
            <p:nvPr/>
          </p:nvSpPr>
          <p:spPr>
            <a:xfrm>
              <a:off x="609600" y="3294101"/>
              <a:ext cx="900112" cy="64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3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13148</TotalTime>
  <Words>559</Words>
  <Application>Microsoft Office PowerPoint</Application>
  <PresentationFormat>On-screen Show (4:3)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671</cp:revision>
  <dcterms:created xsi:type="dcterms:W3CDTF">2006-08-16T00:00:00Z</dcterms:created>
  <dcterms:modified xsi:type="dcterms:W3CDTF">2021-09-05T02:29:55Z</dcterms:modified>
</cp:coreProperties>
</file>