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640" r:id="rId3"/>
    <p:sldId id="659" r:id="rId4"/>
    <p:sldId id="660" r:id="rId5"/>
    <p:sldId id="661" r:id="rId6"/>
    <p:sldId id="662" r:id="rId7"/>
    <p:sldId id="663" r:id="rId8"/>
    <p:sldId id="664" r:id="rId9"/>
    <p:sldId id="665" r:id="rId10"/>
    <p:sldId id="666" r:id="rId11"/>
    <p:sldId id="667" r:id="rId12"/>
    <p:sldId id="668" r:id="rId13"/>
    <p:sldId id="669" r:id="rId14"/>
    <p:sldId id="670" r:id="rId15"/>
    <p:sldId id="671" r:id="rId16"/>
    <p:sldId id="672" r:id="rId17"/>
    <p:sldId id="674" r:id="rId18"/>
    <p:sldId id="657" r:id="rId19"/>
    <p:sldId id="673" r:id="rId20"/>
    <p:sldId id="675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8" autoAdjust="0"/>
    <p:restoredTop sz="84416" autoAdjust="0"/>
  </p:normalViewPr>
  <p:slideViewPr>
    <p:cSldViewPr>
      <p:cViewPr varScale="1">
        <p:scale>
          <a:sx n="53" d="100"/>
          <a:sy n="53" d="100"/>
        </p:scale>
        <p:origin x="17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2021-12-06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([[100, 'red'], [101, 'blue'], [102, 'red']], columns = ['id', 'colour'])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784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9090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</a:t>
            </a:r>
            <a:r>
              <a:rPr lang="en-CA" dirty="0" err="1"/>
              <a:t>numpy</a:t>
            </a:r>
            <a:r>
              <a:rPr lang="en-CA" dirty="0"/>
              <a:t> as np</a:t>
            </a:r>
          </a:p>
          <a:p>
            <a:r>
              <a:rPr lang="en-CA" dirty="0" err="1"/>
              <a:t>arr</a:t>
            </a:r>
            <a:r>
              <a:rPr lang="en-CA" dirty="0"/>
              <a:t> = </a:t>
            </a:r>
            <a:r>
              <a:rPr lang="en-CA" dirty="0" err="1"/>
              <a:t>np.random.rand</a:t>
            </a:r>
            <a:r>
              <a:rPr lang="en-CA" dirty="0"/>
              <a:t>(4, 2)</a:t>
            </a:r>
          </a:p>
          <a:p>
            <a:r>
              <a:rPr lang="en-CA" dirty="0" err="1"/>
              <a:t>arr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0176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</a:t>
            </a:r>
            <a:r>
              <a:rPr lang="en-CA" dirty="0" err="1"/>
              <a:t>arr</a:t>
            </a:r>
            <a:r>
              <a:rPr lang="en-CA" dirty="0"/>
              <a:t>)</a:t>
            </a:r>
          </a:p>
          <a:p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columns = ['</a:t>
            </a:r>
            <a:r>
              <a:rPr lang="en-US" dirty="0" err="1"/>
              <a:t>one','two</a:t>
            </a:r>
            <a:r>
              <a:rPr lang="en-US" dirty="0"/>
              <a:t>'])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9101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640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({'student':</a:t>
            </a:r>
            <a:r>
              <a:rPr lang="en-CA" dirty="0" err="1"/>
              <a:t>np.arange</a:t>
            </a:r>
            <a:r>
              <a:rPr lang="en-CA" dirty="0"/>
              <a:t>(100, 110, 1), 'test':</a:t>
            </a:r>
            <a:r>
              <a:rPr lang="en-CA" dirty="0" err="1"/>
              <a:t>np.random.randint</a:t>
            </a:r>
            <a:r>
              <a:rPr lang="en-CA" dirty="0"/>
              <a:t>(60, 101, 10)})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1814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({'student':</a:t>
            </a:r>
            <a:r>
              <a:rPr lang="en-CA" dirty="0" err="1"/>
              <a:t>np.arange</a:t>
            </a:r>
            <a:r>
              <a:rPr lang="en-CA" dirty="0"/>
              <a:t>(100, 110, 1), 'test':</a:t>
            </a:r>
            <a:r>
              <a:rPr lang="en-CA" dirty="0" err="1"/>
              <a:t>np.random.randint</a:t>
            </a:r>
            <a:r>
              <a:rPr lang="en-CA" dirty="0"/>
              <a:t>(60, 101, 10)}).</a:t>
            </a:r>
            <a:r>
              <a:rPr lang="en-CA" dirty="0" err="1"/>
              <a:t>set_index</a:t>
            </a:r>
            <a:r>
              <a:rPr lang="en-CA" dirty="0"/>
              <a:t>('student')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3526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pd.Series</a:t>
            </a:r>
            <a:r>
              <a:rPr lang="en-US" dirty="0"/>
              <a:t>(['</a:t>
            </a:r>
            <a:r>
              <a:rPr lang="en-US" dirty="0" err="1"/>
              <a:t>round','square</a:t>
            </a:r>
            <a:r>
              <a:rPr lang="en-US" dirty="0"/>
              <a:t>'], index=['c', 'b'], name='shape’)</a:t>
            </a:r>
          </a:p>
          <a:p>
            <a:r>
              <a:rPr lang="en-US" dirty="0"/>
              <a:t>s = </a:t>
            </a:r>
            <a:r>
              <a:rPr lang="en-US" dirty="0" err="1"/>
              <a:t>pd.Series</a:t>
            </a:r>
            <a:r>
              <a:rPr lang="en-US" dirty="0"/>
              <a:t>(['</a:t>
            </a:r>
            <a:r>
              <a:rPr lang="en-US" dirty="0" err="1"/>
              <a:t>round','square</a:t>
            </a:r>
            <a:r>
              <a:rPr lang="en-US" dirty="0"/>
              <a:t>'], index=['c', 'b'], name='shape’)</a:t>
            </a:r>
          </a:p>
          <a:p>
            <a:r>
              <a:rPr lang="en-US" dirty="0"/>
              <a:t>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4269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9132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pd.concat</a:t>
            </a:r>
            <a:r>
              <a:rPr lang="en-CA" dirty="0"/>
              <a:t>([df, s], axis=1)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57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4349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pd.concat</a:t>
            </a:r>
            <a:r>
              <a:rPr lang="en-US" dirty="0"/>
              <a:t>([df, s], axis=1, sort=True)</a:t>
            </a:r>
          </a:p>
          <a:p>
            <a:r>
              <a:rPr lang="en-US" dirty="0" err="1"/>
              <a:t>pd.concat</a:t>
            </a:r>
            <a:r>
              <a:rPr lang="en-US" dirty="0"/>
              <a:t>([df, s], axis=1, sort=False)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5479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6523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CA" dirty="0" err="1"/>
              <a:t>pd.DataFrame</a:t>
            </a:r>
            <a:r>
              <a:rPr lang="en-CA" dirty="0"/>
              <a:t>({'id':[100, 101, 102], 'colour':['red', 'blue', 'red’]})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7691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({'id':[100, 101, 102], 'colour':['red', 'blue', 'red']}, columns = ['id', 'colour’])</a:t>
            </a:r>
          </a:p>
          <a:p>
            <a:r>
              <a:rPr lang="en-CA" dirty="0" err="1"/>
              <a:t>pd.DataFrame</a:t>
            </a:r>
            <a:r>
              <a:rPr lang="en-CA" dirty="0"/>
              <a:t>({'id':[100, 101, 102], 'colour':['red', 'blue', 'red']}, columns = ['colour', 'id'])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731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({'id':[100, 101, 102], 'colour':['red', 'blue', 'red']}, columns = ['id', 'colour'], index=['a', 'b', 'c'])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4719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df = </a:t>
            </a:r>
            <a:r>
              <a:rPr lang="en-CA" dirty="0" err="1"/>
              <a:t>pd.DataFrame</a:t>
            </a:r>
            <a:r>
              <a:rPr lang="en-CA" dirty="0"/>
              <a:t>({'id':[100, 101, 102], 'colour':['red', 'blue', 'red']}, columns = ['id', 'colour'], index=['a', 'b', 'c’])</a:t>
            </a:r>
          </a:p>
          <a:p>
            <a:r>
              <a:rPr lang="en-CA" dirty="0"/>
              <a:t>df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492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6240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([[100, 'red'], [101, 'blue'], [102, 'red']])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819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2417580"/>
            <a:ext cx="84963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  <a:cs typeface="Times New Roman" pitchFamily="18" charset="0"/>
              </a:rPr>
              <a:t>How do I create a pandas </a:t>
            </a:r>
            <a:r>
              <a:rPr lang="en-US" sz="3600" dirty="0" err="1">
                <a:latin typeface="+mj-lt"/>
                <a:cs typeface="Times New Roman" pitchFamily="18" charset="0"/>
              </a:rPr>
              <a:t>DataFrame</a:t>
            </a:r>
            <a:r>
              <a:rPr lang="en-US" sz="3600" dirty="0">
                <a:latin typeface="+mj-lt"/>
                <a:cs typeface="Times New Roman" pitchFamily="18" charset="0"/>
              </a:rPr>
              <a:t> from another object?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create column headers for them: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0BC4E9-5A39-416B-BDB6-21464F0E3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177534"/>
            <a:ext cx="8763000" cy="1894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03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F8B7EC-4FA6-4A29-AF04-08A3740469EC}"/>
              </a:ext>
            </a:extLst>
          </p:cNvPr>
          <p:cNvSpPr/>
          <p:nvPr/>
        </p:nvSpPr>
        <p:spPr>
          <a:xfrm>
            <a:off x="2557313" y="2413337"/>
            <a:ext cx="40293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#03</a:t>
            </a:r>
          </a:p>
        </p:txBody>
      </p:sp>
    </p:spTree>
    <p:extLst>
      <p:ext uri="{BB962C8B-B14F-4D97-AF65-F5344CB8AC3E}">
        <p14:creationId xmlns:p14="http://schemas.microsoft.com/office/powerpoint/2010/main" val="248615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Sometimes we have a NumPy array and we want to convert them to a </a:t>
            </a:r>
            <a:r>
              <a:rPr lang="en-US" sz="2400" dirty="0" err="1"/>
              <a:t>DataFrame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0CD579-79D9-4022-AB6E-1AE8DC382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2672924"/>
            <a:ext cx="5324475" cy="3181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56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create a DF based on the created NumPy array: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here is how to define column headers: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ABB67-148F-4B45-81DF-8F8220E47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323"/>
          <a:stretch/>
        </p:blipFill>
        <p:spPr>
          <a:xfrm>
            <a:off x="2163052" y="1981200"/>
            <a:ext cx="4534527" cy="1866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17250-1FC1-417D-B0F8-341D1017EF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94"/>
          <a:stretch/>
        </p:blipFill>
        <p:spPr>
          <a:xfrm>
            <a:off x="2155031" y="4617090"/>
            <a:ext cx="4534527" cy="1900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1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F8B7EC-4FA6-4A29-AF04-08A3740469EC}"/>
              </a:ext>
            </a:extLst>
          </p:cNvPr>
          <p:cNvSpPr/>
          <p:nvPr/>
        </p:nvSpPr>
        <p:spPr>
          <a:xfrm>
            <a:off x="2557313" y="2413337"/>
            <a:ext cx="40293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</a:t>
            </a:r>
            <a:r>
              <a:rPr lang="en-US" sz="6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#04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251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create a bigger size kind of DF?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E7FD10-8B6E-4856-B566-D96DCDBBE71C}"/>
              </a:ext>
            </a:extLst>
          </p:cNvPr>
          <p:cNvGrpSpPr/>
          <p:nvPr/>
        </p:nvGrpSpPr>
        <p:grpSpPr>
          <a:xfrm>
            <a:off x="533400" y="1841005"/>
            <a:ext cx="8153400" cy="4407396"/>
            <a:chOff x="506963" y="1295400"/>
            <a:chExt cx="8153400" cy="44073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394C92-52CD-49F7-8D3B-0ED4A494E955}"/>
                </a:ext>
              </a:extLst>
            </p:cNvPr>
            <p:cNvGrpSpPr/>
            <p:nvPr/>
          </p:nvGrpSpPr>
          <p:grpSpPr>
            <a:xfrm>
              <a:off x="506963" y="1295400"/>
              <a:ext cx="8153400" cy="4407396"/>
              <a:chOff x="506963" y="1295400"/>
              <a:chExt cx="8153400" cy="440739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2429CF0-F353-420E-9ABE-729103123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963" y="2177534"/>
                <a:ext cx="8153400" cy="3525262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D4AF9141-004C-4636-97EE-A82D1DF84E3F}"/>
                  </a:ext>
                </a:extLst>
              </p:cNvPr>
              <p:cNvSpPr/>
              <p:nvPr/>
            </p:nvSpPr>
            <p:spPr>
              <a:xfrm>
                <a:off x="7315200" y="1752600"/>
                <a:ext cx="304800" cy="46166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2F23278-8CF8-4562-92F2-9C21FA5DE427}"/>
                  </a:ext>
                </a:extLst>
              </p:cNvPr>
              <p:cNvSpPr/>
              <p:nvPr/>
            </p:nvSpPr>
            <p:spPr>
              <a:xfrm>
                <a:off x="6858000" y="1295400"/>
                <a:ext cx="1143000" cy="4572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Inclusive</a:t>
                </a:r>
                <a:endParaRPr lang="en-US" dirty="0"/>
              </a:p>
            </p:txBody>
          </p:sp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2127A89F-8583-4024-97B1-29FBAECA9CD5}"/>
                  </a:ext>
                </a:extLst>
              </p:cNvPr>
              <p:cNvSpPr/>
              <p:nvPr/>
            </p:nvSpPr>
            <p:spPr>
              <a:xfrm rot="10800000">
                <a:off x="7736306" y="2465110"/>
                <a:ext cx="304800" cy="46166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BDE7CFC-4F66-4356-BE68-EC282CB15486}"/>
                  </a:ext>
                </a:extLst>
              </p:cNvPr>
              <p:cNvSpPr/>
              <p:nvPr/>
            </p:nvSpPr>
            <p:spPr>
              <a:xfrm>
                <a:off x="7315200" y="2891999"/>
                <a:ext cx="1143000" cy="4572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Exclusive</a:t>
                </a:r>
                <a:endParaRPr lang="en-US" dirty="0"/>
              </a:p>
            </p:txBody>
          </p:sp>
        </p:grp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5ED76ABC-ECEE-4F03-A368-4EAB9E995F64}"/>
                </a:ext>
              </a:extLst>
            </p:cNvPr>
            <p:cNvSpPr/>
            <p:nvPr/>
          </p:nvSpPr>
          <p:spPr>
            <a:xfrm>
              <a:off x="4166936" y="1772243"/>
              <a:ext cx="304800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596BEEE-9847-4D69-8650-A0F0B2288BE4}"/>
                </a:ext>
              </a:extLst>
            </p:cNvPr>
            <p:cNvSpPr/>
            <p:nvPr/>
          </p:nvSpPr>
          <p:spPr>
            <a:xfrm>
              <a:off x="3709736" y="1315043"/>
              <a:ext cx="1143000" cy="4572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Inclusive</a:t>
              </a:r>
              <a:endParaRPr lang="en-US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400FF94A-153F-495B-9378-9C821E2B1AC8}"/>
                </a:ext>
              </a:extLst>
            </p:cNvPr>
            <p:cNvSpPr/>
            <p:nvPr/>
          </p:nvSpPr>
          <p:spPr>
            <a:xfrm rot="10800000">
              <a:off x="4588042" y="2484753"/>
              <a:ext cx="304800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A3C5465-856F-4D15-B5E3-726EFFE78891}"/>
                </a:ext>
              </a:extLst>
            </p:cNvPr>
            <p:cNvSpPr/>
            <p:nvPr/>
          </p:nvSpPr>
          <p:spPr>
            <a:xfrm>
              <a:off x="4166936" y="2911642"/>
              <a:ext cx="1143000" cy="4572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Exclusive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8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here is how we set one of the columns as our index: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33730F-B382-4B29-AC4A-B06FA261F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2" y="2070691"/>
            <a:ext cx="8610601" cy="3286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670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4097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 I create a Series and attach it to an existing </a:t>
            </a:r>
            <a:r>
              <a:rPr lang="en-US" sz="2400" dirty="0" err="1"/>
              <a:t>DataFrame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Let’s save this Series in a variable, called 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E3A68A-D6D7-4995-BBB6-EA26A5D22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" y="2161245"/>
            <a:ext cx="7953375" cy="1472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18E2FF-EC5C-4233-B23B-EFD02B83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11" y="4625102"/>
            <a:ext cx="7953375" cy="1884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C626C056-B379-4257-9380-E337F954FDE4}"/>
              </a:ext>
            </a:extLst>
          </p:cNvPr>
          <p:cNvSpPr/>
          <p:nvPr/>
        </p:nvSpPr>
        <p:spPr>
          <a:xfrm>
            <a:off x="7200900" y="4009864"/>
            <a:ext cx="1219200" cy="75154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9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review a DF that we created at the beginning that we want to concatenate  Series s with: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CC512-2858-4296-A90E-BCCD557CB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704" y="2484187"/>
            <a:ext cx="3536791" cy="2002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974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 we use a top-level function to concatenate the DF and the Series: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Look at the index and how the Series is aligned with the DF.</a:t>
            </a:r>
          </a:p>
          <a:p>
            <a:r>
              <a:rPr lang="en-US" sz="2400" dirty="0"/>
              <a:t>Also, look at the first row and the </a:t>
            </a:r>
            <a:r>
              <a:rPr lang="en-US" sz="2400" dirty="0" err="1"/>
              <a:t>NaN</a:t>
            </a:r>
            <a:r>
              <a:rPr lang="en-US" sz="2400" dirty="0"/>
              <a:t> value for the shape column. What could be the reason of </a:t>
            </a:r>
            <a:r>
              <a:rPr lang="en-US" sz="2400" dirty="0" err="1"/>
              <a:t>NaN</a:t>
            </a:r>
            <a:r>
              <a:rPr lang="en-US" sz="2400" dirty="0"/>
              <a:t> value there?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DBCC69-EC76-40F6-9AFE-EFAFBB927333}"/>
              </a:ext>
            </a:extLst>
          </p:cNvPr>
          <p:cNvGrpSpPr/>
          <p:nvPr/>
        </p:nvGrpSpPr>
        <p:grpSpPr>
          <a:xfrm>
            <a:off x="570861" y="2265611"/>
            <a:ext cx="8002278" cy="3076398"/>
            <a:chOff x="570861" y="2265611"/>
            <a:chExt cx="8002278" cy="30763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BE9A79-D9C5-4320-AFFD-8900D4B28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61" y="2265611"/>
              <a:ext cx="8002278" cy="29395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B431D46-03EE-48BD-84DC-8D30B597AB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5481" r="70120"/>
            <a:stretch/>
          </p:blipFill>
          <p:spPr>
            <a:xfrm>
              <a:off x="3912919" y="4335391"/>
              <a:ext cx="1703067" cy="100661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Arrow: Left-Right 3">
              <a:extLst>
                <a:ext uri="{FF2B5EF4-FFF2-40B4-BE49-F238E27FC236}">
                  <a16:creationId xmlns:a16="http://schemas.microsoft.com/office/drawing/2014/main" id="{96680392-066B-4466-BB32-21E390FE062C}"/>
                </a:ext>
              </a:extLst>
            </p:cNvPr>
            <p:cNvSpPr/>
            <p:nvPr/>
          </p:nvSpPr>
          <p:spPr>
            <a:xfrm>
              <a:off x="2743200" y="4572000"/>
              <a:ext cx="1088753" cy="5334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Arrow: Down 9">
            <a:extLst>
              <a:ext uri="{FF2B5EF4-FFF2-40B4-BE49-F238E27FC236}">
                <a16:creationId xmlns:a16="http://schemas.microsoft.com/office/drawing/2014/main" id="{4271E90B-8326-454F-AE80-5B9E225AEDB4}"/>
              </a:ext>
            </a:extLst>
          </p:cNvPr>
          <p:cNvSpPr/>
          <p:nvPr/>
        </p:nvSpPr>
        <p:spPr>
          <a:xfrm>
            <a:off x="1848855" y="3489160"/>
            <a:ext cx="1219200" cy="75154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There are some methods to create a DF or Series and we will practice a few of them….</a:t>
            </a:r>
          </a:p>
        </p:txBody>
      </p:sp>
    </p:spTree>
    <p:extLst>
      <p:ext uri="{BB962C8B-B14F-4D97-AF65-F5344CB8AC3E}">
        <p14:creationId xmlns:p14="http://schemas.microsoft.com/office/powerpoint/2010/main" val="61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this is how to silent the warning… Can you guess what it does?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7BBB68-6DDC-4964-A101-A5E135B1D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036" y="2168947"/>
            <a:ext cx="4997928" cy="40508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0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F8B7EC-4FA6-4A29-AF04-08A3740469EC}"/>
              </a:ext>
            </a:extLst>
          </p:cNvPr>
          <p:cNvSpPr/>
          <p:nvPr/>
        </p:nvSpPr>
        <p:spPr>
          <a:xfrm>
            <a:off x="2557313" y="2413337"/>
            <a:ext cx="40293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#01</a:t>
            </a:r>
          </a:p>
        </p:txBody>
      </p:sp>
    </p:spTree>
    <p:extLst>
      <p:ext uri="{BB962C8B-B14F-4D97-AF65-F5344CB8AC3E}">
        <p14:creationId xmlns:p14="http://schemas.microsoft.com/office/powerpoint/2010/main" val="213392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a dictionary method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‘Keys’ are the column headers and the values are the column values.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5CC637-A51D-47DC-B83B-5A8B79565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267006"/>
            <a:ext cx="7848600" cy="2559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402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I</a:t>
            </a:r>
            <a:r>
              <a:rPr lang="en-US" sz="2400" dirty="0"/>
              <a:t>f you want the columns order to be specified as you want, here is what you can do….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5FC61-06DD-4834-B3C8-BB84F861E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63" y="2546866"/>
            <a:ext cx="8153400" cy="3087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05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And if you want to use your own index, instead of the default one here is how you can do it….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FB220F-AAAD-41CA-9430-4E546FD7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" y="2526989"/>
            <a:ext cx="8763002" cy="1332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1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Here is how we save it as a </a:t>
            </a:r>
            <a:r>
              <a:rPr lang="en-CA" sz="2400" dirty="0" err="1"/>
              <a:t>DataFrame</a:t>
            </a:r>
            <a:r>
              <a:rPr lang="en-CA" sz="2400" dirty="0"/>
              <a:t>, e.g. df: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E3398-A0B4-4DBB-8587-977A5B45E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3" y="2177534"/>
            <a:ext cx="8736563" cy="1677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0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F8B7EC-4FA6-4A29-AF04-08A3740469EC}"/>
              </a:ext>
            </a:extLst>
          </p:cNvPr>
          <p:cNvSpPr/>
          <p:nvPr/>
        </p:nvSpPr>
        <p:spPr>
          <a:xfrm>
            <a:off x="2557313" y="2413337"/>
            <a:ext cx="40293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#02</a:t>
            </a:r>
          </a:p>
        </p:txBody>
      </p:sp>
    </p:spTree>
    <p:extLst>
      <p:ext uri="{BB962C8B-B14F-4D97-AF65-F5344CB8AC3E}">
        <p14:creationId xmlns:p14="http://schemas.microsoft.com/office/powerpoint/2010/main" val="2948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Creating a </a:t>
            </a:r>
            <a:r>
              <a:rPr lang="en-US" sz="2400" dirty="0" err="1"/>
              <a:t>DataFrame</a:t>
            </a:r>
            <a:r>
              <a:rPr lang="en-US" sz="2400" dirty="0"/>
              <a:t> in a different shape by passing a list of lists: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Each inner list treats as a row, which stack one on top of another.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C9B5A-FA1C-4362-AEC8-13B42F8B8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00" y="2301329"/>
            <a:ext cx="8162925" cy="2447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24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15607</TotalTime>
  <Words>841</Words>
  <Application>Microsoft Office PowerPoint</Application>
  <PresentationFormat>On-screen Show (4:3)</PresentationFormat>
  <Paragraphs>154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835</cp:revision>
  <dcterms:created xsi:type="dcterms:W3CDTF">2006-08-16T00:00:00Z</dcterms:created>
  <dcterms:modified xsi:type="dcterms:W3CDTF">2021-12-06T18:00:00Z</dcterms:modified>
</cp:coreProperties>
</file>