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76" r:id="rId4"/>
    <p:sldId id="291" r:id="rId5"/>
    <p:sldId id="283" r:id="rId6"/>
    <p:sldId id="292" r:id="rId7"/>
    <p:sldId id="293" r:id="rId8"/>
    <p:sldId id="294" r:id="rId9"/>
    <p:sldId id="282" r:id="rId10"/>
    <p:sldId id="284" r:id="rId11"/>
    <p:sldId id="285" r:id="rId12"/>
    <p:sldId id="286" r:id="rId13"/>
    <p:sldId id="287" r:id="rId14"/>
    <p:sldId id="288" r:id="rId15"/>
    <p:sldId id="289" r:id="rId16"/>
    <p:sldId id="290" r:id="rId17"/>
    <p:sldId id="295" r:id="rId18"/>
    <p:sldId id="309" r:id="rId19"/>
    <p:sldId id="310" r:id="rId20"/>
    <p:sldId id="311" r:id="rId21"/>
    <p:sldId id="312" r:id="rId22"/>
    <p:sldId id="308" r:id="rId23"/>
    <p:sldId id="297" r:id="rId24"/>
    <p:sldId id="296" r:id="rId25"/>
    <p:sldId id="298" r:id="rId26"/>
    <p:sldId id="299" r:id="rId27"/>
    <p:sldId id="300" r:id="rId28"/>
    <p:sldId id="301" r:id="rId29"/>
    <p:sldId id="302" r:id="rId30"/>
    <p:sldId id="303" r:id="rId31"/>
    <p:sldId id="304" r:id="rId32"/>
    <p:sldId id="305" r:id="rId33"/>
    <p:sldId id="306" r:id="rId34"/>
    <p:sldId id="30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0"/>
    <p:restoredTop sz="84762"/>
  </p:normalViewPr>
  <p:slideViewPr>
    <p:cSldViewPr snapToGrid="0" snapToObjects="1">
      <p:cViewPr varScale="1">
        <p:scale>
          <a:sx n="106" d="100"/>
          <a:sy n="106" d="100"/>
        </p:scale>
        <p:origin x="2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hyperlink" Target="https://developer.apple.com/documentation/uikit/uigesturerecognizer/state/ended" TargetMode="External"/><Relationship Id="rId2" Type="http://schemas.openxmlformats.org/officeDocument/2006/relationships/hyperlink" Target="https://developer.apple.com/documentation/uikit/uigesturerecognizer/state/changed" TargetMode="External"/><Relationship Id="rId1" Type="http://schemas.openxmlformats.org/officeDocument/2006/relationships/hyperlink" Target="https://developer.apple.com/documentation/uikit/uigesturerecognizer/state/began" TargetMode="External"/><Relationship Id="rId4" Type="http://schemas.openxmlformats.org/officeDocument/2006/relationships/hyperlink" Target="https://developer.apple.com/documentation/uikit/uigesturerecognizer/state/cancell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developer.apple.com/documentation/uikit/uigesturerecognizer/state/ended" TargetMode="External"/><Relationship Id="rId2" Type="http://schemas.openxmlformats.org/officeDocument/2006/relationships/hyperlink" Target="https://developer.apple.com/documentation/uikit/uigesturerecognizer/state/changed" TargetMode="External"/><Relationship Id="rId1" Type="http://schemas.openxmlformats.org/officeDocument/2006/relationships/hyperlink" Target="https://developer.apple.com/documentation/uikit/uigesturerecognizer/state/began" TargetMode="External"/><Relationship Id="rId4" Type="http://schemas.openxmlformats.org/officeDocument/2006/relationships/hyperlink" Target="https://developer.apple.com/documentation/uikit/uigesturerecognizer/state/cancelle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B6AD0-F361-7C4D-9248-AF77BAF1DB7E}" type="doc">
      <dgm:prSet loTypeId="urn:microsoft.com/office/officeart/2005/8/layout/chevron1" loCatId="" qsTypeId="urn:microsoft.com/office/officeart/2005/8/quickstyle/simple1" qsCatId="simple" csTypeId="urn:microsoft.com/office/officeart/2005/8/colors/accent1_2" csCatId="accent1" phldr="1"/>
      <dgm:spPr/>
    </dgm:pt>
    <dgm:pt modelId="{0BB0F9BF-4850-E84C-938E-B94DA5103466}">
      <dgm:prSet phldrT="[Text]" custT="1"/>
      <dgm:spPr/>
      <dgm:t>
        <a:bodyPr/>
        <a:lstStyle/>
        <a:p>
          <a:r>
            <a:rPr lang="en-CA" sz="18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UIGestureRecognizer.State.</a:t>
          </a:r>
          <a:r>
            <a:rPr lang="en-CA" sz="1800" b="1"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began</a:t>
          </a:r>
          <a:r>
            <a:rPr lang="en-CA" sz="1800" dirty="0">
              <a:solidFill>
                <a:schemeClr val="bg1"/>
              </a:solidFill>
            </a:rPr>
            <a:t> </a:t>
          </a:r>
          <a:endParaRPr lang="en-US" sz="1800" dirty="0">
            <a:solidFill>
              <a:schemeClr val="bg1"/>
            </a:solidFill>
          </a:endParaRPr>
        </a:p>
      </dgm:t>
    </dgm:pt>
    <dgm:pt modelId="{439F0701-D208-8544-9871-5E07D6E81D5A}" type="parTrans" cxnId="{D40A4EE3-B1DE-6241-9658-293482619879}">
      <dgm:prSet/>
      <dgm:spPr/>
      <dgm:t>
        <a:bodyPr/>
        <a:lstStyle/>
        <a:p>
          <a:endParaRPr lang="en-US"/>
        </a:p>
      </dgm:t>
    </dgm:pt>
    <dgm:pt modelId="{AE0DB71A-265A-B049-9A96-2B4B5A8EDAB7}" type="sibTrans" cxnId="{D40A4EE3-B1DE-6241-9658-293482619879}">
      <dgm:prSet/>
      <dgm:spPr/>
      <dgm:t>
        <a:bodyPr/>
        <a:lstStyle/>
        <a:p>
          <a:endParaRPr lang="en-US"/>
        </a:p>
      </dgm:t>
    </dgm:pt>
    <dgm:pt modelId="{6DB341B5-BEB1-EF48-BD31-01D3D1F023D4}">
      <dgm:prSet custT="1"/>
      <dgm:spPr/>
      <dgm:t>
        <a:bodyPr/>
        <a:lstStyle/>
        <a:p>
          <a:r>
            <a:rPr lang="en-CA" sz="18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UIGestureRecognizer.State.</a:t>
          </a:r>
          <a:r>
            <a:rPr lang="en-CA" sz="1800" b="1"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changed</a:t>
          </a:r>
          <a:r>
            <a:rPr lang="en-CA" sz="1800" dirty="0">
              <a:solidFill>
                <a:schemeClr val="bg1"/>
              </a:solidFill>
            </a:rPr>
            <a:t> </a:t>
          </a:r>
        </a:p>
      </dgm:t>
    </dgm:pt>
    <dgm:pt modelId="{C9F31051-79C9-3942-B62E-41B45C1A5461}" type="parTrans" cxnId="{30BE96EA-A25E-BA4D-95D8-70AB609562CD}">
      <dgm:prSet/>
      <dgm:spPr/>
      <dgm:t>
        <a:bodyPr/>
        <a:lstStyle/>
        <a:p>
          <a:endParaRPr lang="en-US"/>
        </a:p>
      </dgm:t>
    </dgm:pt>
    <dgm:pt modelId="{4AC16442-744A-6E42-9AF0-669A6BDB7577}" type="sibTrans" cxnId="{30BE96EA-A25E-BA4D-95D8-70AB609562CD}">
      <dgm:prSet/>
      <dgm:spPr/>
      <dgm:t>
        <a:bodyPr/>
        <a:lstStyle/>
        <a:p>
          <a:endParaRPr lang="en-US"/>
        </a:p>
      </dgm:t>
    </dgm:pt>
    <dgm:pt modelId="{2A249AB7-7ACE-4546-9B46-232F80563894}">
      <dgm:prSet custT="1"/>
      <dgm:spPr/>
      <dgm:t>
        <a:bodyPr/>
        <a:lstStyle/>
        <a:p>
          <a:r>
            <a:rPr lang="en-CA" sz="18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UIGestureRecognizer.State.</a:t>
          </a:r>
          <a:r>
            <a:rPr lang="en-CA" sz="1800" b="1"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ended</a:t>
          </a:r>
          <a:r>
            <a:rPr lang="en-CA" sz="1800" dirty="0">
              <a:solidFill>
                <a:schemeClr val="bg1"/>
              </a:solidFill>
            </a:rPr>
            <a:t> </a:t>
          </a:r>
        </a:p>
        <a:p>
          <a:r>
            <a:rPr lang="en-CA" sz="1800" dirty="0">
              <a:solidFill>
                <a:schemeClr val="bg1"/>
              </a:solidFill>
            </a:rPr>
            <a:t>or </a:t>
          </a:r>
          <a:r>
            <a:rPr lang="en-CA" sz="18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UIGestureRecognizer.State.</a:t>
          </a:r>
          <a:r>
            <a:rPr lang="en-CA" sz="1800" b="1"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cancelled</a:t>
          </a:r>
          <a:r>
            <a:rPr lang="en-CA" sz="1800" dirty="0">
              <a:solidFill>
                <a:schemeClr val="bg1"/>
              </a:solidFill>
            </a:rPr>
            <a:t> </a:t>
          </a:r>
          <a:endParaRPr lang="en-US" sz="1800" dirty="0">
            <a:solidFill>
              <a:schemeClr val="bg1"/>
            </a:solidFill>
          </a:endParaRPr>
        </a:p>
      </dgm:t>
    </dgm:pt>
    <dgm:pt modelId="{05D1C9A6-78AB-B74A-A5AE-E68BA570431A}" type="parTrans" cxnId="{DB65005C-F80C-1A42-B738-F69E06731080}">
      <dgm:prSet/>
      <dgm:spPr/>
      <dgm:t>
        <a:bodyPr/>
        <a:lstStyle/>
        <a:p>
          <a:endParaRPr lang="en-US"/>
        </a:p>
      </dgm:t>
    </dgm:pt>
    <dgm:pt modelId="{8277EDE0-3AD5-0B4F-AE04-A2128A7F74BC}" type="sibTrans" cxnId="{DB65005C-F80C-1A42-B738-F69E06731080}">
      <dgm:prSet/>
      <dgm:spPr/>
      <dgm:t>
        <a:bodyPr/>
        <a:lstStyle/>
        <a:p>
          <a:endParaRPr lang="en-US"/>
        </a:p>
      </dgm:t>
    </dgm:pt>
    <dgm:pt modelId="{985A0505-FAEE-6D48-ABA5-730D0A03741E}" type="pres">
      <dgm:prSet presAssocID="{1BBB6AD0-F361-7C4D-9248-AF77BAF1DB7E}" presName="Name0" presStyleCnt="0">
        <dgm:presLayoutVars>
          <dgm:dir/>
          <dgm:animLvl val="lvl"/>
          <dgm:resizeHandles val="exact"/>
        </dgm:presLayoutVars>
      </dgm:prSet>
      <dgm:spPr/>
    </dgm:pt>
    <dgm:pt modelId="{2567899D-4CCA-084F-B511-16C5AEFA5E2D}" type="pres">
      <dgm:prSet presAssocID="{0BB0F9BF-4850-E84C-938E-B94DA5103466}" presName="parTxOnly" presStyleLbl="node1" presStyleIdx="0" presStyleCnt="3">
        <dgm:presLayoutVars>
          <dgm:chMax val="0"/>
          <dgm:chPref val="0"/>
          <dgm:bulletEnabled val="1"/>
        </dgm:presLayoutVars>
      </dgm:prSet>
      <dgm:spPr/>
    </dgm:pt>
    <dgm:pt modelId="{EEB4A2E4-D7BF-1346-9FA6-26E2D5FDA97D}" type="pres">
      <dgm:prSet presAssocID="{AE0DB71A-265A-B049-9A96-2B4B5A8EDAB7}" presName="parTxOnlySpace" presStyleCnt="0"/>
      <dgm:spPr/>
    </dgm:pt>
    <dgm:pt modelId="{5FE4A9E2-E3F7-BE4A-A10A-9ACF5598356E}" type="pres">
      <dgm:prSet presAssocID="{6DB341B5-BEB1-EF48-BD31-01D3D1F023D4}" presName="parTxOnly" presStyleLbl="node1" presStyleIdx="1" presStyleCnt="3">
        <dgm:presLayoutVars>
          <dgm:chMax val="0"/>
          <dgm:chPref val="0"/>
          <dgm:bulletEnabled val="1"/>
        </dgm:presLayoutVars>
      </dgm:prSet>
      <dgm:spPr/>
    </dgm:pt>
    <dgm:pt modelId="{B4E1D0FA-AA86-6B4B-A87F-6BF62DC7A85F}" type="pres">
      <dgm:prSet presAssocID="{4AC16442-744A-6E42-9AF0-669A6BDB7577}" presName="parTxOnlySpace" presStyleCnt="0"/>
      <dgm:spPr/>
    </dgm:pt>
    <dgm:pt modelId="{FBD734D4-0657-8747-8D6A-DBDBB311E267}" type="pres">
      <dgm:prSet presAssocID="{2A249AB7-7ACE-4546-9B46-232F80563894}" presName="parTxOnly" presStyleLbl="node1" presStyleIdx="2" presStyleCnt="3">
        <dgm:presLayoutVars>
          <dgm:chMax val="0"/>
          <dgm:chPref val="0"/>
          <dgm:bulletEnabled val="1"/>
        </dgm:presLayoutVars>
      </dgm:prSet>
      <dgm:spPr/>
    </dgm:pt>
  </dgm:ptLst>
  <dgm:cxnLst>
    <dgm:cxn modelId="{553C164C-ED0E-E64D-BBAF-85E4C6AA43D4}" type="presOf" srcId="{0BB0F9BF-4850-E84C-938E-B94DA5103466}" destId="{2567899D-4CCA-084F-B511-16C5AEFA5E2D}" srcOrd="0" destOrd="0" presId="urn:microsoft.com/office/officeart/2005/8/layout/chevron1"/>
    <dgm:cxn modelId="{DB65005C-F80C-1A42-B738-F69E06731080}" srcId="{1BBB6AD0-F361-7C4D-9248-AF77BAF1DB7E}" destId="{2A249AB7-7ACE-4546-9B46-232F80563894}" srcOrd="2" destOrd="0" parTransId="{05D1C9A6-78AB-B74A-A5AE-E68BA570431A}" sibTransId="{8277EDE0-3AD5-0B4F-AE04-A2128A7F74BC}"/>
    <dgm:cxn modelId="{9A846385-8CD8-9B46-B148-9A51D923DB3A}" type="presOf" srcId="{2A249AB7-7ACE-4546-9B46-232F80563894}" destId="{FBD734D4-0657-8747-8D6A-DBDBB311E267}" srcOrd="0" destOrd="0" presId="urn:microsoft.com/office/officeart/2005/8/layout/chevron1"/>
    <dgm:cxn modelId="{F7684D9E-D043-C848-B965-D88287AC0E55}" type="presOf" srcId="{6DB341B5-BEB1-EF48-BD31-01D3D1F023D4}" destId="{5FE4A9E2-E3F7-BE4A-A10A-9ACF5598356E}" srcOrd="0" destOrd="0" presId="urn:microsoft.com/office/officeart/2005/8/layout/chevron1"/>
    <dgm:cxn modelId="{14D78FC0-8477-3249-8B88-14C8DD162FC1}" type="presOf" srcId="{1BBB6AD0-F361-7C4D-9248-AF77BAF1DB7E}" destId="{985A0505-FAEE-6D48-ABA5-730D0A03741E}" srcOrd="0" destOrd="0" presId="urn:microsoft.com/office/officeart/2005/8/layout/chevron1"/>
    <dgm:cxn modelId="{D40A4EE3-B1DE-6241-9658-293482619879}" srcId="{1BBB6AD0-F361-7C4D-9248-AF77BAF1DB7E}" destId="{0BB0F9BF-4850-E84C-938E-B94DA5103466}" srcOrd="0" destOrd="0" parTransId="{439F0701-D208-8544-9871-5E07D6E81D5A}" sibTransId="{AE0DB71A-265A-B049-9A96-2B4B5A8EDAB7}"/>
    <dgm:cxn modelId="{30BE96EA-A25E-BA4D-95D8-70AB609562CD}" srcId="{1BBB6AD0-F361-7C4D-9248-AF77BAF1DB7E}" destId="{6DB341B5-BEB1-EF48-BD31-01D3D1F023D4}" srcOrd="1" destOrd="0" parTransId="{C9F31051-79C9-3942-B62E-41B45C1A5461}" sibTransId="{4AC16442-744A-6E42-9AF0-669A6BDB7577}"/>
    <dgm:cxn modelId="{81E0B027-A28A-0C4B-B8DC-F18830468A40}" type="presParOf" srcId="{985A0505-FAEE-6D48-ABA5-730D0A03741E}" destId="{2567899D-4CCA-084F-B511-16C5AEFA5E2D}" srcOrd="0" destOrd="0" presId="urn:microsoft.com/office/officeart/2005/8/layout/chevron1"/>
    <dgm:cxn modelId="{4FE34994-5D93-374A-8770-08DA49FB695F}" type="presParOf" srcId="{985A0505-FAEE-6D48-ABA5-730D0A03741E}" destId="{EEB4A2E4-D7BF-1346-9FA6-26E2D5FDA97D}" srcOrd="1" destOrd="0" presId="urn:microsoft.com/office/officeart/2005/8/layout/chevron1"/>
    <dgm:cxn modelId="{42DF25A4-2050-6845-88C3-DC6FE85A0ED8}" type="presParOf" srcId="{985A0505-FAEE-6D48-ABA5-730D0A03741E}" destId="{5FE4A9E2-E3F7-BE4A-A10A-9ACF5598356E}" srcOrd="2" destOrd="0" presId="urn:microsoft.com/office/officeart/2005/8/layout/chevron1"/>
    <dgm:cxn modelId="{5F0ADD0A-49F5-1548-8CD8-440E1AC706AD}" type="presParOf" srcId="{985A0505-FAEE-6D48-ABA5-730D0A03741E}" destId="{B4E1D0FA-AA86-6B4B-A87F-6BF62DC7A85F}" srcOrd="3" destOrd="0" presId="urn:microsoft.com/office/officeart/2005/8/layout/chevron1"/>
    <dgm:cxn modelId="{A7CC74D0-4F20-D447-9F0E-D10FD864805E}" type="presParOf" srcId="{985A0505-FAEE-6D48-ABA5-730D0A03741E}" destId="{FBD734D4-0657-8747-8D6A-DBDBB311E267}"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7899D-4CCA-084F-B511-16C5AEFA5E2D}">
      <dsp:nvSpPr>
        <dsp:cNvPr id="0" name=""/>
        <dsp:cNvSpPr/>
      </dsp:nvSpPr>
      <dsp:spPr>
        <a:xfrm>
          <a:off x="3571" y="1021558"/>
          <a:ext cx="4351734" cy="174069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CA" sz="18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UIGestureRecognizer.State.</a:t>
          </a:r>
          <a:r>
            <a:rPr lang="en-CA" sz="1800" b="1"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began</a:t>
          </a:r>
          <a:r>
            <a:rPr lang="en-CA" sz="1800" kern="1200" dirty="0">
              <a:solidFill>
                <a:schemeClr val="bg1"/>
              </a:solidFill>
            </a:rPr>
            <a:t> </a:t>
          </a:r>
          <a:endParaRPr lang="en-US" sz="1800" kern="1200" dirty="0">
            <a:solidFill>
              <a:schemeClr val="bg1"/>
            </a:solidFill>
          </a:endParaRPr>
        </a:p>
      </dsp:txBody>
      <dsp:txXfrm>
        <a:off x="873918" y="1021558"/>
        <a:ext cx="2611041" cy="1740693"/>
      </dsp:txXfrm>
    </dsp:sp>
    <dsp:sp modelId="{5FE4A9E2-E3F7-BE4A-A10A-9ACF5598356E}">
      <dsp:nvSpPr>
        <dsp:cNvPr id="0" name=""/>
        <dsp:cNvSpPr/>
      </dsp:nvSpPr>
      <dsp:spPr>
        <a:xfrm>
          <a:off x="3920132" y="1021558"/>
          <a:ext cx="4351734" cy="174069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CA" sz="1800"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UIGestureRecognizer.State.</a:t>
          </a:r>
          <a:r>
            <a:rPr lang="en-CA" sz="1800" b="1"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changed</a:t>
          </a:r>
          <a:r>
            <a:rPr lang="en-CA" sz="1800" kern="1200" dirty="0">
              <a:solidFill>
                <a:schemeClr val="bg1"/>
              </a:solidFill>
            </a:rPr>
            <a:t> </a:t>
          </a:r>
        </a:p>
      </dsp:txBody>
      <dsp:txXfrm>
        <a:off x="4790479" y="1021558"/>
        <a:ext cx="2611041" cy="1740693"/>
      </dsp:txXfrm>
    </dsp:sp>
    <dsp:sp modelId="{FBD734D4-0657-8747-8D6A-DBDBB311E267}">
      <dsp:nvSpPr>
        <dsp:cNvPr id="0" name=""/>
        <dsp:cNvSpPr/>
      </dsp:nvSpPr>
      <dsp:spPr>
        <a:xfrm>
          <a:off x="7836693" y="1021558"/>
          <a:ext cx="4351734" cy="174069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CA" sz="18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UIGestureRecognizer.State.</a:t>
          </a:r>
          <a:r>
            <a:rPr lang="en-CA" sz="1800" b="1"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ended</a:t>
          </a:r>
          <a:r>
            <a:rPr lang="en-CA" sz="1800" kern="1200" dirty="0">
              <a:solidFill>
                <a:schemeClr val="bg1"/>
              </a:solidFill>
            </a:rPr>
            <a:t> </a:t>
          </a:r>
        </a:p>
        <a:p>
          <a:pPr marL="0" lvl="0" indent="0" algn="ctr" defTabSz="800100">
            <a:lnSpc>
              <a:spcPct val="90000"/>
            </a:lnSpc>
            <a:spcBef>
              <a:spcPct val="0"/>
            </a:spcBef>
            <a:spcAft>
              <a:spcPct val="35000"/>
            </a:spcAft>
            <a:buNone/>
          </a:pPr>
          <a:r>
            <a:rPr lang="en-CA" sz="1800" kern="1200" dirty="0">
              <a:solidFill>
                <a:schemeClr val="bg1"/>
              </a:solidFill>
            </a:rPr>
            <a:t>or </a:t>
          </a:r>
          <a:r>
            <a:rPr lang="en-CA" sz="1800"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UIGestureRecognizer.State.</a:t>
          </a:r>
          <a:r>
            <a:rPr lang="en-CA" sz="1800" b="1"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cancelled</a:t>
          </a:r>
          <a:r>
            <a:rPr lang="en-CA" sz="1800" kern="1200" dirty="0">
              <a:solidFill>
                <a:schemeClr val="bg1"/>
              </a:solidFill>
            </a:rPr>
            <a:t> </a:t>
          </a:r>
          <a:endParaRPr lang="en-US" sz="1800" kern="1200" dirty="0">
            <a:solidFill>
              <a:schemeClr val="bg1"/>
            </a:solidFill>
          </a:endParaRPr>
        </a:p>
      </dsp:txBody>
      <dsp:txXfrm>
        <a:off x="8707040" y="1021558"/>
        <a:ext cx="2611041" cy="17406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21951-CFCB-E44B-9885-E2AD1F677757}" type="datetimeFigureOut">
              <a:rPr lang="en-US" smtClean="0"/>
              <a:t>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EE296-A491-FD4C-B1C4-8D05E66453CC}" type="slidenum">
              <a:rPr lang="en-US" smtClean="0"/>
              <a:t>‹#›</a:t>
            </a:fld>
            <a:endParaRPr lang="en-US"/>
          </a:p>
        </p:txBody>
      </p:sp>
    </p:spTree>
    <p:extLst>
      <p:ext uri="{BB962C8B-B14F-4D97-AF65-F5344CB8AC3E}">
        <p14:creationId xmlns:p14="http://schemas.microsoft.com/office/powerpoint/2010/main" val="340642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figure shows the responders in an app whose interface contains a label, a text field, a button, and two background views. </a:t>
            </a:r>
          </a:p>
          <a:p>
            <a:r>
              <a:rPr lang="en-CA" dirty="0"/>
              <a:t>The diagram also shows how events move from one responder to the next, following the responder chain.</a:t>
            </a:r>
            <a:endParaRPr lang="en-US" dirty="0"/>
          </a:p>
        </p:txBody>
      </p:sp>
      <p:sp>
        <p:nvSpPr>
          <p:cNvPr id="4" name="Slide Number Placeholder 3"/>
          <p:cNvSpPr>
            <a:spLocks noGrp="1"/>
          </p:cNvSpPr>
          <p:nvPr>
            <p:ph type="sldNum" sz="quarter" idx="5"/>
          </p:nvPr>
        </p:nvSpPr>
        <p:spPr/>
        <p:txBody>
          <a:bodyPr/>
          <a:lstStyle/>
          <a:p>
            <a:fld id="{1EFEE296-A491-FD4C-B1C4-8D05E66453CC}" type="slidenum">
              <a:rPr lang="en-US" smtClean="0"/>
              <a:t>24</a:t>
            </a:fld>
            <a:endParaRPr lang="en-US"/>
          </a:p>
        </p:txBody>
      </p:sp>
    </p:spTree>
    <p:extLst>
      <p:ext uri="{BB962C8B-B14F-4D97-AF65-F5344CB8AC3E}">
        <p14:creationId xmlns:p14="http://schemas.microsoft.com/office/powerpoint/2010/main" val="81074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developer.apple.com</a:t>
            </a:r>
            <a:r>
              <a:rPr lang="en-US" dirty="0"/>
              <a:t>/documentation/</a:t>
            </a:r>
            <a:r>
              <a:rPr lang="en-US" dirty="0" err="1"/>
              <a:t>uikit</a:t>
            </a:r>
            <a:r>
              <a:rPr lang="en-US" dirty="0"/>
              <a:t>/</a:t>
            </a:r>
            <a:r>
              <a:rPr lang="en-US" dirty="0" err="1"/>
              <a:t>touches_presses_and_gestures</a:t>
            </a:r>
            <a:r>
              <a:rPr lang="en-US" dirty="0"/>
              <a:t>/</a:t>
            </a:r>
            <a:r>
              <a:rPr lang="en-US" dirty="0" err="1"/>
              <a:t>handling_uikit_gestures</a:t>
            </a:r>
            <a:endParaRPr lang="en-US" dirty="0"/>
          </a:p>
        </p:txBody>
      </p:sp>
      <p:sp>
        <p:nvSpPr>
          <p:cNvPr id="4" name="Slide Number Placeholder 3"/>
          <p:cNvSpPr>
            <a:spLocks noGrp="1"/>
          </p:cNvSpPr>
          <p:nvPr>
            <p:ph type="sldNum" sz="quarter" idx="5"/>
          </p:nvPr>
        </p:nvSpPr>
        <p:spPr/>
        <p:txBody>
          <a:bodyPr/>
          <a:lstStyle/>
          <a:p>
            <a:fld id="{1EFEE296-A491-FD4C-B1C4-8D05E66453CC}" type="slidenum">
              <a:rPr lang="en-US" smtClean="0"/>
              <a:t>33</a:t>
            </a:fld>
            <a:endParaRPr lang="en-US"/>
          </a:p>
        </p:txBody>
      </p:sp>
    </p:spTree>
    <p:extLst>
      <p:ext uri="{BB962C8B-B14F-4D97-AF65-F5344CB8AC3E}">
        <p14:creationId xmlns:p14="http://schemas.microsoft.com/office/powerpoint/2010/main" val="2465550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E5F-80B7-7F46-AE48-86274E1AA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5120B-F804-DE4E-8888-E5AA9EE29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45878-53A1-B047-92F1-E3743A82EC7D}"/>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5" name="Footer Placeholder 4">
            <a:extLst>
              <a:ext uri="{FF2B5EF4-FFF2-40B4-BE49-F238E27FC236}">
                <a16:creationId xmlns:a16="http://schemas.microsoft.com/office/drawing/2014/main" id="{4B1E1512-6BDB-F840-BB2E-ACA7C211B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A4F6E-EEAB-9B4C-B77B-24A0C7B0219B}"/>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21682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E232-4535-A94E-BEE0-DD2618432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26FB7-31EB-0A42-ACA9-52D4B0C29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31DEC-C9B5-3E4E-9E6A-A744AEA03C5F}"/>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5" name="Footer Placeholder 4">
            <a:extLst>
              <a:ext uri="{FF2B5EF4-FFF2-40B4-BE49-F238E27FC236}">
                <a16:creationId xmlns:a16="http://schemas.microsoft.com/office/drawing/2014/main" id="{C68812CF-120B-5345-9CFB-F1AEF7592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1642E-C7CC-FA41-ACD4-95AD656B596F}"/>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72674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D975-5023-B74B-ACA6-ABBE21617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20657-1DF4-A14C-ADA1-7927C4BA5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B4901-0F4C-5E42-A9A7-A9DEAA213AE1}"/>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5" name="Footer Placeholder 4">
            <a:extLst>
              <a:ext uri="{FF2B5EF4-FFF2-40B4-BE49-F238E27FC236}">
                <a16:creationId xmlns:a16="http://schemas.microsoft.com/office/drawing/2014/main" id="{2AEB824A-2118-964B-8E16-A29DB2F5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5B15-1745-5548-A855-0A49E5CEEB3C}"/>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6498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3E4-5A02-1D46-9D3D-5C1B6064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AE2F8-C090-B344-BF83-AE4AD496A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D79D-AB4B-E748-AB76-1B2EB71E4E53}"/>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5" name="Footer Placeholder 4">
            <a:extLst>
              <a:ext uri="{FF2B5EF4-FFF2-40B4-BE49-F238E27FC236}">
                <a16:creationId xmlns:a16="http://schemas.microsoft.com/office/drawing/2014/main" id="{D8468663-80A7-6C44-8D61-2E1D764DD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67A0C-B8C3-1D4D-9289-D275995EBBF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8161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10-0CF2-5C48-934A-79ED52335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1AFD30-BCB7-DD44-AB6D-DEC4C6B3E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44CC-0655-6541-80DC-F1481F2EEDA9}"/>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5" name="Footer Placeholder 4">
            <a:extLst>
              <a:ext uri="{FF2B5EF4-FFF2-40B4-BE49-F238E27FC236}">
                <a16:creationId xmlns:a16="http://schemas.microsoft.com/office/drawing/2014/main" id="{7A3B44E1-B812-FD41-B203-EC7F9F397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571FB-6DFA-8240-908D-513E45DA078E}"/>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41738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E54F-68AE-784A-924F-E2C34B387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4152B-AC71-ED4D-9F5B-8906B156A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2EBDE-5E27-D942-AD2D-1655C80B8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CE20D-A0E1-DE4C-9A80-7AE63EEDEF7F}"/>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6" name="Footer Placeholder 5">
            <a:extLst>
              <a:ext uri="{FF2B5EF4-FFF2-40B4-BE49-F238E27FC236}">
                <a16:creationId xmlns:a16="http://schemas.microsoft.com/office/drawing/2014/main" id="{C0572777-6DA5-5A42-95C9-54EF965EB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F360D-3371-8A4F-A365-6F84E5B0C9C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89072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FCF-BCCF-474C-9601-482590CD7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3FE47-0821-B040-BFC0-CABDC36A8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F5083-22F0-A643-A4C0-3A0DDCA90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18B3E-DCFD-8F4B-B7D2-C16B6554E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44F64-8A35-9D4F-947D-B9696E668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4EF06-780C-D84E-8DF8-C771875C348A}"/>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8" name="Footer Placeholder 7">
            <a:extLst>
              <a:ext uri="{FF2B5EF4-FFF2-40B4-BE49-F238E27FC236}">
                <a16:creationId xmlns:a16="http://schemas.microsoft.com/office/drawing/2014/main" id="{03B864BB-420F-844E-96FC-B85EFC081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B4800-6690-DE42-9395-8152BB2E682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8292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1E59-A6D4-A642-A5CF-E556320D5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4CE9D-162B-8646-A120-ACD4557E8017}"/>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4" name="Footer Placeholder 3">
            <a:extLst>
              <a:ext uri="{FF2B5EF4-FFF2-40B4-BE49-F238E27FC236}">
                <a16:creationId xmlns:a16="http://schemas.microsoft.com/office/drawing/2014/main" id="{7D961215-3494-C94B-9A19-E2F41F4D1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F9CAD-CCD2-6449-8A88-B8FECE4F5A9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63232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BCE8-4CA1-A347-BFB7-9552E2F95C7A}"/>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3" name="Footer Placeholder 2">
            <a:extLst>
              <a:ext uri="{FF2B5EF4-FFF2-40B4-BE49-F238E27FC236}">
                <a16:creationId xmlns:a16="http://schemas.microsoft.com/office/drawing/2014/main" id="{F503DADB-4959-B64C-9E8E-4D9DD670A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BBC1D-DB00-5E42-8AF6-C7CF99D71A6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5127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4FDD-E1F7-FF48-B5C1-774857507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0293E-5BD5-CE4D-9841-DEAD25422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7EAF1-4EAA-DA4C-9BEA-9A197CEA7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A872-B564-9E43-A4D1-D70C350F19BC}"/>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6" name="Footer Placeholder 5">
            <a:extLst>
              <a:ext uri="{FF2B5EF4-FFF2-40B4-BE49-F238E27FC236}">
                <a16:creationId xmlns:a16="http://schemas.microsoft.com/office/drawing/2014/main" id="{B05F0A90-E7F8-7842-A41E-BD9606652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D10EB-BF5C-794C-BD46-686C4E8DB80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42566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024-567A-634E-B1B3-B62E9F28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5D2BD-B3C4-2A49-8981-70DDC218B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2BA0E-6530-D847-AC7C-2F8D257AE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7D601-5DF6-BE4C-AD23-3FAAFA08C9C4}"/>
              </a:ext>
            </a:extLst>
          </p:cNvPr>
          <p:cNvSpPr>
            <a:spLocks noGrp="1"/>
          </p:cNvSpPr>
          <p:nvPr>
            <p:ph type="dt" sz="half" idx="10"/>
          </p:nvPr>
        </p:nvSpPr>
        <p:spPr/>
        <p:txBody>
          <a:bodyPr/>
          <a:lstStyle/>
          <a:p>
            <a:fld id="{7DC3A409-C196-354B-B3B0-4B559FE38530}" type="datetimeFigureOut">
              <a:rPr lang="en-US" smtClean="0"/>
              <a:t>2/8/21</a:t>
            </a:fld>
            <a:endParaRPr lang="en-US"/>
          </a:p>
        </p:txBody>
      </p:sp>
      <p:sp>
        <p:nvSpPr>
          <p:cNvPr id="6" name="Footer Placeholder 5">
            <a:extLst>
              <a:ext uri="{FF2B5EF4-FFF2-40B4-BE49-F238E27FC236}">
                <a16:creationId xmlns:a16="http://schemas.microsoft.com/office/drawing/2014/main" id="{4EDC3EB4-A06A-F743-A8D6-5506B5F81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D73DF-87B6-8C42-B194-C134DEEC9983}"/>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5671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4FBF1-A082-5C4A-ABA9-E0327A0A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812A5-DE37-5D47-84BA-2CC759B18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607CD-AD40-8C4D-BA22-3D5E3DE62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3A409-C196-354B-B3B0-4B559FE38530}" type="datetimeFigureOut">
              <a:rPr lang="en-US" smtClean="0"/>
              <a:t>2/8/21</a:t>
            </a:fld>
            <a:endParaRPr lang="en-US"/>
          </a:p>
        </p:txBody>
      </p:sp>
      <p:sp>
        <p:nvSpPr>
          <p:cNvPr id="5" name="Footer Placeholder 4">
            <a:extLst>
              <a:ext uri="{FF2B5EF4-FFF2-40B4-BE49-F238E27FC236}">
                <a16:creationId xmlns:a16="http://schemas.microsoft.com/office/drawing/2014/main" id="{8ED23BEE-A7A8-1F4A-9246-B1FB6383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399A7-F020-3848-96A4-BFF6E2E65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2121-8DA7-CB49-9F12-B42BCD4AC44B}" type="slidenum">
              <a:rPr lang="en-US" smtClean="0"/>
              <a:t>‹#›</a:t>
            </a:fld>
            <a:endParaRPr lang="en-US"/>
          </a:p>
        </p:txBody>
      </p:sp>
    </p:spTree>
    <p:extLst>
      <p:ext uri="{BB962C8B-B14F-4D97-AF65-F5344CB8AC3E}">
        <p14:creationId xmlns:p14="http://schemas.microsoft.com/office/powerpoint/2010/main" val="263185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pple.com/documentation/uikit/uicontrol/event/1618238-valuechanged" TargetMode="External"/><Relationship Id="rId2" Type="http://schemas.openxmlformats.org/officeDocument/2006/relationships/hyperlink" Target="https://developer.apple.com/library/archive/documentation/General/Conceptual/Devpedia-CocoaApp/TargetAction.html#//apple_ref/doc/uid/TP40009071-CH3" TargetMode="External"/><Relationship Id="rId1" Type="http://schemas.openxmlformats.org/officeDocument/2006/relationships/slideLayout" Target="../slideLayouts/slideLayout2.xml"/><Relationship Id="rId4" Type="http://schemas.openxmlformats.org/officeDocument/2006/relationships/hyperlink" Target="https://developer.apple.com/documentation/uikit/uislider/1621340-iscontinuou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pple.com/documentation/uikit/uicontrol/1618259-addtarg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pple.com/documentation/uikit/uicontrol/sta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pple.com/documentation/uikit/uicontrol/event/1618238-valuechang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pple.com/documentation/uikit/uitableviewcel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pple.com/documentation/uikit/uitableviewcontroll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pple.com/documentation/uikit/uiview" TargetMode="External"/><Relationship Id="rId2" Type="http://schemas.openxmlformats.org/officeDocument/2006/relationships/hyperlink" Target="https://developer.apple.com/documentation/uikit/uiresponder" TargetMode="External"/><Relationship Id="rId1" Type="http://schemas.openxmlformats.org/officeDocument/2006/relationships/slideLayout" Target="../slideLayouts/slideLayout2.xml"/><Relationship Id="rId5" Type="http://schemas.openxmlformats.org/officeDocument/2006/relationships/hyperlink" Target="https://developer.apple.com/documentation/uikit/uiapplication" TargetMode="External"/><Relationship Id="rId4" Type="http://schemas.openxmlformats.org/officeDocument/2006/relationships/hyperlink" Target="https://developer.apple.com/documentation/uikit/uiviewcontrolle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apple.com/documentation/uikit/touches_presses_and_gestures/handling_uikit_gestur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apple.com/documentation/uikit/uitapgesturerecogniz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apple.com/documentation/uikit/uigesturerecogniz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apple.com/documentation/uikit/uigesturerecognizer/1624230-addtarg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developer.apple.com/documentation/uikit/uigesturerecognizer/1619998-state" TargetMode="Externa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pple.com/documentation/uikit/uiresponder/1621113-becomefirstrespond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pple.com/documentation/uikit/uitextfield" TargetMode="External"/><Relationship Id="rId2" Type="http://schemas.openxmlformats.org/officeDocument/2006/relationships/hyperlink" Target="https://developer.apple.com/documentation/uikit/uiresponder/1621097-resignfirstrespon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pple.com/documentation/uikit/uitextview/1618600-font" TargetMode="External"/><Relationship Id="rId2" Type="http://schemas.openxmlformats.org/officeDocument/2006/relationships/hyperlink" Target="https://developer.apple.com/documentation/uikit/uitextview/1618626-attributedtext" TargetMode="External"/><Relationship Id="rId1" Type="http://schemas.openxmlformats.org/officeDocument/2006/relationships/slideLayout" Target="../slideLayouts/slideLayout2.xml"/><Relationship Id="rId6" Type="http://schemas.openxmlformats.org/officeDocument/2006/relationships/hyperlink" Target="https://developer.apple.com/documentation/uikit/uiwebview" TargetMode="External"/><Relationship Id="rId5" Type="http://schemas.openxmlformats.org/officeDocument/2006/relationships/hyperlink" Target="https://developer.apple.com/documentation/uikit/uitextview/1618618-textalignment" TargetMode="External"/><Relationship Id="rId4" Type="http://schemas.openxmlformats.org/officeDocument/2006/relationships/hyperlink" Target="https://developer.apple.com/documentation/uikit/uitextview/1618601-textcol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70E-FD22-DC45-AD47-5E52B7AE2271}"/>
              </a:ext>
            </a:extLst>
          </p:cNvPr>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3" name="Subtitle 2">
            <a:extLst>
              <a:ext uri="{FF2B5EF4-FFF2-40B4-BE49-F238E27FC236}">
                <a16:creationId xmlns:a16="http://schemas.microsoft.com/office/drawing/2014/main" id="{AD6EDB59-CB24-5947-913F-7DDEC48A2F4A}"/>
              </a:ext>
            </a:extLst>
          </p:cNvPr>
          <p:cNvSpPr>
            <a:spLocks noGrp="1"/>
          </p:cNvSpPr>
          <p:nvPr>
            <p:ph type="subTitle" idx="1"/>
          </p:nvPr>
        </p:nvSpPr>
        <p:spPr/>
        <p:txBody>
          <a:bodyPr/>
          <a:lstStyle/>
          <a:p>
            <a:r>
              <a:rPr lang="en-US" dirty="0"/>
              <a:t>Lecture 5</a:t>
            </a:r>
          </a:p>
          <a:p>
            <a:r>
              <a:rPr lang="en-US" dirty="0" err="1"/>
              <a:t>Przemyslaw</a:t>
            </a:r>
            <a:r>
              <a:rPr lang="en-US" dirty="0"/>
              <a:t> </a:t>
            </a:r>
            <a:r>
              <a:rPr lang="en-US" dirty="0" err="1"/>
              <a:t>Pawluk</a:t>
            </a:r>
            <a:endParaRPr lang="en-US" dirty="0"/>
          </a:p>
        </p:txBody>
      </p:sp>
      <p:pic>
        <p:nvPicPr>
          <p:cNvPr id="4" name="Picture 3">
            <a:extLst>
              <a:ext uri="{FF2B5EF4-FFF2-40B4-BE49-F238E27FC236}">
                <a16:creationId xmlns:a16="http://schemas.microsoft.com/office/drawing/2014/main" id="{D79FFDCA-4218-8C4E-A6C7-E0516ECD0984}"/>
              </a:ext>
            </a:extLst>
          </p:cNvPr>
          <p:cNvPicPr>
            <a:picLocks noChangeAspect="1"/>
          </p:cNvPicPr>
          <p:nvPr/>
        </p:nvPicPr>
        <p:blipFill>
          <a:blip r:embed="rId2"/>
          <a:stretch>
            <a:fillRect/>
          </a:stretch>
        </p:blipFill>
        <p:spPr>
          <a:xfrm>
            <a:off x="5306163" y="4814734"/>
            <a:ext cx="1655052" cy="1069102"/>
          </a:xfrm>
          <a:prstGeom prst="rect">
            <a:avLst/>
          </a:prstGeom>
        </p:spPr>
      </p:pic>
    </p:spTree>
    <p:extLst>
      <p:ext uri="{BB962C8B-B14F-4D97-AF65-F5344CB8AC3E}">
        <p14:creationId xmlns:p14="http://schemas.microsoft.com/office/powerpoint/2010/main" val="110072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DCE5-B042-0D4B-B2FC-827DA42EE439}"/>
              </a:ext>
            </a:extLst>
          </p:cNvPr>
          <p:cNvSpPr>
            <a:spLocks noGrp="1"/>
          </p:cNvSpPr>
          <p:nvPr>
            <p:ph type="title"/>
          </p:nvPr>
        </p:nvSpPr>
        <p:spPr/>
        <p:txBody>
          <a:bodyPr/>
          <a:lstStyle/>
          <a:p>
            <a:r>
              <a:rPr lang="en-US" dirty="0"/>
              <a:t>Slider: </a:t>
            </a:r>
            <a:r>
              <a:rPr lang="en-CA" dirty="0" err="1"/>
              <a:t>UISlider</a:t>
            </a:r>
            <a:endParaRPr lang="en-US" dirty="0"/>
          </a:p>
        </p:txBody>
      </p:sp>
      <p:sp>
        <p:nvSpPr>
          <p:cNvPr id="3" name="Content Placeholder 2">
            <a:extLst>
              <a:ext uri="{FF2B5EF4-FFF2-40B4-BE49-F238E27FC236}">
                <a16:creationId xmlns:a16="http://schemas.microsoft.com/office/drawing/2014/main" id="{8F40FEF4-0A91-654F-B6F1-27FF7D8C7B50}"/>
              </a:ext>
            </a:extLst>
          </p:cNvPr>
          <p:cNvSpPr>
            <a:spLocks noGrp="1"/>
          </p:cNvSpPr>
          <p:nvPr>
            <p:ph idx="1"/>
          </p:nvPr>
        </p:nvSpPr>
        <p:spPr/>
        <p:txBody>
          <a:bodyPr/>
          <a:lstStyle/>
          <a:p>
            <a:r>
              <a:rPr lang="en-CA" dirty="0"/>
              <a:t>As you move the </a:t>
            </a:r>
            <a:r>
              <a:rPr lang="en-CA" b="1" dirty="0"/>
              <a:t>thumb</a:t>
            </a:r>
            <a:r>
              <a:rPr lang="en-CA" dirty="0"/>
              <a:t> of a slider, it passes its updated value to any actions attached to it. The appearance of sliders is configurable; you can tint the track and the thumb, and provide images to appear at the ends of the slider. You can add sliders to your interface programmatically or by using Interface Builder.</a:t>
            </a:r>
            <a:endParaRPr lang="en-US" dirty="0"/>
          </a:p>
        </p:txBody>
      </p:sp>
      <p:pic>
        <p:nvPicPr>
          <p:cNvPr id="1026" name="Picture 2">
            <a:extLst>
              <a:ext uri="{FF2B5EF4-FFF2-40B4-BE49-F238E27FC236}">
                <a16:creationId xmlns:a16="http://schemas.microsoft.com/office/drawing/2014/main" id="{1C02B1E9-3A22-AE4D-AB9C-4BA5806B1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176" y="4788789"/>
            <a:ext cx="5199647" cy="170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DCE5-B042-0D4B-B2FC-827DA42EE439}"/>
              </a:ext>
            </a:extLst>
          </p:cNvPr>
          <p:cNvSpPr>
            <a:spLocks noGrp="1"/>
          </p:cNvSpPr>
          <p:nvPr>
            <p:ph type="title"/>
          </p:nvPr>
        </p:nvSpPr>
        <p:spPr/>
        <p:txBody>
          <a:bodyPr/>
          <a:lstStyle/>
          <a:p>
            <a:r>
              <a:rPr lang="en-US" dirty="0"/>
              <a:t>Slider: </a:t>
            </a:r>
            <a:r>
              <a:rPr lang="en-CA" dirty="0"/>
              <a:t>responding to interactions</a:t>
            </a:r>
            <a:endParaRPr lang="en-US" dirty="0"/>
          </a:p>
        </p:txBody>
      </p:sp>
      <p:sp>
        <p:nvSpPr>
          <p:cNvPr id="3" name="Content Placeholder 2">
            <a:extLst>
              <a:ext uri="{FF2B5EF4-FFF2-40B4-BE49-F238E27FC236}">
                <a16:creationId xmlns:a16="http://schemas.microsoft.com/office/drawing/2014/main" id="{8F40FEF4-0A91-654F-B6F1-27FF7D8C7B50}"/>
              </a:ext>
            </a:extLst>
          </p:cNvPr>
          <p:cNvSpPr>
            <a:spLocks noGrp="1"/>
          </p:cNvSpPr>
          <p:nvPr>
            <p:ph idx="1"/>
          </p:nvPr>
        </p:nvSpPr>
        <p:spPr/>
        <p:txBody>
          <a:bodyPr/>
          <a:lstStyle/>
          <a:p>
            <a:r>
              <a:rPr lang="en-CA" dirty="0"/>
              <a:t>Sliders use the </a:t>
            </a:r>
            <a:r>
              <a:rPr lang="en-CA" dirty="0">
                <a:hlinkClick r:id="rId2"/>
              </a:rPr>
              <a:t>Target-Action</a:t>
            </a:r>
            <a:r>
              <a:rPr lang="en-CA" dirty="0"/>
              <a:t> design pattern to notify your app when the user moves the slider. To be notified when the slider’s value changes, register your action method with the </a:t>
            </a:r>
            <a:r>
              <a:rPr lang="en-CA" dirty="0">
                <a:hlinkClick r:id="rId3"/>
              </a:rPr>
              <a:t>valueChanged</a:t>
            </a:r>
            <a:r>
              <a:rPr lang="en-CA" dirty="0"/>
              <a:t> event. At runtime, the slider calls your method in response to the user changing the slider’s value.</a:t>
            </a:r>
          </a:p>
          <a:p>
            <a:r>
              <a:rPr lang="en-CA" dirty="0"/>
              <a:t>By default, the slider sends value-changed events continuously as the user moves the slider’s thumb control. Setting the </a:t>
            </a:r>
            <a:r>
              <a:rPr lang="en-CA" dirty="0">
                <a:hlinkClick r:id="rId4"/>
              </a:rPr>
              <a:t>isContinuous</a:t>
            </a:r>
            <a:r>
              <a:rPr lang="en-CA" dirty="0"/>
              <a:t> property to false causes the slider to send an event only when the user releases the slider’s thumb control, setting the final value.</a:t>
            </a:r>
            <a:endParaRPr lang="en-US" dirty="0"/>
          </a:p>
        </p:txBody>
      </p:sp>
    </p:spTree>
    <p:extLst>
      <p:ext uri="{BB962C8B-B14F-4D97-AF65-F5344CB8AC3E}">
        <p14:creationId xmlns:p14="http://schemas.microsoft.com/office/powerpoint/2010/main" val="33387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DCE5-B042-0D4B-B2FC-827DA42EE439}"/>
              </a:ext>
            </a:extLst>
          </p:cNvPr>
          <p:cNvSpPr>
            <a:spLocks noGrp="1"/>
          </p:cNvSpPr>
          <p:nvPr>
            <p:ph type="title"/>
          </p:nvPr>
        </p:nvSpPr>
        <p:spPr/>
        <p:txBody>
          <a:bodyPr/>
          <a:lstStyle/>
          <a:p>
            <a:r>
              <a:rPr lang="en-US" dirty="0"/>
              <a:t>Slider: </a:t>
            </a:r>
            <a:r>
              <a:rPr lang="en-CA" dirty="0"/>
              <a:t>responding to interactions</a:t>
            </a:r>
            <a:endParaRPr lang="en-US" dirty="0"/>
          </a:p>
        </p:txBody>
      </p:sp>
      <p:sp>
        <p:nvSpPr>
          <p:cNvPr id="3" name="Content Placeholder 2">
            <a:extLst>
              <a:ext uri="{FF2B5EF4-FFF2-40B4-BE49-F238E27FC236}">
                <a16:creationId xmlns:a16="http://schemas.microsoft.com/office/drawing/2014/main" id="{8F40FEF4-0A91-654F-B6F1-27FF7D8C7B50}"/>
              </a:ext>
            </a:extLst>
          </p:cNvPr>
          <p:cNvSpPr>
            <a:spLocks noGrp="1"/>
          </p:cNvSpPr>
          <p:nvPr>
            <p:ph idx="1"/>
          </p:nvPr>
        </p:nvSpPr>
        <p:spPr/>
        <p:txBody>
          <a:bodyPr/>
          <a:lstStyle/>
          <a:p>
            <a:r>
              <a:rPr lang="en-CA" dirty="0"/>
              <a:t>You connect a slider to your action method by using the </a:t>
            </a:r>
            <a:r>
              <a:rPr lang="en-CA" dirty="0">
                <a:hlinkClick r:id="rId2"/>
              </a:rPr>
              <a:t>addTarget(_:action:for:)</a:t>
            </a:r>
            <a:r>
              <a:rPr lang="en-CA" dirty="0"/>
              <a:t> method or by creating a connection in Interface Builder. The signature of an action method takes one of three forms, which are shown in the listing. Choose the form that provides the information that you need to respond to the value change in the slider.</a:t>
            </a:r>
            <a:endParaRPr lang="en-US" dirty="0"/>
          </a:p>
        </p:txBody>
      </p:sp>
      <p:sp>
        <p:nvSpPr>
          <p:cNvPr id="5" name="Rectangle 4">
            <a:extLst>
              <a:ext uri="{FF2B5EF4-FFF2-40B4-BE49-F238E27FC236}">
                <a16:creationId xmlns:a16="http://schemas.microsoft.com/office/drawing/2014/main" id="{5F616A5E-2A81-A34C-A0E1-E240CB501E9A}"/>
              </a:ext>
            </a:extLst>
          </p:cNvPr>
          <p:cNvSpPr/>
          <p:nvPr/>
        </p:nvSpPr>
        <p:spPr>
          <a:xfrm>
            <a:off x="838201" y="4653631"/>
            <a:ext cx="10515600" cy="1323439"/>
          </a:xfrm>
          <a:prstGeom prst="rect">
            <a:avLst/>
          </a:prstGeom>
        </p:spPr>
        <p:txBody>
          <a:bodyPr wrap="square">
            <a:spAutoFit/>
          </a:bodyPr>
          <a:lstStyle/>
          <a:p>
            <a:r>
              <a:rPr lang="en-CA" sz="2000" dirty="0">
                <a:solidFill>
                  <a:srgbClr val="000000"/>
                </a:solidFill>
                <a:latin typeface="Courier" pitchFamily="2" charset="0"/>
              </a:rPr>
              <a:t>@</a:t>
            </a:r>
            <a:r>
              <a:rPr lang="en-CA" sz="2000" dirty="0" err="1">
                <a:solidFill>
                  <a:srgbClr val="000000"/>
                </a:solidFill>
                <a:latin typeface="Courier" pitchFamily="2" charset="0"/>
              </a:rPr>
              <a:t>IBAction</a:t>
            </a:r>
            <a:r>
              <a:rPr lang="en-CA" sz="2000" dirty="0">
                <a:solidFill>
                  <a:srgbClr val="000000"/>
                </a:solidFill>
                <a:latin typeface="Courier" pitchFamily="2" charset="0"/>
              </a:rPr>
              <a:t> </a:t>
            </a:r>
            <a:r>
              <a:rPr lang="en-CA" sz="2000" dirty="0" err="1">
                <a:solidFill>
                  <a:srgbClr val="000000"/>
                </a:solidFill>
                <a:latin typeface="Courier" pitchFamily="2" charset="0"/>
              </a:rPr>
              <a:t>func</a:t>
            </a:r>
            <a:r>
              <a:rPr lang="en-CA" sz="2000" dirty="0">
                <a:solidFill>
                  <a:srgbClr val="000000"/>
                </a:solidFill>
                <a:latin typeface="Courier" pitchFamily="2" charset="0"/>
              </a:rPr>
              <a:t> </a:t>
            </a:r>
            <a:r>
              <a:rPr lang="en-CA" sz="2000" dirty="0" err="1">
                <a:solidFill>
                  <a:srgbClr val="000000"/>
                </a:solidFill>
                <a:latin typeface="Courier" pitchFamily="2" charset="0"/>
              </a:rPr>
              <a:t>doSomething</a:t>
            </a:r>
            <a:r>
              <a:rPr lang="en-CA" sz="2000" dirty="0">
                <a:solidFill>
                  <a:srgbClr val="000000"/>
                </a:solidFill>
                <a:latin typeface="Courier" pitchFamily="2" charset="0"/>
              </a:rPr>
              <a:t>()</a:t>
            </a:r>
          </a:p>
          <a:p>
            <a:r>
              <a:rPr lang="en-CA" sz="2000" dirty="0">
                <a:solidFill>
                  <a:srgbClr val="000000"/>
                </a:solidFill>
                <a:latin typeface="Courier" pitchFamily="2" charset="0"/>
              </a:rPr>
              <a:t>@</a:t>
            </a:r>
            <a:r>
              <a:rPr lang="en-CA" sz="2000" dirty="0" err="1">
                <a:solidFill>
                  <a:srgbClr val="000000"/>
                </a:solidFill>
                <a:latin typeface="Courier" pitchFamily="2" charset="0"/>
              </a:rPr>
              <a:t>IBAction</a:t>
            </a:r>
            <a:r>
              <a:rPr lang="en-CA" sz="2000" dirty="0">
                <a:solidFill>
                  <a:srgbClr val="000000"/>
                </a:solidFill>
                <a:latin typeface="Courier" pitchFamily="2" charset="0"/>
              </a:rPr>
              <a:t> </a:t>
            </a:r>
            <a:r>
              <a:rPr lang="en-CA" sz="2000" dirty="0" err="1">
                <a:solidFill>
                  <a:srgbClr val="000000"/>
                </a:solidFill>
                <a:latin typeface="Courier" pitchFamily="2" charset="0"/>
              </a:rPr>
              <a:t>func</a:t>
            </a:r>
            <a:r>
              <a:rPr lang="en-CA" sz="2000" dirty="0">
                <a:solidFill>
                  <a:srgbClr val="000000"/>
                </a:solidFill>
                <a:latin typeface="Courier" pitchFamily="2" charset="0"/>
              </a:rPr>
              <a:t> </a:t>
            </a:r>
            <a:r>
              <a:rPr lang="en-CA" sz="2000" dirty="0" err="1">
                <a:solidFill>
                  <a:srgbClr val="000000"/>
                </a:solidFill>
                <a:latin typeface="Courier" pitchFamily="2" charset="0"/>
              </a:rPr>
              <a:t>doSomething</a:t>
            </a:r>
            <a:r>
              <a:rPr lang="en-CA" sz="2000" dirty="0">
                <a:solidFill>
                  <a:srgbClr val="000000"/>
                </a:solidFill>
                <a:latin typeface="Courier" pitchFamily="2" charset="0"/>
              </a:rPr>
              <a:t>(sender: </a:t>
            </a:r>
            <a:r>
              <a:rPr lang="en-CA" sz="2000" dirty="0" err="1">
                <a:solidFill>
                  <a:srgbClr val="000000"/>
                </a:solidFill>
                <a:latin typeface="Courier" pitchFamily="2" charset="0"/>
              </a:rPr>
              <a:t>UISlider</a:t>
            </a:r>
            <a:r>
              <a:rPr lang="en-CA" sz="2000" dirty="0">
                <a:solidFill>
                  <a:srgbClr val="000000"/>
                </a:solidFill>
                <a:latin typeface="Courier" pitchFamily="2" charset="0"/>
              </a:rPr>
              <a:t>)</a:t>
            </a:r>
          </a:p>
          <a:p>
            <a:r>
              <a:rPr lang="en-CA" sz="2000" dirty="0">
                <a:solidFill>
                  <a:srgbClr val="000000"/>
                </a:solidFill>
                <a:latin typeface="Courier" pitchFamily="2" charset="0"/>
              </a:rPr>
              <a:t>@</a:t>
            </a:r>
            <a:r>
              <a:rPr lang="en-CA" sz="2000" dirty="0" err="1">
                <a:solidFill>
                  <a:srgbClr val="000000"/>
                </a:solidFill>
                <a:latin typeface="Courier" pitchFamily="2" charset="0"/>
              </a:rPr>
              <a:t>IBAction</a:t>
            </a:r>
            <a:r>
              <a:rPr lang="en-CA" sz="2000" dirty="0">
                <a:solidFill>
                  <a:srgbClr val="000000"/>
                </a:solidFill>
                <a:latin typeface="Courier" pitchFamily="2" charset="0"/>
              </a:rPr>
              <a:t> </a:t>
            </a:r>
            <a:r>
              <a:rPr lang="en-CA" sz="2000" dirty="0" err="1">
                <a:solidFill>
                  <a:srgbClr val="000000"/>
                </a:solidFill>
                <a:latin typeface="Courier" pitchFamily="2" charset="0"/>
              </a:rPr>
              <a:t>func</a:t>
            </a:r>
            <a:r>
              <a:rPr lang="en-CA" sz="2000" dirty="0">
                <a:solidFill>
                  <a:srgbClr val="000000"/>
                </a:solidFill>
                <a:latin typeface="Courier" pitchFamily="2" charset="0"/>
              </a:rPr>
              <a:t> </a:t>
            </a:r>
            <a:r>
              <a:rPr lang="en-CA" sz="2000" dirty="0" err="1">
                <a:solidFill>
                  <a:srgbClr val="000000"/>
                </a:solidFill>
                <a:latin typeface="Courier" pitchFamily="2" charset="0"/>
              </a:rPr>
              <a:t>doSomething</a:t>
            </a:r>
            <a:r>
              <a:rPr lang="en-CA" sz="2000" dirty="0">
                <a:solidFill>
                  <a:srgbClr val="000000"/>
                </a:solidFill>
                <a:latin typeface="Courier" pitchFamily="2" charset="0"/>
              </a:rPr>
              <a:t>(sender: </a:t>
            </a:r>
            <a:r>
              <a:rPr lang="en-CA" sz="2000" dirty="0" err="1">
                <a:solidFill>
                  <a:srgbClr val="000000"/>
                </a:solidFill>
                <a:latin typeface="Courier" pitchFamily="2" charset="0"/>
              </a:rPr>
              <a:t>UISlider</a:t>
            </a:r>
            <a:r>
              <a:rPr lang="en-CA" sz="2000" dirty="0">
                <a:solidFill>
                  <a:srgbClr val="000000"/>
                </a:solidFill>
                <a:latin typeface="Courier" pitchFamily="2" charset="0"/>
              </a:rPr>
              <a:t>, </a:t>
            </a:r>
            <a:r>
              <a:rPr lang="en-CA" sz="2000" dirty="0" err="1">
                <a:solidFill>
                  <a:srgbClr val="000000"/>
                </a:solidFill>
                <a:latin typeface="Courier" pitchFamily="2" charset="0"/>
              </a:rPr>
              <a:t>forEvent</a:t>
            </a:r>
            <a:r>
              <a:rPr lang="en-CA" sz="2000" dirty="0">
                <a:solidFill>
                  <a:srgbClr val="000000"/>
                </a:solidFill>
                <a:latin typeface="Courier" pitchFamily="2" charset="0"/>
              </a:rPr>
              <a:t> event: </a:t>
            </a:r>
            <a:r>
              <a:rPr lang="en-CA" sz="2000" dirty="0" err="1">
                <a:solidFill>
                  <a:srgbClr val="000000"/>
                </a:solidFill>
                <a:latin typeface="Courier" pitchFamily="2" charset="0"/>
              </a:rPr>
              <a:t>UIEvent</a:t>
            </a:r>
            <a:r>
              <a:rPr lang="en-CA" sz="2000" dirty="0">
                <a:solidFill>
                  <a:srgbClr val="000000"/>
                </a:solidFill>
                <a:latin typeface="Courier" pitchFamily="2" charset="0"/>
              </a:rPr>
              <a:t>)</a:t>
            </a:r>
            <a:endParaRPr lang="en-US" sz="2000" dirty="0">
              <a:latin typeface="Courier" pitchFamily="2" charset="0"/>
            </a:endParaRPr>
          </a:p>
        </p:txBody>
      </p:sp>
    </p:spTree>
    <p:extLst>
      <p:ext uri="{BB962C8B-B14F-4D97-AF65-F5344CB8AC3E}">
        <p14:creationId xmlns:p14="http://schemas.microsoft.com/office/powerpoint/2010/main" val="210424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DCE5-B042-0D4B-B2FC-827DA42EE439}"/>
              </a:ext>
            </a:extLst>
          </p:cNvPr>
          <p:cNvSpPr>
            <a:spLocks noGrp="1"/>
          </p:cNvSpPr>
          <p:nvPr>
            <p:ph type="title"/>
          </p:nvPr>
        </p:nvSpPr>
        <p:spPr/>
        <p:txBody>
          <a:bodyPr/>
          <a:lstStyle/>
          <a:p>
            <a:r>
              <a:rPr lang="en-US" dirty="0"/>
              <a:t>Slider: </a:t>
            </a:r>
            <a:r>
              <a:rPr lang="en-CA" dirty="0"/>
              <a:t>hints</a:t>
            </a:r>
            <a:endParaRPr lang="en-US" dirty="0"/>
          </a:p>
        </p:txBody>
      </p:sp>
      <p:sp>
        <p:nvSpPr>
          <p:cNvPr id="3" name="Content Placeholder 2">
            <a:extLst>
              <a:ext uri="{FF2B5EF4-FFF2-40B4-BE49-F238E27FC236}">
                <a16:creationId xmlns:a16="http://schemas.microsoft.com/office/drawing/2014/main" id="{8F40FEF4-0A91-654F-B6F1-27FF7D8C7B50}"/>
              </a:ext>
            </a:extLst>
          </p:cNvPr>
          <p:cNvSpPr>
            <a:spLocks noGrp="1"/>
          </p:cNvSpPr>
          <p:nvPr>
            <p:ph idx="1"/>
          </p:nvPr>
        </p:nvSpPr>
        <p:spPr/>
        <p:txBody>
          <a:bodyPr>
            <a:normAutofit/>
          </a:bodyPr>
          <a:lstStyle/>
          <a:p>
            <a:pPr marL="0" indent="0">
              <a:buNone/>
            </a:pPr>
            <a:r>
              <a:rPr lang="en-CA" b="1" dirty="0"/>
              <a:t>Use either a custom tint color or a custom image, but not both.</a:t>
            </a:r>
            <a:r>
              <a:rPr lang="en-CA" dirty="0"/>
              <a:t> </a:t>
            </a:r>
          </a:p>
          <a:p>
            <a:r>
              <a:rPr lang="en-CA" dirty="0"/>
              <a:t>When customizing slider appearance with images or tint, use one option or the other, but not both. Conflicting settings for track and thumb appearance are resolved in favor of the most recently set value. For example, setting a new minimum track image for any state clears any custom tint color you may have provided for minimum track images. Similarly, setting the thumb tint color removes any custom thumb images associated with the slider.</a:t>
            </a:r>
          </a:p>
        </p:txBody>
      </p:sp>
    </p:spTree>
    <p:extLst>
      <p:ext uri="{BB962C8B-B14F-4D97-AF65-F5344CB8AC3E}">
        <p14:creationId xmlns:p14="http://schemas.microsoft.com/office/powerpoint/2010/main" val="116787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DCE5-B042-0D4B-B2FC-827DA42EE439}"/>
              </a:ext>
            </a:extLst>
          </p:cNvPr>
          <p:cNvSpPr>
            <a:spLocks noGrp="1"/>
          </p:cNvSpPr>
          <p:nvPr>
            <p:ph type="title"/>
          </p:nvPr>
        </p:nvSpPr>
        <p:spPr/>
        <p:txBody>
          <a:bodyPr/>
          <a:lstStyle/>
          <a:p>
            <a:r>
              <a:rPr lang="en-US" dirty="0"/>
              <a:t>Slider: </a:t>
            </a:r>
            <a:r>
              <a:rPr lang="en-CA" dirty="0"/>
              <a:t>hints</a:t>
            </a:r>
            <a:endParaRPr lang="en-US" dirty="0"/>
          </a:p>
        </p:txBody>
      </p:sp>
      <p:sp>
        <p:nvSpPr>
          <p:cNvPr id="3" name="Content Placeholder 2">
            <a:extLst>
              <a:ext uri="{FF2B5EF4-FFF2-40B4-BE49-F238E27FC236}">
                <a16:creationId xmlns:a16="http://schemas.microsoft.com/office/drawing/2014/main" id="{8F40FEF4-0A91-654F-B6F1-27FF7D8C7B50}"/>
              </a:ext>
            </a:extLst>
          </p:cNvPr>
          <p:cNvSpPr>
            <a:spLocks noGrp="1"/>
          </p:cNvSpPr>
          <p:nvPr>
            <p:ph idx="1"/>
          </p:nvPr>
        </p:nvSpPr>
        <p:spPr/>
        <p:txBody>
          <a:bodyPr>
            <a:normAutofit/>
          </a:bodyPr>
          <a:lstStyle/>
          <a:p>
            <a:pPr marL="0" indent="0">
              <a:buNone/>
            </a:pPr>
            <a:r>
              <a:rPr lang="en-CA" b="1" dirty="0"/>
              <a:t>The current value must be between the minimum and maximum values.</a:t>
            </a:r>
            <a:r>
              <a:rPr lang="en-CA" dirty="0"/>
              <a:t> </a:t>
            </a:r>
          </a:p>
          <a:p>
            <a:r>
              <a:rPr lang="en-CA" dirty="0"/>
              <a:t>If you try to programmatically set a slider’s current value to be below the minimum or above the maximum, it is set to the minimum or maximum instead. However, if you set the value beyond the range of the minimum or maximum in Interface Builder, the minimum or minimum values are updated instead.</a:t>
            </a:r>
          </a:p>
        </p:txBody>
      </p:sp>
    </p:spTree>
    <p:extLst>
      <p:ext uri="{BB962C8B-B14F-4D97-AF65-F5344CB8AC3E}">
        <p14:creationId xmlns:p14="http://schemas.microsoft.com/office/powerpoint/2010/main" val="216732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DCE5-B042-0D4B-B2FC-827DA42EE439}"/>
              </a:ext>
            </a:extLst>
          </p:cNvPr>
          <p:cNvSpPr>
            <a:spLocks noGrp="1"/>
          </p:cNvSpPr>
          <p:nvPr>
            <p:ph type="title"/>
          </p:nvPr>
        </p:nvSpPr>
        <p:spPr/>
        <p:txBody>
          <a:bodyPr/>
          <a:lstStyle/>
          <a:p>
            <a:r>
              <a:rPr lang="en-US" dirty="0"/>
              <a:t>Slider: </a:t>
            </a:r>
            <a:r>
              <a:rPr lang="en-CA" dirty="0"/>
              <a:t>hints</a:t>
            </a:r>
            <a:endParaRPr lang="en-US" dirty="0"/>
          </a:p>
        </p:txBody>
      </p:sp>
      <p:sp>
        <p:nvSpPr>
          <p:cNvPr id="3" name="Content Placeholder 2">
            <a:extLst>
              <a:ext uri="{FF2B5EF4-FFF2-40B4-BE49-F238E27FC236}">
                <a16:creationId xmlns:a16="http://schemas.microsoft.com/office/drawing/2014/main" id="{8F40FEF4-0A91-654F-B6F1-27FF7D8C7B50}"/>
              </a:ext>
            </a:extLst>
          </p:cNvPr>
          <p:cNvSpPr>
            <a:spLocks noGrp="1"/>
          </p:cNvSpPr>
          <p:nvPr>
            <p:ph idx="1"/>
          </p:nvPr>
        </p:nvSpPr>
        <p:spPr/>
        <p:txBody>
          <a:bodyPr>
            <a:normAutofit/>
          </a:bodyPr>
          <a:lstStyle/>
          <a:p>
            <a:pPr marL="0" indent="0">
              <a:buNone/>
            </a:pPr>
            <a:r>
              <a:rPr lang="en-CA" b="1" dirty="0"/>
              <a:t>Set custom images for all control states.</a:t>
            </a:r>
            <a:r>
              <a:rPr lang="en-CA" dirty="0"/>
              <a:t> </a:t>
            </a:r>
          </a:p>
          <a:p>
            <a:r>
              <a:rPr lang="en-CA" dirty="0"/>
              <a:t>If you use custom track and thumb images for your slider, remember to set an image for every possible </a:t>
            </a:r>
            <a:r>
              <a:rPr lang="en-CA" dirty="0">
                <a:hlinkClick r:id="rId2"/>
              </a:rPr>
              <a:t>UIControl.State</a:t>
            </a:r>
            <a:r>
              <a:rPr lang="en-CA" dirty="0"/>
              <a:t>. Any control state that does not have a corresponding custom image assigned to it will display the standard image instead. If you set one custom image, be sure to set them all.</a:t>
            </a:r>
          </a:p>
        </p:txBody>
      </p:sp>
    </p:spTree>
    <p:extLst>
      <p:ext uri="{BB962C8B-B14F-4D97-AF65-F5344CB8AC3E}">
        <p14:creationId xmlns:p14="http://schemas.microsoft.com/office/powerpoint/2010/main" val="124586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0B3E-291C-2A45-B3D5-BDA888C204C3}"/>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5E65E6B8-072C-5149-B04B-F37A59B568E1}"/>
              </a:ext>
            </a:extLst>
          </p:cNvPr>
          <p:cNvSpPr>
            <a:spLocks noGrp="1"/>
          </p:cNvSpPr>
          <p:nvPr>
            <p:ph idx="1"/>
          </p:nvPr>
        </p:nvSpPr>
        <p:spPr>
          <a:xfrm>
            <a:off x="838200" y="1690688"/>
            <a:ext cx="10515600" cy="4486275"/>
          </a:xfrm>
        </p:spPr>
        <p:txBody>
          <a:bodyPr/>
          <a:lstStyle/>
          <a:p>
            <a:r>
              <a:rPr lang="en-CA" b="1" dirty="0" err="1"/>
              <a:t>UISwitch</a:t>
            </a:r>
            <a:r>
              <a:rPr lang="en-CA" b="1" dirty="0"/>
              <a:t> </a:t>
            </a:r>
            <a:r>
              <a:rPr lang="en-CA" dirty="0"/>
              <a:t>A control that offers a binary choice, such as on/off.</a:t>
            </a:r>
          </a:p>
          <a:p>
            <a:r>
              <a:rPr lang="en-CA" dirty="0"/>
              <a:t>The </a:t>
            </a:r>
            <a:r>
              <a:rPr lang="en-CA" dirty="0" err="1"/>
              <a:t>UISwitch</a:t>
            </a:r>
            <a:r>
              <a:rPr lang="en-CA" dirty="0"/>
              <a:t> class declares a property and a method to control its on/off state. As with </a:t>
            </a:r>
            <a:r>
              <a:rPr lang="en-CA" dirty="0" err="1"/>
              <a:t>UISlider</a:t>
            </a:r>
            <a:r>
              <a:rPr lang="en-CA" dirty="0"/>
              <a:t>, when the user manipulates the switch control (“flips” it), it triggers the </a:t>
            </a:r>
            <a:r>
              <a:rPr lang="en-CA" dirty="0">
                <a:hlinkClick r:id="rId2"/>
              </a:rPr>
              <a:t>valueChanged</a:t>
            </a:r>
            <a:r>
              <a:rPr lang="en-CA" dirty="0"/>
              <a:t> event.</a:t>
            </a:r>
          </a:p>
          <a:p>
            <a:r>
              <a:rPr lang="en-CA" dirty="0"/>
              <a:t>You can customize the appearance of the switch by changing the color used to tint the switch when it is on or off.</a:t>
            </a:r>
          </a:p>
          <a:p>
            <a:pPr marL="0" indent="0">
              <a:buNone/>
            </a:pPr>
            <a:endParaRPr lang="en-CA" dirty="0"/>
          </a:p>
          <a:p>
            <a:endParaRPr lang="en-US" dirty="0"/>
          </a:p>
        </p:txBody>
      </p:sp>
    </p:spTree>
    <p:extLst>
      <p:ext uri="{BB962C8B-B14F-4D97-AF65-F5344CB8AC3E}">
        <p14:creationId xmlns:p14="http://schemas.microsoft.com/office/powerpoint/2010/main" val="391850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E5813-D53C-9F42-AF3C-F257D7823E01}"/>
              </a:ext>
            </a:extLst>
          </p:cNvPr>
          <p:cNvSpPr>
            <a:spLocks noGrp="1"/>
          </p:cNvSpPr>
          <p:nvPr>
            <p:ph type="title"/>
          </p:nvPr>
        </p:nvSpPr>
        <p:spPr/>
        <p:txBody>
          <a:bodyPr/>
          <a:lstStyle/>
          <a:p>
            <a:r>
              <a:rPr lang="en-US" dirty="0"/>
              <a:t>Table View</a:t>
            </a:r>
          </a:p>
        </p:txBody>
      </p:sp>
      <p:sp>
        <p:nvSpPr>
          <p:cNvPr id="5" name="Text Placeholder 4">
            <a:extLst>
              <a:ext uri="{FF2B5EF4-FFF2-40B4-BE49-F238E27FC236}">
                <a16:creationId xmlns:a16="http://schemas.microsoft.com/office/drawing/2014/main" id="{4D3B1691-5B87-7B48-93B2-D30180A1505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83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3D0559-B404-1143-A683-F42D7E3486A4}"/>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CAA25293-07F4-0E41-8F35-33A0535D5CA4}"/>
              </a:ext>
            </a:extLst>
          </p:cNvPr>
          <p:cNvSpPr>
            <a:spLocks noGrp="1"/>
          </p:cNvSpPr>
          <p:nvPr>
            <p:ph idx="1"/>
          </p:nvPr>
        </p:nvSpPr>
        <p:spPr/>
        <p:txBody>
          <a:bodyPr/>
          <a:lstStyle/>
          <a:p>
            <a:endParaRPr lang="en-US"/>
          </a:p>
        </p:txBody>
      </p:sp>
      <p:pic>
        <p:nvPicPr>
          <p:cNvPr id="7170" name="Picture 2" descr="Illustration showing the Contacts app and Settings app. The Contacts app uses a table to organize the user's individual contacts in a scrolling list. The Settings app displays different groups of settings in a scrolling list.">
            <a:extLst>
              <a:ext uri="{FF2B5EF4-FFF2-40B4-BE49-F238E27FC236}">
                <a16:creationId xmlns:a16="http://schemas.microsoft.com/office/drawing/2014/main" id="{C8638C35-BD4A-434C-940F-21C222B40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38" y="0"/>
            <a:ext cx="9737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25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3D0559-B404-1143-A683-F42D7E3486A4}"/>
              </a:ext>
            </a:extLst>
          </p:cNvPr>
          <p:cNvSpPr>
            <a:spLocks noGrp="1"/>
          </p:cNvSpPr>
          <p:nvPr>
            <p:ph type="title"/>
          </p:nvPr>
        </p:nvSpPr>
        <p:spPr/>
        <p:txBody>
          <a:bodyPr/>
          <a:lstStyle/>
          <a:p>
            <a:r>
              <a:rPr lang="en-US" dirty="0" err="1"/>
              <a:t>UITableView</a:t>
            </a:r>
            <a:endParaRPr lang="en-US" dirty="0"/>
          </a:p>
        </p:txBody>
      </p:sp>
      <p:sp>
        <p:nvSpPr>
          <p:cNvPr id="5" name="Content Placeholder 4">
            <a:extLst>
              <a:ext uri="{FF2B5EF4-FFF2-40B4-BE49-F238E27FC236}">
                <a16:creationId xmlns:a16="http://schemas.microsoft.com/office/drawing/2014/main" id="{CAA25293-07F4-0E41-8F35-33A0535D5CA4}"/>
              </a:ext>
            </a:extLst>
          </p:cNvPr>
          <p:cNvSpPr>
            <a:spLocks noGrp="1"/>
          </p:cNvSpPr>
          <p:nvPr>
            <p:ph idx="1"/>
          </p:nvPr>
        </p:nvSpPr>
        <p:spPr/>
        <p:txBody>
          <a:bodyPr/>
          <a:lstStyle/>
          <a:p>
            <a:r>
              <a:rPr lang="en-CA" dirty="0"/>
              <a:t>Table views on iOS display a single column of vertically scrolling content, divided into rows. Each row in the table contains one piece of your app’s content. </a:t>
            </a:r>
          </a:p>
          <a:p>
            <a:r>
              <a:rPr lang="en-CA" dirty="0"/>
              <a:t>For example, the Contacts app displays the name of each contact in a separate row, and the main page of the Settings app displays the available groups of settings. </a:t>
            </a:r>
          </a:p>
          <a:p>
            <a:r>
              <a:rPr lang="en-CA" dirty="0"/>
              <a:t>You can configure a table to display a single long list of rows, or you can group related rows into sections to make navigating the content easier.</a:t>
            </a:r>
            <a:endParaRPr lang="en-US" dirty="0"/>
          </a:p>
        </p:txBody>
      </p:sp>
    </p:spTree>
    <p:extLst>
      <p:ext uri="{BB962C8B-B14F-4D97-AF65-F5344CB8AC3E}">
        <p14:creationId xmlns:p14="http://schemas.microsoft.com/office/powerpoint/2010/main" val="331417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6B58-38F1-A541-83B9-4F3587991A5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973E229-D66D-0345-A3A7-F94620CBA3FB}"/>
              </a:ext>
            </a:extLst>
          </p:cNvPr>
          <p:cNvSpPr>
            <a:spLocks noGrp="1"/>
          </p:cNvSpPr>
          <p:nvPr>
            <p:ph idx="1"/>
          </p:nvPr>
        </p:nvSpPr>
        <p:spPr/>
        <p:txBody>
          <a:bodyPr/>
          <a:lstStyle/>
          <a:p>
            <a:r>
              <a:rPr lang="en-US" dirty="0"/>
              <a:t>Input UI components</a:t>
            </a:r>
          </a:p>
          <a:p>
            <a:endParaRPr lang="en-US" dirty="0"/>
          </a:p>
          <a:p>
            <a:r>
              <a:rPr lang="en-US" dirty="0"/>
              <a:t>Table</a:t>
            </a:r>
          </a:p>
          <a:p>
            <a:endParaRPr lang="en-US" dirty="0"/>
          </a:p>
          <a:p>
            <a:r>
              <a:rPr lang="en-US" dirty="0"/>
              <a:t>Touch events</a:t>
            </a:r>
          </a:p>
          <a:p>
            <a:endParaRPr lang="en-US" dirty="0"/>
          </a:p>
          <a:p>
            <a:r>
              <a:rPr lang="en-US" dirty="0"/>
              <a:t>Gestures</a:t>
            </a:r>
          </a:p>
        </p:txBody>
      </p:sp>
    </p:spTree>
    <p:extLst>
      <p:ext uri="{BB962C8B-B14F-4D97-AF65-F5344CB8AC3E}">
        <p14:creationId xmlns:p14="http://schemas.microsoft.com/office/powerpoint/2010/main" val="392851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3D0559-B404-1143-A683-F42D7E3486A4}"/>
              </a:ext>
            </a:extLst>
          </p:cNvPr>
          <p:cNvSpPr>
            <a:spLocks noGrp="1"/>
          </p:cNvSpPr>
          <p:nvPr>
            <p:ph type="title"/>
          </p:nvPr>
        </p:nvSpPr>
        <p:spPr/>
        <p:txBody>
          <a:bodyPr/>
          <a:lstStyle/>
          <a:p>
            <a:r>
              <a:rPr lang="en-US" dirty="0" err="1"/>
              <a:t>UITableView</a:t>
            </a:r>
            <a:endParaRPr lang="en-US" dirty="0"/>
          </a:p>
        </p:txBody>
      </p:sp>
      <p:sp>
        <p:nvSpPr>
          <p:cNvPr id="5" name="Content Placeholder 4">
            <a:extLst>
              <a:ext uri="{FF2B5EF4-FFF2-40B4-BE49-F238E27FC236}">
                <a16:creationId xmlns:a16="http://schemas.microsoft.com/office/drawing/2014/main" id="{CAA25293-07F4-0E41-8F35-33A0535D5CA4}"/>
              </a:ext>
            </a:extLst>
          </p:cNvPr>
          <p:cNvSpPr>
            <a:spLocks noGrp="1"/>
          </p:cNvSpPr>
          <p:nvPr>
            <p:ph idx="1"/>
          </p:nvPr>
        </p:nvSpPr>
        <p:spPr/>
        <p:txBody>
          <a:bodyPr>
            <a:normAutofit lnSpcReduction="10000"/>
          </a:bodyPr>
          <a:lstStyle/>
          <a:p>
            <a:r>
              <a:rPr lang="en-CA" dirty="0"/>
              <a:t>Tables are commonly used by apps whose data is highly structured or organized hierarchically. </a:t>
            </a:r>
          </a:p>
          <a:p>
            <a:r>
              <a:rPr lang="en-CA" dirty="0"/>
              <a:t>Apps that contain hierarchical data often use tables in conjunction with a navigation view controller, which facilitates navigation between different levels of the hierarchy.</a:t>
            </a:r>
          </a:p>
          <a:p>
            <a:r>
              <a:rPr lang="en-CA" dirty="0" err="1"/>
              <a:t>UITableView</a:t>
            </a:r>
            <a:r>
              <a:rPr lang="en-CA" dirty="0"/>
              <a:t> manages the basic appearance of the table, but your app provides the cells (</a:t>
            </a:r>
            <a:r>
              <a:rPr lang="en-CA" dirty="0">
                <a:hlinkClick r:id="rId2"/>
              </a:rPr>
              <a:t>UITableViewCell</a:t>
            </a:r>
            <a:r>
              <a:rPr lang="en-CA" dirty="0"/>
              <a:t> objects) that display the actual content. The standard cell configurations display a simple combination of text and images, but you can define custom cells that display any content you want. You can also supply header and footer views to provide additional information for groups of cells.</a:t>
            </a:r>
            <a:endParaRPr lang="en-US" dirty="0"/>
          </a:p>
        </p:txBody>
      </p:sp>
    </p:spTree>
    <p:extLst>
      <p:ext uri="{BB962C8B-B14F-4D97-AF65-F5344CB8AC3E}">
        <p14:creationId xmlns:p14="http://schemas.microsoft.com/office/powerpoint/2010/main" val="3904284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3D0559-B404-1143-A683-F42D7E3486A4}"/>
              </a:ext>
            </a:extLst>
          </p:cNvPr>
          <p:cNvSpPr>
            <a:spLocks noGrp="1"/>
          </p:cNvSpPr>
          <p:nvPr>
            <p:ph type="title"/>
          </p:nvPr>
        </p:nvSpPr>
        <p:spPr/>
        <p:txBody>
          <a:bodyPr/>
          <a:lstStyle/>
          <a:p>
            <a:r>
              <a:rPr lang="en-US" dirty="0" err="1"/>
              <a:t>UITableView</a:t>
            </a:r>
            <a:endParaRPr lang="en-US" dirty="0"/>
          </a:p>
        </p:txBody>
      </p:sp>
      <p:sp>
        <p:nvSpPr>
          <p:cNvPr id="5" name="Content Placeholder 4">
            <a:extLst>
              <a:ext uri="{FF2B5EF4-FFF2-40B4-BE49-F238E27FC236}">
                <a16:creationId xmlns:a16="http://schemas.microsoft.com/office/drawing/2014/main" id="{CAA25293-07F4-0E41-8F35-33A0535D5CA4}"/>
              </a:ext>
            </a:extLst>
          </p:cNvPr>
          <p:cNvSpPr>
            <a:spLocks noGrp="1"/>
          </p:cNvSpPr>
          <p:nvPr>
            <p:ph idx="1"/>
          </p:nvPr>
        </p:nvSpPr>
        <p:spPr/>
        <p:txBody>
          <a:bodyPr>
            <a:normAutofit/>
          </a:bodyPr>
          <a:lstStyle/>
          <a:p>
            <a:r>
              <a:rPr lang="en-CA" dirty="0"/>
              <a:t>To add a table view to your interface, drag a Table View Controller (</a:t>
            </a:r>
            <a:r>
              <a:rPr lang="en-CA" dirty="0">
                <a:hlinkClick r:id="rId2"/>
              </a:rPr>
              <a:t>UITableViewController</a:t>
            </a:r>
            <a:r>
              <a:rPr lang="en-CA" dirty="0"/>
              <a:t>) object to your storyboard. </a:t>
            </a:r>
            <a:r>
              <a:rPr lang="en-CA" dirty="0" err="1"/>
              <a:t>Xcode</a:t>
            </a:r>
            <a:r>
              <a:rPr lang="en-CA" dirty="0"/>
              <a:t> creates a new scene that includes both the view controller and a table view, ready for you to configure and use.</a:t>
            </a:r>
          </a:p>
          <a:p>
            <a:r>
              <a:rPr lang="en-CA" dirty="0"/>
              <a:t>Table views are data driven, normally getting their data from a data source object that you provide. </a:t>
            </a:r>
          </a:p>
          <a:p>
            <a:r>
              <a:rPr lang="en-CA" dirty="0"/>
              <a:t>The data source object manages your app’s data and is responsible for creating and configuring the table’s cells. If the content of your table never changes, you can configure that content in your storyboard file instead.</a:t>
            </a:r>
          </a:p>
        </p:txBody>
      </p:sp>
    </p:spTree>
    <p:extLst>
      <p:ext uri="{BB962C8B-B14F-4D97-AF65-F5344CB8AC3E}">
        <p14:creationId xmlns:p14="http://schemas.microsoft.com/office/powerpoint/2010/main" val="2847211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E5813-D53C-9F42-AF3C-F257D7823E01}"/>
              </a:ext>
            </a:extLst>
          </p:cNvPr>
          <p:cNvSpPr>
            <a:spLocks noGrp="1"/>
          </p:cNvSpPr>
          <p:nvPr>
            <p:ph type="title"/>
          </p:nvPr>
        </p:nvSpPr>
        <p:spPr/>
        <p:txBody>
          <a:bodyPr/>
          <a:lstStyle/>
          <a:p>
            <a:r>
              <a:rPr lang="en-US" dirty="0"/>
              <a:t>Interactions</a:t>
            </a:r>
          </a:p>
        </p:txBody>
      </p:sp>
      <p:sp>
        <p:nvSpPr>
          <p:cNvPr id="5" name="Text Placeholder 4">
            <a:extLst>
              <a:ext uri="{FF2B5EF4-FFF2-40B4-BE49-F238E27FC236}">
                <a16:creationId xmlns:a16="http://schemas.microsoft.com/office/drawing/2014/main" id="{4D3B1691-5B87-7B48-93B2-D30180A15058}"/>
              </a:ext>
            </a:extLst>
          </p:cNvPr>
          <p:cNvSpPr>
            <a:spLocks noGrp="1"/>
          </p:cNvSpPr>
          <p:nvPr>
            <p:ph type="body" idx="1"/>
          </p:nvPr>
        </p:nvSpPr>
        <p:spPr/>
        <p:txBody>
          <a:bodyPr/>
          <a:lstStyle/>
          <a:p>
            <a:r>
              <a:rPr lang="en-US" dirty="0"/>
              <a:t>Taps and Gestures</a:t>
            </a:r>
          </a:p>
        </p:txBody>
      </p:sp>
    </p:spTree>
    <p:extLst>
      <p:ext uri="{BB962C8B-B14F-4D97-AF65-F5344CB8AC3E}">
        <p14:creationId xmlns:p14="http://schemas.microsoft.com/office/powerpoint/2010/main" val="117481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A66F-61AF-8E4C-8551-66DD6D0B3AF9}"/>
              </a:ext>
            </a:extLst>
          </p:cNvPr>
          <p:cNvSpPr>
            <a:spLocks noGrp="1"/>
          </p:cNvSpPr>
          <p:nvPr>
            <p:ph type="title"/>
          </p:nvPr>
        </p:nvSpPr>
        <p:spPr/>
        <p:txBody>
          <a:bodyPr/>
          <a:lstStyle/>
          <a:p>
            <a:r>
              <a:rPr lang="en-US" dirty="0"/>
              <a:t>Responders</a:t>
            </a:r>
          </a:p>
        </p:txBody>
      </p:sp>
      <p:sp>
        <p:nvSpPr>
          <p:cNvPr id="3" name="Content Placeholder 2">
            <a:extLst>
              <a:ext uri="{FF2B5EF4-FFF2-40B4-BE49-F238E27FC236}">
                <a16:creationId xmlns:a16="http://schemas.microsoft.com/office/drawing/2014/main" id="{518CCE0F-A6B3-E94B-927D-1155926D1C12}"/>
              </a:ext>
            </a:extLst>
          </p:cNvPr>
          <p:cNvSpPr>
            <a:spLocks noGrp="1"/>
          </p:cNvSpPr>
          <p:nvPr>
            <p:ph idx="1"/>
          </p:nvPr>
        </p:nvSpPr>
        <p:spPr>
          <a:xfrm>
            <a:off x="838200" y="1425039"/>
            <a:ext cx="10515600" cy="4751924"/>
          </a:xfrm>
        </p:spPr>
        <p:txBody>
          <a:bodyPr>
            <a:normAutofit/>
          </a:bodyPr>
          <a:lstStyle/>
          <a:p>
            <a:r>
              <a:rPr lang="en-CA" dirty="0"/>
              <a:t>Apps receive and handle events using </a:t>
            </a:r>
            <a:r>
              <a:rPr lang="en-CA" i="1" dirty="0"/>
              <a:t>responder objects</a:t>
            </a:r>
            <a:r>
              <a:rPr lang="en-CA" dirty="0"/>
              <a:t>. A responder object is any instance of the </a:t>
            </a:r>
            <a:r>
              <a:rPr lang="en-CA" dirty="0">
                <a:hlinkClick r:id="rId2"/>
              </a:rPr>
              <a:t>UIResponder</a:t>
            </a:r>
            <a:r>
              <a:rPr lang="en-CA" dirty="0"/>
              <a:t> class, and common subclasses include </a:t>
            </a:r>
            <a:r>
              <a:rPr lang="en-CA" dirty="0">
                <a:hlinkClick r:id="rId3"/>
              </a:rPr>
              <a:t>UIView</a:t>
            </a:r>
            <a:r>
              <a:rPr lang="en-CA" dirty="0"/>
              <a:t>, </a:t>
            </a:r>
            <a:r>
              <a:rPr lang="en-CA" dirty="0">
                <a:hlinkClick r:id="rId4"/>
              </a:rPr>
              <a:t>UIViewController</a:t>
            </a:r>
            <a:r>
              <a:rPr lang="en-CA" dirty="0"/>
              <a:t>, and </a:t>
            </a:r>
            <a:r>
              <a:rPr lang="en-CA" dirty="0">
                <a:hlinkClick r:id="rId5"/>
              </a:rPr>
              <a:t>UIApplication</a:t>
            </a:r>
            <a:r>
              <a:rPr lang="en-CA" dirty="0"/>
              <a:t>. </a:t>
            </a:r>
          </a:p>
          <a:p>
            <a:r>
              <a:rPr lang="en-CA" dirty="0"/>
              <a:t>Responders receive the raw event data and must either handle the event or forward it to another responder object. </a:t>
            </a:r>
          </a:p>
          <a:p>
            <a:r>
              <a:rPr lang="en-CA" dirty="0"/>
              <a:t>When your app receives an event, </a:t>
            </a:r>
            <a:r>
              <a:rPr lang="en-CA" dirty="0" err="1"/>
              <a:t>UIKit</a:t>
            </a:r>
            <a:r>
              <a:rPr lang="en-CA" dirty="0"/>
              <a:t> automatically directs that event to the most appropriate responder object, known as the </a:t>
            </a:r>
            <a:r>
              <a:rPr lang="en-CA" i="1" dirty="0"/>
              <a:t>first responder</a:t>
            </a:r>
            <a:r>
              <a:rPr lang="en-CA" dirty="0"/>
              <a:t>.</a:t>
            </a:r>
          </a:p>
          <a:p>
            <a:r>
              <a:rPr lang="en-CA" dirty="0"/>
              <a:t>Unhandled events are passed from responder to responder in the active </a:t>
            </a:r>
            <a:r>
              <a:rPr lang="en-CA" i="1" dirty="0"/>
              <a:t>responder chain</a:t>
            </a:r>
            <a:r>
              <a:rPr lang="en-CA" dirty="0"/>
              <a:t>, which is the dynamic configuration of your app’s responder objects. </a:t>
            </a:r>
            <a:endParaRPr lang="en-US" dirty="0"/>
          </a:p>
        </p:txBody>
      </p:sp>
    </p:spTree>
    <p:extLst>
      <p:ext uri="{BB962C8B-B14F-4D97-AF65-F5344CB8AC3E}">
        <p14:creationId xmlns:p14="http://schemas.microsoft.com/office/powerpoint/2010/main" val="1069299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CED6-03DB-B040-B010-1AC5FF655024}"/>
              </a:ext>
            </a:extLst>
          </p:cNvPr>
          <p:cNvSpPr>
            <a:spLocks noGrp="1"/>
          </p:cNvSpPr>
          <p:nvPr>
            <p:ph type="title"/>
          </p:nvPr>
        </p:nvSpPr>
        <p:spPr/>
        <p:txBody>
          <a:bodyPr/>
          <a:lstStyle/>
          <a:p>
            <a:r>
              <a:rPr lang="en-US" dirty="0"/>
              <a:t>Responders</a:t>
            </a:r>
          </a:p>
        </p:txBody>
      </p:sp>
      <p:pic>
        <p:nvPicPr>
          <p:cNvPr id="4098" name="Picture 2" descr="A flow diagram: On the left, a sample app contains a label (UILabel), a text field for the user to input text (UITextField), and a button (UIButton) to  press after entering text in the field. On the right, the flow diagram shows how, after the user pressed the button, the event moves through the responder chain—from UIView, to UIViewController, to UIWindow, UIApplication, and finally to UIApplicationDelegate.">
            <a:extLst>
              <a:ext uri="{FF2B5EF4-FFF2-40B4-BE49-F238E27FC236}">
                <a16:creationId xmlns:a16="http://schemas.microsoft.com/office/drawing/2014/main" id="{2D5F4D22-711D-B94B-BE12-C185D72B3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535" y="1374239"/>
            <a:ext cx="8672930" cy="525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1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D7A7-721A-254B-82F1-5F073D375211}"/>
              </a:ext>
            </a:extLst>
          </p:cNvPr>
          <p:cNvSpPr>
            <a:spLocks noGrp="1"/>
          </p:cNvSpPr>
          <p:nvPr>
            <p:ph type="title"/>
          </p:nvPr>
        </p:nvSpPr>
        <p:spPr/>
        <p:txBody>
          <a:bodyPr/>
          <a:lstStyle/>
          <a:p>
            <a:r>
              <a:rPr lang="en-US" dirty="0"/>
              <a:t>Finding responder</a:t>
            </a:r>
          </a:p>
        </p:txBody>
      </p:sp>
      <p:graphicFrame>
        <p:nvGraphicFramePr>
          <p:cNvPr id="5" name="Content Placeholder 4">
            <a:extLst>
              <a:ext uri="{FF2B5EF4-FFF2-40B4-BE49-F238E27FC236}">
                <a16:creationId xmlns:a16="http://schemas.microsoft.com/office/drawing/2014/main" id="{7A7FD5D4-8ED3-D04C-BC9C-4130E3B656E2}"/>
              </a:ext>
            </a:extLst>
          </p:cNvPr>
          <p:cNvGraphicFramePr>
            <a:graphicFrameLocks noGrp="1"/>
          </p:cNvGraphicFramePr>
          <p:nvPr>
            <p:ph idx="1"/>
            <p:extLst>
              <p:ext uri="{D42A27DB-BD31-4B8C-83A1-F6EECF244321}">
                <p14:modId xmlns:p14="http://schemas.microsoft.com/office/powerpoint/2010/main" val="2605314201"/>
              </p:ext>
            </p:extLst>
          </p:nvPr>
        </p:nvGraphicFramePr>
        <p:xfrm>
          <a:off x="838200" y="3048990"/>
          <a:ext cx="10515600" cy="2983830"/>
        </p:xfrm>
        <a:graphic>
          <a:graphicData uri="http://schemas.openxmlformats.org/drawingml/2006/table">
            <a:tbl>
              <a:tblPr/>
              <a:tblGrid>
                <a:gridCol w="5257800">
                  <a:extLst>
                    <a:ext uri="{9D8B030D-6E8A-4147-A177-3AD203B41FA5}">
                      <a16:colId xmlns:a16="http://schemas.microsoft.com/office/drawing/2014/main" val="70603354"/>
                    </a:ext>
                  </a:extLst>
                </a:gridCol>
                <a:gridCol w="5257800">
                  <a:extLst>
                    <a:ext uri="{9D8B030D-6E8A-4147-A177-3AD203B41FA5}">
                      <a16:colId xmlns:a16="http://schemas.microsoft.com/office/drawing/2014/main" val="408656396"/>
                    </a:ext>
                  </a:extLst>
                </a:gridCol>
              </a:tblGrid>
              <a:tr h="497305">
                <a:tc>
                  <a:txBody>
                    <a:bodyPr/>
                    <a:lstStyle/>
                    <a:p>
                      <a:pPr algn="l"/>
                      <a:r>
                        <a:rPr lang="en-CA" sz="2400" b="1" i="0" dirty="0">
                          <a:effectLst/>
                        </a:rPr>
                        <a:t>Event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2400" b="1" i="0">
                          <a:effectLst/>
                        </a:rPr>
                        <a:t>First responder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592543"/>
                  </a:ext>
                </a:extLst>
              </a:tr>
              <a:tr h="497305">
                <a:tc>
                  <a:txBody>
                    <a:bodyPr/>
                    <a:lstStyle/>
                    <a:p>
                      <a:r>
                        <a:rPr lang="en-CA" sz="2400">
                          <a:effectLst/>
                        </a:rPr>
                        <a:t>Touch events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a:effectLst/>
                        </a:rPr>
                        <a:t>The view in which the touch occurred.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4094615"/>
                  </a:ext>
                </a:extLst>
              </a:tr>
              <a:tr h="497305">
                <a:tc>
                  <a:txBody>
                    <a:bodyPr/>
                    <a:lstStyle/>
                    <a:p>
                      <a:r>
                        <a:rPr lang="en-CA" sz="2400">
                          <a:effectLst/>
                        </a:rPr>
                        <a:t>Press events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a:effectLst/>
                        </a:rPr>
                        <a:t>The object that has focus.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2864335"/>
                  </a:ext>
                </a:extLst>
              </a:tr>
              <a:tr h="497305">
                <a:tc>
                  <a:txBody>
                    <a:bodyPr/>
                    <a:lstStyle/>
                    <a:p>
                      <a:r>
                        <a:rPr lang="en-CA" sz="2400">
                          <a:effectLst/>
                        </a:rPr>
                        <a:t>Shake-motion events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a:effectLst/>
                        </a:rPr>
                        <a:t>The object that you (or UIKit) designate.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850624"/>
                  </a:ext>
                </a:extLst>
              </a:tr>
              <a:tr h="497305">
                <a:tc>
                  <a:txBody>
                    <a:bodyPr/>
                    <a:lstStyle/>
                    <a:p>
                      <a:r>
                        <a:rPr lang="en-CA" sz="2400">
                          <a:effectLst/>
                        </a:rPr>
                        <a:t>Remote-control events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a:effectLst/>
                        </a:rPr>
                        <a:t>The object that you (or UIKit) designate.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510967"/>
                  </a:ext>
                </a:extLst>
              </a:tr>
              <a:tr h="497305">
                <a:tc>
                  <a:txBody>
                    <a:bodyPr/>
                    <a:lstStyle/>
                    <a:p>
                      <a:r>
                        <a:rPr lang="en-CA" sz="2400">
                          <a:effectLst/>
                        </a:rPr>
                        <a:t>Editing menu messages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a:effectLst/>
                        </a:rPr>
                        <a:t>The object that you (or </a:t>
                      </a:r>
                      <a:r>
                        <a:rPr lang="en-CA" sz="2400" dirty="0" err="1">
                          <a:effectLst/>
                        </a:rPr>
                        <a:t>UIKit</a:t>
                      </a:r>
                      <a:r>
                        <a:rPr lang="en-CA" sz="2400" dirty="0">
                          <a:effectLst/>
                        </a:rPr>
                        <a:t>) designate.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7209394"/>
                  </a:ext>
                </a:extLst>
              </a:tr>
            </a:tbl>
          </a:graphicData>
        </a:graphic>
      </p:graphicFrame>
      <p:sp>
        <p:nvSpPr>
          <p:cNvPr id="6" name="Rectangle 1">
            <a:extLst>
              <a:ext uri="{FF2B5EF4-FFF2-40B4-BE49-F238E27FC236}">
                <a16:creationId xmlns:a16="http://schemas.microsoft.com/office/drawing/2014/main" id="{8EA29315-5229-E448-BA72-D346C091087D}"/>
              </a:ext>
            </a:extLst>
          </p:cNvPr>
          <p:cNvSpPr>
            <a:spLocks noChangeArrowheads="1"/>
          </p:cNvSpPr>
          <p:nvPr/>
        </p:nvSpPr>
        <p:spPr bwMode="auto">
          <a:xfrm>
            <a:off x="838200" y="2005414"/>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333333"/>
                </a:solidFill>
                <a:effectLst/>
                <a:latin typeface="SF Pro Text"/>
              </a:rPr>
              <a:t>UIKit</a:t>
            </a:r>
            <a:r>
              <a:rPr kumimoji="0" lang="en-US" altLang="en-US" sz="2800" b="0" i="0" u="none" strike="noStrike" cap="none" normalizeH="0" baseline="0" dirty="0">
                <a:ln>
                  <a:noFill/>
                </a:ln>
                <a:solidFill>
                  <a:srgbClr val="333333"/>
                </a:solidFill>
                <a:effectLst/>
                <a:latin typeface="SF Pro Text"/>
              </a:rPr>
              <a:t> designates an object as the first responder to an event based on the type of that event. Event types include: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092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35A7-A0C9-7140-BF4A-A0F90CE44B3B}"/>
              </a:ext>
            </a:extLst>
          </p:cNvPr>
          <p:cNvSpPr>
            <a:spLocks noGrp="1"/>
          </p:cNvSpPr>
          <p:nvPr>
            <p:ph type="title"/>
          </p:nvPr>
        </p:nvSpPr>
        <p:spPr/>
        <p:txBody>
          <a:bodyPr/>
          <a:lstStyle/>
          <a:p>
            <a:r>
              <a:rPr lang="en-US" dirty="0"/>
              <a:t>Finding responder</a:t>
            </a:r>
          </a:p>
        </p:txBody>
      </p:sp>
      <p:sp>
        <p:nvSpPr>
          <p:cNvPr id="3" name="Content Placeholder 2">
            <a:extLst>
              <a:ext uri="{FF2B5EF4-FFF2-40B4-BE49-F238E27FC236}">
                <a16:creationId xmlns:a16="http://schemas.microsoft.com/office/drawing/2014/main" id="{B3BCB313-A5E5-4344-B80C-A05F0217CA82}"/>
              </a:ext>
            </a:extLst>
          </p:cNvPr>
          <p:cNvSpPr>
            <a:spLocks noGrp="1"/>
          </p:cNvSpPr>
          <p:nvPr>
            <p:ph idx="1"/>
          </p:nvPr>
        </p:nvSpPr>
        <p:spPr>
          <a:xfrm>
            <a:off x="838200" y="1365662"/>
            <a:ext cx="10515600" cy="4811301"/>
          </a:xfrm>
        </p:spPr>
        <p:txBody>
          <a:bodyPr>
            <a:normAutofit/>
          </a:bodyPr>
          <a:lstStyle/>
          <a:p>
            <a:r>
              <a:rPr lang="en-CA" dirty="0"/>
              <a:t>Controls communicate directly with their associated target object using action messages. </a:t>
            </a:r>
          </a:p>
          <a:p>
            <a:r>
              <a:rPr lang="en-CA" dirty="0"/>
              <a:t>When the user interacts with a control, it sends an action message to its target object. </a:t>
            </a:r>
          </a:p>
          <a:p>
            <a:r>
              <a:rPr lang="en-CA" dirty="0"/>
              <a:t>Action messages are not events, but they may still take advantage of the responder chain. </a:t>
            </a:r>
          </a:p>
          <a:p>
            <a:r>
              <a:rPr lang="en-CA" dirty="0"/>
              <a:t>When the target object of a control is nil, </a:t>
            </a:r>
            <a:r>
              <a:rPr lang="en-CA" dirty="0" err="1"/>
              <a:t>UIKit</a:t>
            </a:r>
            <a:r>
              <a:rPr lang="en-CA" dirty="0"/>
              <a:t> starts from the target object and traverses the responder chain until it finds an object that implements the appropriate action method. </a:t>
            </a:r>
          </a:p>
        </p:txBody>
      </p:sp>
    </p:spTree>
    <p:extLst>
      <p:ext uri="{BB962C8B-B14F-4D97-AF65-F5344CB8AC3E}">
        <p14:creationId xmlns:p14="http://schemas.microsoft.com/office/powerpoint/2010/main" val="996492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35A7-A0C9-7140-BF4A-A0F90CE44B3B}"/>
              </a:ext>
            </a:extLst>
          </p:cNvPr>
          <p:cNvSpPr>
            <a:spLocks noGrp="1"/>
          </p:cNvSpPr>
          <p:nvPr>
            <p:ph type="title"/>
          </p:nvPr>
        </p:nvSpPr>
        <p:spPr/>
        <p:txBody>
          <a:bodyPr/>
          <a:lstStyle/>
          <a:p>
            <a:r>
              <a:rPr lang="en-US" dirty="0"/>
              <a:t>Finding responder</a:t>
            </a:r>
          </a:p>
        </p:txBody>
      </p:sp>
      <p:sp>
        <p:nvSpPr>
          <p:cNvPr id="3" name="Content Placeholder 2">
            <a:extLst>
              <a:ext uri="{FF2B5EF4-FFF2-40B4-BE49-F238E27FC236}">
                <a16:creationId xmlns:a16="http://schemas.microsoft.com/office/drawing/2014/main" id="{B3BCB313-A5E5-4344-B80C-A05F0217CA82}"/>
              </a:ext>
            </a:extLst>
          </p:cNvPr>
          <p:cNvSpPr>
            <a:spLocks noGrp="1"/>
          </p:cNvSpPr>
          <p:nvPr>
            <p:ph idx="1"/>
          </p:nvPr>
        </p:nvSpPr>
        <p:spPr>
          <a:xfrm>
            <a:off x="838200" y="1365662"/>
            <a:ext cx="10515600" cy="4811301"/>
          </a:xfrm>
        </p:spPr>
        <p:txBody>
          <a:bodyPr>
            <a:normAutofit/>
          </a:bodyPr>
          <a:lstStyle/>
          <a:p>
            <a:endParaRPr lang="en-CA" dirty="0"/>
          </a:p>
          <a:p>
            <a:r>
              <a:rPr lang="en-CA" dirty="0"/>
              <a:t>Gesture recognizers receive touch and press events before their view does. If a view's gesture recognizers fail to recognize a sequence of touches, </a:t>
            </a:r>
            <a:r>
              <a:rPr lang="en-CA" dirty="0" err="1"/>
              <a:t>UIKit</a:t>
            </a:r>
            <a:r>
              <a:rPr lang="en-CA" dirty="0"/>
              <a:t> sends the touches to the view. </a:t>
            </a:r>
          </a:p>
          <a:p>
            <a:endParaRPr lang="en-CA" dirty="0"/>
          </a:p>
          <a:p>
            <a:r>
              <a:rPr lang="en-CA" dirty="0"/>
              <a:t>If the view does not handle the touches, </a:t>
            </a:r>
            <a:r>
              <a:rPr lang="en-CA" dirty="0" err="1"/>
              <a:t>UIKit</a:t>
            </a:r>
            <a:r>
              <a:rPr lang="en-CA" dirty="0"/>
              <a:t> passes them up the responder chain. For more information about using gesture recognizer’s to handle events, see </a:t>
            </a:r>
            <a:r>
              <a:rPr lang="en-CA" dirty="0">
                <a:hlinkClick r:id="rId2"/>
              </a:rPr>
              <a:t>Handling UIKit Gestures</a:t>
            </a:r>
            <a:r>
              <a:rPr lang="en-CA" dirty="0"/>
              <a:t>.</a:t>
            </a:r>
          </a:p>
        </p:txBody>
      </p:sp>
    </p:spTree>
    <p:extLst>
      <p:ext uri="{BB962C8B-B14F-4D97-AF65-F5344CB8AC3E}">
        <p14:creationId xmlns:p14="http://schemas.microsoft.com/office/powerpoint/2010/main" val="134286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AEA0-0EF0-1047-B9E4-892C027EBB7B}"/>
              </a:ext>
            </a:extLst>
          </p:cNvPr>
          <p:cNvSpPr>
            <a:spLocks noGrp="1"/>
          </p:cNvSpPr>
          <p:nvPr>
            <p:ph type="title"/>
          </p:nvPr>
        </p:nvSpPr>
        <p:spPr/>
        <p:txBody>
          <a:bodyPr/>
          <a:lstStyle/>
          <a:p>
            <a:r>
              <a:rPr lang="en-US" dirty="0"/>
              <a:t>Gestures</a:t>
            </a:r>
          </a:p>
        </p:txBody>
      </p:sp>
      <p:sp>
        <p:nvSpPr>
          <p:cNvPr id="3" name="Content Placeholder 2">
            <a:extLst>
              <a:ext uri="{FF2B5EF4-FFF2-40B4-BE49-F238E27FC236}">
                <a16:creationId xmlns:a16="http://schemas.microsoft.com/office/drawing/2014/main" id="{722096E2-DB5C-C147-BFBC-C9E4A78E01F1}"/>
              </a:ext>
            </a:extLst>
          </p:cNvPr>
          <p:cNvSpPr>
            <a:spLocks noGrp="1"/>
          </p:cNvSpPr>
          <p:nvPr>
            <p:ph idx="1"/>
          </p:nvPr>
        </p:nvSpPr>
        <p:spPr/>
        <p:txBody>
          <a:bodyPr>
            <a:normAutofit lnSpcReduction="10000"/>
          </a:bodyPr>
          <a:lstStyle/>
          <a:p>
            <a:r>
              <a:rPr lang="en-CA" dirty="0"/>
              <a:t>Gesture recognizers are the simplest way to handle touch or press events in your views. You can attach one or more gesture recognizers to any view. Gesture recognizers encapsulate all of the logic needed to process and interpret incoming events for that view and match them to a known pattern. When a match is detected, the gesture recognizer notifies its assigned target object, which can be a view controller, the view itself, or any other object in your app.</a:t>
            </a:r>
          </a:p>
          <a:p>
            <a:r>
              <a:rPr lang="en-CA" dirty="0"/>
              <a:t>Gesture recognizers use the target-action design pattern to send notifications. When the </a:t>
            </a:r>
            <a:r>
              <a:rPr lang="en-CA" dirty="0">
                <a:hlinkClick r:id="rId2"/>
              </a:rPr>
              <a:t>UITapGestureRecognizer</a:t>
            </a:r>
            <a:r>
              <a:rPr lang="en-CA" dirty="0"/>
              <a:t> object detects a single-finger tap in the view, it calls an action method of the view’s view controller, which you use to provide a response.</a:t>
            </a:r>
          </a:p>
          <a:p>
            <a:endParaRPr lang="en-US" dirty="0"/>
          </a:p>
        </p:txBody>
      </p:sp>
    </p:spTree>
    <p:extLst>
      <p:ext uri="{BB962C8B-B14F-4D97-AF65-F5344CB8AC3E}">
        <p14:creationId xmlns:p14="http://schemas.microsoft.com/office/powerpoint/2010/main" val="2576255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AEA0-0EF0-1047-B9E4-892C027EBB7B}"/>
              </a:ext>
            </a:extLst>
          </p:cNvPr>
          <p:cNvSpPr>
            <a:spLocks noGrp="1"/>
          </p:cNvSpPr>
          <p:nvPr>
            <p:ph type="title"/>
          </p:nvPr>
        </p:nvSpPr>
        <p:spPr/>
        <p:txBody>
          <a:bodyPr/>
          <a:lstStyle/>
          <a:p>
            <a:r>
              <a:rPr lang="en-US" dirty="0"/>
              <a:t>Gestures</a:t>
            </a:r>
          </a:p>
        </p:txBody>
      </p:sp>
      <p:sp>
        <p:nvSpPr>
          <p:cNvPr id="3" name="Content Placeholder 2">
            <a:extLst>
              <a:ext uri="{FF2B5EF4-FFF2-40B4-BE49-F238E27FC236}">
                <a16:creationId xmlns:a16="http://schemas.microsoft.com/office/drawing/2014/main" id="{722096E2-DB5C-C147-BFBC-C9E4A78E01F1}"/>
              </a:ext>
            </a:extLst>
          </p:cNvPr>
          <p:cNvSpPr>
            <a:spLocks noGrp="1"/>
          </p:cNvSpPr>
          <p:nvPr>
            <p:ph idx="1"/>
          </p:nvPr>
        </p:nvSpPr>
        <p:spPr/>
        <p:txBody>
          <a:bodyPr>
            <a:normAutofit/>
          </a:bodyPr>
          <a:lstStyle/>
          <a:p>
            <a:endParaRPr lang="en-US" dirty="0"/>
          </a:p>
        </p:txBody>
      </p:sp>
      <p:pic>
        <p:nvPicPr>
          <p:cNvPr id="6146" name="Picture 2" descr="A diagram demonstrating how a gesture recognizer links user interactions with your view controller action methods.">
            <a:extLst>
              <a:ext uri="{FF2B5EF4-FFF2-40B4-BE49-F238E27FC236}">
                <a16:creationId xmlns:a16="http://schemas.microsoft.com/office/drawing/2014/main" id="{B4DFB3F8-6CB9-374B-9ACA-D523A2FA8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084" y="1495686"/>
            <a:ext cx="9841832" cy="468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52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5DA6B-D86C-0445-ADCE-42B8BFE06A64}"/>
              </a:ext>
            </a:extLst>
          </p:cNvPr>
          <p:cNvSpPr>
            <a:spLocks noGrp="1"/>
          </p:cNvSpPr>
          <p:nvPr>
            <p:ph type="title"/>
          </p:nvPr>
        </p:nvSpPr>
        <p:spPr/>
        <p:txBody>
          <a:bodyPr/>
          <a:lstStyle/>
          <a:p>
            <a:r>
              <a:rPr lang="en-US" dirty="0"/>
              <a:t>Input in iOS</a:t>
            </a:r>
          </a:p>
        </p:txBody>
      </p:sp>
      <p:sp>
        <p:nvSpPr>
          <p:cNvPr id="5" name="Text Placeholder 4">
            <a:extLst>
              <a:ext uri="{FF2B5EF4-FFF2-40B4-BE49-F238E27FC236}">
                <a16:creationId xmlns:a16="http://schemas.microsoft.com/office/drawing/2014/main" id="{6D076B59-7920-FC4A-AD02-63A5380A3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6869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AEA0-0EF0-1047-B9E4-892C027EBB7B}"/>
              </a:ext>
            </a:extLst>
          </p:cNvPr>
          <p:cNvSpPr>
            <a:spLocks noGrp="1"/>
          </p:cNvSpPr>
          <p:nvPr>
            <p:ph type="title"/>
          </p:nvPr>
        </p:nvSpPr>
        <p:spPr/>
        <p:txBody>
          <a:bodyPr/>
          <a:lstStyle/>
          <a:p>
            <a:r>
              <a:rPr lang="en-US" dirty="0"/>
              <a:t>Gestures</a:t>
            </a:r>
          </a:p>
        </p:txBody>
      </p:sp>
      <p:sp>
        <p:nvSpPr>
          <p:cNvPr id="3" name="Content Placeholder 2">
            <a:extLst>
              <a:ext uri="{FF2B5EF4-FFF2-40B4-BE49-F238E27FC236}">
                <a16:creationId xmlns:a16="http://schemas.microsoft.com/office/drawing/2014/main" id="{722096E2-DB5C-C147-BFBC-C9E4A78E01F1}"/>
              </a:ext>
            </a:extLst>
          </p:cNvPr>
          <p:cNvSpPr>
            <a:spLocks noGrp="1"/>
          </p:cNvSpPr>
          <p:nvPr>
            <p:ph idx="1"/>
          </p:nvPr>
        </p:nvSpPr>
        <p:spPr/>
        <p:txBody>
          <a:bodyPr>
            <a:normAutofit/>
          </a:bodyPr>
          <a:lstStyle/>
          <a:p>
            <a:r>
              <a:rPr lang="en-CA" dirty="0"/>
              <a:t>Gesture recognizers come in two types: discrete and continuous. A </a:t>
            </a:r>
            <a:r>
              <a:rPr lang="en-CA" b="1" dirty="0"/>
              <a:t>discrete gesture recognizer</a:t>
            </a:r>
            <a:r>
              <a:rPr lang="en-CA" dirty="0"/>
              <a:t> calls your action method exactly once after the gesture is recognized. After its initial recognition criteria are met, a </a:t>
            </a:r>
            <a:r>
              <a:rPr lang="en-CA" b="1" dirty="0"/>
              <a:t>continuous gesture recognizer</a:t>
            </a:r>
            <a:r>
              <a:rPr lang="en-CA" dirty="0"/>
              <a:t> performs calls your action method many times, notifying you whenever the information in the gesture's event changes. </a:t>
            </a:r>
          </a:p>
          <a:p>
            <a:r>
              <a:rPr lang="en-CA" dirty="0"/>
              <a:t>Interface Builder includes objects for each of the standard </a:t>
            </a:r>
            <a:r>
              <a:rPr lang="en-CA" dirty="0" err="1"/>
              <a:t>UIKit</a:t>
            </a:r>
            <a:r>
              <a:rPr lang="en-CA" dirty="0"/>
              <a:t> gesture recognizers. It also includes a custom gesture recognizer object that you can use to represent your custom </a:t>
            </a:r>
            <a:r>
              <a:rPr lang="en-CA" dirty="0">
                <a:hlinkClick r:id="rId2"/>
              </a:rPr>
              <a:t>UIGestureRecognizer</a:t>
            </a:r>
            <a:r>
              <a:rPr lang="en-CA" dirty="0"/>
              <a:t> subclasses.</a:t>
            </a:r>
          </a:p>
        </p:txBody>
      </p:sp>
    </p:spTree>
    <p:extLst>
      <p:ext uri="{BB962C8B-B14F-4D97-AF65-F5344CB8AC3E}">
        <p14:creationId xmlns:p14="http://schemas.microsoft.com/office/powerpoint/2010/main" val="2144154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AEA0-0EF0-1047-B9E4-892C027EBB7B}"/>
              </a:ext>
            </a:extLst>
          </p:cNvPr>
          <p:cNvSpPr>
            <a:spLocks noGrp="1"/>
          </p:cNvSpPr>
          <p:nvPr>
            <p:ph type="title"/>
          </p:nvPr>
        </p:nvSpPr>
        <p:spPr/>
        <p:txBody>
          <a:bodyPr/>
          <a:lstStyle/>
          <a:p>
            <a:r>
              <a:rPr lang="en-US" dirty="0"/>
              <a:t>Gestures</a:t>
            </a:r>
          </a:p>
        </p:txBody>
      </p:sp>
      <p:sp>
        <p:nvSpPr>
          <p:cNvPr id="3" name="Content Placeholder 2">
            <a:extLst>
              <a:ext uri="{FF2B5EF4-FFF2-40B4-BE49-F238E27FC236}">
                <a16:creationId xmlns:a16="http://schemas.microsoft.com/office/drawing/2014/main" id="{722096E2-DB5C-C147-BFBC-C9E4A78E01F1}"/>
              </a:ext>
            </a:extLst>
          </p:cNvPr>
          <p:cNvSpPr>
            <a:spLocks noGrp="1"/>
          </p:cNvSpPr>
          <p:nvPr>
            <p:ph idx="1"/>
          </p:nvPr>
        </p:nvSpPr>
        <p:spPr>
          <a:xfrm>
            <a:off x="838200" y="1448790"/>
            <a:ext cx="10515600" cy="4728173"/>
          </a:xfrm>
        </p:spPr>
        <p:txBody>
          <a:bodyPr>
            <a:normAutofit/>
          </a:bodyPr>
          <a:lstStyle/>
          <a:p>
            <a:pPr marL="0" indent="0">
              <a:buNone/>
            </a:pPr>
            <a:r>
              <a:rPr lang="en-CA" b="1" dirty="0"/>
              <a:t>To configure a gesture recognizer:</a:t>
            </a:r>
          </a:p>
          <a:p>
            <a:pPr marL="514350" indent="-514350">
              <a:buFont typeface="+mj-lt"/>
              <a:buAutoNum type="arabicPeriod"/>
            </a:pPr>
            <a:r>
              <a:rPr lang="en-CA" dirty="0"/>
              <a:t>In your storyboard, drag the gesture recognizer onto your view.</a:t>
            </a:r>
          </a:p>
          <a:p>
            <a:pPr marL="514350" indent="-514350">
              <a:buFont typeface="+mj-lt"/>
              <a:buAutoNum type="arabicPeriod"/>
            </a:pPr>
            <a:r>
              <a:rPr lang="en-CA" dirty="0"/>
              <a:t>Implement an action method to be called when the gesture is recognized.</a:t>
            </a:r>
          </a:p>
          <a:p>
            <a:pPr marL="514350" indent="-514350">
              <a:buFont typeface="+mj-lt"/>
              <a:buAutoNum type="arabicPeriod"/>
            </a:pPr>
            <a:r>
              <a:rPr lang="en-CA" dirty="0"/>
              <a:t>Connect your action method to the gesture recognizer.</a:t>
            </a:r>
          </a:p>
          <a:p>
            <a:pPr marL="0" indent="0">
              <a:buNone/>
            </a:pPr>
            <a:r>
              <a:rPr lang="en-CA" dirty="0"/>
              <a:t>You can create this connection in Interface Builder by right-clicking the gesture recognizer and connecting its Sent Action selector to the appropriate object in your interface. You can also configure the action method programmatically using the </a:t>
            </a:r>
            <a:r>
              <a:rPr lang="en-CA" dirty="0">
                <a:hlinkClick r:id="rId2"/>
              </a:rPr>
              <a:t>addTarget(_:action:)</a:t>
            </a:r>
            <a:r>
              <a:rPr lang="en-CA" dirty="0"/>
              <a:t> method of the gesture recognizer.</a:t>
            </a:r>
          </a:p>
        </p:txBody>
      </p:sp>
      <p:sp>
        <p:nvSpPr>
          <p:cNvPr id="4" name="Rectangle 3">
            <a:extLst>
              <a:ext uri="{FF2B5EF4-FFF2-40B4-BE49-F238E27FC236}">
                <a16:creationId xmlns:a16="http://schemas.microsoft.com/office/drawing/2014/main" id="{03F911DB-6A16-C945-B4C2-E90BBA661F9B}"/>
              </a:ext>
            </a:extLst>
          </p:cNvPr>
          <p:cNvSpPr/>
          <p:nvPr/>
        </p:nvSpPr>
        <p:spPr>
          <a:xfrm>
            <a:off x="838200" y="6092765"/>
            <a:ext cx="10515599" cy="400110"/>
          </a:xfrm>
          <a:prstGeom prst="rect">
            <a:avLst/>
          </a:prstGeom>
        </p:spPr>
        <p:txBody>
          <a:bodyPr wrap="square">
            <a:spAutoFit/>
          </a:bodyPr>
          <a:lstStyle/>
          <a:p>
            <a:r>
              <a:rPr lang="en-CA" sz="2000" dirty="0">
                <a:latin typeface="Courier" pitchFamily="2" charset="0"/>
              </a:rPr>
              <a:t>@</a:t>
            </a:r>
            <a:r>
              <a:rPr lang="en-CA" sz="2000" dirty="0" err="1">
                <a:latin typeface="Courier" pitchFamily="2" charset="0"/>
              </a:rPr>
              <a:t>IBAction</a:t>
            </a:r>
            <a:r>
              <a:rPr lang="en-CA" sz="2000" dirty="0">
                <a:solidFill>
                  <a:srgbClr val="000000"/>
                </a:solidFill>
                <a:latin typeface="Courier" pitchFamily="2" charset="0"/>
              </a:rPr>
              <a:t> </a:t>
            </a:r>
            <a:r>
              <a:rPr lang="en-CA" sz="2000" dirty="0" err="1">
                <a:solidFill>
                  <a:srgbClr val="000000"/>
                </a:solidFill>
                <a:latin typeface="Courier" pitchFamily="2" charset="0"/>
              </a:rPr>
              <a:t>func</a:t>
            </a:r>
            <a:r>
              <a:rPr lang="en-CA" sz="2000" dirty="0">
                <a:solidFill>
                  <a:srgbClr val="000000"/>
                </a:solidFill>
                <a:latin typeface="Courier" pitchFamily="2" charset="0"/>
              </a:rPr>
              <a:t> </a:t>
            </a:r>
            <a:r>
              <a:rPr lang="en-CA" sz="2000" dirty="0" err="1">
                <a:solidFill>
                  <a:srgbClr val="000000"/>
                </a:solidFill>
                <a:latin typeface="Courier" pitchFamily="2" charset="0"/>
              </a:rPr>
              <a:t>myActionMethod</a:t>
            </a:r>
            <a:r>
              <a:rPr lang="en-CA" sz="2000" dirty="0">
                <a:solidFill>
                  <a:srgbClr val="000000"/>
                </a:solidFill>
                <a:latin typeface="Courier" pitchFamily="2" charset="0"/>
              </a:rPr>
              <a:t>(_ sender: </a:t>
            </a:r>
            <a:r>
              <a:rPr lang="en-CA" sz="2000" dirty="0" err="1">
                <a:solidFill>
                  <a:srgbClr val="000000"/>
                </a:solidFill>
                <a:latin typeface="Courier" pitchFamily="2" charset="0"/>
              </a:rPr>
              <a:t>UIGestureRecognizer</a:t>
            </a:r>
            <a:r>
              <a:rPr lang="en-CA" sz="2000" dirty="0">
                <a:solidFill>
                  <a:srgbClr val="000000"/>
                </a:solidFill>
                <a:latin typeface="Courier" pitchFamily="2" charset="0"/>
              </a:rPr>
              <a:t>)</a:t>
            </a:r>
            <a:endParaRPr lang="en-US" sz="2000" dirty="0">
              <a:latin typeface="Courier" pitchFamily="2" charset="0"/>
            </a:endParaRPr>
          </a:p>
        </p:txBody>
      </p:sp>
    </p:spTree>
    <p:extLst>
      <p:ext uri="{BB962C8B-B14F-4D97-AF65-F5344CB8AC3E}">
        <p14:creationId xmlns:p14="http://schemas.microsoft.com/office/powerpoint/2010/main" val="23114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E39B-DA49-3F4C-A3D2-987A7CAF7EA7}"/>
              </a:ext>
            </a:extLst>
          </p:cNvPr>
          <p:cNvSpPr>
            <a:spLocks noGrp="1"/>
          </p:cNvSpPr>
          <p:nvPr>
            <p:ph type="title"/>
          </p:nvPr>
        </p:nvSpPr>
        <p:spPr/>
        <p:txBody>
          <a:bodyPr/>
          <a:lstStyle/>
          <a:p>
            <a:r>
              <a:rPr lang="en-US" dirty="0"/>
              <a:t>Responding to gestures</a:t>
            </a:r>
          </a:p>
        </p:txBody>
      </p:sp>
      <p:sp>
        <p:nvSpPr>
          <p:cNvPr id="3" name="Content Placeholder 2">
            <a:extLst>
              <a:ext uri="{FF2B5EF4-FFF2-40B4-BE49-F238E27FC236}">
                <a16:creationId xmlns:a16="http://schemas.microsoft.com/office/drawing/2014/main" id="{074A51A7-6482-5748-855C-6AFEBE8A1636}"/>
              </a:ext>
            </a:extLst>
          </p:cNvPr>
          <p:cNvSpPr>
            <a:spLocks noGrp="1"/>
          </p:cNvSpPr>
          <p:nvPr>
            <p:ph idx="1"/>
          </p:nvPr>
        </p:nvSpPr>
        <p:spPr/>
        <p:txBody>
          <a:bodyPr/>
          <a:lstStyle/>
          <a:p>
            <a:r>
              <a:rPr lang="en-CA" dirty="0"/>
              <a:t>The action method associated with a gesture recognizer provides your app’s response to that gesture. </a:t>
            </a:r>
          </a:p>
          <a:p>
            <a:r>
              <a:rPr lang="en-CA" dirty="0"/>
              <a:t>For </a:t>
            </a:r>
            <a:r>
              <a:rPr lang="en-CA" b="1" dirty="0"/>
              <a:t>discrete gestures</a:t>
            </a:r>
            <a:r>
              <a:rPr lang="en-CA" dirty="0"/>
              <a:t>, your action method is similar to the action method for a button. Once the action method is called, you perform whatever task is appropriate for that gesture. </a:t>
            </a:r>
          </a:p>
          <a:p>
            <a:r>
              <a:rPr lang="en-CA" dirty="0"/>
              <a:t>For </a:t>
            </a:r>
            <a:r>
              <a:rPr lang="en-CA" b="1" dirty="0"/>
              <a:t>continuous gestures</a:t>
            </a:r>
            <a:r>
              <a:rPr lang="en-CA" dirty="0"/>
              <a:t>, your action method can respond to the recognition of the gesture, but it can also track events before the gesture is recognized. Tracking events lets you create a more interactive experience. </a:t>
            </a:r>
            <a:endParaRPr lang="en-US" dirty="0"/>
          </a:p>
        </p:txBody>
      </p:sp>
    </p:spTree>
    <p:extLst>
      <p:ext uri="{BB962C8B-B14F-4D97-AF65-F5344CB8AC3E}">
        <p14:creationId xmlns:p14="http://schemas.microsoft.com/office/powerpoint/2010/main" val="4090862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E39B-DA49-3F4C-A3D2-987A7CAF7EA7}"/>
              </a:ext>
            </a:extLst>
          </p:cNvPr>
          <p:cNvSpPr>
            <a:spLocks noGrp="1"/>
          </p:cNvSpPr>
          <p:nvPr>
            <p:ph type="title"/>
          </p:nvPr>
        </p:nvSpPr>
        <p:spPr/>
        <p:txBody>
          <a:bodyPr/>
          <a:lstStyle/>
          <a:p>
            <a:r>
              <a:rPr lang="en-US" dirty="0"/>
              <a:t>Responder state</a:t>
            </a:r>
          </a:p>
        </p:txBody>
      </p:sp>
      <p:sp>
        <p:nvSpPr>
          <p:cNvPr id="3" name="Content Placeholder 2">
            <a:extLst>
              <a:ext uri="{FF2B5EF4-FFF2-40B4-BE49-F238E27FC236}">
                <a16:creationId xmlns:a16="http://schemas.microsoft.com/office/drawing/2014/main" id="{074A51A7-6482-5748-855C-6AFEBE8A1636}"/>
              </a:ext>
            </a:extLst>
          </p:cNvPr>
          <p:cNvSpPr>
            <a:spLocks noGrp="1"/>
          </p:cNvSpPr>
          <p:nvPr>
            <p:ph idx="1"/>
          </p:nvPr>
        </p:nvSpPr>
        <p:spPr/>
        <p:txBody>
          <a:bodyPr/>
          <a:lstStyle/>
          <a:p>
            <a:r>
              <a:rPr lang="en-CA" dirty="0"/>
              <a:t>The </a:t>
            </a:r>
            <a:r>
              <a:rPr lang="en-CA" dirty="0">
                <a:hlinkClick r:id="rId3"/>
              </a:rPr>
              <a:t>state</a:t>
            </a:r>
            <a:r>
              <a:rPr lang="en-CA" dirty="0"/>
              <a:t> property of a gesture recognizer communicates the object’s current state of recognition. For continuous gestures, the gesture recognizer updates the value of this property </a:t>
            </a:r>
          </a:p>
        </p:txBody>
      </p:sp>
      <p:graphicFrame>
        <p:nvGraphicFramePr>
          <p:cNvPr id="5" name="Diagram 4">
            <a:extLst>
              <a:ext uri="{FF2B5EF4-FFF2-40B4-BE49-F238E27FC236}">
                <a16:creationId xmlns:a16="http://schemas.microsoft.com/office/drawing/2014/main" id="{83855E7B-3493-864C-98DF-B07983318FEC}"/>
              </a:ext>
            </a:extLst>
          </p:cNvPr>
          <p:cNvGraphicFramePr/>
          <p:nvPr>
            <p:extLst>
              <p:ext uri="{D42A27DB-BD31-4B8C-83A1-F6EECF244321}">
                <p14:modId xmlns:p14="http://schemas.microsoft.com/office/powerpoint/2010/main" val="2793215967"/>
              </p:ext>
            </p:extLst>
          </p:nvPr>
        </p:nvGraphicFramePr>
        <p:xfrm>
          <a:off x="0" y="3074190"/>
          <a:ext cx="12192000" cy="3783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3648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8BA78F-1D07-2E44-8306-EE929E4447E1}"/>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Questions</a:t>
            </a:r>
          </a:p>
        </p:txBody>
      </p:sp>
      <p:sp>
        <p:nvSpPr>
          <p:cNvPr id="5" name="Text Placeholder 4">
            <a:extLst>
              <a:ext uri="{FF2B5EF4-FFF2-40B4-BE49-F238E27FC236}">
                <a16:creationId xmlns:a16="http://schemas.microsoft.com/office/drawing/2014/main" id="{084BAC01-96DF-9F4F-BB4D-C5C35AB6D91C}"/>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Many question marks on black background">
            <a:extLst>
              <a:ext uri="{FF2B5EF4-FFF2-40B4-BE49-F238E27FC236}">
                <a16:creationId xmlns:a16="http://schemas.microsoft.com/office/drawing/2014/main" id="{3D5F7C9F-C6F6-4AFB-9E05-2EC8A4E61F5E}"/>
              </a:ext>
            </a:extLst>
          </p:cNvPr>
          <p:cNvPicPr>
            <a:picLocks noChangeAspect="1"/>
          </p:cNvPicPr>
          <p:nvPr/>
        </p:nvPicPr>
        <p:blipFill rotWithShape="1">
          <a:blip r:embed="rId2"/>
          <a:srcRect l="37483" r="2"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5878007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screen for creating a reminder includes labels, switches, and many other kinds of views.">
            <a:extLst>
              <a:ext uri="{FF2B5EF4-FFF2-40B4-BE49-F238E27FC236}">
                <a16:creationId xmlns:a16="http://schemas.microsoft.com/office/drawing/2014/main" id="{EA45E9A7-E960-E948-9DBB-C66A48586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863" y="0"/>
            <a:ext cx="6516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3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943E-D439-A84F-B1D7-2CEC979FDE14}"/>
              </a:ext>
            </a:extLst>
          </p:cNvPr>
          <p:cNvSpPr>
            <a:spLocks noGrp="1"/>
          </p:cNvSpPr>
          <p:nvPr>
            <p:ph type="title"/>
          </p:nvPr>
        </p:nvSpPr>
        <p:spPr/>
        <p:txBody>
          <a:bodyPr/>
          <a:lstStyle/>
          <a:p>
            <a:r>
              <a:rPr lang="en-US" dirty="0"/>
              <a:t>Simple input – Text Field</a:t>
            </a:r>
          </a:p>
        </p:txBody>
      </p:sp>
      <p:sp>
        <p:nvSpPr>
          <p:cNvPr id="3" name="Content Placeholder 2">
            <a:extLst>
              <a:ext uri="{FF2B5EF4-FFF2-40B4-BE49-F238E27FC236}">
                <a16:creationId xmlns:a16="http://schemas.microsoft.com/office/drawing/2014/main" id="{9D805BC5-BEE3-6242-BA2B-15F7FD2833C7}"/>
              </a:ext>
            </a:extLst>
          </p:cNvPr>
          <p:cNvSpPr>
            <a:spLocks noGrp="1"/>
          </p:cNvSpPr>
          <p:nvPr>
            <p:ph idx="1"/>
          </p:nvPr>
        </p:nvSpPr>
        <p:spPr/>
        <p:txBody>
          <a:bodyPr>
            <a:normAutofit fontScale="92500"/>
          </a:bodyPr>
          <a:lstStyle/>
          <a:p>
            <a:r>
              <a:rPr lang="en-CA" b="1" dirty="0" err="1"/>
              <a:t>UITextField</a:t>
            </a:r>
            <a:r>
              <a:rPr lang="en-CA" b="1" dirty="0"/>
              <a:t> </a:t>
            </a:r>
            <a:r>
              <a:rPr lang="en-CA" dirty="0"/>
              <a:t>An object that displays an editable text area in your interface.</a:t>
            </a:r>
          </a:p>
          <a:p>
            <a:r>
              <a:rPr lang="en-CA" dirty="0"/>
              <a:t>You use text fields to gather text-based input from the user using the onscreen keyboard. The keyboard is configurable for many different types of input such as plain text, emails, numbers, and so on. Text fields use the target-action mechanism and a delegate object to report changes made during the course of editing.</a:t>
            </a:r>
          </a:p>
          <a:p>
            <a:r>
              <a:rPr lang="en-CA" dirty="0"/>
              <a:t>In addition to its basic text-editing behavior, you can add overlay views to a text field to display additional information and provide additional tappable controls. You might add custom overlay views for elements such as a bookmarks button or search icon. Text fields provide a built-in overlay view to clear the current text. The use of custom overlay views is optional.</a:t>
            </a:r>
          </a:p>
        </p:txBody>
      </p:sp>
    </p:spTree>
    <p:extLst>
      <p:ext uri="{BB962C8B-B14F-4D97-AF65-F5344CB8AC3E}">
        <p14:creationId xmlns:p14="http://schemas.microsoft.com/office/powerpoint/2010/main" val="3004306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943E-D439-A84F-B1D7-2CEC979FDE14}"/>
              </a:ext>
            </a:extLst>
          </p:cNvPr>
          <p:cNvSpPr>
            <a:spLocks noGrp="1"/>
          </p:cNvSpPr>
          <p:nvPr>
            <p:ph type="title"/>
          </p:nvPr>
        </p:nvSpPr>
        <p:spPr/>
        <p:txBody>
          <a:bodyPr/>
          <a:lstStyle/>
          <a:p>
            <a:r>
              <a:rPr lang="en-US" dirty="0"/>
              <a:t>Simple input – Text Field</a:t>
            </a:r>
          </a:p>
        </p:txBody>
      </p:sp>
      <p:sp>
        <p:nvSpPr>
          <p:cNvPr id="3" name="Content Placeholder 2">
            <a:extLst>
              <a:ext uri="{FF2B5EF4-FFF2-40B4-BE49-F238E27FC236}">
                <a16:creationId xmlns:a16="http://schemas.microsoft.com/office/drawing/2014/main" id="{9D805BC5-BEE3-6242-BA2B-15F7FD2833C7}"/>
              </a:ext>
            </a:extLst>
          </p:cNvPr>
          <p:cNvSpPr>
            <a:spLocks noGrp="1"/>
          </p:cNvSpPr>
          <p:nvPr>
            <p:ph idx="1"/>
          </p:nvPr>
        </p:nvSpPr>
        <p:spPr/>
        <p:txBody>
          <a:bodyPr>
            <a:normAutofit fontScale="92500"/>
          </a:bodyPr>
          <a:lstStyle/>
          <a:p>
            <a:pPr marL="0" indent="0">
              <a:buNone/>
            </a:pPr>
            <a:r>
              <a:rPr lang="en-CA" dirty="0"/>
              <a:t>After adding a text field to your interface, you configure it for use in your app. Configuration involves performing some or all of the following tasks:</a:t>
            </a:r>
          </a:p>
          <a:p>
            <a:r>
              <a:rPr lang="en-CA" dirty="0"/>
              <a:t>Configure one or more targets and actions for the text field.</a:t>
            </a:r>
          </a:p>
          <a:p>
            <a:r>
              <a:rPr lang="en-CA" dirty="0"/>
              <a:t>Configure the keyboard-related attributes of the text field.</a:t>
            </a:r>
          </a:p>
          <a:p>
            <a:r>
              <a:rPr lang="en-CA" dirty="0"/>
              <a:t>Assign a delegate object to handle important tasks, such as:</a:t>
            </a:r>
          </a:p>
          <a:p>
            <a:pPr lvl="1"/>
            <a:r>
              <a:rPr lang="en-CA" dirty="0"/>
              <a:t>Determining whether the user should be allowed to edit the text field’s contents.</a:t>
            </a:r>
          </a:p>
          <a:p>
            <a:pPr lvl="1"/>
            <a:r>
              <a:rPr lang="en-CA" dirty="0"/>
              <a:t>Validating the text entered by the user.</a:t>
            </a:r>
          </a:p>
          <a:p>
            <a:pPr lvl="1"/>
            <a:r>
              <a:rPr lang="en-CA" dirty="0"/>
              <a:t>Responding to taps in the keyboard’s return button.</a:t>
            </a:r>
          </a:p>
          <a:p>
            <a:pPr lvl="1"/>
            <a:r>
              <a:rPr lang="en-CA" dirty="0"/>
              <a:t>Forwarding the user-entered text to other parts of your app.</a:t>
            </a:r>
          </a:p>
          <a:p>
            <a:r>
              <a:rPr lang="en-CA" dirty="0"/>
              <a:t>Store a reference to the text field in one of your controller objects.</a:t>
            </a:r>
          </a:p>
        </p:txBody>
      </p:sp>
    </p:spTree>
    <p:extLst>
      <p:ext uri="{BB962C8B-B14F-4D97-AF65-F5344CB8AC3E}">
        <p14:creationId xmlns:p14="http://schemas.microsoft.com/office/powerpoint/2010/main" val="289044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943E-D439-A84F-B1D7-2CEC979FDE14}"/>
              </a:ext>
            </a:extLst>
          </p:cNvPr>
          <p:cNvSpPr>
            <a:spLocks noGrp="1"/>
          </p:cNvSpPr>
          <p:nvPr>
            <p:ph type="title"/>
          </p:nvPr>
        </p:nvSpPr>
        <p:spPr/>
        <p:txBody>
          <a:bodyPr/>
          <a:lstStyle/>
          <a:p>
            <a:r>
              <a:rPr lang="en-US" dirty="0"/>
              <a:t>Showing and Hiding Keyboard</a:t>
            </a:r>
          </a:p>
        </p:txBody>
      </p:sp>
      <p:sp>
        <p:nvSpPr>
          <p:cNvPr id="3" name="Content Placeholder 2">
            <a:extLst>
              <a:ext uri="{FF2B5EF4-FFF2-40B4-BE49-F238E27FC236}">
                <a16:creationId xmlns:a16="http://schemas.microsoft.com/office/drawing/2014/main" id="{9D805BC5-BEE3-6242-BA2B-15F7FD2833C7}"/>
              </a:ext>
            </a:extLst>
          </p:cNvPr>
          <p:cNvSpPr>
            <a:spLocks noGrp="1"/>
          </p:cNvSpPr>
          <p:nvPr>
            <p:ph idx="1"/>
          </p:nvPr>
        </p:nvSpPr>
        <p:spPr/>
        <p:txBody>
          <a:bodyPr>
            <a:normAutofit/>
          </a:bodyPr>
          <a:lstStyle/>
          <a:p>
            <a:r>
              <a:rPr lang="en-CA" dirty="0"/>
              <a:t>When a text field becomes first responder, the system automatically shows the keyboard and binds its input to the text field. </a:t>
            </a:r>
          </a:p>
          <a:p>
            <a:r>
              <a:rPr lang="en-CA" dirty="0"/>
              <a:t>A text field becomes the first responder automatically when the user taps it. You can also force a text field to become the first responder by calling its </a:t>
            </a:r>
            <a:r>
              <a:rPr lang="en-CA" dirty="0">
                <a:hlinkClick r:id="rId2"/>
              </a:rPr>
              <a:t>becomeFirstResponder()</a:t>
            </a:r>
            <a:r>
              <a:rPr lang="en-CA" dirty="0"/>
              <a:t> method. </a:t>
            </a:r>
          </a:p>
          <a:p>
            <a:r>
              <a:rPr lang="en-CA" dirty="0"/>
              <a:t>You might force a text field to become first responder when you require the user to enter some information.</a:t>
            </a:r>
          </a:p>
        </p:txBody>
      </p:sp>
    </p:spTree>
    <p:extLst>
      <p:ext uri="{BB962C8B-B14F-4D97-AF65-F5344CB8AC3E}">
        <p14:creationId xmlns:p14="http://schemas.microsoft.com/office/powerpoint/2010/main" val="380153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943E-D439-A84F-B1D7-2CEC979FDE14}"/>
              </a:ext>
            </a:extLst>
          </p:cNvPr>
          <p:cNvSpPr>
            <a:spLocks noGrp="1"/>
          </p:cNvSpPr>
          <p:nvPr>
            <p:ph type="title"/>
          </p:nvPr>
        </p:nvSpPr>
        <p:spPr/>
        <p:txBody>
          <a:bodyPr/>
          <a:lstStyle/>
          <a:p>
            <a:r>
              <a:rPr lang="en-US" dirty="0"/>
              <a:t>Showing and Hiding Keyboard</a:t>
            </a:r>
          </a:p>
        </p:txBody>
      </p:sp>
      <p:sp>
        <p:nvSpPr>
          <p:cNvPr id="3" name="Content Placeholder 2">
            <a:extLst>
              <a:ext uri="{FF2B5EF4-FFF2-40B4-BE49-F238E27FC236}">
                <a16:creationId xmlns:a16="http://schemas.microsoft.com/office/drawing/2014/main" id="{9D805BC5-BEE3-6242-BA2B-15F7FD2833C7}"/>
              </a:ext>
            </a:extLst>
          </p:cNvPr>
          <p:cNvSpPr>
            <a:spLocks noGrp="1"/>
          </p:cNvSpPr>
          <p:nvPr>
            <p:ph idx="1"/>
          </p:nvPr>
        </p:nvSpPr>
        <p:spPr/>
        <p:txBody>
          <a:bodyPr>
            <a:normAutofit/>
          </a:bodyPr>
          <a:lstStyle/>
          <a:p>
            <a:r>
              <a:rPr lang="en-CA" dirty="0"/>
              <a:t>You can ask the system to dismiss the keyboard by calling the </a:t>
            </a:r>
            <a:r>
              <a:rPr lang="en-CA" dirty="0">
                <a:hlinkClick r:id="rId2"/>
              </a:rPr>
              <a:t>resignFirstResponder()</a:t>
            </a:r>
            <a:r>
              <a:rPr lang="en-CA" dirty="0"/>
              <a:t> method of your text field. Usually, you dismiss the keyboard in response to specific interactions. </a:t>
            </a:r>
          </a:p>
          <a:p>
            <a:r>
              <a:rPr lang="en-CA" dirty="0"/>
              <a:t>For example, you might dismiss the keyboard when the user taps the keyboard’s return key. The system can also dismiss the keyboard in response to user actions. Specifically, the system dismisses the keyboard when the user taps a new control that does not support keyboard input</a:t>
            </a:r>
          </a:p>
          <a:p>
            <a:r>
              <a:rPr lang="en-CA" dirty="0"/>
              <a:t>More information: </a:t>
            </a:r>
            <a:r>
              <a:rPr lang="en-CA" dirty="0">
                <a:hlinkClick r:id="rId3"/>
              </a:rPr>
              <a:t>https://developer.apple.com/documentation/uikit/uitextfield</a:t>
            </a:r>
            <a:r>
              <a:rPr lang="en-CA" dirty="0"/>
              <a:t> </a:t>
            </a:r>
          </a:p>
        </p:txBody>
      </p:sp>
    </p:spTree>
    <p:extLst>
      <p:ext uri="{BB962C8B-B14F-4D97-AF65-F5344CB8AC3E}">
        <p14:creationId xmlns:p14="http://schemas.microsoft.com/office/powerpoint/2010/main" val="97425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41D7-4BDE-EE40-9B76-CD6F65EF9A3F}"/>
              </a:ext>
            </a:extLst>
          </p:cNvPr>
          <p:cNvSpPr>
            <a:spLocks noGrp="1"/>
          </p:cNvSpPr>
          <p:nvPr>
            <p:ph type="title"/>
          </p:nvPr>
        </p:nvSpPr>
        <p:spPr/>
        <p:txBody>
          <a:bodyPr/>
          <a:lstStyle/>
          <a:p>
            <a:r>
              <a:rPr lang="en-US" dirty="0"/>
              <a:t>Simple input – Text View</a:t>
            </a:r>
          </a:p>
        </p:txBody>
      </p:sp>
      <p:sp>
        <p:nvSpPr>
          <p:cNvPr id="3" name="Content Placeholder 2">
            <a:extLst>
              <a:ext uri="{FF2B5EF4-FFF2-40B4-BE49-F238E27FC236}">
                <a16:creationId xmlns:a16="http://schemas.microsoft.com/office/drawing/2014/main" id="{94E29575-C0A9-274C-8392-1124D8C5250C}"/>
              </a:ext>
            </a:extLst>
          </p:cNvPr>
          <p:cNvSpPr>
            <a:spLocks noGrp="1"/>
          </p:cNvSpPr>
          <p:nvPr>
            <p:ph idx="1"/>
          </p:nvPr>
        </p:nvSpPr>
        <p:spPr>
          <a:xfrm>
            <a:off x="838200" y="1552074"/>
            <a:ext cx="10515600" cy="5062482"/>
          </a:xfrm>
        </p:spPr>
        <p:txBody>
          <a:bodyPr>
            <a:normAutofit lnSpcReduction="10000"/>
          </a:bodyPr>
          <a:lstStyle/>
          <a:p>
            <a:r>
              <a:rPr lang="en-CA" dirty="0" err="1"/>
              <a:t>UITextView</a:t>
            </a:r>
            <a:r>
              <a:rPr lang="en-CA" dirty="0"/>
              <a:t> supports the display of text using custom style information and also supports text editing. You typically use a text view to display multiple lines of text, such as when displaying the body of a large text document.</a:t>
            </a:r>
          </a:p>
          <a:p>
            <a:r>
              <a:rPr lang="en-CA" dirty="0"/>
              <a:t>This class supports multiple text styles through use of the </a:t>
            </a:r>
            <a:r>
              <a:rPr lang="en-CA" dirty="0">
                <a:hlinkClick r:id="rId2"/>
              </a:rPr>
              <a:t>attributedText</a:t>
            </a:r>
            <a:r>
              <a:rPr lang="en-CA" dirty="0"/>
              <a:t> property. (iOS 6+) Setting a value for this property causes the text view to use the style information provided in the attributed string. </a:t>
            </a:r>
          </a:p>
          <a:p>
            <a:r>
              <a:rPr lang="en-CA" dirty="0"/>
              <a:t>You can still use the </a:t>
            </a:r>
            <a:r>
              <a:rPr lang="en-CA" dirty="0">
                <a:hlinkClick r:id="rId3"/>
              </a:rPr>
              <a:t>font</a:t>
            </a:r>
            <a:r>
              <a:rPr lang="en-CA" dirty="0"/>
              <a:t>, </a:t>
            </a:r>
            <a:r>
              <a:rPr lang="en-CA" dirty="0">
                <a:hlinkClick r:id="rId4"/>
              </a:rPr>
              <a:t>textColor</a:t>
            </a:r>
            <a:r>
              <a:rPr lang="en-CA" dirty="0"/>
              <a:t>, and </a:t>
            </a:r>
            <a:r>
              <a:rPr lang="en-CA" dirty="0">
                <a:hlinkClick r:id="rId5"/>
              </a:rPr>
              <a:t>textAlignment</a:t>
            </a:r>
            <a:r>
              <a:rPr lang="en-CA" dirty="0"/>
              <a:t> properties to set style attributes, but those properties apply to all of the text in the text view. </a:t>
            </a:r>
          </a:p>
          <a:p>
            <a:r>
              <a:rPr lang="en-CA" dirty="0"/>
              <a:t>It’s recommended that you use a text view—and not a </a:t>
            </a:r>
            <a:r>
              <a:rPr lang="en-CA" dirty="0">
                <a:hlinkClick r:id="rId6"/>
              </a:rPr>
              <a:t>UIWebView</a:t>
            </a:r>
            <a:r>
              <a:rPr lang="en-CA" dirty="0"/>
              <a:t> object—to display both plain and rich text in your app.</a:t>
            </a:r>
          </a:p>
        </p:txBody>
      </p:sp>
    </p:spTree>
    <p:extLst>
      <p:ext uri="{BB962C8B-B14F-4D97-AF65-F5344CB8AC3E}">
        <p14:creationId xmlns:p14="http://schemas.microsoft.com/office/powerpoint/2010/main" val="214569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2386</Words>
  <Application>Microsoft Macintosh PowerPoint</Application>
  <PresentationFormat>Widescreen</PresentationFormat>
  <Paragraphs>137</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vt:lpstr>
      <vt:lpstr>SF Pro Text</vt:lpstr>
      <vt:lpstr>Office Theme</vt:lpstr>
      <vt:lpstr>Mobile App Development II COMP3097 </vt:lpstr>
      <vt:lpstr>Table of contents</vt:lpstr>
      <vt:lpstr>Input in iOS</vt:lpstr>
      <vt:lpstr>PowerPoint Presentation</vt:lpstr>
      <vt:lpstr>Simple input – Text Field</vt:lpstr>
      <vt:lpstr>Simple input – Text Field</vt:lpstr>
      <vt:lpstr>Showing and Hiding Keyboard</vt:lpstr>
      <vt:lpstr>Showing and Hiding Keyboard</vt:lpstr>
      <vt:lpstr>Simple input – Text View</vt:lpstr>
      <vt:lpstr>Slider: UISlider</vt:lpstr>
      <vt:lpstr>Slider: responding to interactions</vt:lpstr>
      <vt:lpstr>Slider: responding to interactions</vt:lpstr>
      <vt:lpstr>Slider: hints</vt:lpstr>
      <vt:lpstr>Slider: hints</vt:lpstr>
      <vt:lpstr>Slider: hints</vt:lpstr>
      <vt:lpstr>Switch</vt:lpstr>
      <vt:lpstr>Table View</vt:lpstr>
      <vt:lpstr>PowerPoint Presentation</vt:lpstr>
      <vt:lpstr>UITableView</vt:lpstr>
      <vt:lpstr>UITableView</vt:lpstr>
      <vt:lpstr>UITableView</vt:lpstr>
      <vt:lpstr>Interactions</vt:lpstr>
      <vt:lpstr>Responders</vt:lpstr>
      <vt:lpstr>Responders</vt:lpstr>
      <vt:lpstr>Finding responder</vt:lpstr>
      <vt:lpstr>Finding responder</vt:lpstr>
      <vt:lpstr>Finding responder</vt:lpstr>
      <vt:lpstr>Gestures</vt:lpstr>
      <vt:lpstr>Gestures</vt:lpstr>
      <vt:lpstr>Gestures</vt:lpstr>
      <vt:lpstr>Gestures</vt:lpstr>
      <vt:lpstr>Responding to gestures</vt:lpstr>
      <vt:lpstr>Responder state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Przemyslaw Pawluk</cp:lastModifiedBy>
  <cp:revision>4</cp:revision>
  <dcterms:created xsi:type="dcterms:W3CDTF">2021-02-09T05:10:59Z</dcterms:created>
  <dcterms:modified xsi:type="dcterms:W3CDTF">2021-02-09T06:07:47Z</dcterms:modified>
</cp:coreProperties>
</file>