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33"/>
  </p:notesMasterIdLst>
  <p:sldIdLst>
    <p:sldId id="256" r:id="rId2"/>
    <p:sldId id="305" r:id="rId3"/>
    <p:sldId id="257" r:id="rId4"/>
    <p:sldId id="306" r:id="rId5"/>
    <p:sldId id="258" r:id="rId6"/>
    <p:sldId id="260" r:id="rId7"/>
    <p:sldId id="261" r:id="rId8"/>
    <p:sldId id="281" r:id="rId9"/>
    <p:sldId id="282" r:id="rId10"/>
    <p:sldId id="283" r:id="rId11"/>
    <p:sldId id="284" r:id="rId12"/>
    <p:sldId id="285" r:id="rId13"/>
    <p:sldId id="286" r:id="rId14"/>
    <p:sldId id="287" r:id="rId15"/>
    <p:sldId id="288" r:id="rId16"/>
    <p:sldId id="289" r:id="rId17"/>
    <p:sldId id="290" r:id="rId18"/>
    <p:sldId id="292" r:id="rId19"/>
    <p:sldId id="293" r:id="rId20"/>
    <p:sldId id="291" r:id="rId21"/>
    <p:sldId id="294" r:id="rId22"/>
    <p:sldId id="295" r:id="rId23"/>
    <p:sldId id="296" r:id="rId24"/>
    <p:sldId id="297" r:id="rId25"/>
    <p:sldId id="298" r:id="rId26"/>
    <p:sldId id="299" r:id="rId27"/>
    <p:sldId id="300" r:id="rId28"/>
    <p:sldId id="301" r:id="rId29"/>
    <p:sldId id="302" r:id="rId30"/>
    <p:sldId id="303" r:id="rId31"/>
    <p:sldId id="30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49"/>
    <p:restoredTop sz="94709"/>
  </p:normalViewPr>
  <p:slideViewPr>
    <p:cSldViewPr snapToGrid="0" snapToObjects="1">
      <p:cViewPr varScale="1">
        <p:scale>
          <a:sx n="143" d="100"/>
          <a:sy n="143" d="100"/>
        </p:scale>
        <p:origin x="656" y="20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7647B2-9FAE-D54E-B480-E6C296E44051}" type="datetimeFigureOut">
              <a:rPr lang="en-US" smtClean="0"/>
              <a:t>1/6/23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a:t>Click to edit Master text styles</a:t>
            </a:r>
          </a:p>
          <a:p>
            <a:pPr lvl="1"/>
            <a:r>
              <a:rPr lang="pl-PL"/>
              <a:t>Second level</a:t>
            </a:r>
          </a:p>
          <a:p>
            <a:pPr lvl="2"/>
            <a:r>
              <a:rPr lang="pl-PL"/>
              <a:t>Third level</a:t>
            </a:r>
          </a:p>
          <a:p>
            <a:pPr lvl="3"/>
            <a:r>
              <a:rPr lang="pl-PL"/>
              <a:t>Fourth level</a:t>
            </a:r>
          </a:p>
          <a:p>
            <a:pPr lvl="4"/>
            <a:r>
              <a:rPr lang="pl-PL"/>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909231-27CA-5745-8AD8-80FAC9B80F71}" type="slidenum">
              <a:rPr lang="en-US" smtClean="0"/>
              <a:t>‹#›</a:t>
            </a:fld>
            <a:endParaRPr lang="en-US"/>
          </a:p>
        </p:txBody>
      </p:sp>
    </p:spTree>
    <p:extLst>
      <p:ext uri="{BB962C8B-B14F-4D97-AF65-F5344CB8AC3E}">
        <p14:creationId xmlns:p14="http://schemas.microsoft.com/office/powerpoint/2010/main" val="11707191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909231-27CA-5745-8AD8-80FAC9B80F71}"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996E02-A1AE-0D4B-B2D3-E0D0F57279A6}" type="datetimeFigureOut">
              <a:rPr lang="en-US" smtClean="0"/>
              <a:pPr/>
              <a:t>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56213-B4C4-4C5C-8EAE-01416D175C4F}" type="slidenum">
              <a:rPr lang="en-US" smtClean="0"/>
              <a:pPr/>
              <a:t>‹#›</a:t>
            </a:fld>
            <a:endParaRPr lang="en-US"/>
          </a:p>
        </p:txBody>
      </p:sp>
    </p:spTree>
    <p:extLst>
      <p:ext uri="{BB962C8B-B14F-4D97-AF65-F5344CB8AC3E}">
        <p14:creationId xmlns:p14="http://schemas.microsoft.com/office/powerpoint/2010/main" val="2601332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96E02-A1AE-0D4B-B2D3-E0D0F57279A6}" type="datetimeFigureOut">
              <a:rPr lang="en-US" smtClean="0"/>
              <a:pPr/>
              <a:t>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DB593-F6D4-414C-9FE1-54696D538CC4}" type="slidenum">
              <a:rPr lang="en-US" smtClean="0"/>
              <a:pPr/>
              <a:t>‹#›</a:t>
            </a:fld>
            <a:endParaRPr lang="en-US"/>
          </a:p>
        </p:txBody>
      </p:sp>
    </p:spTree>
    <p:extLst>
      <p:ext uri="{BB962C8B-B14F-4D97-AF65-F5344CB8AC3E}">
        <p14:creationId xmlns:p14="http://schemas.microsoft.com/office/powerpoint/2010/main" val="238611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96E02-A1AE-0D4B-B2D3-E0D0F57279A6}" type="datetimeFigureOut">
              <a:rPr lang="en-US" smtClean="0"/>
              <a:pPr/>
              <a:t>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DB593-F6D4-414C-9FE1-54696D538CC4}" type="slidenum">
              <a:rPr lang="en-US" smtClean="0"/>
              <a:pPr/>
              <a:t>‹#›</a:t>
            </a:fld>
            <a:endParaRPr lang="en-US"/>
          </a:p>
        </p:txBody>
      </p:sp>
    </p:spTree>
    <p:extLst>
      <p:ext uri="{BB962C8B-B14F-4D97-AF65-F5344CB8AC3E}">
        <p14:creationId xmlns:p14="http://schemas.microsoft.com/office/powerpoint/2010/main" val="398798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96E02-A1AE-0D4B-B2D3-E0D0F57279A6}" type="datetimeFigureOut">
              <a:rPr lang="en-US" smtClean="0"/>
              <a:pPr/>
              <a:t>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DB593-F6D4-414C-9FE1-54696D538CC4}" type="slidenum">
              <a:rPr lang="en-US" smtClean="0"/>
              <a:pPr/>
              <a:t>‹#›</a:t>
            </a:fld>
            <a:endParaRPr lang="en-US"/>
          </a:p>
        </p:txBody>
      </p:sp>
    </p:spTree>
    <p:extLst>
      <p:ext uri="{BB962C8B-B14F-4D97-AF65-F5344CB8AC3E}">
        <p14:creationId xmlns:p14="http://schemas.microsoft.com/office/powerpoint/2010/main" val="4054899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996E02-A1AE-0D4B-B2D3-E0D0F57279A6}" type="datetimeFigureOut">
              <a:rPr lang="en-US" smtClean="0"/>
              <a:pPr/>
              <a:t>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EE3FD-0A41-48FF-9850-002E446D12C3}" type="slidenum">
              <a:rPr lang="en-US" smtClean="0"/>
              <a:pPr/>
              <a:t>‹#›</a:t>
            </a:fld>
            <a:endParaRPr lang="en-US"/>
          </a:p>
        </p:txBody>
      </p:sp>
    </p:spTree>
    <p:extLst>
      <p:ext uri="{BB962C8B-B14F-4D97-AF65-F5344CB8AC3E}">
        <p14:creationId xmlns:p14="http://schemas.microsoft.com/office/powerpoint/2010/main" val="400768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996E02-A1AE-0D4B-B2D3-E0D0F57279A6}" type="datetimeFigureOut">
              <a:rPr lang="en-US" smtClean="0"/>
              <a:pPr/>
              <a:t>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DB593-F6D4-414C-9FE1-54696D538CC4}" type="slidenum">
              <a:rPr lang="en-US" smtClean="0"/>
              <a:pPr/>
              <a:t>‹#›</a:t>
            </a:fld>
            <a:endParaRPr lang="en-US"/>
          </a:p>
        </p:txBody>
      </p:sp>
    </p:spTree>
    <p:extLst>
      <p:ext uri="{BB962C8B-B14F-4D97-AF65-F5344CB8AC3E}">
        <p14:creationId xmlns:p14="http://schemas.microsoft.com/office/powerpoint/2010/main" val="42822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996E02-A1AE-0D4B-B2D3-E0D0F57279A6}" type="datetimeFigureOut">
              <a:rPr lang="en-US" smtClean="0"/>
              <a:pPr/>
              <a:t>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EDB593-F6D4-414C-9FE1-54696D538CC4}" type="slidenum">
              <a:rPr lang="en-US" smtClean="0"/>
              <a:pPr/>
              <a:t>‹#›</a:t>
            </a:fld>
            <a:endParaRPr lang="en-US"/>
          </a:p>
        </p:txBody>
      </p:sp>
    </p:spTree>
    <p:extLst>
      <p:ext uri="{BB962C8B-B14F-4D97-AF65-F5344CB8AC3E}">
        <p14:creationId xmlns:p14="http://schemas.microsoft.com/office/powerpoint/2010/main" val="298440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996E02-A1AE-0D4B-B2D3-E0D0F57279A6}" type="datetimeFigureOut">
              <a:rPr lang="en-US" smtClean="0"/>
              <a:pPr/>
              <a:t>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EDB593-F6D4-414C-9FE1-54696D538CC4}" type="slidenum">
              <a:rPr lang="en-US" smtClean="0"/>
              <a:pPr/>
              <a:t>‹#›</a:t>
            </a:fld>
            <a:endParaRPr lang="en-US"/>
          </a:p>
        </p:txBody>
      </p:sp>
    </p:spTree>
    <p:extLst>
      <p:ext uri="{BB962C8B-B14F-4D97-AF65-F5344CB8AC3E}">
        <p14:creationId xmlns:p14="http://schemas.microsoft.com/office/powerpoint/2010/main" val="903474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996E02-A1AE-0D4B-B2D3-E0D0F57279A6}" type="datetimeFigureOut">
              <a:rPr lang="en-US" smtClean="0"/>
              <a:pPr/>
              <a:t>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EDB593-F6D4-414C-9FE1-54696D538CC4}" type="slidenum">
              <a:rPr lang="en-US" smtClean="0"/>
              <a:pPr/>
              <a:t>‹#›</a:t>
            </a:fld>
            <a:endParaRPr lang="en-US"/>
          </a:p>
        </p:txBody>
      </p:sp>
    </p:spTree>
    <p:extLst>
      <p:ext uri="{BB962C8B-B14F-4D97-AF65-F5344CB8AC3E}">
        <p14:creationId xmlns:p14="http://schemas.microsoft.com/office/powerpoint/2010/main" val="2752324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996E02-A1AE-0D4B-B2D3-E0D0F57279A6}" type="datetimeFigureOut">
              <a:rPr lang="en-US" smtClean="0"/>
              <a:pPr/>
              <a:t>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DB593-F6D4-414C-9FE1-54696D538CC4}" type="slidenum">
              <a:rPr lang="en-US" smtClean="0"/>
              <a:pPr/>
              <a:t>‹#›</a:t>
            </a:fld>
            <a:endParaRPr lang="en-US"/>
          </a:p>
        </p:txBody>
      </p:sp>
    </p:spTree>
    <p:extLst>
      <p:ext uri="{BB962C8B-B14F-4D97-AF65-F5344CB8AC3E}">
        <p14:creationId xmlns:p14="http://schemas.microsoft.com/office/powerpoint/2010/main" val="130357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996E02-A1AE-0D4B-B2D3-E0D0F57279A6}" type="datetimeFigureOut">
              <a:rPr lang="en-US" smtClean="0"/>
              <a:pPr/>
              <a:t>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DB593-F6D4-414C-9FE1-54696D538CC4}" type="slidenum">
              <a:rPr lang="en-US" smtClean="0"/>
              <a:pPr/>
              <a:t>‹#›</a:t>
            </a:fld>
            <a:endParaRPr lang="en-US"/>
          </a:p>
        </p:txBody>
      </p:sp>
    </p:spTree>
    <p:extLst>
      <p:ext uri="{BB962C8B-B14F-4D97-AF65-F5344CB8AC3E}">
        <p14:creationId xmlns:p14="http://schemas.microsoft.com/office/powerpoint/2010/main" val="246874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996E02-A1AE-0D4B-B2D3-E0D0F57279A6}" type="datetimeFigureOut">
              <a:rPr lang="en-US" smtClean="0"/>
              <a:pPr/>
              <a:t>1/6/23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EDB593-F6D4-414C-9FE1-54696D538CC4}" type="slidenum">
              <a:rPr lang="en-US" smtClean="0"/>
              <a:pPr/>
              <a:t>‹#›</a:t>
            </a:fld>
            <a:endParaRPr lang="en-US"/>
          </a:p>
        </p:txBody>
      </p:sp>
    </p:spTree>
    <p:extLst>
      <p:ext uri="{BB962C8B-B14F-4D97-AF65-F5344CB8AC3E}">
        <p14:creationId xmlns:p14="http://schemas.microsoft.com/office/powerpoint/2010/main" val="3891416389"/>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p:txBody>
          <a:bodyPr/>
          <a:lstStyle/>
          <a:p>
            <a:r>
              <a:rPr lang="en-US" dirty="0"/>
              <a:t>Mobile App Development II</a:t>
            </a:r>
            <a:br>
              <a:rPr lang="en-US" dirty="0"/>
            </a:br>
            <a:r>
              <a:rPr lang="en-US" sz="3600" dirty="0"/>
              <a:t>COMP3097 </a:t>
            </a:r>
            <a:endParaRPr lang="en-US" dirty="0"/>
          </a:p>
        </p:txBody>
      </p:sp>
      <p:sp>
        <p:nvSpPr>
          <p:cNvPr id="23" name="Subtitle 22"/>
          <p:cNvSpPr>
            <a:spLocks noGrp="1"/>
          </p:cNvSpPr>
          <p:nvPr>
            <p:ph type="subTitle" idx="1"/>
          </p:nvPr>
        </p:nvSpPr>
        <p:spPr/>
        <p:txBody>
          <a:bodyPr>
            <a:normAutofit/>
          </a:bodyPr>
          <a:lstStyle/>
          <a:p>
            <a:r>
              <a:rPr lang="en-US" sz="2800" dirty="0"/>
              <a:t>Przemyslaw Pawluk</a:t>
            </a:r>
          </a:p>
        </p:txBody>
      </p:sp>
      <p:pic>
        <p:nvPicPr>
          <p:cNvPr id="26" name="Picture 25"/>
          <p:cNvPicPr>
            <a:picLocks noChangeAspect="1"/>
          </p:cNvPicPr>
          <p:nvPr/>
        </p:nvPicPr>
        <p:blipFill>
          <a:blip r:embed="rId2"/>
          <a:stretch>
            <a:fillRect/>
          </a:stretch>
        </p:blipFill>
        <p:spPr>
          <a:xfrm>
            <a:off x="5306163" y="4814734"/>
            <a:ext cx="1655052" cy="10691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Swift</a:t>
            </a:r>
          </a:p>
        </p:txBody>
      </p:sp>
      <p:sp>
        <p:nvSpPr>
          <p:cNvPr id="3" name="Content Placeholder 2">
            <a:extLst>
              <a:ext uri="{FF2B5EF4-FFF2-40B4-BE49-F238E27FC236}">
                <a16:creationId xmlns:a16="http://schemas.microsoft.com/office/drawing/2014/main" id="{46DF21EE-CCB8-3A47-9BBD-184F55D2FACD}"/>
              </a:ext>
            </a:extLst>
          </p:cNvPr>
          <p:cNvSpPr>
            <a:spLocks noGrp="1"/>
          </p:cNvSpPr>
          <p:nvPr>
            <p:ph idx="1"/>
          </p:nvPr>
        </p:nvSpPr>
        <p:spPr/>
        <p:txBody>
          <a:bodyPr/>
          <a:lstStyle/>
          <a:p>
            <a:pPr marL="179388" indent="-179388">
              <a:spcAft>
                <a:spcPts val="600"/>
              </a:spcAft>
              <a:buFont typeface="Arial"/>
              <a:buChar char="•"/>
            </a:pPr>
            <a:r>
              <a:rPr lang="en-US" dirty="0"/>
              <a:t> Swift is a newest programming language for iOS and OS X apps that builds on the best of C and Objective-C, without the constraints of C compatibility. </a:t>
            </a:r>
          </a:p>
          <a:p>
            <a:pPr marL="179388" indent="-179388">
              <a:spcAft>
                <a:spcPts val="600"/>
              </a:spcAft>
              <a:buFont typeface="Arial"/>
              <a:buChar char="•"/>
            </a:pPr>
            <a:r>
              <a:rPr lang="en-US" dirty="0"/>
              <a:t> Swift adopts safe programming patterns and adds modern features to make programming easier, more flexible, and more fun.</a:t>
            </a:r>
          </a:p>
          <a:p>
            <a:pPr marL="179388" indent="-179388">
              <a:spcAft>
                <a:spcPts val="600"/>
              </a:spcAft>
              <a:buFont typeface="Arial"/>
              <a:buChar char="•"/>
            </a:pPr>
            <a:r>
              <a:rPr lang="en-US" dirty="0"/>
              <a:t> Swift’s clean slate, backed by the mature and much-loved Cocoa and Cocoa Touch frameworks, is an opportunity to reimagine how software development works.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Variables and Constants</a:t>
            </a:r>
          </a:p>
        </p:txBody>
      </p:sp>
      <p:sp>
        <p:nvSpPr>
          <p:cNvPr id="11" name="Content Placeholder 10"/>
          <p:cNvSpPr>
            <a:spLocks noGrp="1"/>
          </p:cNvSpPr>
          <p:nvPr>
            <p:ph idx="1"/>
          </p:nvPr>
        </p:nvSpPr>
        <p:spPr>
          <a:xfrm>
            <a:off x="1939926" y="2756647"/>
            <a:ext cx="8308975" cy="1375595"/>
          </a:xfrm>
        </p:spPr>
        <p:txBody>
          <a:bodyPr>
            <a:normAutofit/>
          </a:bodyPr>
          <a:lstStyle/>
          <a:p>
            <a:r>
              <a:rPr lang="en-US" sz="2800" dirty="0"/>
              <a:t> Use </a:t>
            </a:r>
            <a:r>
              <a:rPr lang="en-US" sz="2800" b="1" dirty="0">
                <a:solidFill>
                  <a:srgbClr val="1D2C64"/>
                </a:solidFill>
                <a:latin typeface="Andale Mono"/>
                <a:cs typeface="Andale Mono"/>
              </a:rPr>
              <a:t>let </a:t>
            </a:r>
            <a:r>
              <a:rPr lang="en-US" sz="2800" dirty="0"/>
              <a:t>to make a constant</a:t>
            </a:r>
          </a:p>
          <a:p>
            <a:r>
              <a:rPr lang="en-US" sz="2800" dirty="0"/>
              <a:t> Use </a:t>
            </a:r>
            <a:r>
              <a:rPr lang="en-US" sz="2800" b="1" dirty="0" err="1">
                <a:solidFill>
                  <a:schemeClr val="tx2">
                    <a:lumMod val="75000"/>
                  </a:schemeClr>
                </a:solidFill>
                <a:latin typeface="Andale Mono"/>
                <a:cs typeface="Andale Mono"/>
              </a:rPr>
              <a:t>var</a:t>
            </a:r>
            <a:r>
              <a:rPr lang="en-US" sz="2800" b="1" dirty="0">
                <a:solidFill>
                  <a:schemeClr val="tx2">
                    <a:lumMod val="75000"/>
                  </a:schemeClr>
                </a:solidFill>
                <a:latin typeface="Andale Mono"/>
                <a:cs typeface="Andale Mono"/>
              </a:rPr>
              <a:t> </a:t>
            </a:r>
            <a:r>
              <a:rPr lang="en-US" sz="2800" dirty="0"/>
              <a:t>to make a variable</a:t>
            </a:r>
          </a:p>
        </p:txBody>
      </p:sp>
      <p:sp>
        <p:nvSpPr>
          <p:cNvPr id="12" name="Rectangle 11"/>
          <p:cNvSpPr/>
          <p:nvPr/>
        </p:nvSpPr>
        <p:spPr>
          <a:xfrm>
            <a:off x="3062159" y="4364786"/>
            <a:ext cx="7186740" cy="1538883"/>
          </a:xfrm>
          <a:prstGeom prst="rect">
            <a:avLst/>
          </a:prstGeom>
        </p:spPr>
        <p:txBody>
          <a:bodyPr wrap="square">
            <a:spAutoFit/>
          </a:bodyPr>
          <a:lstStyle/>
          <a:p>
            <a:pPr>
              <a:spcAft>
                <a:spcPts val="600"/>
              </a:spcAft>
            </a:pPr>
            <a:r>
              <a:rPr lang="en-US" sz="2800" b="1" dirty="0">
                <a:solidFill>
                  <a:srgbClr val="1D2C64"/>
                </a:solidFill>
                <a:latin typeface="Andale Mono"/>
                <a:cs typeface="Andale Mono"/>
              </a:rPr>
              <a:t>var</a:t>
            </a:r>
            <a:r>
              <a:rPr lang="en-US" sz="2800" dirty="0">
                <a:latin typeface="Andale Mono"/>
                <a:cs typeface="Andale Mono"/>
              </a:rPr>
              <a:t> </a:t>
            </a:r>
            <a:r>
              <a:rPr lang="en-US" sz="2800" dirty="0" err="1">
                <a:latin typeface="Andale Mono"/>
                <a:cs typeface="Andale Mono"/>
              </a:rPr>
              <a:t>myVariable:Int</a:t>
            </a:r>
            <a:r>
              <a:rPr lang="en-US" sz="2800" dirty="0">
                <a:latin typeface="Andale Mono"/>
                <a:cs typeface="Andale Mono"/>
              </a:rPr>
              <a:t> = </a:t>
            </a:r>
            <a:r>
              <a:rPr lang="en-US" sz="2800" b="1" dirty="0">
                <a:solidFill>
                  <a:srgbClr val="008000"/>
                </a:solidFill>
                <a:latin typeface="Andale Mono"/>
                <a:cs typeface="Andale Mono"/>
              </a:rPr>
              <a:t>42</a:t>
            </a:r>
          </a:p>
          <a:p>
            <a:pPr>
              <a:spcAft>
                <a:spcPts val="600"/>
              </a:spcAft>
            </a:pPr>
            <a:r>
              <a:rPr lang="en-US" sz="2800" dirty="0" err="1">
                <a:latin typeface="Andale Mono"/>
                <a:cs typeface="Andale Mono"/>
              </a:rPr>
              <a:t>myVariable</a:t>
            </a:r>
            <a:r>
              <a:rPr lang="en-US" sz="2800" dirty="0">
                <a:latin typeface="Andale Mono"/>
                <a:cs typeface="Andale Mono"/>
              </a:rPr>
              <a:t> = </a:t>
            </a:r>
            <a:r>
              <a:rPr lang="en-US" sz="2800" b="1" dirty="0">
                <a:solidFill>
                  <a:srgbClr val="008000"/>
                </a:solidFill>
                <a:latin typeface="Andale Mono"/>
                <a:cs typeface="Andale Mono"/>
              </a:rPr>
              <a:t>50</a:t>
            </a:r>
          </a:p>
          <a:p>
            <a:pPr>
              <a:spcAft>
                <a:spcPts val="600"/>
              </a:spcAft>
            </a:pPr>
            <a:r>
              <a:rPr lang="en-US" sz="2800" b="1" dirty="0">
                <a:solidFill>
                  <a:srgbClr val="1D2C64"/>
                </a:solidFill>
                <a:latin typeface="Andale Mono"/>
                <a:cs typeface="Andale Mono"/>
              </a:rPr>
              <a:t>let </a:t>
            </a:r>
            <a:r>
              <a:rPr lang="en-US" sz="2800" dirty="0" err="1">
                <a:latin typeface="Andale Mono"/>
                <a:cs typeface="Andale Mono"/>
              </a:rPr>
              <a:t>myConstant</a:t>
            </a:r>
            <a:r>
              <a:rPr lang="en-US" sz="2800" dirty="0">
                <a:latin typeface="Andale Mono"/>
                <a:cs typeface="Andale Mono"/>
              </a:rPr>
              <a:t> = </a:t>
            </a:r>
            <a:r>
              <a:rPr lang="en-US" sz="2800" b="1" dirty="0">
                <a:solidFill>
                  <a:srgbClr val="008000"/>
                </a:solidFill>
                <a:latin typeface="Andale Mono"/>
                <a:cs typeface="Andale Mono"/>
              </a:rPr>
              <a:t>42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 variables and their types</a:t>
            </a:r>
          </a:p>
        </p:txBody>
      </p:sp>
      <p:sp>
        <p:nvSpPr>
          <p:cNvPr id="3" name="Content Placeholder 2"/>
          <p:cNvSpPr>
            <a:spLocks noGrp="1"/>
          </p:cNvSpPr>
          <p:nvPr>
            <p:ph idx="1"/>
          </p:nvPr>
        </p:nvSpPr>
        <p:spPr/>
        <p:txBody>
          <a:bodyPr>
            <a:normAutofit/>
          </a:bodyPr>
          <a:lstStyle/>
          <a:p>
            <a:r>
              <a:rPr lang="en-US" sz="2800" dirty="0"/>
              <a:t>A constant or variable must have the same type as the value you want to assign to it.</a:t>
            </a:r>
          </a:p>
          <a:p>
            <a:r>
              <a:rPr lang="en-US" sz="2800" dirty="0"/>
              <a:t>You don’t always have to write the type explicitly. </a:t>
            </a:r>
          </a:p>
          <a:p>
            <a:r>
              <a:rPr lang="en-US" sz="2800" dirty="0"/>
              <a:t>Providing a value when you create a constant or variable lets the compiler infer its type.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 variables and their types</a:t>
            </a:r>
          </a:p>
        </p:txBody>
      </p:sp>
      <p:sp>
        <p:nvSpPr>
          <p:cNvPr id="3" name="Content Placeholder 2"/>
          <p:cNvSpPr>
            <a:spLocks noGrp="1"/>
          </p:cNvSpPr>
          <p:nvPr>
            <p:ph idx="1"/>
          </p:nvPr>
        </p:nvSpPr>
        <p:spPr>
          <a:xfrm>
            <a:off x="1939926" y="3257511"/>
            <a:ext cx="8308975" cy="2377351"/>
          </a:xfrm>
        </p:spPr>
        <p:txBody>
          <a:bodyPr>
            <a:normAutofit/>
          </a:bodyPr>
          <a:lstStyle/>
          <a:p>
            <a:pPr>
              <a:buNone/>
            </a:pPr>
            <a:r>
              <a:rPr lang="en-US" sz="2800" dirty="0">
                <a:solidFill>
                  <a:schemeClr val="tx2">
                    <a:lumMod val="75000"/>
                  </a:schemeClr>
                </a:solidFill>
                <a:latin typeface="Andale Mono"/>
                <a:cs typeface="Andale Mono"/>
              </a:rPr>
              <a:t>let </a:t>
            </a:r>
            <a:r>
              <a:rPr lang="en-US" sz="2800" dirty="0" err="1">
                <a:latin typeface="Andale Mono"/>
                <a:cs typeface="Andale Mono"/>
              </a:rPr>
              <a:t>implicitInteger</a:t>
            </a:r>
            <a:r>
              <a:rPr lang="en-US" sz="2800" dirty="0">
                <a:latin typeface="Andale Mono"/>
                <a:cs typeface="Andale Mono"/>
              </a:rPr>
              <a:t> = </a:t>
            </a:r>
            <a:r>
              <a:rPr lang="en-US" sz="2800" b="1" dirty="0">
                <a:solidFill>
                  <a:srgbClr val="008000"/>
                </a:solidFill>
                <a:latin typeface="Andale Mono"/>
                <a:cs typeface="Andale Mono"/>
              </a:rPr>
              <a:t>70</a:t>
            </a:r>
          </a:p>
          <a:p>
            <a:pPr>
              <a:buNone/>
            </a:pPr>
            <a:r>
              <a:rPr lang="en-US" sz="2800" b="1" dirty="0">
                <a:solidFill>
                  <a:srgbClr val="1D2C64"/>
                </a:solidFill>
                <a:latin typeface="Andale Mono"/>
                <a:cs typeface="Andale Mono"/>
              </a:rPr>
              <a:t>let </a:t>
            </a:r>
            <a:r>
              <a:rPr lang="en-US" sz="2800" dirty="0" err="1">
                <a:latin typeface="Andale Mono"/>
                <a:cs typeface="Andale Mono"/>
              </a:rPr>
              <a:t>implicitDouble</a:t>
            </a:r>
            <a:r>
              <a:rPr lang="en-US" sz="2800" dirty="0">
                <a:latin typeface="Andale Mono"/>
                <a:cs typeface="Andale Mono"/>
              </a:rPr>
              <a:t> = </a:t>
            </a:r>
            <a:r>
              <a:rPr lang="en-US" sz="2800" b="1" dirty="0">
                <a:solidFill>
                  <a:srgbClr val="008000"/>
                </a:solidFill>
                <a:latin typeface="Andale Mono"/>
                <a:cs typeface="Andale Mono"/>
              </a:rPr>
              <a:t>70.0</a:t>
            </a:r>
          </a:p>
          <a:p>
            <a:pPr>
              <a:buNone/>
            </a:pPr>
            <a:r>
              <a:rPr lang="en-US" sz="2800" b="1" dirty="0">
                <a:solidFill>
                  <a:srgbClr val="1D2C64"/>
                </a:solidFill>
                <a:latin typeface="Andale Mono"/>
                <a:cs typeface="Andale Mono"/>
              </a:rPr>
              <a:t>let </a:t>
            </a:r>
            <a:r>
              <a:rPr lang="en-US" sz="2800" dirty="0" err="1">
                <a:latin typeface="Andale Mono"/>
                <a:cs typeface="Andale Mono"/>
              </a:rPr>
              <a:t>explicitDouble</a:t>
            </a:r>
            <a:r>
              <a:rPr lang="en-US" sz="2800" dirty="0">
                <a:latin typeface="Andale Mono"/>
                <a:cs typeface="Andale Mono"/>
              </a:rPr>
              <a:t>: </a:t>
            </a:r>
            <a:r>
              <a:rPr lang="en-US" sz="2800" b="1" dirty="0">
                <a:solidFill>
                  <a:schemeClr val="tx2">
                    <a:lumMod val="75000"/>
                  </a:schemeClr>
                </a:solidFill>
                <a:latin typeface="Andale Mono"/>
                <a:cs typeface="Andale Mono"/>
              </a:rPr>
              <a:t>Double </a:t>
            </a:r>
            <a:r>
              <a:rPr lang="en-US" sz="2800" dirty="0">
                <a:latin typeface="Andale Mono"/>
                <a:cs typeface="Andale Mono"/>
              </a:rPr>
              <a:t>= </a:t>
            </a:r>
            <a:r>
              <a:rPr lang="en-US" sz="2800" b="1" dirty="0">
                <a:solidFill>
                  <a:srgbClr val="008000"/>
                </a:solidFill>
                <a:latin typeface="Andale Mono"/>
                <a:cs typeface="Andale Mono"/>
              </a:rPr>
              <a:t>70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Conversions</a:t>
            </a:r>
          </a:p>
        </p:txBody>
      </p:sp>
      <p:sp>
        <p:nvSpPr>
          <p:cNvPr id="3" name="Content Placeholder 2"/>
          <p:cNvSpPr>
            <a:spLocks noGrp="1"/>
          </p:cNvSpPr>
          <p:nvPr>
            <p:ph idx="1"/>
          </p:nvPr>
        </p:nvSpPr>
        <p:spPr>
          <a:xfrm>
            <a:off x="1939926" y="2756647"/>
            <a:ext cx="8308975" cy="1643923"/>
          </a:xfrm>
        </p:spPr>
        <p:txBody>
          <a:bodyPr>
            <a:normAutofit/>
          </a:bodyPr>
          <a:lstStyle/>
          <a:p>
            <a:r>
              <a:rPr lang="en-US" sz="2800" dirty="0"/>
              <a:t>Values are never converted to another type</a:t>
            </a:r>
          </a:p>
          <a:p>
            <a:r>
              <a:rPr lang="en-US" sz="2800" dirty="0"/>
              <a:t>If you need to convert a value to another type you have to convert it explicitly</a:t>
            </a:r>
          </a:p>
          <a:p>
            <a:endParaRPr lang="en-US" sz="2800" dirty="0"/>
          </a:p>
        </p:txBody>
      </p:sp>
      <p:sp>
        <p:nvSpPr>
          <p:cNvPr id="4" name="Rectangle 3"/>
          <p:cNvSpPr/>
          <p:nvPr/>
        </p:nvSpPr>
        <p:spPr>
          <a:xfrm>
            <a:off x="2208215" y="4704665"/>
            <a:ext cx="7382187" cy="1200328"/>
          </a:xfrm>
          <a:prstGeom prst="rect">
            <a:avLst/>
          </a:prstGeom>
        </p:spPr>
        <p:txBody>
          <a:bodyPr wrap="square">
            <a:spAutoFit/>
          </a:bodyPr>
          <a:lstStyle/>
          <a:p>
            <a:r>
              <a:rPr lang="en-US" sz="2400" b="1" dirty="0">
                <a:solidFill>
                  <a:srgbClr val="1D2C64"/>
                </a:solidFill>
                <a:latin typeface="Andale Mono"/>
                <a:cs typeface="Andale Mono"/>
              </a:rPr>
              <a:t>let </a:t>
            </a:r>
            <a:r>
              <a:rPr lang="en-US" sz="2400" dirty="0">
                <a:latin typeface="Andale Mono"/>
                <a:cs typeface="Andale Mono"/>
              </a:rPr>
              <a:t>label = </a:t>
            </a:r>
            <a:r>
              <a:rPr lang="en-US" sz="2400" dirty="0">
                <a:solidFill>
                  <a:srgbClr val="008000"/>
                </a:solidFill>
                <a:latin typeface="Andale Mono"/>
                <a:cs typeface="Andale Mono"/>
              </a:rPr>
              <a:t>"The width is "</a:t>
            </a:r>
          </a:p>
          <a:p>
            <a:r>
              <a:rPr lang="en-US" sz="2400" b="1" dirty="0">
                <a:solidFill>
                  <a:srgbClr val="1D2C64"/>
                </a:solidFill>
                <a:latin typeface="Andale Mono"/>
                <a:cs typeface="Andale Mono"/>
              </a:rPr>
              <a:t>let </a:t>
            </a:r>
            <a:r>
              <a:rPr lang="en-US" sz="2400" dirty="0">
                <a:latin typeface="Andale Mono"/>
                <a:cs typeface="Andale Mono"/>
              </a:rPr>
              <a:t>width = </a:t>
            </a:r>
            <a:r>
              <a:rPr lang="en-US" sz="2400" dirty="0">
                <a:solidFill>
                  <a:srgbClr val="008000"/>
                </a:solidFill>
                <a:latin typeface="Andale Mono"/>
                <a:cs typeface="Andale Mono"/>
              </a:rPr>
              <a:t>94</a:t>
            </a:r>
          </a:p>
          <a:p>
            <a:r>
              <a:rPr lang="en-US" sz="2400" b="1" dirty="0">
                <a:solidFill>
                  <a:srgbClr val="1D2C64"/>
                </a:solidFill>
                <a:latin typeface="Andale Mono"/>
                <a:cs typeface="Andale Mono"/>
              </a:rPr>
              <a:t>let </a:t>
            </a:r>
            <a:r>
              <a:rPr lang="en-US" sz="2400" dirty="0" err="1">
                <a:latin typeface="Andale Mono"/>
                <a:cs typeface="Andale Mono"/>
              </a:rPr>
              <a:t>widthLabel</a:t>
            </a:r>
            <a:r>
              <a:rPr lang="en-US" sz="2400" dirty="0">
                <a:latin typeface="Andale Mono"/>
                <a:cs typeface="Andale Mono"/>
              </a:rPr>
              <a:t> = label + String(width)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operator in Swift</a:t>
            </a:r>
          </a:p>
        </p:txBody>
      </p:sp>
      <p:sp>
        <p:nvSpPr>
          <p:cNvPr id="3" name="Content Placeholder 2"/>
          <p:cNvSpPr>
            <a:spLocks noGrp="1"/>
          </p:cNvSpPr>
          <p:nvPr>
            <p:ph idx="1"/>
          </p:nvPr>
        </p:nvSpPr>
        <p:spPr>
          <a:xfrm>
            <a:off x="1939926" y="3112597"/>
            <a:ext cx="8308975" cy="3135802"/>
          </a:xfrm>
        </p:spPr>
        <p:txBody>
          <a:bodyPr>
            <a:normAutofit/>
          </a:bodyPr>
          <a:lstStyle/>
          <a:p>
            <a:pPr>
              <a:buNone/>
            </a:pPr>
            <a:r>
              <a:rPr lang="en-US" sz="3200" dirty="0"/>
              <a:t>You can include values in strings using </a:t>
            </a:r>
            <a:r>
              <a:rPr lang="en-US" sz="3200" b="1" dirty="0">
                <a:solidFill>
                  <a:schemeClr val="tx2"/>
                </a:solidFill>
                <a:latin typeface="Andale Mono"/>
                <a:cs typeface="Andale Mono"/>
              </a:rPr>
              <a:t>\()</a:t>
            </a:r>
          </a:p>
          <a:p>
            <a:pPr>
              <a:buNone/>
            </a:pPr>
            <a:endParaRPr lang="en-US" sz="2800" dirty="0">
              <a:latin typeface="Andale Mono"/>
              <a:cs typeface="Andale Mono"/>
            </a:endParaRPr>
          </a:p>
          <a:p>
            <a:pPr>
              <a:buNone/>
            </a:pPr>
            <a:r>
              <a:rPr lang="en-US" sz="2800" b="1" dirty="0">
                <a:solidFill>
                  <a:srgbClr val="263B86"/>
                </a:solidFill>
                <a:latin typeface="Andale Mono"/>
                <a:cs typeface="Andale Mono"/>
              </a:rPr>
              <a:t>let</a:t>
            </a:r>
            <a:r>
              <a:rPr lang="en-US" sz="2800" dirty="0">
                <a:latin typeface="Andale Mono"/>
                <a:cs typeface="Andale Mono"/>
              </a:rPr>
              <a:t> apples = </a:t>
            </a:r>
            <a:r>
              <a:rPr lang="en-US" sz="2800" dirty="0">
                <a:solidFill>
                  <a:srgbClr val="008000"/>
                </a:solidFill>
                <a:latin typeface="Andale Mono"/>
                <a:cs typeface="Andale Mono"/>
              </a:rPr>
              <a:t>10</a:t>
            </a:r>
          </a:p>
          <a:p>
            <a:pPr>
              <a:buNone/>
            </a:pPr>
            <a:r>
              <a:rPr lang="en-US" sz="2800" b="1" dirty="0">
                <a:solidFill>
                  <a:schemeClr val="tx2"/>
                </a:solidFill>
                <a:latin typeface="Andale Mono"/>
                <a:cs typeface="Andale Mono"/>
              </a:rPr>
              <a:t>let</a:t>
            </a:r>
            <a:r>
              <a:rPr lang="en-US" sz="2800" dirty="0">
                <a:latin typeface="Andale Mono"/>
                <a:cs typeface="Andale Mono"/>
              </a:rPr>
              <a:t> label = </a:t>
            </a:r>
            <a:r>
              <a:rPr lang="en-US" sz="2800" dirty="0">
                <a:solidFill>
                  <a:srgbClr val="008000"/>
                </a:solidFill>
                <a:latin typeface="Andale Mono"/>
                <a:cs typeface="Andale Mono"/>
              </a:rPr>
              <a:t>“I have \(apples) apples.”</a:t>
            </a:r>
          </a:p>
          <a:p>
            <a:pPr>
              <a:buNone/>
            </a:pPr>
            <a:endParaRPr lang="en-US" sz="3200" dirty="0">
              <a:latin typeface="Andale Mono"/>
              <a:cs typeface="Andale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and Dictionaries</a:t>
            </a:r>
          </a:p>
        </p:txBody>
      </p:sp>
      <p:sp>
        <p:nvSpPr>
          <p:cNvPr id="3" name="Content Placeholder 2"/>
          <p:cNvSpPr>
            <a:spLocks noGrp="1"/>
          </p:cNvSpPr>
          <p:nvPr>
            <p:ph idx="1"/>
          </p:nvPr>
        </p:nvSpPr>
        <p:spPr/>
        <p:txBody>
          <a:bodyPr>
            <a:normAutofit/>
          </a:bodyPr>
          <a:lstStyle/>
          <a:p>
            <a:pPr>
              <a:buNone/>
            </a:pPr>
            <a:r>
              <a:rPr lang="en-US" sz="3200" dirty="0"/>
              <a:t>Use </a:t>
            </a:r>
            <a:r>
              <a:rPr lang="en-US" sz="3200" dirty="0">
                <a:latin typeface="Andale Mono"/>
                <a:cs typeface="Andale Mono"/>
              </a:rPr>
              <a:t>[]</a:t>
            </a:r>
            <a:r>
              <a:rPr lang="en-US" sz="3200" dirty="0"/>
              <a:t> to create arrays and dictionaries</a:t>
            </a:r>
          </a:p>
          <a:p>
            <a:pPr>
              <a:buNone/>
            </a:pPr>
            <a:r>
              <a:rPr lang="en-US" sz="2400" b="1" dirty="0" err="1">
                <a:solidFill>
                  <a:srgbClr val="263B86"/>
                </a:solidFill>
              </a:rPr>
              <a:t>var</a:t>
            </a:r>
            <a:r>
              <a:rPr lang="en-US" sz="2400" dirty="0"/>
              <a:t> </a:t>
            </a:r>
            <a:r>
              <a:rPr lang="en-US" sz="2400" dirty="0" err="1"/>
              <a:t>shoppingList</a:t>
            </a:r>
            <a:r>
              <a:rPr lang="en-US" sz="2400" dirty="0"/>
              <a:t> = [</a:t>
            </a:r>
            <a:r>
              <a:rPr lang="en-US" sz="2400" dirty="0">
                <a:solidFill>
                  <a:srgbClr val="008000"/>
                </a:solidFill>
              </a:rPr>
              <a:t>"catfish"</a:t>
            </a:r>
            <a:r>
              <a:rPr lang="en-US" sz="2400" dirty="0"/>
              <a:t>, </a:t>
            </a:r>
            <a:r>
              <a:rPr lang="en-US" sz="2400" dirty="0">
                <a:solidFill>
                  <a:srgbClr val="008000"/>
                </a:solidFill>
              </a:rPr>
              <a:t>"water"</a:t>
            </a:r>
            <a:r>
              <a:rPr lang="en-US" sz="2400" dirty="0"/>
              <a:t>, </a:t>
            </a:r>
            <a:r>
              <a:rPr lang="en-US" sz="2400" dirty="0">
                <a:solidFill>
                  <a:srgbClr val="008000"/>
                </a:solidFill>
              </a:rPr>
              <a:t>"tulips"</a:t>
            </a:r>
            <a:r>
              <a:rPr lang="en-US" sz="2400" dirty="0"/>
              <a:t>, </a:t>
            </a:r>
            <a:r>
              <a:rPr lang="en-US" sz="2400" dirty="0">
                <a:solidFill>
                  <a:srgbClr val="008000"/>
                </a:solidFill>
              </a:rPr>
              <a:t>"blue paint"</a:t>
            </a:r>
            <a:r>
              <a:rPr lang="en-US" sz="2400" dirty="0"/>
              <a:t>]</a:t>
            </a:r>
          </a:p>
          <a:p>
            <a:pPr>
              <a:buNone/>
            </a:pPr>
            <a:r>
              <a:rPr lang="en-US" sz="2400" dirty="0"/>
              <a:t>shoppingList[1] = </a:t>
            </a:r>
            <a:r>
              <a:rPr lang="en-US" sz="2400" dirty="0">
                <a:solidFill>
                  <a:srgbClr val="008000"/>
                </a:solidFill>
              </a:rPr>
              <a:t>"bottle of water”</a:t>
            </a:r>
          </a:p>
          <a:p>
            <a:pPr>
              <a:buNone/>
            </a:pPr>
            <a:r>
              <a:rPr lang="en-US" sz="2400" b="1" dirty="0" err="1">
                <a:solidFill>
                  <a:srgbClr val="263B86"/>
                </a:solidFill>
              </a:rPr>
              <a:t>var</a:t>
            </a:r>
            <a:r>
              <a:rPr lang="en-US" sz="2400" b="1" dirty="0">
                <a:solidFill>
                  <a:srgbClr val="263B86"/>
                </a:solidFill>
              </a:rPr>
              <a:t> </a:t>
            </a:r>
            <a:r>
              <a:rPr lang="en-US" sz="2400" dirty="0"/>
              <a:t>occupations = [</a:t>
            </a:r>
            <a:r>
              <a:rPr lang="en-US" sz="2400" dirty="0">
                <a:solidFill>
                  <a:srgbClr val="008000"/>
                </a:solidFill>
              </a:rPr>
              <a:t> "Malcolm"</a:t>
            </a:r>
            <a:r>
              <a:rPr lang="en-US" sz="2400" dirty="0"/>
              <a:t>: </a:t>
            </a:r>
            <a:r>
              <a:rPr lang="en-US" sz="2400" dirty="0">
                <a:solidFill>
                  <a:srgbClr val="008000"/>
                </a:solidFill>
              </a:rPr>
              <a:t>"Captain”</a:t>
            </a:r>
            <a:r>
              <a:rPr lang="en-US" sz="2400" dirty="0"/>
              <a:t>, </a:t>
            </a:r>
            <a:r>
              <a:rPr lang="en-US" sz="2400" dirty="0">
                <a:solidFill>
                  <a:srgbClr val="008000"/>
                </a:solidFill>
              </a:rPr>
              <a:t>"</a:t>
            </a:r>
            <a:r>
              <a:rPr lang="en-US" sz="2400" dirty="0" err="1">
                <a:solidFill>
                  <a:srgbClr val="008000"/>
                </a:solidFill>
              </a:rPr>
              <a:t>Kaylee</a:t>
            </a:r>
            <a:r>
              <a:rPr lang="en-US" sz="2400" dirty="0">
                <a:solidFill>
                  <a:srgbClr val="008000"/>
                </a:solidFill>
              </a:rPr>
              <a:t>"</a:t>
            </a:r>
            <a:r>
              <a:rPr lang="en-US" sz="2400" dirty="0"/>
              <a:t>: </a:t>
            </a:r>
            <a:r>
              <a:rPr lang="en-US" sz="2400" dirty="0">
                <a:solidFill>
                  <a:srgbClr val="008000"/>
                </a:solidFill>
              </a:rPr>
              <a:t>"Mechanic”</a:t>
            </a:r>
            <a:r>
              <a:rPr lang="en-US" sz="2400" dirty="0"/>
              <a:t>,]</a:t>
            </a:r>
          </a:p>
          <a:p>
            <a:pPr>
              <a:buNone/>
            </a:pPr>
            <a:r>
              <a:rPr lang="en-US" sz="2400" dirty="0" err="1"/>
              <a:t>occupations["Jayne</a:t>
            </a:r>
            <a:r>
              <a:rPr lang="en-US" sz="2400" dirty="0"/>
              <a:t>"] = </a:t>
            </a:r>
            <a:r>
              <a:rPr lang="en-US" sz="2400" dirty="0">
                <a:solidFill>
                  <a:srgbClr val="008000"/>
                </a:solidFill>
              </a:rPr>
              <a:t>"Public Relations"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a:t>
            </a:r>
          </a:p>
        </p:txBody>
      </p:sp>
      <p:sp>
        <p:nvSpPr>
          <p:cNvPr id="3" name="Content Placeholder 2"/>
          <p:cNvSpPr>
            <a:spLocks noGrp="1"/>
          </p:cNvSpPr>
          <p:nvPr>
            <p:ph idx="1"/>
          </p:nvPr>
        </p:nvSpPr>
        <p:spPr/>
        <p:txBody>
          <a:bodyPr>
            <a:normAutofit/>
          </a:bodyPr>
          <a:lstStyle/>
          <a:p>
            <a:r>
              <a:rPr lang="en-US" sz="2800" dirty="0"/>
              <a:t>Use </a:t>
            </a:r>
            <a:r>
              <a:rPr lang="en-US" sz="2800" b="1" dirty="0">
                <a:solidFill>
                  <a:schemeClr val="tx2">
                    <a:lumMod val="75000"/>
                  </a:schemeClr>
                </a:solidFill>
                <a:latin typeface="Andale Mono"/>
                <a:cs typeface="Andale Mono"/>
              </a:rPr>
              <a:t>if</a:t>
            </a:r>
            <a:r>
              <a:rPr lang="en-US" sz="2800" dirty="0"/>
              <a:t> and </a:t>
            </a:r>
            <a:r>
              <a:rPr lang="en-US" sz="2800" b="1" dirty="0">
                <a:solidFill>
                  <a:schemeClr val="tx2">
                    <a:lumMod val="75000"/>
                  </a:schemeClr>
                </a:solidFill>
                <a:latin typeface="Andale Mono"/>
                <a:cs typeface="Andale Mono"/>
              </a:rPr>
              <a:t>switch </a:t>
            </a:r>
            <a:r>
              <a:rPr lang="en-US" sz="2800" dirty="0"/>
              <a:t>to make conditionals, </a:t>
            </a:r>
          </a:p>
          <a:p>
            <a:r>
              <a:rPr lang="en-US" sz="2800" dirty="0"/>
              <a:t>Use </a:t>
            </a:r>
            <a:r>
              <a:rPr lang="en-US" sz="2800" b="1" dirty="0">
                <a:solidFill>
                  <a:schemeClr val="tx2">
                    <a:lumMod val="75000"/>
                  </a:schemeClr>
                </a:solidFill>
                <a:latin typeface="Andale Mono"/>
                <a:cs typeface="Andale Mono"/>
              </a:rPr>
              <a:t>for-in</a:t>
            </a:r>
            <a:r>
              <a:rPr lang="en-US" sz="2800" dirty="0"/>
              <a:t>, </a:t>
            </a:r>
            <a:r>
              <a:rPr lang="en-US" sz="2800" b="1" dirty="0">
                <a:solidFill>
                  <a:schemeClr val="tx2">
                    <a:lumMod val="75000"/>
                  </a:schemeClr>
                </a:solidFill>
                <a:latin typeface="Andale Mono"/>
                <a:cs typeface="Andale Mono"/>
              </a:rPr>
              <a:t>for</a:t>
            </a:r>
            <a:r>
              <a:rPr lang="en-US" sz="2800" dirty="0"/>
              <a:t>, </a:t>
            </a:r>
            <a:r>
              <a:rPr lang="en-US" sz="2800" b="1" dirty="0">
                <a:solidFill>
                  <a:schemeClr val="tx2">
                    <a:lumMod val="75000"/>
                  </a:schemeClr>
                </a:solidFill>
                <a:latin typeface="Andale Mono"/>
                <a:cs typeface="Andale Mono"/>
              </a:rPr>
              <a:t>while</a:t>
            </a:r>
            <a:r>
              <a:rPr lang="en-US" sz="2800" dirty="0"/>
              <a:t>, and </a:t>
            </a:r>
            <a:r>
              <a:rPr lang="en-US" sz="2800" b="1" dirty="0">
                <a:solidFill>
                  <a:schemeClr val="tx2">
                    <a:lumMod val="75000"/>
                  </a:schemeClr>
                </a:solidFill>
                <a:latin typeface="Andale Mono"/>
                <a:cs typeface="Andale Mono"/>
              </a:rPr>
              <a:t>do-while</a:t>
            </a:r>
            <a:r>
              <a:rPr lang="en-US" sz="2800" dirty="0"/>
              <a:t> to make loops. </a:t>
            </a:r>
          </a:p>
          <a:p>
            <a:r>
              <a:rPr lang="en-US" sz="2800" dirty="0"/>
              <a:t>Parentheses around the condition or loop variable are optional. </a:t>
            </a:r>
          </a:p>
          <a:p>
            <a:r>
              <a:rPr lang="en-US" sz="2800" dirty="0"/>
              <a:t>Braces around the body are required.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Switch-case statement</a:t>
            </a:r>
          </a:p>
        </p:txBody>
      </p:sp>
      <p:sp>
        <p:nvSpPr>
          <p:cNvPr id="3" name="Content Placeholder 2"/>
          <p:cNvSpPr>
            <a:spLocks noGrp="1"/>
          </p:cNvSpPr>
          <p:nvPr>
            <p:ph idx="1"/>
          </p:nvPr>
        </p:nvSpPr>
        <p:spPr/>
        <p:txBody>
          <a:bodyPr>
            <a:normAutofit/>
          </a:bodyPr>
          <a:lstStyle/>
          <a:p>
            <a:r>
              <a:rPr lang="en-US" sz="2400" dirty="0"/>
              <a:t>Switches support any kind of data and a wide variety of comparison operations—they aren’t limited to integers and tests for equality.</a:t>
            </a:r>
          </a:p>
          <a:p>
            <a:r>
              <a:rPr lang="en-US" sz="2400" dirty="0"/>
              <a:t>After executing the code inside the switch case that matched, the program exits from the switch statement. Execution doesn’t continue to the next case, so there is no need to explicitly break out of the switch at the end of each case’s code.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Switch-case statement</a:t>
            </a:r>
          </a:p>
        </p:txBody>
      </p:sp>
      <p:sp>
        <p:nvSpPr>
          <p:cNvPr id="3" name="Content Placeholder 2"/>
          <p:cNvSpPr>
            <a:spLocks noGrp="1"/>
          </p:cNvSpPr>
          <p:nvPr>
            <p:ph idx="1"/>
          </p:nvPr>
        </p:nvSpPr>
        <p:spPr/>
        <p:txBody>
          <a:bodyPr>
            <a:normAutofit fontScale="92500" lnSpcReduction="20000"/>
          </a:bodyPr>
          <a:lstStyle/>
          <a:p>
            <a:pPr marL="0">
              <a:spcBef>
                <a:spcPts val="0"/>
              </a:spcBef>
              <a:buNone/>
            </a:pPr>
            <a:r>
              <a:rPr lang="en-US" dirty="0">
                <a:latin typeface="Andale Mono"/>
                <a:cs typeface="Andale Mono"/>
              </a:rPr>
              <a:t>let vegetable = "red pepper"</a:t>
            </a:r>
          </a:p>
          <a:p>
            <a:pPr marL="0">
              <a:spcBef>
                <a:spcPts val="0"/>
              </a:spcBef>
              <a:buNone/>
            </a:pPr>
            <a:r>
              <a:rPr lang="en-US" dirty="0">
                <a:latin typeface="Andale Mono"/>
                <a:cs typeface="Andale Mono"/>
              </a:rPr>
              <a:t>switch vegetable {</a:t>
            </a:r>
          </a:p>
          <a:p>
            <a:pPr marL="0">
              <a:spcBef>
                <a:spcPts val="0"/>
              </a:spcBef>
              <a:buNone/>
            </a:pPr>
            <a:r>
              <a:rPr lang="en-US" dirty="0">
                <a:latin typeface="Andale Mono"/>
                <a:cs typeface="Andale Mono"/>
              </a:rPr>
              <a:t>case "celery":</a:t>
            </a:r>
          </a:p>
          <a:p>
            <a:pPr marL="0">
              <a:spcBef>
                <a:spcPts val="0"/>
              </a:spcBef>
              <a:buNone/>
            </a:pPr>
            <a:r>
              <a:rPr lang="en-US" dirty="0">
                <a:latin typeface="Andale Mono"/>
                <a:cs typeface="Andale Mono"/>
              </a:rPr>
              <a:t>    let </a:t>
            </a:r>
            <a:r>
              <a:rPr lang="en-US" dirty="0" err="1">
                <a:latin typeface="Andale Mono"/>
                <a:cs typeface="Andale Mono"/>
              </a:rPr>
              <a:t>vegetableComment</a:t>
            </a:r>
            <a:r>
              <a:rPr lang="en-US" dirty="0">
                <a:latin typeface="Andale Mono"/>
                <a:cs typeface="Andale Mono"/>
              </a:rPr>
              <a:t> = "Add some raisins and make ants on a log."</a:t>
            </a:r>
          </a:p>
          <a:p>
            <a:pPr marL="0">
              <a:spcBef>
                <a:spcPts val="0"/>
              </a:spcBef>
              <a:buNone/>
            </a:pPr>
            <a:r>
              <a:rPr lang="en-US" dirty="0">
                <a:latin typeface="Andale Mono"/>
                <a:cs typeface="Andale Mono"/>
              </a:rPr>
              <a:t>case "cucumber", "watercress":</a:t>
            </a:r>
          </a:p>
          <a:p>
            <a:pPr marL="0">
              <a:spcBef>
                <a:spcPts val="0"/>
              </a:spcBef>
              <a:buNone/>
            </a:pPr>
            <a:r>
              <a:rPr lang="en-US" dirty="0">
                <a:latin typeface="Andale Mono"/>
                <a:cs typeface="Andale Mono"/>
              </a:rPr>
              <a:t>    let </a:t>
            </a:r>
            <a:r>
              <a:rPr lang="en-US" dirty="0" err="1">
                <a:latin typeface="Andale Mono"/>
                <a:cs typeface="Andale Mono"/>
              </a:rPr>
              <a:t>vegetableComment</a:t>
            </a:r>
            <a:r>
              <a:rPr lang="en-US" dirty="0">
                <a:latin typeface="Andale Mono"/>
                <a:cs typeface="Andale Mono"/>
              </a:rPr>
              <a:t> = "That would make a good tea sandwich."</a:t>
            </a:r>
          </a:p>
          <a:p>
            <a:pPr marL="0">
              <a:spcBef>
                <a:spcPts val="0"/>
              </a:spcBef>
              <a:buNone/>
            </a:pPr>
            <a:r>
              <a:rPr lang="en-US" dirty="0">
                <a:latin typeface="Andale Mono"/>
                <a:cs typeface="Andale Mono"/>
              </a:rPr>
              <a:t>case let </a:t>
            </a:r>
            <a:r>
              <a:rPr lang="en-US" dirty="0" err="1">
                <a:latin typeface="Andale Mono"/>
                <a:cs typeface="Andale Mono"/>
              </a:rPr>
              <a:t>x</a:t>
            </a:r>
            <a:r>
              <a:rPr lang="en-US" dirty="0">
                <a:latin typeface="Andale Mono"/>
                <a:cs typeface="Andale Mono"/>
              </a:rPr>
              <a:t> where </a:t>
            </a:r>
            <a:r>
              <a:rPr lang="en-US" dirty="0" err="1">
                <a:latin typeface="Andale Mono"/>
                <a:cs typeface="Andale Mono"/>
              </a:rPr>
              <a:t>x.hasSuffix("pepper</a:t>
            </a:r>
            <a:r>
              <a:rPr lang="en-US" dirty="0">
                <a:latin typeface="Andale Mono"/>
                <a:cs typeface="Andale Mono"/>
              </a:rPr>
              <a:t>"):</a:t>
            </a:r>
          </a:p>
          <a:p>
            <a:pPr marL="0">
              <a:spcBef>
                <a:spcPts val="0"/>
              </a:spcBef>
              <a:buNone/>
            </a:pPr>
            <a:r>
              <a:rPr lang="en-US" dirty="0">
                <a:latin typeface="Andale Mono"/>
                <a:cs typeface="Andale Mono"/>
              </a:rPr>
              <a:t>    let </a:t>
            </a:r>
            <a:r>
              <a:rPr lang="en-US" dirty="0" err="1">
                <a:latin typeface="Andale Mono"/>
                <a:cs typeface="Andale Mono"/>
              </a:rPr>
              <a:t>vegetableComment</a:t>
            </a:r>
            <a:r>
              <a:rPr lang="en-US" dirty="0">
                <a:latin typeface="Andale Mono"/>
                <a:cs typeface="Andale Mono"/>
              </a:rPr>
              <a:t> = "Is it a spicy \(</a:t>
            </a:r>
            <a:r>
              <a:rPr lang="en-US" dirty="0" err="1">
                <a:latin typeface="Andale Mono"/>
                <a:cs typeface="Andale Mono"/>
              </a:rPr>
              <a:t>x</a:t>
            </a:r>
            <a:r>
              <a:rPr lang="en-US" dirty="0">
                <a:latin typeface="Andale Mono"/>
                <a:cs typeface="Andale Mono"/>
              </a:rPr>
              <a:t>)?"</a:t>
            </a:r>
          </a:p>
          <a:p>
            <a:pPr marL="0">
              <a:spcBef>
                <a:spcPts val="0"/>
              </a:spcBef>
              <a:buNone/>
            </a:pPr>
            <a:r>
              <a:rPr lang="en-US" dirty="0">
                <a:latin typeface="Andale Mono"/>
                <a:cs typeface="Andale Mono"/>
              </a:rPr>
              <a:t>default:</a:t>
            </a:r>
          </a:p>
          <a:p>
            <a:pPr marL="0">
              <a:spcBef>
                <a:spcPts val="0"/>
              </a:spcBef>
              <a:buNone/>
            </a:pPr>
            <a:r>
              <a:rPr lang="en-US" dirty="0">
                <a:latin typeface="Andale Mono"/>
                <a:cs typeface="Andale Mono"/>
              </a:rPr>
              <a:t>    let </a:t>
            </a:r>
            <a:r>
              <a:rPr lang="en-US" dirty="0" err="1">
                <a:latin typeface="Andale Mono"/>
                <a:cs typeface="Andale Mono"/>
              </a:rPr>
              <a:t>vegetableComment</a:t>
            </a:r>
            <a:r>
              <a:rPr lang="en-US" dirty="0">
                <a:latin typeface="Andale Mono"/>
                <a:cs typeface="Andale Mono"/>
              </a:rPr>
              <a:t> = "Everything tastes good in soup."</a:t>
            </a:r>
          </a:p>
          <a:p>
            <a:pPr marL="0">
              <a:spcBef>
                <a:spcPts val="0"/>
              </a:spcBef>
              <a:buNone/>
            </a:pPr>
            <a:r>
              <a:rPr lang="en-US" dirty="0">
                <a:latin typeface="Andale Mono"/>
                <a:cs typeface="Andale Mono"/>
              </a:rPr>
              <a:t>}</a:t>
            </a:r>
          </a:p>
          <a:p>
            <a:pPr marL="0">
              <a:spcBef>
                <a:spcPts val="0"/>
              </a:spcBef>
              <a:buNone/>
            </a:pPr>
            <a:endParaRPr lang="en-US" dirty="0">
              <a:latin typeface="Andale Mono"/>
              <a:cs typeface="Andale Mon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C1229-8F7E-1E49-AFA8-9E24D1598300}"/>
              </a:ext>
            </a:extLst>
          </p:cNvPr>
          <p:cNvSpPr>
            <a:spLocks noGrp="1"/>
          </p:cNvSpPr>
          <p:nvPr>
            <p:ph type="title"/>
          </p:nvPr>
        </p:nvSpPr>
        <p:spPr/>
        <p:txBody>
          <a:bodyPr/>
          <a:lstStyle/>
          <a:p>
            <a:r>
              <a:rPr lang="en-US" dirty="0"/>
              <a:t>Two approaches – One course</a:t>
            </a:r>
          </a:p>
        </p:txBody>
      </p:sp>
      <p:sp>
        <p:nvSpPr>
          <p:cNvPr id="3" name="Content Placeholder 2">
            <a:extLst>
              <a:ext uri="{FF2B5EF4-FFF2-40B4-BE49-F238E27FC236}">
                <a16:creationId xmlns:a16="http://schemas.microsoft.com/office/drawing/2014/main" id="{EBE48DEC-267D-AD49-BD6F-56F6A24B6FFB}"/>
              </a:ext>
            </a:extLst>
          </p:cNvPr>
          <p:cNvSpPr>
            <a:spLocks noGrp="1"/>
          </p:cNvSpPr>
          <p:nvPr>
            <p:ph idx="1"/>
          </p:nvPr>
        </p:nvSpPr>
        <p:spPr/>
        <p:txBody>
          <a:bodyPr/>
          <a:lstStyle/>
          <a:p>
            <a:r>
              <a:rPr lang="en-US" dirty="0"/>
              <a:t>iOS – mobile development using </a:t>
            </a:r>
            <a:r>
              <a:rPr lang="en-US" dirty="0" err="1"/>
              <a:t>xCode</a:t>
            </a:r>
            <a:r>
              <a:rPr lang="en-US" dirty="0"/>
              <a:t> for Apple mobile devices</a:t>
            </a:r>
          </a:p>
          <a:p>
            <a:r>
              <a:rPr lang="en-US" dirty="0"/>
              <a:t>Angular and Ionic Framework – cross-platform development framework (iOS and Android)</a:t>
            </a:r>
          </a:p>
        </p:txBody>
      </p:sp>
      <p:pic>
        <p:nvPicPr>
          <p:cNvPr id="1026" name="Picture 2" descr="2 Years of iOS Design History - 27 Images - Version Museum">
            <a:extLst>
              <a:ext uri="{FF2B5EF4-FFF2-40B4-BE49-F238E27FC236}">
                <a16:creationId xmlns:a16="http://schemas.microsoft.com/office/drawing/2014/main" id="{71F21698-6314-224E-95B6-FA2EBE061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929448"/>
            <a:ext cx="4350139" cy="15950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onic Blog">
            <a:extLst>
              <a:ext uri="{FF2B5EF4-FFF2-40B4-BE49-F238E27FC236}">
                <a16:creationId xmlns:a16="http://schemas.microsoft.com/office/drawing/2014/main" id="{75813698-42D4-EB43-AE90-B8F871E71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3925" y="4001295"/>
            <a:ext cx="3583460" cy="1593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604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values</a:t>
            </a:r>
          </a:p>
        </p:txBody>
      </p:sp>
      <p:sp>
        <p:nvSpPr>
          <p:cNvPr id="3" name="Content Placeholder 2"/>
          <p:cNvSpPr>
            <a:spLocks noGrp="1"/>
          </p:cNvSpPr>
          <p:nvPr>
            <p:ph idx="1"/>
          </p:nvPr>
        </p:nvSpPr>
        <p:spPr/>
        <p:txBody>
          <a:bodyPr>
            <a:normAutofit lnSpcReduction="10000"/>
          </a:bodyPr>
          <a:lstStyle/>
          <a:p>
            <a:r>
              <a:rPr lang="en-US" sz="2595" dirty="0"/>
              <a:t>Write a question mark (?) after the type of a value to mark the value as optional.</a:t>
            </a:r>
          </a:p>
          <a:p>
            <a:r>
              <a:rPr lang="en-US" sz="2595" dirty="0"/>
              <a:t>You can use if and let together to work with values that might be missing.</a:t>
            </a:r>
          </a:p>
          <a:p>
            <a:pPr>
              <a:spcBef>
                <a:spcPts val="0"/>
              </a:spcBef>
              <a:buNone/>
            </a:pPr>
            <a:endParaRPr lang="en-US" dirty="0"/>
          </a:p>
          <a:p>
            <a:pPr>
              <a:spcBef>
                <a:spcPts val="0"/>
              </a:spcBef>
              <a:buNone/>
            </a:pPr>
            <a:r>
              <a:rPr lang="en-US" b="1" dirty="0" err="1">
                <a:solidFill>
                  <a:srgbClr val="1D2C64"/>
                </a:solidFill>
                <a:latin typeface="Andale Mono"/>
                <a:cs typeface="Andale Mono"/>
              </a:rPr>
              <a:t>var</a:t>
            </a:r>
            <a:r>
              <a:rPr lang="en-US" b="1" dirty="0">
                <a:solidFill>
                  <a:srgbClr val="1D2C64"/>
                </a:solidFill>
                <a:latin typeface="Andale Mono"/>
                <a:cs typeface="Andale Mono"/>
              </a:rPr>
              <a:t> </a:t>
            </a:r>
            <a:r>
              <a:rPr lang="en-US" dirty="0" err="1">
                <a:latin typeface="Andale Mono"/>
                <a:cs typeface="Andale Mono"/>
              </a:rPr>
              <a:t>optionalString</a:t>
            </a:r>
            <a:r>
              <a:rPr lang="en-US" dirty="0">
                <a:latin typeface="Andale Mono"/>
                <a:cs typeface="Andale Mono"/>
              </a:rPr>
              <a:t>: String? = "Hello"</a:t>
            </a:r>
          </a:p>
          <a:p>
            <a:pPr>
              <a:spcBef>
                <a:spcPts val="0"/>
              </a:spcBef>
              <a:buNone/>
            </a:pPr>
            <a:r>
              <a:rPr lang="en-US" dirty="0" err="1">
                <a:latin typeface="Andale Mono"/>
                <a:cs typeface="Andale Mono"/>
              </a:rPr>
              <a:t>optionalString</a:t>
            </a:r>
            <a:r>
              <a:rPr lang="en-US" dirty="0">
                <a:latin typeface="Andale Mono"/>
                <a:cs typeface="Andale Mono"/>
              </a:rPr>
              <a:t> == nil</a:t>
            </a:r>
          </a:p>
          <a:p>
            <a:pPr>
              <a:spcBef>
                <a:spcPts val="0"/>
              </a:spcBef>
              <a:buNone/>
            </a:pPr>
            <a:r>
              <a:rPr lang="en-US" b="1" dirty="0" err="1">
                <a:solidFill>
                  <a:srgbClr val="1D2C64"/>
                </a:solidFill>
                <a:latin typeface="Andale Mono"/>
                <a:cs typeface="Andale Mono"/>
              </a:rPr>
              <a:t>var</a:t>
            </a:r>
            <a:r>
              <a:rPr lang="en-US" b="1" dirty="0">
                <a:solidFill>
                  <a:srgbClr val="1D2C64"/>
                </a:solidFill>
                <a:latin typeface="Andale Mono"/>
                <a:cs typeface="Andale Mono"/>
              </a:rPr>
              <a:t> </a:t>
            </a:r>
            <a:r>
              <a:rPr lang="en-US" dirty="0" err="1">
                <a:latin typeface="Andale Mono"/>
                <a:cs typeface="Andale Mono"/>
              </a:rPr>
              <a:t>optionalName</a:t>
            </a:r>
            <a:r>
              <a:rPr lang="en-US" dirty="0">
                <a:latin typeface="Andale Mono"/>
                <a:cs typeface="Andale Mono"/>
              </a:rPr>
              <a:t>: </a:t>
            </a:r>
            <a:r>
              <a:rPr lang="en-US" b="1" dirty="0">
                <a:latin typeface="Andale Mono"/>
                <a:cs typeface="Andale Mono"/>
              </a:rPr>
              <a:t>String? </a:t>
            </a:r>
            <a:r>
              <a:rPr lang="en-US" dirty="0">
                <a:latin typeface="Andale Mono"/>
                <a:cs typeface="Andale Mono"/>
              </a:rPr>
              <a:t>= "John Appleseed"</a:t>
            </a:r>
          </a:p>
          <a:p>
            <a:pPr>
              <a:spcBef>
                <a:spcPts val="0"/>
              </a:spcBef>
              <a:buNone/>
            </a:pPr>
            <a:r>
              <a:rPr lang="en-US" b="1" dirty="0" err="1">
                <a:solidFill>
                  <a:srgbClr val="1D2C64"/>
                </a:solidFill>
                <a:latin typeface="Andale Mono"/>
                <a:cs typeface="Andale Mono"/>
              </a:rPr>
              <a:t>var</a:t>
            </a:r>
            <a:r>
              <a:rPr lang="en-US" b="1" dirty="0">
                <a:solidFill>
                  <a:srgbClr val="1D2C64"/>
                </a:solidFill>
                <a:latin typeface="Andale Mono"/>
                <a:cs typeface="Andale Mono"/>
              </a:rPr>
              <a:t> </a:t>
            </a:r>
            <a:r>
              <a:rPr lang="en-US" dirty="0">
                <a:latin typeface="Andale Mono"/>
                <a:cs typeface="Andale Mono"/>
              </a:rPr>
              <a:t>greeting = "Hello!"</a:t>
            </a:r>
          </a:p>
          <a:p>
            <a:pPr>
              <a:spcBef>
                <a:spcPts val="0"/>
              </a:spcBef>
              <a:buNone/>
            </a:pPr>
            <a:r>
              <a:rPr lang="en-US" b="1" dirty="0">
                <a:latin typeface="Andale Mono"/>
                <a:cs typeface="Andale Mono"/>
              </a:rPr>
              <a:t>if </a:t>
            </a:r>
            <a:r>
              <a:rPr lang="en-US" b="1" dirty="0">
                <a:solidFill>
                  <a:srgbClr val="1D2C64"/>
                </a:solidFill>
                <a:latin typeface="Andale Mono"/>
                <a:cs typeface="Andale Mono"/>
              </a:rPr>
              <a:t>let </a:t>
            </a:r>
            <a:r>
              <a:rPr lang="en-US" b="1" dirty="0">
                <a:latin typeface="Andale Mono"/>
                <a:cs typeface="Andale Mono"/>
              </a:rPr>
              <a:t>name = </a:t>
            </a:r>
            <a:r>
              <a:rPr lang="en-US" b="1" dirty="0" err="1">
                <a:latin typeface="Andale Mono"/>
                <a:cs typeface="Andale Mono"/>
              </a:rPr>
              <a:t>optionalName</a:t>
            </a:r>
            <a:r>
              <a:rPr lang="en-US" b="1" dirty="0">
                <a:latin typeface="Andale Mono"/>
                <a:cs typeface="Andale Mono"/>
              </a:rPr>
              <a:t> {</a:t>
            </a:r>
          </a:p>
          <a:p>
            <a:pPr>
              <a:spcBef>
                <a:spcPts val="0"/>
              </a:spcBef>
              <a:buNone/>
            </a:pPr>
            <a:r>
              <a:rPr lang="en-US" dirty="0">
                <a:latin typeface="Andale Mono"/>
                <a:cs typeface="Andale Mono"/>
              </a:rPr>
              <a:t>    greeting = "Hello, \(name)"</a:t>
            </a:r>
            <a:endParaRPr lang="en-US" b="1" dirty="0">
              <a:latin typeface="Andale Mono"/>
              <a:cs typeface="Andale Mono"/>
            </a:endParaRPr>
          </a:p>
          <a:p>
            <a:pPr>
              <a:spcBef>
                <a:spcPts val="0"/>
              </a:spcBef>
              <a:buNone/>
            </a:pPr>
            <a:r>
              <a:rPr lang="en-US" b="1" dirty="0">
                <a:latin typeface="Andale Mono"/>
                <a:cs typeface="Andale Mono"/>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r>
              <a:rPr lang="en-US" sz="2800" dirty="0"/>
              <a:t>Use </a:t>
            </a:r>
            <a:r>
              <a:rPr lang="en-US" sz="2800" b="1" dirty="0" err="1">
                <a:solidFill>
                  <a:srgbClr val="1D2C64"/>
                </a:solidFill>
                <a:latin typeface="Andale Mono"/>
                <a:cs typeface="Andale Mono"/>
              </a:rPr>
              <a:t>func</a:t>
            </a:r>
            <a:r>
              <a:rPr lang="en-US" sz="2800" b="1" dirty="0">
                <a:solidFill>
                  <a:srgbClr val="1D2C64"/>
                </a:solidFill>
                <a:latin typeface="Andale Mono"/>
                <a:cs typeface="Andale Mono"/>
              </a:rPr>
              <a:t> </a:t>
            </a:r>
            <a:r>
              <a:rPr lang="en-US" sz="2800" dirty="0"/>
              <a:t>to declare a function. </a:t>
            </a:r>
          </a:p>
          <a:p>
            <a:r>
              <a:rPr lang="en-US" sz="2800" dirty="0"/>
              <a:t>Call a function by following its name with a list of arguments in parentheses. </a:t>
            </a:r>
          </a:p>
          <a:p>
            <a:r>
              <a:rPr lang="en-US" sz="2800" dirty="0"/>
              <a:t>Use </a:t>
            </a:r>
            <a:r>
              <a:rPr lang="en-US" sz="2800" b="1" dirty="0">
                <a:solidFill>
                  <a:srgbClr val="1D2C64"/>
                </a:solidFill>
                <a:latin typeface="Andale Mono"/>
                <a:cs typeface="Andale Mono"/>
              </a:rPr>
              <a:t>-&gt;</a:t>
            </a:r>
            <a:r>
              <a:rPr lang="en-US" sz="2800" dirty="0"/>
              <a:t> to separate the parameter names and types from the function’s return type.</a:t>
            </a:r>
          </a:p>
          <a:p>
            <a:endParaRPr lang="en-US" dirty="0"/>
          </a:p>
          <a:p>
            <a:pPr marL="0" indent="0">
              <a:buNone/>
            </a:pPr>
            <a:r>
              <a:rPr lang="en-US" sz="2800" dirty="0" err="1"/>
              <a:t>func</a:t>
            </a:r>
            <a:r>
              <a:rPr lang="en-US" sz="2800" dirty="0"/>
              <a:t> foo(</a:t>
            </a:r>
            <a:r>
              <a:rPr lang="en-US" sz="2800" dirty="0" err="1"/>
              <a:t>a:Int</a:t>
            </a:r>
            <a:r>
              <a:rPr lang="en-US" sz="2800" dirty="0"/>
              <a:t>)-&gt;Bool{}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r>
              <a:rPr lang="en-US" sz="2800" dirty="0"/>
              <a:t> Functions can be nested</a:t>
            </a:r>
          </a:p>
          <a:p>
            <a:r>
              <a:rPr lang="en-US" sz="2800" dirty="0"/>
              <a:t> Functions are fist class type:</a:t>
            </a:r>
          </a:p>
          <a:p>
            <a:pPr lvl="1"/>
            <a:r>
              <a:rPr lang="en-US" sz="2400" dirty="0"/>
              <a:t>Can be passed as a parameter to the function</a:t>
            </a:r>
          </a:p>
          <a:p>
            <a:pPr lvl="1"/>
            <a:r>
              <a:rPr lang="en-US" sz="2400" dirty="0"/>
              <a:t>Can be returned from the function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Closures</a:t>
            </a:r>
          </a:p>
        </p:txBody>
      </p:sp>
      <p:sp>
        <p:nvSpPr>
          <p:cNvPr id="3" name="Content Placeholder 2"/>
          <p:cNvSpPr>
            <a:spLocks noGrp="1"/>
          </p:cNvSpPr>
          <p:nvPr>
            <p:ph idx="1"/>
          </p:nvPr>
        </p:nvSpPr>
        <p:spPr>
          <a:xfrm>
            <a:off x="1939926" y="2649319"/>
            <a:ext cx="8308975" cy="3491753"/>
          </a:xfrm>
        </p:spPr>
        <p:txBody>
          <a:bodyPr>
            <a:noAutofit/>
          </a:bodyPr>
          <a:lstStyle/>
          <a:p>
            <a:pPr>
              <a:spcBef>
                <a:spcPts val="800"/>
              </a:spcBef>
            </a:pPr>
            <a:r>
              <a:rPr lang="en-US" sz="2400" dirty="0"/>
              <a:t>Blocks of code that can be called later</a:t>
            </a:r>
          </a:p>
          <a:p>
            <a:pPr>
              <a:spcBef>
                <a:spcPts val="800"/>
              </a:spcBef>
            </a:pPr>
            <a:r>
              <a:rPr lang="en-US" sz="2400" dirty="0"/>
              <a:t>The code in a closure has access to things like variables and functions that were available in the scope where the closure was created, even if the closure is in a different scope when it is executed—you saw an example of this already with nested functions. </a:t>
            </a:r>
          </a:p>
          <a:p>
            <a:pPr>
              <a:spcBef>
                <a:spcPts val="800"/>
              </a:spcBef>
            </a:pPr>
            <a:r>
              <a:rPr lang="en-US" sz="2400" dirty="0"/>
              <a:t>You can write a closure without a name by surrounding code with braces ({}). Use in to separate the arguments and return type from the body.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closure</a:t>
            </a:r>
          </a:p>
        </p:txBody>
      </p:sp>
      <p:sp>
        <p:nvSpPr>
          <p:cNvPr id="3" name="Content Placeholder 2"/>
          <p:cNvSpPr>
            <a:spLocks noGrp="1"/>
          </p:cNvSpPr>
          <p:nvPr>
            <p:ph idx="1"/>
          </p:nvPr>
        </p:nvSpPr>
        <p:spPr/>
        <p:txBody>
          <a:bodyPr>
            <a:normAutofit/>
          </a:bodyPr>
          <a:lstStyle/>
          <a:p>
            <a:pPr>
              <a:buNone/>
            </a:pPr>
            <a:r>
              <a:rPr lang="en-US" sz="2800" dirty="0" err="1">
                <a:latin typeface="Andale Mono"/>
                <a:cs typeface="Andale Mono"/>
              </a:rPr>
              <a:t>numbers.map</a:t>
            </a:r>
            <a:r>
              <a:rPr lang="en-US" sz="2800" dirty="0">
                <a:latin typeface="Andale Mono"/>
                <a:cs typeface="Andale Mono"/>
              </a:rPr>
              <a:t>({</a:t>
            </a:r>
          </a:p>
          <a:p>
            <a:pPr>
              <a:buNone/>
            </a:pPr>
            <a:r>
              <a:rPr lang="en-US" sz="2800" dirty="0">
                <a:latin typeface="Andale Mono"/>
                <a:cs typeface="Andale Mono"/>
              </a:rPr>
              <a:t>    (number: </a:t>
            </a:r>
            <a:r>
              <a:rPr lang="en-US" sz="2800" dirty="0" err="1">
                <a:latin typeface="Andale Mono"/>
                <a:cs typeface="Andale Mono"/>
              </a:rPr>
              <a:t>Int</a:t>
            </a:r>
            <a:r>
              <a:rPr lang="en-US" sz="2800" dirty="0">
                <a:latin typeface="Andale Mono"/>
                <a:cs typeface="Andale Mono"/>
              </a:rPr>
              <a:t>) -&gt; </a:t>
            </a:r>
            <a:r>
              <a:rPr lang="en-US" sz="2800" dirty="0" err="1">
                <a:latin typeface="Andale Mono"/>
                <a:cs typeface="Andale Mono"/>
              </a:rPr>
              <a:t>Int</a:t>
            </a:r>
            <a:r>
              <a:rPr lang="en-US" sz="2800" dirty="0">
                <a:latin typeface="Andale Mono"/>
                <a:cs typeface="Andale Mono"/>
              </a:rPr>
              <a:t> in</a:t>
            </a:r>
          </a:p>
          <a:p>
            <a:pPr>
              <a:buNone/>
            </a:pPr>
            <a:r>
              <a:rPr lang="en-US" sz="2800" dirty="0">
                <a:latin typeface="Andale Mono"/>
                <a:cs typeface="Andale Mono"/>
              </a:rPr>
              <a:t>    let result = 3 * number</a:t>
            </a:r>
          </a:p>
          <a:p>
            <a:pPr>
              <a:buNone/>
            </a:pPr>
            <a:r>
              <a:rPr lang="en-US" sz="2800" dirty="0">
                <a:latin typeface="Andale Mono"/>
                <a:cs typeface="Andale Mono"/>
              </a:rPr>
              <a:t>    return result</a:t>
            </a:r>
          </a:p>
          <a:p>
            <a:pPr>
              <a:buNone/>
            </a:pPr>
            <a:r>
              <a:rPr lang="en-US" sz="2800" dirty="0">
                <a:latin typeface="Andale Mono"/>
                <a:cs typeface="Andale Mono"/>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objects</a:t>
            </a:r>
          </a:p>
        </p:txBody>
      </p:sp>
      <p:sp>
        <p:nvSpPr>
          <p:cNvPr id="3" name="Content Placeholder 2"/>
          <p:cNvSpPr>
            <a:spLocks noGrp="1"/>
          </p:cNvSpPr>
          <p:nvPr>
            <p:ph idx="1"/>
          </p:nvPr>
        </p:nvSpPr>
        <p:spPr/>
        <p:txBody>
          <a:bodyPr>
            <a:noAutofit/>
          </a:bodyPr>
          <a:lstStyle/>
          <a:p>
            <a:r>
              <a:rPr lang="en-US" sz="2400" dirty="0"/>
              <a:t>Use </a:t>
            </a:r>
            <a:r>
              <a:rPr lang="en-US" sz="2400" b="1" dirty="0"/>
              <a:t>class</a:t>
            </a:r>
            <a:r>
              <a:rPr lang="en-US" sz="2400" dirty="0"/>
              <a:t> keyword followed by the class’s name to create a class. </a:t>
            </a:r>
          </a:p>
          <a:p>
            <a:r>
              <a:rPr lang="en-US" sz="2400" dirty="0"/>
              <a:t>A property declaration in a class is written the same way as a constant or variable declaration, except that it is in the context of a class. Likewise, method and function declarations are written the same way.</a:t>
            </a:r>
          </a:p>
          <a:p>
            <a:r>
              <a:rPr lang="en-US" sz="2400" dirty="0"/>
              <a:t>Create an instance of a class by putting parentheses after the class name. Use dot syntax to access the properties and methods of the instance.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Initialization and </a:t>
            </a:r>
            <a:r>
              <a:rPr lang="en-US" dirty="0" err="1"/>
              <a:t>Deinitialization</a:t>
            </a:r>
            <a:endParaRPr lang="en-US" dirty="0"/>
          </a:p>
        </p:txBody>
      </p:sp>
      <p:sp>
        <p:nvSpPr>
          <p:cNvPr id="3" name="Content Placeholder 2"/>
          <p:cNvSpPr>
            <a:spLocks noGrp="1"/>
          </p:cNvSpPr>
          <p:nvPr>
            <p:ph idx="1"/>
          </p:nvPr>
        </p:nvSpPr>
        <p:spPr/>
        <p:txBody>
          <a:bodyPr>
            <a:normAutofit/>
          </a:bodyPr>
          <a:lstStyle/>
          <a:p>
            <a:r>
              <a:rPr lang="en-US" sz="2800" dirty="0"/>
              <a:t>Use init to create an </a:t>
            </a:r>
            <a:r>
              <a:rPr lang="en-US" sz="2800" dirty="0" err="1"/>
              <a:t>initializer</a:t>
            </a:r>
            <a:r>
              <a:rPr lang="en-US" sz="2800" dirty="0"/>
              <a:t> to set up the class when an instance is created.</a:t>
            </a:r>
          </a:p>
          <a:p>
            <a:r>
              <a:rPr lang="en-US" sz="2800" dirty="0"/>
              <a:t>Use </a:t>
            </a:r>
            <a:r>
              <a:rPr lang="en-US" sz="2800" dirty="0" err="1"/>
              <a:t>deinit</a:t>
            </a:r>
            <a:r>
              <a:rPr lang="en-US" sz="2800" dirty="0"/>
              <a:t> to create a </a:t>
            </a:r>
            <a:r>
              <a:rPr lang="en-US" sz="2800" dirty="0" err="1"/>
              <a:t>deinitializer</a:t>
            </a:r>
            <a:r>
              <a:rPr lang="en-US" sz="2800" dirty="0"/>
              <a:t> if you need to perform some cleanup before the object is </a:t>
            </a:r>
            <a:r>
              <a:rPr lang="en-US" sz="2800" dirty="0" err="1"/>
              <a:t>deallocated</a:t>
            </a:r>
            <a:r>
              <a:rPr lang="en-US" sz="2800"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noAutofit/>
          </a:bodyPr>
          <a:lstStyle/>
          <a:p>
            <a:r>
              <a:rPr lang="en-US" sz="2400" dirty="0"/>
              <a:t>Subclasses include their </a:t>
            </a:r>
            <a:r>
              <a:rPr lang="en-US" sz="2400" dirty="0" err="1"/>
              <a:t>superclass</a:t>
            </a:r>
            <a:r>
              <a:rPr lang="en-US" sz="2400" dirty="0"/>
              <a:t> name after their class name, separated by a colon. There is no requirement for classes to subclass any standard root class.</a:t>
            </a:r>
          </a:p>
          <a:p>
            <a:r>
              <a:rPr lang="en-US" sz="2400" dirty="0"/>
              <a:t>Methods on a subclass that override the </a:t>
            </a:r>
            <a:r>
              <a:rPr lang="en-US" sz="2400" dirty="0" err="1"/>
              <a:t>superclass’s</a:t>
            </a:r>
            <a:r>
              <a:rPr lang="en-US" sz="2400" dirty="0"/>
              <a:t> implementation are marked with override—overriding a method by accident, without override, is detected by the compiler as an error.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Getters and Setters</a:t>
            </a:r>
          </a:p>
        </p:txBody>
      </p:sp>
      <p:sp>
        <p:nvSpPr>
          <p:cNvPr id="3" name="Content Placeholder 2"/>
          <p:cNvSpPr>
            <a:spLocks noGrp="1"/>
          </p:cNvSpPr>
          <p:nvPr>
            <p:ph idx="1"/>
          </p:nvPr>
        </p:nvSpPr>
        <p:spPr/>
        <p:txBody>
          <a:bodyPr>
            <a:normAutofit/>
          </a:bodyPr>
          <a:lstStyle/>
          <a:p>
            <a:pPr>
              <a:buNone/>
            </a:pPr>
            <a:r>
              <a:rPr lang="en-US" dirty="0" err="1">
                <a:latin typeface="Andale Mono"/>
                <a:cs typeface="Andale Mono"/>
              </a:rPr>
              <a:t>var</a:t>
            </a:r>
            <a:r>
              <a:rPr lang="en-US" dirty="0">
                <a:latin typeface="Andale Mono"/>
                <a:cs typeface="Andale Mono"/>
              </a:rPr>
              <a:t> perimeter: Double {</a:t>
            </a:r>
          </a:p>
          <a:p>
            <a:pPr>
              <a:buNone/>
            </a:pPr>
            <a:r>
              <a:rPr lang="en-US" dirty="0">
                <a:latin typeface="Andale Mono"/>
                <a:cs typeface="Andale Mono"/>
              </a:rPr>
              <a:t>        get {</a:t>
            </a:r>
          </a:p>
          <a:p>
            <a:pPr>
              <a:buNone/>
            </a:pPr>
            <a:r>
              <a:rPr lang="en-US" dirty="0">
                <a:latin typeface="Andale Mono"/>
                <a:cs typeface="Andale Mono"/>
              </a:rPr>
              <a:t>            </a:t>
            </a:r>
            <a:r>
              <a:rPr lang="en-US" b="1" u="sng" dirty="0">
                <a:latin typeface="Andale Mono"/>
                <a:cs typeface="Andale Mono"/>
              </a:rPr>
              <a:t>return </a:t>
            </a:r>
            <a:r>
              <a:rPr lang="en-US" dirty="0">
                <a:latin typeface="Andale Mono"/>
                <a:cs typeface="Andale Mono"/>
              </a:rPr>
              <a:t>3.0 * </a:t>
            </a:r>
            <a:r>
              <a:rPr lang="en-US" dirty="0" err="1">
                <a:latin typeface="Andale Mono"/>
                <a:cs typeface="Andale Mono"/>
              </a:rPr>
              <a:t>sideLength</a:t>
            </a:r>
            <a:endParaRPr lang="en-US" dirty="0">
              <a:latin typeface="Andale Mono"/>
              <a:cs typeface="Andale Mono"/>
            </a:endParaRPr>
          </a:p>
          <a:p>
            <a:pPr>
              <a:buNone/>
            </a:pPr>
            <a:r>
              <a:rPr lang="en-US" dirty="0">
                <a:latin typeface="Andale Mono"/>
                <a:cs typeface="Andale Mono"/>
              </a:rPr>
              <a:t>        }</a:t>
            </a:r>
          </a:p>
          <a:p>
            <a:pPr>
              <a:buNone/>
            </a:pPr>
            <a:r>
              <a:rPr lang="en-US" dirty="0">
                <a:latin typeface="Andale Mono"/>
                <a:cs typeface="Andale Mono"/>
              </a:rPr>
              <a:t>        set {</a:t>
            </a:r>
          </a:p>
          <a:p>
            <a:pPr>
              <a:buNone/>
            </a:pPr>
            <a:r>
              <a:rPr lang="en-US" dirty="0">
                <a:latin typeface="Andale Mono"/>
                <a:cs typeface="Andale Mono"/>
              </a:rPr>
              <a:t>            </a:t>
            </a:r>
            <a:r>
              <a:rPr lang="en-US" dirty="0" err="1">
                <a:latin typeface="Andale Mono"/>
                <a:cs typeface="Andale Mono"/>
              </a:rPr>
              <a:t>sideLength</a:t>
            </a:r>
            <a:r>
              <a:rPr lang="en-US" dirty="0">
                <a:latin typeface="Andale Mono"/>
                <a:cs typeface="Andale Mono"/>
              </a:rPr>
              <a:t> = </a:t>
            </a:r>
            <a:r>
              <a:rPr lang="en-US" b="1" u="sng" dirty="0" err="1">
                <a:latin typeface="Andale Mono"/>
                <a:cs typeface="Andale Mono"/>
              </a:rPr>
              <a:t>newValue</a:t>
            </a:r>
            <a:r>
              <a:rPr lang="en-US" b="1" u="sng" dirty="0">
                <a:latin typeface="Andale Mono"/>
                <a:cs typeface="Andale Mono"/>
              </a:rPr>
              <a:t> </a:t>
            </a:r>
            <a:r>
              <a:rPr lang="en-US" dirty="0">
                <a:latin typeface="Andale Mono"/>
                <a:cs typeface="Andale Mono"/>
              </a:rPr>
              <a:t>/ 3.0</a:t>
            </a:r>
          </a:p>
          <a:p>
            <a:pPr>
              <a:buNone/>
            </a:pPr>
            <a:r>
              <a:rPr lang="en-US" dirty="0">
                <a:latin typeface="Andale Mono"/>
                <a:cs typeface="Andale Mono"/>
              </a:rPr>
              <a:t>        }</a:t>
            </a:r>
          </a:p>
          <a:p>
            <a:pPr>
              <a:buNone/>
            </a:pPr>
            <a:r>
              <a:rPr lang="en-US" dirty="0">
                <a:latin typeface="Andale Mono"/>
                <a:cs typeface="Andale Mono"/>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Protocols </a:t>
            </a:r>
          </a:p>
        </p:txBody>
      </p:sp>
      <p:sp>
        <p:nvSpPr>
          <p:cNvPr id="3" name="Content Placeholder 2"/>
          <p:cNvSpPr>
            <a:spLocks noGrp="1"/>
          </p:cNvSpPr>
          <p:nvPr>
            <p:ph idx="1"/>
          </p:nvPr>
        </p:nvSpPr>
        <p:spPr/>
        <p:txBody>
          <a:bodyPr>
            <a:normAutofit/>
          </a:bodyPr>
          <a:lstStyle/>
          <a:p>
            <a:r>
              <a:rPr lang="en-US" dirty="0"/>
              <a:t>Classes, enumerations, and </a:t>
            </a:r>
            <a:r>
              <a:rPr lang="en-US" dirty="0" err="1"/>
              <a:t>structs</a:t>
            </a:r>
            <a:r>
              <a:rPr lang="en-US" dirty="0"/>
              <a:t> can all adopt protocols.</a:t>
            </a:r>
          </a:p>
          <a:p>
            <a:r>
              <a:rPr lang="en-US" dirty="0"/>
              <a:t>Use protocol to declare a protocol.</a:t>
            </a:r>
          </a:p>
          <a:p>
            <a:pPr>
              <a:buNone/>
            </a:pPr>
            <a:r>
              <a:rPr lang="en-US" dirty="0">
                <a:latin typeface="Andale Mono"/>
                <a:cs typeface="Andale Mono"/>
              </a:rPr>
              <a:t>protocol </a:t>
            </a:r>
            <a:r>
              <a:rPr lang="en-US" dirty="0" err="1">
                <a:latin typeface="Andale Mono"/>
                <a:cs typeface="Andale Mono"/>
              </a:rPr>
              <a:t>ExampleProtocol</a:t>
            </a:r>
            <a:r>
              <a:rPr lang="en-US" dirty="0">
                <a:latin typeface="Andale Mono"/>
                <a:cs typeface="Andale Mono"/>
              </a:rPr>
              <a:t> {</a:t>
            </a:r>
          </a:p>
          <a:p>
            <a:pPr>
              <a:buNone/>
            </a:pPr>
            <a:r>
              <a:rPr lang="en-US" dirty="0">
                <a:latin typeface="Andale Mono"/>
                <a:cs typeface="Andale Mono"/>
              </a:rPr>
              <a:t>    </a:t>
            </a:r>
            <a:r>
              <a:rPr lang="en-US" dirty="0" err="1">
                <a:latin typeface="Andale Mono"/>
                <a:cs typeface="Andale Mono"/>
              </a:rPr>
              <a:t>var</a:t>
            </a:r>
            <a:r>
              <a:rPr lang="en-US" dirty="0">
                <a:latin typeface="Andale Mono"/>
                <a:cs typeface="Andale Mono"/>
              </a:rPr>
              <a:t> </a:t>
            </a:r>
            <a:r>
              <a:rPr lang="en-US" dirty="0" err="1">
                <a:latin typeface="Andale Mono"/>
                <a:cs typeface="Andale Mono"/>
              </a:rPr>
              <a:t>simpleDescription</a:t>
            </a:r>
            <a:r>
              <a:rPr lang="en-US" dirty="0">
                <a:latin typeface="Andale Mono"/>
                <a:cs typeface="Andale Mono"/>
              </a:rPr>
              <a:t>: String { get }</a:t>
            </a:r>
          </a:p>
          <a:p>
            <a:pPr>
              <a:buNone/>
            </a:pPr>
            <a:r>
              <a:rPr lang="en-US" dirty="0">
                <a:latin typeface="Andale Mono"/>
                <a:cs typeface="Andale Mono"/>
              </a:rPr>
              <a:t>    mutating </a:t>
            </a:r>
            <a:r>
              <a:rPr lang="en-US" dirty="0" err="1">
                <a:latin typeface="Andale Mono"/>
                <a:cs typeface="Andale Mono"/>
              </a:rPr>
              <a:t>func</a:t>
            </a:r>
            <a:r>
              <a:rPr lang="en-US" dirty="0">
                <a:latin typeface="Andale Mono"/>
                <a:cs typeface="Andale Mono"/>
              </a:rPr>
              <a:t> adjust()</a:t>
            </a:r>
          </a:p>
          <a:p>
            <a:pPr>
              <a:buNone/>
            </a:pPr>
            <a:r>
              <a:rPr lang="en-US" dirty="0">
                <a:latin typeface="Andale Mono"/>
                <a:cs typeface="Andale Mono"/>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Upon completion of this course …</a:t>
            </a:r>
          </a:p>
        </p:txBody>
      </p:sp>
      <p:sp>
        <p:nvSpPr>
          <p:cNvPr id="3" name="Content Placeholder 2"/>
          <p:cNvSpPr>
            <a:spLocks noGrp="1"/>
          </p:cNvSpPr>
          <p:nvPr>
            <p:ph idx="1"/>
          </p:nvPr>
        </p:nvSpPr>
        <p:spPr/>
        <p:txBody>
          <a:bodyPr>
            <a:normAutofit lnSpcReduction="10000"/>
          </a:bodyPr>
          <a:lstStyle/>
          <a:p>
            <a:pPr lvl="0"/>
            <a:r>
              <a:rPr lang="en-US" dirty="0"/>
              <a:t>Use Swift to develop object-based applications for the </a:t>
            </a:r>
            <a:r>
              <a:rPr lang="en-US" dirty="0" err="1"/>
              <a:t>iOS</a:t>
            </a:r>
            <a:r>
              <a:rPr lang="en-US" dirty="0"/>
              <a:t> platform.</a:t>
            </a:r>
          </a:p>
          <a:p>
            <a:pPr lvl="0"/>
            <a:r>
              <a:rPr lang="en-US" dirty="0"/>
              <a:t>Explain the challenges and limitations of developing programs for a mobile and wireless environment on </a:t>
            </a:r>
            <a:r>
              <a:rPr lang="en-US" dirty="0" err="1"/>
              <a:t>iOS</a:t>
            </a:r>
            <a:r>
              <a:rPr lang="en-US" dirty="0"/>
              <a:t>.</a:t>
            </a:r>
          </a:p>
          <a:p>
            <a:pPr lvl="0"/>
            <a:r>
              <a:rPr lang="en-US" dirty="0"/>
              <a:t>Use different techniques, models and architectures to develop mobile software applications for the </a:t>
            </a:r>
            <a:r>
              <a:rPr lang="en-US" dirty="0" err="1"/>
              <a:t>iPhone</a:t>
            </a:r>
            <a:r>
              <a:rPr lang="en-US" dirty="0"/>
              <a:t>, iPod and </a:t>
            </a:r>
            <a:r>
              <a:rPr lang="en-US" dirty="0" err="1"/>
              <a:t>iPad</a:t>
            </a:r>
            <a:r>
              <a:rPr lang="en-US" dirty="0"/>
              <a:t>.</a:t>
            </a:r>
          </a:p>
          <a:p>
            <a:pPr lvl="0"/>
            <a:r>
              <a:rPr lang="en-US" dirty="0"/>
              <a:t>Define the components and structure of the </a:t>
            </a:r>
            <a:r>
              <a:rPr lang="en-US" dirty="0" err="1"/>
              <a:t>iOS</a:t>
            </a:r>
            <a:r>
              <a:rPr lang="en-US" dirty="0"/>
              <a:t> application development framework.</a:t>
            </a:r>
          </a:p>
          <a:p>
            <a:pPr lvl="0"/>
            <a:r>
              <a:rPr lang="en-US" dirty="0"/>
              <a:t>Create an application that utilizes sensors and hardware features of the </a:t>
            </a:r>
            <a:r>
              <a:rPr lang="en-US" dirty="0" err="1"/>
              <a:t>iPhone</a:t>
            </a:r>
            <a:r>
              <a:rPr lang="en-US" dirty="0"/>
              <a:t>, iPod or </a:t>
            </a:r>
            <a:r>
              <a:rPr lang="en-US" dirty="0" err="1"/>
              <a:t>iPad</a:t>
            </a:r>
            <a:r>
              <a:rPr lang="en-US" dirty="0"/>
              <a:t>.</a:t>
            </a:r>
          </a:p>
          <a:p>
            <a:r>
              <a:rPr lang="en-US" dirty="0"/>
              <a:t>Design, write and deploy </a:t>
            </a:r>
            <a:r>
              <a:rPr lang="en-US" dirty="0" err="1"/>
              <a:t>iOS</a:t>
            </a:r>
            <a:r>
              <a:rPr lang="en-US" dirty="0"/>
              <a:t> applications using </a:t>
            </a:r>
            <a:r>
              <a:rPr lang="en-US" dirty="0" err="1"/>
              <a:t>Xcode</a:t>
            </a:r>
            <a:r>
              <a:rPr lang="en-US" dirty="0"/>
              <a:t>. </a:t>
            </a:r>
          </a:p>
        </p:txBody>
      </p:sp>
      <p:pic>
        <p:nvPicPr>
          <p:cNvPr id="5" name="Picture 4"/>
          <p:cNvPicPr>
            <a:picLocks noChangeAspect="1"/>
          </p:cNvPicPr>
          <p:nvPr/>
        </p:nvPicPr>
        <p:blipFill>
          <a:blip r:embed="rId2">
            <a:lum bright="70000" contrast="-70000"/>
          </a:blip>
          <a:stretch>
            <a:fillRect/>
          </a:stretch>
        </p:blipFill>
        <p:spPr>
          <a:xfrm>
            <a:off x="9261686" y="5650931"/>
            <a:ext cx="1201846" cy="77634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p>
        </p:txBody>
      </p:sp>
      <p:sp>
        <p:nvSpPr>
          <p:cNvPr id="3" name="Content Placeholder 2"/>
          <p:cNvSpPr>
            <a:spLocks noGrp="1"/>
          </p:cNvSpPr>
          <p:nvPr>
            <p:ph idx="1"/>
          </p:nvPr>
        </p:nvSpPr>
        <p:spPr/>
        <p:txBody>
          <a:bodyPr>
            <a:normAutofit/>
          </a:bodyPr>
          <a:lstStyle/>
          <a:p>
            <a:r>
              <a:rPr lang="en-US" sz="2400" dirty="0"/>
              <a:t>Use extension to add functionality to an existing type, such as new methods and computed properties. </a:t>
            </a:r>
          </a:p>
          <a:p>
            <a:r>
              <a:rPr lang="en-US" sz="2400" dirty="0"/>
              <a:t>You can use an extension to add protocol conformance to a type that is declared elsewhere, or even to a type that you imported from a library or framework.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question.png"/>
          <p:cNvPicPr>
            <a:picLocks noChangeAspect="1"/>
          </p:cNvPicPr>
          <p:nvPr/>
        </p:nvPicPr>
        <p:blipFill>
          <a:blip r:embed="rId2"/>
          <a:stretch>
            <a:fillRect/>
          </a:stretch>
        </p:blipFill>
        <p:spPr>
          <a:xfrm>
            <a:off x="4191000" y="1405520"/>
            <a:ext cx="3810000" cy="4762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Upon completion of this course …</a:t>
            </a:r>
          </a:p>
        </p:txBody>
      </p:sp>
      <p:sp>
        <p:nvSpPr>
          <p:cNvPr id="3" name="Content Placeholder 2"/>
          <p:cNvSpPr>
            <a:spLocks noGrp="1"/>
          </p:cNvSpPr>
          <p:nvPr>
            <p:ph idx="1"/>
          </p:nvPr>
        </p:nvSpPr>
        <p:spPr/>
        <p:txBody>
          <a:bodyPr>
            <a:normAutofit/>
          </a:bodyPr>
          <a:lstStyle/>
          <a:p>
            <a:pPr lvl="0"/>
            <a:r>
              <a:rPr lang="en-US" dirty="0"/>
              <a:t>Use TypeScript and Ionic to develop cross-platform applications for the iOS and Android platform.</a:t>
            </a:r>
          </a:p>
          <a:p>
            <a:pPr lvl="0"/>
            <a:r>
              <a:rPr lang="en-US" dirty="0"/>
              <a:t>Explain the challenges and limitations of developing programs for a mobile and wireless environment using Ionic.</a:t>
            </a:r>
          </a:p>
          <a:p>
            <a:pPr lvl="0"/>
            <a:r>
              <a:rPr lang="en-US" dirty="0"/>
              <a:t>Use different plugins to develop various functionalities of the mobile app.</a:t>
            </a:r>
          </a:p>
          <a:p>
            <a:pPr lvl="0"/>
            <a:r>
              <a:rPr lang="en-US" dirty="0"/>
              <a:t>Create an application that utilizes sensors and hardware features of the mobile platforms.</a:t>
            </a:r>
          </a:p>
        </p:txBody>
      </p:sp>
      <p:pic>
        <p:nvPicPr>
          <p:cNvPr id="5" name="Picture 4"/>
          <p:cNvPicPr>
            <a:picLocks noChangeAspect="1"/>
          </p:cNvPicPr>
          <p:nvPr/>
        </p:nvPicPr>
        <p:blipFill>
          <a:blip r:embed="rId2">
            <a:lum bright="70000" contrast="-70000"/>
          </a:blip>
          <a:stretch>
            <a:fillRect/>
          </a:stretch>
        </p:blipFill>
        <p:spPr>
          <a:xfrm>
            <a:off x="9261686" y="5650931"/>
            <a:ext cx="1201846" cy="776348"/>
          </a:xfrm>
          <a:prstGeom prst="rect">
            <a:avLst/>
          </a:prstGeom>
        </p:spPr>
      </p:pic>
    </p:spTree>
    <p:extLst>
      <p:ext uri="{BB962C8B-B14F-4D97-AF65-F5344CB8AC3E}">
        <p14:creationId xmlns:p14="http://schemas.microsoft.com/office/powerpoint/2010/main" val="1419724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bright="70000" contrast="-70000"/>
          </a:blip>
          <a:stretch>
            <a:fillRect/>
          </a:stretch>
        </p:blipFill>
        <p:spPr>
          <a:xfrm>
            <a:off x="9261686" y="5650931"/>
            <a:ext cx="1201846" cy="776348"/>
          </a:xfrm>
          <a:prstGeom prst="rect">
            <a:avLst/>
          </a:prstGeom>
        </p:spPr>
      </p:pic>
      <p:sp>
        <p:nvSpPr>
          <p:cNvPr id="2" name="Title 1"/>
          <p:cNvSpPr>
            <a:spLocks noGrp="1"/>
          </p:cNvSpPr>
          <p:nvPr>
            <p:ph type="title"/>
          </p:nvPr>
        </p:nvSpPr>
        <p:spPr/>
        <p:txBody>
          <a:bodyPr>
            <a:normAutofit/>
          </a:bodyPr>
          <a:lstStyle/>
          <a:p>
            <a:r>
              <a:rPr lang="en-US"/>
              <a:t>Books</a:t>
            </a:r>
            <a:endParaRPr lang="en-US" dirty="0"/>
          </a:p>
        </p:txBody>
      </p:sp>
      <p:sp>
        <p:nvSpPr>
          <p:cNvPr id="3" name="Content Placeholder 2"/>
          <p:cNvSpPr>
            <a:spLocks noGrp="1"/>
          </p:cNvSpPr>
          <p:nvPr>
            <p:ph idx="1"/>
          </p:nvPr>
        </p:nvSpPr>
        <p:spPr/>
        <p:txBody>
          <a:bodyPr/>
          <a:lstStyle/>
          <a:p>
            <a:r>
              <a:rPr lang="en-US" b="1" u="sng" dirty="0"/>
              <a:t>Required:</a:t>
            </a:r>
            <a:endParaRPr lang="en-US" dirty="0"/>
          </a:p>
          <a:p>
            <a:pPr marL="685800" lvl="3">
              <a:spcBef>
                <a:spcPts val="0"/>
              </a:spcBef>
              <a:buNone/>
            </a:pPr>
            <a:endParaRPr lang="en-US" sz="2400" dirty="0"/>
          </a:p>
          <a:p>
            <a:pPr lvl="0"/>
            <a:r>
              <a:rPr lang="en-US" dirty="0"/>
              <a:t>(iOS)  iOS 9 Programming Fundamentals with Swift, 2nd Edition By Matt </a:t>
            </a:r>
            <a:r>
              <a:rPr lang="en-US" dirty="0" err="1"/>
              <a:t>Neuburg</a:t>
            </a:r>
            <a:r>
              <a:rPr lang="en-US" dirty="0"/>
              <a:t> Publisher: O'Reilly Media ISBN: 978-1-491-93677-1 </a:t>
            </a:r>
            <a:endParaRPr lang="en-CA" dirty="0"/>
          </a:p>
          <a:p>
            <a:pPr lvl="0"/>
            <a:r>
              <a:rPr lang="en-US" dirty="0"/>
              <a:t>(MAD) Mobile App Development with Ionic, by Chris Griffith (revised edition), Publisher: O’Reilly, ISBN: 978-1-491-99812-0</a:t>
            </a:r>
            <a:endParaRPr lang="en-CA" dirty="0"/>
          </a:p>
          <a:p>
            <a:pPr marL="685800" lvl="3">
              <a:spcBef>
                <a:spcPts val="0"/>
              </a:spcBef>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Missed lab-test policy</a:t>
            </a:r>
          </a:p>
        </p:txBody>
      </p:sp>
      <p:sp>
        <p:nvSpPr>
          <p:cNvPr id="3" name="Content Placeholder 2"/>
          <p:cNvSpPr>
            <a:spLocks noGrp="1"/>
          </p:cNvSpPr>
          <p:nvPr>
            <p:ph idx="1"/>
          </p:nvPr>
        </p:nvSpPr>
        <p:spPr/>
        <p:txBody>
          <a:bodyPr>
            <a:normAutofit/>
          </a:bodyPr>
          <a:lstStyle/>
          <a:p>
            <a:r>
              <a:rPr lang="en-US" sz="2800" dirty="0"/>
              <a:t>If a student misses a test because of medical or some other important reasons can provide a doctor’s note or other supporting documentation (as soon as possible).</a:t>
            </a:r>
          </a:p>
          <a:p>
            <a:endParaRPr lang="en-US" sz="2800" dirty="0"/>
          </a:p>
          <a:p>
            <a:endParaRPr lang="en-US" dirty="0"/>
          </a:p>
          <a:p>
            <a:r>
              <a:rPr lang="en-US" sz="2800" dirty="0"/>
              <a:t>No makeups for quizzes! (there will be 10 quizzes, you need to take 8 of them, quizzes over 9 and 10 will be treated as bonus 1% each)</a:t>
            </a:r>
          </a:p>
          <a:p>
            <a:endParaRPr lang="en-US" dirty="0"/>
          </a:p>
        </p:txBody>
      </p:sp>
      <p:pic>
        <p:nvPicPr>
          <p:cNvPr id="4" name="Picture 3"/>
          <p:cNvPicPr>
            <a:picLocks noChangeAspect="1"/>
          </p:cNvPicPr>
          <p:nvPr/>
        </p:nvPicPr>
        <p:blipFill>
          <a:blip r:embed="rId2">
            <a:lum bright="70000" contrast="-70000"/>
          </a:blip>
          <a:stretch>
            <a:fillRect/>
          </a:stretch>
        </p:blipFill>
        <p:spPr>
          <a:xfrm>
            <a:off x="9261686" y="5650931"/>
            <a:ext cx="1201846" cy="7763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a:t>
            </a:r>
          </a:p>
        </p:txBody>
      </p:sp>
      <p:sp>
        <p:nvSpPr>
          <p:cNvPr id="3" name="Content Placeholder 2"/>
          <p:cNvSpPr>
            <a:spLocks noGrp="1"/>
          </p:cNvSpPr>
          <p:nvPr>
            <p:ph idx="1"/>
          </p:nvPr>
        </p:nvSpPr>
        <p:spPr>
          <a:xfrm>
            <a:off x="838200" y="1313793"/>
            <a:ext cx="10515600" cy="4863170"/>
          </a:xfrm>
        </p:spPr>
        <p:txBody>
          <a:bodyPr>
            <a:normAutofit lnSpcReduction="10000"/>
          </a:bodyPr>
          <a:lstStyle/>
          <a:p>
            <a:r>
              <a:rPr lang="en-US" dirty="0"/>
              <a:t>Project covers most of the topics discussed in the course. It will include not only development but also planning and design phase. Groups can propose own topics using experience from previous courses</a:t>
            </a:r>
          </a:p>
          <a:p>
            <a:r>
              <a:rPr lang="en-US" dirty="0"/>
              <a:t>Group project – groups </a:t>
            </a:r>
            <a:r>
              <a:rPr lang="en-US" sz="2400" b="1" dirty="0"/>
              <a:t>4*</a:t>
            </a:r>
            <a:r>
              <a:rPr lang="en-US" dirty="0"/>
              <a:t> or less members but not less than 2</a:t>
            </a:r>
          </a:p>
          <a:p>
            <a:r>
              <a:rPr lang="en-US" dirty="0"/>
              <a:t>Groups have to be formed by the end of </a:t>
            </a:r>
            <a:r>
              <a:rPr lang="en-US" b="1" dirty="0"/>
              <a:t>week 3</a:t>
            </a:r>
            <a:r>
              <a:rPr lang="en-US" dirty="0"/>
              <a:t>. No changes to groups after reading week. </a:t>
            </a:r>
            <a:br>
              <a:rPr lang="en-US" dirty="0"/>
            </a:br>
            <a:r>
              <a:rPr lang="en-US" u="sng" dirty="0"/>
              <a:t>Students who do not create group by that time will receive automatically 0 for the entire project!</a:t>
            </a:r>
          </a:p>
          <a:p>
            <a:r>
              <a:rPr lang="en-US" dirty="0"/>
              <a:t>Project final implementation is due the </a:t>
            </a:r>
            <a:r>
              <a:rPr lang="en-US" b="1" dirty="0"/>
              <a:t>week 14</a:t>
            </a:r>
          </a:p>
          <a:p>
            <a:pPr marL="0" indent="0">
              <a:buNone/>
            </a:pPr>
            <a:endParaRPr lang="en-US" sz="2000" b="1" dirty="0"/>
          </a:p>
          <a:p>
            <a:pPr marL="0" indent="0">
              <a:buNone/>
            </a:pPr>
            <a:r>
              <a:rPr lang="en-US" sz="2000" b="1" dirty="0"/>
              <a:t>*</a:t>
            </a:r>
            <a:r>
              <a:rPr lang="en-US" sz="2000" dirty="0"/>
              <a:t> </a:t>
            </a:r>
            <a:r>
              <a:rPr lang="en-US" sz="2000"/>
              <a:t>This number </a:t>
            </a:r>
            <a:r>
              <a:rPr lang="en-US" sz="2000" dirty="0"/>
              <a:t>can </a:t>
            </a:r>
            <a:r>
              <a:rPr lang="en-US" sz="2000"/>
              <a:t>be increased to max 6 </a:t>
            </a:r>
            <a:r>
              <a:rPr lang="en-US" sz="2000" dirty="0"/>
              <a:t>for more complex projects </a:t>
            </a:r>
            <a:endParaRPr lang="en-US" sz="2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question.png"/>
          <p:cNvPicPr>
            <a:picLocks noChangeAspect="1"/>
          </p:cNvPicPr>
          <p:nvPr/>
        </p:nvPicPr>
        <p:blipFill>
          <a:blip r:embed="rId2"/>
          <a:stretch>
            <a:fillRect/>
          </a:stretch>
        </p:blipFill>
        <p:spPr>
          <a:xfrm>
            <a:off x="4191000" y="1405520"/>
            <a:ext cx="3810000" cy="4762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Swift – introduction </a:t>
            </a:r>
          </a:p>
        </p:txBody>
      </p:sp>
      <p:pic>
        <p:nvPicPr>
          <p:cNvPr id="6" name="Picture 5"/>
          <p:cNvPicPr>
            <a:picLocks noChangeAspect="1"/>
          </p:cNvPicPr>
          <p:nvPr/>
        </p:nvPicPr>
        <p:blipFill>
          <a:blip r:embed="rId2"/>
          <a:stretch>
            <a:fillRect/>
          </a:stretch>
        </p:blipFill>
        <p:spPr>
          <a:xfrm>
            <a:off x="4711700" y="2868113"/>
            <a:ext cx="2768600" cy="2946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12676</TotalTime>
  <Words>1503</Words>
  <Application>Microsoft Macintosh PowerPoint</Application>
  <PresentationFormat>Widescreen</PresentationFormat>
  <Paragraphs>152</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Andale Mono</vt:lpstr>
      <vt:lpstr>Arial</vt:lpstr>
      <vt:lpstr>Calibri</vt:lpstr>
      <vt:lpstr>Calibri Light</vt:lpstr>
      <vt:lpstr>Office Theme</vt:lpstr>
      <vt:lpstr>Mobile App Development II COMP3097 </vt:lpstr>
      <vt:lpstr>Two approaches – One course</vt:lpstr>
      <vt:lpstr>Upon completion of this course …</vt:lpstr>
      <vt:lpstr>Upon completion of this course …</vt:lpstr>
      <vt:lpstr>Books</vt:lpstr>
      <vt:lpstr>Missed lab-test policy</vt:lpstr>
      <vt:lpstr>Project</vt:lpstr>
      <vt:lpstr>PowerPoint Presentation</vt:lpstr>
      <vt:lpstr>Swift – introduction </vt:lpstr>
      <vt:lpstr>Swift</vt:lpstr>
      <vt:lpstr>Variables and Constants</vt:lpstr>
      <vt:lpstr>Constants, variables and their types</vt:lpstr>
      <vt:lpstr>Constants, variables and their types</vt:lpstr>
      <vt:lpstr>Conversions</vt:lpstr>
      <vt:lpstr>New operator in Swift</vt:lpstr>
      <vt:lpstr>Arrays and Dictionaries</vt:lpstr>
      <vt:lpstr>Control flow</vt:lpstr>
      <vt:lpstr>Switch-case statement</vt:lpstr>
      <vt:lpstr>Switch-case statement</vt:lpstr>
      <vt:lpstr>Optional values</vt:lpstr>
      <vt:lpstr>Functions</vt:lpstr>
      <vt:lpstr>Functions</vt:lpstr>
      <vt:lpstr>Closures</vt:lpstr>
      <vt:lpstr>Anonymous closure</vt:lpstr>
      <vt:lpstr>Classes and objects</vt:lpstr>
      <vt:lpstr>Initialization and Deinitialization</vt:lpstr>
      <vt:lpstr>Inheritance</vt:lpstr>
      <vt:lpstr>Getters and Setters</vt:lpstr>
      <vt:lpstr>Protocols </vt:lpstr>
      <vt:lpstr>Extensions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 Development II COMP3097 </dc:title>
  <dc:creator>Przemyslaw Pawluk</dc:creator>
  <cp:lastModifiedBy>Microsoft Office User</cp:lastModifiedBy>
  <cp:revision>17</cp:revision>
  <dcterms:created xsi:type="dcterms:W3CDTF">2015-01-05T03:40:39Z</dcterms:created>
  <dcterms:modified xsi:type="dcterms:W3CDTF">2023-01-06T20:56:35Z</dcterms:modified>
</cp:coreProperties>
</file>