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sldIdLst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7204937274999"/>
          <c:y val="2.84971768008094E-2"/>
          <c:w val="0.68300851507509497"/>
          <c:h val="0.94300564639838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Samsung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5E-445F-A528-4F3275B3531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5E-445F-A528-4F3275B35315}"/>
              </c:ext>
            </c:extLst>
          </c:dPt>
          <c:cat>
            <c:strRef>
              <c:f>Sheet1!$A$2:$A$3</c:f>
              <c:strCache>
                <c:ptCount val="2"/>
                <c:pt idx="0">
                  <c:v>Prominence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5E-445F-A528-4F3275B35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Lenovo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62-46AB-8689-6C4D9D2CDF1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62-46AB-8689-6C4D9D2CDF15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0.285759445</c:v>
                </c:pt>
                <c:pt idx="1">
                  <c:v>0.71424055500000005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62-46AB-8689-6C4D9D2CD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Lenovo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B6-4487-A1FA-B1965655954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B6-4487-A1FA-B19656559540}"/>
              </c:ext>
            </c:extLst>
          </c:dPt>
          <c:cat>
            <c:strRef>
              <c:f>Sheet1!$A$2:$A$3</c:f>
              <c:strCache>
                <c:ptCount val="2"/>
                <c:pt idx="0">
                  <c:v>Mood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0.380781904</c:v>
                </c:pt>
                <c:pt idx="1">
                  <c:v>0.619218096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B6-4487-A1FA-B1965655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Lenovo</c:v>
                </c:pt>
              </c:strCache>
            </c:strRef>
          </c:tx>
          <c:spPr>
            <a:ln>
              <a:solidFill>
                <a:schemeClr val="bg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36-4639-88EE-1AA40A0B3D7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36-4639-88EE-1AA40A0B3D71}"/>
              </c:ext>
            </c:extLst>
          </c:dPt>
          <c:cat>
            <c:strRef>
              <c:f>Sheet1!$A$2:$A$3</c:f>
              <c:strCache>
                <c:ptCount val="2"/>
                <c:pt idx="0">
                  <c:v>Prominence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36-4639-88EE-1AA40A0B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7204937274999"/>
          <c:y val="2.84971768008094E-2"/>
          <c:w val="0.68300851507509497"/>
          <c:h val="0.94300564639838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Dell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C3-425D-85DB-41F61A83FBD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C3-425D-85DB-41F61A83FBD7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C3-425D-85DB-41F61A83F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Pillar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73-413E-BC20-2C4226F6715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73-413E-BC20-2C4226F6715E}"/>
              </c:ext>
            </c:extLst>
          </c:dPt>
          <c:cat>
            <c:strRef>
              <c:f>Sheet1!$A$2:$A$3</c:f>
              <c:strCache>
                <c:ptCount val="2"/>
                <c:pt idx="0">
                  <c:v>Mood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73-413E-BC20-2C4226F67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Pillar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6A-4B6C-8CF7-A0BB61363E3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6A-4B6C-8CF7-A0BB61363E37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6A-4B6C-8CF7-A0BB61363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Pillars</c:v>
                </c:pt>
              </c:strCache>
            </c:strRef>
          </c:tx>
          <c:spPr>
            <a:ln>
              <a:solidFill>
                <a:schemeClr val="bg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9-40F6-A4B1-FB73607A621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49-40F6-A4B1-FB73607A6216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49-40F6-A4B1-FB73607A6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7204937274999"/>
          <c:y val="2.84971768008094E-2"/>
          <c:w val="0.68300851507509497"/>
          <c:h val="0.94300564639838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Apple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rgbClr val="0365C0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0-47E1-AAB2-C131309BA7D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0-47E1-AAB2-C131309BA7D1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85.315701436819694</c:v>
                </c:pt>
                <c:pt idx="1">
                  <c:v>14.684298563180306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F0-47E1-AAB2-C131309BA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Apple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rgbClr val="45A4FC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D7-4570-8B00-02BDE5A2854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D7-4570-8B00-02BDE5A2854C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91.545465416805698</c:v>
                </c:pt>
                <c:pt idx="1">
                  <c:v>8.4545345831943024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D7-4570-8B00-02BDE5A28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Apple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rgbClr val="686F76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77-4D7F-9276-D2411142838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77-4D7F-9276-D2411142838F}"/>
              </c:ext>
            </c:extLst>
          </c:dPt>
          <c:cat>
            <c:strRef>
              <c:f>Sheet1!$A$2:$A$3</c:f>
              <c:strCache>
                <c:ptCount val="2"/>
                <c:pt idx="0">
                  <c:v>Mood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96.703998885481795</c:v>
                </c:pt>
                <c:pt idx="1">
                  <c:v>3.2960011145182051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77-4D7F-9276-D24111428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Samsung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43-4610-8E28-1E9B13554B9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43-4610-8E28-1E9B13554B94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43.933668660000002</c:v>
                </c:pt>
                <c:pt idx="1">
                  <c:v>56.066331339999998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43-4610-8E28-1E9B13554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Apple</c:v>
                </c:pt>
              </c:strCache>
            </c:strRef>
          </c:tx>
          <c:spPr>
            <a:ln>
              <a:solidFill>
                <a:schemeClr val="bg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rgbClr val="A1A7AC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F8-4B32-9B7F-D3631B3BC39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F8-4B32-9B7F-D3631B3BC39F}"/>
              </c:ext>
            </c:extLst>
          </c:dPt>
          <c:cat>
            <c:strRef>
              <c:f>Sheet1!$A$2:$A$3</c:f>
              <c:strCache>
                <c:ptCount val="2"/>
                <c:pt idx="0">
                  <c:v>Prominence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78.119414640559</c:v>
                </c:pt>
                <c:pt idx="1">
                  <c:v>21.880585359441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F8-4B32-9B7F-D3631B3BC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7204937274999"/>
          <c:y val="2.84971768008094E-2"/>
          <c:w val="0.68300851507509497"/>
          <c:h val="0.94300564639838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Google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20-4B35-ACC3-F428CA26625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20-4B35-ACC3-F428CA266251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22.280161508843602</c:v>
                </c:pt>
                <c:pt idx="1">
                  <c:v>77.719838491156395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20-4B35-ACC3-F428CA266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Google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95-4593-A787-A845BB1421D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95-4593-A787-A845BB1421D4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20.816812612630098</c:v>
                </c:pt>
                <c:pt idx="1">
                  <c:v>79.183187387369898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95-4593-A787-A845BB142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Google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DD-44F8-A78B-5F8C60F873F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DD-44F8-A78B-5F8C60F873F2}"/>
              </c:ext>
            </c:extLst>
          </c:dPt>
          <c:cat>
            <c:strRef>
              <c:f>Sheet1!$A$2:$A$3</c:f>
              <c:strCache>
                <c:ptCount val="2"/>
                <c:pt idx="0">
                  <c:v>Mood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21.864191820620299</c:v>
                </c:pt>
                <c:pt idx="1">
                  <c:v>78.135808179379694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DD-44F8-A78B-5F8C60F87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Google</c:v>
                </c:pt>
              </c:strCache>
            </c:strRef>
          </c:tx>
          <c:spPr>
            <a:ln>
              <a:solidFill>
                <a:schemeClr val="bg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6C-41AA-BE43-6CB4A536994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C-41AA-BE43-6CB4A5369943}"/>
              </c:ext>
            </c:extLst>
          </c:dPt>
          <c:cat>
            <c:strRef>
              <c:f>Sheet1!$A$2:$A$3</c:f>
              <c:strCache>
                <c:ptCount val="2"/>
                <c:pt idx="0">
                  <c:v>Prominence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32.9002484279398</c:v>
                </c:pt>
                <c:pt idx="1">
                  <c:v>67.0997515720602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C-41AA-BE43-6CB4A5369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Long Term Brand Equity (BAV)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F004E"/>
              </a:solidFill>
              <a:ln w="25400">
                <a:noFill/>
              </a:ln>
              <a:effectLst/>
            </c:spPr>
          </c:marker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l"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latin typeface="+mn-lt"/>
                      </a:rPr>
                      <a:t>Asus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l"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CD-47D3-8755-1C193ADC1C8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l"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latin typeface="+mn-lt"/>
                      </a:rPr>
                      <a:t>Dell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l"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CD-47D3-8755-1C193ADC1C8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l"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latin typeface="+mn-lt"/>
                      </a:rPr>
                      <a:t>Lenovo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l"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CD-47D3-8755-1C193ADC1C8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l"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latin typeface="+mn-lt"/>
                      </a:rPr>
                      <a:t>Samsung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l"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CD-47D3-8755-1C193ADC1C8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l"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latin typeface="+mn-lt"/>
                      </a:rPr>
                      <a:t>HP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l"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CD-47D3-8755-1C193ADC1C89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l"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latin typeface="+mn-lt"/>
                      </a:rPr>
                      <a:t>Apple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l"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CD-47D3-8755-1C193ADC1C89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l"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latin typeface="+mn-lt"/>
                      </a:rPr>
                      <a:t>Toshiba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l"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CD-47D3-8755-1C193ADC1C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33.870068879999998</c:v>
                </c:pt>
                <c:pt idx="1">
                  <c:v>37.833236370000002</c:v>
                </c:pt>
                <c:pt idx="2">
                  <c:v>30.107065909999999</c:v>
                </c:pt>
                <c:pt idx="3">
                  <c:v>59.747403949999999</c:v>
                </c:pt>
                <c:pt idx="4">
                  <c:v>33.384133540000001</c:v>
                </c:pt>
                <c:pt idx="5">
                  <c:v>97.777425350000001</c:v>
                </c:pt>
                <c:pt idx="6">
                  <c:v>30.693245139999998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59.225730900000002</c:v>
                </c:pt>
                <c:pt idx="1">
                  <c:v>96.877929690000002</c:v>
                </c:pt>
                <c:pt idx="2">
                  <c:v>65.563537600000004</c:v>
                </c:pt>
                <c:pt idx="3">
                  <c:v>99.438026429999994</c:v>
                </c:pt>
                <c:pt idx="4">
                  <c:v>98.033096310000005</c:v>
                </c:pt>
                <c:pt idx="5">
                  <c:v>99.562911990000003</c:v>
                </c:pt>
                <c:pt idx="6">
                  <c:v>90.665000919999997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5CD-47D3-8755-1C193ADC1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731152"/>
        <c:axId val="349728528"/>
      </c:scatterChart>
      <c:scatterChart>
        <c:scatterStyle val="lineMarker"/>
        <c:varyColors val="0"/>
        <c:ser>
          <c:idx val="1"/>
          <c:order val="1"/>
          <c:tx>
            <c:v>diagonal_line</c:v>
          </c:tx>
          <c:spPr>
            <a:ln w="25400" cap="rnd">
              <a:solidFill>
                <a:srgbClr val="A7A6AD"/>
              </a:solidFill>
              <a:prstDash val="dash"/>
              <a:round/>
              <a:headEnd type="triangle" w="lg" len="lg"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xVal>
          <c:y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8-C5CD-47D3-8755-1C193ADC1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420496"/>
        <c:axId val="287498280"/>
      </c:scatterChart>
      <c:valAx>
        <c:axId val="349731152"/>
        <c:scaling>
          <c:orientation val="minMax"/>
          <c:max val="1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865C0"/>
                    </a:solidFill>
                    <a:latin typeface="Brandon Grotesque Regular"/>
                    <a:ea typeface="Brandon Grotesque Regular"/>
                    <a:cs typeface="Brandon Grotesque Regular"/>
                  </a:defRPr>
                </a:pPr>
                <a:r>
                  <a:rPr lang="en-US"/>
                  <a:t>MICRO SOCIAL EQUITY (BAVSOCIAL)</a:t>
                </a:r>
              </a:p>
            </c:rich>
          </c:tx>
          <c:layout>
            <c:manualLayout>
              <c:xMode val="edge"/>
              <c:yMode val="edge"/>
              <c:x val="0.27910300083193368"/>
              <c:y val="0.953495370370370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rgbClr val="0865C0"/>
                  </a:solidFill>
                  <a:latin typeface="Brandon Grotesque Regular"/>
                  <a:ea typeface="Brandon Grotesque Regular"/>
                  <a:cs typeface="Brandon Grotesque Regular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rgbClr val="000066"/>
            </a:solidFill>
            <a:prstDash val="solid"/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28528"/>
        <c:crosses val="autoZero"/>
        <c:crossBetween val="midCat"/>
      </c:valAx>
      <c:valAx>
        <c:axId val="349728528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865C0"/>
                    </a:solidFill>
                    <a:latin typeface="Brandon Grotesque Regular"/>
                    <a:ea typeface="Brandon Grotesque Regular"/>
                    <a:cs typeface="Brandon Grotesque Regular"/>
                  </a:defRPr>
                </a:pPr>
                <a:r>
                  <a:rPr lang="en-US"/>
                  <a:t>LONG-TERM BRAND EQUITY (BAV)</a:t>
                </a:r>
              </a:p>
            </c:rich>
          </c:tx>
          <c:layout>
            <c:manualLayout>
              <c:xMode val="edge"/>
              <c:yMode val="edge"/>
              <c:x val="0"/>
              <c:y val="0.246469998541848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rgbClr val="0865C0"/>
                  </a:solidFill>
                  <a:latin typeface="Brandon Grotesque Regular"/>
                  <a:ea typeface="Brandon Grotesque Regular"/>
                  <a:cs typeface="Brandon Grotesque Regular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>
            <a:solidFill>
              <a:srgbClr val="000066"/>
            </a:solidFill>
            <a:prstDash val="solid"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31152"/>
        <c:crosses val="autoZero"/>
        <c:crossBetween val="midCat"/>
      </c:valAx>
      <c:valAx>
        <c:axId val="287498280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>
                <a:noFill/>
              </a14:hiddenLine>
            </a:ext>
          </a:ex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420496"/>
        <c:crosses val="max"/>
        <c:crossBetween val="midCat"/>
      </c:valAx>
      <c:valAx>
        <c:axId val="283420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49828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1"/>
  </c:chart>
  <c:spPr>
    <a:noFill/>
    <a:ln w="254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Samsung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6D-4BA3-9E1E-90105B2FEA7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6D-4BA3-9E1E-90105B2FEA7A}"/>
              </c:ext>
            </c:extLst>
          </c:dPt>
          <c:cat>
            <c:strRef>
              <c:f>Sheet1!$A$2:$A$3</c:f>
              <c:strCache>
                <c:ptCount val="2"/>
                <c:pt idx="0">
                  <c:v>Mood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6D-4BA3-9E1E-90105B2FE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Samsung</c:v>
                </c:pt>
              </c:strCache>
            </c:strRef>
          </c:tx>
          <c:spPr>
            <a:ln>
              <a:solidFill>
                <a:schemeClr val="bg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90-47A4-8854-A4827BFD0FC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90-47A4-8854-A4827BFD0FC4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0.52529439</c:v>
                </c:pt>
                <c:pt idx="1">
                  <c:v>0.47470561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90-47A4-8854-A4827BFD0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7204937274999"/>
          <c:y val="2.84971768008094E-2"/>
          <c:w val="0.68300851507509497"/>
          <c:h val="0.94300564639838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Asus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F4-4653-9CBC-8E5652AA09F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F4-4653-9CBC-8E5652AA09F7}"/>
              </c:ext>
            </c:extLst>
          </c:dPt>
          <c:cat>
            <c:strRef>
              <c:f>Sheet1!$A$2:$A$3</c:f>
              <c:strCache>
                <c:ptCount val="2"/>
                <c:pt idx="0">
                  <c:v>Prominence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25.938895760772098</c:v>
                </c:pt>
                <c:pt idx="1">
                  <c:v>74.061104239227902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F4-4653-9CBC-8E5652AA0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Asus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95-4D10-94D5-F4E23101A3B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95-4D10-94D5-F4E23101A3BF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23.509142825705201</c:v>
                </c:pt>
                <c:pt idx="1">
                  <c:v>76.490857174294803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5-4D10-94D5-F4E23101A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Asus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B8-47FA-B9F8-6D69D72C41D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B8-47FA-B9F8-6D69D72C41D6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B8-47FA-B9F8-6D69D72C4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Asus</c:v>
                </c:pt>
              </c:strCache>
            </c:strRef>
          </c:tx>
          <c:spPr>
            <a:ln>
              <a:solidFill>
                <a:schemeClr val="bg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5B-476B-ACDB-95A0A60E246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5B-476B-ACDB-95A0A60E2469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5B-476B-ACDB-95A0A60E2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7204937274999"/>
          <c:y val="2.84971768008094E-2"/>
          <c:w val="0.68300851507509497"/>
          <c:h val="0.94300564639838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Lenovo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4056-934E-D56407CD2FC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4056-934E-D56407CD2FC4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Void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0.51751951299999999</c:v>
                </c:pt>
                <c:pt idx="1">
                  <c:v>0.48248048700000001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33-4056-934E-D56407CD2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8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t="3175" r="385" b="12562"/>
          <a:stretch/>
        </p:blipFill>
        <p:spPr>
          <a:xfrm>
            <a:off x="0" y="0"/>
            <a:ext cx="12192000" cy="687271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11" y="4384385"/>
            <a:ext cx="611697" cy="66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16" y="4600046"/>
            <a:ext cx="1031025" cy="402586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rot="18900000">
            <a:off x="4999561" y="-1512066"/>
            <a:ext cx="2173941" cy="2173941"/>
          </a:xfrm>
          <a:prstGeom prst="rtTriangle">
            <a:avLst/>
          </a:prstGeom>
          <a:solidFill>
            <a:srgbClr val="00B0F0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prstClr val="black">
                  <a:lumMod val="75000"/>
                  <a:lumOff val="25000"/>
                </a:prst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818298"/>
            <a:ext cx="12192000" cy="67374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5400" b="1" i="0" spc="5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3235416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4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0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6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67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49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DEDE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DEDEDD"/>
                </a:solidFill>
              </a:rPr>
              <a:pPr/>
              <a:t>‹#›</a:t>
            </a:fld>
            <a:endParaRPr lang="en-US">
              <a:solidFill>
                <a:srgbClr val="DEDE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63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3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3146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584950" y="1619250"/>
            <a:ext cx="4762500" cy="46037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44550" y="1619250"/>
            <a:ext cx="5003800" cy="460375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2250"/>
            </a:lvl1pPr>
            <a:lvl2pPr marL="558800" indent="-279400">
              <a:spcBef>
                <a:spcPts val="2250"/>
              </a:spcBef>
              <a:defRPr sz="2250"/>
            </a:lvl2pPr>
            <a:lvl3pPr marL="838200" indent="-279400">
              <a:spcBef>
                <a:spcPts val="2250"/>
              </a:spcBef>
              <a:defRPr sz="2250"/>
            </a:lvl3pPr>
            <a:lvl4pPr marL="1117600" indent="-279400">
              <a:spcBef>
                <a:spcPts val="2250"/>
              </a:spcBef>
              <a:defRPr sz="2250"/>
            </a:lvl4pPr>
            <a:lvl5pPr marL="1397000" indent="-279400">
              <a:spcBef>
                <a:spcPts val="2250"/>
              </a:spcBef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2398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44550" y="889000"/>
            <a:ext cx="10502900" cy="50736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6449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880350" y="35242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880350" y="5651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603250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43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3800" y="4476750"/>
            <a:ext cx="9810750" cy="39498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3800" y="2993499"/>
            <a:ext cx="981075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0878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44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5744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multi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679" y="549012"/>
            <a:ext cx="11428677" cy="10437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2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wer Grid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7" y="319315"/>
            <a:ext cx="3893457" cy="391886"/>
          </a:xfrm>
          <a:prstGeom prst="rect">
            <a:avLst/>
          </a:prstGeom>
        </p:spPr>
        <p:txBody>
          <a:bodyPr lIns="0" tIns="45717" rIns="91432" bIns="45717">
            <a:normAutofit/>
          </a:bodyPr>
          <a:lstStyle>
            <a:lvl1pPr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 ANALYSIS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7" y="711202"/>
            <a:ext cx="3893457" cy="943428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4" indent="0" algn="ctr">
              <a:buNone/>
              <a:defRPr sz="2100"/>
            </a:lvl2pPr>
            <a:lvl3pPr marL="914326" indent="0" algn="ctr">
              <a:buNone/>
              <a:defRPr sz="1800"/>
            </a:lvl3pPr>
            <a:lvl4pPr marL="1371490" indent="0" algn="ctr">
              <a:buNone/>
              <a:defRPr sz="1500"/>
            </a:lvl4pPr>
            <a:lvl5pPr marL="1828654" indent="0" algn="ctr">
              <a:buNone/>
              <a:defRPr sz="1500"/>
            </a:lvl5pPr>
            <a:lvl6pPr marL="2285818" indent="0" algn="ctr">
              <a:buNone/>
              <a:defRPr sz="1500"/>
            </a:lvl6pPr>
            <a:lvl7pPr marL="2742980" indent="0" algn="ctr">
              <a:buNone/>
              <a:defRPr sz="1500"/>
            </a:lvl7pPr>
            <a:lvl8pPr marL="3200144" indent="0" algn="ctr">
              <a:buNone/>
              <a:defRPr sz="1500"/>
            </a:lvl8pPr>
            <a:lvl9pPr marL="3657308" indent="0" algn="ctr">
              <a:buNone/>
              <a:defRPr sz="1500"/>
            </a:lvl9pPr>
          </a:lstStyle>
          <a:p>
            <a:r>
              <a:rPr lang="en-US" dirty="0"/>
              <a:t>Header goes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86616" y="6408573"/>
            <a:ext cx="9060543" cy="238742"/>
          </a:xfrm>
        </p:spPr>
        <p:txBody>
          <a:bodyPr l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457164" indent="0">
              <a:buNone/>
              <a:defRPr/>
            </a:lvl2pPr>
            <a:lvl3pPr marL="914326" indent="0">
              <a:buNone/>
              <a:defRPr/>
            </a:lvl3pPr>
            <a:lvl4pPr marL="1371490" indent="0">
              <a:buNone/>
              <a:defRPr/>
            </a:lvl4pPr>
            <a:lvl5pPr marL="1828654" indent="0">
              <a:buNone/>
              <a:defRPr/>
            </a:lvl5pPr>
          </a:lstStyle>
          <a:p>
            <a:pPr lvl="0"/>
            <a:r>
              <a:rPr lang="en-US" dirty="0"/>
              <a:t>Base: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89710"/>
            <a:ext cx="3893456" cy="325304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4" indent="0">
              <a:buNone/>
              <a:defRPr/>
            </a:lvl2pPr>
            <a:lvl3pPr marL="914326" indent="0">
              <a:buNone/>
              <a:defRPr/>
            </a:lvl3pPr>
            <a:lvl4pPr marL="1371490" indent="0">
              <a:buNone/>
              <a:defRPr/>
            </a:lvl4pPr>
            <a:lvl5pPr marL="1828654" indent="0">
              <a:buNone/>
              <a:defRPr/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72935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51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5413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13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55413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54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55413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968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88649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BF08-EABA-405F-930B-C65EBF8271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5403-207A-4B87-9E77-465DE30A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844" y="365126"/>
            <a:ext cx="11181556" cy="597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44" y="1600200"/>
            <a:ext cx="11181556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13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240" y="6356350"/>
            <a:ext cx="41317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fld id="{A110A5B4-1FAE-44F9-BF8B-DDD795BE081B}" type="slidenum">
              <a:rPr lang="en-US" smtClean="0">
                <a:solidFill>
                  <a:srgbClr val="14131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131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0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2575" indent="-279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3088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985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0288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45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47753" y="6540500"/>
            <a:ext cx="29014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/>
            </a:lvl1pPr>
          </a:lstStyle>
          <a:p>
            <a:pPr algn="ctr" defTabSz="412750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2750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89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 Light"/>
        </a:defRPr>
      </a:lvl1pPr>
      <a:lvl2pPr marL="63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 Light"/>
        </a:defRPr>
      </a:lvl2pPr>
      <a:lvl3pPr marL="95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 Light"/>
        </a:defRPr>
      </a:lvl3pPr>
      <a:lvl4pPr marL="127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 Light"/>
        </a:defRPr>
      </a:lvl4pPr>
      <a:lvl5pPr marL="158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 Light"/>
        </a:defRPr>
      </a:lvl5pPr>
      <a:lvl6pPr marL="190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22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4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5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chart" Target="../charts/chart13.xml"/><Relationship Id="rId26" Type="http://schemas.openxmlformats.org/officeDocument/2006/relationships/chart" Target="../charts/chart20.xml"/><Relationship Id="rId3" Type="http://schemas.openxmlformats.org/officeDocument/2006/relationships/image" Target="../media/image6.png"/><Relationship Id="rId21" Type="http://schemas.openxmlformats.org/officeDocument/2006/relationships/chart" Target="../charts/chart16.xml"/><Relationship Id="rId7" Type="http://schemas.openxmlformats.org/officeDocument/2006/relationships/chart" Target="../charts/chart4.xml"/><Relationship Id="rId12" Type="http://schemas.openxmlformats.org/officeDocument/2006/relationships/chart" Target="../charts/chart8.xml"/><Relationship Id="rId17" Type="http://schemas.openxmlformats.org/officeDocument/2006/relationships/chart" Target="../charts/chart12.xml"/><Relationship Id="rId25" Type="http://schemas.openxmlformats.org/officeDocument/2006/relationships/chart" Target="../charts/chart19.xml"/><Relationship Id="rId2" Type="http://schemas.openxmlformats.org/officeDocument/2006/relationships/image" Target="../media/image5.png"/><Relationship Id="rId16" Type="http://schemas.openxmlformats.org/officeDocument/2006/relationships/chart" Target="../charts/chart11.xml"/><Relationship Id="rId20" Type="http://schemas.openxmlformats.org/officeDocument/2006/relationships/chart" Target="../charts/chart15.xml"/><Relationship Id="rId29" Type="http://schemas.openxmlformats.org/officeDocument/2006/relationships/chart" Target="../charts/chart22.xml"/><Relationship Id="rId1" Type="http://schemas.openxmlformats.org/officeDocument/2006/relationships/slideLayout" Target="../slideLayouts/slideLayout33.xml"/><Relationship Id="rId6" Type="http://schemas.openxmlformats.org/officeDocument/2006/relationships/chart" Target="../charts/chart3.xml"/><Relationship Id="rId11" Type="http://schemas.openxmlformats.org/officeDocument/2006/relationships/chart" Target="../charts/chart7.xml"/><Relationship Id="rId24" Type="http://schemas.openxmlformats.org/officeDocument/2006/relationships/chart" Target="../charts/chart18.xml"/><Relationship Id="rId32" Type="http://schemas.openxmlformats.org/officeDocument/2006/relationships/image" Target="../media/image11.png"/><Relationship Id="rId5" Type="http://schemas.openxmlformats.org/officeDocument/2006/relationships/chart" Target="../charts/chart2.xml"/><Relationship Id="rId15" Type="http://schemas.openxmlformats.org/officeDocument/2006/relationships/chart" Target="../charts/chart10.xml"/><Relationship Id="rId23" Type="http://schemas.openxmlformats.org/officeDocument/2006/relationships/chart" Target="../charts/chart17.xml"/><Relationship Id="rId28" Type="http://schemas.openxmlformats.org/officeDocument/2006/relationships/chart" Target="../charts/chart21.xml"/><Relationship Id="rId10" Type="http://schemas.openxmlformats.org/officeDocument/2006/relationships/chart" Target="../charts/chart6.xml"/><Relationship Id="rId19" Type="http://schemas.openxmlformats.org/officeDocument/2006/relationships/chart" Target="../charts/chart14.xml"/><Relationship Id="rId31" Type="http://schemas.openxmlformats.org/officeDocument/2006/relationships/chart" Target="../charts/chart24.xml"/><Relationship Id="rId4" Type="http://schemas.openxmlformats.org/officeDocument/2006/relationships/chart" Target="../charts/chart1.xml"/><Relationship Id="rId9" Type="http://schemas.openxmlformats.org/officeDocument/2006/relationships/chart" Target="../charts/chart5.xml"/><Relationship Id="rId14" Type="http://schemas.openxmlformats.org/officeDocument/2006/relationships/chart" Target="../charts/chart9.xml"/><Relationship Id="rId22" Type="http://schemas.openxmlformats.org/officeDocument/2006/relationships/image" Target="../media/image9.png"/><Relationship Id="rId27" Type="http://schemas.openxmlformats.org/officeDocument/2006/relationships/image" Target="../media/image10.png"/><Relationship Id="rId30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>
            <a:spLocks/>
          </p:cNvSpPr>
          <p:nvPr/>
        </p:nvSpPr>
        <p:spPr>
          <a:xfrm>
            <a:off x="659758" y="184971"/>
            <a:ext cx="9206068" cy="5291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Avenir Next Demi Bold" panose="020B0703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2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MORE DEVELOPED BRANDS HAVE COMPLETED CORES, INDICATING HIGHER MOMENTUM, PASSION, AND ADVOCACY ONLINE </a:t>
            </a:r>
            <a:endParaRPr kumimoji="0" lang="en-US" sz="1400" b="1" i="0" u="none" strike="noStrike" kern="1200" cap="none" spc="2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venir Next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142240" y="6430090"/>
            <a:ext cx="41317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69" name="Text Placeholder 3"/>
          <p:cNvSpPr txBox="1">
            <a:spLocks/>
          </p:cNvSpPr>
          <p:nvPr/>
        </p:nvSpPr>
        <p:spPr>
          <a:xfrm>
            <a:off x="454720" y="6447959"/>
            <a:ext cx="8394312" cy="218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BAVSOCIAL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USA, Facebook, Twitter, Instagram, Blogs, News, Search, Website; January 1, 2016 – June 21, 2017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570" y="6476138"/>
            <a:ext cx="1125274" cy="19727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56534" y="3633455"/>
            <a:ext cx="2462486" cy="2587648"/>
            <a:chOff x="4214760" y="1476684"/>
            <a:chExt cx="2708735" cy="2846413"/>
          </a:xfrm>
        </p:grpSpPr>
        <p:pic>
          <p:nvPicPr>
            <p:cNvPr id="179" name="Picture 20" descr="Image result for samsung logo wik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730" y="1476684"/>
              <a:ext cx="813661" cy="610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" name="Group 105"/>
            <p:cNvGrpSpPr/>
            <p:nvPr/>
          </p:nvGrpSpPr>
          <p:grpSpPr>
            <a:xfrm>
              <a:off x="4214760" y="1984020"/>
              <a:ext cx="2708735" cy="2339077"/>
              <a:chOff x="4835769" y="945932"/>
              <a:chExt cx="7728337" cy="6066963"/>
            </a:xfrm>
          </p:grpSpPr>
          <p:graphicFrame>
            <p:nvGraphicFramePr>
              <p:cNvPr id="107" name="Chart 106"/>
              <p:cNvGraphicFramePr/>
              <p:nvPr>
                <p:extLst/>
              </p:nvPr>
            </p:nvGraphicFramePr>
            <p:xfrm>
              <a:off x="4835769" y="945932"/>
              <a:ext cx="7728337" cy="6066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08" name="Chart 107"/>
              <p:cNvGraphicFramePr/>
              <p:nvPr>
                <p:extLst/>
              </p:nvPr>
            </p:nvGraphicFramePr>
            <p:xfrm>
              <a:off x="6022732" y="1857481"/>
              <a:ext cx="5387684" cy="42244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09" name="Chart 108"/>
              <p:cNvGraphicFramePr/>
              <p:nvPr>
                <p:extLst/>
              </p:nvPr>
            </p:nvGraphicFramePr>
            <p:xfrm>
              <a:off x="6494006" y="2410506"/>
              <a:ext cx="4466645" cy="31183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10" name="Chart 109"/>
              <p:cNvGraphicFramePr/>
              <p:nvPr>
                <p:extLst/>
              </p:nvPr>
            </p:nvGraphicFramePr>
            <p:xfrm>
              <a:off x="7560834" y="3005063"/>
              <a:ext cx="2370585" cy="1929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  <p:cxnSp>
          <p:nvCxnSpPr>
            <p:cNvPr id="83" name="Straight Connector 82"/>
            <p:cNvCxnSpPr/>
            <p:nvPr/>
          </p:nvCxnSpPr>
          <p:spPr>
            <a:xfrm>
              <a:off x="4563906" y="3141913"/>
              <a:ext cx="20472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579798" y="2148465"/>
              <a:ext cx="0" cy="2026646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" name="Group 11"/>
          <p:cNvGrpSpPr/>
          <p:nvPr/>
        </p:nvGrpSpPr>
        <p:grpSpPr>
          <a:xfrm>
            <a:off x="6802473" y="3865998"/>
            <a:ext cx="2462486" cy="2357008"/>
            <a:chOff x="-2801772" y="1646818"/>
            <a:chExt cx="2708735" cy="2592702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804558" y="1646818"/>
              <a:ext cx="701561" cy="143908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>
              <a:off x="-2801772" y="1900443"/>
              <a:ext cx="2708735" cy="2339077"/>
              <a:chOff x="4835769" y="945932"/>
              <a:chExt cx="7728337" cy="6066963"/>
            </a:xfrm>
          </p:grpSpPr>
          <p:graphicFrame>
            <p:nvGraphicFramePr>
              <p:cNvPr id="96" name="Chart 95"/>
              <p:cNvGraphicFramePr/>
              <p:nvPr>
                <p:extLst/>
              </p:nvPr>
            </p:nvGraphicFramePr>
            <p:xfrm>
              <a:off x="4835769" y="945932"/>
              <a:ext cx="7728337" cy="6066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98" name="Chart 97"/>
              <p:cNvGraphicFramePr/>
              <p:nvPr>
                <p:extLst/>
              </p:nvPr>
            </p:nvGraphicFramePr>
            <p:xfrm>
              <a:off x="6022732" y="1857481"/>
              <a:ext cx="5387684" cy="42244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graphicFrame>
            <p:nvGraphicFramePr>
              <p:cNvPr id="99" name="Chart 98"/>
              <p:cNvGraphicFramePr/>
              <p:nvPr>
                <p:extLst/>
              </p:nvPr>
            </p:nvGraphicFramePr>
            <p:xfrm>
              <a:off x="6494006" y="2410506"/>
              <a:ext cx="4466645" cy="31183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  <p:graphicFrame>
            <p:nvGraphicFramePr>
              <p:cNvPr id="100" name="Chart 99"/>
              <p:cNvGraphicFramePr/>
              <p:nvPr>
                <p:extLst/>
              </p:nvPr>
            </p:nvGraphicFramePr>
            <p:xfrm>
              <a:off x="7560834" y="3005063"/>
              <a:ext cx="2370585" cy="1929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</p:grpSp>
        <p:cxnSp>
          <p:nvCxnSpPr>
            <p:cNvPr id="90" name="Straight Connector 89"/>
            <p:cNvCxnSpPr/>
            <p:nvPr/>
          </p:nvCxnSpPr>
          <p:spPr>
            <a:xfrm>
              <a:off x="-2446485" y="3063703"/>
              <a:ext cx="20472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-1430593" y="2070256"/>
              <a:ext cx="0" cy="2026645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" name="Group 10"/>
          <p:cNvGrpSpPr/>
          <p:nvPr/>
        </p:nvGrpSpPr>
        <p:grpSpPr>
          <a:xfrm>
            <a:off x="3903001" y="3799277"/>
            <a:ext cx="2462486" cy="2418097"/>
            <a:chOff x="-462928" y="1600498"/>
            <a:chExt cx="2708735" cy="2659916"/>
          </a:xfrm>
        </p:grpSpPr>
        <p:pic>
          <p:nvPicPr>
            <p:cNvPr id="171" name="Picture 4" descr="Image result for lenovo 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08" y="1600498"/>
              <a:ext cx="633758" cy="22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9" name="Group 78"/>
            <p:cNvGrpSpPr/>
            <p:nvPr/>
          </p:nvGrpSpPr>
          <p:grpSpPr>
            <a:xfrm>
              <a:off x="-462928" y="1921337"/>
              <a:ext cx="2708735" cy="2339077"/>
              <a:chOff x="4835769" y="945932"/>
              <a:chExt cx="7728337" cy="6066963"/>
            </a:xfrm>
          </p:grpSpPr>
          <p:graphicFrame>
            <p:nvGraphicFramePr>
              <p:cNvPr id="86" name="Chart 85"/>
              <p:cNvGraphicFramePr/>
              <p:nvPr>
                <p:extLst/>
              </p:nvPr>
            </p:nvGraphicFramePr>
            <p:xfrm>
              <a:off x="4835769" y="945932"/>
              <a:ext cx="7728337" cy="6066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4"/>
              </a:graphicData>
            </a:graphic>
          </p:graphicFrame>
          <p:graphicFrame>
            <p:nvGraphicFramePr>
              <p:cNvPr id="87" name="Chart 86"/>
              <p:cNvGraphicFramePr/>
              <p:nvPr>
                <p:extLst/>
              </p:nvPr>
            </p:nvGraphicFramePr>
            <p:xfrm>
              <a:off x="6022732" y="1857481"/>
              <a:ext cx="5387684" cy="42244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5"/>
              </a:graphicData>
            </a:graphic>
          </p:graphicFrame>
          <p:graphicFrame>
            <p:nvGraphicFramePr>
              <p:cNvPr id="88" name="Chart 87"/>
              <p:cNvGraphicFramePr/>
              <p:nvPr>
                <p:extLst/>
              </p:nvPr>
            </p:nvGraphicFramePr>
            <p:xfrm>
              <a:off x="6494006" y="2410506"/>
              <a:ext cx="4466645" cy="31183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6"/>
              </a:graphicData>
            </a:graphic>
          </p:graphicFrame>
          <p:graphicFrame>
            <p:nvGraphicFramePr>
              <p:cNvPr id="94" name="Chart 93"/>
              <p:cNvGraphicFramePr/>
              <p:nvPr>
                <p:extLst/>
              </p:nvPr>
            </p:nvGraphicFramePr>
            <p:xfrm>
              <a:off x="7560834" y="3005063"/>
              <a:ext cx="2370585" cy="1929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7"/>
              </a:graphicData>
            </a:graphic>
          </p:graphicFrame>
        </p:grpSp>
        <p:cxnSp>
          <p:nvCxnSpPr>
            <p:cNvPr id="92" name="Straight Connector 91"/>
            <p:cNvCxnSpPr/>
            <p:nvPr/>
          </p:nvCxnSpPr>
          <p:spPr>
            <a:xfrm>
              <a:off x="-109692" y="3074184"/>
              <a:ext cx="20472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906202" y="2080736"/>
              <a:ext cx="0" cy="2026646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" name="Group 9"/>
          <p:cNvGrpSpPr/>
          <p:nvPr/>
        </p:nvGrpSpPr>
        <p:grpSpPr>
          <a:xfrm>
            <a:off x="1138095" y="1120381"/>
            <a:ext cx="2487111" cy="2488425"/>
            <a:chOff x="1890039" y="1595754"/>
            <a:chExt cx="2735822" cy="2737270"/>
          </a:xfrm>
        </p:grpSpPr>
        <p:grpSp>
          <p:nvGrpSpPr>
            <p:cNvPr id="111" name="Group 110"/>
            <p:cNvGrpSpPr/>
            <p:nvPr/>
          </p:nvGrpSpPr>
          <p:grpSpPr>
            <a:xfrm>
              <a:off x="1890039" y="1970557"/>
              <a:ext cx="2735822" cy="2362467"/>
              <a:chOff x="4835769" y="945932"/>
              <a:chExt cx="7728337" cy="6066963"/>
            </a:xfrm>
          </p:grpSpPr>
          <p:graphicFrame>
            <p:nvGraphicFramePr>
              <p:cNvPr id="112" name="Chart 111"/>
              <p:cNvGraphicFramePr/>
              <p:nvPr>
                <p:extLst/>
              </p:nvPr>
            </p:nvGraphicFramePr>
            <p:xfrm>
              <a:off x="4835769" y="945932"/>
              <a:ext cx="7728337" cy="6066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8"/>
              </a:graphicData>
            </a:graphic>
          </p:graphicFrame>
          <p:graphicFrame>
            <p:nvGraphicFramePr>
              <p:cNvPr id="114" name="Chart 113"/>
              <p:cNvGraphicFramePr/>
              <p:nvPr>
                <p:extLst/>
              </p:nvPr>
            </p:nvGraphicFramePr>
            <p:xfrm>
              <a:off x="6022732" y="1857481"/>
              <a:ext cx="5387684" cy="42244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9"/>
              </a:graphicData>
            </a:graphic>
          </p:graphicFrame>
          <p:graphicFrame>
            <p:nvGraphicFramePr>
              <p:cNvPr id="115" name="Chart 114"/>
              <p:cNvGraphicFramePr/>
              <p:nvPr>
                <p:extLst/>
              </p:nvPr>
            </p:nvGraphicFramePr>
            <p:xfrm>
              <a:off x="6494006" y="2410506"/>
              <a:ext cx="4466645" cy="31183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  <p:graphicFrame>
            <p:nvGraphicFramePr>
              <p:cNvPr id="116" name="Chart 115"/>
              <p:cNvGraphicFramePr/>
              <p:nvPr>
                <p:extLst/>
              </p:nvPr>
            </p:nvGraphicFramePr>
            <p:xfrm>
              <a:off x="7560834" y="3005063"/>
              <a:ext cx="2370585" cy="1929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1"/>
              </a:graphicData>
            </a:graphic>
          </p:graphicFrame>
        </p:grpSp>
        <p:cxnSp>
          <p:nvCxnSpPr>
            <p:cNvPr id="81" name="Straight Connector 80"/>
            <p:cNvCxnSpPr/>
            <p:nvPr/>
          </p:nvCxnSpPr>
          <p:spPr>
            <a:xfrm>
              <a:off x="2260978" y="3141910"/>
              <a:ext cx="20472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3276871" y="2148462"/>
              <a:ext cx="0" cy="2026646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01" name="Picture 100" descr="Dell_Logo.png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32" y="1595754"/>
              <a:ext cx="340800" cy="339777"/>
            </a:xfrm>
            <a:prstGeom prst="rect">
              <a:avLst/>
            </a:prstGeom>
          </p:spPr>
        </p:pic>
      </p:grpSp>
      <p:sp>
        <p:nvSpPr>
          <p:cNvPr id="97" name="Rectangle 96"/>
          <p:cNvSpPr/>
          <p:nvPr/>
        </p:nvSpPr>
        <p:spPr>
          <a:xfrm>
            <a:off x="10311100" y="-21402"/>
            <a:ext cx="1880900" cy="6914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ctr" defTabSz="6191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0316749" y="1416526"/>
            <a:ext cx="1804886" cy="4502811"/>
            <a:chOff x="363128" y="2706059"/>
            <a:chExt cx="1988864" cy="4961802"/>
          </a:xfrm>
        </p:grpSpPr>
        <p:grpSp>
          <p:nvGrpSpPr>
            <p:cNvPr id="103" name="Group 102"/>
            <p:cNvGrpSpPr/>
            <p:nvPr/>
          </p:nvGrpSpPr>
          <p:grpSpPr>
            <a:xfrm>
              <a:off x="511150" y="2706059"/>
              <a:ext cx="1756659" cy="730649"/>
              <a:chOff x="79448" y="-342424"/>
              <a:chExt cx="1756659" cy="1176724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279238" y="-342424"/>
                <a:ext cx="1433290" cy="399607"/>
                <a:chOff x="2849453" y="-4028562"/>
                <a:chExt cx="1133553" cy="1052888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2849453" y="-4028562"/>
                  <a:ext cx="1133553" cy="1028760"/>
                </a:xfrm>
                <a:prstGeom prst="rect">
                  <a:avLst/>
                </a:prstGeom>
                <a:solidFill>
                  <a:schemeClr val="accent1"/>
                </a:solidFill>
                <a:ln w="508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ctr" defTabSz="619125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029219" y="-3983079"/>
                  <a:ext cx="760250" cy="1007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309563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225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Avenir Next" charset="0"/>
                      <a:cs typeface="Arial" panose="020B0604020202020204" pitchFamily="34" charset="0"/>
                      <a:sym typeface="Helvetica Light"/>
                    </a:rPr>
                    <a:t>VITALITY</a:t>
                  </a:r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79448" y="189916"/>
                <a:ext cx="1756659" cy="64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30956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The</a:t>
                </a:r>
                <a:r>
                  <a:rPr kumimoji="0" lang="en-US" sz="675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level of emotional commitment a brand  generates with consumers</a:t>
                </a:r>
                <a:endParaRPr kumimoji="0" lang="en-US" sz="675" b="1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99802" y="4103127"/>
              <a:ext cx="1952190" cy="847714"/>
              <a:chOff x="-837321" y="1945318"/>
              <a:chExt cx="1952190" cy="1365249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-837321" y="2666194"/>
                <a:ext cx="1952190" cy="644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30956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The</a:t>
                </a:r>
                <a:r>
                  <a:rPr kumimoji="0" lang="en-US" sz="675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depth of a brand’s online community, and the level of engagement  within it</a:t>
                </a:r>
                <a:endParaRPr kumimoji="0" lang="en-US" sz="675" b="1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endParaRP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-529589" y="1945318"/>
                <a:ext cx="1400365" cy="452114"/>
                <a:chOff x="476695" y="2078141"/>
                <a:chExt cx="1157327" cy="1161052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476695" y="2078141"/>
                  <a:ext cx="1157327" cy="1161052"/>
                </a:xfrm>
                <a:prstGeom prst="rect">
                  <a:avLst/>
                </a:prstGeom>
                <a:solidFill>
                  <a:srgbClr val="00B0F0"/>
                </a:solidFill>
                <a:ln w="50800" cap="flat">
                  <a:solidFill>
                    <a:srgbClr val="00B0F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ctr" defTabSz="619125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96048" y="2238121"/>
                  <a:ext cx="1133125" cy="981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309563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225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Avenir Next" charset="0"/>
                      <a:cs typeface="Arial" panose="020B0604020202020204" pitchFamily="34" charset="0"/>
                      <a:sym typeface="Helvetica Light"/>
                    </a:rPr>
                    <a:t>INVOLVEMENT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363128" y="5575995"/>
              <a:ext cx="1979996" cy="787745"/>
              <a:chOff x="-5854966" y="5715791"/>
              <a:chExt cx="1979996" cy="1268686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-5854966" y="6340096"/>
                <a:ext cx="1979996" cy="64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30956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The</a:t>
                </a:r>
                <a:r>
                  <a:rPr kumimoji="0" lang="en-US" sz="675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quality and sentiment of a brand’s social footprint</a:t>
                </a:r>
                <a:endParaRPr kumimoji="0" lang="en-US" sz="675" b="1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-5532713" y="5715791"/>
                <a:ext cx="1447620" cy="424867"/>
                <a:chOff x="-2351408" y="8235217"/>
                <a:chExt cx="1269985" cy="1119442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-2351408" y="8235217"/>
                  <a:ext cx="1269985" cy="108294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50800" cap="flat">
                  <a:solidFill>
                    <a:schemeClr val="tx1">
                      <a:lumMod val="65000"/>
                      <a:lumOff val="35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ctr" defTabSz="619125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-2005621" y="8347254"/>
                  <a:ext cx="598475" cy="1007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309563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225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Avenir Next" charset="0"/>
                      <a:cs typeface="Arial" panose="020B0604020202020204" pitchFamily="34" charset="0"/>
                      <a:sym typeface="Helvetica Light"/>
                    </a:rPr>
                    <a:t>MOOD</a:t>
                  </a:r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542207" y="6867958"/>
              <a:ext cx="1719831" cy="799903"/>
              <a:chOff x="-1774052" y="7545881"/>
              <a:chExt cx="1719831" cy="1288246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-1774052" y="8189746"/>
                <a:ext cx="1719831" cy="64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30956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The</a:t>
                </a:r>
                <a:r>
                  <a:rPr kumimoji="0" lang="en-US" sz="675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en-US" sz="675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venir Next" charset="0"/>
                    <a:cs typeface="Arial" panose="020B0604020202020204" pitchFamily="34" charset="0"/>
                    <a:sym typeface="Helvetica Light"/>
                  </a:rPr>
                  <a:t>extent to which a  brand’s content is shared and disseminated </a:t>
                </a:r>
                <a:endParaRPr kumimoji="0" lang="en-US" sz="675" b="1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-1662710" y="7545881"/>
                <a:ext cx="1472971" cy="439503"/>
                <a:chOff x="-4199427" y="13507531"/>
                <a:chExt cx="1217333" cy="1128664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-4199427" y="13507531"/>
                  <a:ext cx="1217333" cy="1128664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50800" cap="flat">
                  <a:solidFill>
                    <a:schemeClr val="bg2">
                      <a:lumMod val="75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ctr" defTabSz="619125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-4132740" y="13651329"/>
                  <a:ext cx="1064516" cy="981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309563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225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Avenir Next" charset="0"/>
                      <a:cs typeface="Arial" panose="020B0604020202020204" pitchFamily="34" charset="0"/>
                      <a:sym typeface="Helvetica Light"/>
                    </a:rPr>
                    <a:t>PROMINENCE</a:t>
                  </a:r>
                </a:p>
              </p:txBody>
            </p:sp>
          </p:grpSp>
        </p:grp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428" y="6512144"/>
            <a:ext cx="1012659" cy="177534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0972829" y="541078"/>
            <a:ext cx="48731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KEY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231754" y="1446454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100%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278450" y="2424236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25%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63132" y="2419210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75%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235052" y="3437641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50%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013054" y="1446454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100%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059750" y="2424236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25%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944432" y="2419210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75%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016352" y="3437641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50%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73357" y="1112796"/>
            <a:ext cx="2493576" cy="2511584"/>
            <a:chOff x="6773357" y="1112796"/>
            <a:chExt cx="2493576" cy="2511584"/>
          </a:xfrm>
        </p:grpSpPr>
        <p:grpSp>
          <p:nvGrpSpPr>
            <p:cNvPr id="135" name="Group 134"/>
            <p:cNvGrpSpPr/>
            <p:nvPr/>
          </p:nvGrpSpPr>
          <p:grpSpPr>
            <a:xfrm>
              <a:off x="6784679" y="1497946"/>
              <a:ext cx="2462486" cy="2126434"/>
              <a:chOff x="4835769" y="945932"/>
              <a:chExt cx="7728337" cy="6066963"/>
            </a:xfrm>
          </p:grpSpPr>
          <p:graphicFrame>
            <p:nvGraphicFramePr>
              <p:cNvPr id="136" name="Chart 135"/>
              <p:cNvGraphicFramePr/>
              <p:nvPr>
                <p:extLst/>
              </p:nvPr>
            </p:nvGraphicFramePr>
            <p:xfrm>
              <a:off x="4835769" y="945932"/>
              <a:ext cx="7728337" cy="6066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  <p:graphicFrame>
            <p:nvGraphicFramePr>
              <p:cNvPr id="137" name="Chart 136"/>
              <p:cNvGraphicFramePr/>
              <p:nvPr>
                <p:extLst/>
              </p:nvPr>
            </p:nvGraphicFramePr>
            <p:xfrm>
              <a:off x="6022732" y="1857481"/>
              <a:ext cx="5387684" cy="42244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4"/>
              </a:graphicData>
            </a:graphic>
          </p:graphicFrame>
          <p:graphicFrame>
            <p:nvGraphicFramePr>
              <p:cNvPr id="138" name="Chart 137"/>
              <p:cNvGraphicFramePr/>
              <p:nvPr>
                <p:extLst/>
              </p:nvPr>
            </p:nvGraphicFramePr>
            <p:xfrm>
              <a:off x="6494006" y="2410506"/>
              <a:ext cx="4466645" cy="31183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5"/>
              </a:graphicData>
            </a:graphic>
          </p:graphicFrame>
          <p:graphicFrame>
            <p:nvGraphicFramePr>
              <p:cNvPr id="139" name="Chart 138"/>
              <p:cNvGraphicFramePr/>
              <p:nvPr>
                <p:extLst/>
              </p:nvPr>
            </p:nvGraphicFramePr>
            <p:xfrm>
              <a:off x="7560834" y="3005063"/>
              <a:ext cx="2370585" cy="1929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pic>
          <p:nvPicPr>
            <p:cNvPr id="140" name="Picture 2" descr="Image result for apple logo 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484" y="1112796"/>
              <a:ext cx="279483" cy="27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1" name="Straight Connector 140"/>
            <p:cNvCxnSpPr/>
            <p:nvPr/>
          </p:nvCxnSpPr>
          <p:spPr>
            <a:xfrm>
              <a:off x="7102092" y="2526932"/>
              <a:ext cx="186109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8025630" y="1661898"/>
              <a:ext cx="0" cy="1842405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" name="TextBox 150"/>
            <p:cNvSpPr txBox="1"/>
            <p:nvPr/>
          </p:nvSpPr>
          <p:spPr>
            <a:xfrm>
              <a:off x="7841979" y="1446454"/>
              <a:ext cx="3834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rPr>
                <a:t>100%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26775" y="2424236"/>
              <a:ext cx="340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rPr>
                <a:t>25%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773357" y="2419210"/>
              <a:ext cx="340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rPr>
                <a:t>75%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845277" y="3437641"/>
              <a:ext cx="340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Avenir Next" charset="0"/>
                  <a:cs typeface="Arial" panose="020B0604020202020204" pitchFamily="34" charset="0"/>
                  <a:sym typeface="Helvetica Light"/>
                </a:rPr>
                <a:t>50%</a:t>
              </a: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41279" y="4075354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100%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287975" y="5053136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25%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172657" y="5048110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75%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244577" y="6066541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50%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022579" y="4075354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100%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069275" y="5053136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25%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953957" y="5048110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75%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025877" y="6066541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50%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851504" y="4075354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100%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936300" y="5053136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25%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782882" y="5048110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75%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854802" y="6066541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41313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venir Next" charset="0"/>
                <a:cs typeface="Arial" panose="020B0604020202020204" pitchFamily="34" charset="0"/>
                <a:sym typeface="Helvetica Light"/>
              </a:rPr>
              <a:t>50%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45613" y="1080109"/>
            <a:ext cx="2462486" cy="2516275"/>
            <a:chOff x="3945613" y="1080109"/>
            <a:chExt cx="2462486" cy="2516275"/>
          </a:xfrm>
        </p:grpSpPr>
        <p:grpSp>
          <p:nvGrpSpPr>
            <p:cNvPr id="7" name="Group 6"/>
            <p:cNvGrpSpPr/>
            <p:nvPr/>
          </p:nvGrpSpPr>
          <p:grpSpPr>
            <a:xfrm>
              <a:off x="3945613" y="1469950"/>
              <a:ext cx="2462486" cy="2126434"/>
              <a:chOff x="6432339" y="1979236"/>
              <a:chExt cx="2708735" cy="2339077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432339" y="1979236"/>
                <a:ext cx="2708735" cy="2339077"/>
                <a:chOff x="4835769" y="945932"/>
                <a:chExt cx="7728337" cy="6066963"/>
              </a:xfrm>
            </p:grpSpPr>
            <p:graphicFrame>
              <p:nvGraphicFramePr>
                <p:cNvPr id="74" name="Chart 73"/>
                <p:cNvGraphicFramePr/>
                <p:nvPr>
                  <p:extLst/>
                </p:nvPr>
              </p:nvGraphicFramePr>
              <p:xfrm>
                <a:off x="4835769" y="945932"/>
                <a:ext cx="7728337" cy="606696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8"/>
                </a:graphicData>
              </a:graphic>
            </p:graphicFrame>
            <p:graphicFrame>
              <p:nvGraphicFramePr>
                <p:cNvPr id="75" name="Chart 74"/>
                <p:cNvGraphicFramePr/>
                <p:nvPr>
                  <p:extLst/>
                </p:nvPr>
              </p:nvGraphicFramePr>
              <p:xfrm>
                <a:off x="6022732" y="1857481"/>
                <a:ext cx="5387684" cy="422442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9"/>
                </a:graphicData>
              </a:graphic>
            </p:graphicFrame>
            <p:graphicFrame>
              <p:nvGraphicFramePr>
                <p:cNvPr id="76" name="Chart 75"/>
                <p:cNvGraphicFramePr/>
                <p:nvPr>
                  <p:extLst/>
                </p:nvPr>
              </p:nvGraphicFramePr>
              <p:xfrm>
                <a:off x="6494006" y="2410506"/>
                <a:ext cx="4466645" cy="31183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0"/>
                </a:graphicData>
              </a:graphic>
            </p:graphicFrame>
            <p:graphicFrame>
              <p:nvGraphicFramePr>
                <p:cNvPr id="77" name="Chart 76"/>
                <p:cNvGraphicFramePr/>
                <p:nvPr>
                  <p:extLst/>
                </p:nvPr>
              </p:nvGraphicFramePr>
              <p:xfrm>
                <a:off x="7560834" y="3005063"/>
                <a:ext cx="2370585" cy="19292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1"/>
                </a:graphicData>
              </a:graphic>
            </p:graphicFrame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6782171" y="3141916"/>
                <a:ext cx="2047209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7798063" y="2148469"/>
                <a:ext cx="0" cy="2026645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1026" name="Picture 2" descr="Image result for HP logo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723" y="1080109"/>
              <a:ext cx="351013" cy="35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7" name="Star: 5 Points 166"/>
          <p:cNvSpPr/>
          <p:nvPr/>
        </p:nvSpPr>
        <p:spPr>
          <a:xfrm>
            <a:off x="114097" y="657926"/>
            <a:ext cx="891303" cy="908733"/>
          </a:xfrm>
          <a:prstGeom prst="star5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50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81"/>
          <p:cNvSpPr/>
          <p:nvPr/>
        </p:nvSpPr>
        <p:spPr>
          <a:xfrm>
            <a:off x="0" y="0"/>
            <a:ext cx="5191932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DCDEE0"/>
                </a:solidFill>
              </a:defRPr>
            </a:pPr>
            <a:endParaRPr sz="1600" kern="0">
              <a:solidFill>
                <a:srgbClr val="DCDEE0"/>
              </a:solidFill>
              <a:sym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10A5B4-1FAE-44F9-BF8B-DDD795BE081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 Placeholder 3"/>
          <p:cNvSpPr txBox="1">
            <a:spLocks/>
          </p:cNvSpPr>
          <p:nvPr/>
        </p:nvSpPr>
        <p:spPr>
          <a:xfrm>
            <a:off x="-4337" y="6479250"/>
            <a:ext cx="5191932" cy="2387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Source:: BAV, USA, 2016, BAVSOCIAL, USA, Facebook, Twitter, Instagram, Blogs, News, Search, Website; January 1, 2017 – July 20, 2017</a:t>
            </a:r>
          </a:p>
        </p:txBody>
      </p:sp>
      <p:sp>
        <p:nvSpPr>
          <p:cNvPr id="72" name="Shape 1203"/>
          <p:cNvSpPr txBox="1">
            <a:spLocks/>
          </p:cNvSpPr>
          <p:nvPr/>
        </p:nvSpPr>
        <p:spPr>
          <a:xfrm>
            <a:off x="415030" y="3160154"/>
            <a:ext cx="4546018" cy="407356"/>
          </a:xfrm>
          <a:prstGeom prst="rect">
            <a:avLst/>
          </a:prstGeom>
          <a:ln w="12700">
            <a:miter lim="400000"/>
          </a:ln>
        </p:spPr>
        <p:txBody>
          <a:bodyPr vert="horz" wrap="square" lIns="19050" tIns="19050" rIns="19050" bIns="19050" rtlCol="0" anchor="ctr">
            <a:sp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Avenir Next Demi Bold" panose="020B0703020202020204" pitchFamily="34" charset="0"/>
                <a:ea typeface="+mj-ea"/>
                <a:cs typeface="+mj-cs"/>
              </a:defRPr>
            </a:lvl1pPr>
          </a:lstStyle>
          <a:p>
            <a:pPr algn="l" defTabSz="85725" hangingPunct="0">
              <a:lnSpc>
                <a:spcPct val="120000"/>
              </a:lnSpc>
              <a:spcBef>
                <a:spcPts val="0"/>
              </a:spcBef>
            </a:pPr>
            <a:endParaRPr lang="en-US" sz="2200" spc="300" dirty="0">
              <a:solidFill>
                <a:prstClr val="white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graphicFrame>
        <p:nvGraphicFramePr>
          <p:cNvPr id="58" name="cultural_capital_plot"/>
          <p:cNvGraphicFramePr/>
          <p:nvPr>
            <p:extLst>
              <p:ext uri="{D42A27DB-BD31-4B8C-83A1-F6EECF244321}">
                <p14:modId xmlns:p14="http://schemas.microsoft.com/office/powerpoint/2010/main" val="2494977404"/>
              </p:ext>
            </p:extLst>
          </p:nvPr>
        </p:nvGraphicFramePr>
        <p:xfrm>
          <a:off x="5824728" y="758951"/>
          <a:ext cx="5586984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03296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Y&amp;R BAV Master deck">
  <a:themeElements>
    <a:clrScheme name="Y&amp;R BAV colors">
      <a:dk1>
        <a:srgbClr val="141313"/>
      </a:dk1>
      <a:lt1>
        <a:sysClr val="window" lastClr="FFFFFF"/>
      </a:lt1>
      <a:dk2>
        <a:srgbClr val="525157"/>
      </a:dk2>
      <a:lt2>
        <a:srgbClr val="DEDEDD"/>
      </a:lt2>
      <a:accent1>
        <a:srgbClr val="162C50"/>
      </a:accent1>
      <a:accent2>
        <a:srgbClr val="005395"/>
      </a:accent2>
      <a:accent3>
        <a:srgbClr val="0092D2"/>
      </a:accent3>
      <a:accent4>
        <a:srgbClr val="460411"/>
      </a:accent4>
      <a:accent5>
        <a:srgbClr val="DA903E"/>
      </a:accent5>
      <a:accent6>
        <a:srgbClr val="6C0B20"/>
      </a:accent6>
      <a:hlink>
        <a:srgbClr val="8D8E8D"/>
      </a:hlink>
      <a:folHlink>
        <a:srgbClr val="DEDEDD"/>
      </a:folHlink>
    </a:clrScheme>
    <a:fontScheme name="Y&amp;R BAV fonts">
      <a:majorFont>
        <a:latin typeface="Avenir Next Demi Bold"/>
        <a:ea typeface="YRThree Bold"/>
        <a:cs typeface="YRThree Bold"/>
      </a:majorFont>
      <a:minorFont>
        <a:latin typeface="Avenir Next Regular"/>
        <a:ea typeface="YRThree Bold"/>
        <a:cs typeface="YRThree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Arial Narrow</vt:lpstr>
      <vt:lpstr>Avenir Next</vt:lpstr>
      <vt:lpstr>Avenir Next Regular</vt:lpstr>
      <vt:lpstr>Brandon Grotesque Regular</vt:lpstr>
      <vt:lpstr>Calibri</vt:lpstr>
      <vt:lpstr>Calibri Light</vt:lpstr>
      <vt:lpstr>Helvetica Light</vt:lpstr>
      <vt:lpstr>YRThree Bold</vt:lpstr>
      <vt:lpstr>Office Theme</vt:lpstr>
      <vt:lpstr>Y&amp;R BAV Master deck</vt:lpstr>
      <vt:lpstr>2_White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Minh</dc:creator>
  <cp:lastModifiedBy>Bui, Minh</cp:lastModifiedBy>
  <cp:revision>34</cp:revision>
  <dcterms:created xsi:type="dcterms:W3CDTF">2017-07-20T19:17:45Z</dcterms:created>
  <dcterms:modified xsi:type="dcterms:W3CDTF">2017-08-29T16:05:49Z</dcterms:modified>
</cp:coreProperties>
</file>