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10599" r:id="rId2"/>
    <p:sldId id="10648" r:id="rId3"/>
    <p:sldId id="10650" r:id="rId4"/>
    <p:sldId id="257" r:id="rId5"/>
    <p:sldId id="10649" r:id="rId6"/>
    <p:sldId id="10647" r:id="rId7"/>
    <p:sldId id="10603" r:id="rId8"/>
    <p:sldId id="10615" r:id="rId9"/>
    <p:sldId id="10616" r:id="rId10"/>
    <p:sldId id="10617" r:id="rId11"/>
    <p:sldId id="10629" r:id="rId12"/>
    <p:sldId id="10630" r:id="rId13"/>
    <p:sldId id="10618" r:id="rId14"/>
    <p:sldId id="10628" r:id="rId15"/>
    <p:sldId id="10619" r:id="rId16"/>
    <p:sldId id="10620" r:id="rId17"/>
    <p:sldId id="10621" r:id="rId18"/>
    <p:sldId id="10605" r:id="rId19"/>
    <p:sldId id="10632" r:id="rId20"/>
    <p:sldId id="10633" r:id="rId21"/>
    <p:sldId id="10634" r:id="rId22"/>
    <p:sldId id="10644" r:id="rId23"/>
    <p:sldId id="10631" r:id="rId24"/>
    <p:sldId id="10622" r:id="rId25"/>
    <p:sldId id="10623" r:id="rId26"/>
    <p:sldId id="10624" r:id="rId27"/>
    <p:sldId id="10601" r:id="rId28"/>
    <p:sldId id="10638" r:id="rId29"/>
    <p:sldId id="10636" r:id="rId30"/>
    <p:sldId id="10637" r:id="rId31"/>
    <p:sldId id="10635" r:id="rId32"/>
    <p:sldId id="10625" r:id="rId33"/>
    <p:sldId id="10626" r:id="rId34"/>
    <p:sldId id="10627" r:id="rId35"/>
    <p:sldId id="10653" r:id="rId36"/>
    <p:sldId id="10652" r:id="rId37"/>
    <p:sldId id="10639" r:id="rId38"/>
    <p:sldId id="10645" r:id="rId39"/>
    <p:sldId id="10646" r:id="rId40"/>
    <p:sldId id="10643" r:id="rId41"/>
    <p:sldId id="10640" r:id="rId42"/>
    <p:sldId id="10641" r:id="rId43"/>
    <p:sldId id="10642" r:id="rId44"/>
    <p:sldId id="10613" r:id="rId45"/>
  </p:sldIdLst>
  <p:sldSz cx="9902825" cy="6858000"/>
  <p:notesSz cx="6797675" cy="9928225"/>
  <p:kinsoku lang="zh-CN"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buFont typeface="Arial" panose="020B0604020202020204" pitchFamily="34" charset="0"/>
      <a:defRPr sz="1400" b="1" kern="1200">
        <a:solidFill>
          <a:schemeClr val="tx1"/>
        </a:solidFill>
        <a:latin typeface="Arial" panose="020B0604020202020204" pitchFamily="34" charset="0"/>
        <a:ea typeface="楷体" panose="02010609060101010101" pitchFamily="49" charset="-122"/>
        <a:cs typeface="+mn-cs"/>
      </a:defRPr>
    </a:lvl1pPr>
    <a:lvl2pPr marL="457200" algn="l" rtl="0" fontAlgn="base">
      <a:spcBef>
        <a:spcPct val="0"/>
      </a:spcBef>
      <a:spcAft>
        <a:spcPct val="0"/>
      </a:spcAft>
      <a:buFont typeface="Arial" panose="020B0604020202020204" pitchFamily="34" charset="0"/>
      <a:defRPr sz="1400" b="1" kern="1200">
        <a:solidFill>
          <a:schemeClr val="tx1"/>
        </a:solidFill>
        <a:latin typeface="Arial" panose="020B0604020202020204" pitchFamily="34" charset="0"/>
        <a:ea typeface="楷体" panose="02010609060101010101" pitchFamily="49" charset="-122"/>
        <a:cs typeface="+mn-cs"/>
      </a:defRPr>
    </a:lvl2pPr>
    <a:lvl3pPr marL="914400" algn="l" rtl="0" fontAlgn="base">
      <a:spcBef>
        <a:spcPct val="0"/>
      </a:spcBef>
      <a:spcAft>
        <a:spcPct val="0"/>
      </a:spcAft>
      <a:buFont typeface="Arial" panose="020B0604020202020204" pitchFamily="34" charset="0"/>
      <a:defRPr sz="1400" b="1" kern="1200">
        <a:solidFill>
          <a:schemeClr val="tx1"/>
        </a:solidFill>
        <a:latin typeface="Arial" panose="020B0604020202020204" pitchFamily="34" charset="0"/>
        <a:ea typeface="楷体" panose="02010609060101010101" pitchFamily="49" charset="-122"/>
        <a:cs typeface="+mn-cs"/>
      </a:defRPr>
    </a:lvl3pPr>
    <a:lvl4pPr marL="1371600" algn="l" rtl="0" fontAlgn="base">
      <a:spcBef>
        <a:spcPct val="0"/>
      </a:spcBef>
      <a:spcAft>
        <a:spcPct val="0"/>
      </a:spcAft>
      <a:buFont typeface="Arial" panose="020B0604020202020204" pitchFamily="34" charset="0"/>
      <a:defRPr sz="1400" b="1" kern="1200">
        <a:solidFill>
          <a:schemeClr val="tx1"/>
        </a:solidFill>
        <a:latin typeface="Arial" panose="020B0604020202020204" pitchFamily="34" charset="0"/>
        <a:ea typeface="楷体" panose="02010609060101010101" pitchFamily="49" charset="-122"/>
        <a:cs typeface="+mn-cs"/>
      </a:defRPr>
    </a:lvl4pPr>
    <a:lvl5pPr marL="1828800" algn="l" rtl="0" fontAlgn="base">
      <a:spcBef>
        <a:spcPct val="0"/>
      </a:spcBef>
      <a:spcAft>
        <a:spcPct val="0"/>
      </a:spcAft>
      <a:buFont typeface="Arial" panose="020B0604020202020204" pitchFamily="34" charset="0"/>
      <a:defRPr sz="1400" b="1" kern="1200">
        <a:solidFill>
          <a:schemeClr val="tx1"/>
        </a:solidFill>
        <a:latin typeface="Arial" panose="020B0604020202020204" pitchFamily="34" charset="0"/>
        <a:ea typeface="楷体" panose="02010609060101010101" pitchFamily="49" charset="-122"/>
        <a:cs typeface="+mn-cs"/>
      </a:defRPr>
    </a:lvl5pPr>
    <a:lvl6pPr marL="2286000" algn="l" defTabSz="914400" rtl="0" eaLnBrk="1" latinLnBrk="0" hangingPunct="1">
      <a:defRPr sz="1400" b="1" kern="1200">
        <a:solidFill>
          <a:schemeClr val="tx1"/>
        </a:solidFill>
        <a:latin typeface="Arial" panose="020B0604020202020204" pitchFamily="34" charset="0"/>
        <a:ea typeface="楷体" panose="02010609060101010101" pitchFamily="49" charset="-122"/>
        <a:cs typeface="+mn-cs"/>
      </a:defRPr>
    </a:lvl6pPr>
    <a:lvl7pPr marL="2743200" algn="l" defTabSz="914400" rtl="0" eaLnBrk="1" latinLnBrk="0" hangingPunct="1">
      <a:defRPr sz="1400" b="1" kern="1200">
        <a:solidFill>
          <a:schemeClr val="tx1"/>
        </a:solidFill>
        <a:latin typeface="Arial" panose="020B0604020202020204" pitchFamily="34" charset="0"/>
        <a:ea typeface="楷体" panose="02010609060101010101" pitchFamily="49" charset="-122"/>
        <a:cs typeface="+mn-cs"/>
      </a:defRPr>
    </a:lvl7pPr>
    <a:lvl8pPr marL="3200400" algn="l" defTabSz="914400" rtl="0" eaLnBrk="1" latinLnBrk="0" hangingPunct="1">
      <a:defRPr sz="1400" b="1" kern="1200">
        <a:solidFill>
          <a:schemeClr val="tx1"/>
        </a:solidFill>
        <a:latin typeface="Arial" panose="020B0604020202020204" pitchFamily="34" charset="0"/>
        <a:ea typeface="楷体" panose="02010609060101010101" pitchFamily="49" charset="-122"/>
        <a:cs typeface="+mn-cs"/>
      </a:defRPr>
    </a:lvl8pPr>
    <a:lvl9pPr marL="3657600" algn="l" defTabSz="914400" rtl="0" eaLnBrk="1" latinLnBrk="0" hangingPunct="1">
      <a:defRPr sz="1400" b="1" kern="1200">
        <a:solidFill>
          <a:schemeClr val="tx1"/>
        </a:solidFill>
        <a:latin typeface="Arial" panose="020B0604020202020204" pitchFamily="34" charset="0"/>
        <a:ea typeface="楷体" panose="02010609060101010101" pitchFamily="49" charset="-122"/>
        <a:cs typeface="+mn-cs"/>
      </a:defRPr>
    </a:lvl9pPr>
  </p:defaultTextStyle>
  <p:extLst>
    <p:ext uri="{EFAFB233-063F-42B5-8137-9DF3F51BA10A}">
      <p15:sldGuideLst xmlns:p15="http://schemas.microsoft.com/office/powerpoint/2012/main">
        <p15:guide id="1" orient="horz" pos="2193" userDrawn="1">
          <p15:clr>
            <a:srgbClr val="A4A3A4"/>
          </p15:clr>
        </p15:guide>
        <p15:guide id="2" pos="3209" userDrawn="1">
          <p15:clr>
            <a:srgbClr val="A4A3A4"/>
          </p15:clr>
        </p15:guide>
      </p15:sldGuideLst>
    </p:ext>
    <p:ext uri="{2D200454-40CA-4A62-9FC3-DE9A4176ACB9}">
      <p15:notesGuideLst xmlns:p15="http://schemas.microsoft.com/office/powerpoint/2012/main">
        <p15:guide id="1" orient="horz" pos="3056" userDrawn="1">
          <p15:clr>
            <a:srgbClr val="A4A3A4"/>
          </p15:clr>
        </p15:guide>
        <p15:guide id="2" pos="2203"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2" clrIdx="0"/>
  <p:cmAuthor id="2" name="Administrator" initials="A" lastIdx="1" clrIdx="1"/>
  <p:cmAuthor id="3" name="Windows User" initials="WU"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5FAF"/>
    <a:srgbClr val="1448EE"/>
    <a:srgbClr val="66FFFF"/>
    <a:srgbClr val="79B50F"/>
    <a:srgbClr val="FF6600"/>
    <a:srgbClr val="C00000"/>
    <a:srgbClr val="FD3A04"/>
    <a:srgbClr val="800000"/>
    <a:srgbClr val="66CCFF"/>
    <a:srgbClr val="C08C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75" autoAdjust="0"/>
    <p:restoredTop sz="95205" autoAdjust="0"/>
  </p:normalViewPr>
  <p:slideViewPr>
    <p:cSldViewPr snapToGrid="0" snapToObjects="1">
      <p:cViewPr varScale="1">
        <p:scale>
          <a:sx n="72" d="100"/>
          <a:sy n="72" d="100"/>
        </p:scale>
        <p:origin x="1218" y="54"/>
      </p:cViewPr>
      <p:guideLst>
        <p:guide orient="horz" pos="2193"/>
        <p:guide pos="3209"/>
      </p:guideLst>
    </p:cSldViewPr>
  </p:slideViewPr>
  <p:outlineViewPr>
    <p:cViewPr>
      <p:scale>
        <a:sx n="33" d="100"/>
        <a:sy n="33" d="100"/>
      </p:scale>
      <p:origin x="0" y="1074"/>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47" d="100"/>
          <a:sy n="47" d="100"/>
        </p:scale>
        <p:origin x="-1962" y="-102"/>
      </p:cViewPr>
      <p:guideLst>
        <p:guide orient="horz" pos="3056"/>
        <p:guide pos="220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861" cy="497040"/>
          </a:xfrm>
          <a:prstGeom prst="rect">
            <a:avLst/>
          </a:prstGeom>
        </p:spPr>
        <p:txBody>
          <a:bodyPr vert="horz" lIns="90435" tIns="45217" rIns="90435" bIns="45217" rtlCol="0"/>
          <a:lstStyle>
            <a:lvl1pPr algn="l" eaLnBrk="0" hangingPunct="0">
              <a:buFontTx/>
              <a:buNone/>
              <a:defRPr sz="1200">
                <a:latin typeface="Arial" panose="020B0604020202020204" pitchFamily="34" charset="0"/>
              </a:defRPr>
            </a:lvl1pPr>
          </a:lstStyle>
          <a:p>
            <a:pPr>
              <a:defRPr/>
            </a:pPr>
            <a:endParaRPr lang="zh-CN" altLang="en-US" dirty="0"/>
          </a:p>
        </p:txBody>
      </p:sp>
      <p:sp>
        <p:nvSpPr>
          <p:cNvPr id="3" name="日期占位符 2"/>
          <p:cNvSpPr>
            <a:spLocks noGrp="1"/>
          </p:cNvSpPr>
          <p:nvPr>
            <p:ph type="dt" sz="quarter" idx="1"/>
          </p:nvPr>
        </p:nvSpPr>
        <p:spPr>
          <a:xfrm>
            <a:off x="3850815" y="0"/>
            <a:ext cx="2945293" cy="497040"/>
          </a:xfrm>
          <a:prstGeom prst="rect">
            <a:avLst/>
          </a:prstGeom>
        </p:spPr>
        <p:txBody>
          <a:bodyPr vert="horz" lIns="90435" tIns="45217" rIns="90435" bIns="45217" rtlCol="0"/>
          <a:lstStyle>
            <a:lvl1pPr algn="r" eaLnBrk="0" hangingPunct="0">
              <a:buFontTx/>
              <a:buNone/>
              <a:defRPr sz="1200">
                <a:latin typeface="Arial" panose="020B0604020202020204" pitchFamily="34" charset="0"/>
              </a:defRPr>
            </a:lvl1pPr>
          </a:lstStyle>
          <a:p>
            <a:pPr>
              <a:defRPr/>
            </a:pPr>
            <a:endParaRPr lang="zh-CN" altLang="en-US"/>
          </a:p>
        </p:txBody>
      </p:sp>
      <p:sp>
        <p:nvSpPr>
          <p:cNvPr id="4" name="页脚占位符 3"/>
          <p:cNvSpPr>
            <a:spLocks noGrp="1"/>
          </p:cNvSpPr>
          <p:nvPr>
            <p:ph type="ftr" sz="quarter" idx="2"/>
          </p:nvPr>
        </p:nvSpPr>
        <p:spPr>
          <a:xfrm>
            <a:off x="0" y="9429612"/>
            <a:ext cx="2946861" cy="497040"/>
          </a:xfrm>
          <a:prstGeom prst="rect">
            <a:avLst/>
          </a:prstGeom>
        </p:spPr>
        <p:txBody>
          <a:bodyPr vert="horz" lIns="90435" tIns="45217" rIns="90435" bIns="45217" rtlCol="0" anchor="b"/>
          <a:lstStyle>
            <a:lvl1pPr algn="l" eaLnBrk="0" hangingPunct="0">
              <a:buFontTx/>
              <a:buNone/>
              <a:defRPr sz="1200">
                <a:latin typeface="Arial" panose="020B0604020202020204" pitchFamily="34" charset="0"/>
              </a:defRPr>
            </a:lvl1pPr>
          </a:lstStyle>
          <a:p>
            <a:pPr>
              <a:defRPr/>
            </a:pPr>
            <a:endParaRPr lang="zh-CN" altLang="en-US"/>
          </a:p>
        </p:txBody>
      </p:sp>
      <p:sp>
        <p:nvSpPr>
          <p:cNvPr id="5" name="灯片编号占位符 4"/>
          <p:cNvSpPr>
            <a:spLocks noGrp="1"/>
          </p:cNvSpPr>
          <p:nvPr>
            <p:ph type="sldNum" sz="quarter" idx="3"/>
          </p:nvPr>
        </p:nvSpPr>
        <p:spPr>
          <a:xfrm>
            <a:off x="3850815" y="9429612"/>
            <a:ext cx="2945293" cy="497040"/>
          </a:xfrm>
          <a:prstGeom prst="rect">
            <a:avLst/>
          </a:prstGeom>
        </p:spPr>
        <p:txBody>
          <a:bodyPr vert="horz" wrap="square" lIns="90435" tIns="45217" rIns="90435" bIns="45217" numCol="1" anchor="b" anchorCtr="0" compatLnSpc="1"/>
          <a:lstStyle>
            <a:lvl1pPr algn="r">
              <a:defRPr sz="1200"/>
            </a:lvl1pPr>
          </a:lstStyle>
          <a:p>
            <a:pPr>
              <a:defRPr/>
            </a:pPr>
            <a:fld id="{4DEADB34-A53D-4ED3-B727-3ACD0A4FC7D1}"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idx="4294967295"/>
          </p:nvPr>
        </p:nvSpPr>
        <p:spPr bwMode="auto">
          <a:xfrm>
            <a:off x="722313" y="750888"/>
            <a:ext cx="5354637" cy="3709987"/>
          </a:xfrm>
          <a:prstGeom prst="rect">
            <a:avLst/>
          </a:prstGeom>
          <a:noFill/>
          <a:ln w="9525">
            <a:noFill/>
            <a:miter lim="800000"/>
          </a:ln>
        </p:spPr>
      </p:sp>
      <p:sp>
        <p:nvSpPr>
          <p:cNvPr id="3075" name="Rectangle 3"/>
          <p:cNvSpPr>
            <a:spLocks noGrp="1" noChangeArrowheads="1" noTextEdit="1"/>
          </p:cNvSpPr>
          <p:nvPr>
            <p:ph type="body" sz="quarter" idx="3"/>
          </p:nvPr>
        </p:nvSpPr>
        <p:spPr bwMode="auto">
          <a:xfrm>
            <a:off x="907088" y="4715593"/>
            <a:ext cx="4983499" cy="4468645"/>
          </a:xfrm>
          <a:prstGeom prst="rect">
            <a:avLst/>
          </a:prstGeom>
          <a:noFill/>
          <a:ln>
            <a:noFill/>
          </a:ln>
          <a:effectLst/>
        </p:spPr>
        <p:txBody>
          <a:bodyPr vert="horz" wrap="square" lIns="90477" tIns="44445" rIns="90477" bIns="44445" numCol="1" anchor="ctr" anchorCtr="0" compatLnSpc="1"/>
          <a:lstStyle/>
          <a:p>
            <a:pPr lvl="0"/>
            <a:r>
              <a:rPr lang="en-US" altLang="zh-CN" noProof="0"/>
              <a:t>                                </a:t>
            </a:r>
          </a:p>
          <a:p>
            <a:pPr lvl="1"/>
            <a:r>
              <a:rPr lang="en-US" altLang="zh-CN" noProof="0"/>
              <a:t>            </a:t>
            </a:r>
          </a:p>
          <a:p>
            <a:pPr lvl="2"/>
            <a:r>
              <a:rPr lang="en-US" altLang="zh-CN" noProof="0"/>
              <a:t>           </a:t>
            </a:r>
          </a:p>
          <a:p>
            <a:pPr lvl="3"/>
            <a:r>
              <a:rPr lang="en-US" altLang="zh-CN" noProof="0"/>
              <a:t>            </a:t>
            </a:r>
          </a:p>
          <a:p>
            <a:pPr lvl="4"/>
            <a:r>
              <a:rPr lang="en-US" altLang="zh-CN" noProof="0"/>
              <a:t>           </a:t>
            </a:r>
          </a:p>
        </p:txBody>
      </p:sp>
    </p:spTree>
    <p:extLst>
      <p:ext uri="{BB962C8B-B14F-4D97-AF65-F5344CB8AC3E}">
        <p14:creationId xmlns:p14="http://schemas.microsoft.com/office/powerpoint/2010/main" val="36307757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768569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372086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598429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523493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983836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4203362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9117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2793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535943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955619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427294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768569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624982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5555165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016409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613090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778883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5534896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4232024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888471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721283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216687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655037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951000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0227116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9075" y="530225"/>
            <a:ext cx="3779838" cy="2619375"/>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0227116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42277580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543684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3497271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878375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3197915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3779092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488777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3563849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351475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603067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398113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443028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469111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22313" y="750888"/>
            <a:ext cx="5354637" cy="3709987"/>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5320906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88950" y="6416677"/>
            <a:ext cx="2185214" cy="276999"/>
          </a:xfrm>
          <a:prstGeom prst="rect">
            <a:avLst/>
          </a:prstGeom>
          <a:noFill/>
          <a:ln>
            <a:noFill/>
          </a:ln>
          <a:effectLst/>
        </p:spPr>
        <p:txBody>
          <a:bodyPr wrap="none">
            <a:spAutoFit/>
          </a:bodyPr>
          <a:lstStyle>
            <a:lvl1pPr>
              <a:defRPr sz="1400" b="1">
                <a:solidFill>
                  <a:schemeClr val="tx1"/>
                </a:solidFill>
                <a:latin typeface="Arial" panose="020B0604020202020204" pitchFamily="34" charset="0"/>
                <a:ea typeface="楷体" panose="02010609060101010101" pitchFamily="49" charset="-122"/>
              </a:defRPr>
            </a:lvl1pPr>
            <a:lvl2pPr marL="742950" indent="-285750">
              <a:defRPr sz="1400" b="1">
                <a:solidFill>
                  <a:schemeClr val="tx1"/>
                </a:solidFill>
                <a:latin typeface="Arial" panose="020B0604020202020204" pitchFamily="34" charset="0"/>
                <a:ea typeface="楷体" panose="02010609060101010101" pitchFamily="49" charset="-122"/>
              </a:defRPr>
            </a:lvl2pPr>
            <a:lvl3pPr marL="1143000" indent="-228600">
              <a:defRPr sz="1400" b="1">
                <a:solidFill>
                  <a:schemeClr val="tx1"/>
                </a:solidFill>
                <a:latin typeface="Arial" panose="020B0604020202020204" pitchFamily="34" charset="0"/>
                <a:ea typeface="楷体" panose="02010609060101010101" pitchFamily="49" charset="-122"/>
              </a:defRPr>
            </a:lvl3pPr>
            <a:lvl4pPr marL="1600200" indent="-228600">
              <a:defRPr sz="1400" b="1">
                <a:solidFill>
                  <a:schemeClr val="tx1"/>
                </a:solidFill>
                <a:latin typeface="Arial" panose="020B0604020202020204" pitchFamily="34" charset="0"/>
                <a:ea typeface="楷体" panose="02010609060101010101" pitchFamily="49" charset="-122"/>
              </a:defRPr>
            </a:lvl4pPr>
            <a:lvl5pPr marL="2057400" indent="-228600">
              <a:defRPr sz="1400" b="1">
                <a:solidFill>
                  <a:schemeClr val="tx1"/>
                </a:solidFill>
                <a:latin typeface="Arial" panose="020B0604020202020204" pitchFamily="34" charset="0"/>
                <a:ea typeface="楷体" panose="02010609060101010101" pitchFamily="49" charset="-122"/>
              </a:defRPr>
            </a:lvl5pPr>
            <a:lvl6pPr marL="2514600" indent="-228600" algn="ctr" eaLnBrk="0" fontAlgn="base" hangingPunct="0">
              <a:spcBef>
                <a:spcPct val="0"/>
              </a:spcBef>
              <a:spcAft>
                <a:spcPct val="0"/>
              </a:spcAft>
              <a:defRPr sz="1400" b="1">
                <a:solidFill>
                  <a:schemeClr val="tx1"/>
                </a:solidFill>
                <a:latin typeface="Arial" panose="020B0604020202020204" pitchFamily="34" charset="0"/>
                <a:ea typeface="楷体" panose="02010609060101010101" pitchFamily="49" charset="-122"/>
              </a:defRPr>
            </a:lvl6pPr>
            <a:lvl7pPr marL="2971800" indent="-228600" algn="ctr" eaLnBrk="0" fontAlgn="base" hangingPunct="0">
              <a:spcBef>
                <a:spcPct val="0"/>
              </a:spcBef>
              <a:spcAft>
                <a:spcPct val="0"/>
              </a:spcAft>
              <a:defRPr sz="1400" b="1">
                <a:solidFill>
                  <a:schemeClr val="tx1"/>
                </a:solidFill>
                <a:latin typeface="Arial" panose="020B0604020202020204" pitchFamily="34" charset="0"/>
                <a:ea typeface="楷体" panose="02010609060101010101" pitchFamily="49" charset="-122"/>
              </a:defRPr>
            </a:lvl7pPr>
            <a:lvl8pPr marL="3429000" indent="-228600" algn="ctr" eaLnBrk="0" fontAlgn="base" hangingPunct="0">
              <a:spcBef>
                <a:spcPct val="0"/>
              </a:spcBef>
              <a:spcAft>
                <a:spcPct val="0"/>
              </a:spcAft>
              <a:defRPr sz="1400" b="1">
                <a:solidFill>
                  <a:schemeClr val="tx1"/>
                </a:solidFill>
                <a:latin typeface="Arial" panose="020B0604020202020204" pitchFamily="34" charset="0"/>
                <a:ea typeface="楷体" panose="02010609060101010101" pitchFamily="49" charset="-122"/>
              </a:defRPr>
            </a:lvl8pPr>
            <a:lvl9pPr marL="3886200" indent="-228600" algn="ctr" eaLnBrk="0" fontAlgn="base" hangingPunct="0">
              <a:spcBef>
                <a:spcPct val="0"/>
              </a:spcBef>
              <a:spcAft>
                <a:spcPct val="0"/>
              </a:spcAft>
              <a:defRPr sz="1400" b="1">
                <a:solidFill>
                  <a:schemeClr val="tx1"/>
                </a:solidFill>
                <a:latin typeface="Arial" panose="020B0604020202020204" pitchFamily="34" charset="0"/>
                <a:ea typeface="楷体" panose="02010609060101010101" pitchFamily="49" charset="-122"/>
              </a:defRPr>
            </a:lvl9pPr>
          </a:lstStyle>
          <a:p>
            <a:pPr eaLnBrk="0" hangingPunct="0">
              <a:buFontTx/>
              <a:buNone/>
              <a:defRPr/>
            </a:pPr>
            <a:r>
              <a:rPr lang="zh-CN" altLang="en-US" sz="1200" b="0" i="1">
                <a:latin typeface="Times New Roman" panose="02020603050405020304" pitchFamily="18" charset="0"/>
                <a:sym typeface="+mn-ea"/>
              </a:rPr>
              <a:t>安盛咨询知识产权，严格保密</a:t>
            </a:r>
          </a:p>
        </p:txBody>
      </p:sp>
      <p:pic>
        <p:nvPicPr>
          <p:cNvPr id="3" name="Picture 3" descr="logo"/>
          <p:cNvPicPr>
            <a:picLocks noChangeAspect="1" noChangeArrowheads="1"/>
          </p:cNvPicPr>
          <p:nvPr userDrawn="1"/>
        </p:nvPicPr>
        <p:blipFill>
          <a:blip r:embed="rId2" cstate="print"/>
          <a:srcRect/>
          <a:stretch>
            <a:fillRect/>
          </a:stretch>
        </p:blipFill>
        <p:spPr bwMode="auto">
          <a:xfrm>
            <a:off x="8553450" y="6211890"/>
            <a:ext cx="1182688" cy="720725"/>
          </a:xfrm>
          <a:prstGeom prst="rect">
            <a:avLst/>
          </a:prstGeom>
          <a:noFill/>
          <a:ln w="9525">
            <a:noFill/>
            <a:miter lim="800000"/>
            <a:headEnd/>
            <a:tailEnd/>
          </a:ln>
        </p:spPr>
      </p:pic>
      <p:sp>
        <p:nvSpPr>
          <p:cNvPr id="4" name="Rectangle 4"/>
          <p:cNvSpPr>
            <a:spLocks noChangeArrowheads="1"/>
          </p:cNvSpPr>
          <p:nvPr/>
        </p:nvSpPr>
        <p:spPr bwMode="auto">
          <a:xfrm>
            <a:off x="-31115" y="25400"/>
            <a:ext cx="9964738" cy="6907213"/>
          </a:xfrm>
          <a:prstGeom prst="rect">
            <a:avLst/>
          </a:prstGeom>
          <a:solidFill>
            <a:srgbClr val="FFFFFF"/>
          </a:solidFill>
          <a:ln>
            <a:noFill/>
          </a:ln>
          <a:effectLst/>
        </p:spPr>
        <p:txBody>
          <a:bodyPr/>
          <a:lstStyle/>
          <a:p>
            <a:pPr algn="ctr" eaLnBrk="0" hangingPunct="0">
              <a:defRPr/>
            </a:pPr>
            <a:r>
              <a:rPr lang="zh-CN" altLang="en-US" sz="1400" b="0">
                <a:latin typeface="楷体" panose="02010609060101010101" pitchFamily="49" charset="-122"/>
                <a:sym typeface="楷体" panose="02010609060101010101" pitchFamily="49" charset="-122"/>
              </a:rPr>
              <a:t> </a:t>
            </a:r>
          </a:p>
        </p:txBody>
      </p:sp>
      <p:sp>
        <p:nvSpPr>
          <p:cNvPr id="7" name="Line 6">
            <a:extLst>
              <a:ext uri="{FF2B5EF4-FFF2-40B4-BE49-F238E27FC236}">
                <a16:creationId xmlns:a16="http://schemas.microsoft.com/office/drawing/2014/main" id="{FA80DDD4-6DE9-B607-9BD6-34130AE09015}"/>
              </a:ext>
            </a:extLst>
          </p:cNvPr>
          <p:cNvSpPr>
            <a:spLocks noChangeShapeType="1"/>
          </p:cNvSpPr>
          <p:nvPr userDrawn="1"/>
        </p:nvSpPr>
        <p:spPr bwMode="auto">
          <a:xfrm>
            <a:off x="1469074" y="784225"/>
            <a:ext cx="7204075" cy="0"/>
          </a:xfrm>
          <a:prstGeom prst="line">
            <a:avLst/>
          </a:prstGeom>
          <a:ln w="28575">
            <a:solidFill>
              <a:srgbClr val="0070C0"/>
            </a:solidFill>
          </a:ln>
        </p:spPr>
        <p:style>
          <a:lnRef idx="1">
            <a:schemeClr val="dk1"/>
          </a:lnRef>
          <a:fillRef idx="0">
            <a:schemeClr val="dk1"/>
          </a:fillRef>
          <a:effectRef idx="0">
            <a:schemeClr val="dk1"/>
          </a:effectRef>
          <a:fontRef idx="minor">
            <a:schemeClr val="tx1"/>
          </a:fontRef>
        </p:style>
        <p:txBody>
          <a:bodyPr lIns="92075" tIns="46038" rIns="92075" bIns="46038" anchor="ctr">
            <a:spAutoFit/>
          </a:bodyPr>
          <a:lstStyle/>
          <a:p>
            <a:pPr fontAlgn="auto">
              <a:spcBef>
                <a:spcPts val="0"/>
              </a:spcBef>
              <a:spcAft>
                <a:spcPts val="0"/>
              </a:spcAft>
              <a:buFontTx/>
              <a:buNone/>
              <a:defRPr/>
            </a:pPr>
            <a:endParaRPr lang="zh-CN" altLang="en-US" sz="1800" b="0">
              <a:solidFill>
                <a:prstClr val="black"/>
              </a:solidFill>
            </a:endParaRPr>
          </a:p>
        </p:txBody>
      </p:sp>
      <p:pic>
        <p:nvPicPr>
          <p:cNvPr id="8" name="图片 14">
            <a:extLst>
              <a:ext uri="{FF2B5EF4-FFF2-40B4-BE49-F238E27FC236}">
                <a16:creationId xmlns:a16="http://schemas.microsoft.com/office/drawing/2014/main" id="{808A998D-99BB-45E9-1472-C1F3AB60422B}"/>
              </a:ext>
            </a:extLst>
          </p:cNvPr>
          <p:cNvPicPr>
            <a:picLocks noChangeAspect="1" noChangeArrowheads="1"/>
          </p:cNvPicPr>
          <p:nvPr userDrawn="1"/>
        </p:nvPicPr>
        <p:blipFill>
          <a:blip r:embed="rId3" cstate="print"/>
          <a:srcRect/>
          <a:stretch>
            <a:fillRect/>
          </a:stretch>
        </p:blipFill>
        <p:spPr bwMode="auto">
          <a:xfrm>
            <a:off x="8959850" y="79375"/>
            <a:ext cx="757238" cy="757238"/>
          </a:xfrm>
          <a:prstGeom prst="rect">
            <a:avLst/>
          </a:prstGeom>
          <a:noFill/>
          <a:ln w="9525">
            <a:noFill/>
            <a:miter lim="800000"/>
            <a:headEnd/>
            <a:tailEnd/>
          </a:ln>
        </p:spPr>
      </p:pic>
      <p:pic>
        <p:nvPicPr>
          <p:cNvPr id="5" name="图片 4">
            <a:extLst>
              <a:ext uri="{FF2B5EF4-FFF2-40B4-BE49-F238E27FC236}">
                <a16:creationId xmlns:a16="http://schemas.microsoft.com/office/drawing/2014/main" id="{0AEFF567-91EE-B3C6-6CC8-95293EA280EF}"/>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219029" y="80264"/>
            <a:ext cx="757238" cy="75546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5870318" y="2089150"/>
            <a:ext cx="2994282" cy="135408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12776" y="1206500"/>
            <a:ext cx="759824" cy="22225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399884" y="1206500"/>
            <a:ext cx="1670843" cy="22225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9940" y="1206504"/>
            <a:ext cx="8602662" cy="37782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1060452" y="2089150"/>
            <a:ext cx="3825875" cy="13540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5038728" y="2089150"/>
            <a:ext cx="3825875" cy="13540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9940" y="1206504"/>
            <a:ext cx="8602662" cy="377825"/>
          </a:xfrm>
        </p:spPr>
        <p:txBody>
          <a:bodyPr/>
          <a:lstStyle/>
          <a:p>
            <a:r>
              <a:rPr lang="zh-CN" altLang="en-US" noProof="1"/>
              <a:t>单击此处编辑母版标题样式</a:t>
            </a:r>
          </a:p>
        </p:txBody>
      </p:sp>
      <p:sp>
        <p:nvSpPr>
          <p:cNvPr id="3" name="表格占位符 2"/>
          <p:cNvSpPr>
            <a:spLocks noGrp="1"/>
          </p:cNvSpPr>
          <p:nvPr>
            <p:ph type="tbl" idx="1"/>
          </p:nvPr>
        </p:nvSpPr>
        <p:spPr>
          <a:xfrm>
            <a:off x="1060450" y="2089150"/>
            <a:ext cx="7804150" cy="319958"/>
          </a:xfrm>
        </p:spPr>
        <p:txBody>
          <a:bodyPr/>
          <a:lstStyle/>
          <a:p>
            <a:pPr lvl="0"/>
            <a:endParaRPr lang="zh-CN" alt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69940" y="1206504"/>
            <a:ext cx="8602662" cy="377825"/>
          </a:xfrm>
        </p:spPr>
        <p:txBody>
          <a:bodyPr/>
          <a:lstStyle/>
          <a:p>
            <a:r>
              <a:rPr lang="zh-CN" altLang="en-US" noProof="1"/>
              <a:t>单击此处编辑母版标题样式</a:t>
            </a:r>
          </a:p>
        </p:txBody>
      </p:sp>
      <p:sp>
        <p:nvSpPr>
          <p:cNvPr id="3" name="内容占位符 2"/>
          <p:cNvSpPr>
            <a:spLocks noGrp="1"/>
          </p:cNvSpPr>
          <p:nvPr>
            <p:ph sz="half" idx="1"/>
          </p:nvPr>
        </p:nvSpPr>
        <p:spPr>
          <a:xfrm>
            <a:off x="1060452" y="2089150"/>
            <a:ext cx="3825875" cy="13540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5038728" y="2089151"/>
            <a:ext cx="3825875" cy="13540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5038728" y="2835276"/>
            <a:ext cx="3825875" cy="13540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69940" y="1206500"/>
            <a:ext cx="8602662" cy="13540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769939" y="1206502"/>
            <a:ext cx="8602662" cy="37782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1060451" y="2089150"/>
            <a:ext cx="3825875" cy="13541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图表占位符 3"/>
          <p:cNvSpPr>
            <a:spLocks noGrp="1"/>
          </p:cNvSpPr>
          <p:nvPr>
            <p:ph type="chart" sz="half" idx="2"/>
          </p:nvPr>
        </p:nvSpPr>
        <p:spPr>
          <a:xfrm>
            <a:off x="5038727" y="2089150"/>
            <a:ext cx="3825875" cy="319958"/>
          </a:xfrm>
        </p:spPr>
        <p:txBody>
          <a:bodyPr/>
          <a:lstStyle/>
          <a:p>
            <a:pPr lvl="0"/>
            <a:endParaRPr lang="zh-CN" alt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712" y="2130426"/>
            <a:ext cx="8417401" cy="381514"/>
          </a:xfrm>
        </p:spPr>
        <p:txBody>
          <a:bodyPr/>
          <a:lstStyle/>
          <a:p>
            <a:r>
              <a:rPr lang="zh-CN" altLang="en-US"/>
              <a:t>单击此处编辑母版标题样式</a:t>
            </a:r>
          </a:p>
        </p:txBody>
      </p:sp>
      <p:sp>
        <p:nvSpPr>
          <p:cNvPr id="3" name="副标题 2"/>
          <p:cNvSpPr>
            <a:spLocks noGrp="1"/>
          </p:cNvSpPr>
          <p:nvPr>
            <p:ph type="subTitle" idx="1"/>
          </p:nvPr>
        </p:nvSpPr>
        <p:spPr>
          <a:xfrm>
            <a:off x="1485424" y="3886200"/>
            <a:ext cx="6931978" cy="319958"/>
          </a:xfrm>
        </p:spPr>
        <p:txBody>
          <a:bodyPr/>
          <a:lstStyle>
            <a:lvl1pPr marL="0" indent="0" algn="ctr">
              <a:buNone/>
              <a:defRPr>
                <a:solidFill>
                  <a:schemeClr val="tx1">
                    <a:tint val="75000"/>
                  </a:schemeClr>
                </a:solidFill>
              </a:defRPr>
            </a:lvl1pPr>
            <a:lvl2pPr marL="495148" indent="0" algn="ctr">
              <a:buNone/>
              <a:defRPr>
                <a:solidFill>
                  <a:schemeClr val="tx1">
                    <a:tint val="75000"/>
                  </a:schemeClr>
                </a:solidFill>
              </a:defRPr>
            </a:lvl2pPr>
            <a:lvl3pPr marL="990295" indent="0" algn="ctr">
              <a:buNone/>
              <a:defRPr>
                <a:solidFill>
                  <a:schemeClr val="tx1">
                    <a:tint val="75000"/>
                  </a:schemeClr>
                </a:solidFill>
              </a:defRPr>
            </a:lvl3pPr>
            <a:lvl4pPr marL="1485443" indent="0" algn="ctr">
              <a:buNone/>
              <a:defRPr>
                <a:solidFill>
                  <a:schemeClr val="tx1">
                    <a:tint val="75000"/>
                  </a:schemeClr>
                </a:solidFill>
              </a:defRPr>
            </a:lvl4pPr>
            <a:lvl5pPr marL="1980590" indent="0" algn="ctr">
              <a:buNone/>
              <a:defRPr>
                <a:solidFill>
                  <a:schemeClr val="tx1">
                    <a:tint val="75000"/>
                  </a:schemeClr>
                </a:solidFill>
              </a:defRPr>
            </a:lvl5pPr>
            <a:lvl6pPr marL="2475738" indent="0" algn="ctr">
              <a:buNone/>
              <a:defRPr>
                <a:solidFill>
                  <a:schemeClr val="tx1">
                    <a:tint val="75000"/>
                  </a:schemeClr>
                </a:solidFill>
              </a:defRPr>
            </a:lvl6pPr>
            <a:lvl7pPr marL="2970886" indent="0" algn="ctr">
              <a:buNone/>
              <a:defRPr>
                <a:solidFill>
                  <a:schemeClr val="tx1">
                    <a:tint val="75000"/>
                  </a:schemeClr>
                </a:solidFill>
              </a:defRPr>
            </a:lvl7pPr>
            <a:lvl8pPr marL="3466033" indent="0" algn="ctr">
              <a:buNone/>
              <a:defRPr>
                <a:solidFill>
                  <a:schemeClr val="tx1">
                    <a:tint val="75000"/>
                  </a:schemeClr>
                </a:solidFill>
              </a:defRPr>
            </a:lvl8pPr>
            <a:lvl9pPr marL="3961181"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6178223-5169-44D9-A853-5BC08A5449BE}"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DAAF78-D657-459E-A069-32EFADDE2669}" type="slidenum">
              <a:rPr lang="zh-CN" altLang="en-US" smtClean="0"/>
              <a:t>‹#›</a:t>
            </a:fld>
            <a:endParaRPr lang="zh-CN" altLang="en-US"/>
          </a:p>
        </p:txBody>
      </p:sp>
    </p:spTree>
    <p:extLst>
      <p:ext uri="{BB962C8B-B14F-4D97-AF65-F5344CB8AC3E}">
        <p14:creationId xmlns:p14="http://schemas.microsoft.com/office/powerpoint/2010/main" val="174226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1"/>
            <a:ext cx="8416925" cy="689290"/>
          </a:xfrm>
        </p:spPr>
        <p:txBody>
          <a:bodyPr/>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82638" y="4025386"/>
            <a:ext cx="8416925" cy="381514"/>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1060452" y="2089153"/>
            <a:ext cx="3825875" cy="2412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5038728" y="2089153"/>
            <a:ext cx="3825875" cy="24128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2" y="274638"/>
            <a:ext cx="8912225" cy="381514"/>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95301" y="1731809"/>
            <a:ext cx="4375150" cy="44306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95301" y="2174878"/>
            <a:ext cx="4375150" cy="17357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5030790" y="1731809"/>
            <a:ext cx="4376737" cy="44306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5030790" y="2174878"/>
            <a:ext cx="4376737" cy="17357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2" y="1053586"/>
            <a:ext cx="3257550" cy="381514"/>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871913" y="273053"/>
            <a:ext cx="5535612" cy="226510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95302" y="1435104"/>
            <a:ext cx="3257550" cy="28918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5" y="4985824"/>
            <a:ext cx="5940425" cy="381514"/>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941515" y="612775"/>
            <a:ext cx="5940425" cy="5661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5" y="5367341"/>
            <a:ext cx="5940425" cy="28918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550864" y="571500"/>
            <a:ext cx="8821737" cy="635000"/>
          </a:xfrm>
          <a:prstGeom prst="rect">
            <a:avLst/>
          </a:prstGeom>
          <a:noFill/>
          <a:ln>
            <a:noFill/>
          </a:ln>
          <a:effectLst/>
        </p:spPr>
        <p:txBody>
          <a:bodyPr wrap="none" anchor="ctr"/>
          <a:lstStyle>
            <a:lvl1pPr algn="ctr">
              <a:defRPr sz="1400" b="1">
                <a:solidFill>
                  <a:schemeClr val="tx1"/>
                </a:solidFill>
                <a:latin typeface="Arial" panose="020B0604020202020204" pitchFamily="34" charset="0"/>
                <a:ea typeface="楷体" panose="02010609060101010101" pitchFamily="49" charset="-122"/>
              </a:defRPr>
            </a:lvl1pPr>
            <a:lvl2pPr marL="742950" indent="-285750" algn="ctr">
              <a:defRPr sz="1400" b="1">
                <a:solidFill>
                  <a:schemeClr val="tx1"/>
                </a:solidFill>
                <a:latin typeface="Arial" panose="020B0604020202020204" pitchFamily="34" charset="0"/>
                <a:ea typeface="楷体" panose="02010609060101010101" pitchFamily="49" charset="-122"/>
              </a:defRPr>
            </a:lvl2pPr>
            <a:lvl3pPr marL="1143000" indent="-228600" algn="ctr">
              <a:defRPr sz="1400" b="1">
                <a:solidFill>
                  <a:schemeClr val="tx1"/>
                </a:solidFill>
                <a:latin typeface="Arial" panose="020B0604020202020204" pitchFamily="34" charset="0"/>
                <a:ea typeface="楷体" panose="02010609060101010101" pitchFamily="49" charset="-122"/>
              </a:defRPr>
            </a:lvl3pPr>
            <a:lvl4pPr marL="1600200" indent="-228600" algn="ctr">
              <a:defRPr sz="1400" b="1">
                <a:solidFill>
                  <a:schemeClr val="tx1"/>
                </a:solidFill>
                <a:latin typeface="Arial" panose="020B0604020202020204" pitchFamily="34" charset="0"/>
                <a:ea typeface="楷体" panose="02010609060101010101" pitchFamily="49" charset="-122"/>
              </a:defRPr>
            </a:lvl4pPr>
            <a:lvl5pPr marL="2057400" indent="-228600" algn="ctr">
              <a:defRPr sz="1400" b="1">
                <a:solidFill>
                  <a:schemeClr val="tx1"/>
                </a:solidFill>
                <a:latin typeface="Arial" panose="020B0604020202020204" pitchFamily="34" charset="0"/>
                <a:ea typeface="楷体" panose="02010609060101010101" pitchFamily="49" charset="-122"/>
              </a:defRPr>
            </a:lvl5pPr>
            <a:lvl6pPr marL="2514600" indent="-228600" algn="ctr" eaLnBrk="0" fontAlgn="base" hangingPunct="0">
              <a:spcBef>
                <a:spcPct val="0"/>
              </a:spcBef>
              <a:spcAft>
                <a:spcPct val="0"/>
              </a:spcAft>
              <a:defRPr sz="1400" b="1">
                <a:solidFill>
                  <a:schemeClr val="tx1"/>
                </a:solidFill>
                <a:latin typeface="Arial" panose="020B0604020202020204" pitchFamily="34" charset="0"/>
                <a:ea typeface="楷体" panose="02010609060101010101" pitchFamily="49" charset="-122"/>
              </a:defRPr>
            </a:lvl6pPr>
            <a:lvl7pPr marL="2971800" indent="-228600" algn="ctr" eaLnBrk="0" fontAlgn="base" hangingPunct="0">
              <a:spcBef>
                <a:spcPct val="0"/>
              </a:spcBef>
              <a:spcAft>
                <a:spcPct val="0"/>
              </a:spcAft>
              <a:defRPr sz="1400" b="1">
                <a:solidFill>
                  <a:schemeClr val="tx1"/>
                </a:solidFill>
                <a:latin typeface="Arial" panose="020B0604020202020204" pitchFamily="34" charset="0"/>
                <a:ea typeface="楷体" panose="02010609060101010101" pitchFamily="49" charset="-122"/>
              </a:defRPr>
            </a:lvl7pPr>
            <a:lvl8pPr marL="3429000" indent="-228600" algn="ctr" eaLnBrk="0" fontAlgn="base" hangingPunct="0">
              <a:spcBef>
                <a:spcPct val="0"/>
              </a:spcBef>
              <a:spcAft>
                <a:spcPct val="0"/>
              </a:spcAft>
              <a:defRPr sz="1400" b="1">
                <a:solidFill>
                  <a:schemeClr val="tx1"/>
                </a:solidFill>
                <a:latin typeface="Arial" panose="020B0604020202020204" pitchFamily="34" charset="0"/>
                <a:ea typeface="楷体" panose="02010609060101010101" pitchFamily="49" charset="-122"/>
              </a:defRPr>
            </a:lvl8pPr>
            <a:lvl9pPr marL="3886200" indent="-228600" algn="ctr" eaLnBrk="0" fontAlgn="base" hangingPunct="0">
              <a:spcBef>
                <a:spcPct val="0"/>
              </a:spcBef>
              <a:spcAft>
                <a:spcPct val="0"/>
              </a:spcAft>
              <a:defRPr sz="1400" b="1">
                <a:solidFill>
                  <a:schemeClr val="tx1"/>
                </a:solidFill>
                <a:latin typeface="Arial" panose="020B0604020202020204" pitchFamily="34" charset="0"/>
                <a:ea typeface="楷体" panose="02010609060101010101" pitchFamily="49" charset="-122"/>
              </a:defRPr>
            </a:lvl9pPr>
          </a:lstStyle>
          <a:p>
            <a:pPr eaLnBrk="0" hangingPunct="0">
              <a:buFontTx/>
              <a:buNone/>
              <a:defRPr/>
            </a:pPr>
            <a:endParaRPr lang="zh-CN" altLang="en-US" sz="1400"/>
          </a:p>
        </p:txBody>
      </p:sp>
      <p:sp>
        <p:nvSpPr>
          <p:cNvPr id="1027" name="Rectangle 3"/>
          <p:cNvSpPr>
            <a:spLocks noGrp="1" noChangeArrowheads="1"/>
          </p:cNvSpPr>
          <p:nvPr>
            <p:ph type="body" idx="4294967295"/>
          </p:nvPr>
        </p:nvSpPr>
        <p:spPr bwMode="auto">
          <a:xfrm>
            <a:off x="1060450" y="2089150"/>
            <a:ext cx="7804150" cy="1354138"/>
          </a:xfrm>
          <a:prstGeom prst="rect">
            <a:avLst/>
          </a:prstGeom>
          <a:noFill/>
          <a:ln w="9525">
            <a:noFill/>
            <a:miter lim="800000"/>
          </a:ln>
        </p:spPr>
        <p:txBody>
          <a:bodyPr vert="horz" wrap="square" lIns="71438" tIns="36512" rIns="71438" bIns="36512" numCol="1" anchor="t" anchorCtr="0" compatLnSpc="1">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title" idx="9"/>
          </p:nvPr>
        </p:nvSpPr>
        <p:spPr bwMode="auto">
          <a:xfrm>
            <a:off x="769939" y="1206502"/>
            <a:ext cx="8602662" cy="377825"/>
          </a:xfrm>
          <a:prstGeom prst="rect">
            <a:avLst/>
          </a:prstGeom>
          <a:noFill/>
          <a:ln w="9525">
            <a:noFill/>
            <a:miter lim="800000"/>
          </a:ln>
        </p:spPr>
        <p:txBody>
          <a:bodyPr vert="horz" wrap="square" lIns="71438" tIns="36512" rIns="71438" bIns="36512" numCol="1" anchor="t" anchorCtr="0" compatLnSpc="1">
            <a:spAutoFit/>
          </a:bodyPr>
          <a:lstStyle/>
          <a:p>
            <a:pPr lvl="0"/>
            <a:r>
              <a:rPr lang="en-US" altLang="zh-CN"/>
              <a:t>Click to edit Master title style</a:t>
            </a:r>
          </a:p>
        </p:txBody>
      </p:sp>
      <p:sp>
        <p:nvSpPr>
          <p:cNvPr id="11" name="Line 6"/>
          <p:cNvSpPr>
            <a:spLocks noChangeShapeType="1"/>
          </p:cNvSpPr>
          <p:nvPr/>
        </p:nvSpPr>
        <p:spPr bwMode="auto">
          <a:xfrm>
            <a:off x="1469074" y="784225"/>
            <a:ext cx="7204075" cy="0"/>
          </a:xfrm>
          <a:prstGeom prst="line">
            <a:avLst/>
          </a:prstGeom>
          <a:ln w="28575">
            <a:solidFill>
              <a:srgbClr val="0070C0"/>
            </a:solidFill>
          </a:ln>
        </p:spPr>
        <p:style>
          <a:lnRef idx="1">
            <a:schemeClr val="dk1"/>
          </a:lnRef>
          <a:fillRef idx="0">
            <a:schemeClr val="dk1"/>
          </a:fillRef>
          <a:effectRef idx="0">
            <a:schemeClr val="dk1"/>
          </a:effectRef>
          <a:fontRef idx="minor">
            <a:schemeClr val="tx1"/>
          </a:fontRef>
        </p:style>
        <p:txBody>
          <a:bodyPr lIns="92075" tIns="46038" rIns="92075" bIns="46038" anchor="ctr">
            <a:spAutoFit/>
          </a:bodyPr>
          <a:lstStyle/>
          <a:p>
            <a:pPr fontAlgn="auto">
              <a:spcBef>
                <a:spcPts val="0"/>
              </a:spcBef>
              <a:spcAft>
                <a:spcPts val="0"/>
              </a:spcAft>
              <a:buFontTx/>
              <a:buNone/>
              <a:defRPr/>
            </a:pPr>
            <a:endParaRPr lang="zh-CN" altLang="en-US" sz="1800" b="0">
              <a:solidFill>
                <a:prstClr val="black"/>
              </a:solidFill>
            </a:endParaRPr>
          </a:p>
        </p:txBody>
      </p:sp>
      <p:pic>
        <p:nvPicPr>
          <p:cNvPr id="1030" name="图片 14"/>
          <p:cNvPicPr>
            <a:picLocks noChangeAspect="1" noChangeArrowheads="1"/>
          </p:cNvPicPr>
          <p:nvPr/>
        </p:nvPicPr>
        <p:blipFill>
          <a:blip r:embed="rId19" cstate="print"/>
          <a:srcRect/>
          <a:stretch>
            <a:fillRect/>
          </a:stretch>
        </p:blipFill>
        <p:spPr bwMode="auto">
          <a:xfrm>
            <a:off x="8959850" y="79375"/>
            <a:ext cx="757238" cy="757238"/>
          </a:xfrm>
          <a:prstGeom prst="rect">
            <a:avLst/>
          </a:prstGeom>
          <a:noFill/>
          <a:ln w="9525">
            <a:noFill/>
            <a:miter lim="800000"/>
            <a:headEnd/>
            <a:tailEnd/>
          </a:ln>
        </p:spPr>
      </p:pic>
      <p:pic>
        <p:nvPicPr>
          <p:cNvPr id="2" name="图片 1"/>
          <p:cNvPicPr>
            <a:picLocks noChangeAspect="1"/>
          </p:cNvPicPr>
          <p:nvPr/>
        </p:nvPicPr>
        <p:blipFill>
          <a:blip r:embed="rId20" cstate="print">
            <a:extLst>
              <a:ext uri="{28A0092B-C50C-407E-A947-70E740481C1C}">
                <a14:useLocalDpi xmlns:a14="http://schemas.microsoft.com/office/drawing/2010/main" val="0"/>
              </a:ext>
            </a:extLst>
          </a:blip>
          <a:srcRect/>
          <a:stretch/>
        </p:blipFill>
        <p:spPr>
          <a:xfrm>
            <a:off x="219029" y="80264"/>
            <a:ext cx="757238" cy="7554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楷体" panose="02010609060101010101" pitchFamily="49" charset="-122"/>
          <a:ea typeface="楷体" panose="02010609060101010101" pitchFamily="49" charset="-122"/>
        </a:defRPr>
      </a:lvl2pPr>
      <a:lvl3pPr algn="l" rtl="0" eaLnBrk="0" fontAlgn="base" hangingPunct="0">
        <a:spcBef>
          <a:spcPct val="0"/>
        </a:spcBef>
        <a:spcAft>
          <a:spcPct val="0"/>
        </a:spcAft>
        <a:defRPr sz="2000" b="1">
          <a:solidFill>
            <a:schemeClr val="tx1"/>
          </a:solidFill>
          <a:latin typeface="楷体" panose="02010609060101010101" pitchFamily="49" charset="-122"/>
          <a:ea typeface="楷体" panose="02010609060101010101" pitchFamily="49" charset="-122"/>
        </a:defRPr>
      </a:lvl3pPr>
      <a:lvl4pPr algn="l" rtl="0" eaLnBrk="0" fontAlgn="base" hangingPunct="0">
        <a:spcBef>
          <a:spcPct val="0"/>
        </a:spcBef>
        <a:spcAft>
          <a:spcPct val="0"/>
        </a:spcAft>
        <a:defRPr sz="2000" b="1">
          <a:solidFill>
            <a:schemeClr val="tx1"/>
          </a:solidFill>
          <a:latin typeface="楷体" panose="02010609060101010101" pitchFamily="49" charset="-122"/>
          <a:ea typeface="楷体" panose="02010609060101010101" pitchFamily="49" charset="-122"/>
        </a:defRPr>
      </a:lvl4pPr>
      <a:lvl5pPr algn="l" rtl="0" eaLnBrk="0" fontAlgn="base" hangingPunct="0">
        <a:spcBef>
          <a:spcPct val="0"/>
        </a:spcBef>
        <a:spcAft>
          <a:spcPct val="0"/>
        </a:spcAft>
        <a:defRPr sz="2000" b="1">
          <a:solidFill>
            <a:schemeClr val="tx1"/>
          </a:solidFill>
          <a:latin typeface="楷体" panose="02010609060101010101" pitchFamily="49" charset="-122"/>
          <a:ea typeface="楷体" panose="02010609060101010101" pitchFamily="49" charset="-122"/>
        </a:defRPr>
      </a:lvl5pPr>
      <a:lvl6pPr marL="457200" algn="l" rtl="0" eaLnBrk="0" fontAlgn="base" hangingPunct="0">
        <a:spcBef>
          <a:spcPct val="0"/>
        </a:spcBef>
        <a:spcAft>
          <a:spcPct val="0"/>
        </a:spcAft>
        <a:defRPr sz="2000" b="1">
          <a:solidFill>
            <a:schemeClr val="tx1"/>
          </a:solidFill>
          <a:latin typeface="楷体" panose="02010609060101010101" pitchFamily="49" charset="-122"/>
          <a:ea typeface="楷体" panose="02010609060101010101" pitchFamily="49" charset="-122"/>
        </a:defRPr>
      </a:lvl6pPr>
      <a:lvl7pPr marL="914400" algn="l" rtl="0" eaLnBrk="0" fontAlgn="base" hangingPunct="0">
        <a:spcBef>
          <a:spcPct val="0"/>
        </a:spcBef>
        <a:spcAft>
          <a:spcPct val="0"/>
        </a:spcAft>
        <a:defRPr sz="2000" b="1">
          <a:solidFill>
            <a:schemeClr val="tx1"/>
          </a:solidFill>
          <a:latin typeface="楷体" panose="02010609060101010101" pitchFamily="49" charset="-122"/>
          <a:ea typeface="楷体" panose="02010609060101010101" pitchFamily="49" charset="-122"/>
        </a:defRPr>
      </a:lvl7pPr>
      <a:lvl8pPr marL="1371600" algn="l" rtl="0" eaLnBrk="0" fontAlgn="base" hangingPunct="0">
        <a:spcBef>
          <a:spcPct val="0"/>
        </a:spcBef>
        <a:spcAft>
          <a:spcPct val="0"/>
        </a:spcAft>
        <a:defRPr sz="2000" b="1">
          <a:solidFill>
            <a:schemeClr val="tx1"/>
          </a:solidFill>
          <a:latin typeface="楷体" panose="02010609060101010101" pitchFamily="49" charset="-122"/>
          <a:ea typeface="楷体" panose="02010609060101010101" pitchFamily="49" charset="-122"/>
        </a:defRPr>
      </a:lvl8pPr>
      <a:lvl9pPr marL="1828800" algn="l" rtl="0" eaLnBrk="0" fontAlgn="base" hangingPunct="0">
        <a:spcBef>
          <a:spcPct val="0"/>
        </a:spcBef>
        <a:spcAft>
          <a:spcPct val="0"/>
        </a:spcAft>
        <a:defRPr sz="2000" b="1">
          <a:solidFill>
            <a:schemeClr val="tx1"/>
          </a:solidFill>
          <a:latin typeface="楷体" panose="02010609060101010101" pitchFamily="49" charset="-122"/>
          <a:ea typeface="楷体" panose="02010609060101010101" pitchFamily="49" charset="-122"/>
        </a:defRPr>
      </a:lvl9pPr>
    </p:titleStyle>
    <p:bodyStyle>
      <a:lvl1pPr marL="171450" indent="-171450" algn="l" rtl="0" eaLnBrk="0" fontAlgn="base" hangingPunct="0">
        <a:spcBef>
          <a:spcPct val="20000"/>
        </a:spcBef>
        <a:spcAft>
          <a:spcPct val="0"/>
        </a:spcAft>
        <a:buClr>
          <a:schemeClr val="accent1"/>
        </a:buClr>
        <a:buSzPct val="75000"/>
        <a:buFont typeface="Wingdings" panose="05000000000000000000" pitchFamily="2" charset="2"/>
        <a:buChar char="n"/>
        <a:defRPr sz="1600">
          <a:solidFill>
            <a:schemeClr val="tx1"/>
          </a:solidFill>
          <a:latin typeface="+mn-lt"/>
          <a:ea typeface="+mn-ea"/>
          <a:cs typeface="+mn-cs"/>
        </a:defRPr>
      </a:lvl1pPr>
      <a:lvl2pPr marL="514350" indent="-171450" algn="l" rtl="0" eaLnBrk="0" fontAlgn="base" hangingPunct="0">
        <a:spcBef>
          <a:spcPct val="20000"/>
        </a:spcBef>
        <a:spcAft>
          <a:spcPct val="0"/>
        </a:spcAft>
        <a:buClr>
          <a:srgbClr val="000099"/>
        </a:buClr>
        <a:buSzPct val="75000"/>
        <a:buChar char="—"/>
        <a:defRPr sz="1400">
          <a:solidFill>
            <a:schemeClr val="tx1"/>
          </a:solidFill>
          <a:latin typeface="+mn-lt"/>
          <a:ea typeface="+mn-ea"/>
        </a:defRPr>
      </a:lvl2pPr>
      <a:lvl3pPr marL="800100" indent="-171450" algn="l" rtl="0" eaLnBrk="0" fontAlgn="base" hangingPunct="0">
        <a:spcBef>
          <a:spcPct val="20000"/>
        </a:spcBef>
        <a:spcAft>
          <a:spcPct val="0"/>
        </a:spcAft>
        <a:buClr>
          <a:schemeClr val="tx1"/>
        </a:buClr>
        <a:buSzPct val="50000"/>
        <a:buFont typeface="Wingdings" panose="05000000000000000000" pitchFamily="2" charset="2"/>
        <a:buChar char="l"/>
        <a:defRPr sz="1400">
          <a:solidFill>
            <a:schemeClr val="tx1"/>
          </a:solidFill>
          <a:latin typeface="+mn-lt"/>
          <a:ea typeface="+mn-ea"/>
        </a:defRPr>
      </a:lvl3pPr>
      <a:lvl4pPr marL="1085850" indent="-171450" algn="l" rtl="0" eaLnBrk="0" fontAlgn="base" hangingPunct="0">
        <a:spcBef>
          <a:spcPct val="20000"/>
        </a:spcBef>
        <a:spcAft>
          <a:spcPct val="0"/>
        </a:spcAft>
        <a:buClr>
          <a:schemeClr val="tx1"/>
        </a:buClr>
        <a:buChar char="›"/>
        <a:defRPr sz="1400">
          <a:solidFill>
            <a:schemeClr val="tx1"/>
          </a:solidFill>
          <a:latin typeface="+mn-lt"/>
          <a:ea typeface="+mn-ea"/>
        </a:defRPr>
      </a:lvl4pPr>
      <a:lvl5pPr marL="1485900" indent="-171450" algn="l" rtl="0" eaLnBrk="0" fontAlgn="base" hangingPunct="0">
        <a:spcBef>
          <a:spcPct val="20000"/>
        </a:spcBef>
        <a:spcAft>
          <a:spcPct val="0"/>
        </a:spcAft>
        <a:buClr>
          <a:schemeClr val="tx1"/>
        </a:buClr>
        <a:buChar char="•"/>
        <a:defRPr sz="1400">
          <a:solidFill>
            <a:schemeClr val="tx1"/>
          </a:solidFill>
          <a:latin typeface="+mn-lt"/>
          <a:ea typeface="+mn-ea"/>
        </a:defRPr>
      </a:lvl5pPr>
      <a:lvl6pPr marL="1943100" indent="-171450" algn="l" rtl="0" eaLnBrk="0" fontAlgn="base" hangingPunct="0">
        <a:spcBef>
          <a:spcPct val="20000"/>
        </a:spcBef>
        <a:spcAft>
          <a:spcPct val="0"/>
        </a:spcAft>
        <a:buClr>
          <a:schemeClr val="tx1"/>
        </a:buClr>
        <a:buChar char="•"/>
        <a:defRPr sz="1400">
          <a:solidFill>
            <a:schemeClr val="tx1"/>
          </a:solidFill>
          <a:latin typeface="+mn-lt"/>
          <a:ea typeface="+mn-ea"/>
        </a:defRPr>
      </a:lvl6pPr>
      <a:lvl7pPr marL="2400300" indent="-171450" algn="l" rtl="0" eaLnBrk="0" fontAlgn="base" hangingPunct="0">
        <a:spcBef>
          <a:spcPct val="20000"/>
        </a:spcBef>
        <a:spcAft>
          <a:spcPct val="0"/>
        </a:spcAft>
        <a:buClr>
          <a:schemeClr val="tx1"/>
        </a:buClr>
        <a:buChar char="•"/>
        <a:defRPr sz="1400">
          <a:solidFill>
            <a:schemeClr val="tx1"/>
          </a:solidFill>
          <a:latin typeface="+mn-lt"/>
          <a:ea typeface="+mn-ea"/>
        </a:defRPr>
      </a:lvl7pPr>
      <a:lvl8pPr marL="2857500" indent="-171450" algn="l" rtl="0" eaLnBrk="0" fontAlgn="base" hangingPunct="0">
        <a:spcBef>
          <a:spcPct val="20000"/>
        </a:spcBef>
        <a:spcAft>
          <a:spcPct val="0"/>
        </a:spcAft>
        <a:buClr>
          <a:schemeClr val="tx1"/>
        </a:buClr>
        <a:buChar char="•"/>
        <a:defRPr sz="1400">
          <a:solidFill>
            <a:schemeClr val="tx1"/>
          </a:solidFill>
          <a:latin typeface="+mn-lt"/>
          <a:ea typeface="+mn-ea"/>
        </a:defRPr>
      </a:lvl8pPr>
      <a:lvl9pPr marL="3314700" indent="-171450" algn="l" rtl="0" eaLnBrk="0" fontAlgn="base" hangingPunct="0">
        <a:spcBef>
          <a:spcPct val="20000"/>
        </a:spcBef>
        <a:spcAft>
          <a:spcPct val="0"/>
        </a:spcAft>
        <a:buClr>
          <a:schemeClr val="tx1"/>
        </a:buClr>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C Title">
            <a:extLst>
              <a:ext uri="{FF2B5EF4-FFF2-40B4-BE49-F238E27FC236}">
                <a16:creationId xmlns:a16="http://schemas.microsoft.com/office/drawing/2014/main" id="{970E32F3-96E1-D3DB-21E6-87F4B4182B33}"/>
              </a:ext>
            </a:extLst>
          </p:cNvPr>
          <p:cNvSpPr txBox="1">
            <a:spLocks noChangeArrowheads="1"/>
          </p:cNvSpPr>
          <p:nvPr/>
        </p:nvSpPr>
        <p:spPr bwMode="auto">
          <a:xfrm>
            <a:off x="4993492" y="5887476"/>
            <a:ext cx="4631071" cy="941050"/>
          </a:xfrm>
          <a:prstGeom prst="rect">
            <a:avLst/>
          </a:prstGeom>
          <a:noFill/>
          <a:ln w="9525">
            <a:noFill/>
            <a:miter lim="800000"/>
          </a:ln>
        </p:spPr>
        <p:txBody>
          <a:bodyPr lIns="88820" tIns="43631" rIns="88820" bIns="43631" anchor="ctr">
            <a:spAutoFit/>
          </a:bodyPr>
          <a:lstStyle/>
          <a:p>
            <a:pPr algn="ctr" eaLnBrk="0" hangingPunct="0">
              <a:lnSpc>
                <a:spcPct val="150000"/>
              </a:lnSpc>
            </a:pPr>
            <a:r>
              <a:rPr lang="zh-CN" altLang="en-US" sz="1963" dirty="0">
                <a:latin typeface="微软雅黑" panose="020B0503020204020204" pitchFamily="34" charset="-122"/>
                <a:ea typeface="微软雅黑" panose="020B0503020204020204" pitchFamily="34" charset="-122"/>
              </a:rPr>
              <a:t>正奇諮詢（弘邦）專案組</a:t>
            </a:r>
            <a:endParaRPr lang="en-US" altLang="zh-CN" sz="1963" dirty="0">
              <a:latin typeface="微软雅黑" panose="020B0503020204020204" pitchFamily="34" charset="-122"/>
              <a:ea typeface="微软雅黑" panose="020B0503020204020204" pitchFamily="34" charset="-122"/>
            </a:endParaRPr>
          </a:p>
          <a:p>
            <a:pPr algn="ctr" eaLnBrk="0" hangingPunct="0">
              <a:lnSpc>
                <a:spcPct val="150000"/>
              </a:lnSpc>
            </a:pPr>
            <a:r>
              <a:rPr lang="en-US" altLang="zh-CN" sz="1963" dirty="0">
                <a:latin typeface="微软雅黑" panose="020B0503020204020204" pitchFamily="34" charset="-122"/>
                <a:ea typeface="微软雅黑" panose="020B0503020204020204" pitchFamily="34" charset="-122"/>
              </a:rPr>
              <a:t>2023</a:t>
            </a:r>
            <a:r>
              <a:rPr lang="zh-CN" altLang="en-US" sz="1963" dirty="0">
                <a:latin typeface="微软雅黑" panose="020B0503020204020204" pitchFamily="34" charset="-122"/>
                <a:ea typeface="微软雅黑" panose="020B0503020204020204" pitchFamily="34" charset="-122"/>
              </a:rPr>
              <a:t>年</a:t>
            </a:r>
            <a:r>
              <a:rPr lang="en-US" altLang="zh-CN" sz="1963" dirty="0">
                <a:latin typeface="微软雅黑" panose="020B0503020204020204" pitchFamily="34" charset="-122"/>
                <a:ea typeface="微软雅黑" panose="020B0503020204020204" pitchFamily="34" charset="-122"/>
              </a:rPr>
              <a:t>05</a:t>
            </a:r>
            <a:r>
              <a:rPr lang="zh-CN" altLang="en-US" sz="1963" dirty="0">
                <a:latin typeface="微软雅黑" panose="020B0503020204020204" pitchFamily="34" charset="-122"/>
                <a:ea typeface="微软雅黑" panose="020B0503020204020204" pitchFamily="34" charset="-122"/>
              </a:rPr>
              <a:t>月</a:t>
            </a:r>
            <a:r>
              <a:rPr lang="en-US" altLang="zh-CN" sz="1963" dirty="0">
                <a:latin typeface="微软雅黑" panose="020B0503020204020204" pitchFamily="34" charset="-122"/>
                <a:ea typeface="微软雅黑" panose="020B0503020204020204" pitchFamily="34" charset="-122"/>
              </a:rPr>
              <a:t>13</a:t>
            </a:r>
            <a:r>
              <a:rPr lang="zh-CN" altLang="en-US" sz="1963" dirty="0">
                <a:latin typeface="微软雅黑" panose="020B0503020204020204" pitchFamily="34" charset="-122"/>
                <a:ea typeface="微软雅黑" panose="020B0503020204020204" pitchFamily="34" charset="-122"/>
              </a:rPr>
              <a:t>日</a:t>
            </a:r>
          </a:p>
        </p:txBody>
      </p:sp>
      <p:sp>
        <p:nvSpPr>
          <p:cNvPr id="6" name="AC Title">
            <a:extLst>
              <a:ext uri="{FF2B5EF4-FFF2-40B4-BE49-F238E27FC236}">
                <a16:creationId xmlns:a16="http://schemas.microsoft.com/office/drawing/2014/main" id="{CF86B6B9-F11C-1BDC-70F7-F80F0C20D6A1}"/>
              </a:ext>
            </a:extLst>
          </p:cNvPr>
          <p:cNvSpPr>
            <a:spLocks noChangeArrowheads="1"/>
          </p:cNvSpPr>
          <p:nvPr/>
        </p:nvSpPr>
        <p:spPr bwMode="auto">
          <a:xfrm>
            <a:off x="614849" y="3376991"/>
            <a:ext cx="8757274" cy="967610"/>
          </a:xfrm>
          <a:prstGeom prst="rect">
            <a:avLst/>
          </a:prstGeom>
          <a:noFill/>
          <a:ln w="9525">
            <a:noFill/>
            <a:miter lim="800000"/>
          </a:ln>
        </p:spPr>
        <p:txBody>
          <a:bodyPr lIns="88820" tIns="43631" rIns="88820" bIns="43631" anchor="ctr">
            <a:spAutoFit/>
          </a:bodyPr>
          <a:lstStyle/>
          <a:p>
            <a:pPr algn="ctr" eaLnBrk="0" hangingPunct="0">
              <a:lnSpc>
                <a:spcPct val="150000"/>
              </a:lnSpc>
            </a:pPr>
            <a:r>
              <a:rPr lang="zh-CN" altLang="en-US" sz="4319" dirty="0">
                <a:latin typeface="微软雅黑" panose="020B0503020204020204" pitchFamily="34" charset="-122"/>
                <a:ea typeface="微软雅黑" panose="020B0503020204020204" pitchFamily="34" charset="-122"/>
              </a:rPr>
              <a:t>生管计划蓝图共識</a:t>
            </a:r>
            <a:endParaRPr lang="en-US" altLang="zh-CN" sz="4319" dirty="0">
              <a:latin typeface="微软雅黑" panose="020B0503020204020204" pitchFamily="34" charset="-122"/>
              <a:ea typeface="微软雅黑" panose="020B0503020204020204" pitchFamily="34" charset="-122"/>
            </a:endParaRPr>
          </a:p>
        </p:txBody>
      </p:sp>
      <p:sp>
        <p:nvSpPr>
          <p:cNvPr id="9" name="Rectangle 5">
            <a:extLst>
              <a:ext uri="{FF2B5EF4-FFF2-40B4-BE49-F238E27FC236}">
                <a16:creationId xmlns:a16="http://schemas.microsoft.com/office/drawing/2014/main" id="{8B5396F2-7F7C-8A03-20F0-553813C42D75}"/>
              </a:ext>
            </a:extLst>
          </p:cNvPr>
          <p:cNvSpPr>
            <a:spLocks noChangeArrowheads="1"/>
          </p:cNvSpPr>
          <p:nvPr/>
        </p:nvSpPr>
        <p:spPr bwMode="auto">
          <a:xfrm>
            <a:off x="0" y="0"/>
            <a:ext cx="9901829" cy="3429000"/>
          </a:xfrm>
          <a:prstGeom prst="rect">
            <a:avLst/>
          </a:prstGeom>
          <a:solidFill>
            <a:srgbClr val="A50021"/>
          </a:solidFill>
          <a:ln>
            <a:noFill/>
          </a:ln>
          <a:effectLst/>
        </p:spPr>
        <p:txBody>
          <a:bodyPr/>
          <a:lstStyle>
            <a:lvl1pPr algn="ctr">
              <a:defRPr sz="1400" b="1">
                <a:solidFill>
                  <a:schemeClr val="tx1"/>
                </a:solidFill>
                <a:latin typeface="Arial" panose="020B0604020202020204" pitchFamily="34" charset="0"/>
                <a:ea typeface="楷体" panose="02010609060101010101" pitchFamily="49" charset="-122"/>
              </a:defRPr>
            </a:lvl1pPr>
            <a:lvl2pPr marL="742950" indent="-285750" algn="ctr">
              <a:defRPr sz="1400" b="1">
                <a:solidFill>
                  <a:schemeClr val="tx1"/>
                </a:solidFill>
                <a:latin typeface="Arial" panose="020B0604020202020204" pitchFamily="34" charset="0"/>
                <a:ea typeface="楷体" panose="02010609060101010101" pitchFamily="49" charset="-122"/>
              </a:defRPr>
            </a:lvl2pPr>
            <a:lvl3pPr marL="1143000" indent="-228600" algn="ctr">
              <a:defRPr sz="1400" b="1">
                <a:solidFill>
                  <a:schemeClr val="tx1"/>
                </a:solidFill>
                <a:latin typeface="Arial" panose="020B0604020202020204" pitchFamily="34" charset="0"/>
                <a:ea typeface="楷体" panose="02010609060101010101" pitchFamily="49" charset="-122"/>
              </a:defRPr>
            </a:lvl3pPr>
            <a:lvl4pPr marL="1600200" indent="-228600" algn="ctr">
              <a:defRPr sz="1400" b="1">
                <a:solidFill>
                  <a:schemeClr val="tx1"/>
                </a:solidFill>
                <a:latin typeface="Arial" panose="020B0604020202020204" pitchFamily="34" charset="0"/>
                <a:ea typeface="楷体" panose="02010609060101010101" pitchFamily="49" charset="-122"/>
              </a:defRPr>
            </a:lvl4pPr>
            <a:lvl5pPr marL="2057400" indent="-228600" algn="ctr">
              <a:defRPr sz="1400" b="1">
                <a:solidFill>
                  <a:schemeClr val="tx1"/>
                </a:solidFill>
                <a:latin typeface="Arial" panose="020B0604020202020204" pitchFamily="34" charset="0"/>
                <a:ea typeface="楷体" panose="02010609060101010101" pitchFamily="49" charset="-122"/>
              </a:defRPr>
            </a:lvl5pPr>
            <a:lvl6pPr marL="2514600" indent="-228600" algn="ctr" eaLnBrk="0" fontAlgn="base" hangingPunct="0">
              <a:spcBef>
                <a:spcPct val="0"/>
              </a:spcBef>
              <a:spcAft>
                <a:spcPct val="0"/>
              </a:spcAft>
              <a:defRPr sz="1400" b="1">
                <a:solidFill>
                  <a:schemeClr val="tx1"/>
                </a:solidFill>
                <a:latin typeface="Arial" panose="020B0604020202020204" pitchFamily="34" charset="0"/>
                <a:ea typeface="楷体" panose="02010609060101010101" pitchFamily="49" charset="-122"/>
              </a:defRPr>
            </a:lvl6pPr>
            <a:lvl7pPr marL="2971800" indent="-228600" algn="ctr" eaLnBrk="0" fontAlgn="base" hangingPunct="0">
              <a:spcBef>
                <a:spcPct val="0"/>
              </a:spcBef>
              <a:spcAft>
                <a:spcPct val="0"/>
              </a:spcAft>
              <a:defRPr sz="1400" b="1">
                <a:solidFill>
                  <a:schemeClr val="tx1"/>
                </a:solidFill>
                <a:latin typeface="Arial" panose="020B0604020202020204" pitchFamily="34" charset="0"/>
                <a:ea typeface="楷体" panose="02010609060101010101" pitchFamily="49" charset="-122"/>
              </a:defRPr>
            </a:lvl7pPr>
            <a:lvl8pPr marL="3429000" indent="-228600" algn="ctr" eaLnBrk="0" fontAlgn="base" hangingPunct="0">
              <a:spcBef>
                <a:spcPct val="0"/>
              </a:spcBef>
              <a:spcAft>
                <a:spcPct val="0"/>
              </a:spcAft>
              <a:defRPr sz="1400" b="1">
                <a:solidFill>
                  <a:schemeClr val="tx1"/>
                </a:solidFill>
                <a:latin typeface="Arial" panose="020B0604020202020204" pitchFamily="34" charset="0"/>
                <a:ea typeface="楷体" panose="02010609060101010101" pitchFamily="49" charset="-122"/>
              </a:defRPr>
            </a:lvl8pPr>
            <a:lvl9pPr marL="3886200" indent="-228600" algn="ctr" eaLnBrk="0" fontAlgn="base" hangingPunct="0">
              <a:spcBef>
                <a:spcPct val="0"/>
              </a:spcBef>
              <a:spcAft>
                <a:spcPct val="0"/>
              </a:spcAft>
              <a:defRPr sz="1400" b="1">
                <a:solidFill>
                  <a:schemeClr val="tx1"/>
                </a:solidFill>
                <a:latin typeface="Arial" panose="020B0604020202020204" pitchFamily="34" charset="0"/>
                <a:ea typeface="楷体" panose="02010609060101010101" pitchFamily="49" charset="-122"/>
              </a:defRPr>
            </a:lvl9pPr>
          </a:lstStyle>
          <a:p>
            <a:pPr eaLnBrk="0" hangingPunct="0">
              <a:buFontTx/>
              <a:buNone/>
              <a:defRPr/>
            </a:pPr>
            <a:endParaRPr lang="zh-CN" altLang="en-US" sz="1374"/>
          </a:p>
        </p:txBody>
      </p:sp>
      <p:sp>
        <p:nvSpPr>
          <p:cNvPr id="10" name="矩形 3">
            <a:extLst>
              <a:ext uri="{FF2B5EF4-FFF2-40B4-BE49-F238E27FC236}">
                <a16:creationId xmlns:a16="http://schemas.microsoft.com/office/drawing/2014/main" id="{DE9D0D2A-D8AB-16DE-54EE-737694A7A70E}"/>
              </a:ext>
            </a:extLst>
          </p:cNvPr>
          <p:cNvSpPr>
            <a:spLocks noChangeArrowheads="1"/>
          </p:cNvSpPr>
          <p:nvPr/>
        </p:nvSpPr>
        <p:spPr bwMode="auto">
          <a:xfrm>
            <a:off x="301185" y="1399976"/>
            <a:ext cx="9754544" cy="1539535"/>
          </a:xfrm>
          <a:prstGeom prst="rect">
            <a:avLst/>
          </a:prstGeom>
          <a:noFill/>
          <a:ln w="9525">
            <a:noFill/>
            <a:miter lim="800000"/>
          </a:ln>
        </p:spPr>
        <p:txBody>
          <a:bodyPr>
            <a:spAutoFit/>
          </a:bodyPr>
          <a:lstStyle/>
          <a:p>
            <a:pPr algn="ctr" eaLnBrk="0" hangingPunct="0"/>
            <a:r>
              <a:rPr lang="zh-CN" altLang="en-US" sz="4712" dirty="0">
                <a:solidFill>
                  <a:schemeClr val="bg1"/>
                </a:solidFill>
                <a:latin typeface="微软雅黑" panose="020B0503020204020204" pitchFamily="34" charset="-122"/>
                <a:ea typeface="微软雅黑" panose="020B0503020204020204" pitchFamily="34" charset="-122"/>
              </a:rPr>
              <a:t>弘邦鞋業</a:t>
            </a:r>
            <a:r>
              <a:rPr lang="zh-CN" altLang="zh-CN" sz="4712" dirty="0">
                <a:solidFill>
                  <a:schemeClr val="bg1"/>
                </a:solidFill>
                <a:latin typeface="微软雅黑" panose="020B0503020204020204" pitchFamily="34" charset="-122"/>
                <a:ea typeface="微软雅黑" panose="020B0503020204020204" pitchFamily="34" charset="-122"/>
              </a:rPr>
              <a:t>有限公司</a:t>
            </a:r>
            <a:endParaRPr lang="en-US" altLang="zh-CN" sz="4712" dirty="0">
              <a:solidFill>
                <a:schemeClr val="bg1"/>
              </a:solidFill>
              <a:latin typeface="微软雅黑" panose="020B0503020204020204" pitchFamily="34" charset="-122"/>
              <a:ea typeface="微软雅黑" panose="020B0503020204020204" pitchFamily="34" charset="-122"/>
            </a:endParaRPr>
          </a:p>
          <a:p>
            <a:pPr algn="ctr" eaLnBrk="0" hangingPunct="0"/>
            <a:r>
              <a:rPr lang="en-US" altLang="zh-TW" sz="4712" dirty="0">
                <a:solidFill>
                  <a:schemeClr val="bg1"/>
                </a:solidFill>
                <a:latin typeface="微软雅黑" panose="020B0503020204020204" pitchFamily="34" charset="-122"/>
                <a:ea typeface="微软雅黑" panose="020B0503020204020204" pitchFamily="34" charset="-122"/>
              </a:rPr>
              <a:t>MES</a:t>
            </a:r>
            <a:r>
              <a:rPr lang="zh-TW" altLang="en-US" sz="4712" dirty="0">
                <a:solidFill>
                  <a:schemeClr val="bg1"/>
                </a:solidFill>
                <a:latin typeface="微软雅黑" panose="020B0503020204020204" pitchFamily="34" charset="-122"/>
                <a:ea typeface="微软雅黑" panose="020B0503020204020204" pitchFamily="34" charset="-122"/>
              </a:rPr>
              <a:t>鞋生產即時生管系統專案</a:t>
            </a:r>
            <a:r>
              <a:rPr lang="zh-CN" altLang="en-US" sz="4712" dirty="0">
                <a:solidFill>
                  <a:schemeClr val="bg1"/>
                </a:solidFill>
                <a:latin typeface="微软雅黑" panose="020B0503020204020204" pitchFamily="34" charset="-122"/>
                <a:ea typeface="微软雅黑" panose="020B0503020204020204" pitchFamily="34" charset="-122"/>
              </a:rPr>
              <a:t>之</a:t>
            </a:r>
            <a:endParaRPr lang="zh-CN" altLang="zh-CN" sz="4712" dirty="0">
              <a:solidFill>
                <a:schemeClr val="bg1"/>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191F1884-3F0E-8F29-9A53-BBFF9184B7F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4932" y="5948859"/>
            <a:ext cx="901706" cy="899589"/>
          </a:xfrm>
          <a:prstGeom prst="rect">
            <a:avLst/>
          </a:prstGeom>
        </p:spPr>
      </p:pic>
      <p:pic>
        <p:nvPicPr>
          <p:cNvPr id="12" name="图片 14">
            <a:extLst>
              <a:ext uri="{FF2B5EF4-FFF2-40B4-BE49-F238E27FC236}">
                <a16:creationId xmlns:a16="http://schemas.microsoft.com/office/drawing/2014/main" id="{A43F5028-BFF6-669A-C42C-FE6A49D87966}"/>
              </a:ext>
            </a:extLst>
          </p:cNvPr>
          <p:cNvPicPr>
            <a:picLocks noChangeAspect="1" noChangeArrowheads="1"/>
          </p:cNvPicPr>
          <p:nvPr/>
        </p:nvPicPr>
        <p:blipFill>
          <a:blip r:embed="rId4" cstate="print"/>
          <a:srcRect/>
          <a:stretch>
            <a:fillRect/>
          </a:stretch>
        </p:blipFill>
        <p:spPr bwMode="auto">
          <a:xfrm>
            <a:off x="8889855" y="5885460"/>
            <a:ext cx="964547" cy="962988"/>
          </a:xfrm>
          <a:prstGeom prst="rect">
            <a:avLst/>
          </a:prstGeom>
          <a:noFill/>
          <a:ln w="9525">
            <a:noFill/>
            <a:miter lim="800000"/>
            <a:headEnd/>
            <a:tailEnd/>
          </a:ln>
        </p:spPr>
      </p:pic>
    </p:spTree>
    <p:extLst>
      <p:ext uri="{BB962C8B-B14F-4D97-AF65-F5344CB8AC3E}">
        <p14:creationId xmlns:p14="http://schemas.microsoft.com/office/powerpoint/2010/main" val="73035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6D0B9642-DA8A-0FE8-ED9C-DE314A66D527}"/>
              </a:ext>
            </a:extLst>
          </p:cNvPr>
          <p:cNvSpPr txBox="1"/>
          <p:nvPr/>
        </p:nvSpPr>
        <p:spPr>
          <a:xfrm>
            <a:off x="186612" y="1400124"/>
            <a:ext cx="9716213" cy="6791603"/>
          </a:xfrm>
          <a:prstGeom prst="rect">
            <a:avLst/>
          </a:prstGeom>
          <a:noFill/>
        </p:spPr>
        <p:txBody>
          <a:bodyPr wrap="square">
            <a:spAutoFit/>
          </a:bodyPr>
          <a:lstStyle/>
          <a:p>
            <a:pPr>
              <a:spcBef>
                <a:spcPts val="360"/>
              </a:spcBef>
              <a:spcAft>
                <a:spcPts val="360"/>
              </a:spcAft>
            </a:pPr>
            <a:r>
              <a:rPr lang="en-US" altLang="zh-CN" sz="1200" b="1"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2</a:t>
            </a:r>
            <a:r>
              <a:rPr lang="zh-CN" altLang="zh-CN" sz="1200" b="1"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、更改作业流程</a:t>
            </a:r>
            <a:r>
              <a:rPr lang="en-US" altLang="zh-CN" sz="1200" b="1"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Quy </a:t>
            </a:r>
            <a:r>
              <a:rPr lang="en-US" altLang="zh-CN" sz="1200" b="1"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trình</a:t>
            </a:r>
            <a:r>
              <a:rPr lang="en-US" altLang="zh-CN" sz="1200" b="1"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b="1"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thay</a:t>
            </a:r>
            <a:r>
              <a:rPr lang="en-US" altLang="zh-CN" sz="1200" b="1"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b="1"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đổi</a:t>
            </a:r>
            <a:r>
              <a:rPr lang="en-US" altLang="zh-CN" sz="1200" b="1"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Order Edit Process </a:t>
            </a:r>
            <a:r>
              <a:rPr lang="zh-CN" altLang="zh-CN" sz="1200" b="1"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200" dirty="0">
              <a:solidFill>
                <a:srgbClr val="000000"/>
              </a:solidFill>
              <a:effectLst/>
              <a:latin typeface="华文仿宋" panose="02010600040101010101" pitchFamily="2" charset="-122"/>
              <a:ea typeface="华文仿宋" panose="02010600040101010101" pitchFamily="2" charset="-122"/>
              <a:cs typeface="华文仿宋" panose="02010600040101010101" pitchFamily="2" charset="-122"/>
            </a:endParaRPr>
          </a:p>
          <a:p>
            <a:pPr>
              <a:spcBef>
                <a:spcPts val="360"/>
              </a:spcBef>
              <a:spcAft>
                <a:spcPts val="360"/>
              </a:spcAft>
            </a:pP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2.1 </a:t>
            </a:r>
            <a:r>
              <a:rPr lang="zh-CN" altLang="zh-CN" sz="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业务接收到客人订单更改资讯</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a:t>
            </a:r>
            <a:r>
              <a:rPr lang="zh-CN" altLang="zh-CN" sz="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非拆单变更、拆单变更</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a:t>
            </a:r>
            <a:r>
              <a:rPr lang="zh-CN" altLang="zh-CN" sz="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，在一个</a:t>
            </a:r>
            <a:r>
              <a:rPr lang="zh-CN" altLang="zh-CN" sz="12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工作天</a:t>
            </a:r>
            <a:r>
              <a:rPr lang="zh-CN" altLang="zh-CN" sz="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内告知生管，同步进行</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SAP</a:t>
            </a:r>
            <a:r>
              <a:rPr lang="zh-CN" altLang="zh-CN" sz="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系统维护；</a:t>
            </a:r>
            <a:endParaRPr lang="zh-CN" altLang="zh-CN" sz="1200" dirty="0">
              <a:solidFill>
                <a:srgbClr val="000000"/>
              </a:solidFill>
              <a:effectLst/>
              <a:latin typeface="华文仿宋" panose="02010600040101010101" pitchFamily="2" charset="-122"/>
              <a:ea typeface="华文仿宋" panose="02010600040101010101" pitchFamily="2" charset="-122"/>
              <a:cs typeface="华文仿宋" panose="02010600040101010101" pitchFamily="2" charset="-122"/>
            </a:endParaRPr>
          </a:p>
          <a:p>
            <a:pPr>
              <a:lnSpc>
                <a:spcPct val="150000"/>
              </a:lnSpc>
              <a:spcBef>
                <a:spcPts val="360"/>
              </a:spcBef>
              <a:spcAft>
                <a:spcPts val="360"/>
              </a:spcAft>
            </a:pP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Khi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nghiệp</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vụ</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nhận</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được</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thông</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tin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khách</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hàng</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thay</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đổi</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thông</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tin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đơn</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hàng</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thay</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đổi</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không</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tách</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đơn</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thay</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đổi</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tách</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đơn</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thì</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trong</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1 ng</a:t>
            </a:r>
            <a:r>
              <a:rPr lang="zh-CN" altLang="zh-CN" sz="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à</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y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làm</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việc</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phải</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báo</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cho</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sinh</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quản</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để</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duy</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trình</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tính</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đồng</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bộ</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trên</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hệ</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2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thống</a:t>
            </a:r>
            <a:r>
              <a:rPr lang="en-US" altLang="zh-CN" sz="12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SAP;</a:t>
            </a:r>
          </a:p>
          <a:p>
            <a:pPr>
              <a:lnSpc>
                <a:spcPct val="150000"/>
              </a:lnSpc>
              <a:spcBef>
                <a:spcPts val="360"/>
              </a:spcBef>
              <a:spcAft>
                <a:spcPts val="360"/>
              </a:spcAft>
            </a:pPr>
            <a:r>
              <a:rPr lang="en-US" altLang="zh-CN" sz="1200" dirty="0">
                <a:solidFill>
                  <a:srgbClr val="000000"/>
                </a:solidFill>
                <a:latin typeface="华文仿宋" panose="02010600040101010101" pitchFamily="2" charset="-122"/>
                <a:ea typeface="华文仿宋" panose="02010600040101010101" pitchFamily="2" charset="-122"/>
                <a:cs typeface="华文仿宋" panose="02010600040101010101" pitchFamily="2" charset="-122"/>
              </a:rPr>
              <a:t>The planning department once receives the customer's order change information (order-splitting changes, non order-splitting change), must notifies the PC department within one working day so they can synchronize data on SAP system.</a:t>
            </a:r>
            <a:endParaRPr lang="zh-CN" altLang="zh-CN" sz="1200" dirty="0">
              <a:solidFill>
                <a:srgbClr val="000000"/>
              </a:solidFill>
              <a:effectLst/>
              <a:latin typeface="华文仿宋" panose="02010600040101010101" pitchFamily="2" charset="-122"/>
              <a:ea typeface="华文仿宋" panose="02010600040101010101" pitchFamily="2" charset="-122"/>
              <a:cs typeface="华文仿宋" panose="02010600040101010101" pitchFamily="2" charset="-122"/>
            </a:endParaRPr>
          </a:p>
          <a:p>
            <a:pPr>
              <a:spcBef>
                <a:spcPts val="600"/>
              </a:spcBef>
              <a:spcAft>
                <a:spcPts val="600"/>
              </a:spcAft>
            </a:pPr>
            <a:r>
              <a:rPr lang="en-US" altLang="zh-CN" sz="1200" dirty="0">
                <a:effectLst/>
                <a:latin typeface="Times New Roman" panose="02020603050405020304" pitchFamily="18" charset="0"/>
                <a:ea typeface="微软雅黑" panose="020B0503020204020204" pitchFamily="34" charset="-122"/>
              </a:rPr>
              <a:t>2.2</a:t>
            </a:r>
            <a:r>
              <a:rPr lang="zh-CN" altLang="zh-CN" sz="1200" dirty="0">
                <a:effectLst/>
                <a:latin typeface="Times New Roman" panose="02020603050405020304" pitchFamily="18" charset="0"/>
                <a:ea typeface="微软雅黑" panose="020B0503020204020204" pitchFamily="34" charset="-122"/>
              </a:rPr>
              <a:t>生管计划课接收到业务资讯，在一个工作天内，将从</a:t>
            </a:r>
            <a:r>
              <a:rPr lang="en-US" altLang="zh-CN" sz="1200" dirty="0">
                <a:effectLst/>
                <a:latin typeface="Times New Roman" panose="02020603050405020304" pitchFamily="18" charset="0"/>
                <a:ea typeface="微软雅黑" panose="020B0503020204020204" pitchFamily="34" charset="-122"/>
              </a:rPr>
              <a:t>SAP</a:t>
            </a:r>
            <a:r>
              <a:rPr lang="zh-CN" altLang="zh-CN" sz="1200" dirty="0">
                <a:effectLst/>
                <a:latin typeface="Times New Roman" panose="02020603050405020304" pitchFamily="18" charset="0"/>
                <a:ea typeface="微软雅黑" panose="020B0503020204020204" pitchFamily="34" charset="-122"/>
              </a:rPr>
              <a:t>系统导出的更改订单的订单资料导入到</a:t>
            </a:r>
            <a:r>
              <a:rPr lang="en-US" altLang="zh-CN" sz="1200" dirty="0">
                <a:effectLst/>
                <a:latin typeface="Times New Roman" panose="02020603050405020304" pitchFamily="18" charset="0"/>
                <a:ea typeface="微软雅黑" panose="020B0503020204020204" pitchFamily="34" charset="-122"/>
              </a:rPr>
              <a:t> MES</a:t>
            </a:r>
            <a:r>
              <a:rPr lang="zh-CN" altLang="zh-CN" sz="1200" dirty="0">
                <a:effectLst/>
                <a:latin typeface="Times New Roman" panose="02020603050405020304" pitchFamily="18" charset="0"/>
                <a:ea typeface="微软雅黑" panose="020B0503020204020204" pitchFamily="34" charset="-122"/>
              </a:rPr>
              <a:t>系统；</a:t>
            </a:r>
            <a:endParaRPr lang="zh-CN" altLang="zh-CN" sz="1200" dirty="0">
              <a:effectLst/>
              <a:latin typeface="Times New Roman" panose="02020603050405020304" pitchFamily="18" charset="0"/>
              <a:ea typeface="宋体" panose="02010600030101010101" pitchFamily="2" charset="-122"/>
            </a:endParaRPr>
          </a:p>
          <a:p>
            <a:pPr>
              <a:lnSpc>
                <a:spcPct val="150000"/>
              </a:lnSpc>
              <a:spcBef>
                <a:spcPts val="600"/>
              </a:spcBef>
              <a:spcAft>
                <a:spcPts val="600"/>
              </a:spcAft>
            </a:pPr>
            <a:r>
              <a:rPr lang="en-US" altLang="zh-CN" sz="1200" dirty="0" err="1">
                <a:effectLst/>
                <a:latin typeface="Times New Roman" panose="02020603050405020304" pitchFamily="18" charset="0"/>
                <a:ea typeface="微软雅黑" panose="020B0503020204020204" pitchFamily="34" charset="-122"/>
              </a:rPr>
              <a:t>Bộ</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phận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kế</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hoạch</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sinh</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quản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nhận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được</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thông</a:t>
            </a:r>
            <a:r>
              <a:rPr lang="en-US" altLang="zh-CN" sz="1200" dirty="0">
                <a:effectLst/>
                <a:latin typeface="Times New Roman" panose="02020603050405020304" pitchFamily="18" charset="0"/>
                <a:ea typeface="微软雅黑" panose="020B0503020204020204" pitchFamily="34" charset="-122"/>
              </a:rPr>
              <a:t> tin </a:t>
            </a:r>
            <a:r>
              <a:rPr lang="en-US" altLang="zh-CN" sz="1200" dirty="0" err="1">
                <a:effectLst/>
                <a:latin typeface="Times New Roman" panose="02020603050405020304" pitchFamily="18" charset="0"/>
                <a:ea typeface="微软雅黑" panose="020B0503020204020204" pitchFamily="34" charset="-122"/>
              </a:rPr>
              <a:t>từ</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nghiệp</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vụ</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thì</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trong</a:t>
            </a:r>
            <a:r>
              <a:rPr lang="en-US" altLang="zh-CN" sz="1200" dirty="0">
                <a:effectLst/>
                <a:latin typeface="Times New Roman" panose="02020603050405020304" pitchFamily="18" charset="0"/>
                <a:ea typeface="微软雅黑" panose="020B0503020204020204" pitchFamily="34" charset="-122"/>
              </a:rPr>
              <a:t> 1 </a:t>
            </a:r>
            <a:r>
              <a:rPr lang="en-US" altLang="zh-CN" sz="1200" dirty="0" err="1">
                <a:effectLst/>
                <a:latin typeface="Times New Roman" panose="02020603050405020304" pitchFamily="18" charset="0"/>
                <a:ea typeface="微软雅黑" panose="020B0503020204020204" pitchFamily="34" charset="-122"/>
              </a:rPr>
              <a:t>ngày</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làm</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việc</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phải</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đưa</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những</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thông</a:t>
            </a:r>
            <a:r>
              <a:rPr lang="en-US" altLang="zh-CN" sz="1200" dirty="0">
                <a:effectLst/>
                <a:latin typeface="Times New Roman" panose="02020603050405020304" pitchFamily="18" charset="0"/>
                <a:ea typeface="微软雅黑" panose="020B0503020204020204" pitchFamily="34" charset="-122"/>
              </a:rPr>
              <a:t> tin </a:t>
            </a:r>
            <a:r>
              <a:rPr lang="en-US" altLang="zh-CN" sz="1200" dirty="0" err="1">
                <a:effectLst/>
                <a:latin typeface="Times New Roman" panose="02020603050405020304" pitchFamily="18" charset="0"/>
                <a:ea typeface="微软雅黑" panose="020B0503020204020204" pitchFamily="34" charset="-122"/>
              </a:rPr>
              <a:t>thay</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đổi</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trong</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đơn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hàng</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từ</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hệ</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thống</a:t>
            </a:r>
            <a:r>
              <a:rPr lang="en-US" altLang="zh-CN" sz="1200" dirty="0">
                <a:effectLst/>
                <a:latin typeface="Times New Roman" panose="02020603050405020304" pitchFamily="18" charset="0"/>
                <a:ea typeface="微软雅黑" panose="020B0503020204020204" pitchFamily="34" charset="-122"/>
              </a:rPr>
              <a:t> SAP </a:t>
            </a:r>
            <a:r>
              <a:rPr lang="en-US" altLang="zh-CN" sz="1200" dirty="0" err="1">
                <a:effectLst/>
                <a:latin typeface="Times New Roman" panose="02020603050405020304" pitchFamily="18" charset="0"/>
                <a:ea typeface="微软雅黑" panose="020B0503020204020204" pitchFamily="34" charset="-122"/>
              </a:rPr>
              <a:t>lên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hệ</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thống</a:t>
            </a:r>
            <a:r>
              <a:rPr lang="en-US" altLang="zh-CN" sz="1200" dirty="0">
                <a:effectLst/>
                <a:latin typeface="Times New Roman" panose="02020603050405020304" pitchFamily="18" charset="0"/>
                <a:ea typeface="微软雅黑" panose="020B0503020204020204" pitchFamily="34" charset="-122"/>
              </a:rPr>
              <a:t> MES;</a:t>
            </a:r>
          </a:p>
          <a:p>
            <a:pPr>
              <a:lnSpc>
                <a:spcPct val="150000"/>
              </a:lnSpc>
              <a:spcBef>
                <a:spcPts val="600"/>
              </a:spcBef>
              <a:spcAft>
                <a:spcPts val="600"/>
              </a:spcAft>
            </a:pPr>
            <a:r>
              <a:rPr lang="en-US" altLang="zh-CN" sz="1200" dirty="0">
                <a:latin typeface="Times New Roman" panose="02020603050405020304" pitchFamily="18" charset="0"/>
                <a:ea typeface="宋体" panose="02010600030101010101" pitchFamily="2" charset="-122"/>
              </a:rPr>
              <a:t>The PC department must import the order data exported from the SAP system to the MES system within one working day once received order information from the planning department.</a:t>
            </a:r>
            <a:endParaRPr lang="zh-CN" altLang="zh-CN" sz="1200" dirty="0">
              <a:effectLst/>
              <a:latin typeface="Times New Roman" panose="02020603050405020304" pitchFamily="18" charset="0"/>
              <a:ea typeface="宋体" panose="02010600030101010101" pitchFamily="2" charset="-122"/>
            </a:endParaRPr>
          </a:p>
          <a:p>
            <a:pPr>
              <a:spcBef>
                <a:spcPts val="600"/>
              </a:spcBef>
              <a:spcAft>
                <a:spcPts val="600"/>
              </a:spcAft>
            </a:pPr>
            <a:r>
              <a:rPr lang="en-US" altLang="zh-CN" sz="1200" dirty="0">
                <a:effectLst/>
                <a:latin typeface="Times New Roman" panose="02020603050405020304" pitchFamily="18" charset="0"/>
                <a:ea typeface="微软雅黑" panose="020B0503020204020204" pitchFamily="34" charset="-122"/>
              </a:rPr>
              <a:t>2.2.1</a:t>
            </a:r>
            <a:r>
              <a:rPr lang="zh-CN" altLang="zh-CN" sz="1200" dirty="0">
                <a:effectLst/>
                <a:latin typeface="Times New Roman" panose="02020603050405020304" pitchFamily="18" charset="0"/>
                <a:ea typeface="微软雅黑" panose="020B0503020204020204" pitchFamily="34" charset="-122"/>
              </a:rPr>
              <a:t>更改后的指令只涉及非拆单变更的资料变更，则导入</a:t>
            </a:r>
            <a:r>
              <a:rPr lang="en-US" altLang="zh-CN" sz="1200" dirty="0">
                <a:effectLst/>
                <a:latin typeface="Times New Roman" panose="02020603050405020304" pitchFamily="18" charset="0"/>
                <a:ea typeface="微软雅黑" panose="020B0503020204020204" pitchFamily="34" charset="-122"/>
              </a:rPr>
              <a:t>MES</a:t>
            </a:r>
            <a:r>
              <a:rPr lang="zh-CN" altLang="zh-CN" sz="1200" dirty="0">
                <a:effectLst/>
                <a:latin typeface="Times New Roman" panose="02020603050405020304" pitchFamily="18" charset="0"/>
                <a:ea typeface="微软雅黑" panose="020B0503020204020204" pitchFamily="34" charset="-122"/>
              </a:rPr>
              <a:t>系统时直接覆盖原始订单资料；</a:t>
            </a:r>
            <a:endParaRPr lang="zh-CN" altLang="zh-CN" sz="1200" dirty="0">
              <a:effectLst/>
              <a:latin typeface="Times New Roman" panose="02020603050405020304" pitchFamily="18" charset="0"/>
              <a:ea typeface="宋体" panose="02010600030101010101" pitchFamily="2" charset="-122"/>
            </a:endParaRPr>
          </a:p>
          <a:p>
            <a:pPr>
              <a:lnSpc>
                <a:spcPct val="150000"/>
              </a:lnSpc>
              <a:spcBef>
                <a:spcPts val="600"/>
              </a:spcBef>
              <a:spcAft>
                <a:spcPts val="600"/>
              </a:spcAft>
            </a:pPr>
            <a:r>
              <a:rPr lang="en-US" altLang="zh-CN" sz="1200" dirty="0" err="1">
                <a:effectLst/>
                <a:latin typeface="Times New Roman" panose="02020603050405020304" pitchFamily="18" charset="0"/>
                <a:ea typeface="微软雅黑" panose="020B0503020204020204" pitchFamily="34" charset="-122"/>
              </a:rPr>
              <a:t>Lệnh</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sau</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khi</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thay</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đổi</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chỉ</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liên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quan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đến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thông</a:t>
            </a:r>
            <a:r>
              <a:rPr lang="en-US" altLang="zh-CN" sz="1200" dirty="0">
                <a:effectLst/>
                <a:latin typeface="Times New Roman" panose="02020603050405020304" pitchFamily="18" charset="0"/>
                <a:ea typeface="微软雅黑" panose="020B0503020204020204" pitchFamily="34" charset="-122"/>
              </a:rPr>
              <a:t> tin  </a:t>
            </a:r>
            <a:r>
              <a:rPr lang="en-US" altLang="zh-CN" sz="1200" dirty="0" err="1">
                <a:effectLst/>
                <a:latin typeface="Times New Roman" panose="02020603050405020304" pitchFamily="18" charset="0"/>
                <a:ea typeface="微软雅黑" panose="020B0503020204020204" pitchFamily="34" charset="-122"/>
              </a:rPr>
              <a:t>thay</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đổi</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không</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tách</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đơn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lúc</a:t>
            </a:r>
            <a:r>
              <a:rPr lang="en-US" altLang="zh-CN" sz="1200" dirty="0">
                <a:effectLst/>
                <a:latin typeface="Times New Roman" panose="02020603050405020304" pitchFamily="18" charset="0"/>
                <a:ea typeface="微软雅黑" panose="020B0503020204020204" pitchFamily="34" charset="-122"/>
              </a:rPr>
              <a:t> đ</a:t>
            </a:r>
            <a:r>
              <a:rPr lang="vi-VN" altLang="zh-CN" sz="1200" dirty="0">
                <a:effectLst/>
                <a:latin typeface="Times New Roman" panose="02020603050405020304" pitchFamily="18" charset="0"/>
                <a:ea typeface="微软雅黑" panose="020B0503020204020204" pitchFamily="34" charset="-122"/>
              </a:rPr>
              <a:t>ưa </a:t>
            </a:r>
            <a:r>
              <a:rPr lang="en-US" altLang="zh-CN" sz="1200" dirty="0" err="1">
                <a:effectLst/>
                <a:latin typeface="Times New Roman" panose="02020603050405020304" pitchFamily="18" charset="0"/>
                <a:ea typeface="微软雅黑" panose="020B0503020204020204" pitchFamily="34" charset="-122"/>
              </a:rPr>
              <a:t>lên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hệ</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thống</a:t>
            </a:r>
            <a:r>
              <a:rPr lang="en-US" altLang="zh-CN" sz="1200" dirty="0">
                <a:effectLst/>
                <a:latin typeface="Times New Roman" panose="02020603050405020304" pitchFamily="18" charset="0"/>
                <a:ea typeface="微软雅黑" panose="020B0503020204020204" pitchFamily="34" charset="-122"/>
              </a:rPr>
              <a:t> MES </a:t>
            </a:r>
            <a:r>
              <a:rPr lang="en-US" altLang="zh-CN" sz="1200" dirty="0" err="1">
                <a:effectLst/>
                <a:latin typeface="Times New Roman" panose="02020603050405020304" pitchFamily="18" charset="0"/>
                <a:ea typeface="微软雅黑" panose="020B0503020204020204" pitchFamily="34" charset="-122"/>
              </a:rPr>
              <a:t>sẽ</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trực</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tiếp</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ghi</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đè</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lên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thông</a:t>
            </a:r>
            <a:r>
              <a:rPr lang="en-US" altLang="zh-CN" sz="1200" dirty="0">
                <a:effectLst/>
                <a:latin typeface="Times New Roman" panose="02020603050405020304" pitchFamily="18" charset="0"/>
                <a:ea typeface="微软雅黑" panose="020B0503020204020204" pitchFamily="34" charset="-122"/>
              </a:rPr>
              <a:t> tin</a:t>
            </a:r>
            <a:r>
              <a:rPr lang="en-US" altLang="zh-CN" sz="1200" dirty="0">
                <a:solidFill>
                  <a:srgbClr val="00B0F0"/>
                </a:solidFill>
                <a:effectLst/>
                <a:latin typeface="Times New Roman" panose="02020603050405020304" pitchFamily="18" charset="0"/>
                <a:ea typeface="微软雅黑" panose="020B0503020204020204" pitchFamily="34" charset="-122"/>
              </a:rPr>
              <a:t> </a:t>
            </a:r>
            <a:r>
              <a:rPr lang="en-US" altLang="zh-CN" sz="1200" dirty="0">
                <a:effectLst/>
                <a:latin typeface="Times New Roman" panose="02020603050405020304" pitchFamily="18" charset="0"/>
                <a:ea typeface="微软雅黑" panose="020B0503020204020204" pitchFamily="34" charset="-122"/>
              </a:rPr>
              <a:t>ban </a:t>
            </a:r>
            <a:r>
              <a:rPr lang="en-US" altLang="zh-CN" sz="1200" dirty="0" err="1">
                <a:effectLst/>
                <a:latin typeface="Times New Roman" panose="02020603050405020304" pitchFamily="18" charset="0"/>
                <a:ea typeface="微软雅黑" panose="020B0503020204020204" pitchFamily="34" charset="-122"/>
              </a:rPr>
              <a:t>đầu</a:t>
            </a:r>
            <a:r>
              <a:rPr lang="en-US" altLang="zh-CN" sz="1200" dirty="0">
                <a:effectLst/>
                <a:latin typeface="Times New Roman" panose="02020603050405020304" pitchFamily="18" charset="0"/>
                <a:ea typeface="微软雅黑" panose="020B0503020204020204" pitchFamily="34" charset="-122"/>
              </a:rPr>
              <a:t>; </a:t>
            </a:r>
          </a:p>
          <a:p>
            <a:pPr>
              <a:lnSpc>
                <a:spcPct val="150000"/>
              </a:lnSpc>
              <a:spcBef>
                <a:spcPts val="600"/>
              </a:spcBef>
              <a:spcAft>
                <a:spcPts val="600"/>
              </a:spcAft>
            </a:pPr>
            <a:r>
              <a:rPr lang="en-US" altLang="zh-CN" sz="1200" dirty="0">
                <a:latin typeface="Times New Roman" panose="02020603050405020304" pitchFamily="18" charset="0"/>
                <a:ea typeface="宋体" panose="02010600030101010101" pitchFamily="2" charset="-122"/>
              </a:rPr>
              <a:t>The order changes only involves the data updates of non order-splitting changes, and the original data of the order will be directly overwritten when imported into the MES system;</a:t>
            </a:r>
            <a:endParaRPr lang="zh-CN" altLang="zh-CN" sz="1200" dirty="0">
              <a:effectLst/>
              <a:latin typeface="Times New Roman" panose="02020603050405020304" pitchFamily="18" charset="0"/>
              <a:ea typeface="宋体" panose="02010600030101010101" pitchFamily="2" charset="-122"/>
            </a:endParaRPr>
          </a:p>
          <a:p>
            <a:pPr>
              <a:spcBef>
                <a:spcPts val="600"/>
              </a:spcBef>
              <a:spcAft>
                <a:spcPts val="600"/>
              </a:spcAft>
            </a:pPr>
            <a:r>
              <a:rPr lang="en-US" altLang="zh-CN" sz="1200" dirty="0">
                <a:effectLst/>
                <a:latin typeface="Times New Roman" panose="02020603050405020304" pitchFamily="18" charset="0"/>
                <a:ea typeface="微软雅黑" panose="020B0503020204020204" pitchFamily="34" charset="-122"/>
              </a:rPr>
              <a:t>2.2.2</a:t>
            </a:r>
            <a:r>
              <a:rPr lang="zh-CN" altLang="zh-CN" sz="1200" dirty="0">
                <a:effectLst/>
                <a:latin typeface="Times New Roman" panose="02020603050405020304" pitchFamily="18" charset="0"/>
                <a:ea typeface="微软雅黑" panose="020B0503020204020204" pitchFamily="34" charset="-122"/>
              </a:rPr>
              <a:t>更改后的指令涉及拆单变更的资料变更，则依照生管的工单核发情况（周计划</a:t>
            </a:r>
            <a:r>
              <a:rPr lang="en-US" altLang="zh-CN" sz="1200" dirty="0">
                <a:effectLst/>
                <a:latin typeface="Times New Roman" panose="02020603050405020304" pitchFamily="18" charset="0"/>
                <a:ea typeface="微软雅黑" panose="020B0503020204020204" pitchFamily="34" charset="-122"/>
              </a:rPr>
              <a:t>&amp;</a:t>
            </a:r>
            <a:r>
              <a:rPr lang="zh-CN" altLang="zh-CN" sz="1200" dirty="0">
                <a:effectLst/>
                <a:latin typeface="Times New Roman" panose="02020603050405020304" pitchFamily="18" charset="0"/>
                <a:ea typeface="微软雅黑" panose="020B0503020204020204" pitchFamily="34" charset="-122"/>
              </a:rPr>
              <a:t>轮数是否已生成），由生管决定是导入拆单后的新指令资料到</a:t>
            </a:r>
            <a:r>
              <a:rPr lang="en-US" altLang="zh-CN" sz="1200" dirty="0">
                <a:effectLst/>
                <a:latin typeface="Times New Roman" panose="02020603050405020304" pitchFamily="18" charset="0"/>
                <a:ea typeface="微软雅黑" panose="020B0503020204020204" pitchFamily="34" charset="-122"/>
              </a:rPr>
              <a:t>MES</a:t>
            </a:r>
            <a:r>
              <a:rPr lang="zh-CN" altLang="zh-CN" sz="1200" dirty="0">
                <a:effectLst/>
                <a:latin typeface="Times New Roman" panose="02020603050405020304" pitchFamily="18" charset="0"/>
                <a:ea typeface="微软雅黑" panose="020B0503020204020204" pitchFamily="34" charset="-122"/>
              </a:rPr>
              <a:t>系统以覆盖原始订单资料或不导入拆单后的新指令资料仍延用原始指令资料进行生产作业；</a:t>
            </a:r>
            <a:r>
              <a:rPr lang="en-US" altLang="zh-CN" sz="1200" dirty="0">
                <a:effectLst/>
                <a:latin typeface="Times New Roman" panose="02020603050405020304" pitchFamily="18" charset="0"/>
                <a:ea typeface="微软雅黑" panose="020B0503020204020204" pitchFamily="34" charset="-122"/>
              </a:rPr>
              <a:t> </a:t>
            </a:r>
            <a:endParaRPr lang="zh-CN" altLang="zh-CN" sz="1200" dirty="0">
              <a:effectLst/>
              <a:latin typeface="Times New Roman" panose="02020603050405020304" pitchFamily="18" charset="0"/>
              <a:ea typeface="宋体" panose="02010600030101010101" pitchFamily="2" charset="-122"/>
            </a:endParaRPr>
          </a:p>
          <a:p>
            <a:r>
              <a:rPr lang="en-US" altLang="zh-CN" sz="1200" dirty="0" err="1">
                <a:effectLst/>
                <a:latin typeface="Times New Roman" panose="02020603050405020304" pitchFamily="18" charset="0"/>
                <a:ea typeface="微软雅黑" panose="020B0503020204020204" pitchFamily="34" charset="-122"/>
              </a:rPr>
              <a:t>Lệnh</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sau</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khi</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thay</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đổi</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liên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quan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đến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thông</a:t>
            </a:r>
            <a:r>
              <a:rPr lang="en-US" altLang="zh-CN" sz="1200" dirty="0">
                <a:effectLst/>
                <a:latin typeface="Times New Roman" panose="02020603050405020304" pitchFamily="18" charset="0"/>
                <a:ea typeface="微软雅黑" panose="020B0503020204020204" pitchFamily="34" charset="-122"/>
              </a:rPr>
              <a:t> tin </a:t>
            </a:r>
            <a:r>
              <a:rPr lang="en-US" altLang="zh-CN" sz="1200" dirty="0" err="1">
                <a:effectLst/>
                <a:latin typeface="Times New Roman" panose="02020603050405020304" pitchFamily="18" charset="0"/>
                <a:ea typeface="微软雅黑" panose="020B0503020204020204" pitchFamily="34" charset="-122"/>
              </a:rPr>
              <a:t>thay</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đổi</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tách</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đơn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Dựa</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theo</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tình</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hình</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thực</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tế</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sinh</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quản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kiểm</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tra</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kế</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hoạch</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tuần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và</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số</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lượt</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có</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thay</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đổi</a:t>
            </a:r>
            <a:r>
              <a:rPr lang="en-US" altLang="zh-CN" sz="1200" dirty="0">
                <a:effectLst/>
                <a:latin typeface="Times New Roman" panose="02020603050405020304" pitchFamily="18" charset="0"/>
                <a:ea typeface="微软雅黑" panose="020B0503020204020204" pitchFamily="34" charset="-122"/>
              </a:rPr>
              <a:t> hay </a:t>
            </a:r>
            <a:r>
              <a:rPr lang="en-US" altLang="zh-CN" sz="1200" dirty="0" err="1">
                <a:effectLst/>
                <a:latin typeface="Times New Roman" panose="02020603050405020304" pitchFamily="18" charset="0"/>
                <a:ea typeface="微软雅黑" panose="020B0503020204020204" pitchFamily="34" charset="-122"/>
              </a:rPr>
              <a:t>không</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sinh</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quản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sẽ</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là</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người</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quyết</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định</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đưa</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chỉ</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lệnh</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thay</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đổi</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mới</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của</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đơn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tách</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nhập</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lên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hệ</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thống</a:t>
            </a:r>
            <a:r>
              <a:rPr lang="en-US" altLang="zh-CN" sz="1200" dirty="0">
                <a:effectLst/>
                <a:latin typeface="Times New Roman" panose="02020603050405020304" pitchFamily="18" charset="0"/>
                <a:ea typeface="微软雅黑" panose="020B0503020204020204" pitchFamily="34" charset="-122"/>
              </a:rPr>
              <a:t> MES </a:t>
            </a:r>
            <a:r>
              <a:rPr lang="en-US" altLang="zh-CN" sz="1200" dirty="0" err="1">
                <a:effectLst/>
                <a:latin typeface="Times New Roman" panose="02020603050405020304" pitchFamily="18" charset="0"/>
                <a:ea typeface="微软雅黑" panose="020B0503020204020204" pitchFamily="34" charset="-122"/>
              </a:rPr>
              <a:t>và</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ghi</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đè</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lên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thông</a:t>
            </a:r>
            <a:r>
              <a:rPr lang="en-US" altLang="zh-CN" sz="1200" dirty="0">
                <a:effectLst/>
                <a:latin typeface="Times New Roman" panose="02020603050405020304" pitchFamily="18" charset="0"/>
                <a:ea typeface="微软雅黑" panose="020B0503020204020204" pitchFamily="34" charset="-122"/>
              </a:rPr>
              <a:t> tin</a:t>
            </a:r>
            <a:r>
              <a:rPr lang="en-US" altLang="zh-CN" sz="1200" dirty="0">
                <a:solidFill>
                  <a:srgbClr val="00B0F0"/>
                </a:solidFill>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đơn</a:t>
            </a:r>
            <a:r>
              <a:rPr lang="en-US" altLang="zh-CN" sz="1200" dirty="0">
                <a:effectLst/>
                <a:latin typeface="Times New Roman" panose="02020603050405020304" pitchFamily="18" charset="0"/>
                <a:ea typeface="微软雅黑" panose="020B0503020204020204" pitchFamily="34" charset="-122"/>
              </a:rPr>
              <a:t> ban </a:t>
            </a:r>
            <a:r>
              <a:rPr lang="en-US" altLang="zh-CN" sz="1200" dirty="0" err="1">
                <a:effectLst/>
                <a:latin typeface="Times New Roman" panose="02020603050405020304" pitchFamily="18" charset="0"/>
                <a:ea typeface="微软雅黑" panose="020B0503020204020204" pitchFamily="34" charset="-122"/>
              </a:rPr>
              <a:t>đầu</a:t>
            </a:r>
            <a:r>
              <a:rPr lang="en-US" altLang="zh-CN" sz="1200" dirty="0">
                <a:effectLst/>
                <a:latin typeface="Times New Roman" panose="02020603050405020304" pitchFamily="18" charset="0"/>
                <a:ea typeface="微软雅黑" panose="020B0503020204020204" pitchFamily="34" charset="-122"/>
              </a:rPr>
              <a:t> hay </a:t>
            </a:r>
            <a:r>
              <a:rPr lang="en-US" altLang="zh-CN" sz="1200" dirty="0" err="1">
                <a:effectLst/>
                <a:latin typeface="Times New Roman" panose="02020603050405020304" pitchFamily="18" charset="0"/>
                <a:ea typeface="微软雅黑" panose="020B0503020204020204" pitchFamily="34" charset="-122"/>
              </a:rPr>
              <a:t>là</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không</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nhập</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chỉ</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lệnh</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mới</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của</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đơn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tách</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vẫn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giữ</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nguyên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thông</a:t>
            </a:r>
            <a:r>
              <a:rPr lang="en-US" altLang="zh-CN" sz="1200" dirty="0">
                <a:effectLst/>
                <a:latin typeface="Times New Roman" panose="02020603050405020304" pitchFamily="18" charset="0"/>
                <a:ea typeface="微软雅黑" panose="020B0503020204020204" pitchFamily="34" charset="-122"/>
              </a:rPr>
              <a:t> tin</a:t>
            </a:r>
            <a:r>
              <a:rPr lang="en-US" altLang="zh-CN" sz="1200" dirty="0">
                <a:solidFill>
                  <a:srgbClr val="00B0F0"/>
                </a:solidFill>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chỉ</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lệnh</a:t>
            </a:r>
            <a:r>
              <a:rPr lang="en-US" altLang="zh-CN" sz="1200" dirty="0">
                <a:effectLst/>
                <a:latin typeface="Times New Roman" panose="02020603050405020304" pitchFamily="18" charset="0"/>
                <a:ea typeface="微软雅黑" panose="020B0503020204020204" pitchFamily="34" charset="-122"/>
              </a:rPr>
              <a:t> ban </a:t>
            </a:r>
            <a:r>
              <a:rPr lang="en-US" altLang="zh-CN" sz="1200" dirty="0" err="1">
                <a:effectLst/>
                <a:latin typeface="Times New Roman" panose="02020603050405020304" pitchFamily="18" charset="0"/>
                <a:ea typeface="微软雅黑" panose="020B0503020204020204" pitchFamily="34" charset="-122"/>
              </a:rPr>
              <a:t>đầu</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để</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tiến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hành</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sản</a:t>
            </a:r>
            <a:r>
              <a:rPr lang="en-US" altLang="zh-CN" sz="1200" dirty="0">
                <a:effectLst/>
                <a:latin typeface="Times New Roman" panose="02020603050405020304" pitchFamily="18" charset="0"/>
                <a:ea typeface="微软雅黑" panose="020B0503020204020204" pitchFamily="34" charset="-122"/>
              </a:rPr>
              <a:t> </a:t>
            </a:r>
            <a:r>
              <a:rPr lang="en-US" altLang="zh-CN" sz="1200" dirty="0" err="1">
                <a:effectLst/>
                <a:latin typeface="Times New Roman" panose="02020603050405020304" pitchFamily="18" charset="0"/>
                <a:ea typeface="微软雅黑" panose="020B0503020204020204" pitchFamily="34" charset="-122"/>
              </a:rPr>
              <a:t>xuất</a:t>
            </a:r>
            <a:r>
              <a:rPr lang="en-US" altLang="zh-CN" sz="1200" dirty="0">
                <a:effectLst/>
                <a:latin typeface="Times New Roman" panose="02020603050405020304" pitchFamily="18" charset="0"/>
                <a:ea typeface="微软雅黑" panose="020B0503020204020204" pitchFamily="34" charset="-122"/>
              </a:rPr>
              <a:t>; </a:t>
            </a:r>
          </a:p>
          <a:p>
            <a:r>
              <a:rPr lang="en-US" altLang="zh-CN" sz="1200" dirty="0">
                <a:latin typeface="Times New Roman" panose="02020603050405020304" pitchFamily="18" charset="0"/>
                <a:ea typeface="微软雅黑" panose="020B0503020204020204" pitchFamily="34" charset="-122"/>
              </a:rPr>
              <a:t>The PC department will get to decide whether to split the order or to keep manufacturing the order, if there’s a requirement about splitting the order. </a:t>
            </a:r>
          </a:p>
          <a:p>
            <a:endParaRPr lang="en-US" altLang="zh-CN" sz="1200" dirty="0">
              <a:effectLst/>
              <a:latin typeface="Times New Roman" panose="02020603050405020304" pitchFamily="18" charset="0"/>
              <a:ea typeface="微软雅黑" panose="020B0503020204020204" pitchFamily="34" charset="-122"/>
            </a:endParaRPr>
          </a:p>
        </p:txBody>
      </p:sp>
      <p:sp>
        <p:nvSpPr>
          <p:cNvPr id="5" name="矩形 15">
            <a:extLst>
              <a:ext uri="{FF2B5EF4-FFF2-40B4-BE49-F238E27FC236}">
                <a16:creationId xmlns:a16="http://schemas.microsoft.com/office/drawing/2014/main" id="{36E7EEA4-7935-4450-017E-FFA2297A085B}"/>
              </a:ext>
            </a:extLst>
          </p:cNvPr>
          <p:cNvSpPr/>
          <p:nvPr/>
        </p:nvSpPr>
        <p:spPr>
          <a:xfrm>
            <a:off x="1020691" y="229922"/>
            <a:ext cx="15073870" cy="1200329"/>
          </a:xfrm>
          <a:prstGeom prst="rect">
            <a:avLst/>
          </a:prstGeom>
        </p:spPr>
        <p:txBody>
          <a:bodyPr wrap="none">
            <a:spAutoFit/>
          </a:bodyPr>
          <a:lstStyle/>
          <a:p>
            <a:pPr defTabSz="989607">
              <a:defRPr/>
            </a:pPr>
            <a:r>
              <a:rPr lang="en-US" altLang="zh-CN" sz="2400" b="1" dirty="0">
                <a:effectLst/>
                <a:latin typeface="微软雅黑" panose="020B0503020204020204" pitchFamily="34" charset="-122"/>
                <a:ea typeface="微软雅黑" panose="020B0503020204020204" pitchFamily="34" charset="-122"/>
              </a:rPr>
              <a:t>SAP</a:t>
            </a:r>
            <a:r>
              <a:rPr lang="zh-CN" altLang="zh-CN" sz="2400" b="1" dirty="0">
                <a:effectLst/>
                <a:latin typeface="微软雅黑" panose="020B0503020204020204" pitchFamily="34" charset="-122"/>
                <a:ea typeface="微软雅黑" panose="020B0503020204020204" pitchFamily="34" charset="-122"/>
                <a:cs typeface="Times New Roman" panose="02020603050405020304" pitchFamily="18" charset="0"/>
              </a:rPr>
              <a:t>订单资料导入</a:t>
            </a:r>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Nhập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dữ</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liệu</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đơn</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hàng</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lên</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hệ</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thống</a:t>
            </a:r>
            <a:r>
              <a:rPr lang="en-US" altLang="zh-CN" sz="2400" b="1" dirty="0">
                <a:effectLst/>
                <a:latin typeface="Times New Roman" pitchFamily="18" charset="0"/>
                <a:ea typeface="微软雅黑" panose="020B0503020204020204" pitchFamily="34" charset="-122"/>
                <a:cs typeface="Times New Roman" pitchFamily="18" charset="0"/>
              </a:rPr>
              <a:t> SAP </a:t>
            </a:r>
            <a:r>
              <a:rPr lang="en-US" altLang="zh-CN" sz="3600" dirty="0">
                <a:latin typeface="Times New Roman" pitchFamily="18" charset="0"/>
                <a:ea typeface="微软雅黑" panose="020B0503020204020204" pitchFamily="34" charset="-122"/>
                <a:cs typeface="Times New Roman" pitchFamily="18" charset="0"/>
              </a:rPr>
              <a:t>Import order data into SAP system</a:t>
            </a:r>
            <a:endParaRPr lang="zh-CN" altLang="en-US" sz="3600" kern="0" dirty="0">
              <a:latin typeface="Times New Roman" pitchFamily="18" charset="0"/>
              <a:ea typeface="微软雅黑" panose="020B0503020204020204" pitchFamily="34" charset="-122"/>
              <a:cs typeface="Times New Roman" pitchFamily="18" charset="0"/>
              <a:sym typeface="+mn-lt"/>
            </a:endParaRPr>
          </a:p>
          <a:p>
            <a:pPr defTabSz="989607">
              <a:defRPr/>
            </a:pP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
        <p:nvSpPr>
          <p:cNvPr id="6" name="矩形 2">
            <a:extLst>
              <a:ext uri="{FF2B5EF4-FFF2-40B4-BE49-F238E27FC236}">
                <a16:creationId xmlns:a16="http://schemas.microsoft.com/office/drawing/2014/main" id="{F1BA66D3-9C4A-91D4-736B-841676AE6980}"/>
              </a:ext>
            </a:extLst>
          </p:cNvPr>
          <p:cNvSpPr/>
          <p:nvPr/>
        </p:nvSpPr>
        <p:spPr>
          <a:xfrm>
            <a:off x="661718" y="896030"/>
            <a:ext cx="7159011" cy="646331"/>
          </a:xfrm>
          <a:prstGeom prst="rect">
            <a:avLst/>
          </a:prstGeom>
        </p:spPr>
        <p:txBody>
          <a:bodyPr wrap="none">
            <a:spAutoFit/>
          </a:bodyPr>
          <a:lstStyle/>
          <a:p>
            <a:pPr defTabSz="989607">
              <a:defRPr/>
            </a:pPr>
            <a:r>
              <a:rPr lang="en-US" altLang="zh-CN" sz="2000" b="1" dirty="0">
                <a:effectLst/>
                <a:latin typeface="微软雅黑" panose="020B0503020204020204" pitchFamily="34" charset="-122"/>
                <a:ea typeface="微软雅黑" panose="020B0503020204020204" pitchFamily="34" charset="-122"/>
              </a:rPr>
              <a:t>3.</a:t>
            </a:r>
            <a:r>
              <a:rPr lang="zh-CN" altLang="en-US" sz="2000" b="1" dirty="0">
                <a:effectLst/>
                <a:latin typeface="微软雅黑" panose="020B0503020204020204" pitchFamily="34" charset="-122"/>
                <a:ea typeface="微软雅黑" panose="020B0503020204020204" pitchFamily="34" charset="-122"/>
              </a:rPr>
              <a:t>流程描述 </a:t>
            </a:r>
            <a:r>
              <a:rPr lang="en-US" altLang="zh-CN" sz="2000" b="1" dirty="0" err="1">
                <a:effectLst/>
                <a:latin typeface="Times New Roman" pitchFamily="18" charset="0"/>
                <a:ea typeface="微软雅黑" panose="020B0503020204020204" pitchFamily="34" charset="-122"/>
                <a:cs typeface="Times New Roman" pitchFamily="18" charset="0"/>
              </a:rPr>
              <a:t>Mô</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tả</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lưu</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trình</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3600" dirty="0">
                <a:latin typeface="Times New Roman" pitchFamily="18" charset="0"/>
                <a:ea typeface="微软雅黑" panose="020B0503020204020204" pitchFamily="34" charset="-122"/>
                <a:cs typeface="Times New Roman" pitchFamily="18" charset="0"/>
              </a:rPr>
              <a:t>Process Description</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3729700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D2C431C-959C-F71B-BE08-33E8F72FA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6301"/>
            <a:ext cx="9902825" cy="5571699"/>
          </a:xfrm>
          <a:prstGeom prst="rect">
            <a:avLst/>
          </a:prstGeom>
        </p:spPr>
      </p:pic>
      <p:sp>
        <p:nvSpPr>
          <p:cNvPr id="5" name="矩形 15">
            <a:extLst>
              <a:ext uri="{FF2B5EF4-FFF2-40B4-BE49-F238E27FC236}">
                <a16:creationId xmlns:a16="http://schemas.microsoft.com/office/drawing/2014/main" id="{36E7EEA4-7935-4450-017E-FFA2297A085B}"/>
              </a:ext>
            </a:extLst>
          </p:cNvPr>
          <p:cNvSpPr/>
          <p:nvPr/>
        </p:nvSpPr>
        <p:spPr>
          <a:xfrm>
            <a:off x="1020691" y="229922"/>
            <a:ext cx="15073870" cy="646331"/>
          </a:xfrm>
          <a:prstGeom prst="rect">
            <a:avLst/>
          </a:prstGeom>
        </p:spPr>
        <p:txBody>
          <a:bodyPr wrap="none">
            <a:spAutoFit/>
          </a:bodyPr>
          <a:lstStyle/>
          <a:p>
            <a:pPr defTabSz="989607">
              <a:defRPr/>
            </a:pPr>
            <a:r>
              <a:rPr lang="en-US" altLang="zh-CN" sz="2400" b="1" dirty="0">
                <a:effectLst/>
                <a:latin typeface="微软雅黑" panose="020B0503020204020204" pitchFamily="34" charset="-122"/>
                <a:ea typeface="微软雅黑" panose="020B0503020204020204" pitchFamily="34" charset="-122"/>
              </a:rPr>
              <a:t>SAP</a:t>
            </a:r>
            <a:r>
              <a:rPr lang="zh-CN" altLang="zh-CN" sz="2400" b="1" dirty="0">
                <a:effectLst/>
                <a:latin typeface="微软雅黑" panose="020B0503020204020204" pitchFamily="34" charset="-122"/>
                <a:ea typeface="微软雅黑" panose="020B0503020204020204" pitchFamily="34" charset="-122"/>
                <a:cs typeface="Times New Roman" panose="02020603050405020304" pitchFamily="18" charset="0"/>
              </a:rPr>
              <a:t>订单资料导入</a:t>
            </a:r>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Nhập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dữ</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liệu</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đơn</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hàng</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lên</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hệ</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thống</a:t>
            </a:r>
            <a:r>
              <a:rPr lang="en-US" altLang="zh-CN" sz="2400" b="1" dirty="0">
                <a:effectLst/>
                <a:latin typeface="Times New Roman" pitchFamily="18" charset="0"/>
                <a:ea typeface="微软雅黑" panose="020B0503020204020204" pitchFamily="34" charset="-122"/>
                <a:cs typeface="Times New Roman" pitchFamily="18" charset="0"/>
              </a:rPr>
              <a:t> SAP </a:t>
            </a:r>
            <a:r>
              <a:rPr lang="en-US" altLang="zh-CN" sz="3600" dirty="0">
                <a:latin typeface="Times New Roman" pitchFamily="18" charset="0"/>
                <a:ea typeface="微软雅黑" panose="020B0503020204020204" pitchFamily="34" charset="-122"/>
                <a:cs typeface="Times New Roman" pitchFamily="18" charset="0"/>
              </a:rPr>
              <a:t>Import order data into SAP system</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1250341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828BF1C-A87C-292A-CC9E-E491A8820C40}"/>
              </a:ext>
            </a:extLst>
          </p:cNvPr>
          <p:cNvPicPr>
            <a:picLocks noChangeAspect="1"/>
          </p:cNvPicPr>
          <p:nvPr/>
        </p:nvPicPr>
        <p:blipFill>
          <a:blip r:embed="rId3"/>
          <a:stretch>
            <a:fillRect/>
          </a:stretch>
        </p:blipFill>
        <p:spPr>
          <a:xfrm>
            <a:off x="0" y="887373"/>
            <a:ext cx="9902825" cy="5083254"/>
          </a:xfrm>
          <a:prstGeom prst="rect">
            <a:avLst/>
          </a:prstGeom>
        </p:spPr>
      </p:pic>
      <p:sp>
        <p:nvSpPr>
          <p:cNvPr id="5" name="矩形 15">
            <a:extLst>
              <a:ext uri="{FF2B5EF4-FFF2-40B4-BE49-F238E27FC236}">
                <a16:creationId xmlns:a16="http://schemas.microsoft.com/office/drawing/2014/main" id="{36E7EEA4-7935-4450-017E-FFA2297A085B}"/>
              </a:ext>
            </a:extLst>
          </p:cNvPr>
          <p:cNvSpPr/>
          <p:nvPr/>
        </p:nvSpPr>
        <p:spPr>
          <a:xfrm>
            <a:off x="1020691" y="229922"/>
            <a:ext cx="15073870" cy="646331"/>
          </a:xfrm>
          <a:prstGeom prst="rect">
            <a:avLst/>
          </a:prstGeom>
        </p:spPr>
        <p:txBody>
          <a:bodyPr wrap="none">
            <a:spAutoFit/>
          </a:bodyPr>
          <a:lstStyle/>
          <a:p>
            <a:pPr defTabSz="989607">
              <a:defRPr/>
            </a:pPr>
            <a:r>
              <a:rPr lang="en-US" altLang="zh-CN" sz="2400" b="1" dirty="0">
                <a:effectLst/>
                <a:latin typeface="微软雅黑" panose="020B0503020204020204" pitchFamily="34" charset="-122"/>
                <a:ea typeface="微软雅黑" panose="020B0503020204020204" pitchFamily="34" charset="-122"/>
              </a:rPr>
              <a:t>SAP</a:t>
            </a:r>
            <a:r>
              <a:rPr lang="zh-CN" altLang="zh-CN" sz="2400" b="1" dirty="0">
                <a:effectLst/>
                <a:latin typeface="微软雅黑" panose="020B0503020204020204" pitchFamily="34" charset="-122"/>
                <a:ea typeface="微软雅黑" panose="020B0503020204020204" pitchFamily="34" charset="-122"/>
                <a:cs typeface="Times New Roman" panose="02020603050405020304" pitchFamily="18" charset="0"/>
              </a:rPr>
              <a:t>订单资料导入</a:t>
            </a:r>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Nhập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dữ</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liệu</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đơn</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hàng</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lên</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hệ</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thống</a:t>
            </a:r>
            <a:r>
              <a:rPr lang="en-US" altLang="zh-CN" sz="2400" b="1" dirty="0">
                <a:effectLst/>
                <a:latin typeface="Times New Roman" pitchFamily="18" charset="0"/>
                <a:ea typeface="微软雅黑" panose="020B0503020204020204" pitchFamily="34" charset="-122"/>
                <a:cs typeface="Times New Roman" pitchFamily="18" charset="0"/>
              </a:rPr>
              <a:t> SAP </a:t>
            </a:r>
            <a:r>
              <a:rPr lang="en-US" altLang="zh-CN" sz="3600" dirty="0">
                <a:latin typeface="Times New Roman" pitchFamily="18" charset="0"/>
                <a:ea typeface="微软雅黑" panose="020B0503020204020204" pitchFamily="34" charset="-122"/>
                <a:cs typeface="Times New Roman" pitchFamily="18" charset="0"/>
              </a:rPr>
              <a:t>Import order data into SAP system</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1091965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1497151-E4C7-CAA6-6F2E-14919B94ABCF}"/>
              </a:ext>
            </a:extLst>
          </p:cNvPr>
          <p:cNvPicPr>
            <a:picLocks noChangeAspect="1"/>
          </p:cNvPicPr>
          <p:nvPr/>
        </p:nvPicPr>
        <p:blipFill>
          <a:blip r:embed="rId3"/>
          <a:stretch>
            <a:fillRect/>
          </a:stretch>
        </p:blipFill>
        <p:spPr>
          <a:xfrm>
            <a:off x="0" y="970384"/>
            <a:ext cx="9902825" cy="5657693"/>
          </a:xfrm>
          <a:prstGeom prst="rect">
            <a:avLst/>
          </a:prstGeom>
        </p:spPr>
      </p:pic>
      <p:sp>
        <p:nvSpPr>
          <p:cNvPr id="4" name="矩形 15">
            <a:extLst>
              <a:ext uri="{FF2B5EF4-FFF2-40B4-BE49-F238E27FC236}">
                <a16:creationId xmlns:a16="http://schemas.microsoft.com/office/drawing/2014/main" id="{36E7EEA4-7935-4450-017E-FFA2297A085B}"/>
              </a:ext>
            </a:extLst>
          </p:cNvPr>
          <p:cNvSpPr/>
          <p:nvPr/>
        </p:nvSpPr>
        <p:spPr>
          <a:xfrm>
            <a:off x="1020691" y="229922"/>
            <a:ext cx="15073870" cy="646331"/>
          </a:xfrm>
          <a:prstGeom prst="rect">
            <a:avLst/>
          </a:prstGeom>
        </p:spPr>
        <p:txBody>
          <a:bodyPr wrap="none">
            <a:spAutoFit/>
          </a:bodyPr>
          <a:lstStyle/>
          <a:p>
            <a:pPr defTabSz="989607">
              <a:defRPr/>
            </a:pPr>
            <a:r>
              <a:rPr lang="en-US" altLang="zh-CN" sz="2400" b="1" dirty="0">
                <a:effectLst/>
                <a:latin typeface="微软雅黑" panose="020B0503020204020204" pitchFamily="34" charset="-122"/>
                <a:ea typeface="微软雅黑" panose="020B0503020204020204" pitchFamily="34" charset="-122"/>
              </a:rPr>
              <a:t>SAP</a:t>
            </a:r>
            <a:r>
              <a:rPr lang="zh-CN" altLang="zh-CN" sz="2400" b="1" dirty="0">
                <a:effectLst/>
                <a:latin typeface="微软雅黑" panose="020B0503020204020204" pitchFamily="34" charset="-122"/>
                <a:ea typeface="微软雅黑" panose="020B0503020204020204" pitchFamily="34" charset="-122"/>
                <a:cs typeface="Times New Roman" panose="02020603050405020304" pitchFamily="18" charset="0"/>
              </a:rPr>
              <a:t>订单资料导入</a:t>
            </a:r>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Nhập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dữ</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liệu</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đơn</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hàng</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lên</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hệ</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thống</a:t>
            </a:r>
            <a:r>
              <a:rPr lang="en-US" altLang="zh-CN" sz="2400" b="1" dirty="0">
                <a:effectLst/>
                <a:latin typeface="Times New Roman" pitchFamily="18" charset="0"/>
                <a:ea typeface="微软雅黑" panose="020B0503020204020204" pitchFamily="34" charset="-122"/>
                <a:cs typeface="Times New Roman" pitchFamily="18" charset="0"/>
              </a:rPr>
              <a:t> SAP </a:t>
            </a:r>
            <a:r>
              <a:rPr lang="en-US" altLang="zh-CN" sz="3600" dirty="0">
                <a:latin typeface="Times New Roman" pitchFamily="18" charset="0"/>
                <a:ea typeface="微软雅黑" panose="020B0503020204020204" pitchFamily="34" charset="-122"/>
                <a:cs typeface="Times New Roman" pitchFamily="18" charset="0"/>
              </a:rPr>
              <a:t>Import order data into SAP system</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2279000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BA66D3-9C4A-91D4-736B-841676AE6980}"/>
              </a:ext>
            </a:extLst>
          </p:cNvPr>
          <p:cNvSpPr/>
          <p:nvPr/>
        </p:nvSpPr>
        <p:spPr>
          <a:xfrm>
            <a:off x="661718" y="1100777"/>
            <a:ext cx="5676554" cy="400110"/>
          </a:xfrm>
          <a:prstGeom prst="rect">
            <a:avLst/>
          </a:prstGeom>
        </p:spPr>
        <p:txBody>
          <a:bodyPr wrap="none">
            <a:spAutoFit/>
          </a:bodyPr>
          <a:lstStyle/>
          <a:p>
            <a:pPr defTabSz="989607">
              <a:defRPr/>
            </a:pPr>
            <a:r>
              <a:rPr lang="en-US" altLang="zh-CN" sz="2000" b="1" dirty="0">
                <a:effectLst/>
                <a:latin typeface="微软雅黑" panose="020B0503020204020204" pitchFamily="34" charset="-122"/>
                <a:ea typeface="微软雅黑" panose="020B0503020204020204" pitchFamily="34" charset="-122"/>
              </a:rPr>
              <a:t>4.</a:t>
            </a:r>
            <a:r>
              <a:rPr lang="zh-CN" altLang="en-US" sz="2000" b="1" dirty="0">
                <a:effectLst/>
                <a:latin typeface="微软雅黑" panose="020B0503020204020204" pitchFamily="34" charset="-122"/>
                <a:ea typeface="微软雅黑" panose="020B0503020204020204" pitchFamily="34" charset="-122"/>
              </a:rPr>
              <a:t>注意事项 </a:t>
            </a:r>
            <a:r>
              <a:rPr lang="en-US" altLang="zh-CN" sz="2000" b="1" dirty="0" err="1">
                <a:effectLst/>
                <a:latin typeface="Times New Roman" pitchFamily="18" charset="0"/>
                <a:ea typeface="微软雅黑" panose="020B0503020204020204" pitchFamily="34" charset="-122"/>
                <a:cs typeface="Times New Roman" pitchFamily="18" charset="0"/>
              </a:rPr>
              <a:t>Hạng</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mục</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cần</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chú</a:t>
            </a:r>
            <a:r>
              <a:rPr lang="en-US" altLang="zh-CN" sz="2000" b="1" dirty="0">
                <a:effectLst/>
                <a:latin typeface="Times New Roman" pitchFamily="18" charset="0"/>
                <a:ea typeface="微软雅黑" panose="020B0503020204020204" pitchFamily="34" charset="-122"/>
                <a:cs typeface="Times New Roman" pitchFamily="18" charset="0"/>
              </a:rPr>
              <a:t> ý Important notice</a:t>
            </a:r>
          </a:p>
        </p:txBody>
      </p:sp>
      <p:sp>
        <p:nvSpPr>
          <p:cNvPr id="8" name="文本框 7">
            <a:extLst>
              <a:ext uri="{FF2B5EF4-FFF2-40B4-BE49-F238E27FC236}">
                <a16:creationId xmlns:a16="http://schemas.microsoft.com/office/drawing/2014/main" id="{6D0B9642-DA8A-0FE8-ED9C-DE314A66D527}"/>
              </a:ext>
            </a:extLst>
          </p:cNvPr>
          <p:cNvSpPr txBox="1"/>
          <p:nvPr/>
        </p:nvSpPr>
        <p:spPr>
          <a:xfrm>
            <a:off x="1197204" y="1500888"/>
            <a:ext cx="7756886" cy="5683607"/>
          </a:xfrm>
          <a:prstGeom prst="rect">
            <a:avLst/>
          </a:prstGeom>
          <a:noFill/>
        </p:spPr>
        <p:txBody>
          <a:bodyPr wrap="square">
            <a:spAutoFit/>
          </a:bodyPr>
          <a:lstStyle/>
          <a:p>
            <a:pPr>
              <a:spcBef>
                <a:spcPts val="360"/>
              </a:spcBef>
              <a:spcAft>
                <a:spcPts val="360"/>
              </a:spcAft>
            </a:pPr>
            <a:r>
              <a:rPr lang="en-US" altLang="zh-CN" sz="1800" b="1"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1.</a:t>
            </a:r>
            <a:r>
              <a:rPr lang="zh-CN" altLang="en-US" sz="1800" b="1"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开通</a:t>
            </a:r>
            <a:r>
              <a:rPr lang="en-US" altLang="zh-CN" sz="1800" b="1"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SAP</a:t>
            </a:r>
            <a:r>
              <a:rPr lang="zh-CN" altLang="en-US"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导出权限 ；</a:t>
            </a:r>
            <a:endPar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endParaRPr>
          </a:p>
          <a:p>
            <a:pPr>
              <a:spcBef>
                <a:spcPts val="360"/>
              </a:spcBef>
              <a:spcAft>
                <a:spcPts val="360"/>
              </a:spcAft>
            </a:pPr>
            <a:r>
              <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2.</a:t>
            </a:r>
            <a:r>
              <a:rPr lang="zh-CN" altLang="en-US"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设定有规律的导入条件 ；</a:t>
            </a:r>
            <a:endPar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endParaRPr>
          </a:p>
          <a:p>
            <a:pPr>
              <a:spcBef>
                <a:spcPts val="360"/>
              </a:spcBef>
              <a:spcAft>
                <a:spcPts val="360"/>
              </a:spcAft>
            </a:pPr>
            <a:r>
              <a:rPr lang="en-US" altLang="zh-CN" sz="1800" dirty="0">
                <a:solidFill>
                  <a:srgbClr val="000000"/>
                </a:solidFill>
                <a:latin typeface="Times New Roman" panose="02020603050405020304" pitchFamily="18" charset="0"/>
                <a:ea typeface="微软雅黑" panose="020B0503020204020204" pitchFamily="34" charset="-122"/>
              </a:rPr>
              <a:t>3.</a:t>
            </a:r>
            <a:r>
              <a:rPr lang="zh-CN" altLang="en-US" sz="1800" dirty="0">
                <a:solidFill>
                  <a:srgbClr val="000000"/>
                </a:solidFill>
                <a:latin typeface="Times New Roman" panose="02020603050405020304" pitchFamily="18" charset="0"/>
                <a:ea typeface="微软雅黑" panose="020B0503020204020204" pitchFamily="34" charset="-122"/>
              </a:rPr>
              <a:t>及时进行订单更新与导入 ；</a:t>
            </a:r>
            <a:endParaRPr lang="en-US" altLang="zh-CN" sz="1800" dirty="0">
              <a:solidFill>
                <a:srgbClr val="000000"/>
              </a:solidFill>
              <a:latin typeface="Times New Roman" panose="02020603050405020304" pitchFamily="18" charset="0"/>
              <a:ea typeface="微软雅黑" panose="020B0503020204020204" pitchFamily="34" charset="-122"/>
            </a:endParaRPr>
          </a:p>
          <a:p>
            <a:pPr>
              <a:spcBef>
                <a:spcPts val="360"/>
              </a:spcBef>
              <a:spcAft>
                <a:spcPts val="360"/>
              </a:spcAft>
            </a:pPr>
            <a:r>
              <a:rPr lang="en-US" altLang="zh-CN" sz="1800" dirty="0">
                <a:solidFill>
                  <a:srgbClr val="000000"/>
                </a:solidFill>
                <a:latin typeface="Times New Roman" panose="02020603050405020304" pitchFamily="18" charset="0"/>
                <a:ea typeface="微软雅黑" panose="020B0503020204020204" pitchFamily="34" charset="-122"/>
              </a:rPr>
              <a:t>4.</a:t>
            </a:r>
            <a:r>
              <a:rPr lang="zh-CN" altLang="en-US" sz="1800" dirty="0">
                <a:solidFill>
                  <a:srgbClr val="000000"/>
                </a:solidFill>
                <a:latin typeface="Times New Roman" panose="02020603050405020304" pitchFamily="18" charset="0"/>
                <a:ea typeface="微软雅黑" panose="020B0503020204020204" pitchFamily="34" charset="-122"/>
              </a:rPr>
              <a:t>修改订单规范流程作业 ；</a:t>
            </a:r>
            <a:endParaRPr lang="en-US" altLang="zh-CN" sz="1800" dirty="0">
              <a:solidFill>
                <a:srgbClr val="000000"/>
              </a:solidFill>
              <a:latin typeface="Times New Roman" panose="02020603050405020304" pitchFamily="18" charset="0"/>
              <a:ea typeface="微软雅黑" panose="020B0503020204020204" pitchFamily="34" charset="-122"/>
            </a:endParaRPr>
          </a:p>
          <a:p>
            <a:pPr>
              <a:spcBef>
                <a:spcPts val="360"/>
              </a:spcBef>
              <a:spcAft>
                <a:spcPts val="360"/>
              </a:spcAft>
            </a:pPr>
            <a:endParaRPr lang="en-US" altLang="zh-CN" sz="1800" dirty="0">
              <a:solidFill>
                <a:srgbClr val="000000"/>
              </a:solidFill>
              <a:latin typeface="Times New Roman" panose="02020603050405020304" pitchFamily="18" charset="0"/>
              <a:ea typeface="微软雅黑" panose="020B0503020204020204" pitchFamily="34" charset="-122"/>
            </a:endParaRPr>
          </a:p>
          <a:p>
            <a:pPr marL="342900" indent="-342900">
              <a:spcBef>
                <a:spcPts val="360"/>
              </a:spcBef>
              <a:spcAft>
                <a:spcPts val="360"/>
              </a:spcAft>
              <a:buAutoNum type="arabicPeriod"/>
            </a:pPr>
            <a:r>
              <a:rPr lang="en-US" altLang="zh-CN" sz="1800" dirty="0" err="1">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Mở</a:t>
            </a:r>
            <a:r>
              <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800" dirty="0" err="1">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quyền</a:t>
            </a:r>
            <a:r>
              <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800" dirty="0" err="1">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hạn</a:t>
            </a:r>
            <a:r>
              <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800" dirty="0" err="1">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xuất</a:t>
            </a:r>
            <a:r>
              <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800" dirty="0" err="1">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dữ</a:t>
            </a:r>
            <a:r>
              <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800" dirty="0" err="1">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liệu</a:t>
            </a:r>
            <a:r>
              <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 SAP</a:t>
            </a:r>
          </a:p>
          <a:p>
            <a:pPr marL="342900" indent="-342900">
              <a:spcBef>
                <a:spcPts val="360"/>
              </a:spcBef>
              <a:spcAft>
                <a:spcPts val="360"/>
              </a:spcAft>
              <a:buAutoNum type="arabicPeriod"/>
            </a:pPr>
            <a:r>
              <a:rPr lang="en-US" altLang="zh-CN" sz="1800" dirty="0" err="1">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Thiết</a:t>
            </a:r>
            <a:r>
              <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800" dirty="0" err="1">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lập</a:t>
            </a:r>
            <a:r>
              <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800" dirty="0" err="1">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điều</a:t>
            </a:r>
            <a:r>
              <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800" dirty="0" err="1">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kiện</a:t>
            </a:r>
            <a:r>
              <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800" dirty="0" err="1">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nhập</a:t>
            </a:r>
            <a:r>
              <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800" dirty="0" err="1">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dữ</a:t>
            </a:r>
            <a:r>
              <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800" dirty="0" err="1">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liệu</a:t>
            </a:r>
            <a:r>
              <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800" dirty="0" err="1">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một</a:t>
            </a:r>
            <a:r>
              <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800" dirty="0" err="1">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cách</a:t>
            </a:r>
            <a:r>
              <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800" dirty="0" err="1">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có</a:t>
            </a:r>
            <a:r>
              <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800" dirty="0" err="1">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quy</a:t>
            </a:r>
            <a:r>
              <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800" dirty="0" err="1">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luật</a:t>
            </a:r>
            <a:endPar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endParaRPr>
          </a:p>
          <a:p>
            <a:pPr marL="342900" indent="-342900">
              <a:spcBef>
                <a:spcPts val="360"/>
              </a:spcBef>
              <a:spcAft>
                <a:spcPts val="360"/>
              </a:spcAft>
              <a:buAutoNum type="arabicPeriod"/>
            </a:pPr>
            <a:r>
              <a:rPr lang="en-US" altLang="zh-CN" sz="1800" dirty="0" err="1">
                <a:solidFill>
                  <a:srgbClr val="000000"/>
                </a:solidFill>
                <a:latin typeface="Times New Roman" panose="02020603050405020304" pitchFamily="18" charset="0"/>
                <a:ea typeface="微软雅黑" panose="020B0503020204020204" pitchFamily="34" charset="-122"/>
              </a:rPr>
              <a:t>Tiến</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hành</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cập</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nhật</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và</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nhập</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dữ</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liệu</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một</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cách</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kịp</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thời</a:t>
            </a:r>
            <a:endParaRPr lang="en-US" altLang="zh-CN" sz="1800" dirty="0">
              <a:solidFill>
                <a:srgbClr val="000000"/>
              </a:solidFill>
              <a:latin typeface="Times New Roman" panose="02020603050405020304" pitchFamily="18" charset="0"/>
              <a:ea typeface="微软雅黑" panose="020B0503020204020204" pitchFamily="34" charset="-122"/>
            </a:endParaRPr>
          </a:p>
          <a:p>
            <a:pPr marL="342900" indent="-342900">
              <a:spcBef>
                <a:spcPts val="360"/>
              </a:spcBef>
              <a:spcAft>
                <a:spcPts val="360"/>
              </a:spcAft>
              <a:buAutoNum type="arabicPeriod"/>
            </a:pPr>
            <a:r>
              <a:rPr lang="en-US" altLang="zh-CN" sz="1800" dirty="0" err="1">
                <a:solidFill>
                  <a:srgbClr val="000000"/>
                </a:solidFill>
                <a:latin typeface="Times New Roman" panose="02020603050405020304" pitchFamily="18" charset="0"/>
                <a:ea typeface="微软雅黑" panose="020B0503020204020204" pitchFamily="34" charset="-122"/>
              </a:rPr>
              <a:t>Thay</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đổi</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lưu</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trình</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quy</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phạm</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đơn</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hàng</a:t>
            </a:r>
            <a:r>
              <a:rPr lang="en-US" altLang="zh-CN" sz="1800" dirty="0">
                <a:solidFill>
                  <a:srgbClr val="000000"/>
                </a:solidFill>
                <a:latin typeface="Times New Roman" panose="02020603050405020304" pitchFamily="18" charset="0"/>
                <a:ea typeface="微软雅黑" panose="020B0503020204020204" pitchFamily="34" charset="-122"/>
              </a:rPr>
              <a:t>.</a:t>
            </a:r>
          </a:p>
          <a:p>
            <a:pPr marL="342900" indent="-342900">
              <a:spcBef>
                <a:spcPts val="360"/>
              </a:spcBef>
              <a:spcAft>
                <a:spcPts val="360"/>
              </a:spcAft>
              <a:buAutoNum type="arabicPeriod"/>
            </a:pPr>
            <a:endPar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endParaRPr>
          </a:p>
          <a:p>
            <a:pPr>
              <a:spcBef>
                <a:spcPts val="360"/>
              </a:spcBef>
              <a:spcAft>
                <a:spcPts val="360"/>
              </a:spcAft>
            </a:pPr>
            <a:r>
              <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1. Get permission for SAP data export</a:t>
            </a:r>
          </a:p>
          <a:p>
            <a:pPr>
              <a:spcBef>
                <a:spcPts val="360"/>
              </a:spcBef>
              <a:spcAft>
                <a:spcPts val="360"/>
              </a:spcAft>
            </a:pPr>
            <a:r>
              <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2. Set data entry conditions</a:t>
            </a:r>
          </a:p>
          <a:p>
            <a:pPr>
              <a:spcBef>
                <a:spcPts val="360"/>
              </a:spcBef>
              <a:spcAft>
                <a:spcPts val="360"/>
              </a:spcAft>
            </a:pPr>
            <a:r>
              <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3.Conduct data update and data import on schedule.</a:t>
            </a:r>
          </a:p>
          <a:p>
            <a:pPr>
              <a:spcBef>
                <a:spcPts val="360"/>
              </a:spcBef>
              <a:spcAft>
                <a:spcPts val="360"/>
              </a:spcAft>
            </a:pPr>
            <a:r>
              <a:rPr lang="en-US" altLang="zh-CN" sz="1800" dirty="0">
                <a:latin typeface="Times New Roman" panose="02020603050405020304" pitchFamily="18" charset="0"/>
                <a:ea typeface="微软雅黑" panose="020B0503020204020204" pitchFamily="34" charset="-122"/>
                <a:cs typeface="华文仿宋" panose="02010600040101010101" pitchFamily="2" charset="-122"/>
              </a:rPr>
              <a:t>4.Change the process of order norms.</a:t>
            </a:r>
          </a:p>
          <a:p>
            <a:pPr marL="342900" indent="-342900">
              <a:spcBef>
                <a:spcPts val="360"/>
              </a:spcBef>
              <a:spcAft>
                <a:spcPts val="360"/>
              </a:spcAft>
              <a:buAutoNum type="arabicPeriod"/>
            </a:pPr>
            <a:endPar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endParaRPr>
          </a:p>
        </p:txBody>
      </p:sp>
      <p:sp>
        <p:nvSpPr>
          <p:cNvPr id="5" name="矩形 15">
            <a:extLst>
              <a:ext uri="{FF2B5EF4-FFF2-40B4-BE49-F238E27FC236}">
                <a16:creationId xmlns:a16="http://schemas.microsoft.com/office/drawing/2014/main" id="{36E7EEA4-7935-4450-017E-FFA2297A085B}"/>
              </a:ext>
            </a:extLst>
          </p:cNvPr>
          <p:cNvSpPr/>
          <p:nvPr/>
        </p:nvSpPr>
        <p:spPr>
          <a:xfrm>
            <a:off x="1020691" y="229922"/>
            <a:ext cx="15073870" cy="646331"/>
          </a:xfrm>
          <a:prstGeom prst="rect">
            <a:avLst/>
          </a:prstGeom>
        </p:spPr>
        <p:txBody>
          <a:bodyPr wrap="none">
            <a:spAutoFit/>
          </a:bodyPr>
          <a:lstStyle/>
          <a:p>
            <a:pPr defTabSz="989607">
              <a:defRPr/>
            </a:pPr>
            <a:r>
              <a:rPr lang="en-US" altLang="zh-CN" sz="2400" b="1" dirty="0">
                <a:effectLst/>
                <a:latin typeface="微软雅黑" panose="020B0503020204020204" pitchFamily="34" charset="-122"/>
                <a:ea typeface="微软雅黑" panose="020B0503020204020204" pitchFamily="34" charset="-122"/>
              </a:rPr>
              <a:t>SAP</a:t>
            </a:r>
            <a:r>
              <a:rPr lang="zh-CN" altLang="zh-CN" sz="2400" b="1" dirty="0">
                <a:effectLst/>
                <a:latin typeface="微软雅黑" panose="020B0503020204020204" pitchFamily="34" charset="-122"/>
                <a:ea typeface="微软雅黑" panose="020B0503020204020204" pitchFamily="34" charset="-122"/>
                <a:cs typeface="Times New Roman" panose="02020603050405020304" pitchFamily="18" charset="0"/>
              </a:rPr>
              <a:t>订单资料导入</a:t>
            </a:r>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Nhập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dữ</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liệu</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đơn</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hàng</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lên</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hệ</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thống</a:t>
            </a:r>
            <a:r>
              <a:rPr lang="en-US" altLang="zh-CN" sz="2400" b="1" dirty="0">
                <a:effectLst/>
                <a:latin typeface="Times New Roman" pitchFamily="18" charset="0"/>
                <a:ea typeface="微软雅黑" panose="020B0503020204020204" pitchFamily="34" charset="-122"/>
                <a:cs typeface="Times New Roman" pitchFamily="18" charset="0"/>
              </a:rPr>
              <a:t> SAP </a:t>
            </a:r>
            <a:r>
              <a:rPr lang="en-US" altLang="zh-CN" sz="3600" dirty="0">
                <a:latin typeface="Times New Roman" pitchFamily="18" charset="0"/>
                <a:ea typeface="微软雅黑" panose="020B0503020204020204" pitchFamily="34" charset="-122"/>
                <a:cs typeface="Times New Roman" pitchFamily="18" charset="0"/>
              </a:rPr>
              <a:t>Import order data into SAP system</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1631197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36E7EEA4-7935-4450-017E-FFA2297A085B}"/>
              </a:ext>
            </a:extLst>
          </p:cNvPr>
          <p:cNvSpPr/>
          <p:nvPr/>
        </p:nvSpPr>
        <p:spPr>
          <a:xfrm>
            <a:off x="1498363" y="229922"/>
            <a:ext cx="7888570" cy="461665"/>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大排程作业 </a:t>
            </a:r>
            <a:r>
              <a:rPr lang="en-US" altLang="zh-CN" sz="2400" b="1" dirty="0" err="1">
                <a:effectLst/>
                <a:latin typeface="Times New Roman" pitchFamily="18" charset="0"/>
                <a:ea typeface="微软雅黑" panose="020B0503020204020204" pitchFamily="34" charset="-122"/>
                <a:cs typeface="Times New Roman" pitchFamily="18" charset="0"/>
              </a:rPr>
              <a:t>Công</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việc</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kế</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hoạch</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tháng</a:t>
            </a:r>
            <a:r>
              <a:rPr lang="en-US" altLang="zh-CN" sz="2400" dirty="0">
                <a:latin typeface="Times New Roman" pitchFamily="18" charset="0"/>
                <a:ea typeface="微软雅黑" panose="020B0503020204020204" pitchFamily="34" charset="-122"/>
                <a:cs typeface="Times New Roman" pitchFamily="18" charset="0"/>
              </a:rPr>
              <a:t> Monthly Work Plan</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
        <p:nvSpPr>
          <p:cNvPr id="17" name="矩形 16">
            <a:extLst>
              <a:ext uri="{FF2B5EF4-FFF2-40B4-BE49-F238E27FC236}">
                <a16:creationId xmlns:a16="http://schemas.microsoft.com/office/drawing/2014/main" id="{D1C46FB5-4FB9-5445-E815-2F6A975B5E3D}"/>
              </a:ext>
            </a:extLst>
          </p:cNvPr>
          <p:cNvSpPr/>
          <p:nvPr/>
        </p:nvSpPr>
        <p:spPr>
          <a:xfrm>
            <a:off x="587072" y="3316024"/>
            <a:ext cx="5340938" cy="954107"/>
          </a:xfrm>
          <a:prstGeom prst="rect">
            <a:avLst/>
          </a:prstGeom>
        </p:spPr>
        <p:txBody>
          <a:bodyPr wrap="square">
            <a:spAutoFit/>
          </a:bodyPr>
          <a:lstStyle/>
          <a:p>
            <a:r>
              <a:rPr lang="en-US" altLang="zh-CN" sz="2000" b="1" dirty="0">
                <a:effectLst/>
                <a:latin typeface="微软雅黑" panose="020B0503020204020204" pitchFamily="34" charset="-122"/>
                <a:ea typeface="微软雅黑" panose="020B0503020204020204" pitchFamily="34" charset="-122"/>
              </a:rPr>
              <a:t>2.</a:t>
            </a:r>
            <a:r>
              <a:rPr lang="zh-CN" altLang="en-US" sz="2000" b="1" dirty="0">
                <a:effectLst/>
                <a:latin typeface="微软雅黑" panose="020B0503020204020204" pitchFamily="34" charset="-122"/>
                <a:ea typeface="微软雅黑" panose="020B0503020204020204" pitchFamily="34" charset="-122"/>
              </a:rPr>
              <a:t>关键用户：</a:t>
            </a:r>
            <a:r>
              <a:rPr lang="zh-CN" altLang="zh-CN" sz="1800" dirty="0">
                <a:effectLst/>
                <a:ea typeface="等线" panose="02010600030101010101" pitchFamily="2" charset="-122"/>
                <a:cs typeface="Times New Roman" panose="02020603050405020304" pitchFamily="18" charset="0"/>
              </a:rPr>
              <a:t>範氏娥</a:t>
            </a:r>
            <a:endParaRPr lang="en-US" altLang="zh-CN" sz="1800" dirty="0">
              <a:effectLst/>
              <a:ea typeface="等线" panose="02010600030101010101" pitchFamily="2" charset="-122"/>
              <a:cs typeface="Times New Roman" panose="02020603050405020304" pitchFamily="18" charset="0"/>
            </a:endParaRPr>
          </a:p>
          <a:p>
            <a:r>
              <a:rPr lang="en-US" altLang="zh-CN" sz="1800" kern="0" dirty="0">
                <a:latin typeface="Times New Roman" pitchFamily="18" charset="0"/>
                <a:ea typeface="等线" panose="02010600030101010101" pitchFamily="2" charset="-122"/>
                <a:cs typeface="Times New Roman" pitchFamily="18" charset="0"/>
                <a:sym typeface="+mn-lt"/>
              </a:rPr>
              <a:t>2. </a:t>
            </a:r>
            <a:r>
              <a:rPr lang="en-US" altLang="zh-CN" sz="1800" kern="0" dirty="0" err="1">
                <a:latin typeface="Times New Roman" pitchFamily="18" charset="0"/>
                <a:ea typeface="等线" panose="02010600030101010101" pitchFamily="2" charset="-122"/>
                <a:cs typeface="Times New Roman" pitchFamily="18" charset="0"/>
                <a:sym typeface="+mn-lt"/>
              </a:rPr>
              <a:t>Người</a:t>
            </a:r>
            <a:r>
              <a:rPr lang="en-US" altLang="zh-CN" sz="1800" kern="0" dirty="0">
                <a:latin typeface="Times New Roman" pitchFamily="18" charset="0"/>
                <a:ea typeface="等线" panose="02010600030101010101" pitchFamily="2" charset="-122"/>
                <a:cs typeface="Times New Roman" pitchFamily="18" charset="0"/>
                <a:sym typeface="+mn-lt"/>
              </a:rPr>
              <a:t> </a:t>
            </a:r>
            <a:r>
              <a:rPr lang="en-US" altLang="zh-CN" sz="1800" kern="0" dirty="0" err="1">
                <a:latin typeface="Times New Roman" pitchFamily="18" charset="0"/>
                <a:ea typeface="等线" panose="02010600030101010101" pitchFamily="2" charset="-122"/>
                <a:cs typeface="Times New Roman" pitchFamily="18" charset="0"/>
                <a:sym typeface="+mn-lt"/>
              </a:rPr>
              <a:t>dùng</a:t>
            </a:r>
            <a:r>
              <a:rPr lang="en-US" altLang="zh-CN" sz="1800" kern="0" dirty="0">
                <a:latin typeface="Times New Roman" pitchFamily="18" charset="0"/>
                <a:ea typeface="等线" panose="02010600030101010101" pitchFamily="2" charset="-122"/>
                <a:cs typeface="Times New Roman" pitchFamily="18" charset="0"/>
                <a:sym typeface="+mn-lt"/>
              </a:rPr>
              <a:t> </a:t>
            </a:r>
            <a:r>
              <a:rPr lang="en-US" altLang="zh-CN" sz="1800" kern="0" dirty="0" err="1">
                <a:latin typeface="Times New Roman" pitchFamily="18" charset="0"/>
                <a:ea typeface="等线" panose="02010600030101010101" pitchFamily="2" charset="-122"/>
                <a:cs typeface="Times New Roman" pitchFamily="18" charset="0"/>
                <a:sym typeface="+mn-lt"/>
              </a:rPr>
              <a:t>chính</a:t>
            </a:r>
            <a:r>
              <a:rPr lang="en-US" altLang="zh-CN" sz="1800" kern="0" dirty="0">
                <a:latin typeface="Times New Roman" pitchFamily="18" charset="0"/>
                <a:ea typeface="等线" panose="02010600030101010101" pitchFamily="2" charset="-122"/>
                <a:cs typeface="Times New Roman" pitchFamily="18" charset="0"/>
                <a:sym typeface="+mn-lt"/>
              </a:rPr>
              <a:t>: </a:t>
            </a:r>
            <a:r>
              <a:rPr lang="en-US" altLang="zh-CN" sz="1800" kern="0" dirty="0" err="1">
                <a:latin typeface="Times New Roman" pitchFamily="18" charset="0"/>
                <a:ea typeface="等线" panose="02010600030101010101" pitchFamily="2" charset="-122"/>
                <a:cs typeface="Times New Roman" pitchFamily="18" charset="0"/>
                <a:sym typeface="+mn-lt"/>
              </a:rPr>
              <a:t>Phạm</a:t>
            </a:r>
            <a:r>
              <a:rPr lang="en-US" altLang="zh-CN" sz="1800" kern="0" dirty="0">
                <a:latin typeface="Times New Roman" pitchFamily="18" charset="0"/>
                <a:ea typeface="等线" panose="02010600030101010101" pitchFamily="2" charset="-122"/>
                <a:cs typeface="Times New Roman" pitchFamily="18" charset="0"/>
                <a:sym typeface="+mn-lt"/>
              </a:rPr>
              <a:t> </a:t>
            </a:r>
            <a:r>
              <a:rPr lang="en-US" altLang="zh-CN" sz="1800" kern="0" dirty="0" err="1">
                <a:latin typeface="Times New Roman" pitchFamily="18" charset="0"/>
                <a:ea typeface="等线" panose="02010600030101010101" pitchFamily="2" charset="-122"/>
                <a:cs typeface="Times New Roman" pitchFamily="18" charset="0"/>
                <a:sym typeface="+mn-lt"/>
              </a:rPr>
              <a:t>Thị</a:t>
            </a:r>
            <a:r>
              <a:rPr lang="en-US" altLang="zh-CN" sz="1800" kern="0" dirty="0">
                <a:latin typeface="Times New Roman" pitchFamily="18" charset="0"/>
                <a:ea typeface="等线" panose="02010600030101010101" pitchFamily="2" charset="-122"/>
                <a:cs typeface="Times New Roman" pitchFamily="18" charset="0"/>
                <a:sym typeface="+mn-lt"/>
              </a:rPr>
              <a:t> Nga</a:t>
            </a:r>
          </a:p>
          <a:p>
            <a:r>
              <a:rPr lang="en-US" altLang="zh-CN" sz="1800" kern="0" dirty="0">
                <a:latin typeface="Times New Roman" pitchFamily="18" charset="0"/>
                <a:ea typeface="等线" panose="02010600030101010101" pitchFamily="2" charset="-122"/>
                <a:cs typeface="Times New Roman" pitchFamily="18" charset="0"/>
                <a:sym typeface="+mn-lt"/>
              </a:rPr>
              <a:t>2. Key User: Pham </a:t>
            </a:r>
            <a:r>
              <a:rPr lang="en-US" altLang="zh-CN" sz="1800" kern="0" dirty="0" err="1">
                <a:latin typeface="Times New Roman" pitchFamily="18" charset="0"/>
                <a:ea typeface="等线" panose="02010600030101010101" pitchFamily="2" charset="-122"/>
                <a:cs typeface="Times New Roman" pitchFamily="18" charset="0"/>
                <a:sym typeface="+mn-lt"/>
              </a:rPr>
              <a:t>Thi</a:t>
            </a:r>
            <a:r>
              <a:rPr lang="en-US" altLang="zh-CN" sz="1800" kern="0" dirty="0">
                <a:latin typeface="Times New Roman" pitchFamily="18" charset="0"/>
                <a:ea typeface="等线" panose="02010600030101010101" pitchFamily="2" charset="-122"/>
                <a:cs typeface="Times New Roman" pitchFamily="18" charset="0"/>
                <a:sym typeface="+mn-lt"/>
              </a:rPr>
              <a:t> Nga</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
        <p:nvSpPr>
          <p:cNvPr id="19" name="文本框 18">
            <a:extLst>
              <a:ext uri="{FF2B5EF4-FFF2-40B4-BE49-F238E27FC236}">
                <a16:creationId xmlns:a16="http://schemas.microsoft.com/office/drawing/2014/main" id="{15119DB3-F438-3A84-3813-0EDEA0623C02}"/>
              </a:ext>
            </a:extLst>
          </p:cNvPr>
          <p:cNvSpPr txBox="1"/>
          <p:nvPr/>
        </p:nvSpPr>
        <p:spPr>
          <a:xfrm>
            <a:off x="587072" y="1566903"/>
            <a:ext cx="8622241" cy="1508105"/>
          </a:xfrm>
          <a:prstGeom prst="rect">
            <a:avLst/>
          </a:prstGeom>
          <a:noFill/>
        </p:spPr>
        <p:txBody>
          <a:bodyPr wrap="square">
            <a:spAutoFit/>
          </a:bodyPr>
          <a:lstStyle/>
          <a:p>
            <a:pPr algn="just"/>
            <a:r>
              <a:rPr lang="en-US" altLang="zh-CN" sz="2000" dirty="0">
                <a:effectLst/>
                <a:latin typeface="微软雅黑" panose="020B0503020204020204" pitchFamily="34" charset="-122"/>
                <a:ea typeface="微软雅黑" panose="020B0503020204020204" pitchFamily="34" charset="-122"/>
              </a:rPr>
              <a:t>1.</a:t>
            </a:r>
            <a:r>
              <a:rPr lang="zh-CN" altLang="zh-CN" sz="1800" dirty="0">
                <a:effectLst/>
                <a:latin typeface="Times New Roman" panose="02020603050405020304" pitchFamily="18" charset="0"/>
                <a:ea typeface="微软雅黑" panose="020B0503020204020204" pitchFamily="34" charset="-122"/>
              </a:rPr>
              <a:t>适用于在</a:t>
            </a:r>
            <a:r>
              <a:rPr lang="en-US" altLang="zh-CN" sz="1800" dirty="0">
                <a:effectLst/>
                <a:latin typeface="Times New Roman" panose="02020603050405020304" pitchFamily="18" charset="0"/>
                <a:ea typeface="微软雅黑" panose="020B0503020204020204" pitchFamily="34" charset="-122"/>
              </a:rPr>
              <a:t>MES</a:t>
            </a:r>
            <a:r>
              <a:rPr lang="zh-CN" altLang="zh-CN" sz="1800" dirty="0">
                <a:effectLst/>
                <a:latin typeface="Times New Roman" panose="02020603050405020304" pitchFamily="18" charset="0"/>
                <a:ea typeface="微软雅黑" panose="020B0503020204020204" pitchFamily="34" charset="-122"/>
              </a:rPr>
              <a:t>系统中根据订单资讯进行生产大排程安排；</a:t>
            </a:r>
            <a:endParaRPr lang="en-US" altLang="zh-CN" sz="1800" dirty="0">
              <a:effectLst/>
              <a:latin typeface="Times New Roman" panose="02020603050405020304" pitchFamily="18" charset="0"/>
              <a:ea typeface="微软雅黑" panose="020B0503020204020204" pitchFamily="34" charset="-122"/>
            </a:endParaRPr>
          </a:p>
          <a:p>
            <a:pPr marL="342900" indent="-342900" algn="just">
              <a:buAutoNum type="arabicPeriod"/>
            </a:pPr>
            <a:r>
              <a:rPr lang="en-US" altLang="zh-CN" sz="1800" dirty="0" err="1">
                <a:latin typeface="Times New Roman" panose="02020603050405020304" pitchFamily="18" charset="0"/>
                <a:ea typeface="微软雅黑" panose="020B0503020204020204" pitchFamily="34" charset="-122"/>
              </a:rPr>
              <a:t>Dùng</a:t>
            </a:r>
            <a:r>
              <a:rPr lang="en-US" altLang="zh-CN" sz="1800" dirty="0">
                <a:latin typeface="Times New Roman" panose="02020603050405020304" pitchFamily="18" charset="0"/>
                <a:ea typeface="微软雅黑" panose="020B0503020204020204" pitchFamily="34" charset="-122"/>
              </a:rPr>
              <a:t> </a:t>
            </a:r>
            <a:r>
              <a:rPr lang="en-US" altLang="zh-CN" sz="1800" dirty="0" err="1">
                <a:latin typeface="Times New Roman" panose="02020603050405020304" pitchFamily="18" charset="0"/>
                <a:ea typeface="微软雅黑" panose="020B0503020204020204" pitchFamily="34" charset="-122"/>
              </a:rPr>
              <a:t>cho</a:t>
            </a:r>
            <a:r>
              <a:rPr lang="en-US" altLang="zh-CN" sz="1800" dirty="0">
                <a:latin typeface="Times New Roman" panose="02020603050405020304" pitchFamily="18" charset="0"/>
                <a:ea typeface="微软雅黑" panose="020B0503020204020204" pitchFamily="34" charset="-122"/>
              </a:rPr>
              <a:t> </a:t>
            </a:r>
            <a:r>
              <a:rPr lang="en-US" altLang="zh-CN" sz="1800" dirty="0" err="1">
                <a:latin typeface="Times New Roman" panose="02020603050405020304" pitchFamily="18" charset="0"/>
                <a:ea typeface="微软雅黑" panose="020B0503020204020204" pitchFamily="34" charset="-122"/>
              </a:rPr>
              <a:t>việc</a:t>
            </a:r>
            <a:r>
              <a:rPr lang="en-US" altLang="zh-CN" sz="1800" dirty="0">
                <a:latin typeface="Times New Roman" panose="02020603050405020304" pitchFamily="18" charset="0"/>
                <a:ea typeface="微软雅黑" panose="020B0503020204020204" pitchFamily="34" charset="-122"/>
              </a:rPr>
              <a:t> </a:t>
            </a:r>
            <a:r>
              <a:rPr lang="en-US" altLang="zh-CN" sz="1800" dirty="0" err="1">
                <a:latin typeface="Times New Roman" panose="02020603050405020304" pitchFamily="18" charset="0"/>
                <a:ea typeface="微软雅黑" panose="020B0503020204020204" pitchFamily="34" charset="-122"/>
              </a:rPr>
              <a:t>tiến</a:t>
            </a:r>
            <a:r>
              <a:rPr lang="en-US" altLang="zh-CN" sz="1800" dirty="0">
                <a:latin typeface="Times New Roman" panose="02020603050405020304" pitchFamily="18" charset="0"/>
                <a:ea typeface="微软雅黑" panose="020B0503020204020204" pitchFamily="34" charset="-122"/>
              </a:rPr>
              <a:t> </a:t>
            </a:r>
            <a:r>
              <a:rPr lang="en-US" altLang="zh-CN" sz="1800" dirty="0" err="1">
                <a:latin typeface="Times New Roman" panose="02020603050405020304" pitchFamily="18" charset="0"/>
                <a:ea typeface="微软雅黑" panose="020B0503020204020204" pitchFamily="34" charset="-122"/>
              </a:rPr>
              <a:t>hành</a:t>
            </a:r>
            <a:r>
              <a:rPr lang="en-US" altLang="zh-CN" sz="1800" dirty="0">
                <a:latin typeface="Times New Roman" panose="02020603050405020304" pitchFamily="18" charset="0"/>
                <a:ea typeface="微软雅黑" panose="020B0503020204020204" pitchFamily="34" charset="-122"/>
              </a:rPr>
              <a:t> </a:t>
            </a:r>
            <a:r>
              <a:rPr lang="en-US" altLang="zh-CN" sz="1800" dirty="0" err="1">
                <a:latin typeface="Times New Roman" panose="02020603050405020304" pitchFamily="18" charset="0"/>
                <a:ea typeface="微软雅黑" panose="020B0503020204020204" pitchFamily="34" charset="-122"/>
              </a:rPr>
              <a:t>lập</a:t>
            </a:r>
            <a:r>
              <a:rPr lang="en-US" altLang="zh-CN" sz="1800" dirty="0">
                <a:latin typeface="Times New Roman" panose="02020603050405020304" pitchFamily="18" charset="0"/>
                <a:ea typeface="微软雅黑" panose="020B0503020204020204" pitchFamily="34" charset="-122"/>
              </a:rPr>
              <a:t> </a:t>
            </a:r>
            <a:r>
              <a:rPr lang="en-US" altLang="zh-CN" sz="1800" dirty="0" err="1">
                <a:latin typeface="Times New Roman" panose="02020603050405020304" pitchFamily="18" charset="0"/>
                <a:ea typeface="微软雅黑" panose="020B0503020204020204" pitchFamily="34" charset="-122"/>
              </a:rPr>
              <a:t>kế</a:t>
            </a:r>
            <a:r>
              <a:rPr lang="en-US" altLang="zh-CN" sz="1800" dirty="0">
                <a:latin typeface="Times New Roman" panose="02020603050405020304" pitchFamily="18" charset="0"/>
                <a:ea typeface="微软雅黑" panose="020B0503020204020204" pitchFamily="34" charset="-122"/>
              </a:rPr>
              <a:t> </a:t>
            </a:r>
            <a:r>
              <a:rPr lang="en-US" altLang="zh-CN" sz="1800" dirty="0" err="1">
                <a:latin typeface="Times New Roman" panose="02020603050405020304" pitchFamily="18" charset="0"/>
                <a:ea typeface="微软雅黑" panose="020B0503020204020204" pitchFamily="34" charset="-122"/>
              </a:rPr>
              <a:t>hoạch</a:t>
            </a:r>
            <a:r>
              <a:rPr lang="en-US" altLang="zh-CN" sz="1800" dirty="0">
                <a:latin typeface="Times New Roman" panose="02020603050405020304" pitchFamily="18" charset="0"/>
                <a:ea typeface="微软雅黑" panose="020B0503020204020204" pitchFamily="34" charset="-122"/>
              </a:rPr>
              <a:t> </a:t>
            </a:r>
            <a:r>
              <a:rPr lang="en-US" altLang="zh-CN" sz="1800" dirty="0" err="1">
                <a:latin typeface="Times New Roman" panose="02020603050405020304" pitchFamily="18" charset="0"/>
                <a:ea typeface="微软雅黑" panose="020B0503020204020204" pitchFamily="34" charset="-122"/>
              </a:rPr>
              <a:t>sản</a:t>
            </a:r>
            <a:r>
              <a:rPr lang="en-US" altLang="zh-CN" sz="1800" dirty="0">
                <a:latin typeface="Times New Roman" panose="02020603050405020304" pitchFamily="18" charset="0"/>
                <a:ea typeface="微软雅黑" panose="020B0503020204020204" pitchFamily="34" charset="-122"/>
              </a:rPr>
              <a:t> </a:t>
            </a:r>
            <a:r>
              <a:rPr lang="en-US" altLang="zh-CN" sz="1800" dirty="0" err="1">
                <a:latin typeface="Times New Roman" panose="02020603050405020304" pitchFamily="18" charset="0"/>
                <a:ea typeface="微软雅黑" panose="020B0503020204020204" pitchFamily="34" charset="-122"/>
              </a:rPr>
              <a:t>xuất</a:t>
            </a:r>
            <a:r>
              <a:rPr lang="en-US" altLang="zh-CN" sz="1800" dirty="0">
                <a:latin typeface="Times New Roman" panose="02020603050405020304" pitchFamily="18" charset="0"/>
                <a:ea typeface="微软雅黑" panose="020B0503020204020204" pitchFamily="34" charset="-122"/>
              </a:rPr>
              <a:t> </a:t>
            </a:r>
            <a:r>
              <a:rPr lang="en-US" altLang="zh-CN" sz="1800" dirty="0" err="1">
                <a:latin typeface="Times New Roman" panose="02020603050405020304" pitchFamily="18" charset="0"/>
                <a:ea typeface="微软雅黑" panose="020B0503020204020204" pitchFamily="34" charset="-122"/>
              </a:rPr>
              <a:t>tháng</a:t>
            </a:r>
            <a:r>
              <a:rPr lang="en-US" altLang="zh-CN" sz="1800" dirty="0">
                <a:latin typeface="Times New Roman" panose="02020603050405020304" pitchFamily="18" charset="0"/>
                <a:ea typeface="微软雅黑" panose="020B0503020204020204" pitchFamily="34" charset="-122"/>
              </a:rPr>
              <a:t> </a:t>
            </a:r>
            <a:r>
              <a:rPr lang="en-US" altLang="zh-CN" sz="1800" dirty="0" err="1">
                <a:latin typeface="Times New Roman" panose="02020603050405020304" pitchFamily="18" charset="0"/>
                <a:ea typeface="微软雅黑" panose="020B0503020204020204" pitchFamily="34" charset="-122"/>
              </a:rPr>
              <a:t>theo</a:t>
            </a:r>
            <a:r>
              <a:rPr lang="en-US" altLang="zh-CN" sz="1800" dirty="0">
                <a:latin typeface="Times New Roman" panose="02020603050405020304" pitchFamily="18" charset="0"/>
                <a:ea typeface="微软雅黑" panose="020B0503020204020204" pitchFamily="34" charset="-122"/>
              </a:rPr>
              <a:t> </a:t>
            </a:r>
            <a:r>
              <a:rPr lang="en-US" altLang="zh-CN" sz="1800" dirty="0" err="1">
                <a:latin typeface="Times New Roman" panose="02020603050405020304" pitchFamily="18" charset="0"/>
                <a:ea typeface="微软雅黑" panose="020B0503020204020204" pitchFamily="34" charset="-122"/>
              </a:rPr>
              <a:t>dữ</a:t>
            </a:r>
            <a:r>
              <a:rPr lang="en-US" altLang="zh-CN" sz="1800" dirty="0">
                <a:latin typeface="Times New Roman" panose="02020603050405020304" pitchFamily="18" charset="0"/>
                <a:ea typeface="微软雅黑" panose="020B0503020204020204" pitchFamily="34" charset="-122"/>
              </a:rPr>
              <a:t> </a:t>
            </a:r>
            <a:r>
              <a:rPr lang="en-US" altLang="zh-CN" sz="1800" dirty="0" err="1">
                <a:latin typeface="Times New Roman" panose="02020603050405020304" pitchFamily="18" charset="0"/>
                <a:ea typeface="微软雅黑" panose="020B0503020204020204" pitchFamily="34" charset="-122"/>
              </a:rPr>
              <a:t>liệu</a:t>
            </a:r>
            <a:r>
              <a:rPr lang="en-US" altLang="zh-CN" sz="1800" dirty="0">
                <a:latin typeface="Times New Roman" panose="02020603050405020304" pitchFamily="18" charset="0"/>
                <a:ea typeface="微软雅黑" panose="020B0503020204020204" pitchFamily="34" charset="-122"/>
              </a:rPr>
              <a:t> </a:t>
            </a:r>
            <a:r>
              <a:rPr lang="en-US" altLang="zh-CN" sz="1800" dirty="0" err="1">
                <a:latin typeface="Times New Roman" panose="02020603050405020304" pitchFamily="18" charset="0"/>
                <a:ea typeface="微软雅黑" panose="020B0503020204020204" pitchFamily="34" charset="-122"/>
              </a:rPr>
              <a:t>đơn</a:t>
            </a:r>
            <a:r>
              <a:rPr lang="en-US" altLang="zh-CN" sz="1800" dirty="0">
                <a:latin typeface="Times New Roman" panose="02020603050405020304" pitchFamily="18" charset="0"/>
                <a:ea typeface="微软雅黑" panose="020B0503020204020204" pitchFamily="34" charset="-122"/>
              </a:rPr>
              <a:t> </a:t>
            </a:r>
            <a:r>
              <a:rPr lang="en-US" altLang="zh-CN" sz="1800" dirty="0" err="1">
                <a:latin typeface="Times New Roman" panose="02020603050405020304" pitchFamily="18" charset="0"/>
                <a:ea typeface="微软雅黑" panose="020B0503020204020204" pitchFamily="34" charset="-122"/>
              </a:rPr>
              <a:t>hàng</a:t>
            </a:r>
            <a:r>
              <a:rPr lang="en-US" altLang="zh-CN" sz="1800" dirty="0">
                <a:latin typeface="Times New Roman" panose="02020603050405020304" pitchFamily="18" charset="0"/>
                <a:ea typeface="微软雅黑" panose="020B0503020204020204" pitchFamily="34" charset="-122"/>
              </a:rPr>
              <a:t> </a:t>
            </a:r>
            <a:r>
              <a:rPr lang="en-US" altLang="zh-CN" sz="1800" dirty="0" err="1">
                <a:latin typeface="Times New Roman" panose="02020603050405020304" pitchFamily="18" charset="0"/>
                <a:ea typeface="微软雅黑" panose="020B0503020204020204" pitchFamily="34" charset="-122"/>
              </a:rPr>
              <a:t>trên</a:t>
            </a:r>
            <a:r>
              <a:rPr lang="en-US" altLang="zh-CN" sz="1800" dirty="0">
                <a:latin typeface="Times New Roman" panose="02020603050405020304" pitchFamily="18" charset="0"/>
                <a:ea typeface="微软雅黑" panose="020B0503020204020204" pitchFamily="34" charset="-122"/>
              </a:rPr>
              <a:t> </a:t>
            </a:r>
            <a:r>
              <a:rPr lang="en-US" altLang="zh-CN" sz="1800" dirty="0" err="1">
                <a:latin typeface="Times New Roman" panose="02020603050405020304" pitchFamily="18" charset="0"/>
                <a:ea typeface="微软雅黑" panose="020B0503020204020204" pitchFamily="34" charset="-122"/>
              </a:rPr>
              <a:t>hệ</a:t>
            </a:r>
            <a:r>
              <a:rPr lang="en-US" altLang="zh-CN" sz="1800" dirty="0">
                <a:latin typeface="Times New Roman" panose="02020603050405020304" pitchFamily="18" charset="0"/>
                <a:ea typeface="微软雅黑" panose="020B0503020204020204" pitchFamily="34" charset="-122"/>
              </a:rPr>
              <a:t> </a:t>
            </a:r>
            <a:r>
              <a:rPr lang="en-US" altLang="zh-CN" sz="1800" dirty="0" err="1">
                <a:latin typeface="Times New Roman" panose="02020603050405020304" pitchFamily="18" charset="0"/>
                <a:ea typeface="微软雅黑" panose="020B0503020204020204" pitchFamily="34" charset="-122"/>
              </a:rPr>
              <a:t>thống</a:t>
            </a:r>
            <a:r>
              <a:rPr lang="en-US" altLang="zh-CN" sz="1800" dirty="0">
                <a:latin typeface="Times New Roman" panose="02020603050405020304" pitchFamily="18" charset="0"/>
                <a:ea typeface="微软雅黑" panose="020B0503020204020204" pitchFamily="34" charset="-122"/>
              </a:rPr>
              <a:t> MES</a:t>
            </a:r>
          </a:p>
          <a:p>
            <a:pPr algn="just"/>
            <a:r>
              <a:rPr lang="en-US" altLang="zh-CN" sz="1800" dirty="0">
                <a:effectLst/>
                <a:latin typeface="Times New Roman" panose="02020603050405020304" pitchFamily="18" charset="0"/>
                <a:ea typeface="微软雅黑" panose="020B0503020204020204" pitchFamily="34" charset="-122"/>
              </a:rPr>
              <a:t>1. </a:t>
            </a:r>
            <a:r>
              <a:rPr lang="en-US" altLang="zh-CN" sz="1800" dirty="0">
                <a:latin typeface="Times New Roman" panose="02020603050405020304" pitchFamily="18" charset="0"/>
                <a:ea typeface="微软雅黑" panose="020B0503020204020204" pitchFamily="34" charset="-122"/>
              </a:rPr>
              <a:t>Used for conducting monthly production planning according to order data on MES system</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15991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
            <a:extLst>
              <a:ext uri="{FF2B5EF4-FFF2-40B4-BE49-F238E27FC236}">
                <a16:creationId xmlns:a16="http://schemas.microsoft.com/office/drawing/2014/main" id="{8BDA6873-A84F-2E7A-067B-24E431DD7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308" y="1304852"/>
            <a:ext cx="5540440" cy="5396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5">
            <a:extLst>
              <a:ext uri="{FF2B5EF4-FFF2-40B4-BE49-F238E27FC236}">
                <a16:creationId xmlns:a16="http://schemas.microsoft.com/office/drawing/2014/main" id="{36E7EEA4-7935-4450-017E-FFA2297A085B}"/>
              </a:ext>
            </a:extLst>
          </p:cNvPr>
          <p:cNvSpPr/>
          <p:nvPr/>
        </p:nvSpPr>
        <p:spPr>
          <a:xfrm>
            <a:off x="1498363" y="229922"/>
            <a:ext cx="7853304" cy="461665"/>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大排程作业 </a:t>
            </a:r>
            <a:r>
              <a:rPr lang="en-US" altLang="zh-CN" sz="2400" b="1" dirty="0" err="1">
                <a:effectLst/>
                <a:latin typeface="Times New Roman" pitchFamily="18" charset="0"/>
                <a:ea typeface="微软雅黑" panose="020B0503020204020204" pitchFamily="34" charset="-122"/>
                <a:cs typeface="Times New Roman" pitchFamily="18" charset="0"/>
              </a:rPr>
              <a:t>Công</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việc</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kế</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hoạch</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tháng</a:t>
            </a:r>
            <a:r>
              <a:rPr lang="en-US" altLang="zh-CN" sz="2400" b="1" dirty="0">
                <a:effectLst/>
                <a:latin typeface="Times New Roman" pitchFamily="18" charset="0"/>
                <a:ea typeface="微软雅黑" panose="020B0503020204020204" pitchFamily="34" charset="-122"/>
                <a:cs typeface="Times New Roman" pitchFamily="18" charset="0"/>
              </a:rPr>
              <a:t> Monthly Work Plan</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
        <p:nvSpPr>
          <p:cNvPr id="6" name="矩形 2">
            <a:extLst>
              <a:ext uri="{FF2B5EF4-FFF2-40B4-BE49-F238E27FC236}">
                <a16:creationId xmlns:a16="http://schemas.microsoft.com/office/drawing/2014/main" id="{F1BA66D3-9C4A-91D4-736B-841676AE6980}"/>
              </a:ext>
            </a:extLst>
          </p:cNvPr>
          <p:cNvSpPr/>
          <p:nvPr/>
        </p:nvSpPr>
        <p:spPr>
          <a:xfrm>
            <a:off x="661718" y="896030"/>
            <a:ext cx="5433090" cy="400110"/>
          </a:xfrm>
          <a:prstGeom prst="rect">
            <a:avLst/>
          </a:prstGeom>
        </p:spPr>
        <p:txBody>
          <a:bodyPr wrap="none">
            <a:spAutoFit/>
          </a:bodyPr>
          <a:lstStyle/>
          <a:p>
            <a:pPr defTabSz="989607">
              <a:defRPr/>
            </a:pPr>
            <a:r>
              <a:rPr lang="en-US" altLang="zh-CN" sz="2000" b="1" dirty="0">
                <a:effectLst/>
                <a:latin typeface="微软雅黑" panose="020B0503020204020204" pitchFamily="34" charset="-122"/>
                <a:ea typeface="微软雅黑" panose="020B0503020204020204" pitchFamily="34" charset="-122"/>
              </a:rPr>
              <a:t>3.</a:t>
            </a:r>
            <a:r>
              <a:rPr lang="zh-CN" altLang="en-US" sz="2000" b="1" dirty="0">
                <a:effectLst/>
                <a:latin typeface="微软雅黑" panose="020B0503020204020204" pitchFamily="34" charset="-122"/>
                <a:ea typeface="微软雅黑" panose="020B0503020204020204" pitchFamily="34" charset="-122"/>
              </a:rPr>
              <a:t>流程描述 </a:t>
            </a:r>
            <a:r>
              <a:rPr lang="en-US" altLang="zh-CN" sz="2000" b="1" dirty="0" err="1">
                <a:effectLst/>
                <a:latin typeface="Times New Roman" pitchFamily="18" charset="0"/>
                <a:ea typeface="微软雅黑" panose="020B0503020204020204" pitchFamily="34" charset="-122"/>
                <a:cs typeface="Times New Roman" pitchFamily="18" charset="0"/>
              </a:rPr>
              <a:t>Mô</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tả</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lưu</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trình</a:t>
            </a:r>
            <a:r>
              <a:rPr lang="en-US" altLang="zh-CN" sz="2000" b="1" dirty="0">
                <a:effectLst/>
                <a:latin typeface="Times New Roman" pitchFamily="18" charset="0"/>
                <a:ea typeface="微软雅黑" panose="020B0503020204020204" pitchFamily="34" charset="-122"/>
                <a:cs typeface="Times New Roman" pitchFamily="18" charset="0"/>
              </a:rPr>
              <a:t> Process Description</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886889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D5AC83A-BBA3-DC80-E9E7-278A1FC51E27}"/>
              </a:ext>
            </a:extLst>
          </p:cNvPr>
          <p:cNvSpPr/>
          <p:nvPr/>
        </p:nvSpPr>
        <p:spPr>
          <a:xfrm>
            <a:off x="1498363" y="229922"/>
            <a:ext cx="5189369" cy="1015663"/>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大排程作业 </a:t>
            </a:r>
            <a:r>
              <a:rPr lang="en-US" altLang="zh-CN" sz="2400" dirty="0">
                <a:latin typeface="微软雅黑" panose="020B0503020204020204" pitchFamily="34" charset="-122"/>
                <a:ea typeface="微软雅黑" panose="020B0503020204020204" pitchFamily="34" charset="-122"/>
              </a:rPr>
              <a:t>Large scheduling jobs</a:t>
            </a:r>
          </a:p>
          <a:p>
            <a:pPr defTabSz="989607">
              <a:defRPr/>
            </a:pPr>
            <a:endParaRPr lang="zh-CN" altLang="en-US" sz="3600" kern="0" dirty="0">
              <a:latin typeface="微软雅黑" panose="020B0503020204020204" pitchFamily="34" charset="-122"/>
              <a:ea typeface="微软雅黑" panose="020B0503020204020204" pitchFamily="34" charset="-122"/>
              <a:cs typeface="+mn-ea"/>
              <a:sym typeface="+mn-lt"/>
            </a:endParaRPr>
          </a:p>
        </p:txBody>
      </p:sp>
      <p:sp>
        <p:nvSpPr>
          <p:cNvPr id="6" name="Rectangle 2">
            <a:extLst>
              <a:ext uri="{FF2B5EF4-FFF2-40B4-BE49-F238E27FC236}">
                <a16:creationId xmlns:a16="http://schemas.microsoft.com/office/drawing/2014/main" id="{6E0F5167-C255-0B8A-FD30-421AD486EC1D}"/>
              </a:ext>
            </a:extLst>
          </p:cNvPr>
          <p:cNvSpPr>
            <a:spLocks noChangeArrowheads="1"/>
          </p:cNvSpPr>
          <p:nvPr/>
        </p:nvSpPr>
        <p:spPr bwMode="auto">
          <a:xfrm>
            <a:off x="527947" y="1531573"/>
            <a:ext cx="9202907"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r>
              <a:rPr kumimoji="0" lang="en-US" altLang="zh-CN" sz="1100" b="0" i="0" u="none" strike="noStrike" cap="none" normalizeH="0" baseline="0" dirty="0">
                <a:ln>
                  <a:noFill/>
                </a:ln>
                <a:effectLst/>
                <a:latin typeface="微软雅黑" panose="020B0503020204020204" pitchFamily="34" charset="-122"/>
                <a:ea typeface="微软雅黑" panose="020B0503020204020204" pitchFamily="34" charset="-122"/>
                <a:cs typeface="华文仿宋" panose="02010600040101010101" pitchFamily="2" charset="-122"/>
              </a:rPr>
              <a:t>1.MES</a:t>
            </a:r>
            <a:r>
              <a:rPr kumimoji="0" lang="zh-CN" altLang="en-US" sz="1100" b="0" i="0" u="none" strike="noStrike" cap="none" normalizeH="0" baseline="0" dirty="0">
                <a:ln>
                  <a:noFill/>
                </a:ln>
                <a:effectLst/>
                <a:latin typeface="微软雅黑" panose="020B0503020204020204" pitchFamily="34" charset="-122"/>
                <a:ea typeface="微软雅黑" panose="020B0503020204020204" pitchFamily="34" charset="-122"/>
                <a:cs typeface="华文仿宋" panose="02010600040101010101" pitchFamily="2" charset="-122"/>
              </a:rPr>
              <a:t>大排程安排流程 </a:t>
            </a:r>
            <a:r>
              <a:rPr lang="en-US" altLang="zh-CN" sz="1100" b="0" dirty="0">
                <a:latin typeface="微软雅黑" panose="020B0503020204020204" pitchFamily="34" charset="-122"/>
                <a:ea typeface="微软雅黑" panose="020B0503020204020204" pitchFamily="34" charset="-122"/>
                <a:cs typeface="华文仿宋" panose="02010600040101010101" pitchFamily="2" charset="-122"/>
              </a:rPr>
              <a:t>MES monthly scheduling process </a:t>
            </a:r>
            <a:r>
              <a:rPr lang="en-US" altLang="zh-CN" sz="1100" b="0" dirty="0" err="1">
                <a:latin typeface="微软雅黑" panose="020B0503020204020204" pitchFamily="34" charset="-122"/>
                <a:ea typeface="微软雅黑" panose="020B0503020204020204" pitchFamily="34" charset="-122"/>
                <a:cs typeface="华文仿宋" panose="02010600040101010101" pitchFamily="2" charset="-122"/>
              </a:rPr>
              <a:t>Lưu</a:t>
            </a:r>
            <a:r>
              <a:rPr lang="en-US" altLang="zh-CN" sz="1100" b="0" dirty="0">
                <a:latin typeface="微软雅黑" panose="020B0503020204020204" pitchFamily="34" charset="-122"/>
                <a:ea typeface="微软雅黑" panose="020B0503020204020204" pitchFamily="34" charset="-122"/>
                <a:cs typeface="华文仿宋" panose="02010600040101010101" pitchFamily="2" charset="-122"/>
              </a:rPr>
              <a:t> </a:t>
            </a:r>
            <a:r>
              <a:rPr lang="en-US" altLang="zh-CN" sz="1100" b="0" dirty="0" err="1">
                <a:latin typeface="微软雅黑" panose="020B0503020204020204" pitchFamily="34" charset="-122"/>
                <a:ea typeface="微软雅黑" panose="020B0503020204020204" pitchFamily="34" charset="-122"/>
                <a:cs typeface="华文仿宋" panose="02010600040101010101" pitchFamily="2" charset="-122"/>
              </a:rPr>
              <a:t>trình</a:t>
            </a:r>
            <a:r>
              <a:rPr lang="en-US" altLang="zh-CN" sz="1100" b="0" dirty="0">
                <a:latin typeface="微软雅黑" panose="020B0503020204020204" pitchFamily="34" charset="-122"/>
                <a:ea typeface="微软雅黑" panose="020B0503020204020204" pitchFamily="34" charset="-122"/>
                <a:cs typeface="华文仿宋" panose="02010600040101010101" pitchFamily="2" charset="-122"/>
              </a:rPr>
              <a:t> </a:t>
            </a:r>
            <a:r>
              <a:rPr lang="en-US" altLang="zh-CN" sz="1100" b="0" dirty="0" err="1">
                <a:latin typeface="微软雅黑" panose="020B0503020204020204" pitchFamily="34" charset="-122"/>
                <a:ea typeface="微软雅黑" panose="020B0503020204020204" pitchFamily="34" charset="-122"/>
                <a:cs typeface="华文仿宋" panose="02010600040101010101" pitchFamily="2" charset="-122"/>
              </a:rPr>
              <a:t>lên</a:t>
            </a:r>
            <a:r>
              <a:rPr lang="en-US" altLang="zh-CN" sz="1100" b="0" dirty="0">
                <a:latin typeface="微软雅黑" panose="020B0503020204020204" pitchFamily="34" charset="-122"/>
                <a:ea typeface="微软雅黑" panose="020B0503020204020204" pitchFamily="34" charset="-122"/>
                <a:cs typeface="华文仿宋" panose="02010600040101010101" pitchFamily="2" charset="-122"/>
              </a:rPr>
              <a:t> </a:t>
            </a:r>
            <a:r>
              <a:rPr lang="en-US" altLang="zh-CN" sz="1100" b="0" dirty="0" err="1">
                <a:latin typeface="微软雅黑" panose="020B0503020204020204" pitchFamily="34" charset="-122"/>
                <a:ea typeface="微软雅黑" panose="020B0503020204020204" pitchFamily="34" charset="-122"/>
                <a:cs typeface="华文仿宋" panose="02010600040101010101" pitchFamily="2" charset="-122"/>
              </a:rPr>
              <a:t>kế</a:t>
            </a:r>
            <a:r>
              <a:rPr lang="en-US" altLang="zh-CN" sz="1100" b="0" dirty="0">
                <a:latin typeface="微软雅黑" panose="020B0503020204020204" pitchFamily="34" charset="-122"/>
                <a:ea typeface="微软雅黑" panose="020B0503020204020204" pitchFamily="34" charset="-122"/>
                <a:cs typeface="华文仿宋" panose="02010600040101010101" pitchFamily="2" charset="-122"/>
              </a:rPr>
              <a:t> </a:t>
            </a:r>
            <a:r>
              <a:rPr lang="en-US" altLang="zh-CN" sz="1100" b="0" dirty="0" err="1">
                <a:latin typeface="微软雅黑" panose="020B0503020204020204" pitchFamily="34" charset="-122"/>
                <a:ea typeface="微软雅黑" panose="020B0503020204020204" pitchFamily="34" charset="-122"/>
                <a:cs typeface="华文仿宋" panose="02010600040101010101" pitchFamily="2" charset="-122"/>
              </a:rPr>
              <a:t>hoạch</a:t>
            </a:r>
            <a:r>
              <a:rPr lang="en-US" altLang="zh-CN" sz="1100" b="0" dirty="0">
                <a:latin typeface="微软雅黑" panose="020B0503020204020204" pitchFamily="34" charset="-122"/>
                <a:ea typeface="微软雅黑" panose="020B0503020204020204" pitchFamily="34" charset="-122"/>
                <a:cs typeface="华文仿宋" panose="02010600040101010101" pitchFamily="2" charset="-122"/>
              </a:rPr>
              <a:t> </a:t>
            </a:r>
            <a:r>
              <a:rPr lang="en-US" altLang="zh-CN" sz="1100" b="0" dirty="0" err="1">
                <a:latin typeface="微软雅黑" panose="020B0503020204020204" pitchFamily="34" charset="-122"/>
                <a:ea typeface="微软雅黑" panose="020B0503020204020204" pitchFamily="34" charset="-122"/>
                <a:cs typeface="华文仿宋" panose="02010600040101010101" pitchFamily="2" charset="-122"/>
              </a:rPr>
              <a:t>tháng</a:t>
            </a:r>
            <a:r>
              <a:rPr lang="en-US" altLang="zh-CN" sz="1100" b="0" dirty="0">
                <a:latin typeface="微软雅黑" panose="020B0503020204020204" pitchFamily="34" charset="-122"/>
                <a:ea typeface="微软雅黑" panose="020B0503020204020204" pitchFamily="34" charset="-122"/>
                <a:cs typeface="华文仿宋" panose="02010600040101010101" pitchFamily="2" charset="-122"/>
              </a:rPr>
              <a:t> MES</a:t>
            </a:r>
            <a:r>
              <a:rPr kumimoji="0" lang="zh-CN" altLang="en-US" sz="1100" b="0" i="0" u="none" strike="noStrike" cap="none" normalizeH="0" baseline="0" dirty="0">
                <a:ln>
                  <a:noFill/>
                </a:ln>
                <a:effectLst/>
                <a:latin typeface="微软雅黑" panose="020B0503020204020204" pitchFamily="34" charset="-122"/>
                <a:ea typeface="微软雅黑" panose="020B0503020204020204" pitchFamily="34" charset="-122"/>
                <a:cs typeface="华文仿宋" panose="02010600040101010101" pitchFamily="2" charset="-122"/>
              </a:rPr>
              <a:t>：</a:t>
            </a:r>
            <a:endParaRPr kumimoji="0" lang="zh-CN" altLang="en-US" sz="1100" b="0" i="0" u="none" strike="noStrike" cap="none" normalizeH="0" baseline="0" dirty="0">
              <a:ln>
                <a:noFill/>
              </a:ln>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effectLst/>
                <a:latin typeface="微软雅黑" panose="020B0503020204020204" pitchFamily="34" charset="-122"/>
                <a:ea typeface="微软雅黑" panose="020B0503020204020204" pitchFamily="34" charset="-122"/>
                <a:cs typeface="华文仿宋" panose="02010600040101010101" pitchFamily="2" charset="-122"/>
              </a:rPr>
              <a:t>1.1</a:t>
            </a:r>
            <a:r>
              <a:rPr kumimoji="0" lang="zh-CN" altLang="en-US" sz="1100" b="0" i="0" u="none" strike="noStrike" cap="none" normalizeH="0" baseline="0" dirty="0">
                <a:ln>
                  <a:noFill/>
                </a:ln>
                <a:effectLst/>
                <a:latin typeface="微软雅黑" panose="020B0503020204020204" pitchFamily="34" charset="-122"/>
                <a:ea typeface="微软雅黑" panose="020B0503020204020204" pitchFamily="34" charset="-122"/>
                <a:cs typeface="华文仿宋" panose="02010600040101010101" pitchFamily="2" charset="-122"/>
              </a:rPr>
              <a:t>根据</a:t>
            </a:r>
            <a:r>
              <a:rPr kumimoji="0" lang="en-US" altLang="zh-CN" sz="1100" b="0" i="0" u="none" strike="noStrike" cap="none" normalizeH="0" baseline="0" dirty="0">
                <a:ln>
                  <a:noFill/>
                </a:ln>
                <a:effectLst/>
                <a:latin typeface="微软雅黑" panose="020B0503020204020204" pitchFamily="34" charset="-122"/>
                <a:ea typeface="微软雅黑" panose="020B0503020204020204" pitchFamily="34" charset="-122"/>
                <a:cs typeface="华文仿宋" panose="02010600040101010101" pitchFamily="2" charset="-122"/>
              </a:rPr>
              <a:t>MES</a:t>
            </a:r>
            <a:r>
              <a:rPr kumimoji="0" lang="zh-CN" altLang="en-US" sz="1100" b="0" i="0" u="none" strike="noStrike" cap="none" normalizeH="0" baseline="0" dirty="0">
                <a:ln>
                  <a:noFill/>
                </a:ln>
                <a:effectLst/>
                <a:latin typeface="微软雅黑" panose="020B0503020204020204" pitchFamily="34" charset="-122"/>
                <a:ea typeface="微软雅黑" panose="020B0503020204020204" pitchFamily="34" charset="-122"/>
                <a:cs typeface="华文仿宋" panose="02010600040101010101" pitchFamily="2" charset="-122"/>
              </a:rPr>
              <a:t>体现订单型体资讯，由生管进行</a:t>
            </a:r>
            <a:r>
              <a:rPr kumimoji="0" lang="en-US" altLang="zh-CN" sz="1100" b="0" i="0" u="none" strike="noStrike" cap="none" normalizeH="0" baseline="0" dirty="0">
                <a:ln>
                  <a:noFill/>
                </a:ln>
                <a:effectLst/>
                <a:latin typeface="微软雅黑" panose="020B0503020204020204" pitchFamily="34" charset="-122"/>
                <a:ea typeface="微软雅黑" panose="020B0503020204020204" pitchFamily="34" charset="-122"/>
                <a:cs typeface="华文仿宋" panose="02010600040101010101" pitchFamily="2" charset="-122"/>
              </a:rPr>
              <a:t>IE</a:t>
            </a:r>
            <a:r>
              <a:rPr kumimoji="0" lang="zh-CN" altLang="en-US" sz="1100" b="0" i="0" u="none" strike="noStrike" cap="none" normalizeH="0" baseline="0" dirty="0">
                <a:ln>
                  <a:noFill/>
                </a:ln>
                <a:effectLst/>
                <a:latin typeface="微软雅黑" panose="020B0503020204020204" pitchFamily="34" charset="-122"/>
                <a:ea typeface="微软雅黑" panose="020B0503020204020204" pitchFamily="34" charset="-122"/>
                <a:cs typeface="华文仿宋" panose="02010600040101010101" pitchFamily="2" charset="-122"/>
              </a:rPr>
              <a:t>标准量设定；</a:t>
            </a:r>
            <a:endParaRPr kumimoji="0" lang="zh-CN" altLang="en-US" sz="1100" b="0" i="0" u="none" strike="noStrike" cap="none" normalizeH="0" baseline="0" dirty="0">
              <a:ln>
                <a:noFill/>
              </a:ln>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effectLst/>
                <a:latin typeface="微软雅黑" panose="020B0503020204020204" pitchFamily="34" charset="-122"/>
                <a:ea typeface="微软雅黑" panose="020B0503020204020204" pitchFamily="34" charset="-122"/>
                <a:cs typeface="华文仿宋" panose="02010600040101010101" pitchFamily="2" charset="-122"/>
              </a:rPr>
              <a:t>1.2</a:t>
            </a:r>
            <a:r>
              <a:rPr kumimoji="0" lang="zh-CN" altLang="en-US" sz="1100" b="0" i="0" u="none" strike="noStrike" cap="none" normalizeH="0" baseline="0" dirty="0">
                <a:ln>
                  <a:noFill/>
                </a:ln>
                <a:effectLst/>
                <a:latin typeface="微软雅黑" panose="020B0503020204020204" pitchFamily="34" charset="-122"/>
                <a:ea typeface="微软雅黑" panose="020B0503020204020204" pitchFamily="34" charset="-122"/>
                <a:cs typeface="华文仿宋" panose="02010600040101010101" pitchFamily="2" charset="-122"/>
              </a:rPr>
              <a:t>在转换型体中根据弘邦爬坡产量转换逻辑进行切换；</a:t>
            </a:r>
            <a:endParaRPr kumimoji="0" lang="en-US" altLang="zh-CN" sz="1100" b="0" i="0" u="none" strike="noStrike" cap="none" normalizeH="0" baseline="0" dirty="0">
              <a:ln>
                <a:noFill/>
              </a:ln>
              <a:effectLst/>
              <a:latin typeface="微软雅黑" panose="020B0503020204020204" pitchFamily="34" charset="-122"/>
              <a:ea typeface="微软雅黑" panose="020B0503020204020204" pitchFamily="34" charset="-122"/>
              <a:cs typeface="华文仿宋" panose="02010600040101010101" pitchFamily="2" charset="-122"/>
            </a:endParaRPr>
          </a:p>
          <a:p>
            <a:pPr marR="0" lvl="0" algn="l" defTabSz="914400" rtl="0" eaLnBrk="0" fontAlgn="base" latinLnBrk="0" hangingPunct="0">
              <a:lnSpc>
                <a:spcPct val="100000"/>
              </a:lnSpc>
              <a:spcBef>
                <a:spcPct val="0"/>
              </a:spcBef>
              <a:spcAft>
                <a:spcPct val="0"/>
              </a:spcAft>
              <a:buClrTx/>
              <a:buSzTx/>
              <a:tabLst/>
            </a:pPr>
            <a:r>
              <a:rPr lang="en-US" altLang="zh-CN" sz="1100" b="0" dirty="0">
                <a:latin typeface="Times New Roman" pitchFamily="18" charset="0"/>
                <a:ea typeface="微软雅黑" panose="020B0503020204020204" pitchFamily="34" charset="-122"/>
                <a:cs typeface="Times New Roman" pitchFamily="18" charset="0"/>
              </a:rPr>
              <a:t>1.1 Theo </a:t>
            </a:r>
            <a:r>
              <a:rPr lang="en-US" altLang="zh-CN" sz="1100" b="0" dirty="0" err="1">
                <a:latin typeface="Times New Roman" pitchFamily="18" charset="0"/>
                <a:ea typeface="微软雅黑" panose="020B0503020204020204" pitchFamily="34" charset="-122"/>
                <a:cs typeface="Times New Roman" pitchFamily="18" charset="0"/>
              </a:rPr>
              <a:t>hệ</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thống</a:t>
            </a:r>
            <a:r>
              <a:rPr lang="en-US" altLang="zh-CN" sz="1100" b="0" dirty="0">
                <a:latin typeface="Times New Roman" pitchFamily="18" charset="0"/>
                <a:ea typeface="微软雅黑" panose="020B0503020204020204" pitchFamily="34" charset="-122"/>
                <a:cs typeface="Times New Roman" pitchFamily="18" charset="0"/>
              </a:rPr>
              <a:t> MES </a:t>
            </a:r>
            <a:r>
              <a:rPr lang="en-US" altLang="zh-CN" sz="1100" b="0" dirty="0" err="1">
                <a:latin typeface="Times New Roman" pitchFamily="18" charset="0"/>
                <a:ea typeface="微软雅黑" panose="020B0503020204020204" pitchFamily="34" charset="-122"/>
                <a:cs typeface="Times New Roman" pitchFamily="18" charset="0"/>
              </a:rPr>
              <a:t>hiển</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thị</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dữ</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liệu</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của</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đơn</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hàng</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từng</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hình</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thể</a:t>
            </a:r>
            <a:r>
              <a:rPr lang="en-US" altLang="zh-CN" sz="1100" b="0" dirty="0">
                <a:latin typeface="Times New Roman" pitchFamily="18" charset="0"/>
                <a:ea typeface="微软雅黑" panose="020B0503020204020204" pitchFamily="34" charset="-122"/>
                <a:cs typeface="Times New Roman" pitchFamily="18" charset="0"/>
              </a:rPr>
              <a:t>, do </a:t>
            </a:r>
            <a:r>
              <a:rPr lang="en-US" altLang="zh-CN" sz="1100" b="0" dirty="0" err="1">
                <a:latin typeface="Times New Roman" pitchFamily="18" charset="0"/>
                <a:ea typeface="微软雅黑" panose="020B0503020204020204" pitchFamily="34" charset="-122"/>
                <a:cs typeface="Times New Roman" pitchFamily="18" charset="0"/>
              </a:rPr>
              <a:t>sinh</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quản</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thiết</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lập</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theo</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tiêu</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chuẩn</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sản</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lượng</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của</a:t>
            </a:r>
            <a:r>
              <a:rPr lang="en-US" altLang="zh-CN" sz="1100" b="0" dirty="0">
                <a:latin typeface="Times New Roman" pitchFamily="18" charset="0"/>
                <a:ea typeface="微软雅黑" panose="020B0503020204020204" pitchFamily="34" charset="-122"/>
                <a:cs typeface="Times New Roman" pitchFamily="18" charset="0"/>
              </a:rPr>
              <a:t> IE</a:t>
            </a:r>
          </a:p>
          <a:p>
            <a:pPr marR="0" lvl="0" algn="l" defTabSz="914400" rtl="0" eaLnBrk="0" fontAlgn="base" latinLnBrk="0" hangingPunct="0">
              <a:lnSpc>
                <a:spcPct val="100000"/>
              </a:lnSpc>
              <a:spcBef>
                <a:spcPct val="0"/>
              </a:spcBef>
              <a:spcAft>
                <a:spcPct val="0"/>
              </a:spcAft>
              <a:buClrTx/>
              <a:buSzTx/>
              <a:tabLst/>
            </a:pPr>
            <a:r>
              <a:rPr kumimoji="0" lang="en-US" altLang="zh-CN" sz="1100" b="0" i="0" u="none" strike="noStrike" cap="none" normalizeH="0" baseline="0" dirty="0">
                <a:ln>
                  <a:noFill/>
                </a:ln>
                <a:effectLst/>
                <a:latin typeface="Times New Roman" pitchFamily="18" charset="0"/>
                <a:ea typeface="微软雅黑" panose="020B0503020204020204" pitchFamily="34" charset="-122"/>
                <a:cs typeface="Times New Roman" pitchFamily="18" charset="0"/>
              </a:rPr>
              <a:t>1.2 </a:t>
            </a:r>
            <a:r>
              <a:rPr kumimoji="0" lang="en-US" altLang="zh-CN" sz="1100" b="0" i="0" u="none" strike="noStrike" cap="none" normalizeH="0" baseline="0" dirty="0" err="1">
                <a:ln>
                  <a:noFill/>
                </a:ln>
                <a:effectLst/>
                <a:latin typeface="Times New Roman" pitchFamily="18" charset="0"/>
                <a:ea typeface="微软雅黑" panose="020B0503020204020204" pitchFamily="34" charset="-122"/>
                <a:cs typeface="Times New Roman" pitchFamily="18" charset="0"/>
              </a:rPr>
              <a:t>Trong</a:t>
            </a:r>
            <a:r>
              <a:rPr kumimoji="0" lang="en-US" altLang="zh-CN" sz="1100" b="0" i="0" u="none" strike="noStrike" cap="none" normalizeH="0" baseline="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baseline="0" dirty="0" err="1">
                <a:ln>
                  <a:noFill/>
                </a:ln>
                <a:effectLst/>
                <a:latin typeface="Times New Roman" pitchFamily="18" charset="0"/>
                <a:ea typeface="微软雅黑" panose="020B0503020204020204" pitchFamily="34" charset="-122"/>
                <a:cs typeface="Times New Roman" pitchFamily="18" charset="0"/>
              </a:rPr>
              <a:t>quá</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trình</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chuyển</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đổi</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hình</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thể</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sản</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lượng</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sẽ</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dựa</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theo</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quy</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định</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của</a:t>
            </a:r>
            <a:r>
              <a:rPr lang="en-US" altLang="zh-CN" sz="1100" b="0" dirty="0">
                <a:latin typeface="Times New Roman" pitchFamily="18" charset="0"/>
                <a:ea typeface="微软雅黑" panose="020B0503020204020204" pitchFamily="34" charset="-122"/>
                <a:cs typeface="Times New Roman" pitchFamily="18" charset="0"/>
              </a:rPr>
              <a:t> ANNORA </a:t>
            </a:r>
            <a:r>
              <a:rPr lang="en-US" altLang="zh-CN" sz="1100" b="0" dirty="0" err="1">
                <a:latin typeface="Times New Roman" pitchFamily="18" charset="0"/>
                <a:ea typeface="微软雅黑" panose="020B0503020204020204" pitchFamily="34" charset="-122"/>
                <a:cs typeface="Times New Roman" pitchFamily="18" charset="0"/>
              </a:rPr>
              <a:t>để</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tiến</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hành</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chuyển</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đổi</a:t>
            </a:r>
            <a:r>
              <a:rPr lang="en-US" altLang="zh-CN" sz="1100" b="0" dirty="0">
                <a:latin typeface="Times New Roman" pitchFamily="18" charset="0"/>
                <a:ea typeface="微软雅黑" panose="020B0503020204020204" pitchFamily="34" charset="-122"/>
                <a:cs typeface="Times New Roman" pitchFamily="18" charset="0"/>
              </a:rPr>
              <a:t> </a:t>
            </a:r>
          </a:p>
          <a:p>
            <a:pPr lvl="0" eaLnBrk="0" hangingPunct="0"/>
            <a:r>
              <a:rPr lang="en-US" altLang="zh-CN" sz="1100" dirty="0">
                <a:latin typeface="Times New Roman" pitchFamily="18" charset="0"/>
                <a:ea typeface="微软雅黑" panose="020B0503020204020204" pitchFamily="34" charset="-122"/>
                <a:cs typeface="Times New Roman" pitchFamily="18" charset="0"/>
              </a:rPr>
              <a:t>1.1 According to the MES system, PC department display the data of each component according to IE's output standards</a:t>
            </a:r>
          </a:p>
          <a:p>
            <a:pPr lvl="0" eaLnBrk="0" hangingPunct="0"/>
            <a:r>
              <a:rPr lang="en-US" altLang="zh-CN" sz="1100" dirty="0">
                <a:latin typeface="Times New Roman" pitchFamily="18" charset="0"/>
                <a:ea typeface="微软雅黑" panose="020B0503020204020204" pitchFamily="34" charset="-122"/>
                <a:cs typeface="Times New Roman" pitchFamily="18" charset="0"/>
              </a:rPr>
              <a:t>1.2 During the component transformation process, the products will be based on ANNORA's regulations to carry out the conversion </a:t>
            </a:r>
          </a:p>
          <a:p>
            <a:pPr marR="0" lvl="0" algn="l" defTabSz="914400" rtl="0" eaLnBrk="0" fontAlgn="base" latinLnBrk="0" hangingPunct="0">
              <a:lnSpc>
                <a:spcPct val="100000"/>
              </a:lnSpc>
              <a:spcBef>
                <a:spcPct val="0"/>
              </a:spcBef>
              <a:spcAft>
                <a:spcPct val="0"/>
              </a:spcAft>
              <a:buClrTx/>
              <a:buSzTx/>
              <a:tabLst/>
            </a:pPr>
            <a:endParaRPr kumimoji="0" lang="zh-CN" altLang="en-US" sz="1100" i="0" u="none" strike="noStrike" cap="none" normalizeH="0" baseline="0" dirty="0">
              <a:ln>
                <a:noFill/>
              </a:ln>
              <a:effectLst/>
              <a:latin typeface="Times New Roman" pitchFamily="18" charset="0"/>
              <a:ea typeface="微软雅黑" panose="020B0503020204020204" pitchFamily="34" charset="-122"/>
              <a:cs typeface="Times New Roman" pitchFamily="18" charset="0"/>
            </a:endParaRPr>
          </a:p>
        </p:txBody>
      </p:sp>
      <p:pic>
        <p:nvPicPr>
          <p:cNvPr id="4097" name="图片 1">
            <a:extLst>
              <a:ext uri="{FF2B5EF4-FFF2-40B4-BE49-F238E27FC236}">
                <a16:creationId xmlns:a16="http://schemas.microsoft.com/office/drawing/2014/main" id="{FF423003-A7D4-65C3-FC0F-82364217A2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086" y="2991338"/>
            <a:ext cx="6988627" cy="152343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6C727C13-EE51-0E6D-C616-DEA9F95120CA}"/>
              </a:ext>
            </a:extLst>
          </p:cNvPr>
          <p:cNvSpPr>
            <a:spLocks noChangeArrowheads="1"/>
          </p:cNvSpPr>
          <p:nvPr/>
        </p:nvSpPr>
        <p:spPr bwMode="auto">
          <a:xfrm>
            <a:off x="542925" y="4666123"/>
            <a:ext cx="9254393"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effectLst/>
                <a:latin typeface="微软雅黑" panose="020B0503020204020204" pitchFamily="34" charset="-122"/>
                <a:ea typeface="微软雅黑" panose="020B0503020204020204" pitchFamily="34" charset="-122"/>
                <a:cs typeface="华文仿宋" panose="02010600040101010101" pitchFamily="2" charset="-122"/>
              </a:rPr>
              <a:t>1.3</a:t>
            </a:r>
            <a:r>
              <a:rPr kumimoji="0" lang="zh-CN" altLang="en-US" sz="1100" b="0" i="0" u="none" strike="noStrike" cap="none" normalizeH="0" baseline="0" dirty="0">
                <a:ln>
                  <a:noFill/>
                </a:ln>
                <a:effectLst/>
                <a:latin typeface="微软雅黑" panose="020B0503020204020204" pitchFamily="34" charset="-122"/>
                <a:ea typeface="微软雅黑" panose="020B0503020204020204" pitchFamily="34" charset="-122"/>
                <a:cs typeface="华文仿宋" panose="02010600040101010101" pitchFamily="2" charset="-122"/>
              </a:rPr>
              <a:t>生管同步根据</a:t>
            </a:r>
            <a:r>
              <a:rPr kumimoji="0" lang="en-US" altLang="zh-CN" sz="1100" b="0" i="0" u="none" strike="noStrike" cap="none" normalizeH="0" baseline="0" dirty="0">
                <a:ln>
                  <a:noFill/>
                </a:ln>
                <a:effectLst/>
                <a:latin typeface="微软雅黑" panose="020B0503020204020204" pitchFamily="34" charset="-122"/>
                <a:ea typeface="微软雅黑" panose="020B0503020204020204" pitchFamily="34" charset="-122"/>
                <a:cs typeface="华文仿宋" panose="02010600040101010101" pitchFamily="2" charset="-122"/>
              </a:rPr>
              <a:t>SKU</a:t>
            </a:r>
            <a:r>
              <a:rPr kumimoji="0" lang="zh-CN" altLang="en-US" sz="1100" b="0" i="0" u="none" strike="noStrike" cap="none" normalizeH="0" baseline="0" dirty="0">
                <a:ln>
                  <a:noFill/>
                </a:ln>
                <a:effectLst/>
                <a:latin typeface="微软雅黑" panose="020B0503020204020204" pitchFamily="34" charset="-122"/>
                <a:ea typeface="微软雅黑" panose="020B0503020204020204" pitchFamily="34" charset="-122"/>
                <a:cs typeface="华文仿宋" panose="02010600040101010101" pitchFamily="2" charset="-122"/>
              </a:rPr>
              <a:t>型体进行各制程时段门槛的设定，作为计划排程后拉逻辑；</a:t>
            </a:r>
            <a:endParaRPr kumimoji="0" lang="zh-CN" altLang="en-US" sz="1100" b="0" i="0" u="none" strike="noStrike" cap="none" normalizeH="0" baseline="0" dirty="0">
              <a:ln>
                <a:noFill/>
              </a:ln>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effectLst/>
                <a:latin typeface="微软雅黑" panose="020B0503020204020204" pitchFamily="34" charset="-122"/>
                <a:ea typeface="微软雅黑" panose="020B0503020204020204" pitchFamily="34" charset="-122"/>
                <a:cs typeface="华文仿宋" panose="02010600040101010101" pitchFamily="2" charset="-122"/>
              </a:rPr>
              <a:t>1.4</a:t>
            </a:r>
            <a:r>
              <a:rPr kumimoji="0" lang="zh-CN" altLang="en-US" sz="1100" b="0" i="0" u="none" strike="noStrike" cap="none" normalizeH="0" baseline="0" dirty="0">
                <a:ln>
                  <a:noFill/>
                </a:ln>
                <a:effectLst/>
                <a:latin typeface="微软雅黑" panose="020B0503020204020204" pitchFamily="34" charset="-122"/>
                <a:ea typeface="微软雅黑" panose="020B0503020204020204" pitchFamily="34" charset="-122"/>
                <a:cs typeface="华文仿宋" panose="02010600040101010101" pitchFamily="2" charset="-122"/>
              </a:rPr>
              <a:t>由生管根据当月生产计划进行节假日及出勤时数设定，作为计算日产量依据；</a:t>
            </a:r>
            <a:endParaRPr kumimoji="0" lang="zh-CN" altLang="en-US" sz="1100" b="0" i="0" u="none" strike="noStrike" cap="none" normalizeH="0" baseline="0" dirty="0">
              <a:ln>
                <a:noFill/>
              </a:ln>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effectLst/>
                <a:latin typeface="微软雅黑" panose="020B0503020204020204" pitchFamily="34" charset="-122"/>
                <a:ea typeface="微软雅黑" panose="020B0503020204020204" pitchFamily="34" charset="-122"/>
                <a:cs typeface="华文仿宋" panose="02010600040101010101" pitchFamily="2" charset="-122"/>
              </a:rPr>
              <a:t>1.5</a:t>
            </a:r>
            <a:r>
              <a:rPr kumimoji="0" lang="zh-CN" altLang="en-US" sz="1100" b="0" i="0" u="none" strike="noStrike" cap="none" normalizeH="0" baseline="0" dirty="0">
                <a:ln>
                  <a:noFill/>
                </a:ln>
                <a:effectLst/>
                <a:latin typeface="微软雅黑" panose="020B0503020204020204" pitchFamily="34" charset="-122"/>
                <a:ea typeface="微软雅黑" panose="020B0503020204020204" pitchFamily="34" charset="-122"/>
                <a:cs typeface="华文仿宋" panose="02010600040101010101" pitchFamily="2" charset="-122"/>
              </a:rPr>
              <a:t>生管根据分线、分型体逻辑进行生产线订单排程勾选，完成并导出大排程（一个月两次）；</a:t>
            </a:r>
            <a:endParaRPr kumimoji="0" lang="zh-CN" altLang="en-US" sz="1100" b="0" i="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1.6</a:t>
            </a:r>
            <a:r>
              <a:rPr kumimoji="0" lang="zh-CN" altLang="en-US" sz="1100" b="0" i="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因为其他原因导致已排订单需要调整，由生管完成</a:t>
            </a:r>
            <a:r>
              <a:rPr kumimoji="0" lang="en-US" altLang="zh-CN" sz="1100" b="0" i="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MES</a:t>
            </a:r>
            <a:r>
              <a:rPr kumimoji="0" lang="zh-CN" altLang="en-US" sz="1100" b="0" i="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系统调整更新动作；</a:t>
            </a:r>
            <a:r>
              <a:rPr kumimoji="0" lang="zh-CN" altLang="en-US" sz="1100" b="0" i="0" u="none" strike="noStrike" cap="none" normalizeH="0" baseline="0" dirty="0">
                <a:ln>
                  <a:noFill/>
                </a:ln>
                <a:effectLst/>
                <a:latin typeface="微软雅黑" panose="020B0503020204020204" pitchFamily="34" charset="-122"/>
                <a:ea typeface="微软雅黑" panose="020B0503020204020204" pitchFamily="34" charset="-122"/>
              </a:rPr>
              <a:t> </a:t>
            </a:r>
            <a:endParaRPr kumimoji="0" lang="en-US" altLang="zh-CN" sz="1100" b="0" i="0" u="none" strike="noStrike" cap="none" normalizeH="0" baseline="0" dirty="0">
              <a:ln>
                <a:noFill/>
              </a:ln>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100" b="0" dirty="0">
                <a:latin typeface="Times New Roman" pitchFamily="18" charset="0"/>
                <a:ea typeface="微软雅黑" panose="020B0503020204020204" pitchFamily="34" charset="-122"/>
                <a:cs typeface="Times New Roman" pitchFamily="18" charset="0"/>
              </a:rPr>
              <a:t>1.3 </a:t>
            </a:r>
            <a:r>
              <a:rPr lang="en-US" altLang="zh-CN" sz="1100" b="0" dirty="0" err="1">
                <a:latin typeface="Times New Roman" pitchFamily="18" charset="0"/>
                <a:ea typeface="微软雅黑" panose="020B0503020204020204" pitchFamily="34" charset="-122"/>
                <a:cs typeface="Times New Roman" pitchFamily="18" charset="0"/>
              </a:rPr>
              <a:t>Sinh</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quản</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đồng</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bộ</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dựa</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trên</a:t>
            </a:r>
            <a:r>
              <a:rPr lang="en-US" altLang="zh-CN" sz="1100" b="0" dirty="0">
                <a:latin typeface="Times New Roman" pitchFamily="18" charset="0"/>
                <a:ea typeface="微软雅黑" panose="020B0503020204020204" pitchFamily="34" charset="-122"/>
                <a:cs typeface="Times New Roman" pitchFamily="18" charset="0"/>
              </a:rPr>
              <a:t> SKU </a:t>
            </a:r>
            <a:r>
              <a:rPr lang="en-US" altLang="zh-CN" sz="1100" b="0" dirty="0" err="1">
                <a:latin typeface="Times New Roman" pitchFamily="18" charset="0"/>
                <a:ea typeface="微软雅黑" panose="020B0503020204020204" pitchFamily="34" charset="-122"/>
                <a:cs typeface="Times New Roman" pitchFamily="18" charset="0"/>
              </a:rPr>
              <a:t>của</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hình</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thể</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tiến</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hành</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thiết</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lập</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thời</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gian</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sản</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xuất</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cho</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mỗi</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công</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đoạn</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hình</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thành</a:t>
            </a:r>
            <a:r>
              <a:rPr lang="en-US" altLang="zh-CN" sz="1100" b="0" dirty="0">
                <a:latin typeface="Times New Roman" pitchFamily="18" charset="0"/>
                <a:ea typeface="微软雅黑" panose="020B0503020204020204" pitchFamily="34" charset="-122"/>
                <a:cs typeface="Times New Roman" pitchFamily="18" charset="0"/>
              </a:rPr>
              <a:t> logic </a:t>
            </a:r>
            <a:r>
              <a:rPr lang="en-US" altLang="zh-CN" sz="1100" b="0" dirty="0" err="1">
                <a:latin typeface="Times New Roman" pitchFamily="18" charset="0"/>
                <a:ea typeface="微软雅黑" panose="020B0503020204020204" pitchFamily="34" charset="-122"/>
                <a:cs typeface="Times New Roman" pitchFamily="18" charset="0"/>
              </a:rPr>
              <a:t>sắp</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xếp</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kế</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hoạch</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sau</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này</a:t>
            </a:r>
            <a:endParaRPr lang="en-US" altLang="zh-CN" sz="1100" b="0" dirty="0">
              <a:latin typeface="Times New Roman" pitchFamily="18" charset="0"/>
              <a:ea typeface="微软雅黑" panose="020B0503020204020204" pitchFamily="34"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100" b="0" dirty="0">
                <a:latin typeface="Times New Roman" pitchFamily="18" charset="0"/>
                <a:ea typeface="微软雅黑" panose="020B0503020204020204" pitchFamily="34" charset="-122"/>
                <a:cs typeface="Times New Roman" pitchFamily="18" charset="0"/>
              </a:rPr>
              <a:t>1.4  </a:t>
            </a:r>
            <a:r>
              <a:rPr lang="en-US" altLang="zh-CN" sz="1100" b="0" dirty="0" err="1">
                <a:latin typeface="Times New Roman" pitchFamily="18" charset="0"/>
                <a:ea typeface="微软雅黑" panose="020B0503020204020204" pitchFamily="34" charset="-122"/>
                <a:cs typeface="Times New Roman" pitchFamily="18" charset="0"/>
              </a:rPr>
              <a:t>Sinh</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quản</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dựa</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theo</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kế</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hoạch</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sản</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xuất</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của</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tháng</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đó</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để</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thiết</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lập</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ngày</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nghỉ</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và</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thời</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gian</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làm</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việc</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để</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làm</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căn</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cứ</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tính</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toán</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sản</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lượng</a:t>
            </a:r>
            <a:r>
              <a:rPr lang="en-US" altLang="zh-CN" sz="1100" b="0" dirty="0">
                <a:latin typeface="Times New Roman" pitchFamily="18" charset="0"/>
                <a:ea typeface="微软雅黑" panose="020B0503020204020204" pitchFamily="34" charset="-122"/>
                <a:cs typeface="Times New Roman" pitchFamily="18" charset="0"/>
              </a:rPr>
              <a:t> </a:t>
            </a:r>
            <a:r>
              <a:rPr lang="en-US" altLang="zh-CN" sz="1100" b="0" dirty="0" err="1">
                <a:latin typeface="Times New Roman" pitchFamily="18" charset="0"/>
                <a:ea typeface="微软雅黑" panose="020B0503020204020204" pitchFamily="34" charset="-122"/>
                <a:cs typeface="Times New Roman" pitchFamily="18" charset="0"/>
              </a:rPr>
              <a:t>ngày</a:t>
            </a:r>
            <a:endParaRPr lang="en-US" altLang="zh-CN" sz="1100" b="0" dirty="0">
              <a:latin typeface="Times New Roman" pitchFamily="18" charset="0"/>
              <a:ea typeface="微软雅黑" panose="020B0503020204020204" pitchFamily="34"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effectLst/>
                <a:latin typeface="Times New Roman" pitchFamily="18" charset="0"/>
                <a:ea typeface="微软雅黑" panose="020B0503020204020204" pitchFamily="34" charset="-122"/>
                <a:cs typeface="Times New Roman" pitchFamily="18" charset="0"/>
              </a:rPr>
              <a:t>1.5</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Sinh</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quản</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dựa</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logic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phân</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chuyền</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phân</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hình</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thể</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tiến</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hành</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chọn</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chuyền</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sản</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xuất</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phù</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hợp</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với</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đơn</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hàng</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hoàn</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thành</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và</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cho</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ra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kế</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hoạch</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tháng</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(2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lần</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mỗi</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 </a:t>
            </a:r>
            <a:r>
              <a:rPr kumimoji="0" lang="en-US" altLang="zh-CN" sz="1100" b="0" i="0" u="none" strike="noStrike" cap="none" normalizeH="0" dirty="0" err="1">
                <a:ln>
                  <a:noFill/>
                </a:ln>
                <a:effectLst/>
                <a:latin typeface="Times New Roman" pitchFamily="18" charset="0"/>
                <a:ea typeface="微软雅黑" panose="020B0503020204020204" pitchFamily="34" charset="-122"/>
                <a:cs typeface="Times New Roman" pitchFamily="18" charset="0"/>
              </a:rPr>
              <a:t>tháng</a:t>
            </a:r>
            <a:r>
              <a:rPr kumimoji="0" lang="en-US" altLang="zh-CN" sz="1100" b="0" i="0" u="none" strike="noStrike" cap="none" normalizeH="0" dirty="0">
                <a:ln>
                  <a:noFill/>
                </a:ln>
                <a:effectLst/>
                <a:latin typeface="Times New Roman" pitchFamily="18" charset="0"/>
                <a:ea typeface="微软雅黑" panose="020B0503020204020204" pitchFamily="34" charset="-122"/>
                <a:cs typeface="Times New Roman" pitchFamily="18" charset="0"/>
              </a:rPr>
              <a:t>)</a:t>
            </a:r>
          </a:p>
          <a:p>
            <a:pPr lvl="0" eaLnBrk="0" hangingPunct="0"/>
            <a:r>
              <a:rPr lang="en-US" altLang="zh-CN" sz="1100" b="0" dirty="0">
                <a:latin typeface="Times New Roman" pitchFamily="18" charset="0"/>
                <a:ea typeface="微软雅黑" panose="020B0503020204020204" pitchFamily="34" charset="-122"/>
                <a:cs typeface="Times New Roman" pitchFamily="18" charset="0"/>
              </a:rPr>
              <a:t>1.3 The PC department forms the logic of plan arrangement based on the SKU of each component. </a:t>
            </a:r>
          </a:p>
          <a:p>
            <a:pPr lvl="0" eaLnBrk="0" hangingPunct="0"/>
            <a:r>
              <a:rPr lang="en-US" altLang="zh-CN" sz="1100" b="0" dirty="0">
                <a:latin typeface="Times New Roman" pitchFamily="18" charset="0"/>
                <a:ea typeface="微软雅黑" panose="020B0503020204020204" pitchFamily="34" charset="-122"/>
                <a:cs typeface="Times New Roman" pitchFamily="18" charset="0"/>
              </a:rPr>
              <a:t>1.4 The PC department establish working hours and holidays, as a basis for calculating daily production output.</a:t>
            </a:r>
          </a:p>
          <a:p>
            <a:pPr lvl="0" eaLnBrk="0" hangingPunct="0"/>
            <a:r>
              <a:rPr lang="en-US" altLang="zh-CN" sz="1100" b="0" dirty="0">
                <a:latin typeface="Times New Roman" pitchFamily="18" charset="0"/>
                <a:ea typeface="微软雅黑" panose="020B0503020204020204" pitchFamily="34" charset="-122"/>
                <a:cs typeface="Times New Roman" pitchFamily="18" charset="0"/>
              </a:rPr>
              <a:t>1.5 The PC department selects the production line most suitable with the customer order and then establish a workflow plan. The PC department repeats this process twice a month.</a:t>
            </a:r>
            <a:endParaRPr kumimoji="0" lang="zh-CN" altLang="en-US" sz="1100" b="0" i="0" u="none" strike="noStrike" cap="none" normalizeH="0" baseline="0" dirty="0">
              <a:ln>
                <a:noFill/>
              </a:ln>
              <a:effectLst/>
              <a:latin typeface="Times New Roman" pitchFamily="18" charset="0"/>
              <a:ea typeface="微软雅黑" panose="020B0503020204020204" pitchFamily="34" charset="-122"/>
              <a:cs typeface="Times New Roman" pitchFamily="18" charset="0"/>
            </a:endParaRPr>
          </a:p>
        </p:txBody>
      </p:sp>
      <p:sp>
        <p:nvSpPr>
          <p:cNvPr id="8" name="矩形 2">
            <a:extLst>
              <a:ext uri="{FF2B5EF4-FFF2-40B4-BE49-F238E27FC236}">
                <a16:creationId xmlns:a16="http://schemas.microsoft.com/office/drawing/2014/main" id="{F1BA66D3-9C4A-91D4-736B-841676AE6980}"/>
              </a:ext>
            </a:extLst>
          </p:cNvPr>
          <p:cNvSpPr/>
          <p:nvPr/>
        </p:nvSpPr>
        <p:spPr>
          <a:xfrm>
            <a:off x="661718" y="896030"/>
            <a:ext cx="5433090" cy="400110"/>
          </a:xfrm>
          <a:prstGeom prst="rect">
            <a:avLst/>
          </a:prstGeom>
        </p:spPr>
        <p:txBody>
          <a:bodyPr wrap="none">
            <a:spAutoFit/>
          </a:bodyPr>
          <a:lstStyle/>
          <a:p>
            <a:pPr defTabSz="989607">
              <a:defRPr/>
            </a:pPr>
            <a:r>
              <a:rPr lang="en-US" altLang="zh-CN" sz="2000" b="1" dirty="0">
                <a:effectLst/>
                <a:latin typeface="微软雅黑" panose="020B0503020204020204" pitchFamily="34" charset="-122"/>
                <a:ea typeface="微软雅黑" panose="020B0503020204020204" pitchFamily="34" charset="-122"/>
              </a:rPr>
              <a:t>3.</a:t>
            </a:r>
            <a:r>
              <a:rPr lang="zh-CN" altLang="en-US" sz="2000" b="1" dirty="0">
                <a:effectLst/>
                <a:latin typeface="微软雅黑" panose="020B0503020204020204" pitchFamily="34" charset="-122"/>
                <a:ea typeface="微软雅黑" panose="020B0503020204020204" pitchFamily="34" charset="-122"/>
              </a:rPr>
              <a:t>流程描述 </a:t>
            </a:r>
            <a:r>
              <a:rPr lang="en-US" altLang="zh-CN" sz="2000" b="1" dirty="0" err="1">
                <a:effectLst/>
                <a:latin typeface="Times New Roman" pitchFamily="18" charset="0"/>
                <a:ea typeface="微软雅黑" panose="020B0503020204020204" pitchFamily="34" charset="-122"/>
                <a:cs typeface="Times New Roman" pitchFamily="18" charset="0"/>
              </a:rPr>
              <a:t>Mô</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tả</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lưu</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trình</a:t>
            </a:r>
            <a:r>
              <a:rPr lang="en-US" altLang="zh-CN" sz="2000" b="1" dirty="0">
                <a:effectLst/>
                <a:latin typeface="Times New Roman" pitchFamily="18" charset="0"/>
                <a:ea typeface="微软雅黑" panose="020B0503020204020204" pitchFamily="34" charset="-122"/>
                <a:cs typeface="Times New Roman" pitchFamily="18" charset="0"/>
              </a:rPr>
              <a:t> Process Description</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2035742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图片 1">
            <a:extLst>
              <a:ext uri="{FF2B5EF4-FFF2-40B4-BE49-F238E27FC236}">
                <a16:creationId xmlns:a16="http://schemas.microsoft.com/office/drawing/2014/main" id="{2DE491F6-A455-D4B8-BC65-924CAD504E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351" y="1460337"/>
            <a:ext cx="9035615" cy="4249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15">
            <a:extLst>
              <a:ext uri="{FF2B5EF4-FFF2-40B4-BE49-F238E27FC236}">
                <a16:creationId xmlns:a16="http://schemas.microsoft.com/office/drawing/2014/main" id="{36E7EEA4-7935-4450-017E-FFA2297A085B}"/>
              </a:ext>
            </a:extLst>
          </p:cNvPr>
          <p:cNvSpPr/>
          <p:nvPr/>
        </p:nvSpPr>
        <p:spPr>
          <a:xfrm>
            <a:off x="1498363" y="229922"/>
            <a:ext cx="9203032" cy="646331"/>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大排程作业 </a:t>
            </a:r>
            <a:r>
              <a:rPr lang="en-US" altLang="zh-CN" sz="2400" b="1" dirty="0" err="1">
                <a:effectLst/>
                <a:latin typeface="Times New Roman" pitchFamily="18" charset="0"/>
                <a:ea typeface="微软雅黑" panose="020B0503020204020204" pitchFamily="34" charset="-122"/>
                <a:cs typeface="Times New Roman" pitchFamily="18" charset="0"/>
              </a:rPr>
              <a:t>Công</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việc</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kế</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hoạch</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tháng</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3600" dirty="0">
                <a:latin typeface="Times New Roman" pitchFamily="18" charset="0"/>
                <a:ea typeface="微软雅黑" panose="020B0503020204020204" pitchFamily="34" charset="-122"/>
                <a:cs typeface="Times New Roman" pitchFamily="18" charset="0"/>
              </a:rPr>
              <a:t>Monthly Work Plan</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3222709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图片 1">
            <a:extLst>
              <a:ext uri="{FF2B5EF4-FFF2-40B4-BE49-F238E27FC236}">
                <a16:creationId xmlns:a16="http://schemas.microsoft.com/office/drawing/2014/main" id="{78A505C9-F08B-3E9E-E0BC-6E95022DDF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52" y="1449420"/>
            <a:ext cx="9190068" cy="31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15">
            <a:extLst>
              <a:ext uri="{FF2B5EF4-FFF2-40B4-BE49-F238E27FC236}">
                <a16:creationId xmlns:a16="http://schemas.microsoft.com/office/drawing/2014/main" id="{36E7EEA4-7935-4450-017E-FFA2297A085B}"/>
              </a:ext>
            </a:extLst>
          </p:cNvPr>
          <p:cNvSpPr/>
          <p:nvPr/>
        </p:nvSpPr>
        <p:spPr>
          <a:xfrm>
            <a:off x="1498363" y="229922"/>
            <a:ext cx="9203032" cy="646331"/>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大排程作业 </a:t>
            </a:r>
            <a:r>
              <a:rPr lang="en-US" altLang="zh-CN" sz="2400" b="1" dirty="0" err="1">
                <a:effectLst/>
                <a:latin typeface="Times New Roman" pitchFamily="18" charset="0"/>
                <a:ea typeface="微软雅黑" panose="020B0503020204020204" pitchFamily="34" charset="-122"/>
                <a:cs typeface="Times New Roman" pitchFamily="18" charset="0"/>
              </a:rPr>
              <a:t>Công</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việc</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kế</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hoạch</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tháng</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3600" dirty="0">
                <a:latin typeface="Times New Roman" pitchFamily="18" charset="0"/>
                <a:ea typeface="微软雅黑" panose="020B0503020204020204" pitchFamily="34" charset="-122"/>
                <a:cs typeface="Times New Roman" pitchFamily="18" charset="0"/>
              </a:rPr>
              <a:t>Monthly Work Plan</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3735160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C Title">
            <a:extLst>
              <a:ext uri="{FF2B5EF4-FFF2-40B4-BE49-F238E27FC236}">
                <a16:creationId xmlns:a16="http://schemas.microsoft.com/office/drawing/2014/main" id="{970E32F3-96E1-D3DB-21E6-87F4B4182B33}"/>
              </a:ext>
            </a:extLst>
          </p:cNvPr>
          <p:cNvSpPr txBox="1">
            <a:spLocks noChangeArrowheads="1"/>
          </p:cNvSpPr>
          <p:nvPr/>
        </p:nvSpPr>
        <p:spPr bwMode="auto">
          <a:xfrm>
            <a:off x="4993492" y="5887476"/>
            <a:ext cx="4631071" cy="941050"/>
          </a:xfrm>
          <a:prstGeom prst="rect">
            <a:avLst/>
          </a:prstGeom>
          <a:noFill/>
          <a:ln w="9525">
            <a:noFill/>
            <a:miter lim="800000"/>
          </a:ln>
        </p:spPr>
        <p:txBody>
          <a:bodyPr lIns="88820" tIns="43631" rIns="88820" bIns="43631" anchor="ctr">
            <a:spAutoFit/>
          </a:bodyPr>
          <a:lstStyle/>
          <a:p>
            <a:pPr algn="ctr" eaLnBrk="0" hangingPunct="0">
              <a:lnSpc>
                <a:spcPct val="150000"/>
              </a:lnSpc>
            </a:pPr>
            <a:r>
              <a:rPr lang="zh-CN" altLang="en-US" sz="1963" dirty="0">
                <a:latin typeface="微软雅黑" panose="020B0503020204020204" pitchFamily="34" charset="-122"/>
                <a:ea typeface="微软雅黑" panose="020B0503020204020204" pitchFamily="34" charset="-122"/>
              </a:rPr>
              <a:t>正奇諮詢（弘邦）專案組</a:t>
            </a:r>
            <a:endParaRPr lang="en-US" altLang="zh-CN" sz="1963" dirty="0">
              <a:latin typeface="微软雅黑" panose="020B0503020204020204" pitchFamily="34" charset="-122"/>
              <a:ea typeface="微软雅黑" panose="020B0503020204020204" pitchFamily="34" charset="-122"/>
            </a:endParaRPr>
          </a:p>
          <a:p>
            <a:pPr algn="ctr" eaLnBrk="0" hangingPunct="0">
              <a:lnSpc>
                <a:spcPct val="150000"/>
              </a:lnSpc>
            </a:pPr>
            <a:r>
              <a:rPr lang="en-US" altLang="zh-CN" sz="1963" dirty="0">
                <a:latin typeface="微软雅黑" panose="020B0503020204020204" pitchFamily="34" charset="-122"/>
                <a:ea typeface="微软雅黑" panose="020B0503020204020204" pitchFamily="34" charset="-122"/>
              </a:rPr>
              <a:t>2023</a:t>
            </a:r>
            <a:r>
              <a:rPr lang="zh-CN" altLang="en-US" sz="1963" dirty="0">
                <a:latin typeface="微软雅黑" panose="020B0503020204020204" pitchFamily="34" charset="-122"/>
                <a:ea typeface="微软雅黑" panose="020B0503020204020204" pitchFamily="34" charset="-122"/>
              </a:rPr>
              <a:t>年</a:t>
            </a:r>
            <a:r>
              <a:rPr lang="en-US" altLang="zh-CN" sz="1963" dirty="0">
                <a:latin typeface="微软雅黑" panose="020B0503020204020204" pitchFamily="34" charset="-122"/>
                <a:ea typeface="微软雅黑" panose="020B0503020204020204" pitchFamily="34" charset="-122"/>
              </a:rPr>
              <a:t>05</a:t>
            </a:r>
            <a:r>
              <a:rPr lang="zh-CN" altLang="en-US" sz="1963" dirty="0">
                <a:latin typeface="微软雅黑" panose="020B0503020204020204" pitchFamily="34" charset="-122"/>
                <a:ea typeface="微软雅黑" panose="020B0503020204020204" pitchFamily="34" charset="-122"/>
              </a:rPr>
              <a:t>月</a:t>
            </a:r>
            <a:r>
              <a:rPr lang="en-US" altLang="zh-CN" sz="1963" dirty="0">
                <a:latin typeface="微软雅黑" panose="020B0503020204020204" pitchFamily="34" charset="-122"/>
                <a:ea typeface="微软雅黑" panose="020B0503020204020204" pitchFamily="34" charset="-122"/>
              </a:rPr>
              <a:t>13</a:t>
            </a:r>
            <a:r>
              <a:rPr lang="zh-CN" altLang="en-US" sz="1963" dirty="0">
                <a:latin typeface="微软雅黑" panose="020B0503020204020204" pitchFamily="34" charset="-122"/>
                <a:ea typeface="微软雅黑" panose="020B0503020204020204" pitchFamily="34" charset="-122"/>
              </a:rPr>
              <a:t>日</a:t>
            </a:r>
          </a:p>
        </p:txBody>
      </p:sp>
      <p:sp>
        <p:nvSpPr>
          <p:cNvPr id="6" name="AC Title">
            <a:extLst>
              <a:ext uri="{FF2B5EF4-FFF2-40B4-BE49-F238E27FC236}">
                <a16:creationId xmlns:a16="http://schemas.microsoft.com/office/drawing/2014/main" id="{CF86B6B9-F11C-1BDC-70F7-F80F0C20D6A1}"/>
              </a:ext>
            </a:extLst>
          </p:cNvPr>
          <p:cNvSpPr>
            <a:spLocks noChangeArrowheads="1"/>
          </p:cNvSpPr>
          <p:nvPr/>
        </p:nvSpPr>
        <p:spPr bwMode="auto">
          <a:xfrm>
            <a:off x="614849" y="3451029"/>
            <a:ext cx="8757274" cy="819533"/>
          </a:xfrm>
          <a:prstGeom prst="rect">
            <a:avLst/>
          </a:prstGeom>
          <a:noFill/>
          <a:ln w="9525">
            <a:noFill/>
            <a:miter lim="800000"/>
          </a:ln>
        </p:spPr>
        <p:txBody>
          <a:bodyPr lIns="88820" tIns="43631" rIns="88820" bIns="43631" anchor="ctr">
            <a:spAutoFit/>
          </a:bodyPr>
          <a:lstStyle/>
          <a:p>
            <a:pPr algn="ctr" eaLnBrk="0" hangingPunct="0">
              <a:lnSpc>
                <a:spcPct val="150000"/>
              </a:lnSpc>
            </a:pPr>
            <a:r>
              <a:rPr lang="en-US" altLang="zh-CN" sz="3600" dirty="0">
                <a:latin typeface="Times New Roman" pitchFamily="18" charset="0"/>
                <a:ea typeface="微软雅黑" panose="020B0503020204020204" pitchFamily="34" charset="-122"/>
                <a:cs typeface="Times New Roman" pitchFamily="18" charset="0"/>
              </a:rPr>
              <a:t>SƠ ĐỒ KẾ HOẠCH SINH QUẢN</a:t>
            </a:r>
          </a:p>
        </p:txBody>
      </p:sp>
      <p:sp>
        <p:nvSpPr>
          <p:cNvPr id="9" name="Rectangle 5">
            <a:extLst>
              <a:ext uri="{FF2B5EF4-FFF2-40B4-BE49-F238E27FC236}">
                <a16:creationId xmlns:a16="http://schemas.microsoft.com/office/drawing/2014/main" id="{8B5396F2-7F7C-8A03-20F0-553813C42D75}"/>
              </a:ext>
            </a:extLst>
          </p:cNvPr>
          <p:cNvSpPr>
            <a:spLocks noChangeArrowheads="1"/>
          </p:cNvSpPr>
          <p:nvPr/>
        </p:nvSpPr>
        <p:spPr bwMode="auto">
          <a:xfrm>
            <a:off x="0" y="0"/>
            <a:ext cx="9901829" cy="3429000"/>
          </a:xfrm>
          <a:prstGeom prst="rect">
            <a:avLst/>
          </a:prstGeom>
          <a:solidFill>
            <a:srgbClr val="A50021"/>
          </a:solidFill>
          <a:ln>
            <a:noFill/>
          </a:ln>
          <a:effectLst/>
        </p:spPr>
        <p:txBody>
          <a:bodyPr/>
          <a:lstStyle>
            <a:lvl1pPr algn="ctr">
              <a:defRPr sz="1400" b="1">
                <a:solidFill>
                  <a:schemeClr val="tx1"/>
                </a:solidFill>
                <a:latin typeface="Arial" panose="020B0604020202020204" pitchFamily="34" charset="0"/>
                <a:ea typeface="楷体" panose="02010609060101010101" pitchFamily="49" charset="-122"/>
              </a:defRPr>
            </a:lvl1pPr>
            <a:lvl2pPr marL="742950" indent="-285750" algn="ctr">
              <a:defRPr sz="1400" b="1">
                <a:solidFill>
                  <a:schemeClr val="tx1"/>
                </a:solidFill>
                <a:latin typeface="Arial" panose="020B0604020202020204" pitchFamily="34" charset="0"/>
                <a:ea typeface="楷体" panose="02010609060101010101" pitchFamily="49" charset="-122"/>
              </a:defRPr>
            </a:lvl2pPr>
            <a:lvl3pPr marL="1143000" indent="-228600" algn="ctr">
              <a:defRPr sz="1400" b="1">
                <a:solidFill>
                  <a:schemeClr val="tx1"/>
                </a:solidFill>
                <a:latin typeface="Arial" panose="020B0604020202020204" pitchFamily="34" charset="0"/>
                <a:ea typeface="楷体" panose="02010609060101010101" pitchFamily="49" charset="-122"/>
              </a:defRPr>
            </a:lvl3pPr>
            <a:lvl4pPr marL="1600200" indent="-228600" algn="ctr">
              <a:defRPr sz="1400" b="1">
                <a:solidFill>
                  <a:schemeClr val="tx1"/>
                </a:solidFill>
                <a:latin typeface="Arial" panose="020B0604020202020204" pitchFamily="34" charset="0"/>
                <a:ea typeface="楷体" panose="02010609060101010101" pitchFamily="49" charset="-122"/>
              </a:defRPr>
            </a:lvl4pPr>
            <a:lvl5pPr marL="2057400" indent="-228600" algn="ctr">
              <a:defRPr sz="1400" b="1">
                <a:solidFill>
                  <a:schemeClr val="tx1"/>
                </a:solidFill>
                <a:latin typeface="Arial" panose="020B0604020202020204" pitchFamily="34" charset="0"/>
                <a:ea typeface="楷体" panose="02010609060101010101" pitchFamily="49" charset="-122"/>
              </a:defRPr>
            </a:lvl5pPr>
            <a:lvl6pPr marL="2514600" indent="-228600" algn="ctr" eaLnBrk="0" fontAlgn="base" hangingPunct="0">
              <a:spcBef>
                <a:spcPct val="0"/>
              </a:spcBef>
              <a:spcAft>
                <a:spcPct val="0"/>
              </a:spcAft>
              <a:defRPr sz="1400" b="1">
                <a:solidFill>
                  <a:schemeClr val="tx1"/>
                </a:solidFill>
                <a:latin typeface="Arial" panose="020B0604020202020204" pitchFamily="34" charset="0"/>
                <a:ea typeface="楷体" panose="02010609060101010101" pitchFamily="49" charset="-122"/>
              </a:defRPr>
            </a:lvl6pPr>
            <a:lvl7pPr marL="2971800" indent="-228600" algn="ctr" eaLnBrk="0" fontAlgn="base" hangingPunct="0">
              <a:spcBef>
                <a:spcPct val="0"/>
              </a:spcBef>
              <a:spcAft>
                <a:spcPct val="0"/>
              </a:spcAft>
              <a:defRPr sz="1400" b="1">
                <a:solidFill>
                  <a:schemeClr val="tx1"/>
                </a:solidFill>
                <a:latin typeface="Arial" panose="020B0604020202020204" pitchFamily="34" charset="0"/>
                <a:ea typeface="楷体" panose="02010609060101010101" pitchFamily="49" charset="-122"/>
              </a:defRPr>
            </a:lvl7pPr>
            <a:lvl8pPr marL="3429000" indent="-228600" algn="ctr" eaLnBrk="0" fontAlgn="base" hangingPunct="0">
              <a:spcBef>
                <a:spcPct val="0"/>
              </a:spcBef>
              <a:spcAft>
                <a:spcPct val="0"/>
              </a:spcAft>
              <a:defRPr sz="1400" b="1">
                <a:solidFill>
                  <a:schemeClr val="tx1"/>
                </a:solidFill>
                <a:latin typeface="Arial" panose="020B0604020202020204" pitchFamily="34" charset="0"/>
                <a:ea typeface="楷体" panose="02010609060101010101" pitchFamily="49" charset="-122"/>
              </a:defRPr>
            </a:lvl8pPr>
            <a:lvl9pPr marL="3886200" indent="-228600" algn="ctr" eaLnBrk="0" fontAlgn="base" hangingPunct="0">
              <a:spcBef>
                <a:spcPct val="0"/>
              </a:spcBef>
              <a:spcAft>
                <a:spcPct val="0"/>
              </a:spcAft>
              <a:defRPr sz="1400" b="1">
                <a:solidFill>
                  <a:schemeClr val="tx1"/>
                </a:solidFill>
                <a:latin typeface="Arial" panose="020B0604020202020204" pitchFamily="34" charset="0"/>
                <a:ea typeface="楷体" panose="02010609060101010101" pitchFamily="49" charset="-122"/>
              </a:defRPr>
            </a:lvl9pPr>
          </a:lstStyle>
          <a:p>
            <a:pPr eaLnBrk="0" hangingPunct="0">
              <a:buFontTx/>
              <a:buNone/>
              <a:defRPr/>
            </a:pPr>
            <a:endParaRPr lang="zh-CN" altLang="en-US" sz="1374"/>
          </a:p>
        </p:txBody>
      </p:sp>
      <p:sp>
        <p:nvSpPr>
          <p:cNvPr id="10" name="矩形 3">
            <a:extLst>
              <a:ext uri="{FF2B5EF4-FFF2-40B4-BE49-F238E27FC236}">
                <a16:creationId xmlns:a16="http://schemas.microsoft.com/office/drawing/2014/main" id="{DE9D0D2A-D8AB-16DE-54EE-737694A7A70E}"/>
              </a:ext>
            </a:extLst>
          </p:cNvPr>
          <p:cNvSpPr>
            <a:spLocks noChangeArrowheads="1"/>
          </p:cNvSpPr>
          <p:nvPr/>
        </p:nvSpPr>
        <p:spPr bwMode="auto">
          <a:xfrm>
            <a:off x="24932" y="1394233"/>
            <a:ext cx="9754544" cy="1754326"/>
          </a:xfrm>
          <a:prstGeom prst="rect">
            <a:avLst/>
          </a:prstGeom>
          <a:noFill/>
          <a:ln w="9525">
            <a:noFill/>
            <a:miter lim="800000"/>
          </a:ln>
        </p:spPr>
        <p:txBody>
          <a:bodyPr>
            <a:spAutoFit/>
          </a:bodyPr>
          <a:lstStyle/>
          <a:p>
            <a:pPr algn="ctr" eaLnBrk="0" hangingPunct="0"/>
            <a:r>
              <a:rPr lang="en-US" altLang="zh-CN" sz="3600" dirty="0">
                <a:solidFill>
                  <a:schemeClr val="bg1"/>
                </a:solidFill>
                <a:latin typeface="Times New Roman" pitchFamily="18" charset="0"/>
                <a:ea typeface="微软雅黑" panose="020B0503020204020204" pitchFamily="34" charset="-122"/>
                <a:cs typeface="Times New Roman" pitchFamily="18" charset="0"/>
              </a:rPr>
              <a:t>CÔNG TY TNHH GIÀY ANNORA VIỆT NAM </a:t>
            </a:r>
          </a:p>
          <a:p>
            <a:pPr algn="ctr" eaLnBrk="0" hangingPunct="0"/>
            <a:r>
              <a:rPr lang="en-US" sz="3600" dirty="0">
                <a:solidFill>
                  <a:schemeClr val="bg1"/>
                </a:solidFill>
                <a:latin typeface="Times New Roman" pitchFamily="18" charset="0"/>
                <a:cs typeface="Times New Roman" pitchFamily="18" charset="0"/>
              </a:rPr>
              <a:t>D</a:t>
            </a:r>
            <a:r>
              <a:rPr lang="vi-VN" sz="3600" dirty="0">
                <a:solidFill>
                  <a:schemeClr val="bg1"/>
                </a:solidFill>
                <a:latin typeface="Times New Roman" pitchFamily="18" charset="0"/>
                <a:cs typeface="Times New Roman" pitchFamily="18" charset="0"/>
              </a:rPr>
              <a:t>Ự ÁN HỆ THỐNG QUẢN LÝ SẢN XUẤT GIÀY NHANH GỌN MES</a:t>
            </a:r>
            <a:endParaRPr lang="en-US" sz="3600" dirty="0">
              <a:solidFill>
                <a:schemeClr val="bg1"/>
              </a:solidFill>
              <a:latin typeface="Times New Roman" pitchFamily="18" charset="0"/>
              <a:cs typeface="Times New Roman" pitchFamily="18" charset="0"/>
            </a:endParaRPr>
          </a:p>
        </p:txBody>
      </p:sp>
      <p:pic>
        <p:nvPicPr>
          <p:cNvPr id="11" name="图片 10">
            <a:extLst>
              <a:ext uri="{FF2B5EF4-FFF2-40B4-BE49-F238E27FC236}">
                <a16:creationId xmlns:a16="http://schemas.microsoft.com/office/drawing/2014/main" id="{191F1884-3F0E-8F29-9A53-BBFF9184B7F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4932" y="5948859"/>
            <a:ext cx="901706" cy="899589"/>
          </a:xfrm>
          <a:prstGeom prst="rect">
            <a:avLst/>
          </a:prstGeom>
        </p:spPr>
      </p:pic>
      <p:pic>
        <p:nvPicPr>
          <p:cNvPr id="12" name="图片 14">
            <a:extLst>
              <a:ext uri="{FF2B5EF4-FFF2-40B4-BE49-F238E27FC236}">
                <a16:creationId xmlns:a16="http://schemas.microsoft.com/office/drawing/2014/main" id="{A43F5028-BFF6-669A-C42C-FE6A49D87966}"/>
              </a:ext>
            </a:extLst>
          </p:cNvPr>
          <p:cNvPicPr>
            <a:picLocks noChangeAspect="1" noChangeArrowheads="1"/>
          </p:cNvPicPr>
          <p:nvPr/>
        </p:nvPicPr>
        <p:blipFill>
          <a:blip r:embed="rId4" cstate="print"/>
          <a:srcRect/>
          <a:stretch>
            <a:fillRect/>
          </a:stretch>
        </p:blipFill>
        <p:spPr bwMode="auto">
          <a:xfrm>
            <a:off x="8889855" y="5885460"/>
            <a:ext cx="964547" cy="962988"/>
          </a:xfrm>
          <a:prstGeom prst="rect">
            <a:avLst/>
          </a:prstGeom>
          <a:noFill/>
          <a:ln w="9525">
            <a:noFill/>
            <a:miter lim="800000"/>
            <a:headEnd/>
            <a:tailEnd/>
          </a:ln>
        </p:spPr>
      </p:pic>
    </p:spTree>
    <p:extLst>
      <p:ext uri="{BB962C8B-B14F-4D97-AF65-F5344CB8AC3E}">
        <p14:creationId xmlns:p14="http://schemas.microsoft.com/office/powerpoint/2010/main" val="985366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1">
            <a:extLst>
              <a:ext uri="{FF2B5EF4-FFF2-40B4-BE49-F238E27FC236}">
                <a16:creationId xmlns:a16="http://schemas.microsoft.com/office/drawing/2014/main" id="{B53A481E-8EA9-A55D-9BE9-224DE8B6F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12" y="1775991"/>
            <a:ext cx="9309575" cy="290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15">
            <a:extLst>
              <a:ext uri="{FF2B5EF4-FFF2-40B4-BE49-F238E27FC236}">
                <a16:creationId xmlns:a16="http://schemas.microsoft.com/office/drawing/2014/main" id="{36E7EEA4-7935-4450-017E-FFA2297A085B}"/>
              </a:ext>
            </a:extLst>
          </p:cNvPr>
          <p:cNvSpPr/>
          <p:nvPr/>
        </p:nvSpPr>
        <p:spPr>
          <a:xfrm>
            <a:off x="1498363" y="229922"/>
            <a:ext cx="9203032" cy="646331"/>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大排程作业 </a:t>
            </a:r>
            <a:r>
              <a:rPr lang="en-US" altLang="zh-CN" sz="2400" b="1" dirty="0" err="1">
                <a:effectLst/>
                <a:latin typeface="Times New Roman" pitchFamily="18" charset="0"/>
                <a:ea typeface="微软雅黑" panose="020B0503020204020204" pitchFamily="34" charset="-122"/>
                <a:cs typeface="Times New Roman" pitchFamily="18" charset="0"/>
              </a:rPr>
              <a:t>Công</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việc</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kế</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hoạch</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tháng</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3600" dirty="0">
                <a:latin typeface="Times New Roman" pitchFamily="18" charset="0"/>
                <a:ea typeface="微软雅黑" panose="020B0503020204020204" pitchFamily="34" charset="-122"/>
                <a:cs typeface="Times New Roman" pitchFamily="18" charset="0"/>
              </a:rPr>
              <a:t>Monthly Work Plan</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3077595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1">
            <a:extLst>
              <a:ext uri="{FF2B5EF4-FFF2-40B4-BE49-F238E27FC236}">
                <a16:creationId xmlns:a16="http://schemas.microsoft.com/office/drawing/2014/main" id="{A7D9AE9E-CD1E-BD4C-6865-DB8038E31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19" y="1906619"/>
            <a:ext cx="9032264" cy="343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15">
            <a:extLst>
              <a:ext uri="{FF2B5EF4-FFF2-40B4-BE49-F238E27FC236}">
                <a16:creationId xmlns:a16="http://schemas.microsoft.com/office/drawing/2014/main" id="{36E7EEA4-7935-4450-017E-FFA2297A085B}"/>
              </a:ext>
            </a:extLst>
          </p:cNvPr>
          <p:cNvSpPr/>
          <p:nvPr/>
        </p:nvSpPr>
        <p:spPr>
          <a:xfrm>
            <a:off x="1498363" y="229922"/>
            <a:ext cx="9203032" cy="646331"/>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大排程作业 </a:t>
            </a:r>
            <a:r>
              <a:rPr lang="en-US" altLang="zh-CN" sz="2400" b="1" dirty="0" err="1">
                <a:effectLst/>
                <a:latin typeface="Times New Roman" pitchFamily="18" charset="0"/>
                <a:ea typeface="微软雅黑" panose="020B0503020204020204" pitchFamily="34" charset="-122"/>
                <a:cs typeface="Times New Roman" pitchFamily="18" charset="0"/>
              </a:rPr>
              <a:t>Công</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việc</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kế</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hoạch</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tháng</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3600" dirty="0">
                <a:latin typeface="Times New Roman" pitchFamily="18" charset="0"/>
                <a:ea typeface="微软雅黑" panose="020B0503020204020204" pitchFamily="34" charset="-122"/>
                <a:cs typeface="Times New Roman" pitchFamily="18" charset="0"/>
              </a:rPr>
              <a:t>Monthly Work Plan</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532996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1">
            <a:extLst>
              <a:ext uri="{FF2B5EF4-FFF2-40B4-BE49-F238E27FC236}">
                <a16:creationId xmlns:a16="http://schemas.microsoft.com/office/drawing/2014/main" id="{61B6AC43-C485-1DC6-DA8C-8A3E3D4920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20" y="1870885"/>
            <a:ext cx="9627183" cy="335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15">
            <a:extLst>
              <a:ext uri="{FF2B5EF4-FFF2-40B4-BE49-F238E27FC236}">
                <a16:creationId xmlns:a16="http://schemas.microsoft.com/office/drawing/2014/main" id="{36E7EEA4-7935-4450-017E-FFA2297A085B}"/>
              </a:ext>
            </a:extLst>
          </p:cNvPr>
          <p:cNvSpPr/>
          <p:nvPr/>
        </p:nvSpPr>
        <p:spPr>
          <a:xfrm>
            <a:off x="1498363" y="229922"/>
            <a:ext cx="9203032" cy="646331"/>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大排程作业 </a:t>
            </a:r>
            <a:r>
              <a:rPr lang="en-US" altLang="zh-CN" sz="2400" b="1" dirty="0" err="1">
                <a:effectLst/>
                <a:latin typeface="Times New Roman" pitchFamily="18" charset="0"/>
                <a:ea typeface="微软雅黑" panose="020B0503020204020204" pitchFamily="34" charset="-122"/>
                <a:cs typeface="Times New Roman" pitchFamily="18" charset="0"/>
              </a:rPr>
              <a:t>Công</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việc</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kế</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hoạch</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tháng</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3600" dirty="0">
                <a:latin typeface="Times New Roman" pitchFamily="18" charset="0"/>
                <a:ea typeface="微软雅黑" panose="020B0503020204020204" pitchFamily="34" charset="-122"/>
                <a:cs typeface="Times New Roman" pitchFamily="18" charset="0"/>
              </a:rPr>
              <a:t>Monthly Work Plan</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2762588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9EE4355-112A-D5A5-456F-BCA4DC827153}"/>
              </a:ext>
            </a:extLst>
          </p:cNvPr>
          <p:cNvSpPr/>
          <p:nvPr/>
        </p:nvSpPr>
        <p:spPr>
          <a:xfrm>
            <a:off x="661718" y="1100777"/>
            <a:ext cx="5676554" cy="400110"/>
          </a:xfrm>
          <a:prstGeom prst="rect">
            <a:avLst/>
          </a:prstGeom>
        </p:spPr>
        <p:txBody>
          <a:bodyPr wrap="none">
            <a:spAutoFit/>
          </a:bodyPr>
          <a:lstStyle/>
          <a:p>
            <a:pPr defTabSz="989607">
              <a:defRPr/>
            </a:pPr>
            <a:r>
              <a:rPr lang="en-US" altLang="zh-CN" sz="2000" b="1" dirty="0">
                <a:effectLst/>
                <a:latin typeface="微软雅黑" panose="020B0503020204020204" pitchFamily="34" charset="-122"/>
                <a:ea typeface="微软雅黑" panose="020B0503020204020204" pitchFamily="34" charset="-122"/>
              </a:rPr>
              <a:t>4.</a:t>
            </a:r>
            <a:r>
              <a:rPr lang="zh-CN" altLang="en-US" sz="2000" b="1" dirty="0">
                <a:effectLst/>
                <a:latin typeface="微软雅黑" panose="020B0503020204020204" pitchFamily="34" charset="-122"/>
                <a:ea typeface="微软雅黑" panose="020B0503020204020204" pitchFamily="34" charset="-122"/>
              </a:rPr>
              <a:t>注意事项 </a:t>
            </a:r>
            <a:r>
              <a:rPr lang="en-US" altLang="zh-CN" sz="2000" b="1" dirty="0" err="1">
                <a:effectLst/>
                <a:latin typeface="Times New Roman" pitchFamily="18" charset="0"/>
                <a:ea typeface="微软雅黑" panose="020B0503020204020204" pitchFamily="34" charset="-122"/>
                <a:cs typeface="Times New Roman" pitchFamily="18" charset="0"/>
              </a:rPr>
              <a:t>Hạng</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mục</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cần</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chú</a:t>
            </a:r>
            <a:r>
              <a:rPr lang="en-US" altLang="zh-CN" sz="2000" b="1" dirty="0">
                <a:effectLst/>
                <a:latin typeface="Times New Roman" pitchFamily="18" charset="0"/>
                <a:ea typeface="微软雅黑" panose="020B0503020204020204" pitchFamily="34" charset="-122"/>
                <a:cs typeface="Times New Roman" pitchFamily="18" charset="0"/>
              </a:rPr>
              <a:t> ý Important notice</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
        <p:nvSpPr>
          <p:cNvPr id="4" name="文本框 3">
            <a:extLst>
              <a:ext uri="{FF2B5EF4-FFF2-40B4-BE49-F238E27FC236}">
                <a16:creationId xmlns:a16="http://schemas.microsoft.com/office/drawing/2014/main" id="{30A9DC3A-DF10-6DF9-FD1C-B40EF4E0507E}"/>
              </a:ext>
            </a:extLst>
          </p:cNvPr>
          <p:cNvSpPr txBox="1"/>
          <p:nvPr/>
        </p:nvSpPr>
        <p:spPr>
          <a:xfrm>
            <a:off x="1190837" y="1675117"/>
            <a:ext cx="6069772" cy="3857466"/>
          </a:xfrm>
          <a:prstGeom prst="rect">
            <a:avLst/>
          </a:prstGeom>
          <a:noFill/>
        </p:spPr>
        <p:txBody>
          <a:bodyPr wrap="square">
            <a:spAutoFit/>
          </a:bodyPr>
          <a:lstStyle/>
          <a:p>
            <a:pPr>
              <a:spcBef>
                <a:spcPts val="360"/>
              </a:spcBef>
              <a:spcAft>
                <a:spcPts val="360"/>
              </a:spcAft>
            </a:pPr>
            <a:r>
              <a:rPr lang="en-US" altLang="zh-CN" sz="1800" b="1"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1.</a:t>
            </a:r>
            <a:r>
              <a:rPr lang="zh-CN" altLang="en-US" sz="1800" b="1"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提前收集</a:t>
            </a:r>
            <a:r>
              <a:rPr lang="zh-CN" altLang="en-US"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整理</a:t>
            </a:r>
            <a:r>
              <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SKU   IE</a:t>
            </a:r>
            <a:r>
              <a:rPr lang="zh-CN" altLang="en-US"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标准量；</a:t>
            </a:r>
            <a:endParaRPr lang="en-US" altLang="zh-CN" sz="1800"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endParaRPr>
          </a:p>
          <a:p>
            <a:pPr>
              <a:spcBef>
                <a:spcPts val="360"/>
              </a:spcBef>
              <a:spcAft>
                <a:spcPts val="360"/>
              </a:spcAft>
            </a:pPr>
            <a:r>
              <a:rPr lang="en-US" altLang="zh-CN" sz="1800" dirty="0">
                <a:solidFill>
                  <a:srgbClr val="000000"/>
                </a:solidFill>
                <a:latin typeface="Times New Roman" panose="02020603050405020304" pitchFamily="18" charset="0"/>
                <a:ea typeface="微软雅黑" panose="020B0503020204020204" pitchFamily="34" charset="-122"/>
              </a:rPr>
              <a:t>2.</a:t>
            </a:r>
            <a:r>
              <a:rPr lang="zh-CN" altLang="en-US" sz="1800" dirty="0">
                <a:solidFill>
                  <a:srgbClr val="000000"/>
                </a:solidFill>
                <a:latin typeface="Times New Roman" panose="02020603050405020304" pitchFamily="18" charset="0"/>
                <a:ea typeface="微软雅黑" panose="020B0503020204020204" pitchFamily="34" charset="-122"/>
              </a:rPr>
              <a:t>提前收集整理型体制程门槛节点；</a:t>
            </a:r>
            <a:endParaRPr lang="en-US" altLang="zh-CN" sz="1800" dirty="0">
              <a:solidFill>
                <a:srgbClr val="000000"/>
              </a:solidFill>
              <a:latin typeface="Times New Roman" panose="02020603050405020304" pitchFamily="18" charset="0"/>
              <a:ea typeface="微软雅黑" panose="020B0503020204020204" pitchFamily="34" charset="-122"/>
            </a:endParaRPr>
          </a:p>
          <a:p>
            <a:pPr>
              <a:spcBef>
                <a:spcPts val="360"/>
              </a:spcBef>
              <a:spcAft>
                <a:spcPts val="360"/>
              </a:spcAft>
            </a:pPr>
            <a:endParaRPr lang="en-US" altLang="zh-CN" sz="1800" dirty="0">
              <a:solidFill>
                <a:srgbClr val="000000"/>
              </a:solidFill>
              <a:latin typeface="Times New Roman" panose="02020603050405020304" pitchFamily="18" charset="0"/>
              <a:ea typeface="微软雅黑" panose="020B0503020204020204" pitchFamily="34" charset="-122"/>
            </a:endParaRPr>
          </a:p>
          <a:p>
            <a:pPr marL="342900" indent="-342900">
              <a:spcBef>
                <a:spcPts val="360"/>
              </a:spcBef>
              <a:spcAft>
                <a:spcPts val="360"/>
              </a:spcAft>
              <a:buAutoNum type="arabicPeriod"/>
            </a:pPr>
            <a:r>
              <a:rPr lang="en-US" altLang="zh-CN" sz="1800" dirty="0">
                <a:solidFill>
                  <a:srgbClr val="000000"/>
                </a:solidFill>
                <a:latin typeface="Times New Roman" panose="02020603050405020304" pitchFamily="18" charset="0"/>
                <a:ea typeface="微软雅黑" panose="020B0503020204020204" pitchFamily="34" charset="-122"/>
              </a:rPr>
              <a:t>Thu </a:t>
            </a:r>
            <a:r>
              <a:rPr lang="en-US" altLang="zh-CN" sz="1800" dirty="0" err="1">
                <a:solidFill>
                  <a:srgbClr val="000000"/>
                </a:solidFill>
                <a:latin typeface="Times New Roman" panose="02020603050405020304" pitchFamily="18" charset="0"/>
                <a:ea typeface="微软雅黑" panose="020B0503020204020204" pitchFamily="34" charset="-122"/>
              </a:rPr>
              <a:t>thập</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và</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chỉnh</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lý</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trước</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tiêu</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chuẩn</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sản</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lượng</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của</a:t>
            </a:r>
            <a:r>
              <a:rPr lang="en-US" altLang="zh-CN" sz="1800" dirty="0">
                <a:solidFill>
                  <a:srgbClr val="000000"/>
                </a:solidFill>
                <a:latin typeface="Times New Roman" panose="02020603050405020304" pitchFamily="18" charset="0"/>
                <a:ea typeface="微软雅黑" panose="020B0503020204020204" pitchFamily="34" charset="-122"/>
              </a:rPr>
              <a:t> IE </a:t>
            </a:r>
            <a:r>
              <a:rPr lang="en-US" altLang="zh-CN" sz="1800" dirty="0" err="1">
                <a:solidFill>
                  <a:srgbClr val="000000"/>
                </a:solidFill>
                <a:latin typeface="Times New Roman" panose="02020603050405020304" pitchFamily="18" charset="0"/>
                <a:ea typeface="微软雅黑" panose="020B0503020204020204" pitchFamily="34" charset="-122"/>
              </a:rPr>
              <a:t>cho</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mỗi</a:t>
            </a:r>
            <a:r>
              <a:rPr lang="en-US" altLang="zh-CN" sz="1800" dirty="0">
                <a:solidFill>
                  <a:srgbClr val="000000"/>
                </a:solidFill>
                <a:latin typeface="Times New Roman" panose="02020603050405020304" pitchFamily="18" charset="0"/>
                <a:ea typeface="微软雅黑" panose="020B0503020204020204" pitchFamily="34" charset="-122"/>
              </a:rPr>
              <a:t> SKU</a:t>
            </a:r>
          </a:p>
          <a:p>
            <a:pPr marL="342900" indent="-342900">
              <a:spcBef>
                <a:spcPts val="360"/>
              </a:spcBef>
              <a:spcAft>
                <a:spcPts val="360"/>
              </a:spcAft>
              <a:buAutoNum type="arabicPeriod"/>
            </a:pPr>
            <a:r>
              <a:rPr lang="en-US" altLang="zh-CN" sz="1800" dirty="0">
                <a:solidFill>
                  <a:srgbClr val="000000"/>
                </a:solidFill>
                <a:latin typeface="Times New Roman" panose="02020603050405020304" pitchFamily="18" charset="0"/>
                <a:ea typeface="微软雅黑" panose="020B0503020204020204" pitchFamily="34" charset="-122"/>
              </a:rPr>
              <a:t>Thu </a:t>
            </a:r>
            <a:r>
              <a:rPr lang="en-US" altLang="zh-CN" sz="1800" dirty="0" err="1">
                <a:solidFill>
                  <a:srgbClr val="000000"/>
                </a:solidFill>
                <a:latin typeface="Times New Roman" panose="02020603050405020304" pitchFamily="18" charset="0"/>
                <a:ea typeface="微软雅黑" panose="020B0503020204020204" pitchFamily="34" charset="-122"/>
              </a:rPr>
              <a:t>thập</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và</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chỉnh</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lý</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trước</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các</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công</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đoạn</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sản</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xuất</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của</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mối</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hình</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thể</a:t>
            </a:r>
            <a:r>
              <a:rPr lang="en-US" altLang="zh-CN" sz="1800" dirty="0">
                <a:solidFill>
                  <a:srgbClr val="000000"/>
                </a:solidFill>
                <a:latin typeface="Times New Roman" panose="02020603050405020304" pitchFamily="18" charset="0"/>
                <a:ea typeface="微软雅黑" panose="020B0503020204020204" pitchFamily="34" charset="-122"/>
              </a:rPr>
              <a:t> </a:t>
            </a:r>
          </a:p>
          <a:p>
            <a:pPr>
              <a:spcBef>
                <a:spcPts val="360"/>
              </a:spcBef>
              <a:spcAft>
                <a:spcPts val="360"/>
              </a:spcAft>
            </a:pPr>
            <a:r>
              <a:rPr lang="en-US" altLang="zh-CN" sz="1800" dirty="0">
                <a:solidFill>
                  <a:srgbClr val="000000"/>
                </a:solidFill>
                <a:latin typeface="Times New Roman" panose="02020603050405020304" pitchFamily="18" charset="0"/>
                <a:ea typeface="微软雅黑" panose="020B0503020204020204" pitchFamily="34" charset="-122"/>
              </a:rPr>
              <a:t>1. Collect and pre-edit IE product standards for each SKU</a:t>
            </a:r>
          </a:p>
          <a:p>
            <a:pPr>
              <a:spcBef>
                <a:spcPts val="360"/>
              </a:spcBef>
              <a:spcAft>
                <a:spcPts val="360"/>
              </a:spcAft>
            </a:pPr>
            <a:r>
              <a:rPr lang="en-US" altLang="zh-CN" sz="1800" dirty="0">
                <a:solidFill>
                  <a:srgbClr val="000000"/>
                </a:solidFill>
                <a:latin typeface="Times New Roman" panose="02020603050405020304" pitchFamily="18" charset="0"/>
                <a:ea typeface="微软雅黑" panose="020B0503020204020204" pitchFamily="34" charset="-122"/>
              </a:rPr>
              <a:t>2. Collect and adjust the production stages of the components in advance .</a:t>
            </a:r>
          </a:p>
          <a:p>
            <a:pPr marL="342900" indent="-342900">
              <a:spcBef>
                <a:spcPts val="360"/>
              </a:spcBef>
              <a:spcAft>
                <a:spcPts val="360"/>
              </a:spcAft>
              <a:buAutoNum type="arabicPeriod"/>
            </a:pPr>
            <a:endParaRPr lang="en-US" altLang="zh-CN" sz="1800" dirty="0">
              <a:solidFill>
                <a:srgbClr val="000000"/>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90575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36E7EEA4-7935-4450-017E-FFA2297A085B}"/>
              </a:ext>
            </a:extLst>
          </p:cNvPr>
          <p:cNvSpPr/>
          <p:nvPr/>
        </p:nvSpPr>
        <p:spPr>
          <a:xfrm>
            <a:off x="1498363" y="229922"/>
            <a:ext cx="7465505" cy="461665"/>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楦头资料导入 </a:t>
            </a:r>
            <a:r>
              <a:rPr lang="en-US" altLang="zh-CN" sz="2400" b="1" dirty="0" err="1">
                <a:effectLst/>
                <a:latin typeface="Times New Roman" pitchFamily="18" charset="0"/>
                <a:ea typeface="微软雅黑" panose="020B0503020204020204" pitchFamily="34" charset="-122"/>
                <a:cs typeface="Times New Roman" pitchFamily="18" charset="0"/>
              </a:rPr>
              <a:t>Nhập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dữ</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liệu</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phom</a:t>
            </a:r>
            <a:r>
              <a:rPr lang="en-US" altLang="zh-CN" sz="2400" b="1" dirty="0">
                <a:effectLst/>
                <a:latin typeface="Times New Roman" pitchFamily="18" charset="0"/>
                <a:ea typeface="微软雅黑" panose="020B0503020204020204" pitchFamily="34" charset="-122"/>
                <a:cs typeface="Times New Roman" pitchFamily="18" charset="0"/>
              </a:rPr>
              <a:t> Import data on form</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
        <p:nvSpPr>
          <p:cNvPr id="17" name="矩形 16">
            <a:extLst>
              <a:ext uri="{FF2B5EF4-FFF2-40B4-BE49-F238E27FC236}">
                <a16:creationId xmlns:a16="http://schemas.microsoft.com/office/drawing/2014/main" id="{D1C46FB5-4FB9-5445-E815-2F6A975B5E3D}"/>
              </a:ext>
            </a:extLst>
          </p:cNvPr>
          <p:cNvSpPr/>
          <p:nvPr/>
        </p:nvSpPr>
        <p:spPr>
          <a:xfrm>
            <a:off x="587073" y="3321463"/>
            <a:ext cx="3817071" cy="954107"/>
          </a:xfrm>
          <a:prstGeom prst="rect">
            <a:avLst/>
          </a:prstGeom>
        </p:spPr>
        <p:txBody>
          <a:bodyPr wrap="none">
            <a:spAutoFit/>
          </a:bodyPr>
          <a:lstStyle/>
          <a:p>
            <a:pPr defTabSz="989607">
              <a:defRPr/>
            </a:pPr>
            <a:r>
              <a:rPr lang="en-US" altLang="zh-CN" sz="2000" b="1" dirty="0">
                <a:effectLst/>
                <a:latin typeface="微软雅黑" panose="020B0503020204020204" pitchFamily="34" charset="-122"/>
                <a:ea typeface="微软雅黑" panose="020B0503020204020204" pitchFamily="34" charset="-122"/>
              </a:rPr>
              <a:t>2.</a:t>
            </a:r>
            <a:r>
              <a:rPr lang="zh-CN" altLang="en-US" sz="2000" b="1" dirty="0">
                <a:effectLst/>
                <a:latin typeface="微软雅黑" panose="020B0503020204020204" pitchFamily="34" charset="-122"/>
                <a:ea typeface="微软雅黑" panose="020B0503020204020204" pitchFamily="34" charset="-122"/>
              </a:rPr>
              <a:t>关键用户：</a:t>
            </a:r>
            <a:r>
              <a:rPr lang="zh-CN" altLang="en-US" sz="1800" dirty="0">
                <a:effectLst/>
                <a:latin typeface="Times New Roman" panose="02020603050405020304" pitchFamily="18" charset="0"/>
                <a:ea typeface="等线" panose="02010600030101010101" pitchFamily="2" charset="-122"/>
                <a:cs typeface="Times New Roman" panose="02020603050405020304" pitchFamily="18" charset="0"/>
              </a:rPr>
              <a:t>黄氏北</a:t>
            </a:r>
            <a:endPar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endParaRPr>
          </a:p>
          <a:p>
            <a:pPr defTabSz="989607">
              <a:defRPr/>
            </a:pPr>
            <a:r>
              <a:rPr lang="en-US" altLang="zh-CN" sz="1800" kern="0" dirty="0">
                <a:latin typeface="Times New Roman" panose="02020603050405020304" pitchFamily="18" charset="0"/>
                <a:ea typeface="等线" panose="02010600030101010101" pitchFamily="2" charset="-122"/>
                <a:cs typeface="Times New Roman" panose="02020603050405020304" pitchFamily="18" charset="0"/>
                <a:sym typeface="+mn-lt"/>
              </a:rPr>
              <a:t>2. </a:t>
            </a:r>
            <a:r>
              <a:rPr lang="en-US" altLang="zh-CN" sz="1800" kern="0" dirty="0" err="1">
                <a:latin typeface="Times New Roman" panose="02020603050405020304" pitchFamily="18" charset="0"/>
                <a:ea typeface="等线" panose="02010600030101010101" pitchFamily="2" charset="-122"/>
                <a:cs typeface="Times New Roman" panose="02020603050405020304" pitchFamily="18" charset="0"/>
                <a:sym typeface="+mn-lt"/>
              </a:rPr>
              <a:t>Người</a:t>
            </a:r>
            <a:r>
              <a:rPr lang="en-US" altLang="zh-CN" sz="1800" kern="0" dirty="0">
                <a:latin typeface="Times New Roman" panose="02020603050405020304" pitchFamily="18" charset="0"/>
                <a:ea typeface="等线" panose="02010600030101010101" pitchFamily="2" charset="-122"/>
                <a:cs typeface="Times New Roman" panose="02020603050405020304" pitchFamily="18" charset="0"/>
                <a:sym typeface="+mn-lt"/>
              </a:rPr>
              <a:t> </a:t>
            </a:r>
            <a:r>
              <a:rPr lang="en-US" altLang="zh-CN" sz="1800" kern="0" dirty="0" err="1">
                <a:latin typeface="Times New Roman" panose="02020603050405020304" pitchFamily="18" charset="0"/>
                <a:ea typeface="等线" panose="02010600030101010101" pitchFamily="2" charset="-122"/>
                <a:cs typeface="Times New Roman" panose="02020603050405020304" pitchFamily="18" charset="0"/>
                <a:sym typeface="+mn-lt"/>
              </a:rPr>
              <a:t>dùng</a:t>
            </a:r>
            <a:r>
              <a:rPr lang="en-US" altLang="zh-CN" sz="1800" kern="0" dirty="0">
                <a:latin typeface="Times New Roman" panose="02020603050405020304" pitchFamily="18" charset="0"/>
                <a:ea typeface="等线" panose="02010600030101010101" pitchFamily="2" charset="-122"/>
                <a:cs typeface="Times New Roman" panose="02020603050405020304" pitchFamily="18" charset="0"/>
                <a:sym typeface="+mn-lt"/>
              </a:rPr>
              <a:t> </a:t>
            </a:r>
            <a:r>
              <a:rPr lang="en-US" altLang="zh-CN" sz="1800" kern="0" dirty="0" err="1">
                <a:latin typeface="Times New Roman" panose="02020603050405020304" pitchFamily="18" charset="0"/>
                <a:ea typeface="等线" panose="02010600030101010101" pitchFamily="2" charset="-122"/>
                <a:cs typeface="Times New Roman" panose="02020603050405020304" pitchFamily="18" charset="0"/>
                <a:sym typeface="+mn-lt"/>
              </a:rPr>
              <a:t>chính</a:t>
            </a:r>
            <a:r>
              <a:rPr lang="en-US" altLang="zh-CN" sz="1800" kern="0" dirty="0">
                <a:latin typeface="Times New Roman" panose="02020603050405020304" pitchFamily="18" charset="0"/>
                <a:ea typeface="等线" panose="02010600030101010101" pitchFamily="2" charset="-122"/>
                <a:cs typeface="Times New Roman" panose="02020603050405020304" pitchFamily="18" charset="0"/>
                <a:sym typeface="+mn-lt"/>
              </a:rPr>
              <a:t>: </a:t>
            </a:r>
            <a:r>
              <a:rPr lang="en-US" altLang="zh-CN" sz="1800" kern="0" dirty="0" err="1">
                <a:latin typeface="Times New Roman" panose="02020603050405020304" pitchFamily="18" charset="0"/>
                <a:ea typeface="等线" panose="02010600030101010101" pitchFamily="2" charset="-122"/>
                <a:cs typeface="Times New Roman" panose="02020603050405020304" pitchFamily="18" charset="0"/>
                <a:sym typeface="+mn-lt"/>
              </a:rPr>
              <a:t>Hoàng</a:t>
            </a:r>
            <a:r>
              <a:rPr lang="en-US" altLang="zh-CN" sz="1800" kern="0" dirty="0">
                <a:latin typeface="Times New Roman" panose="02020603050405020304" pitchFamily="18" charset="0"/>
                <a:ea typeface="等线" panose="02010600030101010101" pitchFamily="2" charset="-122"/>
                <a:cs typeface="Times New Roman" panose="02020603050405020304" pitchFamily="18" charset="0"/>
                <a:sym typeface="+mn-lt"/>
              </a:rPr>
              <a:t> </a:t>
            </a:r>
            <a:r>
              <a:rPr lang="en-US" altLang="zh-CN" sz="1800" kern="0" dirty="0" err="1">
                <a:latin typeface="Times New Roman" panose="02020603050405020304" pitchFamily="18" charset="0"/>
                <a:ea typeface="等线" panose="02010600030101010101" pitchFamily="2" charset="-122"/>
                <a:cs typeface="Times New Roman" panose="02020603050405020304" pitchFamily="18" charset="0"/>
                <a:sym typeface="+mn-lt"/>
              </a:rPr>
              <a:t>Thị</a:t>
            </a:r>
            <a:r>
              <a:rPr lang="en-US" altLang="zh-CN" sz="1800" kern="0" dirty="0">
                <a:latin typeface="Times New Roman" panose="02020603050405020304" pitchFamily="18" charset="0"/>
                <a:ea typeface="等线" panose="02010600030101010101" pitchFamily="2" charset="-122"/>
                <a:cs typeface="Times New Roman" panose="02020603050405020304" pitchFamily="18" charset="0"/>
                <a:sym typeface="+mn-lt"/>
              </a:rPr>
              <a:t> </a:t>
            </a:r>
            <a:r>
              <a:rPr lang="en-US" altLang="zh-CN" sz="1800" kern="0" dirty="0" err="1">
                <a:latin typeface="Times New Roman" panose="02020603050405020304" pitchFamily="18" charset="0"/>
                <a:ea typeface="等线" panose="02010600030101010101" pitchFamily="2" charset="-122"/>
                <a:cs typeface="Times New Roman" panose="02020603050405020304" pitchFamily="18" charset="0"/>
                <a:sym typeface="+mn-lt"/>
              </a:rPr>
              <a:t>Bắc</a:t>
            </a:r>
            <a:endParaRPr lang="en-US" altLang="zh-CN" sz="1800" kern="0" dirty="0">
              <a:latin typeface="Times New Roman" panose="02020603050405020304" pitchFamily="18" charset="0"/>
              <a:ea typeface="等线" panose="02010600030101010101" pitchFamily="2" charset="-122"/>
              <a:cs typeface="Times New Roman" panose="02020603050405020304" pitchFamily="18" charset="0"/>
              <a:sym typeface="+mn-lt"/>
            </a:endParaRPr>
          </a:p>
          <a:p>
            <a:pPr defTabSz="989607">
              <a:defRPr/>
            </a:pPr>
            <a:r>
              <a:rPr lang="en-US" altLang="zh-CN" sz="1800" kern="0" dirty="0">
                <a:latin typeface="Times New Roman" panose="02020603050405020304" pitchFamily="18" charset="0"/>
                <a:ea typeface="等线" panose="02010600030101010101" pitchFamily="2" charset="-122"/>
                <a:cs typeface="Times New Roman" panose="02020603050405020304" pitchFamily="18" charset="0"/>
                <a:sym typeface="+mn-lt"/>
              </a:rPr>
              <a:t>2. Key User: Hoang </a:t>
            </a:r>
            <a:r>
              <a:rPr lang="en-US" altLang="zh-CN" sz="1800" kern="0" dirty="0" err="1">
                <a:latin typeface="Times New Roman" panose="02020603050405020304" pitchFamily="18" charset="0"/>
                <a:ea typeface="等线" panose="02010600030101010101" pitchFamily="2" charset="-122"/>
                <a:cs typeface="Times New Roman" panose="02020603050405020304" pitchFamily="18" charset="0"/>
                <a:sym typeface="+mn-lt"/>
              </a:rPr>
              <a:t>Thi</a:t>
            </a:r>
            <a:r>
              <a:rPr lang="en-US" altLang="zh-CN" sz="1800" kern="0" dirty="0">
                <a:latin typeface="Times New Roman" panose="02020603050405020304" pitchFamily="18" charset="0"/>
                <a:ea typeface="等线" panose="02010600030101010101" pitchFamily="2" charset="-122"/>
                <a:cs typeface="Times New Roman" panose="02020603050405020304" pitchFamily="18" charset="0"/>
                <a:sym typeface="+mn-lt"/>
              </a:rPr>
              <a:t> Bac</a:t>
            </a:r>
            <a:endParaRPr lang="zh-CN" altLang="en-US" sz="3600" kern="0" dirty="0">
              <a:latin typeface="微软雅黑" panose="020B0503020204020204" pitchFamily="34" charset="-122"/>
              <a:ea typeface="微软雅黑" panose="020B0503020204020204" pitchFamily="34" charset="-122"/>
              <a:cs typeface="+mn-ea"/>
              <a:sym typeface="+mn-lt"/>
            </a:endParaRPr>
          </a:p>
        </p:txBody>
      </p:sp>
      <p:sp>
        <p:nvSpPr>
          <p:cNvPr id="19" name="文本框 18">
            <a:extLst>
              <a:ext uri="{FF2B5EF4-FFF2-40B4-BE49-F238E27FC236}">
                <a16:creationId xmlns:a16="http://schemas.microsoft.com/office/drawing/2014/main" id="{15119DB3-F438-3A84-3813-0EDEA0623C02}"/>
              </a:ext>
            </a:extLst>
          </p:cNvPr>
          <p:cNvSpPr txBox="1"/>
          <p:nvPr/>
        </p:nvSpPr>
        <p:spPr>
          <a:xfrm>
            <a:off x="587072" y="1566903"/>
            <a:ext cx="7586543" cy="1569660"/>
          </a:xfrm>
          <a:prstGeom prst="rect">
            <a:avLst/>
          </a:prstGeom>
          <a:noFill/>
        </p:spPr>
        <p:txBody>
          <a:bodyPr wrap="square">
            <a:spAutoFit/>
          </a:bodyPr>
          <a:lstStyle/>
          <a:p>
            <a:pPr algn="just"/>
            <a:r>
              <a:rPr lang="en-US" altLang="zh-CN" sz="2000" dirty="0">
                <a:effectLst/>
                <a:latin typeface="微软雅黑" panose="020B0503020204020204" pitchFamily="34" charset="-122"/>
                <a:ea typeface="微软雅黑" panose="020B0503020204020204" pitchFamily="34" charset="-122"/>
              </a:rPr>
              <a:t>1.</a:t>
            </a:r>
            <a:r>
              <a:rPr lang="zh-CN" altLang="zh-CN" sz="1800" dirty="0">
                <a:effectLst/>
                <a:ea typeface="微软雅黑" panose="020B0503020204020204" pitchFamily="34" charset="-122"/>
                <a:cs typeface="Times New Roman" panose="02020603050405020304" pitchFamily="18" charset="0"/>
              </a:rPr>
              <a:t>用于在</a:t>
            </a:r>
            <a:r>
              <a:rPr lang="en-US" altLang="zh-CN" sz="1800" dirty="0">
                <a:effectLst/>
                <a:ea typeface="微软雅黑" panose="020B0503020204020204" pitchFamily="34" charset="-122"/>
                <a:cs typeface="Times New Roman" panose="02020603050405020304" pitchFamily="18" charset="0"/>
              </a:rPr>
              <a:t>MES</a:t>
            </a:r>
            <a:r>
              <a:rPr lang="zh-CN" altLang="zh-CN" sz="1800" dirty="0">
                <a:effectLst/>
                <a:ea typeface="微软雅黑" panose="020B0503020204020204" pitchFamily="34" charset="-122"/>
                <a:cs typeface="Times New Roman" panose="02020603050405020304" pitchFamily="18" charset="0"/>
              </a:rPr>
              <a:t>系统中从楦头数据资料维护更新，支撑轮次安排快速生成；</a:t>
            </a:r>
            <a:endParaRPr lang="en-US" altLang="zh-CN" sz="1800" dirty="0">
              <a:effectLst/>
              <a:ea typeface="微软雅黑" panose="020B0503020204020204" pitchFamily="34" charset="-122"/>
              <a:cs typeface="Times New Roman" panose="02020603050405020304" pitchFamily="18" charset="0"/>
            </a:endParaRPr>
          </a:p>
          <a:p>
            <a:pPr marL="342900" indent="-342900" algn="just">
              <a:buAutoNum type="arabicPeriod"/>
            </a:pPr>
            <a:r>
              <a:rPr lang="en-US" altLang="zh-CN" sz="1800" dirty="0" err="1">
                <a:latin typeface="Times New Roman" pitchFamily="18" charset="0"/>
                <a:ea typeface="微软雅黑" panose="020B0503020204020204" pitchFamily="34" charset="-122"/>
                <a:cs typeface="Times New Roman" pitchFamily="18" charset="0"/>
              </a:rPr>
              <a:t>Dùng</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cho</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việc</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cập</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nhật</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dữ</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liệu</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phom</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trên</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hệ</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thống</a:t>
            </a:r>
            <a:r>
              <a:rPr lang="en-US" altLang="zh-CN" sz="1800" dirty="0">
                <a:latin typeface="Times New Roman" pitchFamily="18" charset="0"/>
                <a:ea typeface="微软雅黑" panose="020B0503020204020204" pitchFamily="34" charset="-122"/>
                <a:cs typeface="Times New Roman" pitchFamily="18" charset="0"/>
              </a:rPr>
              <a:t> MES, </a:t>
            </a:r>
            <a:r>
              <a:rPr lang="en-US" altLang="zh-CN" sz="1800" dirty="0" err="1">
                <a:latin typeface="Times New Roman" pitchFamily="18" charset="0"/>
                <a:ea typeface="微软雅黑" panose="020B0503020204020204" pitchFamily="34" charset="-122"/>
                <a:cs typeface="Times New Roman" pitchFamily="18" charset="0"/>
              </a:rPr>
              <a:t>hỗ</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trợ</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nhanh</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trong</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việc</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sắp</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xếp</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lượt</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sản</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xuất</a:t>
            </a:r>
            <a:endParaRPr lang="en-US" altLang="zh-CN" sz="1800" dirty="0">
              <a:latin typeface="Times New Roman" pitchFamily="18" charset="0"/>
              <a:ea typeface="微软雅黑" panose="020B0503020204020204" pitchFamily="34" charset="-122"/>
              <a:cs typeface="Times New Roman" pitchFamily="18" charset="0"/>
            </a:endParaRPr>
          </a:p>
          <a:p>
            <a:pPr algn="just"/>
            <a:r>
              <a:rPr lang="en-US" altLang="zh-CN" sz="2000" dirty="0">
                <a:latin typeface="Times New Roman" pitchFamily="18" charset="0"/>
                <a:ea typeface="微软雅黑" panose="020B0503020204020204" pitchFamily="34" charset="-122"/>
                <a:cs typeface="Times New Roman" pitchFamily="18" charset="0"/>
              </a:rPr>
              <a:t>1. Used for updating last data on MES system and supporting production order arrangement.</a:t>
            </a:r>
            <a:endParaRPr lang="zh-CN" altLang="zh-CN" sz="2000" dirty="0">
              <a:effectLst/>
              <a:latin typeface="Times New Roman" pitchFamily="18" charset="0"/>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167145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a:extLst>
              <a:ext uri="{FF2B5EF4-FFF2-40B4-BE49-F238E27FC236}">
                <a16:creationId xmlns:a16="http://schemas.microsoft.com/office/drawing/2014/main" id="{B2FAF79C-B91B-8C64-9409-A95D8F688A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491" y="1296141"/>
            <a:ext cx="5140243" cy="549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15">
            <a:extLst>
              <a:ext uri="{FF2B5EF4-FFF2-40B4-BE49-F238E27FC236}">
                <a16:creationId xmlns:a16="http://schemas.microsoft.com/office/drawing/2014/main" id="{36E7EEA4-7935-4450-017E-FFA2297A085B}"/>
              </a:ext>
            </a:extLst>
          </p:cNvPr>
          <p:cNvSpPr/>
          <p:nvPr/>
        </p:nvSpPr>
        <p:spPr>
          <a:xfrm>
            <a:off x="1498363" y="229922"/>
            <a:ext cx="8828058" cy="646331"/>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楦头资料导入 </a:t>
            </a:r>
            <a:r>
              <a:rPr lang="en-US" altLang="zh-CN" sz="2400" b="1" dirty="0" err="1">
                <a:effectLst/>
                <a:latin typeface="Times New Roman" pitchFamily="18" charset="0"/>
                <a:ea typeface="微软雅黑" panose="020B0503020204020204" pitchFamily="34" charset="-122"/>
                <a:cs typeface="Times New Roman" pitchFamily="18" charset="0"/>
              </a:rPr>
              <a:t>Nhập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dữ</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liệu</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phom</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3600" dirty="0">
                <a:latin typeface="Times New Roman" pitchFamily="18" charset="0"/>
                <a:ea typeface="微软雅黑" panose="020B0503020204020204" pitchFamily="34" charset="-122"/>
                <a:cs typeface="Times New Roman" pitchFamily="18" charset="0"/>
              </a:rPr>
              <a:t>Import data on form</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
        <p:nvSpPr>
          <p:cNvPr id="5" name="矩形 2">
            <a:extLst>
              <a:ext uri="{FF2B5EF4-FFF2-40B4-BE49-F238E27FC236}">
                <a16:creationId xmlns:a16="http://schemas.microsoft.com/office/drawing/2014/main" id="{F1BA66D3-9C4A-91D4-736B-841676AE6980}"/>
              </a:ext>
            </a:extLst>
          </p:cNvPr>
          <p:cNvSpPr/>
          <p:nvPr/>
        </p:nvSpPr>
        <p:spPr>
          <a:xfrm>
            <a:off x="661718" y="896030"/>
            <a:ext cx="5433090" cy="400110"/>
          </a:xfrm>
          <a:prstGeom prst="rect">
            <a:avLst/>
          </a:prstGeom>
        </p:spPr>
        <p:txBody>
          <a:bodyPr wrap="none">
            <a:spAutoFit/>
          </a:bodyPr>
          <a:lstStyle/>
          <a:p>
            <a:pPr defTabSz="989607">
              <a:defRPr/>
            </a:pPr>
            <a:r>
              <a:rPr lang="en-US" altLang="zh-CN" sz="2000" b="1" dirty="0">
                <a:effectLst/>
                <a:latin typeface="微软雅黑" panose="020B0503020204020204" pitchFamily="34" charset="-122"/>
                <a:ea typeface="微软雅黑" panose="020B0503020204020204" pitchFamily="34" charset="-122"/>
              </a:rPr>
              <a:t>3.</a:t>
            </a:r>
            <a:r>
              <a:rPr lang="zh-CN" altLang="en-US" sz="2000" b="1" dirty="0">
                <a:effectLst/>
                <a:latin typeface="微软雅黑" panose="020B0503020204020204" pitchFamily="34" charset="-122"/>
                <a:ea typeface="微软雅黑" panose="020B0503020204020204" pitchFamily="34" charset="-122"/>
              </a:rPr>
              <a:t>流程描述 </a:t>
            </a:r>
            <a:r>
              <a:rPr lang="en-US" altLang="zh-CN" sz="2000" b="1" dirty="0" err="1">
                <a:effectLst/>
                <a:latin typeface="Times New Roman" pitchFamily="18" charset="0"/>
                <a:ea typeface="微软雅黑" panose="020B0503020204020204" pitchFamily="34" charset="-122"/>
                <a:cs typeface="Times New Roman" pitchFamily="18" charset="0"/>
              </a:rPr>
              <a:t>Mô</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tả</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lưu</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trình</a:t>
            </a:r>
            <a:r>
              <a:rPr lang="en-US" altLang="zh-CN" sz="2000" b="1" dirty="0">
                <a:effectLst/>
                <a:latin typeface="Times New Roman" pitchFamily="18" charset="0"/>
                <a:ea typeface="微软雅黑" panose="020B0503020204020204" pitchFamily="34" charset="-122"/>
                <a:cs typeface="Times New Roman" pitchFamily="18" charset="0"/>
              </a:rPr>
              <a:t> Process Description</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2868764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EDD83213-B71B-9487-23EC-09C3222458BB}"/>
              </a:ext>
            </a:extLst>
          </p:cNvPr>
          <p:cNvSpPr txBox="1"/>
          <p:nvPr/>
        </p:nvSpPr>
        <p:spPr>
          <a:xfrm>
            <a:off x="413593" y="1467326"/>
            <a:ext cx="9489232" cy="5098832"/>
          </a:xfrm>
          <a:prstGeom prst="rect">
            <a:avLst/>
          </a:prstGeom>
          <a:noFill/>
        </p:spPr>
        <p:txBody>
          <a:bodyPr wrap="square">
            <a:spAutoFit/>
          </a:bodyPr>
          <a:lstStyle/>
          <a:p>
            <a:pPr>
              <a:spcBef>
                <a:spcPts val="360"/>
              </a:spcBef>
              <a:spcAft>
                <a:spcPts val="360"/>
              </a:spcAft>
            </a:pPr>
            <a:r>
              <a:rPr lang="en-US" altLang="zh-CN" sz="2000" dirty="0">
                <a:solidFill>
                  <a:srgbClr val="000000"/>
                </a:solidFill>
                <a:effectLst/>
                <a:latin typeface="微软雅黑" panose="020B0503020204020204" pitchFamily="34" charset="-122"/>
                <a:ea typeface="华文仿宋" panose="02010600040101010101" pitchFamily="2" charset="-122"/>
                <a:cs typeface="华文仿宋" panose="02010600040101010101" pitchFamily="2" charset="-122"/>
              </a:rPr>
              <a:t>1.</a:t>
            </a:r>
            <a:r>
              <a:rPr lang="zh-CN" altLang="zh-CN" sz="2000" dirty="0">
                <a:solidFill>
                  <a:srgbClr val="000000"/>
                </a:solidFill>
                <a:effectLst/>
                <a:latin typeface="华文仿宋" panose="02010600040101010101" pitchFamily="2" charset="-122"/>
                <a:ea typeface="微软雅黑" panose="020B0503020204020204" pitchFamily="34" charset="-122"/>
                <a:cs typeface="华文仿宋" panose="02010600040101010101" pitchFamily="2" charset="-122"/>
              </a:rPr>
              <a:t>楦头资料维护流程：</a:t>
            </a:r>
            <a:endParaRPr lang="zh-CN" altLang="zh-CN" sz="2800" dirty="0">
              <a:solidFill>
                <a:srgbClr val="000000"/>
              </a:solidFill>
              <a:effectLst/>
              <a:latin typeface="华文仿宋" panose="02010600040101010101" pitchFamily="2" charset="-122"/>
              <a:ea typeface="华文仿宋" panose="02010600040101010101" pitchFamily="2" charset="-122"/>
              <a:cs typeface="华文仿宋" panose="02010600040101010101" pitchFamily="2" charset="-122"/>
            </a:endParaRPr>
          </a:p>
          <a:p>
            <a:pPr>
              <a:spcBef>
                <a:spcPts val="360"/>
              </a:spcBef>
              <a:spcAft>
                <a:spcPts val="360"/>
              </a:spcAft>
            </a:pPr>
            <a:r>
              <a:rPr lang="en-US" altLang="zh-CN" sz="2000" dirty="0">
                <a:solidFill>
                  <a:srgbClr val="000000"/>
                </a:solidFill>
                <a:effectLst/>
                <a:latin typeface="微软雅黑" panose="020B0503020204020204" pitchFamily="34" charset="-122"/>
                <a:ea typeface="华文仿宋" panose="02010600040101010101" pitchFamily="2" charset="-122"/>
                <a:cs typeface="华文仿宋" panose="02010600040101010101" pitchFamily="2" charset="-122"/>
              </a:rPr>
              <a:t>1.1</a:t>
            </a:r>
            <a:r>
              <a:rPr lang="zh-CN" altLang="zh-CN" sz="2000" dirty="0">
                <a:solidFill>
                  <a:srgbClr val="000000"/>
                </a:solidFill>
                <a:effectLst/>
                <a:latin typeface="华文仿宋" panose="02010600040101010101" pitchFamily="2" charset="-122"/>
                <a:ea typeface="微软雅黑" panose="020B0503020204020204" pitchFamily="34" charset="-122"/>
                <a:cs typeface="华文仿宋" panose="02010600040101010101" pitchFamily="2" charset="-122"/>
              </a:rPr>
              <a:t>楦管员根据订购回厂单据与实物进行收料确认，确认无误后进行</a:t>
            </a:r>
            <a:r>
              <a:rPr lang="en-US" altLang="zh-CN" sz="2000" dirty="0">
                <a:solidFill>
                  <a:srgbClr val="000000"/>
                </a:solidFill>
                <a:effectLst/>
                <a:latin typeface="华文仿宋" panose="02010600040101010101" pitchFamily="2" charset="-122"/>
                <a:ea typeface="微软雅黑" panose="020B0503020204020204" pitchFamily="34" charset="-122"/>
                <a:cs typeface="华文仿宋" panose="02010600040101010101" pitchFamily="2" charset="-122"/>
              </a:rPr>
              <a:t>MES</a:t>
            </a:r>
            <a:r>
              <a:rPr lang="zh-CN" altLang="zh-CN" sz="2000" dirty="0">
                <a:solidFill>
                  <a:srgbClr val="000000"/>
                </a:solidFill>
                <a:effectLst/>
                <a:latin typeface="华文仿宋" panose="02010600040101010101" pitchFamily="2" charset="-122"/>
                <a:ea typeface="微软雅黑" panose="020B0503020204020204" pitchFamily="34" charset="-122"/>
                <a:cs typeface="华文仿宋" panose="02010600040101010101" pitchFamily="2" charset="-122"/>
              </a:rPr>
              <a:t>系统数量入库维护；</a:t>
            </a:r>
            <a:endParaRPr lang="zh-CN" altLang="zh-CN" sz="2800" dirty="0">
              <a:solidFill>
                <a:srgbClr val="000000"/>
              </a:solidFill>
              <a:effectLst/>
              <a:latin typeface="华文仿宋" panose="02010600040101010101" pitchFamily="2" charset="-122"/>
              <a:ea typeface="华文仿宋" panose="02010600040101010101" pitchFamily="2" charset="-122"/>
              <a:cs typeface="华文仿宋" panose="02010600040101010101" pitchFamily="2" charset="-122"/>
            </a:endParaRPr>
          </a:p>
          <a:p>
            <a:pPr>
              <a:spcBef>
                <a:spcPts val="360"/>
              </a:spcBef>
              <a:spcAft>
                <a:spcPts val="360"/>
              </a:spcAft>
            </a:pPr>
            <a:r>
              <a:rPr lang="en-US" altLang="zh-CN" sz="2000" dirty="0">
                <a:solidFill>
                  <a:srgbClr val="000000"/>
                </a:solidFill>
                <a:effectLst/>
                <a:latin typeface="微软雅黑" panose="020B0503020204020204" pitchFamily="34" charset="-122"/>
                <a:ea typeface="华文仿宋" panose="02010600040101010101" pitchFamily="2" charset="-122"/>
                <a:cs typeface="华文仿宋" panose="02010600040101010101" pitchFamily="2" charset="-122"/>
              </a:rPr>
              <a:t>1.2</a:t>
            </a:r>
            <a:r>
              <a:rPr lang="zh-CN" altLang="zh-CN" sz="2000" dirty="0">
                <a:solidFill>
                  <a:srgbClr val="000000"/>
                </a:solidFill>
                <a:effectLst/>
                <a:latin typeface="华文仿宋" panose="02010600040101010101" pitchFamily="2" charset="-122"/>
                <a:ea typeface="微软雅黑" panose="020B0503020204020204" pitchFamily="34" charset="-122"/>
                <a:cs typeface="华文仿宋" panose="02010600040101010101" pitchFamily="2" charset="-122"/>
              </a:rPr>
              <a:t>楦管员每个月定期进行系统《弘邦楦头库存汇总表》导出，进行楦头库存数据抽盘，同步进行数据调整；</a:t>
            </a:r>
            <a:endParaRPr lang="zh-CN" altLang="zh-CN" sz="2800" dirty="0">
              <a:solidFill>
                <a:srgbClr val="000000"/>
              </a:solidFill>
              <a:effectLst/>
              <a:latin typeface="华文仿宋" panose="02010600040101010101" pitchFamily="2" charset="-122"/>
              <a:ea typeface="华文仿宋" panose="02010600040101010101" pitchFamily="2" charset="-122"/>
              <a:cs typeface="华文仿宋" panose="02010600040101010101" pitchFamily="2" charset="-122"/>
            </a:endParaRPr>
          </a:p>
          <a:p>
            <a:pPr>
              <a:spcBef>
                <a:spcPts val="360"/>
              </a:spcBef>
              <a:spcAft>
                <a:spcPts val="360"/>
              </a:spcAft>
            </a:pPr>
            <a:r>
              <a:rPr lang="en-US" altLang="zh-CN" sz="2000" dirty="0">
                <a:solidFill>
                  <a:srgbClr val="000000"/>
                </a:solidFill>
                <a:effectLst/>
                <a:latin typeface="微软雅黑" panose="020B0503020204020204" pitchFamily="34" charset="-122"/>
                <a:ea typeface="华文仿宋" panose="02010600040101010101" pitchFamily="2" charset="-122"/>
                <a:cs typeface="华文仿宋" panose="02010600040101010101" pitchFamily="2" charset="-122"/>
              </a:rPr>
              <a:t>1.3</a:t>
            </a:r>
            <a:r>
              <a:rPr lang="zh-CN" altLang="zh-CN" sz="2000" dirty="0">
                <a:solidFill>
                  <a:srgbClr val="000000"/>
                </a:solidFill>
                <a:effectLst/>
                <a:latin typeface="华文仿宋" panose="02010600040101010101" pitchFamily="2" charset="-122"/>
                <a:ea typeface="微软雅黑" panose="020B0503020204020204" pitchFamily="34" charset="-122"/>
                <a:cs typeface="华文仿宋" panose="02010600040101010101" pitchFamily="2" charset="-122"/>
              </a:rPr>
              <a:t>导入楦头资料进行对应码制确认与匹配，确保导入资讯正确。</a:t>
            </a:r>
            <a:endParaRPr lang="en-US" altLang="zh-CN" sz="2000" dirty="0">
              <a:solidFill>
                <a:srgbClr val="000000"/>
              </a:solidFill>
              <a:effectLst/>
              <a:latin typeface="华文仿宋" panose="02010600040101010101" pitchFamily="2" charset="-122"/>
              <a:ea typeface="微软雅黑" panose="020B0503020204020204" pitchFamily="34" charset="-122"/>
              <a:cs typeface="华文仿宋" panose="02010600040101010101" pitchFamily="2" charset="-122"/>
            </a:endParaRPr>
          </a:p>
          <a:p>
            <a:pPr marL="457200" indent="-457200">
              <a:spcBef>
                <a:spcPts val="360"/>
              </a:spcBef>
              <a:spcAft>
                <a:spcPts val="360"/>
              </a:spcAft>
              <a:buAutoNum type="arabicPeriod"/>
            </a:pP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Lưu</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trình</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cập</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nhật</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dữ</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liệu</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phom</a:t>
            </a:r>
            <a:r>
              <a:rPr lang="en-US" altLang="zh-CN" sz="1100" dirty="0">
                <a:solidFill>
                  <a:srgbClr val="000000"/>
                </a:solidFill>
                <a:latin typeface="Times New Roman" pitchFamily="18" charset="0"/>
                <a:ea typeface="微软雅黑" panose="020B0503020204020204" pitchFamily="34" charset="-122"/>
                <a:cs typeface="Times New Roman" pitchFamily="18" charset="0"/>
              </a:rPr>
              <a:t>:</a:t>
            </a:r>
          </a:p>
          <a:p>
            <a:pPr>
              <a:spcBef>
                <a:spcPts val="360"/>
              </a:spcBef>
              <a:spcAft>
                <a:spcPts val="360"/>
              </a:spcAft>
            </a:pP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1.1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Người</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quản</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lý</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sẽ</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dựa</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theo</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đơn</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đặt</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hàng</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và</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hàng</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thực</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tế</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về</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xưởng</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để</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xác</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nhận</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sau</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xác</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nhận</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không</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có</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sai</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sót</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sẽ</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tiến</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hành</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nhập</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số</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lượng</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cập</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nhật</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lên</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hệ</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effectLst/>
                <a:latin typeface="Times New Roman" pitchFamily="18" charset="0"/>
                <a:ea typeface="微软雅黑" panose="020B0503020204020204" pitchFamily="34" charset="-122"/>
                <a:cs typeface="Times New Roman" pitchFamily="18" charset="0"/>
              </a:rPr>
              <a:t>thống</a:t>
            </a:r>
            <a:r>
              <a:rPr lang="en-US" altLang="zh-CN" sz="1100" dirty="0">
                <a:solidFill>
                  <a:srgbClr val="000000"/>
                </a:solidFill>
                <a:effectLst/>
                <a:latin typeface="Times New Roman" pitchFamily="18" charset="0"/>
                <a:ea typeface="微软雅黑" panose="020B0503020204020204" pitchFamily="34" charset="-122"/>
                <a:cs typeface="Times New Roman" pitchFamily="18" charset="0"/>
              </a:rPr>
              <a:t> MES</a:t>
            </a:r>
          </a:p>
          <a:p>
            <a:pPr>
              <a:spcBef>
                <a:spcPts val="360"/>
              </a:spcBef>
              <a:spcAft>
                <a:spcPts val="360"/>
              </a:spcAft>
            </a:pPr>
            <a:r>
              <a:rPr lang="en-US" altLang="zh-CN" sz="1100" dirty="0">
                <a:solidFill>
                  <a:srgbClr val="000000"/>
                </a:solidFill>
                <a:latin typeface="Times New Roman" pitchFamily="18" charset="0"/>
                <a:ea typeface="微软雅黑" panose="020B0503020204020204" pitchFamily="34" charset="-122"/>
                <a:cs typeface="Times New Roman" pitchFamily="18" charset="0"/>
              </a:rPr>
              <a:t>1.2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Người</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quản</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lý</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phom</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định</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kỳ</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mỗi</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tháng</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sẽ</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xuất</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ra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biểu</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tổng</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hợp</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phom</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tồn</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kho</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của</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ANNORA,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kiểm</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tra</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ngẫu</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nhiên</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số</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liệu</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phom</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tồn</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kho</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đồng</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bộ</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điều</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chỉnh</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số</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liệu</a:t>
            </a:r>
            <a:endParaRPr lang="en-US" altLang="zh-CN" sz="1100" dirty="0">
              <a:solidFill>
                <a:srgbClr val="000000"/>
              </a:solidFill>
              <a:latin typeface="Times New Roman" pitchFamily="18" charset="0"/>
              <a:ea typeface="微软雅黑" panose="020B0503020204020204" pitchFamily="34" charset="-122"/>
              <a:cs typeface="Times New Roman" pitchFamily="18" charset="0"/>
            </a:endParaRPr>
          </a:p>
          <a:p>
            <a:pPr>
              <a:spcBef>
                <a:spcPts val="360"/>
              </a:spcBef>
              <a:spcAft>
                <a:spcPts val="360"/>
              </a:spcAft>
            </a:pPr>
            <a:r>
              <a:rPr lang="en-US" altLang="zh-CN" sz="1100" dirty="0">
                <a:solidFill>
                  <a:srgbClr val="000000"/>
                </a:solidFill>
                <a:latin typeface="Times New Roman" pitchFamily="18" charset="0"/>
                <a:ea typeface="微软雅黑" panose="020B0503020204020204" pitchFamily="34" charset="-122"/>
                <a:cs typeface="Times New Roman" pitchFamily="18" charset="0"/>
              </a:rPr>
              <a:t>1.3 </a:t>
            </a:r>
            <a:r>
              <a:rPr lang="vi-VN" altLang="zh-CN" sz="1100" dirty="0">
                <a:solidFill>
                  <a:srgbClr val="000000"/>
                </a:solidFill>
                <a:latin typeface="Times New Roman" pitchFamily="18" charset="0"/>
                <a:ea typeface="微软雅黑" panose="020B0503020204020204" pitchFamily="34" charset="-122"/>
                <a:cs typeface="Times New Roman" pitchFamily="18" charset="0"/>
              </a:rPr>
              <a:t>Nhập dữ liệu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phom</a:t>
            </a:r>
            <a:r>
              <a:rPr lang="vi-VN" altLang="zh-CN" sz="1100" dirty="0">
                <a:solidFill>
                  <a:srgbClr val="000000"/>
                </a:solidFill>
                <a:latin typeface="Times New Roman" pitchFamily="18" charset="0"/>
                <a:ea typeface="微软雅黑" panose="020B0503020204020204" pitchFamily="34" charset="-122"/>
                <a:cs typeface="Times New Roman" pitchFamily="18" charset="0"/>
              </a:rPr>
              <a:t> khớp với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phân</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đoạn</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size </a:t>
            </a:r>
            <a:r>
              <a:rPr lang="vi-VN" altLang="zh-CN" sz="1100" dirty="0">
                <a:solidFill>
                  <a:srgbClr val="000000"/>
                </a:solidFill>
                <a:latin typeface="Times New Roman" pitchFamily="18" charset="0"/>
                <a:ea typeface="微软雅黑" panose="020B0503020204020204" pitchFamily="34" charset="-122"/>
                <a:cs typeface="Times New Roman" pitchFamily="18" charset="0"/>
              </a:rPr>
              <a:t>tương ứng</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vi-VN" altLang="zh-CN" sz="1100" dirty="0">
                <a:solidFill>
                  <a:srgbClr val="000000"/>
                </a:solidFill>
                <a:latin typeface="Times New Roman" pitchFamily="18" charset="0"/>
                <a:ea typeface="微软雅黑" panose="020B0503020204020204" pitchFamily="34" charset="-122"/>
                <a:cs typeface="Times New Roman" pitchFamily="18" charset="0"/>
              </a:rPr>
              <a:t>đảm bảo rằng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dữ</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en-US" altLang="zh-CN" sz="1100" dirty="0" err="1">
                <a:solidFill>
                  <a:srgbClr val="000000"/>
                </a:solidFill>
                <a:latin typeface="Times New Roman" pitchFamily="18" charset="0"/>
                <a:ea typeface="微软雅黑" panose="020B0503020204020204" pitchFamily="34" charset="-122"/>
                <a:cs typeface="Times New Roman" pitchFamily="18" charset="0"/>
              </a:rPr>
              <a:t>liệu</a:t>
            </a:r>
            <a:r>
              <a:rPr lang="en-US" altLang="zh-CN" sz="1100" dirty="0">
                <a:solidFill>
                  <a:srgbClr val="000000"/>
                </a:solidFill>
                <a:latin typeface="Times New Roman" pitchFamily="18" charset="0"/>
                <a:ea typeface="微软雅黑" panose="020B0503020204020204" pitchFamily="34" charset="-122"/>
                <a:cs typeface="Times New Roman" pitchFamily="18" charset="0"/>
              </a:rPr>
              <a:t> </a:t>
            </a:r>
            <a:r>
              <a:rPr lang="vi-VN" altLang="zh-CN" sz="1100" dirty="0">
                <a:solidFill>
                  <a:srgbClr val="000000"/>
                </a:solidFill>
                <a:latin typeface="Times New Roman" pitchFamily="18" charset="0"/>
                <a:ea typeface="微软雅黑" panose="020B0503020204020204" pitchFamily="34" charset="-122"/>
                <a:cs typeface="Times New Roman" pitchFamily="18" charset="0"/>
              </a:rPr>
              <a:t>đã nhập là chính xác.</a:t>
            </a:r>
            <a:endParaRPr lang="zh-CN" altLang="zh-CN" sz="1100" dirty="0">
              <a:solidFill>
                <a:srgbClr val="000000"/>
              </a:solidFill>
              <a:latin typeface="Times New Roman" pitchFamily="18" charset="0"/>
              <a:ea typeface="华文仿宋" panose="02010600040101010101" pitchFamily="2" charset="-122"/>
              <a:cs typeface="Times New Roman" pitchFamily="18" charset="0"/>
            </a:endParaRPr>
          </a:p>
          <a:p>
            <a:pPr>
              <a:spcBef>
                <a:spcPts val="360"/>
              </a:spcBef>
              <a:spcAft>
                <a:spcPts val="360"/>
              </a:spcAft>
            </a:pPr>
            <a:r>
              <a:rPr lang="en-US" altLang="zh-CN" sz="1100" dirty="0">
                <a:solidFill>
                  <a:srgbClr val="000000"/>
                </a:solidFill>
                <a:latin typeface="Times New Roman" pitchFamily="18" charset="0"/>
                <a:ea typeface="华文仿宋" panose="02010600040101010101" pitchFamily="2" charset="-122"/>
                <a:cs typeface="Times New Roman" pitchFamily="18" charset="0"/>
              </a:rPr>
              <a:t>1. Last data update process:</a:t>
            </a:r>
          </a:p>
          <a:p>
            <a:pPr>
              <a:spcBef>
                <a:spcPts val="360"/>
              </a:spcBef>
              <a:spcAft>
                <a:spcPts val="360"/>
              </a:spcAft>
            </a:pPr>
            <a:r>
              <a:rPr lang="en-US" altLang="zh-CN" sz="1100" dirty="0">
                <a:solidFill>
                  <a:srgbClr val="000000"/>
                </a:solidFill>
                <a:latin typeface="Times New Roman" pitchFamily="18" charset="0"/>
                <a:ea typeface="华文仿宋" panose="02010600040101010101" pitchFamily="2" charset="-122"/>
                <a:cs typeface="Times New Roman" pitchFamily="18" charset="0"/>
              </a:rPr>
              <a:t>1.1 The manager will identify inconsistency between the ordered material quantity and the actual material quantity at the workshop. If there is no inconsistency, the manager will proceed to enter the updated quantity into the MES system.</a:t>
            </a:r>
          </a:p>
          <a:p>
            <a:pPr>
              <a:spcBef>
                <a:spcPts val="360"/>
              </a:spcBef>
              <a:spcAft>
                <a:spcPts val="360"/>
              </a:spcAft>
            </a:pPr>
            <a:r>
              <a:rPr lang="en-US" altLang="zh-CN" sz="1100" dirty="0">
                <a:solidFill>
                  <a:srgbClr val="000000"/>
                </a:solidFill>
                <a:latin typeface="Times New Roman" pitchFamily="18" charset="0"/>
                <a:ea typeface="华文仿宋" panose="02010600040101010101" pitchFamily="2" charset="-122"/>
                <a:cs typeface="Times New Roman" pitchFamily="18" charset="0"/>
              </a:rPr>
              <a:t>1.2 The last manager regularly exports the Inventory Summary Table monthly, check the last inventory randomly, and adjusts the data accordingly if there’s any inconsistencies.</a:t>
            </a:r>
          </a:p>
          <a:p>
            <a:pPr>
              <a:spcBef>
                <a:spcPts val="360"/>
              </a:spcBef>
              <a:spcAft>
                <a:spcPts val="360"/>
              </a:spcAft>
            </a:pPr>
            <a:r>
              <a:rPr lang="en-US" altLang="zh-CN" sz="1100" dirty="0">
                <a:solidFill>
                  <a:srgbClr val="000000"/>
                </a:solidFill>
                <a:latin typeface="Times New Roman" pitchFamily="18" charset="0"/>
                <a:ea typeface="华文仿宋" panose="02010600040101010101" pitchFamily="2" charset="-122"/>
                <a:cs typeface="Times New Roman" pitchFamily="18" charset="0"/>
              </a:rPr>
              <a:t>1.3 Import the last data according to size.</a:t>
            </a:r>
            <a:endParaRPr lang="zh-CN" altLang="zh-CN" sz="1100" dirty="0">
              <a:solidFill>
                <a:srgbClr val="000000"/>
              </a:solidFill>
              <a:effectLst/>
              <a:latin typeface="Times New Roman" pitchFamily="18" charset="0"/>
              <a:ea typeface="华文仿宋" panose="02010600040101010101" pitchFamily="2" charset="-122"/>
              <a:cs typeface="Times New Roman" pitchFamily="18" charset="0"/>
            </a:endParaRPr>
          </a:p>
        </p:txBody>
      </p:sp>
      <p:sp>
        <p:nvSpPr>
          <p:cNvPr id="5" name="矩形 15">
            <a:extLst>
              <a:ext uri="{FF2B5EF4-FFF2-40B4-BE49-F238E27FC236}">
                <a16:creationId xmlns:a16="http://schemas.microsoft.com/office/drawing/2014/main" id="{36E7EEA4-7935-4450-017E-FFA2297A085B}"/>
              </a:ext>
            </a:extLst>
          </p:cNvPr>
          <p:cNvSpPr/>
          <p:nvPr/>
        </p:nvSpPr>
        <p:spPr>
          <a:xfrm>
            <a:off x="1498363" y="229922"/>
            <a:ext cx="8828058" cy="646331"/>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楦头资料导入 </a:t>
            </a:r>
            <a:r>
              <a:rPr lang="en-US" altLang="zh-CN" sz="2400" b="1" dirty="0" err="1">
                <a:effectLst/>
                <a:latin typeface="Times New Roman" pitchFamily="18" charset="0"/>
                <a:ea typeface="微软雅黑" panose="020B0503020204020204" pitchFamily="34" charset="-122"/>
                <a:cs typeface="Times New Roman" pitchFamily="18" charset="0"/>
              </a:rPr>
              <a:t>Nhập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dữ</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liệu</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phom</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3600" dirty="0">
                <a:latin typeface="Times New Roman" pitchFamily="18" charset="0"/>
                <a:ea typeface="微软雅黑" panose="020B0503020204020204" pitchFamily="34" charset="-122"/>
                <a:cs typeface="Times New Roman" pitchFamily="18" charset="0"/>
              </a:rPr>
              <a:t>Import data on last</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
        <p:nvSpPr>
          <p:cNvPr id="6" name="矩形 2">
            <a:extLst>
              <a:ext uri="{FF2B5EF4-FFF2-40B4-BE49-F238E27FC236}">
                <a16:creationId xmlns:a16="http://schemas.microsoft.com/office/drawing/2014/main" id="{F1BA66D3-9C4A-91D4-736B-841676AE6980}"/>
              </a:ext>
            </a:extLst>
          </p:cNvPr>
          <p:cNvSpPr/>
          <p:nvPr/>
        </p:nvSpPr>
        <p:spPr>
          <a:xfrm>
            <a:off x="1180333" y="909280"/>
            <a:ext cx="5433090" cy="400110"/>
          </a:xfrm>
          <a:prstGeom prst="rect">
            <a:avLst/>
          </a:prstGeom>
        </p:spPr>
        <p:txBody>
          <a:bodyPr wrap="none">
            <a:spAutoFit/>
          </a:bodyPr>
          <a:lstStyle/>
          <a:p>
            <a:pPr defTabSz="989607">
              <a:defRPr/>
            </a:pPr>
            <a:r>
              <a:rPr lang="en-US" altLang="zh-CN" sz="2000" b="1" dirty="0">
                <a:effectLst/>
                <a:latin typeface="微软雅黑" panose="020B0503020204020204" pitchFamily="34" charset="-122"/>
                <a:ea typeface="微软雅黑" panose="020B0503020204020204" pitchFamily="34" charset="-122"/>
              </a:rPr>
              <a:t>3.</a:t>
            </a:r>
            <a:r>
              <a:rPr lang="zh-CN" altLang="en-US" sz="2000" b="1" dirty="0">
                <a:effectLst/>
                <a:latin typeface="微软雅黑" panose="020B0503020204020204" pitchFamily="34" charset="-122"/>
                <a:ea typeface="微软雅黑" panose="020B0503020204020204" pitchFamily="34" charset="-122"/>
              </a:rPr>
              <a:t>流程描述 </a:t>
            </a:r>
            <a:r>
              <a:rPr lang="en-US" altLang="zh-CN" sz="2000" b="1" dirty="0" err="1">
                <a:effectLst/>
                <a:latin typeface="Times New Roman" pitchFamily="18" charset="0"/>
                <a:ea typeface="微软雅黑" panose="020B0503020204020204" pitchFamily="34" charset="-122"/>
                <a:cs typeface="Times New Roman" pitchFamily="18" charset="0"/>
              </a:rPr>
              <a:t>Mô</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tả</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lưu</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trình</a:t>
            </a:r>
            <a:r>
              <a:rPr lang="en-US" altLang="zh-CN" sz="2000" b="1" dirty="0">
                <a:effectLst/>
                <a:latin typeface="Times New Roman" pitchFamily="18" charset="0"/>
                <a:ea typeface="微软雅黑" panose="020B0503020204020204" pitchFamily="34" charset="-122"/>
                <a:cs typeface="Times New Roman" pitchFamily="18" charset="0"/>
              </a:rPr>
              <a:t> Process Description</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3393874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EC3CC45-075D-F743-D9AB-8598FF8E29AC}"/>
              </a:ext>
            </a:extLst>
          </p:cNvPr>
          <p:cNvPicPr>
            <a:picLocks noChangeAspect="1"/>
          </p:cNvPicPr>
          <p:nvPr/>
        </p:nvPicPr>
        <p:blipFill>
          <a:blip r:embed="rId3"/>
          <a:stretch>
            <a:fillRect/>
          </a:stretch>
        </p:blipFill>
        <p:spPr>
          <a:xfrm>
            <a:off x="0" y="1660849"/>
            <a:ext cx="9902825" cy="4011425"/>
          </a:xfrm>
          <a:prstGeom prst="rect">
            <a:avLst/>
          </a:prstGeom>
        </p:spPr>
      </p:pic>
      <p:sp>
        <p:nvSpPr>
          <p:cNvPr id="4" name="矩形 15">
            <a:extLst>
              <a:ext uri="{FF2B5EF4-FFF2-40B4-BE49-F238E27FC236}">
                <a16:creationId xmlns:a16="http://schemas.microsoft.com/office/drawing/2014/main" id="{36E7EEA4-7935-4450-017E-FFA2297A085B}"/>
              </a:ext>
            </a:extLst>
          </p:cNvPr>
          <p:cNvSpPr/>
          <p:nvPr/>
        </p:nvSpPr>
        <p:spPr>
          <a:xfrm>
            <a:off x="1498363" y="229922"/>
            <a:ext cx="8545929" cy="646331"/>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楦头资料导入 </a:t>
            </a:r>
            <a:r>
              <a:rPr lang="en-US" altLang="zh-CN" sz="2400" b="1" dirty="0" err="1">
                <a:effectLst/>
                <a:latin typeface="Times New Roman" pitchFamily="18" charset="0"/>
                <a:ea typeface="微软雅黑" panose="020B0503020204020204" pitchFamily="34" charset="-122"/>
                <a:cs typeface="Times New Roman" pitchFamily="18" charset="0"/>
              </a:rPr>
              <a:t>Nhập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dữ</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liệu</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phom</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3600" dirty="0">
                <a:latin typeface="Times New Roman" pitchFamily="18" charset="0"/>
                <a:ea typeface="微软雅黑" panose="020B0503020204020204" pitchFamily="34" charset="-122"/>
                <a:cs typeface="Times New Roman" pitchFamily="18" charset="0"/>
              </a:rPr>
              <a:t>Import data on last</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83422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31D9CF1-9BD5-5551-B86C-4E70707DC810}"/>
              </a:ext>
            </a:extLst>
          </p:cNvPr>
          <p:cNvPicPr>
            <a:picLocks noChangeAspect="1"/>
          </p:cNvPicPr>
          <p:nvPr/>
        </p:nvPicPr>
        <p:blipFill>
          <a:blip r:embed="rId3"/>
          <a:stretch>
            <a:fillRect/>
          </a:stretch>
        </p:blipFill>
        <p:spPr>
          <a:xfrm>
            <a:off x="985047" y="1054354"/>
            <a:ext cx="7186283" cy="1912786"/>
          </a:xfrm>
          <a:prstGeom prst="rect">
            <a:avLst/>
          </a:prstGeom>
        </p:spPr>
      </p:pic>
      <p:pic>
        <p:nvPicPr>
          <p:cNvPr id="6" name="图片 5">
            <a:extLst>
              <a:ext uri="{FF2B5EF4-FFF2-40B4-BE49-F238E27FC236}">
                <a16:creationId xmlns:a16="http://schemas.microsoft.com/office/drawing/2014/main" id="{74BA99B3-4A50-8597-12FD-85901A392101}"/>
              </a:ext>
            </a:extLst>
          </p:cNvPr>
          <p:cNvPicPr>
            <a:picLocks noChangeAspect="1"/>
          </p:cNvPicPr>
          <p:nvPr/>
        </p:nvPicPr>
        <p:blipFill>
          <a:blip r:embed="rId4"/>
          <a:stretch>
            <a:fillRect/>
          </a:stretch>
        </p:blipFill>
        <p:spPr>
          <a:xfrm>
            <a:off x="631810" y="3494314"/>
            <a:ext cx="8639203" cy="1912786"/>
          </a:xfrm>
          <a:prstGeom prst="rect">
            <a:avLst/>
          </a:prstGeom>
        </p:spPr>
      </p:pic>
      <p:sp>
        <p:nvSpPr>
          <p:cNvPr id="5" name="矩形 15">
            <a:extLst>
              <a:ext uri="{FF2B5EF4-FFF2-40B4-BE49-F238E27FC236}">
                <a16:creationId xmlns:a16="http://schemas.microsoft.com/office/drawing/2014/main" id="{36E7EEA4-7935-4450-017E-FFA2297A085B}"/>
              </a:ext>
            </a:extLst>
          </p:cNvPr>
          <p:cNvSpPr/>
          <p:nvPr/>
        </p:nvSpPr>
        <p:spPr>
          <a:xfrm>
            <a:off x="1498363" y="229922"/>
            <a:ext cx="8545929" cy="646331"/>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楦头资料导入 </a:t>
            </a:r>
            <a:r>
              <a:rPr lang="en-US" altLang="zh-CN" sz="2400" b="1" dirty="0" err="1">
                <a:effectLst/>
                <a:latin typeface="Times New Roman" pitchFamily="18" charset="0"/>
                <a:ea typeface="微软雅黑" panose="020B0503020204020204" pitchFamily="34" charset="-122"/>
                <a:cs typeface="Times New Roman" pitchFamily="18" charset="0"/>
              </a:rPr>
              <a:t>Nhập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dữ</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liệu</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phom</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3600" dirty="0">
                <a:latin typeface="Times New Roman" pitchFamily="18" charset="0"/>
                <a:ea typeface="微软雅黑" panose="020B0503020204020204" pitchFamily="34" charset="-122"/>
                <a:cs typeface="Times New Roman" pitchFamily="18" charset="0"/>
              </a:rPr>
              <a:t>Import data on last</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1777186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a:extLst>
              <a:ext uri="{FF2B5EF4-FFF2-40B4-BE49-F238E27FC236}">
                <a16:creationId xmlns:a16="http://schemas.microsoft.com/office/drawing/2014/main" id="{C3854AC2-E69C-023D-D3AE-1BAFF2F01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56" y="1216155"/>
            <a:ext cx="9217863" cy="4484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15">
            <a:extLst>
              <a:ext uri="{FF2B5EF4-FFF2-40B4-BE49-F238E27FC236}">
                <a16:creationId xmlns:a16="http://schemas.microsoft.com/office/drawing/2014/main" id="{36E7EEA4-7935-4450-017E-FFA2297A085B}"/>
              </a:ext>
            </a:extLst>
          </p:cNvPr>
          <p:cNvSpPr/>
          <p:nvPr/>
        </p:nvSpPr>
        <p:spPr>
          <a:xfrm>
            <a:off x="1498363" y="229922"/>
            <a:ext cx="8545929" cy="646331"/>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楦头资料导入 </a:t>
            </a:r>
            <a:r>
              <a:rPr lang="en-US" altLang="zh-CN" sz="2400" b="1" dirty="0" err="1">
                <a:effectLst/>
                <a:latin typeface="Times New Roman" pitchFamily="18" charset="0"/>
                <a:ea typeface="微软雅黑" panose="020B0503020204020204" pitchFamily="34" charset="-122"/>
                <a:cs typeface="Times New Roman" pitchFamily="18" charset="0"/>
              </a:rPr>
              <a:t>Nhập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dữ</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liệu</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phom</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3600" dirty="0">
                <a:latin typeface="Times New Roman" pitchFamily="18" charset="0"/>
                <a:ea typeface="微软雅黑" panose="020B0503020204020204" pitchFamily="34" charset="-122"/>
                <a:cs typeface="Times New Roman" pitchFamily="18" charset="0"/>
              </a:rPr>
              <a:t>Import data on last</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382639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C Title">
            <a:extLst>
              <a:ext uri="{FF2B5EF4-FFF2-40B4-BE49-F238E27FC236}">
                <a16:creationId xmlns:a16="http://schemas.microsoft.com/office/drawing/2014/main" id="{970E32F3-96E1-D3DB-21E6-87F4B4182B33}"/>
              </a:ext>
            </a:extLst>
          </p:cNvPr>
          <p:cNvSpPr txBox="1">
            <a:spLocks noChangeArrowheads="1"/>
          </p:cNvSpPr>
          <p:nvPr/>
        </p:nvSpPr>
        <p:spPr bwMode="auto">
          <a:xfrm>
            <a:off x="4993492" y="5660881"/>
            <a:ext cx="4631071" cy="1394241"/>
          </a:xfrm>
          <a:prstGeom prst="rect">
            <a:avLst/>
          </a:prstGeom>
          <a:noFill/>
          <a:ln w="9525">
            <a:noFill/>
            <a:miter lim="800000"/>
          </a:ln>
        </p:spPr>
        <p:txBody>
          <a:bodyPr lIns="88820" tIns="43631" rIns="88820" bIns="43631" anchor="ctr">
            <a:spAutoFit/>
          </a:bodyPr>
          <a:lstStyle/>
          <a:p>
            <a:pPr algn="ctr" eaLnBrk="0" hangingPunct="0">
              <a:lnSpc>
                <a:spcPct val="150000"/>
              </a:lnSpc>
            </a:pPr>
            <a:r>
              <a:rPr lang="en-US" altLang="zh-CN" sz="1963" dirty="0" err="1">
                <a:latin typeface="微软雅黑" panose="020B0503020204020204" pitchFamily="34" charset="-122"/>
                <a:ea typeface="微软雅黑" panose="020B0503020204020204" pitchFamily="34" charset="-122"/>
              </a:rPr>
              <a:t>Zhengqi</a:t>
            </a:r>
            <a:r>
              <a:rPr lang="en-US" altLang="zh-CN" sz="1963" dirty="0">
                <a:latin typeface="微软雅黑" panose="020B0503020204020204" pitchFamily="34" charset="-122"/>
                <a:ea typeface="微软雅黑" panose="020B0503020204020204" pitchFamily="34" charset="-122"/>
              </a:rPr>
              <a:t> Consulting (</a:t>
            </a:r>
            <a:r>
              <a:rPr lang="en-US" altLang="zh-CN" sz="1963" dirty="0" err="1">
                <a:latin typeface="微软雅黑" panose="020B0503020204020204" pitchFamily="34" charset="-122"/>
                <a:ea typeface="微软雅黑" panose="020B0503020204020204" pitchFamily="34" charset="-122"/>
              </a:rPr>
              <a:t>Hongbang</a:t>
            </a:r>
            <a:r>
              <a:rPr lang="en-US" altLang="zh-CN" sz="1963" dirty="0">
                <a:latin typeface="微软雅黑" panose="020B0503020204020204" pitchFamily="34" charset="-122"/>
                <a:ea typeface="微软雅黑" panose="020B0503020204020204" pitchFamily="34" charset="-122"/>
              </a:rPr>
              <a:t>) project team</a:t>
            </a:r>
          </a:p>
          <a:p>
            <a:pPr algn="ctr" eaLnBrk="0" hangingPunct="0">
              <a:lnSpc>
                <a:spcPct val="150000"/>
              </a:lnSpc>
            </a:pPr>
            <a:r>
              <a:rPr lang="en-US" altLang="zh-CN" sz="1963" dirty="0">
                <a:latin typeface="微软雅黑" panose="020B0503020204020204" pitchFamily="34" charset="-122"/>
                <a:ea typeface="微软雅黑" panose="020B0503020204020204" pitchFamily="34" charset="-122"/>
              </a:rPr>
              <a:t>2023-05-13</a:t>
            </a:r>
            <a:endParaRPr lang="zh-CN" altLang="en-US" sz="1963" dirty="0">
              <a:latin typeface="微软雅黑" panose="020B0503020204020204" pitchFamily="34" charset="-122"/>
              <a:ea typeface="微软雅黑" panose="020B0503020204020204" pitchFamily="34" charset="-122"/>
            </a:endParaRPr>
          </a:p>
        </p:txBody>
      </p:sp>
      <p:sp>
        <p:nvSpPr>
          <p:cNvPr id="6" name="AC Title">
            <a:extLst>
              <a:ext uri="{FF2B5EF4-FFF2-40B4-BE49-F238E27FC236}">
                <a16:creationId xmlns:a16="http://schemas.microsoft.com/office/drawing/2014/main" id="{CF86B6B9-F11C-1BDC-70F7-F80F0C20D6A1}"/>
              </a:ext>
            </a:extLst>
          </p:cNvPr>
          <p:cNvSpPr>
            <a:spLocks noChangeArrowheads="1"/>
          </p:cNvSpPr>
          <p:nvPr/>
        </p:nvSpPr>
        <p:spPr bwMode="auto">
          <a:xfrm>
            <a:off x="614849" y="3451029"/>
            <a:ext cx="8757274" cy="819533"/>
          </a:xfrm>
          <a:prstGeom prst="rect">
            <a:avLst/>
          </a:prstGeom>
          <a:noFill/>
          <a:ln w="9525">
            <a:noFill/>
            <a:miter lim="800000"/>
          </a:ln>
        </p:spPr>
        <p:txBody>
          <a:bodyPr lIns="88820" tIns="43631" rIns="88820" bIns="43631" anchor="ctr">
            <a:spAutoFit/>
          </a:bodyPr>
          <a:lstStyle/>
          <a:p>
            <a:pPr algn="ctr" eaLnBrk="0" hangingPunct="0">
              <a:lnSpc>
                <a:spcPct val="150000"/>
              </a:lnSpc>
            </a:pPr>
            <a:r>
              <a:rPr lang="en-US" altLang="zh-CN" sz="3600" dirty="0">
                <a:latin typeface="Times New Roman" pitchFamily="18" charset="0"/>
                <a:ea typeface="微软雅黑" panose="020B0503020204020204" pitchFamily="34" charset="-122"/>
                <a:cs typeface="Times New Roman" pitchFamily="18" charset="0"/>
              </a:rPr>
              <a:t>PC DEPARTMENT WORKFLOW</a:t>
            </a:r>
          </a:p>
        </p:txBody>
      </p:sp>
      <p:sp>
        <p:nvSpPr>
          <p:cNvPr id="9" name="Rectangle 5">
            <a:extLst>
              <a:ext uri="{FF2B5EF4-FFF2-40B4-BE49-F238E27FC236}">
                <a16:creationId xmlns:a16="http://schemas.microsoft.com/office/drawing/2014/main" id="{8B5396F2-7F7C-8A03-20F0-553813C42D75}"/>
              </a:ext>
            </a:extLst>
          </p:cNvPr>
          <p:cNvSpPr>
            <a:spLocks noChangeArrowheads="1"/>
          </p:cNvSpPr>
          <p:nvPr/>
        </p:nvSpPr>
        <p:spPr bwMode="auto">
          <a:xfrm>
            <a:off x="0" y="0"/>
            <a:ext cx="9901829" cy="3429000"/>
          </a:xfrm>
          <a:prstGeom prst="rect">
            <a:avLst/>
          </a:prstGeom>
          <a:solidFill>
            <a:srgbClr val="A50021"/>
          </a:solidFill>
          <a:ln>
            <a:noFill/>
          </a:ln>
          <a:effectLst/>
        </p:spPr>
        <p:txBody>
          <a:bodyPr/>
          <a:lstStyle>
            <a:lvl1pPr algn="ctr">
              <a:defRPr sz="1400" b="1">
                <a:solidFill>
                  <a:schemeClr val="tx1"/>
                </a:solidFill>
                <a:latin typeface="Arial" panose="020B0604020202020204" pitchFamily="34" charset="0"/>
                <a:ea typeface="楷体" panose="02010609060101010101" pitchFamily="49" charset="-122"/>
              </a:defRPr>
            </a:lvl1pPr>
            <a:lvl2pPr marL="742950" indent="-285750" algn="ctr">
              <a:defRPr sz="1400" b="1">
                <a:solidFill>
                  <a:schemeClr val="tx1"/>
                </a:solidFill>
                <a:latin typeface="Arial" panose="020B0604020202020204" pitchFamily="34" charset="0"/>
                <a:ea typeface="楷体" panose="02010609060101010101" pitchFamily="49" charset="-122"/>
              </a:defRPr>
            </a:lvl2pPr>
            <a:lvl3pPr marL="1143000" indent="-228600" algn="ctr">
              <a:defRPr sz="1400" b="1">
                <a:solidFill>
                  <a:schemeClr val="tx1"/>
                </a:solidFill>
                <a:latin typeface="Arial" panose="020B0604020202020204" pitchFamily="34" charset="0"/>
                <a:ea typeface="楷体" panose="02010609060101010101" pitchFamily="49" charset="-122"/>
              </a:defRPr>
            </a:lvl3pPr>
            <a:lvl4pPr marL="1600200" indent="-228600" algn="ctr">
              <a:defRPr sz="1400" b="1">
                <a:solidFill>
                  <a:schemeClr val="tx1"/>
                </a:solidFill>
                <a:latin typeface="Arial" panose="020B0604020202020204" pitchFamily="34" charset="0"/>
                <a:ea typeface="楷体" panose="02010609060101010101" pitchFamily="49" charset="-122"/>
              </a:defRPr>
            </a:lvl4pPr>
            <a:lvl5pPr marL="2057400" indent="-228600" algn="ctr">
              <a:defRPr sz="1400" b="1">
                <a:solidFill>
                  <a:schemeClr val="tx1"/>
                </a:solidFill>
                <a:latin typeface="Arial" panose="020B0604020202020204" pitchFamily="34" charset="0"/>
                <a:ea typeface="楷体" panose="02010609060101010101" pitchFamily="49" charset="-122"/>
              </a:defRPr>
            </a:lvl5pPr>
            <a:lvl6pPr marL="2514600" indent="-228600" algn="ctr" eaLnBrk="0" fontAlgn="base" hangingPunct="0">
              <a:spcBef>
                <a:spcPct val="0"/>
              </a:spcBef>
              <a:spcAft>
                <a:spcPct val="0"/>
              </a:spcAft>
              <a:defRPr sz="1400" b="1">
                <a:solidFill>
                  <a:schemeClr val="tx1"/>
                </a:solidFill>
                <a:latin typeface="Arial" panose="020B0604020202020204" pitchFamily="34" charset="0"/>
                <a:ea typeface="楷体" panose="02010609060101010101" pitchFamily="49" charset="-122"/>
              </a:defRPr>
            </a:lvl6pPr>
            <a:lvl7pPr marL="2971800" indent="-228600" algn="ctr" eaLnBrk="0" fontAlgn="base" hangingPunct="0">
              <a:spcBef>
                <a:spcPct val="0"/>
              </a:spcBef>
              <a:spcAft>
                <a:spcPct val="0"/>
              </a:spcAft>
              <a:defRPr sz="1400" b="1">
                <a:solidFill>
                  <a:schemeClr val="tx1"/>
                </a:solidFill>
                <a:latin typeface="Arial" panose="020B0604020202020204" pitchFamily="34" charset="0"/>
                <a:ea typeface="楷体" panose="02010609060101010101" pitchFamily="49" charset="-122"/>
              </a:defRPr>
            </a:lvl7pPr>
            <a:lvl8pPr marL="3429000" indent="-228600" algn="ctr" eaLnBrk="0" fontAlgn="base" hangingPunct="0">
              <a:spcBef>
                <a:spcPct val="0"/>
              </a:spcBef>
              <a:spcAft>
                <a:spcPct val="0"/>
              </a:spcAft>
              <a:defRPr sz="1400" b="1">
                <a:solidFill>
                  <a:schemeClr val="tx1"/>
                </a:solidFill>
                <a:latin typeface="Arial" panose="020B0604020202020204" pitchFamily="34" charset="0"/>
                <a:ea typeface="楷体" panose="02010609060101010101" pitchFamily="49" charset="-122"/>
              </a:defRPr>
            </a:lvl8pPr>
            <a:lvl9pPr marL="3886200" indent="-228600" algn="ctr" eaLnBrk="0" fontAlgn="base" hangingPunct="0">
              <a:spcBef>
                <a:spcPct val="0"/>
              </a:spcBef>
              <a:spcAft>
                <a:spcPct val="0"/>
              </a:spcAft>
              <a:defRPr sz="1400" b="1">
                <a:solidFill>
                  <a:schemeClr val="tx1"/>
                </a:solidFill>
                <a:latin typeface="Arial" panose="020B0604020202020204" pitchFamily="34" charset="0"/>
                <a:ea typeface="楷体" panose="02010609060101010101" pitchFamily="49" charset="-122"/>
              </a:defRPr>
            </a:lvl9pPr>
          </a:lstStyle>
          <a:p>
            <a:pPr eaLnBrk="0" hangingPunct="0">
              <a:buFontTx/>
              <a:buNone/>
              <a:defRPr/>
            </a:pPr>
            <a:endParaRPr lang="zh-CN" altLang="en-US" sz="1374"/>
          </a:p>
        </p:txBody>
      </p:sp>
      <p:sp>
        <p:nvSpPr>
          <p:cNvPr id="10" name="矩形 3">
            <a:extLst>
              <a:ext uri="{FF2B5EF4-FFF2-40B4-BE49-F238E27FC236}">
                <a16:creationId xmlns:a16="http://schemas.microsoft.com/office/drawing/2014/main" id="{DE9D0D2A-D8AB-16DE-54EE-737694A7A70E}"/>
              </a:ext>
            </a:extLst>
          </p:cNvPr>
          <p:cNvSpPr>
            <a:spLocks noChangeArrowheads="1"/>
          </p:cNvSpPr>
          <p:nvPr/>
        </p:nvSpPr>
        <p:spPr bwMode="auto">
          <a:xfrm>
            <a:off x="24932" y="1394233"/>
            <a:ext cx="9754544" cy="1754326"/>
          </a:xfrm>
          <a:prstGeom prst="rect">
            <a:avLst/>
          </a:prstGeom>
          <a:noFill/>
          <a:ln w="9525">
            <a:noFill/>
            <a:miter lim="800000"/>
          </a:ln>
        </p:spPr>
        <p:txBody>
          <a:bodyPr>
            <a:spAutoFit/>
          </a:bodyPr>
          <a:lstStyle/>
          <a:p>
            <a:pPr algn="ctr" eaLnBrk="0" hangingPunct="0"/>
            <a:r>
              <a:rPr lang="en-US" altLang="zh-CN" sz="3600" dirty="0">
                <a:solidFill>
                  <a:schemeClr val="bg1"/>
                </a:solidFill>
                <a:latin typeface="Times New Roman" pitchFamily="18" charset="0"/>
                <a:ea typeface="微软雅黑" panose="020B0503020204020204" pitchFamily="34" charset="-122"/>
                <a:cs typeface="Times New Roman" pitchFamily="18" charset="0"/>
              </a:rPr>
              <a:t>ANNORA VIETNAM FOOTWEAR CO., LTD </a:t>
            </a:r>
          </a:p>
          <a:p>
            <a:pPr algn="ctr" eaLnBrk="0" hangingPunct="0"/>
            <a:r>
              <a:rPr lang="en-US" altLang="zh-CN" sz="3600" dirty="0">
                <a:solidFill>
                  <a:schemeClr val="bg1"/>
                </a:solidFill>
                <a:latin typeface="Times New Roman" pitchFamily="18" charset="0"/>
                <a:ea typeface="微软雅黑" panose="020B0503020204020204" pitchFamily="34" charset="-122"/>
                <a:cs typeface="Times New Roman" pitchFamily="18" charset="0"/>
              </a:rPr>
              <a:t>SHOE PRODUCTION MANAGEMENT SYSTEM PROJECT MES </a:t>
            </a:r>
          </a:p>
        </p:txBody>
      </p:sp>
      <p:pic>
        <p:nvPicPr>
          <p:cNvPr id="11" name="图片 10">
            <a:extLst>
              <a:ext uri="{FF2B5EF4-FFF2-40B4-BE49-F238E27FC236}">
                <a16:creationId xmlns:a16="http://schemas.microsoft.com/office/drawing/2014/main" id="{191F1884-3F0E-8F29-9A53-BBFF9184B7F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4932" y="5948859"/>
            <a:ext cx="901706" cy="899589"/>
          </a:xfrm>
          <a:prstGeom prst="rect">
            <a:avLst/>
          </a:prstGeom>
        </p:spPr>
      </p:pic>
      <p:pic>
        <p:nvPicPr>
          <p:cNvPr id="12" name="图片 14">
            <a:extLst>
              <a:ext uri="{FF2B5EF4-FFF2-40B4-BE49-F238E27FC236}">
                <a16:creationId xmlns:a16="http://schemas.microsoft.com/office/drawing/2014/main" id="{A43F5028-BFF6-669A-C42C-FE6A49D87966}"/>
              </a:ext>
            </a:extLst>
          </p:cNvPr>
          <p:cNvPicPr>
            <a:picLocks noChangeAspect="1" noChangeArrowheads="1"/>
          </p:cNvPicPr>
          <p:nvPr/>
        </p:nvPicPr>
        <p:blipFill>
          <a:blip r:embed="rId4" cstate="print"/>
          <a:srcRect/>
          <a:stretch>
            <a:fillRect/>
          </a:stretch>
        </p:blipFill>
        <p:spPr bwMode="auto">
          <a:xfrm>
            <a:off x="8889855" y="5885460"/>
            <a:ext cx="964547" cy="962988"/>
          </a:xfrm>
          <a:prstGeom prst="rect">
            <a:avLst/>
          </a:prstGeom>
          <a:noFill/>
          <a:ln w="9525">
            <a:noFill/>
            <a:miter lim="800000"/>
            <a:headEnd/>
            <a:tailEnd/>
          </a:ln>
        </p:spPr>
      </p:pic>
    </p:spTree>
    <p:extLst>
      <p:ext uri="{BB962C8B-B14F-4D97-AF65-F5344CB8AC3E}">
        <p14:creationId xmlns:p14="http://schemas.microsoft.com/office/powerpoint/2010/main" val="2613471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
            <a:extLst>
              <a:ext uri="{FF2B5EF4-FFF2-40B4-BE49-F238E27FC236}">
                <a16:creationId xmlns:a16="http://schemas.microsoft.com/office/drawing/2014/main" id="{DF44C015-E723-F830-EDB1-A482EF8F48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665" y="1245733"/>
            <a:ext cx="8444010" cy="422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15">
            <a:extLst>
              <a:ext uri="{FF2B5EF4-FFF2-40B4-BE49-F238E27FC236}">
                <a16:creationId xmlns:a16="http://schemas.microsoft.com/office/drawing/2014/main" id="{36E7EEA4-7935-4450-017E-FFA2297A085B}"/>
              </a:ext>
            </a:extLst>
          </p:cNvPr>
          <p:cNvSpPr/>
          <p:nvPr/>
        </p:nvSpPr>
        <p:spPr>
          <a:xfrm>
            <a:off x="1498363" y="229922"/>
            <a:ext cx="8545929" cy="646331"/>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楦头资料导入 </a:t>
            </a:r>
            <a:r>
              <a:rPr lang="en-US" altLang="zh-CN" sz="2400" b="1" dirty="0" err="1">
                <a:effectLst/>
                <a:latin typeface="Times New Roman" pitchFamily="18" charset="0"/>
                <a:ea typeface="微软雅黑" panose="020B0503020204020204" pitchFamily="34" charset="-122"/>
                <a:cs typeface="Times New Roman" pitchFamily="18" charset="0"/>
              </a:rPr>
              <a:t>Nhập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dữ</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liệu</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phom</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3600" dirty="0">
                <a:latin typeface="Times New Roman" pitchFamily="18" charset="0"/>
                <a:ea typeface="微软雅黑" panose="020B0503020204020204" pitchFamily="34" charset="-122"/>
                <a:cs typeface="Times New Roman" pitchFamily="18" charset="0"/>
              </a:rPr>
              <a:t>Import data on last</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1255353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C4186E8E-4CB4-7F48-AFF8-73387397885B}"/>
              </a:ext>
            </a:extLst>
          </p:cNvPr>
          <p:cNvSpPr/>
          <p:nvPr/>
        </p:nvSpPr>
        <p:spPr>
          <a:xfrm>
            <a:off x="661718" y="1100777"/>
            <a:ext cx="4482189" cy="461665"/>
          </a:xfrm>
          <a:prstGeom prst="rect">
            <a:avLst/>
          </a:prstGeom>
        </p:spPr>
        <p:txBody>
          <a:bodyPr wrap="none">
            <a:spAutoFit/>
          </a:bodyPr>
          <a:lstStyle/>
          <a:p>
            <a:pPr defTabSz="989607">
              <a:defRPr/>
            </a:pPr>
            <a:r>
              <a:rPr lang="en-US" altLang="zh-CN" sz="2400" b="1" dirty="0">
                <a:effectLst/>
                <a:latin typeface="微软雅黑" panose="020B0503020204020204" pitchFamily="34" charset="-122"/>
                <a:ea typeface="微软雅黑" panose="020B0503020204020204" pitchFamily="34" charset="-122"/>
              </a:rPr>
              <a:t>4.</a:t>
            </a:r>
            <a:r>
              <a:rPr lang="zh-CN" altLang="en-US" sz="2400" b="1" dirty="0">
                <a:effectLst/>
                <a:latin typeface="微软雅黑" panose="020B0503020204020204" pitchFamily="34" charset="-122"/>
                <a:ea typeface="微软雅黑" panose="020B0503020204020204" pitchFamily="34" charset="-122"/>
              </a:rPr>
              <a:t>注意事项 </a:t>
            </a:r>
            <a:r>
              <a:rPr lang="en-US" altLang="zh-CN" sz="2400" b="1" dirty="0">
                <a:effectLst/>
                <a:latin typeface="微软雅黑" panose="020B0503020204020204" pitchFamily="34" charset="-122"/>
                <a:ea typeface="微软雅黑" panose="020B0503020204020204" pitchFamily="34" charset="-122"/>
              </a:rPr>
              <a:t>Important Notice</a:t>
            </a:r>
            <a:endParaRPr lang="zh-CN" altLang="en-US" sz="4000" kern="0" dirty="0">
              <a:latin typeface="微软雅黑" panose="020B0503020204020204" pitchFamily="34" charset="-122"/>
              <a:ea typeface="微软雅黑" panose="020B0503020204020204" pitchFamily="34" charset="-122"/>
              <a:cs typeface="+mn-ea"/>
              <a:sym typeface="+mn-lt"/>
            </a:endParaRPr>
          </a:p>
        </p:txBody>
      </p:sp>
      <p:sp>
        <p:nvSpPr>
          <p:cNvPr id="16" name="文本框 15">
            <a:extLst>
              <a:ext uri="{FF2B5EF4-FFF2-40B4-BE49-F238E27FC236}">
                <a16:creationId xmlns:a16="http://schemas.microsoft.com/office/drawing/2014/main" id="{CA7EA20A-D8FE-53C9-5740-56477D43FA99}"/>
              </a:ext>
            </a:extLst>
          </p:cNvPr>
          <p:cNvSpPr txBox="1"/>
          <p:nvPr/>
        </p:nvSpPr>
        <p:spPr>
          <a:xfrm>
            <a:off x="1066406" y="1879834"/>
            <a:ext cx="7153863" cy="4719241"/>
          </a:xfrm>
          <a:prstGeom prst="rect">
            <a:avLst/>
          </a:prstGeom>
          <a:noFill/>
        </p:spPr>
        <p:txBody>
          <a:bodyPr wrap="square">
            <a:spAutoFit/>
          </a:bodyPr>
          <a:lstStyle/>
          <a:p>
            <a:pPr>
              <a:spcBef>
                <a:spcPts val="360"/>
              </a:spcBef>
              <a:spcAft>
                <a:spcPts val="360"/>
              </a:spcAft>
            </a:pPr>
            <a:r>
              <a:rPr lang="en-US" altLang="zh-CN" sz="1800" b="1"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1.</a:t>
            </a:r>
            <a:r>
              <a:rPr lang="zh-CN" altLang="en-US" sz="1800" b="1"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楦头导入码制准确性；（提供楦头号码，而不是客户号码）</a:t>
            </a:r>
            <a:endParaRPr lang="en-US" altLang="zh-CN" sz="1800" b="1"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endParaRPr>
          </a:p>
          <a:p>
            <a:pPr>
              <a:spcBef>
                <a:spcPts val="360"/>
              </a:spcBef>
              <a:spcAft>
                <a:spcPts val="360"/>
              </a:spcAft>
            </a:pPr>
            <a:r>
              <a:rPr lang="en-US" altLang="zh-CN" sz="1800" dirty="0">
                <a:solidFill>
                  <a:srgbClr val="000000"/>
                </a:solidFill>
                <a:latin typeface="Times New Roman" panose="02020603050405020304" pitchFamily="18" charset="0"/>
                <a:ea typeface="微软雅黑" panose="020B0503020204020204" pitchFamily="34" charset="-122"/>
              </a:rPr>
              <a:t>2.</a:t>
            </a:r>
            <a:r>
              <a:rPr lang="zh-CN" altLang="en-US" sz="1800" dirty="0">
                <a:solidFill>
                  <a:srgbClr val="000000"/>
                </a:solidFill>
                <a:latin typeface="Times New Roman" panose="02020603050405020304" pitchFamily="18" charset="0"/>
                <a:ea typeface="微软雅黑" panose="020B0503020204020204" pitchFamily="34" charset="-122"/>
              </a:rPr>
              <a:t>楦头数据及时更新；</a:t>
            </a:r>
            <a:endParaRPr lang="en-US" altLang="zh-CN" sz="1800" dirty="0">
              <a:solidFill>
                <a:srgbClr val="000000"/>
              </a:solidFill>
              <a:latin typeface="Times New Roman" panose="02020603050405020304" pitchFamily="18" charset="0"/>
              <a:ea typeface="微软雅黑" panose="020B0503020204020204" pitchFamily="34" charset="-122"/>
            </a:endParaRPr>
          </a:p>
          <a:p>
            <a:pPr>
              <a:spcBef>
                <a:spcPts val="360"/>
              </a:spcBef>
              <a:spcAft>
                <a:spcPts val="360"/>
              </a:spcAft>
            </a:pPr>
            <a:r>
              <a:rPr lang="en-US" altLang="zh-CN" sz="1800" dirty="0">
                <a:solidFill>
                  <a:srgbClr val="000000"/>
                </a:solidFill>
                <a:latin typeface="Times New Roman" panose="02020603050405020304" pitchFamily="18" charset="0"/>
                <a:ea typeface="微软雅黑" panose="020B0503020204020204" pitchFamily="34" charset="-122"/>
              </a:rPr>
              <a:t>3.</a:t>
            </a:r>
            <a:r>
              <a:rPr lang="zh-CN" altLang="en-US" sz="1800" dirty="0">
                <a:solidFill>
                  <a:srgbClr val="000000"/>
                </a:solidFill>
                <a:latin typeface="Times New Roman" panose="02020603050405020304" pitchFamily="18" charset="0"/>
                <a:ea typeface="微软雅黑" panose="020B0503020204020204" pitchFamily="34" charset="-122"/>
              </a:rPr>
              <a:t>提供楦头规范格式导入；</a:t>
            </a:r>
            <a:endParaRPr lang="en-US" altLang="zh-CN" sz="1800" dirty="0">
              <a:solidFill>
                <a:srgbClr val="000000"/>
              </a:solidFill>
              <a:latin typeface="Times New Roman" panose="02020603050405020304" pitchFamily="18" charset="0"/>
              <a:ea typeface="微软雅黑" panose="020B0503020204020204" pitchFamily="34" charset="-122"/>
            </a:endParaRPr>
          </a:p>
          <a:p>
            <a:pPr>
              <a:spcBef>
                <a:spcPts val="360"/>
              </a:spcBef>
              <a:spcAft>
                <a:spcPts val="360"/>
              </a:spcAft>
            </a:pPr>
            <a:endParaRPr lang="en-US" altLang="zh-CN" sz="1800" dirty="0">
              <a:solidFill>
                <a:srgbClr val="000000"/>
              </a:solidFill>
              <a:latin typeface="Times New Roman" panose="02020603050405020304" pitchFamily="18" charset="0"/>
              <a:ea typeface="微软雅黑" panose="020B0503020204020204" pitchFamily="34" charset="-122"/>
            </a:endParaRPr>
          </a:p>
          <a:p>
            <a:pPr marL="342900" indent="-342900">
              <a:spcBef>
                <a:spcPts val="360"/>
              </a:spcBef>
              <a:spcAft>
                <a:spcPts val="360"/>
              </a:spcAft>
              <a:buAutoNum type="arabicPeriod"/>
            </a:pPr>
            <a:r>
              <a:rPr lang="en-US" altLang="zh-CN" sz="1800" dirty="0" err="1">
                <a:solidFill>
                  <a:srgbClr val="000000"/>
                </a:solidFill>
                <a:latin typeface="Times New Roman" panose="02020603050405020304" pitchFamily="18" charset="0"/>
                <a:ea typeface="微软雅黑" panose="020B0503020204020204" pitchFamily="34" charset="-122"/>
              </a:rPr>
              <a:t>Tính</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chính</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xác</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khi</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nhập</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phân</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đoạn</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phom</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cung</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cấp</a:t>
            </a:r>
            <a:r>
              <a:rPr lang="en-US" altLang="zh-CN" sz="1800" dirty="0">
                <a:solidFill>
                  <a:srgbClr val="000000"/>
                </a:solidFill>
                <a:latin typeface="Times New Roman" panose="02020603050405020304" pitchFamily="18" charset="0"/>
                <a:ea typeface="微软雅黑" panose="020B0503020204020204" pitchFamily="34" charset="-122"/>
              </a:rPr>
              <a:t> size </a:t>
            </a:r>
            <a:r>
              <a:rPr lang="en-US" altLang="zh-CN" sz="1800" dirty="0" err="1">
                <a:solidFill>
                  <a:srgbClr val="000000"/>
                </a:solidFill>
                <a:latin typeface="Times New Roman" panose="02020603050405020304" pitchFamily="18" charset="0"/>
                <a:ea typeface="微软雅黑" panose="020B0503020204020204" pitchFamily="34" charset="-122"/>
              </a:rPr>
              <a:t>số</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phom</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thực</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tế</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không</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phải</a:t>
            </a:r>
            <a:r>
              <a:rPr lang="en-US" altLang="zh-CN" sz="1800" dirty="0">
                <a:solidFill>
                  <a:srgbClr val="000000"/>
                </a:solidFill>
                <a:latin typeface="Times New Roman" panose="02020603050405020304" pitchFamily="18" charset="0"/>
                <a:ea typeface="微软雅黑" panose="020B0503020204020204" pitchFamily="34" charset="-122"/>
              </a:rPr>
              <a:t> size </a:t>
            </a:r>
            <a:r>
              <a:rPr lang="en-US" altLang="zh-CN" sz="1800" dirty="0" err="1">
                <a:solidFill>
                  <a:srgbClr val="000000"/>
                </a:solidFill>
                <a:latin typeface="Times New Roman" panose="02020603050405020304" pitchFamily="18" charset="0"/>
                <a:ea typeface="微软雅黑" panose="020B0503020204020204" pitchFamily="34" charset="-122"/>
              </a:rPr>
              <a:t>số</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của</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khách</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hàng</a:t>
            </a:r>
            <a:r>
              <a:rPr lang="en-US" altLang="zh-CN" sz="1800" dirty="0">
                <a:solidFill>
                  <a:srgbClr val="000000"/>
                </a:solidFill>
                <a:latin typeface="Times New Roman" panose="02020603050405020304" pitchFamily="18" charset="0"/>
                <a:ea typeface="微软雅黑" panose="020B0503020204020204" pitchFamily="34" charset="-122"/>
              </a:rPr>
              <a:t>)</a:t>
            </a:r>
          </a:p>
          <a:p>
            <a:pPr marL="342900" indent="-342900">
              <a:spcBef>
                <a:spcPts val="360"/>
              </a:spcBef>
              <a:spcAft>
                <a:spcPts val="360"/>
              </a:spcAft>
              <a:buAutoNum type="arabicPeriod"/>
            </a:pPr>
            <a:r>
              <a:rPr lang="en-US" altLang="zh-CN" sz="1800" dirty="0" err="1">
                <a:solidFill>
                  <a:srgbClr val="000000"/>
                </a:solidFill>
                <a:latin typeface="Times New Roman" panose="02020603050405020304" pitchFamily="18" charset="0"/>
                <a:ea typeface="微软雅黑" panose="020B0503020204020204" pitchFamily="34" charset="-122"/>
              </a:rPr>
              <a:t>Kịp</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thời</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cập</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nhật</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dữ</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liệu</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phom</a:t>
            </a:r>
            <a:endParaRPr lang="en-US" altLang="zh-CN" sz="1800" dirty="0">
              <a:solidFill>
                <a:srgbClr val="000000"/>
              </a:solidFill>
              <a:latin typeface="Times New Roman" panose="02020603050405020304" pitchFamily="18" charset="0"/>
              <a:ea typeface="微软雅黑" panose="020B0503020204020204" pitchFamily="34" charset="-122"/>
            </a:endParaRPr>
          </a:p>
          <a:p>
            <a:pPr marL="342900" indent="-342900">
              <a:spcBef>
                <a:spcPts val="360"/>
              </a:spcBef>
              <a:spcAft>
                <a:spcPts val="360"/>
              </a:spcAft>
              <a:buAutoNum type="arabicPeriod"/>
            </a:pPr>
            <a:r>
              <a:rPr lang="en-US" altLang="zh-CN" sz="1800" dirty="0" err="1">
                <a:solidFill>
                  <a:srgbClr val="000000"/>
                </a:solidFill>
                <a:latin typeface="Times New Roman" panose="02020603050405020304" pitchFamily="18" charset="0"/>
                <a:ea typeface="微软雅黑" panose="020B0503020204020204" pitchFamily="34" charset="-122"/>
              </a:rPr>
              <a:t>Cung</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cấp</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quy</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cách</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biểu</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mẫu</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nhập</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dữ</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liệu</a:t>
            </a:r>
            <a:r>
              <a:rPr lang="en-US" altLang="zh-CN" sz="1800" dirty="0">
                <a:solidFill>
                  <a:srgbClr val="000000"/>
                </a:solidFill>
                <a:latin typeface="Times New Roman" panose="02020603050405020304" pitchFamily="18" charset="0"/>
                <a:ea typeface="微软雅黑" panose="020B0503020204020204" pitchFamily="34" charset="-122"/>
              </a:rPr>
              <a:t> </a:t>
            </a:r>
            <a:r>
              <a:rPr lang="en-US" altLang="zh-CN" sz="1800" dirty="0" err="1">
                <a:solidFill>
                  <a:srgbClr val="000000"/>
                </a:solidFill>
                <a:latin typeface="Times New Roman" panose="02020603050405020304" pitchFamily="18" charset="0"/>
                <a:ea typeface="微软雅黑" panose="020B0503020204020204" pitchFamily="34" charset="-122"/>
              </a:rPr>
              <a:t>phom</a:t>
            </a:r>
            <a:endParaRPr lang="en-US" altLang="zh-CN" sz="1800" dirty="0">
              <a:solidFill>
                <a:srgbClr val="000000"/>
              </a:solidFill>
              <a:latin typeface="Times New Roman" panose="02020603050405020304" pitchFamily="18" charset="0"/>
              <a:ea typeface="微软雅黑" panose="020B0503020204020204" pitchFamily="34" charset="-122"/>
            </a:endParaRPr>
          </a:p>
          <a:p>
            <a:pPr>
              <a:spcBef>
                <a:spcPts val="360"/>
              </a:spcBef>
              <a:spcAft>
                <a:spcPts val="360"/>
              </a:spcAft>
            </a:pPr>
            <a:endParaRPr lang="en-US" altLang="zh-CN" sz="1800" dirty="0">
              <a:solidFill>
                <a:srgbClr val="000000"/>
              </a:solidFill>
              <a:latin typeface="Times New Roman" panose="02020603050405020304" pitchFamily="18" charset="0"/>
              <a:ea typeface="微软雅黑" panose="020B0503020204020204" pitchFamily="34" charset="-122"/>
            </a:endParaRPr>
          </a:p>
          <a:p>
            <a:pPr>
              <a:spcBef>
                <a:spcPts val="360"/>
              </a:spcBef>
              <a:spcAft>
                <a:spcPts val="360"/>
              </a:spcAft>
            </a:pPr>
            <a:r>
              <a:rPr lang="en-US" altLang="zh-CN" sz="1800" dirty="0">
                <a:solidFill>
                  <a:srgbClr val="000000"/>
                </a:solidFill>
                <a:latin typeface="Times New Roman" panose="02020603050405020304" pitchFamily="18" charset="0"/>
                <a:ea typeface="微软雅黑" panose="020B0503020204020204" pitchFamily="34" charset="-122"/>
              </a:rPr>
              <a:t>1. The accuracy of the last size; (provide the size of last, not the size that the customers ordered)</a:t>
            </a:r>
          </a:p>
          <a:p>
            <a:pPr>
              <a:spcBef>
                <a:spcPts val="360"/>
              </a:spcBef>
              <a:spcAft>
                <a:spcPts val="360"/>
              </a:spcAft>
            </a:pPr>
            <a:r>
              <a:rPr lang="en-US" altLang="zh-CN" sz="1800" dirty="0">
                <a:solidFill>
                  <a:srgbClr val="000000"/>
                </a:solidFill>
                <a:latin typeface="Times New Roman" panose="02020603050405020304" pitchFamily="18" charset="0"/>
                <a:ea typeface="微软雅黑" panose="020B0503020204020204" pitchFamily="34" charset="-122"/>
              </a:rPr>
              <a:t>2. Punctuality of updating last data;</a:t>
            </a:r>
          </a:p>
          <a:p>
            <a:pPr>
              <a:spcBef>
                <a:spcPts val="360"/>
              </a:spcBef>
              <a:spcAft>
                <a:spcPts val="360"/>
              </a:spcAft>
            </a:pPr>
            <a:r>
              <a:rPr lang="en-US" altLang="zh-CN" sz="1800" dirty="0">
                <a:solidFill>
                  <a:srgbClr val="000000"/>
                </a:solidFill>
                <a:latin typeface="Times New Roman" panose="02020603050405020304" pitchFamily="18" charset="0"/>
                <a:ea typeface="微软雅黑" panose="020B0503020204020204" pitchFamily="34" charset="-122"/>
              </a:rPr>
              <a:t>3. Provide format for last data input.</a:t>
            </a:r>
          </a:p>
        </p:txBody>
      </p:sp>
      <p:sp>
        <p:nvSpPr>
          <p:cNvPr id="5" name="矩形 15">
            <a:extLst>
              <a:ext uri="{FF2B5EF4-FFF2-40B4-BE49-F238E27FC236}">
                <a16:creationId xmlns:a16="http://schemas.microsoft.com/office/drawing/2014/main" id="{36E7EEA4-7935-4450-017E-FFA2297A085B}"/>
              </a:ext>
            </a:extLst>
          </p:cNvPr>
          <p:cNvSpPr/>
          <p:nvPr/>
        </p:nvSpPr>
        <p:spPr>
          <a:xfrm>
            <a:off x="1498363" y="229922"/>
            <a:ext cx="8828058" cy="646331"/>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楦头资料导入 </a:t>
            </a:r>
            <a:r>
              <a:rPr lang="en-US" altLang="zh-CN" sz="2400" b="1" dirty="0" err="1">
                <a:effectLst/>
                <a:latin typeface="Times New Roman" pitchFamily="18" charset="0"/>
                <a:ea typeface="微软雅黑" panose="020B0503020204020204" pitchFamily="34" charset="-122"/>
                <a:cs typeface="Times New Roman" pitchFamily="18" charset="0"/>
              </a:rPr>
              <a:t>Nhập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dữ</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liệu</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phom</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3600" dirty="0">
                <a:latin typeface="Times New Roman" pitchFamily="18" charset="0"/>
                <a:ea typeface="微软雅黑" panose="020B0503020204020204" pitchFamily="34" charset="-122"/>
                <a:cs typeface="Times New Roman" pitchFamily="18" charset="0"/>
              </a:rPr>
              <a:t>Import data on last</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3823272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36E7EEA4-7935-4450-017E-FFA2297A085B}"/>
              </a:ext>
            </a:extLst>
          </p:cNvPr>
          <p:cNvSpPr/>
          <p:nvPr/>
        </p:nvSpPr>
        <p:spPr>
          <a:xfrm>
            <a:off x="1498363" y="229922"/>
            <a:ext cx="9091015" cy="461665"/>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生产轮数安排 </a:t>
            </a:r>
            <a:r>
              <a:rPr lang="en-US" altLang="zh-CN" sz="2400" b="1" dirty="0" err="1">
                <a:effectLst/>
                <a:latin typeface="Times New Roman" pitchFamily="18" charset="0"/>
                <a:ea typeface="微软雅黑" panose="020B0503020204020204" pitchFamily="34" charset="-122"/>
                <a:cs typeface="Times New Roman" pitchFamily="18" charset="0"/>
              </a:rPr>
              <a:t>Sắp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xếp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lượt</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sản</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xuất</a:t>
            </a:r>
            <a:r>
              <a:rPr lang="en-US" altLang="zh-CN" sz="2400" dirty="0">
                <a:latin typeface="Times New Roman" pitchFamily="18" charset="0"/>
                <a:ea typeface="微软雅黑" panose="020B0503020204020204" pitchFamily="34" charset="-122"/>
                <a:cs typeface="Times New Roman" pitchFamily="18" charset="0"/>
              </a:rPr>
              <a:t> Production order arrangement</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
        <p:nvSpPr>
          <p:cNvPr id="17" name="矩形 16">
            <a:extLst>
              <a:ext uri="{FF2B5EF4-FFF2-40B4-BE49-F238E27FC236}">
                <a16:creationId xmlns:a16="http://schemas.microsoft.com/office/drawing/2014/main" id="{D1C46FB5-4FB9-5445-E815-2F6A975B5E3D}"/>
              </a:ext>
            </a:extLst>
          </p:cNvPr>
          <p:cNvSpPr/>
          <p:nvPr/>
        </p:nvSpPr>
        <p:spPr>
          <a:xfrm>
            <a:off x="587072" y="3321463"/>
            <a:ext cx="4706738" cy="954107"/>
          </a:xfrm>
          <a:prstGeom prst="rect">
            <a:avLst/>
          </a:prstGeom>
        </p:spPr>
        <p:txBody>
          <a:bodyPr wrap="none">
            <a:spAutoFit/>
          </a:bodyPr>
          <a:lstStyle/>
          <a:p>
            <a:pPr defTabSz="989607">
              <a:defRPr/>
            </a:pPr>
            <a:r>
              <a:rPr lang="en-US" altLang="zh-CN" sz="2000" b="1" dirty="0">
                <a:effectLst/>
                <a:latin typeface="微软雅黑" panose="020B0503020204020204" pitchFamily="34" charset="-122"/>
                <a:ea typeface="微软雅黑" panose="020B0503020204020204" pitchFamily="34" charset="-122"/>
              </a:rPr>
              <a:t>2.</a:t>
            </a:r>
            <a:r>
              <a:rPr lang="zh-CN" altLang="en-US" sz="2000" b="1" dirty="0">
                <a:effectLst/>
                <a:latin typeface="微软雅黑" panose="020B0503020204020204" pitchFamily="34" charset="-122"/>
                <a:ea typeface="微软雅黑" panose="020B0503020204020204" pitchFamily="34" charset="-122"/>
              </a:rPr>
              <a:t>关键用户：</a:t>
            </a:r>
            <a:r>
              <a:rPr lang="zh-CN" altLang="en-US" sz="1800" dirty="0">
                <a:effectLst/>
                <a:latin typeface="Times New Roman" panose="02020603050405020304" pitchFamily="18" charset="0"/>
                <a:ea typeface="等线" panose="02010600030101010101" pitchFamily="2" charset="-122"/>
                <a:cs typeface="Times New Roman" panose="02020603050405020304" pitchFamily="18" charset="0"/>
              </a:rPr>
              <a:t>裴氏理</a:t>
            </a:r>
            <a:endPar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endParaRPr>
          </a:p>
          <a:p>
            <a:pPr defTabSz="989607">
              <a:defRPr/>
            </a:pPr>
            <a:r>
              <a:rPr lang="en-US" altLang="zh-CN" sz="3600" kern="0" dirty="0">
                <a:latin typeface="微软雅黑" panose="020B0503020204020204" pitchFamily="34" charset="-122"/>
                <a:ea typeface="微软雅黑" panose="020B0503020204020204" pitchFamily="34" charset="-122"/>
                <a:cs typeface="+mn-ea"/>
                <a:sym typeface="+mn-lt"/>
              </a:rPr>
              <a:t>Key user: Bui </a:t>
            </a:r>
            <a:r>
              <a:rPr lang="en-US" altLang="zh-CN" sz="3600" kern="0" dirty="0" err="1">
                <a:latin typeface="微软雅黑" panose="020B0503020204020204" pitchFamily="34" charset="-122"/>
                <a:ea typeface="微软雅黑" panose="020B0503020204020204" pitchFamily="34" charset="-122"/>
                <a:cs typeface="+mn-ea"/>
                <a:sym typeface="+mn-lt"/>
              </a:rPr>
              <a:t>Thi</a:t>
            </a:r>
            <a:r>
              <a:rPr lang="en-US" altLang="zh-CN" sz="3600" kern="0" dirty="0">
                <a:latin typeface="微软雅黑" panose="020B0503020204020204" pitchFamily="34" charset="-122"/>
                <a:ea typeface="微软雅黑" panose="020B0503020204020204" pitchFamily="34" charset="-122"/>
                <a:cs typeface="+mn-ea"/>
                <a:sym typeface="+mn-lt"/>
              </a:rPr>
              <a:t> Ly</a:t>
            </a:r>
            <a:endParaRPr lang="zh-CN" altLang="en-US" sz="3600" kern="0" dirty="0">
              <a:latin typeface="微软雅黑" panose="020B0503020204020204" pitchFamily="34" charset="-122"/>
              <a:ea typeface="微软雅黑" panose="020B0503020204020204" pitchFamily="34" charset="-122"/>
              <a:cs typeface="+mn-ea"/>
              <a:sym typeface="+mn-lt"/>
            </a:endParaRPr>
          </a:p>
        </p:txBody>
      </p:sp>
      <p:sp>
        <p:nvSpPr>
          <p:cNvPr id="19" name="文本框 18">
            <a:extLst>
              <a:ext uri="{FF2B5EF4-FFF2-40B4-BE49-F238E27FC236}">
                <a16:creationId xmlns:a16="http://schemas.microsoft.com/office/drawing/2014/main" id="{15119DB3-F438-3A84-3813-0EDEA0623C02}"/>
              </a:ext>
            </a:extLst>
          </p:cNvPr>
          <p:cNvSpPr txBox="1"/>
          <p:nvPr/>
        </p:nvSpPr>
        <p:spPr>
          <a:xfrm>
            <a:off x="587072" y="1566903"/>
            <a:ext cx="7586543" cy="1815882"/>
          </a:xfrm>
          <a:prstGeom prst="rect">
            <a:avLst/>
          </a:prstGeom>
          <a:noFill/>
        </p:spPr>
        <p:txBody>
          <a:bodyPr wrap="square">
            <a:spAutoFit/>
          </a:bodyPr>
          <a:lstStyle/>
          <a:p>
            <a:pPr algn="just"/>
            <a:r>
              <a:rPr lang="en-US" altLang="zh-CN" sz="2000" dirty="0">
                <a:effectLst/>
                <a:latin typeface="微软雅黑" panose="020B0503020204020204" pitchFamily="34" charset="-122"/>
                <a:ea typeface="微软雅黑" panose="020B0503020204020204" pitchFamily="34" charset="-122"/>
              </a:rPr>
              <a:t>1.</a:t>
            </a:r>
            <a:r>
              <a:rPr lang="zh-CN" altLang="zh-CN" sz="1800" dirty="0">
                <a:effectLst/>
                <a:latin typeface="Times New Roman" panose="02020603050405020304" pitchFamily="18" charset="0"/>
                <a:ea typeface="微软雅黑" panose="020B0503020204020204" pitchFamily="34" charset="-122"/>
              </a:rPr>
              <a:t>适用于在</a:t>
            </a:r>
            <a:r>
              <a:rPr lang="en-US" altLang="zh-CN" sz="1800" dirty="0">
                <a:effectLst/>
                <a:latin typeface="Times New Roman" panose="02020603050405020304" pitchFamily="18" charset="0"/>
                <a:ea typeface="微软雅黑" panose="020B0503020204020204" pitchFamily="34" charset="-122"/>
              </a:rPr>
              <a:t>MES</a:t>
            </a:r>
            <a:r>
              <a:rPr lang="zh-CN" altLang="zh-CN" sz="1800" dirty="0">
                <a:effectLst/>
                <a:latin typeface="Times New Roman" panose="02020603050405020304" pitchFamily="18" charset="0"/>
                <a:ea typeface="微软雅黑" panose="020B0503020204020204" pitchFamily="34" charset="-122"/>
              </a:rPr>
              <a:t>系统中实现轮次安排快速生成；</a:t>
            </a:r>
            <a:endParaRPr lang="en-US" altLang="zh-CN" sz="1800" dirty="0">
              <a:effectLst/>
              <a:latin typeface="Times New Roman" panose="02020603050405020304" pitchFamily="18" charset="0"/>
              <a:ea typeface="微软雅黑" panose="020B0503020204020204" pitchFamily="34" charset="-122"/>
            </a:endParaRPr>
          </a:p>
          <a:p>
            <a:pPr algn="just"/>
            <a:r>
              <a:rPr lang="en-US" altLang="zh-CN" sz="1800" dirty="0">
                <a:latin typeface="Times New Roman" pitchFamily="18" charset="0"/>
                <a:ea typeface="微软雅黑" panose="020B0503020204020204" pitchFamily="34" charset="-122"/>
                <a:cs typeface="Times New Roman" pitchFamily="18" charset="0"/>
              </a:rPr>
              <a:t>1. </a:t>
            </a:r>
            <a:r>
              <a:rPr lang="en-US" altLang="zh-CN" sz="1800" dirty="0" err="1">
                <a:latin typeface="Times New Roman" pitchFamily="18" charset="0"/>
                <a:ea typeface="微软雅黑" panose="020B0503020204020204" pitchFamily="34" charset="-122"/>
                <a:cs typeface="Times New Roman" pitchFamily="18" charset="0"/>
              </a:rPr>
              <a:t>Dùng</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cho</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việc</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sắp</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xếp</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vòng</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sản</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xuất</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trên</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hệ</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thống</a:t>
            </a:r>
            <a:r>
              <a:rPr lang="en-US" altLang="zh-CN" sz="1800" dirty="0">
                <a:latin typeface="Times New Roman" pitchFamily="18" charset="0"/>
                <a:ea typeface="微软雅黑" panose="020B0503020204020204" pitchFamily="34" charset="-122"/>
                <a:cs typeface="Times New Roman" pitchFamily="18" charset="0"/>
              </a:rPr>
              <a:t> MES </a:t>
            </a:r>
            <a:r>
              <a:rPr lang="en-US" altLang="zh-CN" sz="1800" dirty="0" err="1">
                <a:latin typeface="Times New Roman" pitchFamily="18" charset="0"/>
                <a:ea typeface="微软雅黑" panose="020B0503020204020204" pitchFamily="34" charset="-122"/>
                <a:cs typeface="Times New Roman" pitchFamily="18" charset="0"/>
              </a:rPr>
              <a:t>một</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cách</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nhanh</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chóng</a:t>
            </a:r>
            <a:endParaRPr lang="en-US" altLang="zh-CN" sz="1800" dirty="0">
              <a:latin typeface="Times New Roman" panose="02020603050405020304" pitchFamily="18" charset="0"/>
              <a:ea typeface="微软雅黑" panose="020B0503020204020204" pitchFamily="34" charset="-122"/>
            </a:endParaRPr>
          </a:p>
          <a:p>
            <a:pPr algn="just"/>
            <a:r>
              <a:rPr lang="en-US" altLang="zh-CN" sz="1800" dirty="0">
                <a:latin typeface="Times New Roman" panose="02020603050405020304" pitchFamily="18" charset="0"/>
                <a:ea typeface="微软雅黑" panose="020B0503020204020204" pitchFamily="34" charset="-122"/>
              </a:rPr>
              <a:t>Used for production round management on MES system;</a:t>
            </a:r>
          </a:p>
          <a:p>
            <a:pPr algn="just"/>
            <a:endParaRPr lang="zh-CN" altLang="zh-CN" sz="1800" dirty="0">
              <a:effectLst/>
              <a:latin typeface="Times New Roman" panose="02020603050405020304" pitchFamily="18" charset="0"/>
              <a:ea typeface="宋体" panose="02010600030101010101" pitchFamily="2" charset="-122"/>
            </a:endParaRPr>
          </a:p>
          <a:p>
            <a:pPr algn="just"/>
            <a:endParaRPr lang="zh-CN" altLang="zh-CN" sz="2000" dirt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661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BA66D3-9C4A-91D4-736B-841676AE6980}"/>
              </a:ext>
            </a:extLst>
          </p:cNvPr>
          <p:cNvSpPr/>
          <p:nvPr/>
        </p:nvSpPr>
        <p:spPr>
          <a:xfrm>
            <a:off x="661718" y="1124556"/>
            <a:ext cx="4061946" cy="400110"/>
          </a:xfrm>
          <a:prstGeom prst="rect">
            <a:avLst/>
          </a:prstGeom>
        </p:spPr>
        <p:txBody>
          <a:bodyPr wrap="none">
            <a:spAutoFit/>
          </a:bodyPr>
          <a:lstStyle/>
          <a:p>
            <a:pPr defTabSz="989607">
              <a:defRPr/>
            </a:pPr>
            <a:r>
              <a:rPr lang="en-US" altLang="zh-CN" sz="2000" b="1" dirty="0">
                <a:effectLst/>
                <a:latin typeface="微软雅黑" panose="020B0503020204020204" pitchFamily="34" charset="-122"/>
                <a:ea typeface="微软雅黑" panose="020B0503020204020204" pitchFamily="34" charset="-122"/>
              </a:rPr>
              <a:t>3.</a:t>
            </a:r>
            <a:r>
              <a:rPr lang="zh-CN" altLang="en-US" sz="2000" b="1" dirty="0">
                <a:effectLst/>
                <a:latin typeface="微软雅黑" panose="020B0503020204020204" pitchFamily="34" charset="-122"/>
                <a:ea typeface="微软雅黑" panose="020B0503020204020204" pitchFamily="34" charset="-122"/>
              </a:rPr>
              <a:t>流程描述 </a:t>
            </a:r>
            <a:r>
              <a:rPr lang="en-US" altLang="zh-CN" sz="2000" b="1" dirty="0">
                <a:effectLst/>
                <a:latin typeface="微软雅黑" panose="020B0503020204020204" pitchFamily="34" charset="-122"/>
                <a:ea typeface="微软雅黑" panose="020B0503020204020204" pitchFamily="34" charset="-122"/>
              </a:rPr>
              <a:t>Process Description</a:t>
            </a:r>
            <a:endParaRPr lang="zh-CN" altLang="en-US" sz="3600" kern="0" dirty="0">
              <a:latin typeface="微软雅黑" panose="020B0503020204020204" pitchFamily="34" charset="-122"/>
              <a:ea typeface="微软雅黑" panose="020B0503020204020204" pitchFamily="34" charset="-122"/>
              <a:cs typeface="+mn-ea"/>
              <a:sym typeface="+mn-lt"/>
            </a:endParaRPr>
          </a:p>
        </p:txBody>
      </p:sp>
      <p:pic>
        <p:nvPicPr>
          <p:cNvPr id="6146" name="Picture 2">
            <a:extLst>
              <a:ext uri="{FF2B5EF4-FFF2-40B4-BE49-F238E27FC236}">
                <a16:creationId xmlns:a16="http://schemas.microsoft.com/office/drawing/2014/main" id="{BE59E6F6-8149-BE00-BBA7-603ADC82D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025" y="1589379"/>
            <a:ext cx="4427951" cy="4733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5">
            <a:extLst>
              <a:ext uri="{FF2B5EF4-FFF2-40B4-BE49-F238E27FC236}">
                <a16:creationId xmlns:a16="http://schemas.microsoft.com/office/drawing/2014/main" id="{36E7EEA4-7935-4450-017E-FFA2297A085B}"/>
              </a:ext>
            </a:extLst>
          </p:cNvPr>
          <p:cNvSpPr/>
          <p:nvPr/>
        </p:nvSpPr>
        <p:spPr>
          <a:xfrm>
            <a:off x="1498363" y="229922"/>
            <a:ext cx="11118428" cy="646331"/>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生产轮数安排 </a:t>
            </a:r>
            <a:r>
              <a:rPr lang="en-US" altLang="zh-CN" sz="2400" b="1" dirty="0" err="1">
                <a:effectLst/>
                <a:latin typeface="Times New Roman" pitchFamily="18" charset="0"/>
                <a:ea typeface="微软雅黑" panose="020B0503020204020204" pitchFamily="34" charset="-122"/>
                <a:cs typeface="Times New Roman" pitchFamily="18" charset="0"/>
              </a:rPr>
              <a:t>Sắp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xếp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lượt</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sản</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xuất</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3600" b="1" dirty="0">
                <a:effectLst/>
                <a:latin typeface="Times New Roman" pitchFamily="18" charset="0"/>
                <a:ea typeface="微软雅黑" panose="020B0503020204020204" pitchFamily="34" charset="-122"/>
                <a:cs typeface="Times New Roman" pitchFamily="18" charset="0"/>
              </a:rPr>
              <a:t>P</a:t>
            </a:r>
            <a:r>
              <a:rPr lang="en-US" altLang="zh-CN" sz="3600" dirty="0">
                <a:latin typeface="Times New Roman" pitchFamily="18" charset="0"/>
                <a:ea typeface="微软雅黑" panose="020B0503020204020204" pitchFamily="34" charset="-122"/>
                <a:cs typeface="Times New Roman" pitchFamily="18" charset="0"/>
              </a:rPr>
              <a:t>roduction order Arrangement</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2536248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BA66D3-9C4A-91D4-736B-841676AE6980}"/>
              </a:ext>
            </a:extLst>
          </p:cNvPr>
          <p:cNvSpPr/>
          <p:nvPr/>
        </p:nvSpPr>
        <p:spPr>
          <a:xfrm>
            <a:off x="661718" y="1100777"/>
            <a:ext cx="4907305" cy="400110"/>
          </a:xfrm>
          <a:prstGeom prst="rect">
            <a:avLst/>
          </a:prstGeom>
        </p:spPr>
        <p:txBody>
          <a:bodyPr wrap="none">
            <a:spAutoFit/>
          </a:bodyPr>
          <a:lstStyle/>
          <a:p>
            <a:pPr defTabSz="989607">
              <a:defRPr/>
            </a:pPr>
            <a:r>
              <a:rPr lang="en-US" altLang="zh-CN" sz="2000" b="1" dirty="0">
                <a:effectLst/>
                <a:latin typeface="微软雅黑" panose="020B0503020204020204" pitchFamily="34" charset="-122"/>
                <a:ea typeface="微软雅黑" panose="020B0503020204020204" pitchFamily="34" charset="-122"/>
              </a:rPr>
              <a:t>3.</a:t>
            </a:r>
            <a:r>
              <a:rPr lang="zh-CN" altLang="en-US" sz="2000" b="1" dirty="0">
                <a:effectLst/>
                <a:latin typeface="微软雅黑" panose="020B0503020204020204" pitchFamily="34" charset="-122"/>
                <a:ea typeface="微软雅黑" panose="020B0503020204020204" pitchFamily="34" charset="-122"/>
              </a:rPr>
              <a:t>流程描述 </a:t>
            </a:r>
            <a:r>
              <a:rPr lang="en-US" altLang="zh-CN" sz="2000" dirty="0">
                <a:latin typeface="微软雅黑" panose="020B0503020204020204" pitchFamily="34" charset="-122"/>
                <a:ea typeface="微软雅黑" panose="020B0503020204020204" pitchFamily="34" charset="-122"/>
              </a:rPr>
              <a:t>Description of the process</a:t>
            </a:r>
            <a:endParaRPr lang="zh-CN" altLang="en-US" sz="3600" kern="0" dirty="0">
              <a:latin typeface="微软雅黑" panose="020B0503020204020204" pitchFamily="34" charset="-122"/>
              <a:ea typeface="微软雅黑" panose="020B0503020204020204" pitchFamily="34" charset="-122"/>
              <a:cs typeface="+mn-ea"/>
              <a:sym typeface="+mn-lt"/>
            </a:endParaRPr>
          </a:p>
        </p:txBody>
      </p:sp>
      <p:sp>
        <p:nvSpPr>
          <p:cNvPr id="7" name="文本框 6">
            <a:extLst>
              <a:ext uri="{FF2B5EF4-FFF2-40B4-BE49-F238E27FC236}">
                <a16:creationId xmlns:a16="http://schemas.microsoft.com/office/drawing/2014/main" id="{30F04E9B-CE6F-00FC-345C-BB8546F7800B}"/>
              </a:ext>
            </a:extLst>
          </p:cNvPr>
          <p:cNvSpPr txBox="1"/>
          <p:nvPr/>
        </p:nvSpPr>
        <p:spPr>
          <a:xfrm>
            <a:off x="429208" y="1500887"/>
            <a:ext cx="9209314" cy="5304016"/>
          </a:xfrm>
          <a:prstGeom prst="rect">
            <a:avLst/>
          </a:prstGeom>
          <a:noFill/>
        </p:spPr>
        <p:txBody>
          <a:bodyPr wrap="square">
            <a:spAutoFit/>
          </a:bodyPr>
          <a:lstStyle/>
          <a:p>
            <a:pPr>
              <a:spcBef>
                <a:spcPts val="360"/>
              </a:spcBef>
              <a:spcAft>
                <a:spcPts val="360"/>
              </a:spcAft>
            </a:pPr>
            <a:r>
              <a:rPr lang="en-US" altLang="zh-CN" sz="1800" dirty="0">
                <a:effectLst/>
                <a:latin typeface="微软雅黑" panose="020B0503020204020204" pitchFamily="34" charset="-122"/>
                <a:ea typeface="微软雅黑" panose="020B0503020204020204" pitchFamily="34" charset="-122"/>
                <a:cs typeface="华文仿宋" panose="02010600040101010101" pitchFamily="2" charset="-122"/>
              </a:rPr>
              <a:t>1.</a:t>
            </a:r>
            <a:r>
              <a:rPr lang="zh-CN" altLang="zh-CN" sz="1800" dirty="0">
                <a:effectLst/>
                <a:latin typeface="微软雅黑" panose="020B0503020204020204" pitchFamily="34" charset="-122"/>
                <a:ea typeface="微软雅黑" panose="020B0503020204020204" pitchFamily="34" charset="-122"/>
                <a:cs typeface="华文仿宋" panose="02010600040101010101" pitchFamily="2" charset="-122"/>
              </a:rPr>
              <a:t>生产轮数安排流程：</a:t>
            </a:r>
            <a:endParaRPr lang="zh-CN" altLang="zh-CN" sz="2400" dirty="0">
              <a:effectLst/>
              <a:latin typeface="微软雅黑" panose="020B0503020204020204" pitchFamily="34" charset="-122"/>
              <a:ea typeface="微软雅黑" panose="020B0503020204020204" pitchFamily="34" charset="-122"/>
              <a:cs typeface="华文仿宋" panose="02010600040101010101" pitchFamily="2" charset="-122"/>
            </a:endParaRPr>
          </a:p>
          <a:p>
            <a:pPr>
              <a:spcBef>
                <a:spcPts val="360"/>
              </a:spcBef>
              <a:spcAft>
                <a:spcPts val="360"/>
              </a:spcAft>
            </a:pPr>
            <a:r>
              <a:rPr lang="en-US" altLang="zh-CN" sz="1800" dirty="0">
                <a:effectLst/>
                <a:latin typeface="微软雅黑" panose="020B0503020204020204" pitchFamily="34" charset="-122"/>
                <a:ea typeface="微软雅黑" panose="020B0503020204020204" pitchFamily="34" charset="-122"/>
                <a:cs typeface="华文仿宋" panose="02010600040101010101" pitchFamily="2" charset="-122"/>
              </a:rPr>
              <a:t>1.1</a:t>
            </a:r>
            <a:r>
              <a:rPr lang="zh-CN" altLang="zh-CN" sz="1800" dirty="0">
                <a:effectLst/>
                <a:latin typeface="微软雅黑" panose="020B0503020204020204" pitchFamily="34" charset="-122"/>
                <a:ea typeface="微软雅黑" panose="020B0503020204020204" pitchFamily="34" charset="-122"/>
                <a:cs typeface="华文仿宋" panose="02010600040101010101" pitchFamily="2" charset="-122"/>
              </a:rPr>
              <a:t>生管依计划跟分单明细进行安排，同步进行未来两周多维度灵活性轮次安排作业：</a:t>
            </a:r>
            <a:endParaRPr lang="en-US" altLang="zh-CN" sz="1800" dirty="0">
              <a:effectLst/>
              <a:latin typeface="微软雅黑" panose="020B0503020204020204" pitchFamily="34" charset="-122"/>
              <a:ea typeface="微软雅黑" panose="020B0503020204020204" pitchFamily="34" charset="-122"/>
              <a:cs typeface="华文仿宋" panose="02010600040101010101" pitchFamily="2" charset="-122"/>
            </a:endParaRPr>
          </a:p>
          <a:p>
            <a:pPr>
              <a:spcBef>
                <a:spcPts val="360"/>
              </a:spcBef>
              <a:spcAft>
                <a:spcPts val="360"/>
              </a:spcAft>
            </a:pPr>
            <a:br>
              <a:rPr lang="en-US" altLang="zh-CN" sz="1800" dirty="0">
                <a:effectLst/>
                <a:latin typeface="微软雅黑" panose="020B0503020204020204" pitchFamily="34" charset="-122"/>
                <a:ea typeface="微软雅黑" panose="020B0503020204020204" pitchFamily="34" charset="-122"/>
                <a:cs typeface="华文仿宋" panose="02010600040101010101" pitchFamily="2" charset="-122"/>
              </a:rPr>
            </a:br>
            <a:r>
              <a:rPr lang="en-US" altLang="zh-CN" sz="1800" dirty="0">
                <a:effectLst/>
                <a:latin typeface="微软雅黑" panose="020B0503020204020204" pitchFamily="34" charset="-122"/>
                <a:ea typeface="微软雅黑" panose="020B0503020204020204" pitchFamily="34" charset="-122"/>
                <a:cs typeface="华文仿宋" panose="02010600040101010101" pitchFamily="2" charset="-122"/>
              </a:rPr>
              <a:t>1.1.1</a:t>
            </a:r>
            <a:r>
              <a:rPr lang="zh-CN" altLang="zh-CN" sz="1800" dirty="0">
                <a:effectLst/>
                <a:latin typeface="微软雅黑" panose="020B0503020204020204" pitchFamily="34" charset="-122"/>
                <a:ea typeface="微软雅黑" panose="020B0503020204020204" pitchFamily="34" charset="-122"/>
                <a:cs typeface="华文仿宋" panose="02010600040101010101" pitchFamily="2" charset="-122"/>
              </a:rPr>
              <a:t>：选择安排轮次的销售单号，一个或者多个；</a:t>
            </a:r>
            <a:br>
              <a:rPr lang="en-US" altLang="zh-CN" sz="1800" dirty="0">
                <a:effectLst/>
                <a:latin typeface="微软雅黑" panose="020B0503020204020204" pitchFamily="34" charset="-122"/>
                <a:ea typeface="微软雅黑" panose="020B0503020204020204" pitchFamily="34" charset="-122"/>
                <a:cs typeface="华文仿宋" panose="02010600040101010101" pitchFamily="2" charset="-122"/>
              </a:rPr>
            </a:br>
            <a:r>
              <a:rPr lang="en-US" altLang="zh-CN" sz="1800" dirty="0">
                <a:effectLst/>
                <a:latin typeface="微软雅黑" panose="020B0503020204020204" pitchFamily="34" charset="-122"/>
                <a:ea typeface="微软雅黑" panose="020B0503020204020204" pitchFamily="34" charset="-122"/>
                <a:cs typeface="华文仿宋" panose="02010600040101010101" pitchFamily="2" charset="-122"/>
              </a:rPr>
              <a:t>1.1.2</a:t>
            </a:r>
            <a:r>
              <a:rPr lang="zh-CN" altLang="zh-CN" sz="1800" dirty="0">
                <a:effectLst/>
                <a:latin typeface="微软雅黑" panose="020B0503020204020204" pitchFamily="34" charset="-122"/>
                <a:ea typeface="微软雅黑" panose="020B0503020204020204" pitchFamily="34" charset="-122"/>
                <a:cs typeface="华文仿宋" panose="02010600040101010101" pitchFamily="2" charset="-122"/>
              </a:rPr>
              <a:t>：选择安排轮次逻辑，从大码到小码，还是从小码到大码两种；</a:t>
            </a:r>
            <a:endParaRPr lang="zh-CN" altLang="zh-CN" sz="2400" dirty="0">
              <a:effectLst/>
              <a:latin typeface="微软雅黑" panose="020B0503020204020204" pitchFamily="34" charset="-122"/>
              <a:ea typeface="微软雅黑" panose="020B0503020204020204" pitchFamily="34" charset="-122"/>
              <a:cs typeface="华文仿宋" panose="02010600040101010101" pitchFamily="2" charset="-122"/>
            </a:endParaRPr>
          </a:p>
          <a:p>
            <a:pPr>
              <a:spcBef>
                <a:spcPts val="360"/>
              </a:spcBef>
              <a:spcAft>
                <a:spcPts val="360"/>
              </a:spcAft>
            </a:pPr>
            <a:r>
              <a:rPr lang="en-US" altLang="zh-CN" sz="1800" dirty="0">
                <a:effectLst/>
                <a:latin typeface="微软雅黑" panose="020B0503020204020204" pitchFamily="34" charset="-122"/>
                <a:ea typeface="微软雅黑" panose="020B0503020204020204" pitchFamily="34" charset="-122"/>
                <a:cs typeface="华文仿宋" panose="02010600040101010101" pitchFamily="2" charset="-122"/>
              </a:rPr>
              <a:t>1.1.3</a:t>
            </a:r>
            <a:r>
              <a:rPr lang="zh-CN" altLang="zh-CN" sz="1800" dirty="0">
                <a:effectLst/>
                <a:latin typeface="微软雅黑" panose="020B0503020204020204" pitchFamily="34" charset="-122"/>
                <a:ea typeface="微软雅黑" panose="020B0503020204020204" pitchFamily="34" charset="-122"/>
                <a:cs typeface="华文仿宋" panose="02010600040101010101" pitchFamily="2" charset="-122"/>
              </a:rPr>
              <a:t>：输入所排销售单号的每个号码楦头数量输入；</a:t>
            </a:r>
            <a:endParaRPr lang="zh-CN" altLang="zh-CN" sz="2400" dirty="0">
              <a:effectLst/>
              <a:latin typeface="微软雅黑" panose="020B0503020204020204" pitchFamily="34" charset="-122"/>
              <a:ea typeface="微软雅黑" panose="020B0503020204020204" pitchFamily="34" charset="-122"/>
              <a:cs typeface="华文仿宋" panose="02010600040101010101" pitchFamily="2" charset="-122"/>
            </a:endParaRPr>
          </a:p>
          <a:p>
            <a:pPr>
              <a:spcBef>
                <a:spcPts val="360"/>
              </a:spcBef>
              <a:spcAft>
                <a:spcPts val="360"/>
              </a:spcAft>
            </a:pPr>
            <a:r>
              <a:rPr lang="en-US" altLang="zh-CN" sz="1800" dirty="0">
                <a:effectLst/>
                <a:latin typeface="微软雅黑" panose="020B0503020204020204" pitchFamily="34" charset="-122"/>
                <a:ea typeface="微软雅黑" panose="020B0503020204020204" pitchFamily="34" charset="-122"/>
                <a:cs typeface="华文仿宋" panose="02010600040101010101" pitchFamily="2" charset="-122"/>
              </a:rPr>
              <a:t>1.1.4</a:t>
            </a:r>
            <a:r>
              <a:rPr lang="zh-CN" altLang="zh-CN" sz="1800" dirty="0">
                <a:effectLst/>
                <a:latin typeface="微软雅黑" panose="020B0503020204020204" pitchFamily="34" charset="-122"/>
                <a:ea typeface="微软雅黑" panose="020B0503020204020204" pitchFamily="34" charset="-122"/>
                <a:cs typeface="华文仿宋" panose="02010600040101010101" pitchFamily="2" charset="-122"/>
              </a:rPr>
              <a:t>：设定轮次周转数；</a:t>
            </a:r>
            <a:endParaRPr lang="zh-CN" altLang="zh-CN" sz="2400" dirty="0">
              <a:effectLst/>
              <a:latin typeface="微软雅黑" panose="020B0503020204020204" pitchFamily="34" charset="-122"/>
              <a:ea typeface="微软雅黑" panose="020B0503020204020204" pitchFamily="34" charset="-122"/>
              <a:cs typeface="华文仿宋" panose="02010600040101010101" pitchFamily="2" charset="-122"/>
            </a:endParaRPr>
          </a:p>
          <a:p>
            <a:pPr>
              <a:spcBef>
                <a:spcPts val="360"/>
              </a:spcBef>
              <a:spcAft>
                <a:spcPts val="360"/>
              </a:spcAft>
            </a:pPr>
            <a:r>
              <a:rPr lang="en-US" altLang="zh-CN" sz="1800" dirty="0">
                <a:effectLst/>
                <a:latin typeface="微软雅黑" panose="020B0503020204020204" pitchFamily="34" charset="-122"/>
                <a:ea typeface="微软雅黑" panose="020B0503020204020204" pitchFamily="34" charset="-122"/>
                <a:cs typeface="华文仿宋" panose="02010600040101010101" pitchFamily="2" charset="-122"/>
              </a:rPr>
              <a:t>1.1.5:</a:t>
            </a:r>
            <a:r>
              <a:rPr lang="zh-CN" altLang="zh-CN" sz="1800" dirty="0">
                <a:effectLst/>
                <a:latin typeface="微软雅黑" panose="020B0503020204020204" pitchFamily="34" charset="-122"/>
                <a:ea typeface="微软雅黑" panose="020B0503020204020204" pitchFamily="34" charset="-122"/>
                <a:cs typeface="华文仿宋" panose="02010600040101010101" pitchFamily="2" charset="-122"/>
              </a:rPr>
              <a:t>导出指令轮数表，进行尾数调整后，再导入</a:t>
            </a:r>
            <a:r>
              <a:rPr lang="en-US" altLang="zh-CN" sz="1800" dirty="0">
                <a:effectLst/>
                <a:latin typeface="微软雅黑" panose="020B0503020204020204" pitchFamily="34" charset="-122"/>
                <a:ea typeface="微软雅黑" panose="020B0503020204020204" pitchFamily="34" charset="-122"/>
                <a:cs typeface="华文仿宋" panose="02010600040101010101" pitchFamily="2" charset="-122"/>
              </a:rPr>
              <a:t>MES</a:t>
            </a:r>
            <a:r>
              <a:rPr lang="zh-CN" altLang="zh-CN" sz="1800" dirty="0">
                <a:effectLst/>
                <a:latin typeface="微软雅黑" panose="020B0503020204020204" pitchFamily="34" charset="-122"/>
                <a:ea typeface="微软雅黑" panose="020B0503020204020204" pitchFamily="34" charset="-122"/>
                <a:cs typeface="华文仿宋" panose="02010600040101010101" pitchFamily="2" charset="-122"/>
              </a:rPr>
              <a:t>系统；</a:t>
            </a:r>
            <a:endParaRPr lang="en-US" altLang="zh-CN" sz="1800" dirty="0">
              <a:effectLst/>
              <a:latin typeface="微软雅黑" panose="020B0503020204020204" pitchFamily="34" charset="-122"/>
              <a:ea typeface="微软雅黑" panose="020B0503020204020204" pitchFamily="34" charset="-122"/>
              <a:cs typeface="华文仿宋" panose="02010600040101010101" pitchFamily="2" charset="-122"/>
            </a:endParaRPr>
          </a:p>
          <a:p>
            <a:pPr>
              <a:spcBef>
                <a:spcPts val="360"/>
              </a:spcBef>
              <a:spcAft>
                <a:spcPts val="360"/>
              </a:spcAft>
            </a:pPr>
            <a:endParaRPr lang="zh-CN" altLang="zh-CN" sz="2400" dirty="0">
              <a:effectLst/>
              <a:latin typeface="微软雅黑" panose="020B0503020204020204" pitchFamily="34" charset="-122"/>
              <a:ea typeface="微软雅黑" panose="020B0503020204020204" pitchFamily="34" charset="-122"/>
              <a:cs typeface="华文仿宋" panose="02010600040101010101" pitchFamily="2" charset="-122"/>
            </a:endParaRPr>
          </a:p>
          <a:p>
            <a:pPr>
              <a:spcBef>
                <a:spcPts val="360"/>
              </a:spcBef>
              <a:spcAft>
                <a:spcPts val="360"/>
              </a:spcAft>
            </a:pPr>
            <a:r>
              <a:rPr lang="en-US" altLang="zh-CN" sz="1800" dirty="0">
                <a:effectLst/>
                <a:latin typeface="微软雅黑" panose="020B0503020204020204" pitchFamily="34" charset="-122"/>
                <a:ea typeface="微软雅黑" panose="020B0503020204020204" pitchFamily="34" charset="-122"/>
                <a:cs typeface="华文仿宋" panose="02010600040101010101" pitchFamily="2" charset="-122"/>
              </a:rPr>
              <a:t>1.2</a:t>
            </a:r>
            <a:r>
              <a:rPr lang="zh-CN" altLang="zh-CN" sz="1800" dirty="0">
                <a:effectLst/>
                <a:latin typeface="微软雅黑" panose="020B0503020204020204" pitchFamily="34" charset="-122"/>
                <a:ea typeface="微软雅黑" panose="020B0503020204020204" pitchFamily="34" charset="-122"/>
                <a:cs typeface="华文仿宋" panose="02010600040101010101" pitchFamily="2" charset="-122"/>
              </a:rPr>
              <a:t>如数量变更，已派工核发后变更轮次维持不变，派工核发前变更则由生管进行</a:t>
            </a:r>
            <a:r>
              <a:rPr lang="en-US" altLang="zh-CN" sz="1800" dirty="0">
                <a:effectLst/>
                <a:latin typeface="微软雅黑" panose="020B0503020204020204" pitchFamily="34" charset="-122"/>
                <a:ea typeface="微软雅黑" panose="020B0503020204020204" pitchFamily="34" charset="-122"/>
                <a:cs typeface="华文仿宋" panose="02010600040101010101" pitchFamily="2" charset="-122"/>
              </a:rPr>
              <a:t>SAP</a:t>
            </a:r>
            <a:r>
              <a:rPr lang="zh-CN" altLang="zh-CN" sz="1800" dirty="0">
                <a:effectLst/>
                <a:latin typeface="微软雅黑" panose="020B0503020204020204" pitchFamily="34" charset="-122"/>
                <a:ea typeface="微软雅黑" panose="020B0503020204020204" pitchFamily="34" charset="-122"/>
                <a:cs typeface="华文仿宋" panose="02010600040101010101" pitchFamily="2" charset="-122"/>
              </a:rPr>
              <a:t>订单资料重新导入，根据最新变更后订单生成《生产日计划轮次表》；</a:t>
            </a:r>
            <a:endParaRPr lang="en-US" altLang="zh-CN" sz="1800" dirty="0">
              <a:effectLst/>
              <a:latin typeface="微软雅黑" panose="020B0503020204020204" pitchFamily="34" charset="-122"/>
              <a:ea typeface="微软雅黑" panose="020B0503020204020204" pitchFamily="34" charset="-122"/>
              <a:cs typeface="华文仿宋" panose="02010600040101010101" pitchFamily="2" charset="-122"/>
            </a:endParaRPr>
          </a:p>
          <a:p>
            <a:pPr>
              <a:spcBef>
                <a:spcPts val="360"/>
              </a:spcBef>
              <a:spcAft>
                <a:spcPts val="360"/>
              </a:spcAft>
            </a:pPr>
            <a:endParaRPr lang="zh-CN" altLang="zh-CN" sz="2400" dirty="0">
              <a:effectLst/>
              <a:latin typeface="微软雅黑" panose="020B0503020204020204" pitchFamily="34" charset="-122"/>
              <a:ea typeface="微软雅黑" panose="020B0503020204020204" pitchFamily="34" charset="-122"/>
              <a:cs typeface="华文仿宋" panose="02010600040101010101" pitchFamily="2" charset="-122"/>
            </a:endParaRPr>
          </a:p>
          <a:p>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1.3轮次因生产进度或其他情况导致的调整，由生管根据实际生产情况进行系统调整，并同步发联络通知；（</a:t>
            </a:r>
            <a:r>
              <a:rPr lang="en-US" altLang="zh-CN" sz="1800" dirty="0" err="1">
                <a:effectLst/>
                <a:latin typeface="微软雅黑" panose="020B0503020204020204" pitchFamily="34" charset="-122"/>
                <a:ea typeface="微软雅黑" panose="020B0503020204020204" pitchFamily="34" charset="-122"/>
                <a:cs typeface="Times New Roman" panose="02020603050405020304" pitchFamily="18" charset="0"/>
              </a:rPr>
              <a:t>含生产线调整，进度提前或滞后生产接续时间调整）跨日进度未排进行提示确认</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5" name="矩形 15">
            <a:extLst>
              <a:ext uri="{FF2B5EF4-FFF2-40B4-BE49-F238E27FC236}">
                <a16:creationId xmlns:a16="http://schemas.microsoft.com/office/drawing/2014/main" id="{36E7EEA4-7935-4450-017E-FFA2297A085B}"/>
              </a:ext>
            </a:extLst>
          </p:cNvPr>
          <p:cNvSpPr/>
          <p:nvPr/>
        </p:nvSpPr>
        <p:spPr>
          <a:xfrm>
            <a:off x="1498363" y="229922"/>
            <a:ext cx="9091015" cy="461665"/>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生产轮数安排 </a:t>
            </a:r>
            <a:r>
              <a:rPr lang="en-US" altLang="zh-CN" sz="2400" b="1" dirty="0" err="1">
                <a:effectLst/>
                <a:latin typeface="Times New Roman" pitchFamily="18" charset="0"/>
                <a:ea typeface="微软雅黑" panose="020B0503020204020204" pitchFamily="34" charset="-122"/>
                <a:cs typeface="Times New Roman" pitchFamily="18" charset="0"/>
              </a:rPr>
              <a:t>Sắp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xếp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lượt</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sản</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xuất</a:t>
            </a:r>
            <a:r>
              <a:rPr lang="en-US" altLang="zh-CN" sz="2400" dirty="0">
                <a:latin typeface="Times New Roman" pitchFamily="18" charset="0"/>
                <a:ea typeface="微软雅黑" panose="020B0503020204020204" pitchFamily="34" charset="-122"/>
                <a:cs typeface="Times New Roman" pitchFamily="18" charset="0"/>
              </a:rPr>
              <a:t> Production order arrangement</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496348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30F04E9B-CE6F-00FC-345C-BB8546F7800B}"/>
              </a:ext>
            </a:extLst>
          </p:cNvPr>
          <p:cNvSpPr txBox="1"/>
          <p:nvPr/>
        </p:nvSpPr>
        <p:spPr>
          <a:xfrm>
            <a:off x="429208" y="1295376"/>
            <a:ext cx="9209314" cy="5191165"/>
          </a:xfrm>
          <a:prstGeom prst="rect">
            <a:avLst/>
          </a:prstGeom>
          <a:noFill/>
        </p:spPr>
        <p:txBody>
          <a:bodyPr wrap="square">
            <a:spAutoFit/>
          </a:bodyPr>
          <a:lstStyle/>
          <a:p>
            <a:pPr>
              <a:spcBef>
                <a:spcPts val="360"/>
              </a:spcBef>
              <a:spcAft>
                <a:spcPts val="360"/>
              </a:spcAft>
            </a:pPr>
            <a:r>
              <a:rPr lang="en-US" altLang="zh-CN" sz="1800" dirty="0">
                <a:effectLst/>
                <a:latin typeface="Times New Roman" pitchFamily="18" charset="0"/>
                <a:ea typeface="微软雅黑" panose="020B0503020204020204" pitchFamily="34" charset="-122"/>
                <a:cs typeface="Times New Roman" pitchFamily="18" charset="0"/>
              </a:rPr>
              <a:t>1.</a:t>
            </a:r>
            <a:r>
              <a:rPr lang="zh-CN"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Lư</a:t>
            </a:r>
            <a:r>
              <a:rPr lang="en-US" altLang="zh-CN" sz="1800" dirty="0" err="1">
                <a:latin typeface="Times New Roman" pitchFamily="18" charset="0"/>
                <a:ea typeface="微软雅黑" panose="020B0503020204020204" pitchFamily="34" charset="-122"/>
                <a:cs typeface="Times New Roman" pitchFamily="18" charset="0"/>
              </a:rPr>
              <a:t>u</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trình</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sắp</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xếp</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lượt</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sản</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xuất</a:t>
            </a:r>
            <a:r>
              <a:rPr lang="zh-CN" altLang="zh-CN" sz="1800" dirty="0">
                <a:effectLst/>
                <a:latin typeface="Times New Roman" pitchFamily="18" charset="0"/>
                <a:ea typeface="微软雅黑" panose="020B0503020204020204" pitchFamily="34" charset="-122"/>
                <a:cs typeface="Times New Roman" pitchFamily="18" charset="0"/>
              </a:rPr>
              <a:t>：</a:t>
            </a:r>
            <a:endParaRPr lang="zh-CN" altLang="zh-CN" sz="2400" dirty="0">
              <a:effectLst/>
              <a:latin typeface="Times New Roman" pitchFamily="18" charset="0"/>
              <a:ea typeface="微软雅黑" panose="020B0503020204020204" pitchFamily="34" charset="-122"/>
              <a:cs typeface="Times New Roman" pitchFamily="18" charset="0"/>
            </a:endParaRPr>
          </a:p>
          <a:p>
            <a:pPr>
              <a:spcBef>
                <a:spcPts val="360"/>
              </a:spcBef>
              <a:spcAft>
                <a:spcPts val="360"/>
              </a:spcAft>
            </a:pPr>
            <a:r>
              <a:rPr lang="en-US" altLang="zh-CN" sz="1800" dirty="0">
                <a:effectLst/>
                <a:latin typeface="Times New Roman" pitchFamily="18" charset="0"/>
                <a:ea typeface="微软雅黑" panose="020B0503020204020204" pitchFamily="34" charset="-122"/>
                <a:cs typeface="Times New Roman" pitchFamily="18" charset="0"/>
              </a:rPr>
              <a:t>1.1 </a:t>
            </a:r>
            <a:r>
              <a:rPr lang="en-US" altLang="zh-CN" sz="1800" dirty="0" err="1">
                <a:effectLst/>
                <a:latin typeface="Times New Roman" pitchFamily="18" charset="0"/>
                <a:ea typeface="微软雅黑" panose="020B0503020204020204" pitchFamily="34" charset="-122"/>
                <a:cs typeface="Times New Roman" pitchFamily="18" charset="0"/>
              </a:rPr>
              <a:t>Sinh</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quản</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dựa</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trên</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kế</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hoạch</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và</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đơn</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hàng</a:t>
            </a:r>
            <a:r>
              <a:rPr lang="en-US" altLang="zh-CN" sz="1800" dirty="0">
                <a:effectLst/>
                <a:latin typeface="Times New Roman" pitchFamily="18" charset="0"/>
                <a:ea typeface="微软雅黑" panose="020B0503020204020204" pitchFamily="34" charset="-122"/>
                <a:cs typeface="Times New Roman" pitchFamily="18" charset="0"/>
              </a:rPr>
              <a:t> chi </a:t>
            </a:r>
            <a:r>
              <a:rPr lang="en-US" altLang="zh-CN" sz="1800" dirty="0" err="1">
                <a:effectLst/>
                <a:latin typeface="Times New Roman" pitchFamily="18" charset="0"/>
                <a:ea typeface="微软雅黑" panose="020B0503020204020204" pitchFamily="34" charset="-122"/>
                <a:cs typeface="Times New Roman" pitchFamily="18" charset="0"/>
              </a:rPr>
              <a:t>tiết</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để</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sắp</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xếp</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đồng</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bộ</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với</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vòng</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sản</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xuất</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trong</a:t>
            </a:r>
            <a:r>
              <a:rPr lang="en-US" altLang="zh-CN" sz="1800" dirty="0">
                <a:effectLst/>
                <a:latin typeface="Times New Roman" pitchFamily="18" charset="0"/>
                <a:ea typeface="微软雅黑" panose="020B0503020204020204" pitchFamily="34" charset="-122"/>
                <a:cs typeface="Times New Roman" pitchFamily="18" charset="0"/>
              </a:rPr>
              <a:t> 2 </a:t>
            </a:r>
            <a:r>
              <a:rPr lang="en-US" altLang="zh-CN" sz="1800" dirty="0" err="1">
                <a:effectLst/>
                <a:latin typeface="Times New Roman" pitchFamily="18" charset="0"/>
                <a:ea typeface="微软雅黑" panose="020B0503020204020204" pitchFamily="34" charset="-122"/>
                <a:cs typeface="Times New Roman" pitchFamily="18" charset="0"/>
              </a:rPr>
              <a:t>tuần</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tiếp</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theo</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một</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cách</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linh</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hoạt</a:t>
            </a:r>
            <a:r>
              <a:rPr lang="en-US" altLang="zh-CN" sz="1800" dirty="0">
                <a:effectLst/>
                <a:latin typeface="Times New Roman" pitchFamily="18" charset="0"/>
                <a:ea typeface="微软雅黑" panose="020B0503020204020204" pitchFamily="34" charset="-122"/>
                <a:cs typeface="Times New Roman" pitchFamily="18" charset="0"/>
              </a:rPr>
              <a:t> </a:t>
            </a:r>
            <a:r>
              <a:rPr lang="zh-CN" altLang="zh-CN" sz="1800" dirty="0">
                <a:effectLst/>
                <a:latin typeface="Times New Roman" pitchFamily="18" charset="0"/>
                <a:ea typeface="微软雅黑" panose="020B0503020204020204" pitchFamily="34" charset="-122"/>
                <a:cs typeface="Times New Roman" pitchFamily="18" charset="0"/>
              </a:rPr>
              <a:t>：</a:t>
            </a:r>
            <a:endParaRPr lang="en-US" altLang="zh-CN" sz="1800" dirty="0">
              <a:effectLst/>
              <a:latin typeface="Times New Roman" pitchFamily="18" charset="0"/>
              <a:ea typeface="微软雅黑" panose="020B0503020204020204" pitchFamily="34" charset="-122"/>
              <a:cs typeface="Times New Roman" pitchFamily="18" charset="0"/>
            </a:endParaRPr>
          </a:p>
          <a:p>
            <a:pPr>
              <a:spcBef>
                <a:spcPts val="360"/>
              </a:spcBef>
              <a:spcAft>
                <a:spcPts val="360"/>
              </a:spcAft>
            </a:pPr>
            <a:r>
              <a:rPr lang="en-US" altLang="zh-CN" sz="1800" dirty="0">
                <a:effectLst/>
                <a:latin typeface="Times New Roman" pitchFamily="18" charset="0"/>
                <a:ea typeface="微软雅黑" panose="020B0503020204020204" pitchFamily="34" charset="-122"/>
                <a:cs typeface="Times New Roman" pitchFamily="18" charset="0"/>
              </a:rPr>
              <a:t>1.1.1</a:t>
            </a:r>
            <a:r>
              <a:rPr lang="zh-CN" altLang="zh-CN" sz="1800" dirty="0">
                <a:effectLst/>
                <a:latin typeface="Times New Roman" pitchFamily="18" charset="0"/>
                <a:ea typeface="微软雅黑" panose="020B0503020204020204" pitchFamily="34" charset="-122"/>
                <a:cs typeface="Times New Roman" pitchFamily="18" charset="0"/>
              </a:rPr>
              <a:t>：</a:t>
            </a:r>
            <a:r>
              <a:rPr lang="en-US" altLang="zh-CN" sz="1800" dirty="0" err="1">
                <a:effectLst/>
                <a:latin typeface="Times New Roman" pitchFamily="18" charset="0"/>
                <a:ea typeface="微软雅黑" panose="020B0503020204020204" pitchFamily="34" charset="-122"/>
                <a:cs typeface="Times New Roman" pitchFamily="18" charset="0"/>
              </a:rPr>
              <a:t>Chọn</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đơn</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hàng</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cần</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sắp</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xếp</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vòng</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sản</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xuất</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chọn</a:t>
            </a:r>
            <a:r>
              <a:rPr lang="en-US" altLang="zh-CN" sz="1800" dirty="0">
                <a:effectLst/>
                <a:latin typeface="Times New Roman" pitchFamily="18" charset="0"/>
                <a:ea typeface="微软雅黑" panose="020B0503020204020204" pitchFamily="34" charset="-122"/>
                <a:cs typeface="Times New Roman" pitchFamily="18" charset="0"/>
              </a:rPr>
              <a:t> 1 </a:t>
            </a:r>
            <a:r>
              <a:rPr lang="en-US" altLang="zh-CN" sz="1800" dirty="0" err="1">
                <a:effectLst/>
                <a:latin typeface="Times New Roman" pitchFamily="18" charset="0"/>
                <a:ea typeface="微软雅黑" panose="020B0503020204020204" pitchFamily="34" charset="-122"/>
                <a:cs typeface="Times New Roman" pitchFamily="18" charset="0"/>
              </a:rPr>
              <a:t>hoặc</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nhiều</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đơn</a:t>
            </a:r>
            <a:r>
              <a:rPr lang="zh-CN" altLang="zh-CN" sz="1800" dirty="0">
                <a:effectLst/>
                <a:latin typeface="Times New Roman" pitchFamily="18" charset="0"/>
                <a:ea typeface="微软雅黑" panose="020B0503020204020204" pitchFamily="34" charset="-122"/>
                <a:cs typeface="Times New Roman" pitchFamily="18" charset="0"/>
              </a:rPr>
              <a:t>；</a:t>
            </a:r>
            <a:br>
              <a:rPr lang="en-US" altLang="zh-CN" sz="1800" dirty="0">
                <a:effectLst/>
                <a:latin typeface="Times New Roman" pitchFamily="18" charset="0"/>
                <a:ea typeface="微软雅黑" panose="020B0503020204020204" pitchFamily="34" charset="-122"/>
                <a:cs typeface="Times New Roman" pitchFamily="18" charset="0"/>
              </a:rPr>
            </a:br>
            <a:r>
              <a:rPr lang="en-US" altLang="zh-CN" sz="1800" dirty="0">
                <a:effectLst/>
                <a:latin typeface="Times New Roman" pitchFamily="18" charset="0"/>
                <a:ea typeface="微软雅黑" panose="020B0503020204020204" pitchFamily="34" charset="-122"/>
                <a:cs typeface="Times New Roman" pitchFamily="18" charset="0"/>
              </a:rPr>
              <a:t>1.1.2</a:t>
            </a:r>
            <a:r>
              <a:rPr lang="zh-CN" altLang="zh-CN" sz="1800" dirty="0">
                <a:effectLst/>
                <a:latin typeface="Times New Roman" pitchFamily="18" charset="0"/>
                <a:ea typeface="微软雅黑" panose="020B0503020204020204" pitchFamily="34" charset="-122"/>
                <a:cs typeface="Times New Roman" pitchFamily="18" charset="0"/>
              </a:rPr>
              <a:t>：</a:t>
            </a:r>
            <a:r>
              <a:rPr lang="en-US" altLang="zh-CN" sz="1800" dirty="0" err="1">
                <a:effectLst/>
                <a:latin typeface="Times New Roman" pitchFamily="18" charset="0"/>
                <a:ea typeface="微软雅黑" panose="020B0503020204020204" pitchFamily="34" charset="-122"/>
                <a:cs typeface="Times New Roman" pitchFamily="18" charset="0"/>
              </a:rPr>
              <a:t>Chọn</a:t>
            </a:r>
            <a:r>
              <a:rPr lang="en-US" altLang="zh-CN" sz="1800" dirty="0">
                <a:effectLst/>
                <a:latin typeface="Times New Roman" pitchFamily="18" charset="0"/>
                <a:ea typeface="微软雅黑" panose="020B0503020204020204" pitchFamily="34" charset="-122"/>
                <a:cs typeface="Times New Roman" pitchFamily="18" charset="0"/>
              </a:rPr>
              <a:t> logic </a:t>
            </a:r>
            <a:r>
              <a:rPr lang="en-US" altLang="zh-CN" sz="1800" dirty="0" err="1">
                <a:effectLst/>
                <a:latin typeface="Times New Roman" pitchFamily="18" charset="0"/>
                <a:ea typeface="微软雅黑" panose="020B0503020204020204" pitchFamily="34" charset="-122"/>
                <a:cs typeface="Times New Roman" pitchFamily="18" charset="0"/>
              </a:rPr>
              <a:t>sắp</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xếp</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lượt</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sản</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xuất</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từ</a:t>
            </a:r>
            <a:r>
              <a:rPr lang="en-US" altLang="zh-CN" sz="1800" dirty="0">
                <a:effectLst/>
                <a:latin typeface="Times New Roman" pitchFamily="18" charset="0"/>
                <a:ea typeface="微软雅黑" panose="020B0503020204020204" pitchFamily="34" charset="-122"/>
                <a:cs typeface="Times New Roman" pitchFamily="18" charset="0"/>
              </a:rPr>
              <a:t> size to </a:t>
            </a:r>
            <a:r>
              <a:rPr lang="en-US" altLang="zh-CN" sz="1800" dirty="0" err="1">
                <a:effectLst/>
                <a:latin typeface="Times New Roman" pitchFamily="18" charset="0"/>
                <a:ea typeface="微软雅黑" panose="020B0503020204020204" pitchFamily="34" charset="-122"/>
                <a:cs typeface="Times New Roman" pitchFamily="18" charset="0"/>
              </a:rPr>
              <a:t>đến</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nhỏ</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hoặc</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từ</a:t>
            </a:r>
            <a:r>
              <a:rPr lang="en-US" altLang="zh-CN" sz="1800" dirty="0">
                <a:effectLst/>
                <a:latin typeface="Times New Roman" pitchFamily="18" charset="0"/>
                <a:ea typeface="微软雅黑" panose="020B0503020204020204" pitchFamily="34" charset="-122"/>
                <a:cs typeface="Times New Roman" pitchFamily="18" charset="0"/>
              </a:rPr>
              <a:t> size </a:t>
            </a:r>
            <a:r>
              <a:rPr lang="en-US" altLang="zh-CN" sz="1800" dirty="0" err="1">
                <a:effectLst/>
                <a:latin typeface="Times New Roman" pitchFamily="18" charset="0"/>
                <a:ea typeface="微软雅黑" panose="020B0503020204020204" pitchFamily="34" charset="-122"/>
                <a:cs typeface="Times New Roman" pitchFamily="18" charset="0"/>
              </a:rPr>
              <a:t>nhỏ</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đến</a:t>
            </a:r>
            <a:r>
              <a:rPr lang="en-US" altLang="zh-CN" sz="1800" dirty="0">
                <a:effectLst/>
                <a:latin typeface="Times New Roman" pitchFamily="18" charset="0"/>
                <a:ea typeface="微软雅黑" panose="020B0503020204020204" pitchFamily="34" charset="-122"/>
                <a:cs typeface="Times New Roman" pitchFamily="18" charset="0"/>
              </a:rPr>
              <a:t> to</a:t>
            </a:r>
            <a:r>
              <a:rPr lang="zh-CN" altLang="zh-CN" sz="1800" dirty="0">
                <a:effectLst/>
                <a:latin typeface="Times New Roman" pitchFamily="18" charset="0"/>
                <a:ea typeface="微软雅黑" panose="020B0503020204020204" pitchFamily="34" charset="-122"/>
                <a:cs typeface="Times New Roman" pitchFamily="18" charset="0"/>
              </a:rPr>
              <a:t>；</a:t>
            </a:r>
            <a:endParaRPr lang="zh-CN" altLang="zh-CN" sz="2400" dirty="0">
              <a:effectLst/>
              <a:latin typeface="Times New Roman" pitchFamily="18" charset="0"/>
              <a:ea typeface="微软雅黑" panose="020B0503020204020204" pitchFamily="34" charset="-122"/>
              <a:cs typeface="Times New Roman" pitchFamily="18" charset="0"/>
            </a:endParaRPr>
          </a:p>
          <a:p>
            <a:pPr>
              <a:spcBef>
                <a:spcPts val="360"/>
              </a:spcBef>
              <a:spcAft>
                <a:spcPts val="360"/>
              </a:spcAft>
            </a:pPr>
            <a:r>
              <a:rPr lang="en-US" altLang="zh-CN" sz="1800" dirty="0">
                <a:effectLst/>
                <a:latin typeface="Times New Roman" pitchFamily="18" charset="0"/>
                <a:ea typeface="微软雅黑" panose="020B0503020204020204" pitchFamily="34" charset="-122"/>
                <a:cs typeface="Times New Roman" pitchFamily="18" charset="0"/>
              </a:rPr>
              <a:t>1.1.3</a:t>
            </a:r>
            <a:r>
              <a:rPr lang="zh-CN" altLang="zh-CN" sz="1800" dirty="0">
                <a:effectLst/>
                <a:latin typeface="Times New Roman" pitchFamily="18" charset="0"/>
                <a:ea typeface="微软雅黑" panose="020B0503020204020204" pitchFamily="34" charset="-122"/>
                <a:cs typeface="Times New Roman" pitchFamily="18" charset="0"/>
              </a:rPr>
              <a:t>：</a:t>
            </a:r>
            <a:r>
              <a:rPr lang="en-US" altLang="zh-CN" sz="1800" dirty="0" err="1">
                <a:effectLst/>
                <a:latin typeface="Times New Roman" pitchFamily="18" charset="0"/>
                <a:ea typeface="微软雅黑" panose="020B0503020204020204" pitchFamily="34" charset="-122"/>
                <a:cs typeface="Times New Roman" pitchFamily="18" charset="0"/>
              </a:rPr>
              <a:t>Nhập</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số</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lượng</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phom</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mỗi</a:t>
            </a:r>
            <a:r>
              <a:rPr lang="en-US" altLang="zh-CN" sz="1800" dirty="0">
                <a:effectLst/>
                <a:latin typeface="Times New Roman" pitchFamily="18" charset="0"/>
                <a:ea typeface="微软雅黑" panose="020B0503020204020204" pitchFamily="34" charset="-122"/>
                <a:cs typeface="Times New Roman" pitchFamily="18" charset="0"/>
              </a:rPr>
              <a:t> size </a:t>
            </a:r>
            <a:r>
              <a:rPr lang="en-US" altLang="zh-CN" sz="1800" dirty="0" err="1">
                <a:effectLst/>
                <a:latin typeface="Times New Roman" pitchFamily="18" charset="0"/>
                <a:ea typeface="微软雅黑" panose="020B0503020204020204" pitchFamily="34" charset="-122"/>
                <a:cs typeface="Times New Roman" pitchFamily="18" charset="0"/>
              </a:rPr>
              <a:t>của</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tất</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cả</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đơn</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hàng</a:t>
            </a:r>
            <a:r>
              <a:rPr lang="zh-CN" altLang="zh-CN" sz="1800" dirty="0">
                <a:effectLst/>
                <a:latin typeface="Times New Roman" pitchFamily="18" charset="0"/>
                <a:ea typeface="微软雅黑" panose="020B0503020204020204" pitchFamily="34" charset="-122"/>
                <a:cs typeface="Times New Roman" pitchFamily="18" charset="0"/>
              </a:rPr>
              <a:t>；</a:t>
            </a:r>
            <a:endParaRPr lang="zh-CN" altLang="zh-CN" sz="2400" dirty="0">
              <a:effectLst/>
              <a:latin typeface="Times New Roman" pitchFamily="18" charset="0"/>
              <a:ea typeface="微软雅黑" panose="020B0503020204020204" pitchFamily="34" charset="-122"/>
              <a:cs typeface="Times New Roman" pitchFamily="18" charset="0"/>
            </a:endParaRPr>
          </a:p>
          <a:p>
            <a:pPr>
              <a:spcBef>
                <a:spcPts val="360"/>
              </a:spcBef>
              <a:spcAft>
                <a:spcPts val="360"/>
              </a:spcAft>
            </a:pPr>
            <a:r>
              <a:rPr lang="en-US" altLang="zh-CN" sz="1800" dirty="0">
                <a:effectLst/>
                <a:latin typeface="Times New Roman" pitchFamily="18" charset="0"/>
                <a:ea typeface="微软雅黑" panose="020B0503020204020204" pitchFamily="34" charset="-122"/>
                <a:cs typeface="Times New Roman" pitchFamily="18" charset="0"/>
              </a:rPr>
              <a:t>1.1.4</a:t>
            </a:r>
            <a:r>
              <a:rPr lang="zh-CN" altLang="zh-CN" sz="1800" dirty="0">
                <a:effectLst/>
                <a:latin typeface="Times New Roman" pitchFamily="18" charset="0"/>
                <a:ea typeface="微软雅黑" panose="020B0503020204020204" pitchFamily="34" charset="-122"/>
                <a:cs typeface="Times New Roman" pitchFamily="18" charset="0"/>
              </a:rPr>
              <a:t>：</a:t>
            </a:r>
            <a:r>
              <a:rPr lang="en-US" altLang="zh-CN" sz="1800" dirty="0" err="1">
                <a:effectLst/>
                <a:latin typeface="Times New Roman" pitchFamily="18" charset="0"/>
                <a:ea typeface="微软雅黑" panose="020B0503020204020204" pitchFamily="34" charset="-122"/>
                <a:cs typeface="Times New Roman" pitchFamily="18" charset="0"/>
              </a:rPr>
              <a:t>Thiết</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lập</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vòng</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luân</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chuyển</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phom</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theo</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tuần</a:t>
            </a:r>
            <a:r>
              <a:rPr lang="zh-CN" altLang="zh-CN" sz="1800" dirty="0">
                <a:effectLst/>
                <a:latin typeface="Times New Roman" pitchFamily="18" charset="0"/>
                <a:ea typeface="微软雅黑" panose="020B0503020204020204" pitchFamily="34" charset="-122"/>
                <a:cs typeface="Times New Roman" pitchFamily="18" charset="0"/>
              </a:rPr>
              <a:t>；</a:t>
            </a:r>
            <a:endParaRPr lang="zh-CN" altLang="zh-CN" sz="2400" dirty="0">
              <a:effectLst/>
              <a:latin typeface="Times New Roman" pitchFamily="18" charset="0"/>
              <a:ea typeface="微软雅黑" panose="020B0503020204020204" pitchFamily="34" charset="-122"/>
              <a:cs typeface="Times New Roman" pitchFamily="18" charset="0"/>
            </a:endParaRPr>
          </a:p>
          <a:p>
            <a:pPr>
              <a:spcBef>
                <a:spcPts val="360"/>
              </a:spcBef>
              <a:spcAft>
                <a:spcPts val="360"/>
              </a:spcAft>
            </a:pPr>
            <a:r>
              <a:rPr lang="en-US" altLang="zh-CN" sz="1800" dirty="0">
                <a:effectLst/>
                <a:latin typeface="Times New Roman" pitchFamily="18" charset="0"/>
                <a:ea typeface="微软雅黑" panose="020B0503020204020204" pitchFamily="34" charset="-122"/>
                <a:cs typeface="Times New Roman" pitchFamily="18" charset="0"/>
              </a:rPr>
              <a:t>1.1.5:  </a:t>
            </a:r>
            <a:r>
              <a:rPr lang="en-US" altLang="zh-CN" sz="1800" dirty="0" err="1">
                <a:effectLst/>
                <a:latin typeface="Times New Roman" pitchFamily="18" charset="0"/>
                <a:ea typeface="微软雅黑" panose="020B0503020204020204" pitchFamily="34" charset="-122"/>
                <a:cs typeface="Times New Roman" pitchFamily="18" charset="0"/>
              </a:rPr>
              <a:t>Xuất</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ra</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chỉ</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lệnh</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số</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vòng</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sau</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khi</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điều</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chỉnh</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vòng</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cuối</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thì</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nhập</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lên</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hệ</a:t>
            </a:r>
            <a:r>
              <a:rPr lang="en-US" altLang="zh-CN" sz="1800" dirty="0">
                <a:effectLst/>
                <a:latin typeface="Times New Roman" pitchFamily="18" charset="0"/>
                <a:ea typeface="微软雅黑" panose="020B0503020204020204" pitchFamily="34" charset="-122"/>
                <a:cs typeface="Times New Roman" pitchFamily="18" charset="0"/>
              </a:rPr>
              <a:t> </a:t>
            </a:r>
            <a:r>
              <a:rPr lang="en-US" altLang="zh-CN" sz="1800" dirty="0" err="1">
                <a:effectLst/>
                <a:latin typeface="Times New Roman" pitchFamily="18" charset="0"/>
                <a:ea typeface="微软雅黑" panose="020B0503020204020204" pitchFamily="34" charset="-122"/>
                <a:cs typeface="Times New Roman" pitchFamily="18" charset="0"/>
              </a:rPr>
              <a:t>thống</a:t>
            </a:r>
            <a:r>
              <a:rPr lang="en-US" altLang="zh-CN" sz="1800" dirty="0">
                <a:effectLst/>
                <a:latin typeface="Times New Roman" pitchFamily="18" charset="0"/>
                <a:ea typeface="微软雅黑" panose="020B0503020204020204" pitchFamily="34" charset="-122"/>
                <a:cs typeface="Times New Roman" pitchFamily="18" charset="0"/>
              </a:rPr>
              <a:t> MES</a:t>
            </a:r>
            <a:r>
              <a:rPr lang="zh-CN" altLang="zh-CN" sz="1800" dirty="0">
                <a:effectLst/>
                <a:latin typeface="Times New Roman" pitchFamily="18" charset="0"/>
                <a:ea typeface="微软雅黑" panose="020B0503020204020204" pitchFamily="34" charset="-122"/>
                <a:cs typeface="Times New Roman" pitchFamily="18" charset="0"/>
              </a:rPr>
              <a:t>；</a:t>
            </a:r>
            <a:endParaRPr lang="en-US" altLang="zh-CN" sz="1800" dirty="0">
              <a:effectLst/>
              <a:latin typeface="Times New Roman" pitchFamily="18" charset="0"/>
              <a:ea typeface="微软雅黑" panose="020B0503020204020204" pitchFamily="34" charset="-122"/>
              <a:cs typeface="Times New Roman" pitchFamily="18" charset="0"/>
            </a:endParaRPr>
          </a:p>
          <a:p>
            <a:pPr>
              <a:spcBef>
                <a:spcPts val="360"/>
              </a:spcBef>
              <a:spcAft>
                <a:spcPts val="360"/>
              </a:spcAft>
            </a:pPr>
            <a:r>
              <a:rPr lang="vi-VN" sz="1800" dirty="0">
                <a:latin typeface="Times New Roman" pitchFamily="18" charset="0"/>
                <a:cs typeface="Times New Roman" pitchFamily="18" charset="0"/>
              </a:rPr>
              <a:t>1.2</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Nếu số lượng của những đơn phái công đã phát đi có thay đổi, </a:t>
            </a:r>
            <a:r>
              <a:rPr lang="en-US" altLang="zh-CN" sz="1800" dirty="0" err="1">
                <a:latin typeface="Times New Roman" pitchFamily="18" charset="0"/>
                <a:ea typeface="微软雅黑" panose="020B0503020204020204" pitchFamily="34" charset="-122"/>
                <a:cs typeface="Times New Roman" pitchFamily="18" charset="0"/>
              </a:rPr>
              <a:t>vòng</a:t>
            </a:r>
            <a:r>
              <a:rPr lang="vi-VN" sz="1800" dirty="0">
                <a:latin typeface="Times New Roman" pitchFamily="18" charset="0"/>
                <a:cs typeface="Times New Roman" pitchFamily="18" charset="0"/>
              </a:rPr>
              <a:t> sản xuất cho những đơn đó giữ nguyên không thay đổi, trước khi phát đơn phái công, nếu có thay đổi thì sinh quản sẽ tiến hành nhập lại dữ liệu đơn hàng trên SAP, dựa theo dữ liệu mới sau thay đổi tạo thành "biểu kế hoạch </a:t>
            </a:r>
            <a:r>
              <a:rPr lang="en-US" altLang="zh-CN" sz="1800" dirty="0" err="1">
                <a:latin typeface="Times New Roman" pitchFamily="18" charset="0"/>
                <a:ea typeface="微软雅黑" panose="020B0503020204020204" pitchFamily="34" charset="-122"/>
                <a:cs typeface="Times New Roman" pitchFamily="18" charset="0"/>
              </a:rPr>
              <a:t>vòng</a:t>
            </a:r>
            <a:r>
              <a:rPr lang="vi-VN" sz="1800" dirty="0">
                <a:latin typeface="Times New Roman" pitchFamily="18" charset="0"/>
                <a:cs typeface="Times New Roman" pitchFamily="18" charset="0"/>
              </a:rPr>
              <a:t> sản xuất theo ngày"</a:t>
            </a:r>
            <a:r>
              <a:rPr lang="zh-CN" altLang="zh-CN" sz="1800" dirty="0">
                <a:effectLst/>
                <a:latin typeface="Times New Roman" pitchFamily="18" charset="0"/>
                <a:ea typeface="微软雅黑" panose="020B0503020204020204" pitchFamily="34" charset="-122"/>
                <a:cs typeface="Times New Roman" pitchFamily="18" charset="0"/>
              </a:rPr>
              <a:t>；</a:t>
            </a:r>
            <a:endParaRPr lang="en-US" altLang="zh-CN" sz="1800" dirty="0">
              <a:effectLst/>
              <a:latin typeface="Times New Roman" pitchFamily="18" charset="0"/>
              <a:ea typeface="微软雅黑" panose="020B0503020204020204" pitchFamily="34" charset="-122"/>
              <a:cs typeface="Times New Roman" pitchFamily="18" charset="0"/>
            </a:endParaRPr>
          </a:p>
          <a:p>
            <a:r>
              <a:rPr lang="en-US" altLang="zh-CN" sz="1800" dirty="0">
                <a:effectLst/>
                <a:latin typeface="Times New Roman" pitchFamily="18" charset="0"/>
                <a:ea typeface="微软雅黑" panose="020B0503020204020204" pitchFamily="34" charset="-122"/>
                <a:cs typeface="Times New Roman" pitchFamily="18" charset="0"/>
              </a:rPr>
              <a:t>1.3 </a:t>
            </a:r>
            <a:r>
              <a:rPr lang="en-US" altLang="zh-CN" sz="1800" dirty="0" err="1">
                <a:latin typeface="Times New Roman" pitchFamily="18" charset="0"/>
                <a:ea typeface="微软雅黑" panose="020B0503020204020204" pitchFamily="34" charset="-122"/>
                <a:cs typeface="Times New Roman" pitchFamily="18" charset="0"/>
              </a:rPr>
              <a:t>Điểu</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chỉnh</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vòng</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lặp</a:t>
            </a:r>
            <a:r>
              <a:rPr lang="en-US" altLang="zh-CN" sz="1800" dirty="0">
                <a:latin typeface="Times New Roman" pitchFamily="18" charset="0"/>
                <a:ea typeface="微软雅黑" panose="020B0503020204020204" pitchFamily="34" charset="-122"/>
                <a:cs typeface="Times New Roman" pitchFamily="18" charset="0"/>
              </a:rPr>
              <a:t> do </a:t>
            </a:r>
            <a:r>
              <a:rPr lang="en-US" altLang="zh-CN" sz="1800" dirty="0" err="1">
                <a:latin typeface="Times New Roman" pitchFamily="18" charset="0"/>
                <a:ea typeface="微软雅黑" panose="020B0503020204020204" pitchFamily="34" charset="-122"/>
                <a:cs typeface="Times New Roman" pitchFamily="18" charset="0"/>
              </a:rPr>
              <a:t>tiến</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độ</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sản</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xuất</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hoặc</a:t>
            </a:r>
            <a:r>
              <a:rPr lang="en-US" altLang="zh-CN" sz="1800" dirty="0">
                <a:latin typeface="Times New Roman" pitchFamily="18" charset="0"/>
                <a:ea typeface="微软雅黑" panose="020B0503020204020204" pitchFamily="34" charset="-122"/>
                <a:cs typeface="Times New Roman" pitchFamily="18" charset="0"/>
              </a:rPr>
              <a:t> do </a:t>
            </a:r>
            <a:r>
              <a:rPr lang="en-US" altLang="zh-CN" sz="1800" dirty="0" err="1">
                <a:latin typeface="Times New Roman" pitchFamily="18" charset="0"/>
                <a:ea typeface="微软雅黑" panose="020B0503020204020204" pitchFamily="34" charset="-122"/>
                <a:cs typeface="Times New Roman" pitchFamily="18" charset="0"/>
              </a:rPr>
              <a:t>nguyên</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nhân</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khác</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gây</a:t>
            </a:r>
            <a:r>
              <a:rPr lang="en-US" altLang="zh-CN" sz="1800" dirty="0">
                <a:latin typeface="Times New Roman" pitchFamily="18" charset="0"/>
                <a:ea typeface="微软雅黑" panose="020B0503020204020204" pitchFamily="34" charset="-122"/>
                <a:cs typeface="Times New Roman" pitchFamily="18" charset="0"/>
              </a:rPr>
              <a:t> ra </a:t>
            </a:r>
            <a:r>
              <a:rPr lang="en-US" altLang="zh-CN" sz="1800" dirty="0" err="1">
                <a:latin typeface="Times New Roman" pitchFamily="18" charset="0"/>
                <a:ea typeface="微软雅黑" panose="020B0503020204020204" pitchFamily="34" charset="-122"/>
                <a:cs typeface="Times New Roman" pitchFamily="18" charset="0"/>
              </a:rPr>
              <a:t>sẽ</a:t>
            </a:r>
            <a:r>
              <a:rPr lang="en-US" altLang="zh-CN" sz="1800" dirty="0">
                <a:latin typeface="Times New Roman" pitchFamily="18" charset="0"/>
                <a:ea typeface="微软雅黑" panose="020B0503020204020204" pitchFamily="34" charset="-122"/>
                <a:cs typeface="Times New Roman" pitchFamily="18" charset="0"/>
              </a:rPr>
              <a:t> do </a:t>
            </a:r>
            <a:r>
              <a:rPr lang="en-US" altLang="zh-CN" sz="1800" dirty="0" err="1">
                <a:latin typeface="Times New Roman" pitchFamily="18" charset="0"/>
                <a:ea typeface="微软雅黑" panose="020B0503020204020204" pitchFamily="34" charset="-122"/>
                <a:cs typeface="Times New Roman" pitchFamily="18" charset="0"/>
              </a:rPr>
              <a:t>sinh</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quản</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dựa</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trên</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tình</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hình</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thực</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tế</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tiến</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hành</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điều</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chỉnh</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đồng</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thời</a:t>
            </a:r>
            <a:r>
              <a:rPr lang="en-US" altLang="zh-CN" sz="1800" dirty="0">
                <a:latin typeface="Times New Roman" pitchFamily="18" charset="0"/>
                <a:ea typeface="微软雅黑" panose="020B0503020204020204" pitchFamily="34" charset="-122"/>
                <a:cs typeface="Times New Roman" pitchFamily="18" charset="0"/>
              </a:rPr>
              <a:t> email </a:t>
            </a:r>
            <a:r>
              <a:rPr lang="en-US" altLang="zh-CN" sz="1800" dirty="0" err="1">
                <a:latin typeface="Times New Roman" pitchFamily="18" charset="0"/>
                <a:ea typeface="微软雅黑" panose="020B0503020204020204" pitchFamily="34" charset="-122"/>
                <a:cs typeface="Times New Roman" pitchFamily="18" charset="0"/>
              </a:rPr>
              <a:t>thông</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báo</a:t>
            </a:r>
            <a:r>
              <a:rPr lang="en-US" altLang="zh-CN" sz="1800" dirty="0">
                <a:latin typeface="Times New Roman" pitchFamily="18" charset="0"/>
                <a:ea typeface="微软雅黑" panose="020B0503020204020204" pitchFamily="34" charset="-122"/>
                <a:cs typeface="Times New Roman" pitchFamily="18" charset="0"/>
              </a:rPr>
              <a:t> (bao </a:t>
            </a:r>
            <a:r>
              <a:rPr lang="en-US" altLang="zh-CN" sz="1800" dirty="0" err="1">
                <a:latin typeface="Times New Roman" pitchFamily="18" charset="0"/>
                <a:ea typeface="微软雅黑" panose="020B0503020204020204" pitchFamily="34" charset="-122"/>
                <a:cs typeface="Times New Roman" pitchFamily="18" charset="0"/>
              </a:rPr>
              <a:t>gồm</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điều</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chỉnh</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chuyền</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sản</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xuất</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đảm</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bảo</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sự</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liên</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kết</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giữa</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các</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đơn</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hàng</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trước</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hoặc</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sau</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tiến</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độ</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sản</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xuất</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nhắc</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nhở</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đơn</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hàng</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quá</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ngày</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nhưng</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chưa</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được</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sắp</a:t>
            </a:r>
            <a:r>
              <a:rPr lang="en-US" altLang="zh-CN" sz="1800" dirty="0">
                <a:latin typeface="Times New Roman" pitchFamily="18" charset="0"/>
                <a:ea typeface="微软雅黑" panose="020B0503020204020204" pitchFamily="34" charset="-122"/>
                <a:cs typeface="Times New Roman" pitchFamily="18" charset="0"/>
              </a:rPr>
              <a:t> </a:t>
            </a:r>
            <a:r>
              <a:rPr lang="en-US" altLang="zh-CN" sz="1800" dirty="0" err="1">
                <a:latin typeface="Times New Roman" pitchFamily="18" charset="0"/>
                <a:ea typeface="微软雅黑" panose="020B0503020204020204" pitchFamily="34" charset="-122"/>
                <a:cs typeface="Times New Roman" pitchFamily="18" charset="0"/>
              </a:rPr>
              <a:t>xếp</a:t>
            </a:r>
            <a:r>
              <a:rPr lang="en-US" altLang="zh-CN" sz="1800" dirty="0">
                <a:latin typeface="Times New Roman" pitchFamily="18" charset="0"/>
                <a:ea typeface="微软雅黑" panose="020B0503020204020204" pitchFamily="34" charset="-122"/>
                <a:cs typeface="Times New Roman" pitchFamily="18" charset="0"/>
              </a:rPr>
              <a:t>.</a:t>
            </a:r>
            <a:endParaRPr lang="en-US" altLang="zh-CN" sz="1800" dirty="0">
              <a:effectLst/>
              <a:latin typeface="Times New Roman" pitchFamily="18" charset="0"/>
              <a:ea typeface="微软雅黑" panose="020B0503020204020204" pitchFamily="34" charset="-122"/>
              <a:cs typeface="Times New Roman" pitchFamily="18" charset="0"/>
            </a:endParaRPr>
          </a:p>
        </p:txBody>
      </p:sp>
      <p:sp>
        <p:nvSpPr>
          <p:cNvPr id="5" name="矩形 15">
            <a:extLst>
              <a:ext uri="{FF2B5EF4-FFF2-40B4-BE49-F238E27FC236}">
                <a16:creationId xmlns:a16="http://schemas.microsoft.com/office/drawing/2014/main" id="{36E7EEA4-7935-4450-017E-FFA2297A085B}"/>
              </a:ext>
            </a:extLst>
          </p:cNvPr>
          <p:cNvSpPr/>
          <p:nvPr/>
        </p:nvSpPr>
        <p:spPr>
          <a:xfrm>
            <a:off x="1498363" y="229922"/>
            <a:ext cx="4958409" cy="461665"/>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生产轮数安排 </a:t>
            </a:r>
            <a:r>
              <a:rPr lang="en-US" altLang="zh-CN" sz="2400" b="1" dirty="0" err="1">
                <a:effectLst/>
                <a:latin typeface="Times New Roman" pitchFamily="18" charset="0"/>
                <a:ea typeface="微软雅黑" panose="020B0503020204020204" pitchFamily="34" charset="-122"/>
                <a:cs typeface="Times New Roman" pitchFamily="18" charset="0"/>
              </a:rPr>
              <a:t>Sắp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xếp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lượt</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sản</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xuất</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
        <p:nvSpPr>
          <p:cNvPr id="6" name="矩形 2">
            <a:extLst>
              <a:ext uri="{FF2B5EF4-FFF2-40B4-BE49-F238E27FC236}">
                <a16:creationId xmlns:a16="http://schemas.microsoft.com/office/drawing/2014/main" id="{F1BA66D3-9C4A-91D4-736B-841676AE6980}"/>
              </a:ext>
            </a:extLst>
          </p:cNvPr>
          <p:cNvSpPr/>
          <p:nvPr/>
        </p:nvSpPr>
        <p:spPr>
          <a:xfrm>
            <a:off x="1180333" y="909280"/>
            <a:ext cx="2114681" cy="400110"/>
          </a:xfrm>
          <a:prstGeom prst="rect">
            <a:avLst/>
          </a:prstGeom>
        </p:spPr>
        <p:txBody>
          <a:bodyPr wrap="none">
            <a:spAutoFit/>
          </a:bodyPr>
          <a:lstStyle/>
          <a:p>
            <a:pPr defTabSz="989607">
              <a:defRPr/>
            </a:pPr>
            <a:r>
              <a:rPr lang="en-US" altLang="zh-CN" sz="2000" b="1" dirty="0">
                <a:effectLst/>
                <a:latin typeface="微软雅黑" panose="020B0503020204020204" pitchFamily="34" charset="-122"/>
                <a:ea typeface="微软雅黑" panose="020B0503020204020204" pitchFamily="34" charset="-122"/>
              </a:rPr>
              <a:t>3.</a:t>
            </a:r>
            <a:r>
              <a:rPr lang="en-US" altLang="zh-CN" sz="2000" b="1" dirty="0">
                <a:effectLst/>
                <a:latin typeface="Times New Roman" pitchFamily="18" charset="0"/>
                <a:ea typeface="微软雅黑" panose="020B0503020204020204" pitchFamily="34" charset="-122"/>
                <a:cs typeface="Times New Roman" pitchFamily="18" charset="0"/>
              </a:rPr>
              <a:t>Mô </a:t>
            </a:r>
            <a:r>
              <a:rPr lang="en-US" altLang="zh-CN" sz="2000" b="1" dirty="0" err="1">
                <a:effectLst/>
                <a:latin typeface="Times New Roman" pitchFamily="18" charset="0"/>
                <a:ea typeface="微软雅黑" panose="020B0503020204020204" pitchFamily="34" charset="-122"/>
                <a:cs typeface="Times New Roman" pitchFamily="18" charset="0"/>
              </a:rPr>
              <a:t>tả</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lưu</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trình</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107314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BA66D3-9C4A-91D4-736B-841676AE6980}"/>
              </a:ext>
            </a:extLst>
          </p:cNvPr>
          <p:cNvSpPr/>
          <p:nvPr/>
        </p:nvSpPr>
        <p:spPr>
          <a:xfrm>
            <a:off x="661718" y="1100777"/>
            <a:ext cx="4907305" cy="400110"/>
          </a:xfrm>
          <a:prstGeom prst="rect">
            <a:avLst/>
          </a:prstGeom>
        </p:spPr>
        <p:txBody>
          <a:bodyPr wrap="none">
            <a:spAutoFit/>
          </a:bodyPr>
          <a:lstStyle/>
          <a:p>
            <a:pPr defTabSz="989607">
              <a:defRPr/>
            </a:pPr>
            <a:r>
              <a:rPr lang="en-US" altLang="zh-CN" sz="2000" b="1" dirty="0">
                <a:effectLst/>
                <a:latin typeface="微软雅黑" panose="020B0503020204020204" pitchFamily="34" charset="-122"/>
                <a:ea typeface="微软雅黑" panose="020B0503020204020204" pitchFamily="34" charset="-122"/>
              </a:rPr>
              <a:t>3.</a:t>
            </a:r>
            <a:r>
              <a:rPr lang="zh-CN" altLang="en-US" sz="2000" b="1" dirty="0">
                <a:effectLst/>
                <a:latin typeface="微软雅黑" panose="020B0503020204020204" pitchFamily="34" charset="-122"/>
                <a:ea typeface="微软雅黑" panose="020B0503020204020204" pitchFamily="34" charset="-122"/>
              </a:rPr>
              <a:t>流程描述 </a:t>
            </a:r>
            <a:r>
              <a:rPr lang="en-US" altLang="zh-CN" sz="2000" dirty="0">
                <a:latin typeface="微软雅黑" panose="020B0503020204020204" pitchFamily="34" charset="-122"/>
                <a:ea typeface="微软雅黑" panose="020B0503020204020204" pitchFamily="34" charset="-122"/>
              </a:rPr>
              <a:t>Description of the process</a:t>
            </a:r>
            <a:endParaRPr lang="zh-CN" altLang="en-US" sz="3600" kern="0" dirty="0">
              <a:latin typeface="微软雅黑" panose="020B0503020204020204" pitchFamily="34" charset="-122"/>
              <a:ea typeface="微软雅黑" panose="020B0503020204020204" pitchFamily="34" charset="-122"/>
              <a:cs typeface="+mn-ea"/>
              <a:sym typeface="+mn-lt"/>
            </a:endParaRPr>
          </a:p>
        </p:txBody>
      </p:sp>
      <p:sp>
        <p:nvSpPr>
          <p:cNvPr id="7" name="文本框 6">
            <a:extLst>
              <a:ext uri="{FF2B5EF4-FFF2-40B4-BE49-F238E27FC236}">
                <a16:creationId xmlns:a16="http://schemas.microsoft.com/office/drawing/2014/main" id="{30F04E9B-CE6F-00FC-345C-BB8546F7800B}"/>
              </a:ext>
            </a:extLst>
          </p:cNvPr>
          <p:cNvSpPr txBox="1"/>
          <p:nvPr/>
        </p:nvSpPr>
        <p:spPr>
          <a:xfrm>
            <a:off x="429208" y="1500887"/>
            <a:ext cx="9209314" cy="4185761"/>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1. Production order arrangement process:</a:t>
            </a:r>
          </a:p>
          <a:p>
            <a:r>
              <a:rPr lang="en-US" altLang="zh-CN" dirty="0">
                <a:latin typeface="微软雅黑" panose="020B0503020204020204" pitchFamily="34" charset="-122"/>
                <a:ea typeface="微软雅黑" panose="020B0503020204020204" pitchFamily="34" charset="-122"/>
              </a:rPr>
              <a:t>1.1 The PC department will be arrange production order according to the details of the workflow and the orders for 2 weeks ahead:</a:t>
            </a:r>
          </a:p>
          <a:p>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1.1.1: Select the sales order number of the scheduled round, one or more;</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1.1.2: Choose whether to arrange the production order by size, from the smallest size to the biggest size, or vice versa;</a:t>
            </a:r>
          </a:p>
          <a:p>
            <a:r>
              <a:rPr lang="en-US" altLang="zh-CN" dirty="0">
                <a:latin typeface="微软雅黑" panose="020B0503020204020204" pitchFamily="34" charset="-122"/>
                <a:ea typeface="微软雅黑" panose="020B0503020204020204" pitchFamily="34" charset="-122"/>
              </a:rPr>
              <a:t>1.1.3: Input quantity for each shoe size;</a:t>
            </a:r>
          </a:p>
          <a:p>
            <a:r>
              <a:rPr lang="en-US" altLang="zh-CN" dirty="0">
                <a:latin typeface="微软雅黑" panose="020B0503020204020204" pitchFamily="34" charset="-122"/>
                <a:ea typeface="微软雅黑" panose="020B0503020204020204" pitchFamily="34" charset="-122"/>
              </a:rPr>
              <a:t>1.1.4: Set the number of production rounds based on weeks;</a:t>
            </a:r>
          </a:p>
          <a:p>
            <a:r>
              <a:rPr lang="en-US" altLang="zh-CN" dirty="0">
                <a:latin typeface="微软雅黑" panose="020B0503020204020204" pitchFamily="34" charset="-122"/>
                <a:ea typeface="微软雅黑" panose="020B0503020204020204" pitchFamily="34" charset="-122"/>
              </a:rPr>
              <a:t>1.1.5: Establish the number of production rounds; make adjustments to the last round and then import it into the MES system;</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1.2 If the quantity changes, the number of production round after the dispatch is issued remains unchanged, and the change before the dispatch is re-imported on SAP system, and the "Production Day Planning Round Table" is generated according to the latest changes.</a:t>
            </a:r>
          </a:p>
          <a:p>
            <a:r>
              <a:rPr lang="en-US" altLang="zh-CN" dirty="0">
                <a:latin typeface="微软雅黑" panose="020B0503020204020204" pitchFamily="34" charset="-122"/>
                <a:ea typeface="微软雅黑" panose="020B0503020204020204" pitchFamily="34" charset="-122"/>
              </a:rPr>
              <a:t>1.3 Round of production changes caused by production progress or other circumstances shall be systematically adjusted by the PC department according to the actual production situation . All adjustments made by PC department (including production line adjustment,…), and reminders of overdue orders will be notified via email.</a:t>
            </a:r>
          </a:p>
        </p:txBody>
      </p:sp>
      <p:sp>
        <p:nvSpPr>
          <p:cNvPr id="5" name="矩形 15">
            <a:extLst>
              <a:ext uri="{FF2B5EF4-FFF2-40B4-BE49-F238E27FC236}">
                <a16:creationId xmlns:a16="http://schemas.microsoft.com/office/drawing/2014/main" id="{36E7EEA4-7935-4450-017E-FFA2297A085B}"/>
              </a:ext>
            </a:extLst>
          </p:cNvPr>
          <p:cNvSpPr/>
          <p:nvPr/>
        </p:nvSpPr>
        <p:spPr>
          <a:xfrm>
            <a:off x="1498363" y="229922"/>
            <a:ext cx="9091015" cy="461665"/>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生产轮数安排 </a:t>
            </a:r>
            <a:r>
              <a:rPr lang="en-US" altLang="zh-CN" sz="2400" b="1" dirty="0" err="1">
                <a:effectLst/>
                <a:latin typeface="Times New Roman" pitchFamily="18" charset="0"/>
                <a:ea typeface="微软雅黑" panose="020B0503020204020204" pitchFamily="34" charset="-122"/>
                <a:cs typeface="Times New Roman" pitchFamily="18" charset="0"/>
              </a:rPr>
              <a:t>Sắp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xếp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lượt</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sản</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xuất</a:t>
            </a:r>
            <a:r>
              <a:rPr lang="en-US" altLang="zh-CN" sz="2400" dirty="0">
                <a:latin typeface="Times New Roman" pitchFamily="18" charset="0"/>
                <a:ea typeface="微软雅黑" panose="020B0503020204020204" pitchFamily="34" charset="-122"/>
                <a:cs typeface="Times New Roman" pitchFamily="18" charset="0"/>
              </a:rPr>
              <a:t> Production order arrangement</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3299917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0C7CFB8-B514-A6A2-E97A-4827A921F2EC}"/>
              </a:ext>
            </a:extLst>
          </p:cNvPr>
          <p:cNvPicPr>
            <a:picLocks noChangeAspect="1"/>
          </p:cNvPicPr>
          <p:nvPr/>
        </p:nvPicPr>
        <p:blipFill>
          <a:blip r:embed="rId3"/>
          <a:stretch>
            <a:fillRect/>
          </a:stretch>
        </p:blipFill>
        <p:spPr>
          <a:xfrm>
            <a:off x="79794" y="1254379"/>
            <a:ext cx="9823031" cy="4610500"/>
          </a:xfrm>
          <a:prstGeom prst="rect">
            <a:avLst/>
          </a:prstGeom>
        </p:spPr>
      </p:pic>
      <p:sp>
        <p:nvSpPr>
          <p:cNvPr id="6" name="矩形 15">
            <a:extLst>
              <a:ext uri="{FF2B5EF4-FFF2-40B4-BE49-F238E27FC236}">
                <a16:creationId xmlns:a16="http://schemas.microsoft.com/office/drawing/2014/main" id="{36E7EEA4-7935-4450-017E-FFA2297A085B}"/>
              </a:ext>
            </a:extLst>
          </p:cNvPr>
          <p:cNvSpPr/>
          <p:nvPr/>
        </p:nvSpPr>
        <p:spPr>
          <a:xfrm>
            <a:off x="1498363" y="229922"/>
            <a:ext cx="9091015" cy="461665"/>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生产轮数安排 </a:t>
            </a:r>
            <a:r>
              <a:rPr lang="en-US" altLang="zh-CN" sz="2400" b="1" dirty="0" err="1">
                <a:effectLst/>
                <a:latin typeface="Times New Roman" pitchFamily="18" charset="0"/>
                <a:ea typeface="微软雅黑" panose="020B0503020204020204" pitchFamily="34" charset="-122"/>
                <a:cs typeface="Times New Roman" pitchFamily="18" charset="0"/>
              </a:rPr>
              <a:t>Sắp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xếp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lượt</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sản</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xuất</a:t>
            </a:r>
            <a:r>
              <a:rPr lang="en-US" altLang="zh-CN" sz="2400" dirty="0">
                <a:latin typeface="Times New Roman" pitchFamily="18" charset="0"/>
                <a:ea typeface="微软雅黑" panose="020B0503020204020204" pitchFamily="34" charset="-122"/>
                <a:cs typeface="Times New Roman" pitchFamily="18" charset="0"/>
              </a:rPr>
              <a:t> Production order arrangement</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6691476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23727BA-F1F8-61DC-EB32-7803A349ECA5}"/>
              </a:ext>
            </a:extLst>
          </p:cNvPr>
          <p:cNvPicPr>
            <a:picLocks noChangeAspect="1"/>
          </p:cNvPicPr>
          <p:nvPr/>
        </p:nvPicPr>
        <p:blipFill>
          <a:blip r:embed="rId3"/>
          <a:stretch>
            <a:fillRect/>
          </a:stretch>
        </p:blipFill>
        <p:spPr>
          <a:xfrm>
            <a:off x="0" y="945892"/>
            <a:ext cx="9902825" cy="4966215"/>
          </a:xfrm>
          <a:prstGeom prst="rect">
            <a:avLst/>
          </a:prstGeom>
        </p:spPr>
      </p:pic>
      <p:sp>
        <p:nvSpPr>
          <p:cNvPr id="5" name="矩形 15">
            <a:extLst>
              <a:ext uri="{FF2B5EF4-FFF2-40B4-BE49-F238E27FC236}">
                <a16:creationId xmlns:a16="http://schemas.microsoft.com/office/drawing/2014/main" id="{36E7EEA4-7935-4450-017E-FFA2297A085B}"/>
              </a:ext>
            </a:extLst>
          </p:cNvPr>
          <p:cNvSpPr/>
          <p:nvPr/>
        </p:nvSpPr>
        <p:spPr>
          <a:xfrm>
            <a:off x="1498363" y="229922"/>
            <a:ext cx="9091015" cy="461665"/>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生产轮数安排 </a:t>
            </a:r>
            <a:r>
              <a:rPr lang="en-US" altLang="zh-CN" sz="2400" b="1" dirty="0" err="1">
                <a:effectLst/>
                <a:latin typeface="Times New Roman" pitchFamily="18" charset="0"/>
                <a:ea typeface="微软雅黑" panose="020B0503020204020204" pitchFamily="34" charset="-122"/>
                <a:cs typeface="Times New Roman" pitchFamily="18" charset="0"/>
              </a:rPr>
              <a:t>Sắp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xếp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lượt</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sản</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xuất</a:t>
            </a:r>
            <a:r>
              <a:rPr lang="en-US" altLang="zh-CN" sz="2400" dirty="0">
                <a:latin typeface="Times New Roman" pitchFamily="18" charset="0"/>
                <a:ea typeface="微软雅黑" panose="020B0503020204020204" pitchFamily="34" charset="-122"/>
                <a:cs typeface="Times New Roman" pitchFamily="18" charset="0"/>
              </a:rPr>
              <a:t> Production order arrangement</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3875053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53E4126-95AB-C3F4-9410-65F9B1019820}"/>
              </a:ext>
            </a:extLst>
          </p:cNvPr>
          <p:cNvPicPr>
            <a:picLocks noChangeAspect="1"/>
          </p:cNvPicPr>
          <p:nvPr/>
        </p:nvPicPr>
        <p:blipFill>
          <a:blip r:embed="rId3"/>
          <a:stretch>
            <a:fillRect/>
          </a:stretch>
        </p:blipFill>
        <p:spPr>
          <a:xfrm>
            <a:off x="393383" y="1087306"/>
            <a:ext cx="9099068" cy="5349704"/>
          </a:xfrm>
          <a:prstGeom prst="rect">
            <a:avLst/>
          </a:prstGeom>
        </p:spPr>
      </p:pic>
      <p:sp>
        <p:nvSpPr>
          <p:cNvPr id="5" name="矩形 15">
            <a:extLst>
              <a:ext uri="{FF2B5EF4-FFF2-40B4-BE49-F238E27FC236}">
                <a16:creationId xmlns:a16="http://schemas.microsoft.com/office/drawing/2014/main" id="{36E7EEA4-7935-4450-017E-FFA2297A085B}"/>
              </a:ext>
            </a:extLst>
          </p:cNvPr>
          <p:cNvSpPr/>
          <p:nvPr/>
        </p:nvSpPr>
        <p:spPr>
          <a:xfrm>
            <a:off x="1498363" y="229922"/>
            <a:ext cx="9091015" cy="461665"/>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生产轮数安排 </a:t>
            </a:r>
            <a:r>
              <a:rPr lang="en-US" altLang="zh-CN" sz="2400" b="1" dirty="0" err="1">
                <a:effectLst/>
                <a:latin typeface="Times New Roman" pitchFamily="18" charset="0"/>
                <a:ea typeface="微软雅黑" panose="020B0503020204020204" pitchFamily="34" charset="-122"/>
                <a:cs typeface="Times New Roman" pitchFamily="18" charset="0"/>
              </a:rPr>
              <a:t>Sắp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xếp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lượt</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sản</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xuất</a:t>
            </a:r>
            <a:r>
              <a:rPr lang="en-US" altLang="zh-CN" sz="2400" dirty="0">
                <a:latin typeface="Times New Roman" pitchFamily="18" charset="0"/>
                <a:ea typeface="微软雅黑" panose="020B0503020204020204" pitchFamily="34" charset="-122"/>
                <a:cs typeface="Times New Roman" pitchFamily="18" charset="0"/>
              </a:rPr>
              <a:t> Production order arrangement</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1596576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87"/>
          <p:cNvSpPr/>
          <p:nvPr/>
        </p:nvSpPr>
        <p:spPr>
          <a:xfrm>
            <a:off x="6835553" y="67910"/>
            <a:ext cx="200932" cy="645491"/>
          </a:xfrm>
          <a:prstGeom prst="rect">
            <a:avLst/>
          </a:prstGeom>
        </p:spPr>
        <p:txBody>
          <a:bodyPr wrap="none">
            <a:spAutoFit/>
          </a:bodyPr>
          <a:lstStyle/>
          <a:p>
            <a:pPr defTabSz="989607">
              <a:defRPr/>
            </a:pPr>
            <a:endParaRPr lang="zh-CN" altLang="en-US" sz="3032" kern="0" spc="325"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endParaRPr>
          </a:p>
        </p:txBody>
      </p:sp>
      <p:sp>
        <p:nvSpPr>
          <p:cNvPr id="96" name="矩形 95">
            <a:extLst>
              <a:ext uri="{FF2B5EF4-FFF2-40B4-BE49-F238E27FC236}">
                <a16:creationId xmlns:a16="http://schemas.microsoft.com/office/drawing/2014/main" id="{B9DE8669-D7BA-436A-A9C0-C0AEC953801D}"/>
              </a:ext>
            </a:extLst>
          </p:cNvPr>
          <p:cNvSpPr/>
          <p:nvPr/>
        </p:nvSpPr>
        <p:spPr>
          <a:xfrm rot="16200000">
            <a:off x="6013623" y="3749007"/>
            <a:ext cx="526389" cy="19082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zh-CN" altLang="en-US" sz="975" dirty="0">
                <a:solidFill>
                  <a:schemeClr val="tx1"/>
                </a:solidFill>
                <a:latin typeface="微软雅黑" panose="020B0503020204020204" pitchFamily="34" charset="-122"/>
                <a:ea typeface="微软雅黑" panose="020B0503020204020204" pitchFamily="34" charset="-122"/>
              </a:rPr>
              <a:t>       針車產線</a:t>
            </a:r>
            <a:endParaRPr lang="en-US" altLang="zh-CN" sz="975" dirty="0">
              <a:solidFill>
                <a:schemeClr val="tx1"/>
              </a:solidFill>
              <a:latin typeface="微软雅黑" panose="020B0503020204020204" pitchFamily="34" charset="-122"/>
              <a:ea typeface="微软雅黑" panose="020B0503020204020204" pitchFamily="34" charset="-122"/>
            </a:endParaRPr>
          </a:p>
          <a:p>
            <a:endParaRPr lang="zh-CN" altLang="en-US" sz="975" dirty="0">
              <a:solidFill>
                <a:schemeClr val="tx1"/>
              </a:solidFill>
              <a:latin typeface="微软雅黑" panose="020B0503020204020204" pitchFamily="34" charset="-122"/>
              <a:ea typeface="微软雅黑" panose="020B0503020204020204" pitchFamily="34" charset="-122"/>
            </a:endParaRPr>
          </a:p>
        </p:txBody>
      </p:sp>
      <p:sp>
        <p:nvSpPr>
          <p:cNvPr id="97" name="矩形 96">
            <a:extLst>
              <a:ext uri="{FF2B5EF4-FFF2-40B4-BE49-F238E27FC236}">
                <a16:creationId xmlns:a16="http://schemas.microsoft.com/office/drawing/2014/main" id="{C44319A1-CDE8-4EC2-B85E-6C4D82B2B3B5}"/>
              </a:ext>
            </a:extLst>
          </p:cNvPr>
          <p:cNvSpPr/>
          <p:nvPr/>
        </p:nvSpPr>
        <p:spPr>
          <a:xfrm rot="16200000">
            <a:off x="2926951" y="4449252"/>
            <a:ext cx="526389" cy="507750"/>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zh-CN" altLang="en-US" sz="975" dirty="0">
                <a:solidFill>
                  <a:schemeClr val="tx1"/>
                </a:solidFill>
                <a:latin typeface="微软雅黑" panose="020B0503020204020204" pitchFamily="34" charset="-122"/>
                <a:ea typeface="微软雅黑" panose="020B0503020204020204" pitchFamily="34" charset="-122"/>
              </a:rPr>
              <a:t>裁斷</a:t>
            </a:r>
            <a:br>
              <a:rPr lang="en-US" altLang="zh-CN" sz="975" dirty="0">
                <a:solidFill>
                  <a:schemeClr val="tx1"/>
                </a:solidFill>
                <a:latin typeface="微软雅黑" panose="020B0503020204020204" pitchFamily="34" charset="-122"/>
                <a:ea typeface="微软雅黑" panose="020B0503020204020204" pitchFamily="34" charset="-122"/>
              </a:rPr>
            </a:br>
            <a:r>
              <a:rPr lang="zh-CN" altLang="en-US" sz="975" dirty="0">
                <a:solidFill>
                  <a:schemeClr val="tx1"/>
                </a:solidFill>
                <a:latin typeface="微软雅黑" panose="020B0503020204020204" pitchFamily="34" charset="-122"/>
                <a:ea typeface="微软雅黑" panose="020B0503020204020204" pitchFamily="34" charset="-122"/>
              </a:rPr>
              <a:t>超市架</a:t>
            </a:r>
          </a:p>
        </p:txBody>
      </p:sp>
      <p:sp>
        <p:nvSpPr>
          <p:cNvPr id="98" name="矩形 97">
            <a:extLst>
              <a:ext uri="{FF2B5EF4-FFF2-40B4-BE49-F238E27FC236}">
                <a16:creationId xmlns:a16="http://schemas.microsoft.com/office/drawing/2014/main" id="{553BD804-2CD7-42E1-A0ED-EB9A1C96201B}"/>
              </a:ext>
            </a:extLst>
          </p:cNvPr>
          <p:cNvSpPr/>
          <p:nvPr/>
        </p:nvSpPr>
        <p:spPr>
          <a:xfrm rot="16200000">
            <a:off x="3764733" y="4322316"/>
            <a:ext cx="526390" cy="76162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zh-CN" altLang="en-US" sz="975">
                <a:solidFill>
                  <a:schemeClr val="tx1"/>
                </a:solidFill>
                <a:latin typeface="微软雅黑" panose="020B0503020204020204" pitchFamily="34" charset="-122"/>
                <a:ea typeface="微软雅黑" panose="020B0503020204020204" pitchFamily="34" charset="-122"/>
              </a:rPr>
              <a:t>手工區</a:t>
            </a:r>
            <a:endParaRPr lang="zh-CN" altLang="en-US" sz="975" dirty="0">
              <a:solidFill>
                <a:schemeClr val="tx1"/>
              </a:solidFill>
              <a:latin typeface="微软雅黑" panose="020B0503020204020204" pitchFamily="34" charset="-122"/>
              <a:ea typeface="微软雅黑" panose="020B0503020204020204" pitchFamily="34" charset="-122"/>
            </a:endParaRPr>
          </a:p>
        </p:txBody>
      </p:sp>
      <p:sp>
        <p:nvSpPr>
          <p:cNvPr id="99" name="矩形 98">
            <a:extLst>
              <a:ext uri="{FF2B5EF4-FFF2-40B4-BE49-F238E27FC236}">
                <a16:creationId xmlns:a16="http://schemas.microsoft.com/office/drawing/2014/main" id="{B5E9FF20-A33A-4426-B5D4-97543D392024}"/>
              </a:ext>
            </a:extLst>
          </p:cNvPr>
          <p:cNvSpPr/>
          <p:nvPr/>
        </p:nvSpPr>
        <p:spPr>
          <a:xfrm rot="16200000">
            <a:off x="1962224" y="4195381"/>
            <a:ext cx="526391" cy="101550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zh-CN" altLang="en-US" sz="975">
                <a:solidFill>
                  <a:schemeClr val="tx1"/>
                </a:solidFill>
                <a:latin typeface="微软雅黑" panose="020B0503020204020204" pitchFamily="34" charset="-122"/>
                <a:ea typeface="微软雅黑" panose="020B0503020204020204" pitchFamily="34" charset="-122"/>
              </a:rPr>
              <a:t>裁斷區</a:t>
            </a:r>
            <a:endParaRPr lang="zh-CN" altLang="en-US" sz="975" dirty="0">
              <a:solidFill>
                <a:schemeClr val="tx1"/>
              </a:solidFill>
              <a:latin typeface="微软雅黑" panose="020B0503020204020204" pitchFamily="34" charset="-122"/>
              <a:ea typeface="微软雅黑" panose="020B0503020204020204" pitchFamily="34" charset="-122"/>
            </a:endParaRPr>
          </a:p>
        </p:txBody>
      </p:sp>
      <p:pic>
        <p:nvPicPr>
          <p:cNvPr id="100" name="Picture 2">
            <a:extLst>
              <a:ext uri="{FF2B5EF4-FFF2-40B4-BE49-F238E27FC236}">
                <a16:creationId xmlns:a16="http://schemas.microsoft.com/office/drawing/2014/main" id="{96B7315D-ACC1-471D-A8CB-B2FBD78DE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91" y="4424545"/>
            <a:ext cx="356384" cy="350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 name="Picture 5">
            <a:extLst>
              <a:ext uri="{FF2B5EF4-FFF2-40B4-BE49-F238E27FC236}">
                <a16:creationId xmlns:a16="http://schemas.microsoft.com/office/drawing/2014/main" id="{875EF9B4-8568-4BB6-B442-B831B76BBA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501" y="4305890"/>
            <a:ext cx="331692" cy="362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12" descr="https://img0.baidu.com/it/u=3552133210,2347946351&amp;fm=253&amp;fmt=auto&amp;app=138&amp;f=JPEG?w=500&amp;h=548">
            <a:extLst>
              <a:ext uri="{FF2B5EF4-FFF2-40B4-BE49-F238E27FC236}">
                <a16:creationId xmlns:a16="http://schemas.microsoft.com/office/drawing/2014/main" id="{CDB1725E-FD94-456A-B9CA-35CDE5CA9FB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782" y="4721551"/>
            <a:ext cx="272492" cy="344016"/>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51">
            <a:extLst>
              <a:ext uri="{FF2B5EF4-FFF2-40B4-BE49-F238E27FC236}">
                <a16:creationId xmlns:a16="http://schemas.microsoft.com/office/drawing/2014/main" id="{CECF70F9-3FB6-4571-81B6-717E2324AF83}"/>
              </a:ext>
            </a:extLst>
          </p:cNvPr>
          <p:cNvSpPr txBox="1"/>
          <p:nvPr/>
        </p:nvSpPr>
        <p:spPr>
          <a:xfrm>
            <a:off x="1035163" y="4741335"/>
            <a:ext cx="705642" cy="217304"/>
          </a:xfrm>
          <a:prstGeom prst="rect">
            <a:avLst/>
          </a:prstGeom>
          <a:noFill/>
        </p:spPr>
        <p:txBody>
          <a:bodyPr wrap="none" rtlCol="0">
            <a:spAutoFit/>
          </a:bodyPr>
          <a:lstStyle/>
          <a:p>
            <a:r>
              <a:rPr lang="zh-CN" altLang="en-US" sz="812" dirty="0">
                <a:latin typeface="微软雅黑" pitchFamily="34" charset="-122"/>
                <a:ea typeface="微软雅黑" pitchFamily="34" charset="-122"/>
              </a:rPr>
              <a:t>裁斷</a:t>
            </a:r>
            <a:r>
              <a:rPr lang="zh-CN" altLang="en-US" sz="812" dirty="0">
                <a:solidFill>
                  <a:srgbClr val="FF0000"/>
                </a:solidFill>
                <a:latin typeface="微软雅黑" pitchFamily="34" charset="-122"/>
                <a:ea typeface="微软雅黑" pitchFamily="34" charset="-122"/>
              </a:rPr>
              <a:t>派工單</a:t>
            </a:r>
            <a:endParaRPr lang="en-US" altLang="zh-CN" sz="812" dirty="0">
              <a:solidFill>
                <a:srgbClr val="FF0000"/>
              </a:solidFill>
              <a:latin typeface="微软雅黑" pitchFamily="34" charset="-122"/>
              <a:ea typeface="微软雅黑" pitchFamily="34" charset="-122"/>
            </a:endParaRPr>
          </a:p>
        </p:txBody>
      </p:sp>
      <p:sp>
        <p:nvSpPr>
          <p:cNvPr id="108" name="TextBox 52">
            <a:extLst>
              <a:ext uri="{FF2B5EF4-FFF2-40B4-BE49-F238E27FC236}">
                <a16:creationId xmlns:a16="http://schemas.microsoft.com/office/drawing/2014/main" id="{3BE126C5-DCAE-4B21-8269-8C48AAFD1958}"/>
              </a:ext>
            </a:extLst>
          </p:cNvPr>
          <p:cNvSpPr txBox="1"/>
          <p:nvPr/>
        </p:nvSpPr>
        <p:spPr>
          <a:xfrm>
            <a:off x="957901" y="4346618"/>
            <a:ext cx="875326" cy="467244"/>
          </a:xfrm>
          <a:prstGeom prst="rect">
            <a:avLst/>
          </a:prstGeom>
          <a:noFill/>
        </p:spPr>
        <p:txBody>
          <a:bodyPr wrap="square" rtlCol="0">
            <a:spAutoFit/>
          </a:bodyPr>
          <a:lstStyle/>
          <a:p>
            <a:pPr algn="ctr"/>
            <a:r>
              <a:rPr lang="zh-CN" altLang="en-US" sz="812" dirty="0">
                <a:latin typeface="微软雅黑" pitchFamily="34" charset="-122"/>
                <a:ea typeface="微软雅黑" pitchFamily="34" charset="-122"/>
              </a:rPr>
              <a:t>加工前置部件</a:t>
            </a:r>
            <a:endParaRPr lang="en-US" altLang="zh-CN" sz="812" dirty="0">
              <a:latin typeface="微软雅黑" pitchFamily="34" charset="-122"/>
              <a:ea typeface="微软雅黑" pitchFamily="34" charset="-122"/>
            </a:endParaRPr>
          </a:p>
          <a:p>
            <a:pPr algn="ctr"/>
            <a:r>
              <a:rPr lang="zh-CN" altLang="en-US" sz="812" dirty="0">
                <a:latin typeface="微软雅黑" pitchFamily="34" charset="-122"/>
                <a:ea typeface="微软雅黑" pitchFamily="34" charset="-122"/>
              </a:rPr>
              <a:t>二維碼標籤</a:t>
            </a:r>
            <a:endParaRPr lang="en-US" altLang="zh-CN" sz="812" dirty="0">
              <a:latin typeface="微软雅黑" pitchFamily="34" charset="-122"/>
              <a:ea typeface="微软雅黑" pitchFamily="34" charset="-122"/>
            </a:endParaRPr>
          </a:p>
          <a:p>
            <a:r>
              <a:rPr lang="en-US" altLang="zh-CN" sz="812" dirty="0">
                <a:latin typeface="微软雅黑" pitchFamily="34" charset="-122"/>
                <a:ea typeface="微软雅黑" pitchFamily="34" charset="-122"/>
              </a:rPr>
              <a:t>    </a:t>
            </a:r>
            <a:endParaRPr lang="zh-CN" altLang="en-US" sz="812" dirty="0">
              <a:latin typeface="微软雅黑" pitchFamily="34" charset="-122"/>
              <a:ea typeface="微软雅黑" pitchFamily="34" charset="-122"/>
            </a:endParaRPr>
          </a:p>
        </p:txBody>
      </p:sp>
      <p:sp>
        <p:nvSpPr>
          <p:cNvPr id="120" name="矩形 119">
            <a:extLst>
              <a:ext uri="{FF2B5EF4-FFF2-40B4-BE49-F238E27FC236}">
                <a16:creationId xmlns:a16="http://schemas.microsoft.com/office/drawing/2014/main" id="{C263FEF3-EF18-4C59-9998-C033C3421EBA}"/>
              </a:ext>
            </a:extLst>
          </p:cNvPr>
          <p:cNvSpPr/>
          <p:nvPr/>
        </p:nvSpPr>
        <p:spPr>
          <a:xfrm>
            <a:off x="116426" y="3351016"/>
            <a:ext cx="9591991" cy="27294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21" name="TextBox 50">
            <a:extLst>
              <a:ext uri="{FF2B5EF4-FFF2-40B4-BE49-F238E27FC236}">
                <a16:creationId xmlns:a16="http://schemas.microsoft.com/office/drawing/2014/main" id="{71AD45BA-0D43-44F1-9E9E-B9F97CCCF0C8}"/>
              </a:ext>
            </a:extLst>
          </p:cNvPr>
          <p:cNvSpPr txBox="1"/>
          <p:nvPr/>
        </p:nvSpPr>
        <p:spPr>
          <a:xfrm>
            <a:off x="2541487" y="3873162"/>
            <a:ext cx="809837" cy="342273"/>
          </a:xfrm>
          <a:prstGeom prst="rect">
            <a:avLst/>
          </a:prstGeom>
          <a:noFill/>
        </p:spPr>
        <p:txBody>
          <a:bodyPr wrap="none" rtlCol="0">
            <a:spAutoFit/>
          </a:bodyPr>
          <a:lstStyle/>
          <a:p>
            <a:pPr algn="ctr"/>
            <a:r>
              <a:rPr lang="zh-CN" altLang="en-US" sz="812" dirty="0">
                <a:latin typeface="微软雅黑" pitchFamily="34" charset="-122"/>
                <a:ea typeface="微软雅黑" pitchFamily="34" charset="-122"/>
              </a:rPr>
              <a:t>加工前置部件</a:t>
            </a:r>
            <a:endParaRPr lang="en-US" altLang="zh-CN" sz="812" dirty="0">
              <a:latin typeface="微软雅黑" pitchFamily="34" charset="-122"/>
              <a:ea typeface="微软雅黑" pitchFamily="34" charset="-122"/>
            </a:endParaRPr>
          </a:p>
          <a:p>
            <a:pPr algn="ctr"/>
            <a:r>
              <a:rPr lang="zh-CN" altLang="en-US" sz="812" dirty="0">
                <a:solidFill>
                  <a:srgbClr val="FF0000"/>
                </a:solidFill>
                <a:latin typeface="微软雅黑" pitchFamily="34" charset="-122"/>
                <a:ea typeface="微软雅黑" pitchFamily="34" charset="-122"/>
              </a:rPr>
              <a:t>發料掃描</a:t>
            </a:r>
          </a:p>
        </p:txBody>
      </p:sp>
      <p:sp>
        <p:nvSpPr>
          <p:cNvPr id="124" name="矩形 123">
            <a:extLst>
              <a:ext uri="{FF2B5EF4-FFF2-40B4-BE49-F238E27FC236}">
                <a16:creationId xmlns:a16="http://schemas.microsoft.com/office/drawing/2014/main" id="{90621D85-5608-4908-AC2F-ECDF6BE93A48}"/>
              </a:ext>
            </a:extLst>
          </p:cNvPr>
          <p:cNvSpPr/>
          <p:nvPr/>
        </p:nvSpPr>
        <p:spPr>
          <a:xfrm rot="16200000">
            <a:off x="4577142" y="4474646"/>
            <a:ext cx="526389" cy="456975"/>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zh-CN" altLang="en-US" sz="975" dirty="0">
                <a:solidFill>
                  <a:schemeClr val="tx1"/>
                </a:solidFill>
                <a:latin typeface="微软雅黑" panose="020B0503020204020204" pitchFamily="34" charset="-122"/>
                <a:ea typeface="微软雅黑" panose="020B0503020204020204" pitchFamily="34" charset="-122"/>
              </a:rPr>
              <a:t>配套</a:t>
            </a:r>
            <a:br>
              <a:rPr lang="en-US" altLang="zh-CN" sz="975" dirty="0">
                <a:solidFill>
                  <a:schemeClr val="tx1"/>
                </a:solidFill>
                <a:latin typeface="微软雅黑" panose="020B0503020204020204" pitchFamily="34" charset="-122"/>
                <a:ea typeface="微软雅黑" panose="020B0503020204020204" pitchFamily="34" charset="-122"/>
              </a:rPr>
            </a:br>
            <a:r>
              <a:rPr lang="zh-CN" altLang="en-US" sz="975" dirty="0">
                <a:solidFill>
                  <a:schemeClr val="tx1"/>
                </a:solidFill>
                <a:latin typeface="微软雅黑" panose="020B0503020204020204" pitchFamily="34" charset="-122"/>
                <a:ea typeface="微软雅黑" panose="020B0503020204020204" pitchFamily="34" charset="-122"/>
              </a:rPr>
              <a:t>超市架</a:t>
            </a:r>
          </a:p>
        </p:txBody>
      </p:sp>
      <p:sp>
        <p:nvSpPr>
          <p:cNvPr id="125" name="TextBox 49">
            <a:extLst>
              <a:ext uri="{FF2B5EF4-FFF2-40B4-BE49-F238E27FC236}">
                <a16:creationId xmlns:a16="http://schemas.microsoft.com/office/drawing/2014/main" id="{184DAFB8-1A4C-403A-99A0-4B110E59B115}"/>
              </a:ext>
            </a:extLst>
          </p:cNvPr>
          <p:cNvSpPr txBox="1"/>
          <p:nvPr/>
        </p:nvSpPr>
        <p:spPr>
          <a:xfrm>
            <a:off x="4491112" y="4928557"/>
            <a:ext cx="601447" cy="467244"/>
          </a:xfrm>
          <a:prstGeom prst="rect">
            <a:avLst/>
          </a:prstGeom>
          <a:noFill/>
        </p:spPr>
        <p:txBody>
          <a:bodyPr wrap="none" rtlCol="0">
            <a:spAutoFit/>
          </a:bodyPr>
          <a:lstStyle/>
          <a:p>
            <a:pPr algn="ctr"/>
            <a:r>
              <a:rPr lang="zh-CN" altLang="en-US" sz="812" dirty="0">
                <a:solidFill>
                  <a:srgbClr val="FF0000"/>
                </a:solidFill>
                <a:latin typeface="微软雅黑" pitchFamily="34" charset="-122"/>
                <a:ea typeface="微软雅黑" pitchFamily="34" charset="-122"/>
              </a:rPr>
              <a:t>其他配套</a:t>
            </a:r>
            <a:endParaRPr lang="en-US" altLang="zh-CN" sz="812" dirty="0">
              <a:solidFill>
                <a:srgbClr val="FF0000"/>
              </a:solidFill>
              <a:latin typeface="微软雅黑" pitchFamily="34" charset="-122"/>
              <a:ea typeface="微软雅黑" pitchFamily="34" charset="-122"/>
            </a:endParaRPr>
          </a:p>
          <a:p>
            <a:pPr algn="ctr"/>
            <a:r>
              <a:rPr lang="zh-CN" altLang="en-US" sz="812" dirty="0">
                <a:solidFill>
                  <a:srgbClr val="FF0000"/>
                </a:solidFill>
                <a:latin typeface="微软雅黑" pitchFamily="34" charset="-122"/>
                <a:ea typeface="微软雅黑" pitchFamily="34" charset="-122"/>
              </a:rPr>
              <a:t>部件產出</a:t>
            </a:r>
            <a:endParaRPr lang="en-US" altLang="zh-CN" sz="812" dirty="0">
              <a:solidFill>
                <a:srgbClr val="FF0000"/>
              </a:solidFill>
              <a:latin typeface="微软雅黑" pitchFamily="34" charset="-122"/>
              <a:ea typeface="微软雅黑" pitchFamily="34" charset="-122"/>
            </a:endParaRPr>
          </a:p>
          <a:p>
            <a:pPr algn="ctr"/>
            <a:r>
              <a:rPr lang="zh-CN" altLang="en-US" sz="812" dirty="0">
                <a:solidFill>
                  <a:srgbClr val="FF0000"/>
                </a:solidFill>
                <a:latin typeface="微软雅黑" pitchFamily="34" charset="-122"/>
                <a:ea typeface="微软雅黑" pitchFamily="34" charset="-122"/>
              </a:rPr>
              <a:t>輸入採集</a:t>
            </a:r>
          </a:p>
        </p:txBody>
      </p:sp>
      <p:sp>
        <p:nvSpPr>
          <p:cNvPr id="128" name="矩形 127">
            <a:extLst>
              <a:ext uri="{FF2B5EF4-FFF2-40B4-BE49-F238E27FC236}">
                <a16:creationId xmlns:a16="http://schemas.microsoft.com/office/drawing/2014/main" id="{8303BD25-412B-48C3-851C-47622FE92DE9}"/>
              </a:ext>
            </a:extLst>
          </p:cNvPr>
          <p:cNvSpPr/>
          <p:nvPr/>
        </p:nvSpPr>
        <p:spPr>
          <a:xfrm rot="16200000">
            <a:off x="7725705" y="4357709"/>
            <a:ext cx="526389" cy="660075"/>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zh-CN" altLang="en-US" sz="975">
                <a:solidFill>
                  <a:schemeClr val="tx1"/>
                </a:solidFill>
                <a:latin typeface="微软雅黑" panose="020B0503020204020204" pitchFamily="34" charset="-122"/>
                <a:ea typeface="微软雅黑" panose="020B0503020204020204" pitchFamily="34" charset="-122"/>
              </a:rPr>
              <a:t>鞋面</a:t>
            </a:r>
            <a:br>
              <a:rPr lang="en-US" altLang="zh-CN" sz="975">
                <a:solidFill>
                  <a:schemeClr val="tx1"/>
                </a:solidFill>
                <a:latin typeface="微软雅黑" panose="020B0503020204020204" pitchFamily="34" charset="-122"/>
                <a:ea typeface="微软雅黑" panose="020B0503020204020204" pitchFamily="34" charset="-122"/>
              </a:rPr>
            </a:br>
            <a:r>
              <a:rPr lang="zh-CN" altLang="en-US" sz="975">
                <a:solidFill>
                  <a:schemeClr val="tx1"/>
                </a:solidFill>
                <a:latin typeface="微软雅黑" panose="020B0503020204020204" pitchFamily="34" charset="-122"/>
                <a:ea typeface="微软雅黑" panose="020B0503020204020204" pitchFamily="34" charset="-122"/>
              </a:rPr>
              <a:t>超市架</a:t>
            </a:r>
            <a:endParaRPr lang="zh-CN" altLang="en-US" sz="975" dirty="0">
              <a:solidFill>
                <a:schemeClr val="tx1"/>
              </a:solidFill>
              <a:latin typeface="微软雅黑" panose="020B0503020204020204" pitchFamily="34" charset="-122"/>
              <a:ea typeface="微软雅黑" panose="020B0503020204020204" pitchFamily="34" charset="-122"/>
            </a:endParaRPr>
          </a:p>
        </p:txBody>
      </p:sp>
      <p:pic>
        <p:nvPicPr>
          <p:cNvPr id="129" name="Picture 3">
            <a:extLst>
              <a:ext uri="{FF2B5EF4-FFF2-40B4-BE49-F238E27FC236}">
                <a16:creationId xmlns:a16="http://schemas.microsoft.com/office/drawing/2014/main" id="{D8505C0B-6236-4C97-B453-374703F916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5368" y="4509713"/>
            <a:ext cx="322385" cy="386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 name="TextBox 45">
            <a:extLst>
              <a:ext uri="{FF2B5EF4-FFF2-40B4-BE49-F238E27FC236}">
                <a16:creationId xmlns:a16="http://schemas.microsoft.com/office/drawing/2014/main" id="{55B26123-BA42-4671-8DF3-14F2495AA571}"/>
              </a:ext>
            </a:extLst>
          </p:cNvPr>
          <p:cNvSpPr txBox="1"/>
          <p:nvPr/>
        </p:nvSpPr>
        <p:spPr>
          <a:xfrm>
            <a:off x="6564084" y="4546566"/>
            <a:ext cx="601447" cy="342273"/>
          </a:xfrm>
          <a:prstGeom prst="rect">
            <a:avLst/>
          </a:prstGeom>
          <a:noFill/>
        </p:spPr>
        <p:txBody>
          <a:bodyPr wrap="none" rtlCol="0">
            <a:spAutoFit/>
          </a:bodyPr>
          <a:lstStyle/>
          <a:p>
            <a:r>
              <a:rPr lang="zh-CN" altLang="en-US" sz="812" dirty="0">
                <a:solidFill>
                  <a:srgbClr val="FF0000"/>
                </a:solidFill>
                <a:latin typeface="微软雅黑" pitchFamily="34" charset="-122"/>
                <a:ea typeface="微软雅黑" pitchFamily="34" charset="-122"/>
              </a:rPr>
              <a:t>針車產出</a:t>
            </a:r>
            <a:endParaRPr lang="en-US" altLang="zh-CN" sz="812" dirty="0">
              <a:solidFill>
                <a:srgbClr val="FF0000"/>
              </a:solidFill>
              <a:latin typeface="微软雅黑" pitchFamily="34" charset="-122"/>
              <a:ea typeface="微软雅黑" pitchFamily="34" charset="-122"/>
            </a:endParaRPr>
          </a:p>
          <a:p>
            <a:r>
              <a:rPr lang="zh-CN" altLang="en-US" sz="812" dirty="0">
                <a:solidFill>
                  <a:srgbClr val="FF0000"/>
                </a:solidFill>
                <a:latin typeface="微软雅黑" pitchFamily="34" charset="-122"/>
                <a:ea typeface="微软雅黑" pitchFamily="34" charset="-122"/>
              </a:rPr>
              <a:t>輸入採集</a:t>
            </a:r>
          </a:p>
        </p:txBody>
      </p:sp>
      <p:sp>
        <p:nvSpPr>
          <p:cNvPr id="132" name="矩形 131">
            <a:extLst>
              <a:ext uri="{FF2B5EF4-FFF2-40B4-BE49-F238E27FC236}">
                <a16:creationId xmlns:a16="http://schemas.microsoft.com/office/drawing/2014/main" id="{CB85B0DE-261F-4DB1-A7CA-8D4CA8FBBA89}"/>
              </a:ext>
            </a:extLst>
          </p:cNvPr>
          <p:cNvSpPr/>
          <p:nvPr/>
        </p:nvSpPr>
        <p:spPr>
          <a:xfrm rot="16200000">
            <a:off x="5812773" y="2509157"/>
            <a:ext cx="526391" cy="63042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zh-CN" altLang="en-US" sz="975" dirty="0">
                <a:solidFill>
                  <a:schemeClr val="tx1"/>
                </a:solidFill>
                <a:latin typeface="微软雅黑" panose="020B0503020204020204" pitchFamily="34" charset="-122"/>
                <a:ea typeface="微软雅黑" panose="020B0503020204020204" pitchFamily="34" charset="-122"/>
              </a:rPr>
              <a:t>加工線</a:t>
            </a:r>
          </a:p>
        </p:txBody>
      </p:sp>
      <p:sp>
        <p:nvSpPr>
          <p:cNvPr id="134" name="矩形 133">
            <a:extLst>
              <a:ext uri="{FF2B5EF4-FFF2-40B4-BE49-F238E27FC236}">
                <a16:creationId xmlns:a16="http://schemas.microsoft.com/office/drawing/2014/main" id="{6C2B1839-863E-4358-B354-F24002E42FBF}"/>
              </a:ext>
            </a:extLst>
          </p:cNvPr>
          <p:cNvSpPr/>
          <p:nvPr/>
        </p:nvSpPr>
        <p:spPr>
          <a:xfrm rot="16200000">
            <a:off x="8642024" y="4364868"/>
            <a:ext cx="560688" cy="611442"/>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zh-CN" altLang="en-US" sz="975" dirty="0">
                <a:solidFill>
                  <a:schemeClr val="tx1"/>
                </a:solidFill>
                <a:latin typeface="微软雅黑" panose="020B0503020204020204" pitchFamily="34" charset="-122"/>
                <a:ea typeface="微软雅黑" panose="020B0503020204020204" pitchFamily="34" charset="-122"/>
              </a:rPr>
              <a:t>大底</a:t>
            </a:r>
            <a:br>
              <a:rPr lang="en-US" altLang="zh-CN" sz="975" dirty="0">
                <a:solidFill>
                  <a:schemeClr val="tx1"/>
                </a:solidFill>
                <a:latin typeface="微软雅黑" panose="020B0503020204020204" pitchFamily="34" charset="-122"/>
                <a:ea typeface="微软雅黑" panose="020B0503020204020204" pitchFamily="34" charset="-122"/>
              </a:rPr>
            </a:br>
            <a:r>
              <a:rPr lang="zh-CN" altLang="en-US" sz="975" dirty="0">
                <a:solidFill>
                  <a:schemeClr val="tx1"/>
                </a:solidFill>
                <a:latin typeface="微软雅黑" panose="020B0503020204020204" pitchFamily="34" charset="-122"/>
                <a:ea typeface="微软雅黑" panose="020B0503020204020204" pitchFamily="34" charset="-122"/>
              </a:rPr>
              <a:t>超市架</a:t>
            </a:r>
          </a:p>
        </p:txBody>
      </p:sp>
      <p:sp>
        <p:nvSpPr>
          <p:cNvPr id="135" name="TextBox 47">
            <a:extLst>
              <a:ext uri="{FF2B5EF4-FFF2-40B4-BE49-F238E27FC236}">
                <a16:creationId xmlns:a16="http://schemas.microsoft.com/office/drawing/2014/main" id="{097A915B-9828-43F4-BAF5-542B264E0ECB}"/>
              </a:ext>
            </a:extLst>
          </p:cNvPr>
          <p:cNvSpPr txBox="1"/>
          <p:nvPr/>
        </p:nvSpPr>
        <p:spPr>
          <a:xfrm>
            <a:off x="7027844" y="3499480"/>
            <a:ext cx="909223" cy="467244"/>
          </a:xfrm>
          <a:prstGeom prst="rect">
            <a:avLst/>
          </a:prstGeom>
          <a:noFill/>
        </p:spPr>
        <p:txBody>
          <a:bodyPr wrap="none" rtlCol="0">
            <a:spAutoFit/>
          </a:bodyPr>
          <a:lstStyle/>
          <a:p>
            <a:pPr algn="ctr"/>
            <a:r>
              <a:rPr lang="zh-CN" altLang="en-US" sz="812" dirty="0">
                <a:latin typeface="微软雅黑" pitchFamily="34" charset="-122"/>
                <a:ea typeface="微软雅黑" pitchFamily="34" charset="-122"/>
              </a:rPr>
              <a:t>面料</a:t>
            </a:r>
            <a:r>
              <a:rPr lang="en-US" altLang="zh-CN" sz="812" dirty="0">
                <a:latin typeface="微软雅黑" pitchFamily="34" charset="-122"/>
                <a:ea typeface="微软雅黑" pitchFamily="34" charset="-122"/>
              </a:rPr>
              <a:t>/</a:t>
            </a:r>
            <a:r>
              <a:rPr lang="zh-CN" altLang="en-US" sz="812" dirty="0">
                <a:latin typeface="微软雅黑" pitchFamily="34" charset="-122"/>
                <a:ea typeface="微软雅黑" pitchFamily="34" charset="-122"/>
              </a:rPr>
              <a:t>底材</a:t>
            </a:r>
            <a:r>
              <a:rPr lang="en-US" altLang="zh-CN" sz="812" dirty="0">
                <a:latin typeface="微软雅黑" pitchFamily="34" charset="-122"/>
                <a:ea typeface="微软雅黑" pitchFamily="34" charset="-122"/>
              </a:rPr>
              <a:t>/</a:t>
            </a:r>
            <a:r>
              <a:rPr lang="zh-CN" altLang="en-US" sz="812" dirty="0">
                <a:latin typeface="微软雅黑" pitchFamily="34" charset="-122"/>
                <a:ea typeface="微软雅黑" pitchFamily="34" charset="-122"/>
              </a:rPr>
              <a:t>包材</a:t>
            </a:r>
            <a:endParaRPr lang="en-US" altLang="zh-CN" sz="812" dirty="0">
              <a:latin typeface="微软雅黑" pitchFamily="34" charset="-122"/>
              <a:ea typeface="微软雅黑" pitchFamily="34" charset="-122"/>
            </a:endParaRPr>
          </a:p>
          <a:p>
            <a:pPr algn="ctr"/>
            <a:r>
              <a:rPr lang="zh-CN" altLang="en-US" sz="812" dirty="0">
                <a:latin typeface="微软雅黑" pitchFamily="34" charset="-122"/>
                <a:ea typeface="微软雅黑" pitchFamily="34" charset="-122"/>
              </a:rPr>
              <a:t>日備料安排單</a:t>
            </a:r>
            <a:endParaRPr lang="en-US" altLang="zh-CN" sz="812" dirty="0">
              <a:latin typeface="微软雅黑" pitchFamily="34" charset="-122"/>
              <a:ea typeface="微软雅黑" pitchFamily="34" charset="-122"/>
            </a:endParaRPr>
          </a:p>
          <a:p>
            <a:pPr algn="ctr"/>
            <a:r>
              <a:rPr lang="zh-CN" altLang="en-US" sz="812" dirty="0">
                <a:solidFill>
                  <a:srgbClr val="FF0000"/>
                </a:solidFill>
                <a:latin typeface="微软雅黑" pitchFamily="34" charset="-122"/>
                <a:ea typeface="微软雅黑" pitchFamily="34" charset="-122"/>
              </a:rPr>
              <a:t>收料確認</a:t>
            </a:r>
          </a:p>
        </p:txBody>
      </p:sp>
      <p:sp>
        <p:nvSpPr>
          <p:cNvPr id="136" name="TextBox 44">
            <a:extLst>
              <a:ext uri="{FF2B5EF4-FFF2-40B4-BE49-F238E27FC236}">
                <a16:creationId xmlns:a16="http://schemas.microsoft.com/office/drawing/2014/main" id="{397B8719-B59D-494B-A72A-743AFF31A8E2}"/>
              </a:ext>
            </a:extLst>
          </p:cNvPr>
          <p:cNvSpPr txBox="1"/>
          <p:nvPr/>
        </p:nvSpPr>
        <p:spPr>
          <a:xfrm>
            <a:off x="8549229" y="5496627"/>
            <a:ext cx="601447" cy="342273"/>
          </a:xfrm>
          <a:prstGeom prst="rect">
            <a:avLst/>
          </a:prstGeom>
          <a:noFill/>
        </p:spPr>
        <p:txBody>
          <a:bodyPr wrap="none" rtlCol="0">
            <a:spAutoFit/>
          </a:bodyPr>
          <a:lstStyle/>
          <a:p>
            <a:r>
              <a:rPr lang="zh-CN" altLang="en-US" sz="812" dirty="0">
                <a:solidFill>
                  <a:srgbClr val="FF0000"/>
                </a:solidFill>
                <a:latin typeface="微软雅黑" pitchFamily="34" charset="-122"/>
                <a:ea typeface="微软雅黑" pitchFamily="34" charset="-122"/>
              </a:rPr>
              <a:t>成型投料</a:t>
            </a:r>
            <a:endParaRPr lang="en-US" altLang="zh-CN" sz="812" dirty="0">
              <a:solidFill>
                <a:srgbClr val="FF0000"/>
              </a:solidFill>
              <a:latin typeface="微软雅黑" pitchFamily="34" charset="-122"/>
              <a:ea typeface="微软雅黑" pitchFamily="34" charset="-122"/>
            </a:endParaRPr>
          </a:p>
          <a:p>
            <a:r>
              <a:rPr lang="zh-CN" altLang="en-US" sz="812" dirty="0">
                <a:solidFill>
                  <a:srgbClr val="FF0000"/>
                </a:solidFill>
                <a:latin typeface="微软雅黑" pitchFamily="34" charset="-122"/>
                <a:ea typeface="微软雅黑" pitchFamily="34" charset="-122"/>
              </a:rPr>
              <a:t>輸入採集</a:t>
            </a:r>
          </a:p>
        </p:txBody>
      </p:sp>
      <p:pic>
        <p:nvPicPr>
          <p:cNvPr id="137" name="Picture 3">
            <a:extLst>
              <a:ext uri="{FF2B5EF4-FFF2-40B4-BE49-F238E27FC236}">
                <a16:creationId xmlns:a16="http://schemas.microsoft.com/office/drawing/2014/main" id="{49991011-2140-4BC4-8849-F73ECDF251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5348" y="5456575"/>
            <a:ext cx="270660" cy="32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 name="TextBox 41">
            <a:extLst>
              <a:ext uri="{FF2B5EF4-FFF2-40B4-BE49-F238E27FC236}">
                <a16:creationId xmlns:a16="http://schemas.microsoft.com/office/drawing/2014/main" id="{6866D83E-DDC6-4377-92F3-F7A68EBA9980}"/>
              </a:ext>
            </a:extLst>
          </p:cNvPr>
          <p:cNvSpPr txBox="1"/>
          <p:nvPr/>
        </p:nvSpPr>
        <p:spPr>
          <a:xfrm>
            <a:off x="8304716" y="3990497"/>
            <a:ext cx="1021433" cy="258982"/>
          </a:xfrm>
          <a:prstGeom prst="rect">
            <a:avLst/>
          </a:prstGeom>
          <a:noFill/>
        </p:spPr>
        <p:txBody>
          <a:bodyPr wrap="none" rtlCol="0">
            <a:spAutoFit/>
          </a:bodyPr>
          <a:lstStyle/>
          <a:p>
            <a:r>
              <a:rPr lang="zh-CN" altLang="en-US" sz="1083" dirty="0">
                <a:solidFill>
                  <a:srgbClr val="FF0000"/>
                </a:solidFill>
                <a:latin typeface="微软雅黑" pitchFamily="34" charset="-122"/>
                <a:ea typeface="微软雅黑" pitchFamily="34" charset="-122"/>
              </a:rPr>
              <a:t>生產目視看板</a:t>
            </a:r>
          </a:p>
        </p:txBody>
      </p:sp>
      <p:pic>
        <p:nvPicPr>
          <p:cNvPr id="146" name="Picture 9" descr="https://img1.baidu.com/it/u=1184505073,2842598048&amp;fm=253&amp;fmt=auto&amp;app=120&amp;f=JPEG?w=766&amp;h=397">
            <a:extLst>
              <a:ext uri="{FF2B5EF4-FFF2-40B4-BE49-F238E27FC236}">
                <a16:creationId xmlns:a16="http://schemas.microsoft.com/office/drawing/2014/main" id="{50BE2E49-215F-4E6E-9898-BD962563DA0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16897" y="3431844"/>
            <a:ext cx="770890" cy="309097"/>
          </a:xfrm>
          <a:prstGeom prst="rect">
            <a:avLst/>
          </a:prstGeom>
          <a:noFill/>
          <a:extLst>
            <a:ext uri="{909E8E84-426E-40DD-AFC4-6F175D3DCCD1}">
              <a14:hiddenFill xmlns:a14="http://schemas.microsoft.com/office/drawing/2010/main">
                <a:solidFill>
                  <a:srgbClr val="FFFFFF"/>
                </a:solidFill>
              </a14:hiddenFill>
            </a:ext>
          </a:extLst>
        </p:spPr>
      </p:pic>
      <p:sp>
        <p:nvSpPr>
          <p:cNvPr id="147" name="下箭头 365">
            <a:extLst>
              <a:ext uri="{FF2B5EF4-FFF2-40B4-BE49-F238E27FC236}">
                <a16:creationId xmlns:a16="http://schemas.microsoft.com/office/drawing/2014/main" id="{31D79E3D-FE50-4119-8B75-7A8FAA25B592}"/>
              </a:ext>
            </a:extLst>
          </p:cNvPr>
          <p:cNvSpPr/>
          <p:nvPr/>
        </p:nvSpPr>
        <p:spPr>
          <a:xfrm rot="16200000">
            <a:off x="2785795" y="4613547"/>
            <a:ext cx="119655" cy="123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48" name="下箭头 365">
            <a:extLst>
              <a:ext uri="{FF2B5EF4-FFF2-40B4-BE49-F238E27FC236}">
                <a16:creationId xmlns:a16="http://schemas.microsoft.com/office/drawing/2014/main" id="{F79740DB-6646-4A3B-BD6E-4048C557A03A}"/>
              </a:ext>
            </a:extLst>
          </p:cNvPr>
          <p:cNvSpPr/>
          <p:nvPr/>
        </p:nvSpPr>
        <p:spPr>
          <a:xfrm rot="16200000">
            <a:off x="3504191" y="4613547"/>
            <a:ext cx="119655" cy="123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49" name="下箭头 365">
            <a:extLst>
              <a:ext uri="{FF2B5EF4-FFF2-40B4-BE49-F238E27FC236}">
                <a16:creationId xmlns:a16="http://schemas.microsoft.com/office/drawing/2014/main" id="{03453AD6-2958-460A-BC0F-63E949E69151}"/>
              </a:ext>
            </a:extLst>
          </p:cNvPr>
          <p:cNvSpPr/>
          <p:nvPr/>
        </p:nvSpPr>
        <p:spPr>
          <a:xfrm rot="16200000">
            <a:off x="4461372" y="4613547"/>
            <a:ext cx="119655" cy="123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50" name="下箭头 365">
            <a:extLst>
              <a:ext uri="{FF2B5EF4-FFF2-40B4-BE49-F238E27FC236}">
                <a16:creationId xmlns:a16="http://schemas.microsoft.com/office/drawing/2014/main" id="{693F636D-32D6-4533-A5E5-C52C29F356D2}"/>
              </a:ext>
            </a:extLst>
          </p:cNvPr>
          <p:cNvSpPr/>
          <p:nvPr/>
        </p:nvSpPr>
        <p:spPr>
          <a:xfrm rot="16200000">
            <a:off x="5141848" y="4613547"/>
            <a:ext cx="119655" cy="123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51" name="下箭头 365">
            <a:extLst>
              <a:ext uri="{FF2B5EF4-FFF2-40B4-BE49-F238E27FC236}">
                <a16:creationId xmlns:a16="http://schemas.microsoft.com/office/drawing/2014/main" id="{4961FCDD-3105-466F-A0FB-C35E3641B74A}"/>
              </a:ext>
            </a:extLst>
          </p:cNvPr>
          <p:cNvSpPr/>
          <p:nvPr/>
        </p:nvSpPr>
        <p:spPr>
          <a:xfrm>
            <a:off x="7951110" y="4988679"/>
            <a:ext cx="119655" cy="349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52" name="圆角右箭头 351">
            <a:extLst>
              <a:ext uri="{FF2B5EF4-FFF2-40B4-BE49-F238E27FC236}">
                <a16:creationId xmlns:a16="http://schemas.microsoft.com/office/drawing/2014/main" id="{E1FFEEEA-41DA-4A27-8480-7BA775A75D11}"/>
              </a:ext>
            </a:extLst>
          </p:cNvPr>
          <p:cNvSpPr/>
          <p:nvPr/>
        </p:nvSpPr>
        <p:spPr>
          <a:xfrm>
            <a:off x="3291691" y="4041651"/>
            <a:ext cx="304650" cy="3509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pic>
        <p:nvPicPr>
          <p:cNvPr id="154" name="Picture 5">
            <a:extLst>
              <a:ext uri="{FF2B5EF4-FFF2-40B4-BE49-F238E27FC236}">
                <a16:creationId xmlns:a16="http://schemas.microsoft.com/office/drawing/2014/main" id="{C5DA9034-864B-4BF7-A046-1EC83EC453F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5318" y="3563618"/>
            <a:ext cx="331692" cy="362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9" name="TextBox 33">
            <a:extLst>
              <a:ext uri="{FF2B5EF4-FFF2-40B4-BE49-F238E27FC236}">
                <a16:creationId xmlns:a16="http://schemas.microsoft.com/office/drawing/2014/main" id="{8E7EE841-9808-44AF-8472-63ABBD4367BD}"/>
              </a:ext>
            </a:extLst>
          </p:cNvPr>
          <p:cNvSpPr txBox="1"/>
          <p:nvPr/>
        </p:nvSpPr>
        <p:spPr>
          <a:xfrm>
            <a:off x="138136" y="3376781"/>
            <a:ext cx="2064924" cy="292388"/>
          </a:xfrm>
          <a:prstGeom prst="rect">
            <a:avLst/>
          </a:prstGeom>
          <a:noFill/>
        </p:spPr>
        <p:txBody>
          <a:bodyPr wrap="none" rtlCol="0">
            <a:spAutoFit/>
          </a:bodyPr>
          <a:lstStyle/>
          <a:p>
            <a:r>
              <a:rPr lang="en-US" altLang="zh-CN" sz="1300" dirty="0">
                <a:latin typeface="微软雅黑" pitchFamily="34" charset="-122"/>
                <a:ea typeface="微软雅黑" pitchFamily="34" charset="-122"/>
              </a:rPr>
              <a:t>Shoe Production Area </a:t>
            </a:r>
            <a:endParaRPr lang="zh-CN" altLang="en-US" sz="1300" dirty="0">
              <a:latin typeface="微软雅黑" pitchFamily="34" charset="-122"/>
              <a:ea typeface="微软雅黑" pitchFamily="34" charset="-122"/>
            </a:endParaRPr>
          </a:p>
        </p:txBody>
      </p:sp>
      <p:sp>
        <p:nvSpPr>
          <p:cNvPr id="77" name="矩形 76">
            <a:extLst>
              <a:ext uri="{FF2B5EF4-FFF2-40B4-BE49-F238E27FC236}">
                <a16:creationId xmlns:a16="http://schemas.microsoft.com/office/drawing/2014/main" id="{553BD804-2CD7-42E1-A0ED-EB9A1C96201B}"/>
              </a:ext>
            </a:extLst>
          </p:cNvPr>
          <p:cNvSpPr/>
          <p:nvPr/>
        </p:nvSpPr>
        <p:spPr>
          <a:xfrm rot="16200000">
            <a:off x="3764733" y="3702611"/>
            <a:ext cx="526390" cy="76162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zh-CN" altLang="en-US" sz="975">
                <a:solidFill>
                  <a:schemeClr val="tx1"/>
                </a:solidFill>
                <a:latin typeface="微软雅黑" panose="020B0503020204020204" pitchFamily="34" charset="-122"/>
                <a:ea typeface="微软雅黑" panose="020B0503020204020204" pitchFamily="34" charset="-122"/>
              </a:rPr>
              <a:t>印高車間</a:t>
            </a:r>
            <a:endParaRPr lang="zh-CN" altLang="en-US" sz="975" dirty="0">
              <a:solidFill>
                <a:schemeClr val="tx1"/>
              </a:solidFill>
              <a:latin typeface="微软雅黑" panose="020B0503020204020204" pitchFamily="34" charset="-122"/>
              <a:ea typeface="微软雅黑" panose="020B0503020204020204" pitchFamily="34" charset="-122"/>
            </a:endParaRPr>
          </a:p>
        </p:txBody>
      </p:sp>
      <p:sp>
        <p:nvSpPr>
          <p:cNvPr id="80" name="TextBox 50">
            <a:extLst>
              <a:ext uri="{FF2B5EF4-FFF2-40B4-BE49-F238E27FC236}">
                <a16:creationId xmlns:a16="http://schemas.microsoft.com/office/drawing/2014/main" id="{71AD45BA-0D43-44F1-9E9E-B9F97CCCF0C8}"/>
              </a:ext>
            </a:extLst>
          </p:cNvPr>
          <p:cNvSpPr txBox="1"/>
          <p:nvPr/>
        </p:nvSpPr>
        <p:spPr>
          <a:xfrm>
            <a:off x="4757889" y="3854865"/>
            <a:ext cx="809837" cy="342273"/>
          </a:xfrm>
          <a:prstGeom prst="rect">
            <a:avLst/>
          </a:prstGeom>
          <a:noFill/>
        </p:spPr>
        <p:txBody>
          <a:bodyPr wrap="none" rtlCol="0">
            <a:spAutoFit/>
          </a:bodyPr>
          <a:lstStyle/>
          <a:p>
            <a:pPr algn="ctr"/>
            <a:r>
              <a:rPr lang="zh-CN" altLang="en-US" sz="812" dirty="0">
                <a:latin typeface="微软雅黑" pitchFamily="34" charset="-122"/>
                <a:ea typeface="微软雅黑" pitchFamily="34" charset="-122"/>
              </a:rPr>
              <a:t>加工前置部件</a:t>
            </a:r>
            <a:endParaRPr lang="en-US" altLang="zh-CN" sz="812" dirty="0">
              <a:latin typeface="微软雅黑" pitchFamily="34" charset="-122"/>
              <a:ea typeface="微软雅黑" pitchFamily="34" charset="-122"/>
            </a:endParaRPr>
          </a:p>
          <a:p>
            <a:pPr algn="ctr"/>
            <a:r>
              <a:rPr lang="zh-CN" altLang="en-US" sz="812" dirty="0">
                <a:solidFill>
                  <a:srgbClr val="FF0000"/>
                </a:solidFill>
                <a:latin typeface="微软雅黑" pitchFamily="34" charset="-122"/>
                <a:ea typeface="微软雅黑" pitchFamily="34" charset="-122"/>
              </a:rPr>
              <a:t>收料掃描</a:t>
            </a:r>
          </a:p>
        </p:txBody>
      </p:sp>
      <p:pic>
        <p:nvPicPr>
          <p:cNvPr id="81" name="Picture 5">
            <a:extLst>
              <a:ext uri="{FF2B5EF4-FFF2-40B4-BE49-F238E27FC236}">
                <a16:creationId xmlns:a16="http://schemas.microsoft.com/office/drawing/2014/main" id="{C5DA9034-864B-4BF7-A046-1EC83EC453F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0295" y="3506989"/>
            <a:ext cx="331692" cy="362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 name="圆角右箭头 351">
            <a:extLst>
              <a:ext uri="{FF2B5EF4-FFF2-40B4-BE49-F238E27FC236}">
                <a16:creationId xmlns:a16="http://schemas.microsoft.com/office/drawing/2014/main" id="{E1FFEEEA-41DA-4A27-8480-7BA775A75D11}"/>
              </a:ext>
            </a:extLst>
          </p:cNvPr>
          <p:cNvSpPr/>
          <p:nvPr/>
        </p:nvSpPr>
        <p:spPr>
          <a:xfrm rot="5400000">
            <a:off x="4539176" y="4077642"/>
            <a:ext cx="304650" cy="3509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83" name="下箭头 365">
            <a:extLst>
              <a:ext uri="{FF2B5EF4-FFF2-40B4-BE49-F238E27FC236}">
                <a16:creationId xmlns:a16="http://schemas.microsoft.com/office/drawing/2014/main" id="{693F636D-32D6-4533-A5E5-C52C29F356D2}"/>
              </a:ext>
            </a:extLst>
          </p:cNvPr>
          <p:cNvSpPr/>
          <p:nvPr/>
        </p:nvSpPr>
        <p:spPr>
          <a:xfrm rot="16200000">
            <a:off x="7414260" y="4490457"/>
            <a:ext cx="107139" cy="382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38" name="下箭头 365">
            <a:extLst>
              <a:ext uri="{FF2B5EF4-FFF2-40B4-BE49-F238E27FC236}">
                <a16:creationId xmlns:a16="http://schemas.microsoft.com/office/drawing/2014/main" id="{4961FCDD-3105-466F-A0FB-C35E3641B74A}"/>
              </a:ext>
            </a:extLst>
          </p:cNvPr>
          <p:cNvSpPr/>
          <p:nvPr/>
        </p:nvSpPr>
        <p:spPr>
          <a:xfrm>
            <a:off x="8829761" y="5006357"/>
            <a:ext cx="143090" cy="349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pic>
        <p:nvPicPr>
          <p:cNvPr id="139" name="Picture 2">
            <a:extLst>
              <a:ext uri="{FF2B5EF4-FFF2-40B4-BE49-F238E27FC236}">
                <a16:creationId xmlns:a16="http://schemas.microsoft.com/office/drawing/2014/main" id="{96B7315D-ACC1-471D-A8CB-B2FBD78DE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633" y="2012770"/>
            <a:ext cx="356384" cy="350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矩形 141">
            <a:extLst>
              <a:ext uri="{FF2B5EF4-FFF2-40B4-BE49-F238E27FC236}">
                <a16:creationId xmlns:a16="http://schemas.microsoft.com/office/drawing/2014/main" id="{A4B774A8-D96B-4391-8ECC-1B5E1CA1522D}"/>
              </a:ext>
            </a:extLst>
          </p:cNvPr>
          <p:cNvSpPr/>
          <p:nvPr/>
        </p:nvSpPr>
        <p:spPr>
          <a:xfrm>
            <a:off x="204093" y="1772446"/>
            <a:ext cx="9504325" cy="8968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70" name="TextBox 33">
            <a:extLst>
              <a:ext uri="{FF2B5EF4-FFF2-40B4-BE49-F238E27FC236}">
                <a16:creationId xmlns:a16="http://schemas.microsoft.com/office/drawing/2014/main" id="{CED36C29-BE4E-4DEE-9AE2-97B901594F59}"/>
              </a:ext>
            </a:extLst>
          </p:cNvPr>
          <p:cNvSpPr txBox="1"/>
          <p:nvPr/>
        </p:nvSpPr>
        <p:spPr>
          <a:xfrm>
            <a:off x="254020" y="1797317"/>
            <a:ext cx="1018227" cy="292388"/>
          </a:xfrm>
          <a:prstGeom prst="rect">
            <a:avLst/>
          </a:prstGeom>
          <a:noFill/>
        </p:spPr>
        <p:txBody>
          <a:bodyPr wrap="none" rtlCol="0">
            <a:spAutoFit/>
          </a:bodyPr>
          <a:lstStyle/>
          <a:p>
            <a:r>
              <a:rPr lang="zh-CN" altLang="en-US" sz="1300" dirty="0">
                <a:latin typeface="微软雅黑" pitchFamily="34" charset="-122"/>
                <a:ea typeface="微软雅黑" pitchFamily="34" charset="-122"/>
              </a:rPr>
              <a:t>生管辦公區</a:t>
            </a:r>
          </a:p>
        </p:txBody>
      </p:sp>
      <p:cxnSp>
        <p:nvCxnSpPr>
          <p:cNvPr id="176" name="直接箭头连接符 175">
            <a:extLst>
              <a:ext uri="{FF2B5EF4-FFF2-40B4-BE49-F238E27FC236}">
                <a16:creationId xmlns:a16="http://schemas.microsoft.com/office/drawing/2014/main" id="{8A884938-9635-42F8-8337-D06047643079}"/>
              </a:ext>
            </a:extLst>
          </p:cNvPr>
          <p:cNvCxnSpPr/>
          <p:nvPr/>
        </p:nvCxnSpPr>
        <p:spPr>
          <a:xfrm>
            <a:off x="6671334" y="2153769"/>
            <a:ext cx="22967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8" name="TextBox 51">
            <a:extLst>
              <a:ext uri="{FF2B5EF4-FFF2-40B4-BE49-F238E27FC236}">
                <a16:creationId xmlns:a16="http://schemas.microsoft.com/office/drawing/2014/main" id="{CECF70F9-3FB6-4571-81B6-717E2324AF83}"/>
              </a:ext>
            </a:extLst>
          </p:cNvPr>
          <p:cNvSpPr txBox="1"/>
          <p:nvPr/>
        </p:nvSpPr>
        <p:spPr>
          <a:xfrm>
            <a:off x="2088603" y="1981905"/>
            <a:ext cx="742511" cy="425629"/>
          </a:xfrm>
          <a:prstGeom prst="rect">
            <a:avLst/>
          </a:prstGeom>
          <a:noFill/>
        </p:spPr>
        <p:txBody>
          <a:bodyPr wrap="none" rtlCol="0">
            <a:spAutoFit/>
          </a:bodyPr>
          <a:lstStyle/>
          <a:p>
            <a:r>
              <a:rPr lang="en-US" altLang="zh-CN" sz="1083" dirty="0">
                <a:latin typeface="微软雅黑" pitchFamily="34" charset="-122"/>
                <a:ea typeface="微软雅黑" pitchFamily="34" charset="-122"/>
              </a:rPr>
              <a:t>SAP</a:t>
            </a:r>
            <a:r>
              <a:rPr lang="zh-CN" altLang="en-US" sz="1083" dirty="0">
                <a:solidFill>
                  <a:srgbClr val="FF0000"/>
                </a:solidFill>
                <a:latin typeface="微软雅黑" pitchFamily="34" charset="-122"/>
                <a:ea typeface="微软雅黑" pitchFamily="34" charset="-122"/>
              </a:rPr>
              <a:t>訂單</a:t>
            </a:r>
            <a:endParaRPr lang="en-US" altLang="zh-CN" sz="1083" dirty="0">
              <a:solidFill>
                <a:srgbClr val="FF0000"/>
              </a:solidFill>
              <a:latin typeface="微软雅黑" pitchFamily="34" charset="-122"/>
              <a:ea typeface="微软雅黑" pitchFamily="34" charset="-122"/>
            </a:endParaRPr>
          </a:p>
          <a:p>
            <a:r>
              <a:rPr lang="en-US" altLang="zh-CN" sz="1083" dirty="0">
                <a:solidFill>
                  <a:srgbClr val="FF0000"/>
                </a:solidFill>
                <a:latin typeface="微软雅黑" pitchFamily="34" charset="-122"/>
                <a:ea typeface="微软雅黑" pitchFamily="34" charset="-122"/>
              </a:rPr>
              <a:t>    </a:t>
            </a:r>
            <a:r>
              <a:rPr lang="zh-CN" altLang="en-US" sz="1083" dirty="0">
                <a:solidFill>
                  <a:srgbClr val="FF0000"/>
                </a:solidFill>
                <a:latin typeface="微软雅黑" pitchFamily="34" charset="-122"/>
                <a:ea typeface="微软雅黑" pitchFamily="34" charset="-122"/>
              </a:rPr>
              <a:t>導入</a:t>
            </a:r>
            <a:endParaRPr lang="en-US" altLang="zh-CN" sz="1083" dirty="0">
              <a:solidFill>
                <a:srgbClr val="FF0000"/>
              </a:solidFill>
              <a:latin typeface="微软雅黑" pitchFamily="34" charset="-122"/>
              <a:ea typeface="微软雅黑" pitchFamily="34" charset="-122"/>
            </a:endParaRPr>
          </a:p>
        </p:txBody>
      </p:sp>
      <p:sp>
        <p:nvSpPr>
          <p:cNvPr id="182" name="TextBox 51">
            <a:extLst>
              <a:ext uri="{FF2B5EF4-FFF2-40B4-BE49-F238E27FC236}">
                <a16:creationId xmlns:a16="http://schemas.microsoft.com/office/drawing/2014/main" id="{CECF70F9-3FB6-4571-81B6-717E2324AF83}"/>
              </a:ext>
            </a:extLst>
          </p:cNvPr>
          <p:cNvSpPr txBox="1"/>
          <p:nvPr/>
        </p:nvSpPr>
        <p:spPr>
          <a:xfrm>
            <a:off x="5840060" y="1947317"/>
            <a:ext cx="742511" cy="425629"/>
          </a:xfrm>
          <a:prstGeom prst="rect">
            <a:avLst/>
          </a:prstGeom>
          <a:noFill/>
        </p:spPr>
        <p:txBody>
          <a:bodyPr wrap="none" rtlCol="0">
            <a:spAutoFit/>
          </a:bodyPr>
          <a:lstStyle/>
          <a:p>
            <a:pPr algn="ctr"/>
            <a:r>
              <a:rPr lang="zh-CN" altLang="en-US" sz="1083" dirty="0">
                <a:latin typeface="微软雅黑" pitchFamily="34" charset="-122"/>
                <a:ea typeface="微软雅黑" pitchFamily="34" charset="-122"/>
              </a:rPr>
              <a:t>日生產</a:t>
            </a:r>
            <a:endParaRPr lang="en-US" altLang="zh-CN" sz="1083" dirty="0">
              <a:latin typeface="微软雅黑" pitchFamily="34" charset="-122"/>
              <a:ea typeface="微软雅黑" pitchFamily="34" charset="-122"/>
            </a:endParaRPr>
          </a:p>
          <a:p>
            <a:pPr algn="ctr"/>
            <a:r>
              <a:rPr lang="zh-CN" altLang="en-US" sz="1083" dirty="0">
                <a:solidFill>
                  <a:srgbClr val="FF0000"/>
                </a:solidFill>
                <a:latin typeface="微软雅黑" pitchFamily="34" charset="-122"/>
                <a:ea typeface="微软雅黑" pitchFamily="34" charset="-122"/>
              </a:rPr>
              <a:t>計畫安排</a:t>
            </a:r>
            <a:endParaRPr lang="en-US" altLang="zh-CN" sz="1083" dirty="0">
              <a:solidFill>
                <a:srgbClr val="FF0000"/>
              </a:solidFill>
              <a:latin typeface="微软雅黑" pitchFamily="34" charset="-122"/>
              <a:ea typeface="微软雅黑" pitchFamily="34" charset="-122"/>
            </a:endParaRPr>
          </a:p>
        </p:txBody>
      </p:sp>
      <p:cxnSp>
        <p:nvCxnSpPr>
          <p:cNvPr id="184" name="直接箭头连接符 183">
            <a:extLst>
              <a:ext uri="{FF2B5EF4-FFF2-40B4-BE49-F238E27FC236}">
                <a16:creationId xmlns:a16="http://schemas.microsoft.com/office/drawing/2014/main" id="{8A884938-9635-42F8-8337-D06047643079}"/>
              </a:ext>
            </a:extLst>
          </p:cNvPr>
          <p:cNvCxnSpPr/>
          <p:nvPr/>
        </p:nvCxnSpPr>
        <p:spPr>
          <a:xfrm>
            <a:off x="2845854" y="2193509"/>
            <a:ext cx="22967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8A884938-9635-42F8-8337-D06047643079}"/>
              </a:ext>
            </a:extLst>
          </p:cNvPr>
          <p:cNvCxnSpPr/>
          <p:nvPr/>
        </p:nvCxnSpPr>
        <p:spPr>
          <a:xfrm>
            <a:off x="4249560" y="2182101"/>
            <a:ext cx="22967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7" name="直接箭头连接符 186">
            <a:extLst>
              <a:ext uri="{FF2B5EF4-FFF2-40B4-BE49-F238E27FC236}">
                <a16:creationId xmlns:a16="http://schemas.microsoft.com/office/drawing/2014/main" id="{8A884938-9635-42F8-8337-D06047643079}"/>
              </a:ext>
            </a:extLst>
          </p:cNvPr>
          <p:cNvCxnSpPr/>
          <p:nvPr/>
        </p:nvCxnSpPr>
        <p:spPr>
          <a:xfrm>
            <a:off x="5423596" y="2181261"/>
            <a:ext cx="22967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3" name="下箭头 365">
            <a:extLst>
              <a:ext uri="{FF2B5EF4-FFF2-40B4-BE49-F238E27FC236}">
                <a16:creationId xmlns:a16="http://schemas.microsoft.com/office/drawing/2014/main" id="{31D79E3D-FE50-4119-8B75-7A8FAA25B592}"/>
              </a:ext>
            </a:extLst>
          </p:cNvPr>
          <p:cNvSpPr/>
          <p:nvPr/>
        </p:nvSpPr>
        <p:spPr>
          <a:xfrm>
            <a:off x="7290928" y="2337229"/>
            <a:ext cx="124311" cy="110217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pic>
        <p:nvPicPr>
          <p:cNvPr id="95" name="Picture 3">
            <a:extLst>
              <a:ext uri="{FF2B5EF4-FFF2-40B4-BE49-F238E27FC236}">
                <a16:creationId xmlns:a16="http://schemas.microsoft.com/office/drawing/2014/main" id="{D8505C0B-6236-4C97-B453-374703F916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5151" y="4931671"/>
            <a:ext cx="322385" cy="386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 name="TextBox 51">
            <a:extLst>
              <a:ext uri="{FF2B5EF4-FFF2-40B4-BE49-F238E27FC236}">
                <a16:creationId xmlns:a16="http://schemas.microsoft.com/office/drawing/2014/main" id="{CECF70F9-3FB6-4571-81B6-717E2324AF83}"/>
              </a:ext>
            </a:extLst>
          </p:cNvPr>
          <p:cNvSpPr txBox="1"/>
          <p:nvPr/>
        </p:nvSpPr>
        <p:spPr>
          <a:xfrm>
            <a:off x="7063772" y="1903922"/>
            <a:ext cx="603049" cy="425629"/>
          </a:xfrm>
          <a:prstGeom prst="rect">
            <a:avLst/>
          </a:prstGeom>
          <a:noFill/>
        </p:spPr>
        <p:txBody>
          <a:bodyPr wrap="none" rtlCol="0">
            <a:spAutoFit/>
          </a:bodyPr>
          <a:lstStyle/>
          <a:p>
            <a:pPr algn="ctr"/>
            <a:r>
              <a:rPr lang="zh-CN" altLang="en-US" sz="1083" dirty="0">
                <a:latin typeface="微软雅黑" pitchFamily="34" charset="-122"/>
                <a:ea typeface="微软雅黑" pitchFamily="34" charset="-122"/>
              </a:rPr>
              <a:t>日</a:t>
            </a:r>
            <a:r>
              <a:rPr lang="zh-CN" altLang="en-US" sz="1083" dirty="0">
                <a:solidFill>
                  <a:srgbClr val="FF0000"/>
                </a:solidFill>
                <a:latin typeface="微软雅黑" pitchFamily="34" charset="-122"/>
                <a:ea typeface="微软雅黑" pitchFamily="34" charset="-122"/>
              </a:rPr>
              <a:t>備料</a:t>
            </a:r>
            <a:endParaRPr lang="en-US" altLang="zh-CN" sz="1083" dirty="0">
              <a:solidFill>
                <a:srgbClr val="FF0000"/>
              </a:solidFill>
              <a:latin typeface="微软雅黑" pitchFamily="34" charset="-122"/>
              <a:ea typeface="微软雅黑" pitchFamily="34" charset="-122"/>
            </a:endParaRPr>
          </a:p>
          <a:p>
            <a:pPr algn="ctr"/>
            <a:r>
              <a:rPr lang="zh-CN" altLang="en-US" sz="1083" dirty="0">
                <a:solidFill>
                  <a:srgbClr val="FF0000"/>
                </a:solidFill>
                <a:latin typeface="微软雅黑" pitchFamily="34" charset="-122"/>
                <a:ea typeface="微软雅黑" pitchFamily="34" charset="-122"/>
              </a:rPr>
              <a:t>安排</a:t>
            </a:r>
            <a:endParaRPr lang="en-US" altLang="zh-CN" sz="1083" dirty="0">
              <a:solidFill>
                <a:srgbClr val="FF0000"/>
              </a:solidFill>
              <a:latin typeface="微软雅黑" pitchFamily="34" charset="-122"/>
              <a:ea typeface="微软雅黑" pitchFamily="34" charset="-122"/>
            </a:endParaRPr>
          </a:p>
        </p:txBody>
      </p:sp>
      <p:sp>
        <p:nvSpPr>
          <p:cNvPr id="126" name="下箭头 365">
            <a:extLst>
              <a:ext uri="{FF2B5EF4-FFF2-40B4-BE49-F238E27FC236}">
                <a16:creationId xmlns:a16="http://schemas.microsoft.com/office/drawing/2014/main" id="{31D79E3D-FE50-4119-8B75-7A8FAA25B592}"/>
              </a:ext>
            </a:extLst>
          </p:cNvPr>
          <p:cNvSpPr/>
          <p:nvPr/>
        </p:nvSpPr>
        <p:spPr>
          <a:xfrm rot="16200000">
            <a:off x="664166" y="4566235"/>
            <a:ext cx="119655" cy="123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pic>
        <p:nvPicPr>
          <p:cNvPr id="127" name="Picture 3">
            <a:extLst>
              <a:ext uri="{FF2B5EF4-FFF2-40B4-BE49-F238E27FC236}">
                <a16:creationId xmlns:a16="http://schemas.microsoft.com/office/drawing/2014/main" id="{D8505C0B-6236-4C97-B453-374703F916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5043" y="3506983"/>
            <a:ext cx="322385" cy="386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 name="TextBox 51">
            <a:extLst>
              <a:ext uri="{FF2B5EF4-FFF2-40B4-BE49-F238E27FC236}">
                <a16:creationId xmlns:a16="http://schemas.microsoft.com/office/drawing/2014/main" id="{CECF70F9-3FB6-4571-81B6-717E2324AF83}"/>
              </a:ext>
            </a:extLst>
          </p:cNvPr>
          <p:cNvSpPr txBox="1"/>
          <p:nvPr/>
        </p:nvSpPr>
        <p:spPr>
          <a:xfrm>
            <a:off x="3100219" y="1947317"/>
            <a:ext cx="1160894" cy="425629"/>
          </a:xfrm>
          <a:prstGeom prst="rect">
            <a:avLst/>
          </a:prstGeom>
          <a:noFill/>
        </p:spPr>
        <p:txBody>
          <a:bodyPr wrap="none" rtlCol="0">
            <a:spAutoFit/>
          </a:bodyPr>
          <a:lstStyle/>
          <a:p>
            <a:pPr algn="ctr"/>
            <a:r>
              <a:rPr lang="en-US" altLang="zh-CN" sz="1083" dirty="0">
                <a:latin typeface="微软雅黑" pitchFamily="34" charset="-122"/>
                <a:ea typeface="微软雅黑" pitchFamily="34" charset="-122"/>
              </a:rPr>
              <a:t>SAP </a:t>
            </a:r>
            <a:r>
              <a:rPr lang="zh-CN" altLang="en-US" sz="1083" dirty="0">
                <a:latin typeface="微软雅黑" pitchFamily="34" charset="-122"/>
                <a:ea typeface="微软雅黑" pitchFamily="34" charset="-122"/>
              </a:rPr>
              <a:t>訂單</a:t>
            </a:r>
            <a:endParaRPr lang="en-US" altLang="zh-CN" sz="1083" dirty="0">
              <a:latin typeface="微软雅黑" pitchFamily="34" charset="-122"/>
              <a:ea typeface="微软雅黑" pitchFamily="34" charset="-122"/>
            </a:endParaRPr>
          </a:p>
          <a:p>
            <a:pPr algn="ctr"/>
            <a:r>
              <a:rPr lang="zh-CN" altLang="en-US" sz="1083" dirty="0">
                <a:solidFill>
                  <a:srgbClr val="FF0000"/>
                </a:solidFill>
                <a:latin typeface="微软雅黑" pitchFamily="34" charset="-122"/>
                <a:ea typeface="微软雅黑" pitchFamily="34" charset="-122"/>
              </a:rPr>
              <a:t>合併成生產指令</a:t>
            </a:r>
            <a:endParaRPr lang="en-US" altLang="zh-CN" sz="1083" dirty="0">
              <a:solidFill>
                <a:srgbClr val="FF0000"/>
              </a:solidFill>
              <a:latin typeface="微软雅黑" pitchFamily="34" charset="-122"/>
              <a:ea typeface="微软雅黑" pitchFamily="34" charset="-122"/>
            </a:endParaRPr>
          </a:p>
        </p:txBody>
      </p:sp>
      <p:sp>
        <p:nvSpPr>
          <p:cNvPr id="133" name="TextBox 51">
            <a:extLst>
              <a:ext uri="{FF2B5EF4-FFF2-40B4-BE49-F238E27FC236}">
                <a16:creationId xmlns:a16="http://schemas.microsoft.com/office/drawing/2014/main" id="{CECF70F9-3FB6-4571-81B6-717E2324AF83}"/>
              </a:ext>
            </a:extLst>
          </p:cNvPr>
          <p:cNvSpPr txBox="1"/>
          <p:nvPr/>
        </p:nvSpPr>
        <p:spPr>
          <a:xfrm>
            <a:off x="4603073" y="1947317"/>
            <a:ext cx="742511" cy="425629"/>
          </a:xfrm>
          <a:prstGeom prst="rect">
            <a:avLst/>
          </a:prstGeom>
          <a:noFill/>
        </p:spPr>
        <p:txBody>
          <a:bodyPr wrap="none" rtlCol="0">
            <a:spAutoFit/>
          </a:bodyPr>
          <a:lstStyle/>
          <a:p>
            <a:pPr algn="ctr"/>
            <a:r>
              <a:rPr lang="zh-CN" altLang="en-US" sz="1083" dirty="0">
                <a:latin typeface="微软雅黑" pitchFamily="34" charset="-122"/>
                <a:ea typeface="微软雅黑" pitchFamily="34" charset="-122"/>
              </a:rPr>
              <a:t>生產指令</a:t>
            </a:r>
            <a:endParaRPr lang="en-US" altLang="zh-CN" sz="1083" dirty="0">
              <a:latin typeface="微软雅黑" pitchFamily="34" charset="-122"/>
              <a:ea typeface="微软雅黑" pitchFamily="34" charset="-122"/>
            </a:endParaRPr>
          </a:p>
          <a:p>
            <a:pPr algn="ctr"/>
            <a:r>
              <a:rPr lang="zh-CN" altLang="en-US" sz="1083" dirty="0">
                <a:solidFill>
                  <a:srgbClr val="FF0000"/>
                </a:solidFill>
                <a:latin typeface="微软雅黑" pitchFamily="34" charset="-122"/>
                <a:ea typeface="微软雅黑" pitchFamily="34" charset="-122"/>
              </a:rPr>
              <a:t>輪數生成</a:t>
            </a:r>
            <a:endParaRPr lang="en-US" altLang="zh-CN" sz="1083" dirty="0">
              <a:solidFill>
                <a:srgbClr val="FF0000"/>
              </a:solidFill>
              <a:latin typeface="微软雅黑" pitchFamily="34" charset="-122"/>
              <a:ea typeface="微软雅黑" pitchFamily="34" charset="-122"/>
            </a:endParaRPr>
          </a:p>
        </p:txBody>
      </p:sp>
      <p:sp>
        <p:nvSpPr>
          <p:cNvPr id="140" name="下箭头 365">
            <a:extLst>
              <a:ext uri="{FF2B5EF4-FFF2-40B4-BE49-F238E27FC236}">
                <a16:creationId xmlns:a16="http://schemas.microsoft.com/office/drawing/2014/main" id="{31D79E3D-FE50-4119-8B75-7A8FAA25B592}"/>
              </a:ext>
            </a:extLst>
          </p:cNvPr>
          <p:cNvSpPr/>
          <p:nvPr/>
        </p:nvSpPr>
        <p:spPr>
          <a:xfrm>
            <a:off x="4894103" y="2369718"/>
            <a:ext cx="124311" cy="110217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41" name="下箭头 365">
            <a:extLst>
              <a:ext uri="{FF2B5EF4-FFF2-40B4-BE49-F238E27FC236}">
                <a16:creationId xmlns:a16="http://schemas.microsoft.com/office/drawing/2014/main" id="{31D79E3D-FE50-4119-8B75-7A8FAA25B592}"/>
              </a:ext>
            </a:extLst>
          </p:cNvPr>
          <p:cNvSpPr/>
          <p:nvPr/>
        </p:nvSpPr>
        <p:spPr>
          <a:xfrm>
            <a:off x="6172230" y="2337229"/>
            <a:ext cx="124311" cy="110217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9" name="TextBox 8"/>
          <p:cNvSpPr txBox="1"/>
          <p:nvPr/>
        </p:nvSpPr>
        <p:spPr>
          <a:xfrm>
            <a:off x="4047835" y="2760526"/>
            <a:ext cx="903578" cy="258982"/>
          </a:xfrm>
          <a:prstGeom prst="rect">
            <a:avLst/>
          </a:prstGeom>
          <a:noFill/>
        </p:spPr>
        <p:txBody>
          <a:bodyPr wrap="square" rtlCol="0">
            <a:spAutoFit/>
          </a:bodyPr>
          <a:lstStyle/>
          <a:p>
            <a:pPr algn="r"/>
            <a:r>
              <a:rPr lang="zh-CN" altLang="en-US" sz="1083" dirty="0">
                <a:latin typeface="微软雅黑" pitchFamily="34" charset="-122"/>
                <a:ea typeface="微软雅黑" pitchFamily="34" charset="-122"/>
              </a:rPr>
              <a:t>依</a:t>
            </a:r>
            <a:r>
              <a:rPr lang="zh-CN" altLang="en-US" sz="1083" dirty="0">
                <a:solidFill>
                  <a:srgbClr val="0000CC"/>
                </a:solidFill>
                <a:latin typeface="微软雅黑" pitchFamily="34" charset="-122"/>
                <a:ea typeface="微软雅黑" pitchFamily="34" charset="-122"/>
              </a:rPr>
              <a:t>輪數</a:t>
            </a:r>
            <a:r>
              <a:rPr lang="zh-CN" altLang="en-US" sz="1083" dirty="0">
                <a:latin typeface="微软雅黑" pitchFamily="34" charset="-122"/>
                <a:ea typeface="微软雅黑" pitchFamily="34" charset="-122"/>
              </a:rPr>
              <a:t>生產</a:t>
            </a:r>
          </a:p>
        </p:txBody>
      </p:sp>
      <p:sp>
        <p:nvSpPr>
          <p:cNvPr id="144" name="TextBox 143"/>
          <p:cNvSpPr txBox="1"/>
          <p:nvPr/>
        </p:nvSpPr>
        <p:spPr>
          <a:xfrm>
            <a:off x="5341337" y="2750601"/>
            <a:ext cx="881973" cy="258982"/>
          </a:xfrm>
          <a:prstGeom prst="rect">
            <a:avLst/>
          </a:prstGeom>
          <a:noFill/>
        </p:spPr>
        <p:txBody>
          <a:bodyPr wrap="none" rtlCol="0">
            <a:spAutoFit/>
          </a:bodyPr>
          <a:lstStyle/>
          <a:p>
            <a:r>
              <a:rPr lang="zh-CN" altLang="en-US" sz="1083" dirty="0">
                <a:latin typeface="微软雅黑" pitchFamily="34" charset="-122"/>
                <a:ea typeface="微软雅黑" pitchFamily="34" charset="-122"/>
              </a:rPr>
              <a:t>依</a:t>
            </a:r>
            <a:r>
              <a:rPr lang="zh-CN" altLang="en-US" sz="1083" dirty="0">
                <a:solidFill>
                  <a:srgbClr val="0000CC"/>
                </a:solidFill>
                <a:latin typeface="微软雅黑" pitchFamily="34" charset="-122"/>
                <a:ea typeface="微软雅黑" pitchFamily="34" charset="-122"/>
              </a:rPr>
              <a:t>計畫</a:t>
            </a:r>
            <a:r>
              <a:rPr lang="zh-CN" altLang="en-US" sz="1083" dirty="0">
                <a:latin typeface="微软雅黑" pitchFamily="34" charset="-122"/>
                <a:ea typeface="微软雅黑" pitchFamily="34" charset="-122"/>
              </a:rPr>
              <a:t>生產</a:t>
            </a:r>
          </a:p>
        </p:txBody>
      </p:sp>
      <p:sp>
        <p:nvSpPr>
          <p:cNvPr id="145" name="TextBox 144"/>
          <p:cNvSpPr txBox="1"/>
          <p:nvPr/>
        </p:nvSpPr>
        <p:spPr>
          <a:xfrm>
            <a:off x="6511092" y="2727147"/>
            <a:ext cx="881973" cy="258982"/>
          </a:xfrm>
          <a:prstGeom prst="rect">
            <a:avLst/>
          </a:prstGeom>
          <a:noFill/>
        </p:spPr>
        <p:txBody>
          <a:bodyPr wrap="none" rtlCol="0">
            <a:spAutoFit/>
          </a:bodyPr>
          <a:lstStyle/>
          <a:p>
            <a:r>
              <a:rPr lang="zh-CN" altLang="en-US" sz="1083" dirty="0">
                <a:latin typeface="微软雅黑" pitchFamily="34" charset="-122"/>
                <a:ea typeface="微软雅黑" pitchFamily="34" charset="-122"/>
              </a:rPr>
              <a:t>依</a:t>
            </a:r>
            <a:r>
              <a:rPr lang="zh-CN" altLang="en-US" sz="1083" dirty="0">
                <a:solidFill>
                  <a:srgbClr val="0000CC"/>
                </a:solidFill>
                <a:latin typeface="微软雅黑" pitchFamily="34" charset="-122"/>
                <a:ea typeface="微软雅黑" pitchFamily="34" charset="-122"/>
              </a:rPr>
              <a:t>備料</a:t>
            </a:r>
            <a:r>
              <a:rPr lang="zh-CN" altLang="en-US" sz="1083" dirty="0">
                <a:latin typeface="微软雅黑" pitchFamily="34" charset="-122"/>
                <a:ea typeface="微软雅黑" pitchFamily="34" charset="-122"/>
              </a:rPr>
              <a:t>送料</a:t>
            </a:r>
          </a:p>
        </p:txBody>
      </p:sp>
      <p:sp>
        <p:nvSpPr>
          <p:cNvPr id="153" name="TextBox 152"/>
          <p:cNvSpPr txBox="1"/>
          <p:nvPr/>
        </p:nvSpPr>
        <p:spPr>
          <a:xfrm>
            <a:off x="272392" y="5279965"/>
            <a:ext cx="903578" cy="425629"/>
          </a:xfrm>
          <a:prstGeom prst="rect">
            <a:avLst/>
          </a:prstGeom>
          <a:noFill/>
        </p:spPr>
        <p:txBody>
          <a:bodyPr wrap="square" rtlCol="0">
            <a:spAutoFit/>
          </a:bodyPr>
          <a:lstStyle/>
          <a:p>
            <a:pPr algn="ctr"/>
            <a:r>
              <a:rPr lang="zh-CN" altLang="en-US" sz="1083" dirty="0">
                <a:latin typeface="微软雅黑" pitchFamily="34" charset="-122"/>
                <a:ea typeface="微软雅黑" pitchFamily="34" charset="-122"/>
              </a:rPr>
              <a:t>裁斷</a:t>
            </a:r>
            <a:r>
              <a:rPr lang="zh-CN" altLang="en-US" sz="1083" dirty="0">
                <a:solidFill>
                  <a:srgbClr val="FF0000"/>
                </a:solidFill>
                <a:latin typeface="微软雅黑" pitchFamily="34" charset="-122"/>
                <a:ea typeface="微软雅黑" pitchFamily="34" charset="-122"/>
              </a:rPr>
              <a:t>生產工藝</a:t>
            </a:r>
            <a:r>
              <a:rPr lang="zh-CN" altLang="en-US" sz="1083" dirty="0">
                <a:latin typeface="微软雅黑" pitchFamily="34" charset="-122"/>
                <a:ea typeface="微软雅黑" pitchFamily="34" charset="-122"/>
              </a:rPr>
              <a:t>設定</a:t>
            </a:r>
          </a:p>
        </p:txBody>
      </p:sp>
      <p:sp>
        <p:nvSpPr>
          <p:cNvPr id="155" name="TextBox 51">
            <a:extLst>
              <a:ext uri="{FF2B5EF4-FFF2-40B4-BE49-F238E27FC236}">
                <a16:creationId xmlns:a16="http://schemas.microsoft.com/office/drawing/2014/main" id="{CECF70F9-3FB6-4571-81B6-717E2324AF83}"/>
              </a:ext>
            </a:extLst>
          </p:cNvPr>
          <p:cNvSpPr txBox="1"/>
          <p:nvPr/>
        </p:nvSpPr>
        <p:spPr>
          <a:xfrm>
            <a:off x="125917" y="4781063"/>
            <a:ext cx="601447" cy="217304"/>
          </a:xfrm>
          <a:prstGeom prst="rect">
            <a:avLst/>
          </a:prstGeom>
          <a:noFill/>
        </p:spPr>
        <p:txBody>
          <a:bodyPr wrap="none" rtlCol="0">
            <a:spAutoFit/>
          </a:bodyPr>
          <a:lstStyle/>
          <a:p>
            <a:r>
              <a:rPr lang="zh-CN" altLang="en-US" sz="812" dirty="0">
                <a:solidFill>
                  <a:srgbClr val="FF0000"/>
                </a:solidFill>
                <a:latin typeface="微软雅黑" pitchFamily="34" charset="-122"/>
                <a:ea typeface="微软雅黑" pitchFamily="34" charset="-122"/>
              </a:rPr>
              <a:t>派工作業</a:t>
            </a:r>
            <a:endParaRPr lang="en-US" altLang="zh-CN" sz="812" dirty="0">
              <a:solidFill>
                <a:srgbClr val="FF0000"/>
              </a:solidFill>
              <a:latin typeface="微软雅黑" pitchFamily="34" charset="-122"/>
              <a:ea typeface="微软雅黑" pitchFamily="34" charset="-122"/>
            </a:endParaRPr>
          </a:p>
        </p:txBody>
      </p:sp>
      <p:sp>
        <p:nvSpPr>
          <p:cNvPr id="156" name="TextBox 53">
            <a:extLst>
              <a:ext uri="{FF2B5EF4-FFF2-40B4-BE49-F238E27FC236}">
                <a16:creationId xmlns:a16="http://schemas.microsoft.com/office/drawing/2014/main" id="{D19A5276-6322-4E4A-9B3C-FF1FBDC4C194}"/>
              </a:ext>
            </a:extLst>
          </p:cNvPr>
          <p:cNvSpPr txBox="1"/>
          <p:nvPr/>
        </p:nvSpPr>
        <p:spPr>
          <a:xfrm>
            <a:off x="8310925" y="3740935"/>
            <a:ext cx="923651" cy="258982"/>
          </a:xfrm>
          <a:prstGeom prst="rect">
            <a:avLst/>
          </a:prstGeom>
          <a:noFill/>
        </p:spPr>
        <p:txBody>
          <a:bodyPr wrap="none" rtlCol="0">
            <a:spAutoFit/>
          </a:bodyPr>
          <a:lstStyle/>
          <a:p>
            <a:pPr algn="ctr"/>
            <a:r>
              <a:rPr lang="en-US" altLang="zh-CN" sz="1083" dirty="0">
                <a:solidFill>
                  <a:srgbClr val="FF0000"/>
                </a:solidFill>
                <a:latin typeface="微软雅黑" pitchFamily="34" charset="-122"/>
                <a:ea typeface="微软雅黑" pitchFamily="34" charset="-122"/>
              </a:rPr>
              <a:t> </a:t>
            </a:r>
            <a:r>
              <a:rPr lang="zh-CN" altLang="en-US" sz="1083" dirty="0">
                <a:solidFill>
                  <a:srgbClr val="FF0000"/>
                </a:solidFill>
                <a:latin typeface="微软雅黑" pitchFamily="34" charset="-122"/>
                <a:ea typeface="微软雅黑" pitchFamily="34" charset="-122"/>
              </a:rPr>
              <a:t>管理駕駛艙</a:t>
            </a:r>
          </a:p>
        </p:txBody>
      </p:sp>
      <p:cxnSp>
        <p:nvCxnSpPr>
          <p:cNvPr id="3" name="直接箭头连接符 2"/>
          <p:cNvCxnSpPr/>
          <p:nvPr/>
        </p:nvCxnSpPr>
        <p:spPr>
          <a:xfrm flipV="1">
            <a:off x="727215" y="4988673"/>
            <a:ext cx="0" cy="313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3300A9EC-800E-8023-E95E-BECE7348F0FD}"/>
              </a:ext>
            </a:extLst>
          </p:cNvPr>
          <p:cNvSpPr/>
          <p:nvPr/>
        </p:nvSpPr>
        <p:spPr>
          <a:xfrm flipV="1">
            <a:off x="41255" y="1519431"/>
            <a:ext cx="9745143" cy="1697786"/>
          </a:xfrm>
          <a:prstGeom prst="rect">
            <a:avLst/>
          </a:prstGeom>
          <a:noFill/>
          <a:ln w="38100" cap="flat" cmpd="sng" algn="ctr">
            <a:solidFill>
              <a:srgbClr val="1448EE"/>
            </a:solidFill>
            <a:prstDash val="solid"/>
            <a:round/>
            <a:headEnd type="none" w="med" len="med"/>
            <a:tailEnd type="none" w="med" len="med"/>
          </a:ln>
        </p:spPr>
        <p:txBody>
          <a:bodyPr vert="horz" wrap="square" lIns="91440" tIns="45720" rIns="91440" bIns="45720" numCol="1" rtlCol="0" anchor="t" anchorCtr="0" compatLnSpc="1"/>
          <a:lstStyle/>
          <a:p>
            <a:pPr algn="ctr" eaLnBrk="0" hangingPunct="0"/>
            <a:endParaRPr lang="zh-CN" altLang="en-US" sz="3600">
              <a:solidFill>
                <a:srgbClr val="1448EE"/>
              </a:solidFill>
            </a:endParaRPr>
          </a:p>
        </p:txBody>
      </p:sp>
      <p:grpSp>
        <p:nvGrpSpPr>
          <p:cNvPr id="69" name="组合 83"/>
          <p:cNvGrpSpPr/>
          <p:nvPr/>
        </p:nvGrpSpPr>
        <p:grpSpPr>
          <a:xfrm>
            <a:off x="1331197" y="161042"/>
            <a:ext cx="5732575" cy="582907"/>
            <a:chOff x="408335" y="155730"/>
            <a:chExt cx="8339907" cy="714009"/>
          </a:xfrm>
        </p:grpSpPr>
        <p:cxnSp>
          <p:nvCxnSpPr>
            <p:cNvPr id="70" name="直接连接符 84"/>
            <p:cNvCxnSpPr/>
            <p:nvPr/>
          </p:nvCxnSpPr>
          <p:spPr>
            <a:xfrm flipH="1">
              <a:off x="1136627" y="759014"/>
              <a:ext cx="7611615"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1" name="矩形 85"/>
            <p:cNvSpPr/>
            <p:nvPr/>
          </p:nvSpPr>
          <p:spPr>
            <a:xfrm>
              <a:off x="408335" y="304241"/>
              <a:ext cx="8246746" cy="565498"/>
            </a:xfrm>
            <a:prstGeom prst="rect">
              <a:avLst/>
            </a:prstGeom>
          </p:spPr>
          <p:txBody>
            <a:bodyPr wrap="none">
              <a:spAutoFit/>
            </a:bodyPr>
            <a:lstStyle/>
            <a:p>
              <a:pPr defTabSz="989607">
                <a:defRPr/>
              </a:pPr>
              <a:r>
                <a:rPr lang="en-US" altLang="zh-CN" sz="2400" kern="0" dirty="0">
                  <a:solidFill>
                    <a:srgbClr val="376092"/>
                  </a:solidFill>
                  <a:latin typeface="微软雅黑" panose="020B0503020204020204" pitchFamily="34" charset="-122"/>
                  <a:ea typeface="微软雅黑" panose="020B0503020204020204" pitchFamily="34" charset="-122"/>
                  <a:cs typeface="+mn-ea"/>
                  <a:sym typeface="+mn-lt"/>
                </a:rPr>
                <a:t>MES</a:t>
              </a:r>
              <a:r>
                <a:rPr lang="zh-CN" altLang="en-US" sz="2400" kern="0" dirty="0">
                  <a:solidFill>
                    <a:srgbClr val="FF0000"/>
                  </a:solidFill>
                  <a:latin typeface="微软雅黑" panose="020B0503020204020204" pitchFamily="34" charset="-122"/>
                  <a:ea typeface="微软雅黑" panose="020B0503020204020204" pitchFamily="34" charset="-122"/>
                  <a:cs typeface="+mn-ea"/>
                  <a:sym typeface="+mn-lt"/>
                </a:rPr>
                <a:t>鞋生產即時生管系統</a:t>
              </a:r>
              <a:r>
                <a:rPr lang="en-US" altLang="zh-CN" sz="2400" kern="0" dirty="0">
                  <a:solidFill>
                    <a:srgbClr val="376092"/>
                  </a:solidFill>
                  <a:latin typeface="微软雅黑" panose="020B0503020204020204" pitchFamily="34" charset="-122"/>
                  <a:ea typeface="微软雅黑" panose="020B0503020204020204" pitchFamily="34" charset="-122"/>
                  <a:cs typeface="+mn-ea"/>
                  <a:sym typeface="+mn-lt"/>
                </a:rPr>
                <a:t>(</a:t>
              </a:r>
              <a:r>
                <a:rPr lang="zh-CN" altLang="en-US" kern="0" dirty="0">
                  <a:solidFill>
                    <a:srgbClr val="376092"/>
                  </a:solidFill>
                  <a:latin typeface="微软雅黑" panose="020B0503020204020204" pitchFamily="34" charset="-122"/>
                  <a:ea typeface="微软雅黑" panose="020B0503020204020204" pitchFamily="34" charset="-122"/>
                  <a:cs typeface="+mn-ea"/>
                  <a:sym typeface="+mn-lt"/>
                </a:rPr>
                <a:t>第一階段藍圖共創內容</a:t>
              </a:r>
              <a:r>
                <a:rPr lang="en-US" altLang="zh-CN" sz="2400" kern="0" dirty="0">
                  <a:solidFill>
                    <a:srgbClr val="376092"/>
                  </a:solidFill>
                  <a:latin typeface="微软雅黑" panose="020B0503020204020204" pitchFamily="34" charset="-122"/>
                  <a:ea typeface="微软雅黑" panose="020B0503020204020204" pitchFamily="34" charset="-122"/>
                  <a:cs typeface="+mn-ea"/>
                  <a:sym typeface="+mn-lt"/>
                </a:rPr>
                <a:t>)</a:t>
              </a:r>
              <a:endParaRPr lang="zh-CN" altLang="en-US" sz="2400" kern="0" dirty="0">
                <a:solidFill>
                  <a:srgbClr val="376092"/>
                </a:solidFill>
                <a:latin typeface="微软雅黑" panose="020B0503020204020204" pitchFamily="34" charset="-122"/>
                <a:ea typeface="微软雅黑" panose="020B0503020204020204" pitchFamily="34" charset="-122"/>
                <a:cs typeface="+mn-ea"/>
                <a:sym typeface="+mn-lt"/>
              </a:endParaRPr>
            </a:p>
          </p:txBody>
        </p:sp>
        <p:sp>
          <p:nvSpPr>
            <p:cNvPr id="72" name="矩形 87"/>
            <p:cNvSpPr/>
            <p:nvPr/>
          </p:nvSpPr>
          <p:spPr>
            <a:xfrm>
              <a:off x="7433343" y="155730"/>
              <a:ext cx="268752" cy="684647"/>
            </a:xfrm>
            <a:prstGeom prst="rect">
              <a:avLst/>
            </a:prstGeom>
          </p:spPr>
          <p:txBody>
            <a:bodyPr wrap="none">
              <a:spAutoFit/>
            </a:bodyPr>
            <a:lstStyle/>
            <a:p>
              <a:pPr defTabSz="989607">
                <a:defRPr/>
              </a:pPr>
              <a:endParaRPr lang="zh-CN" altLang="en-US" sz="3032" kern="0" spc="325"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65618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3BC47F7-4206-0B97-3D47-7B15701FD5E8}"/>
              </a:ext>
            </a:extLst>
          </p:cNvPr>
          <p:cNvSpPr/>
          <p:nvPr/>
        </p:nvSpPr>
        <p:spPr>
          <a:xfrm>
            <a:off x="1498363" y="229922"/>
            <a:ext cx="5424755" cy="461665"/>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日计划 </a:t>
            </a:r>
            <a:r>
              <a:rPr lang="en-US" altLang="zh-CN" sz="2400" b="1" dirty="0" err="1">
                <a:effectLst/>
                <a:latin typeface="Times New Roman" pitchFamily="18" charset="0"/>
                <a:ea typeface="微软雅黑" panose="020B0503020204020204" pitchFamily="34" charset="-122"/>
                <a:cs typeface="Times New Roman" pitchFamily="18" charset="0"/>
              </a:rPr>
              <a:t>Kế</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hoạch</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ngày</a:t>
            </a:r>
            <a:r>
              <a:rPr lang="en-US" altLang="zh-CN" sz="2400" b="1" dirty="0">
                <a:effectLst/>
                <a:latin typeface="Times New Roman" pitchFamily="18" charset="0"/>
                <a:ea typeface="微软雅黑" panose="020B0503020204020204" pitchFamily="34" charset="-122"/>
                <a:cs typeface="Times New Roman" pitchFamily="18" charset="0"/>
              </a:rPr>
              <a:t> Daily Work Plan</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pic>
        <p:nvPicPr>
          <p:cNvPr id="5" name="图片 4">
            <a:extLst>
              <a:ext uri="{FF2B5EF4-FFF2-40B4-BE49-F238E27FC236}">
                <a16:creationId xmlns:a16="http://schemas.microsoft.com/office/drawing/2014/main" id="{BA755BBF-ACEE-9D1E-0FFC-B97F4FFC6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0416" y="1037581"/>
            <a:ext cx="2803738" cy="5193386"/>
          </a:xfrm>
          <a:prstGeom prst="rect">
            <a:avLst/>
          </a:prstGeom>
        </p:spPr>
      </p:pic>
    </p:spTree>
    <p:extLst>
      <p:ext uri="{BB962C8B-B14F-4D97-AF65-F5344CB8AC3E}">
        <p14:creationId xmlns:p14="http://schemas.microsoft.com/office/powerpoint/2010/main" val="29743545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C6254FB-B00E-6AFD-AFBD-77D4019D3B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53975"/>
            <a:ext cx="9902825" cy="3750049"/>
          </a:xfrm>
          <a:prstGeom prst="rect">
            <a:avLst/>
          </a:prstGeom>
        </p:spPr>
      </p:pic>
      <p:sp>
        <p:nvSpPr>
          <p:cNvPr id="5" name="矩形 3">
            <a:extLst>
              <a:ext uri="{FF2B5EF4-FFF2-40B4-BE49-F238E27FC236}">
                <a16:creationId xmlns:a16="http://schemas.microsoft.com/office/drawing/2014/main" id="{33BC47F7-4206-0B97-3D47-7B15701FD5E8}"/>
              </a:ext>
            </a:extLst>
          </p:cNvPr>
          <p:cNvSpPr/>
          <p:nvPr/>
        </p:nvSpPr>
        <p:spPr>
          <a:xfrm>
            <a:off x="1498363" y="229922"/>
            <a:ext cx="6526017" cy="1200329"/>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日计划 </a:t>
            </a:r>
            <a:r>
              <a:rPr lang="en-US" altLang="zh-CN" sz="2400" b="1" dirty="0" err="1">
                <a:effectLst/>
                <a:latin typeface="Times New Roman" pitchFamily="18" charset="0"/>
                <a:ea typeface="微软雅黑" panose="020B0503020204020204" pitchFamily="34" charset="-122"/>
                <a:cs typeface="Times New Roman" pitchFamily="18" charset="0"/>
              </a:rPr>
              <a:t>Kế</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hoạch</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ngày</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3600" dirty="0">
                <a:latin typeface="Times New Roman" pitchFamily="18" charset="0"/>
                <a:ea typeface="微软雅黑" panose="020B0503020204020204" pitchFamily="34" charset="-122"/>
                <a:cs typeface="Times New Roman" pitchFamily="18" charset="0"/>
              </a:rPr>
              <a:t>Daily Work Plan</a:t>
            </a:r>
            <a:endParaRPr lang="zh-CN" altLang="en-US" sz="4800" kern="0" dirty="0">
              <a:latin typeface="Times New Roman" pitchFamily="18" charset="0"/>
              <a:ea typeface="微软雅黑" panose="020B0503020204020204" pitchFamily="34" charset="-122"/>
              <a:cs typeface="Times New Roman" pitchFamily="18" charset="0"/>
              <a:sym typeface="+mn-lt"/>
            </a:endParaRPr>
          </a:p>
          <a:p>
            <a:pPr defTabSz="989607">
              <a:defRPr/>
            </a:pP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2790173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B307CF8-ED23-261C-7257-76F3C0170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64" y="1206735"/>
            <a:ext cx="9237306" cy="5421343"/>
          </a:xfrm>
          <a:prstGeom prst="rect">
            <a:avLst/>
          </a:prstGeom>
        </p:spPr>
      </p:pic>
      <p:sp>
        <p:nvSpPr>
          <p:cNvPr id="5" name="矩形 3">
            <a:extLst>
              <a:ext uri="{FF2B5EF4-FFF2-40B4-BE49-F238E27FC236}">
                <a16:creationId xmlns:a16="http://schemas.microsoft.com/office/drawing/2014/main" id="{33BC47F7-4206-0B97-3D47-7B15701FD5E8}"/>
              </a:ext>
            </a:extLst>
          </p:cNvPr>
          <p:cNvSpPr/>
          <p:nvPr/>
        </p:nvSpPr>
        <p:spPr>
          <a:xfrm>
            <a:off x="1498363" y="229922"/>
            <a:ext cx="6526017" cy="1200329"/>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日计划 </a:t>
            </a:r>
            <a:r>
              <a:rPr lang="en-US" altLang="zh-CN" sz="2400" b="1" dirty="0" err="1">
                <a:effectLst/>
                <a:latin typeface="Times New Roman" pitchFamily="18" charset="0"/>
                <a:ea typeface="微软雅黑" panose="020B0503020204020204" pitchFamily="34" charset="-122"/>
                <a:cs typeface="Times New Roman" pitchFamily="18" charset="0"/>
              </a:rPr>
              <a:t>Kế</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hoạch</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ngày</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3600" dirty="0">
                <a:latin typeface="Times New Roman" pitchFamily="18" charset="0"/>
                <a:ea typeface="微软雅黑" panose="020B0503020204020204" pitchFamily="34" charset="-122"/>
                <a:cs typeface="Times New Roman" pitchFamily="18" charset="0"/>
              </a:rPr>
              <a:t>Daily Work Plan</a:t>
            </a:r>
            <a:endParaRPr lang="zh-CN" altLang="en-US" sz="4800" kern="0" dirty="0">
              <a:latin typeface="Times New Roman" pitchFamily="18" charset="0"/>
              <a:ea typeface="微软雅黑" panose="020B0503020204020204" pitchFamily="34" charset="-122"/>
              <a:cs typeface="Times New Roman" pitchFamily="18" charset="0"/>
              <a:sym typeface="+mn-lt"/>
            </a:endParaRPr>
          </a:p>
          <a:p>
            <a:pPr defTabSz="989607">
              <a:defRPr/>
            </a:pP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1440281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933CB08-B0D7-A91F-FE9E-0DF3D5B56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88865"/>
            <a:ext cx="9902825" cy="3880269"/>
          </a:xfrm>
          <a:prstGeom prst="rect">
            <a:avLst/>
          </a:prstGeom>
        </p:spPr>
      </p:pic>
      <p:sp>
        <p:nvSpPr>
          <p:cNvPr id="5" name="矩形 3">
            <a:extLst>
              <a:ext uri="{FF2B5EF4-FFF2-40B4-BE49-F238E27FC236}">
                <a16:creationId xmlns:a16="http://schemas.microsoft.com/office/drawing/2014/main" id="{33BC47F7-4206-0B97-3D47-7B15701FD5E8}"/>
              </a:ext>
            </a:extLst>
          </p:cNvPr>
          <p:cNvSpPr/>
          <p:nvPr/>
        </p:nvSpPr>
        <p:spPr>
          <a:xfrm>
            <a:off x="1498363" y="229922"/>
            <a:ext cx="6526017" cy="1200329"/>
          </a:xfrm>
          <a:prstGeom prst="rect">
            <a:avLst/>
          </a:prstGeom>
        </p:spPr>
        <p:txBody>
          <a:bodyPr wrap="none">
            <a:spAutoFit/>
          </a:bodyPr>
          <a:lstStyle/>
          <a:p>
            <a:pPr defTabSz="989607">
              <a:defRPr/>
            </a:pPr>
            <a:r>
              <a:rPr lang="zh-CN" altLang="en-US" sz="2400" b="1" dirty="0">
                <a:effectLst/>
                <a:latin typeface="微软雅黑" panose="020B0503020204020204" pitchFamily="34" charset="-122"/>
                <a:ea typeface="微软雅黑" panose="020B0503020204020204" pitchFamily="34" charset="-122"/>
              </a:rPr>
              <a:t>日计划 </a:t>
            </a:r>
            <a:r>
              <a:rPr lang="en-US" altLang="zh-CN" sz="2400" b="1" dirty="0" err="1">
                <a:effectLst/>
                <a:latin typeface="Times New Roman" pitchFamily="18" charset="0"/>
                <a:ea typeface="微软雅黑" panose="020B0503020204020204" pitchFamily="34" charset="-122"/>
                <a:cs typeface="Times New Roman" pitchFamily="18" charset="0"/>
              </a:rPr>
              <a:t>Kế</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hoạch</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ngày</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3600" dirty="0">
                <a:latin typeface="Times New Roman" pitchFamily="18" charset="0"/>
                <a:ea typeface="微软雅黑" panose="020B0503020204020204" pitchFamily="34" charset="-122"/>
                <a:cs typeface="Times New Roman" pitchFamily="18" charset="0"/>
              </a:rPr>
              <a:t>Daily Work Plan</a:t>
            </a:r>
            <a:endParaRPr lang="zh-CN" altLang="en-US" sz="4800" kern="0" dirty="0">
              <a:latin typeface="Times New Roman" pitchFamily="18" charset="0"/>
              <a:ea typeface="微软雅黑" panose="020B0503020204020204" pitchFamily="34" charset="-122"/>
              <a:cs typeface="Times New Roman" pitchFamily="18" charset="0"/>
              <a:sym typeface="+mn-lt"/>
            </a:endParaRPr>
          </a:p>
          <a:p>
            <a:pPr defTabSz="989607">
              <a:defRPr/>
            </a:pP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2595792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A6CE47A-F575-2765-CD47-EE49914B4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597" y="1324831"/>
            <a:ext cx="7563987" cy="4733529"/>
          </a:xfrm>
          <a:prstGeom prst="rect">
            <a:avLst/>
          </a:prstGeom>
        </p:spPr>
      </p:pic>
      <p:pic>
        <p:nvPicPr>
          <p:cNvPr id="7" name="图片 6">
            <a:extLst>
              <a:ext uri="{FF2B5EF4-FFF2-40B4-BE49-F238E27FC236}">
                <a16:creationId xmlns:a16="http://schemas.microsoft.com/office/drawing/2014/main" id="{5BA65D43-E2C1-42B0-3EB7-60D9AB13BB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2561" y="2448261"/>
            <a:ext cx="639278" cy="388244"/>
          </a:xfrm>
          <a:prstGeom prst="rect">
            <a:avLst/>
          </a:prstGeom>
        </p:spPr>
      </p:pic>
      <p:sp>
        <p:nvSpPr>
          <p:cNvPr id="8" name="矩形 7">
            <a:extLst>
              <a:ext uri="{FF2B5EF4-FFF2-40B4-BE49-F238E27FC236}">
                <a16:creationId xmlns:a16="http://schemas.microsoft.com/office/drawing/2014/main" id="{8D7697D3-8E4A-240E-E063-3442A2FBDB83}"/>
              </a:ext>
            </a:extLst>
          </p:cNvPr>
          <p:cNvSpPr/>
          <p:nvPr/>
        </p:nvSpPr>
        <p:spPr>
          <a:xfrm>
            <a:off x="1498363" y="229922"/>
            <a:ext cx="10007868" cy="523220"/>
          </a:xfrm>
          <a:prstGeom prst="rect">
            <a:avLst/>
          </a:prstGeom>
        </p:spPr>
        <p:txBody>
          <a:bodyPr wrap="none">
            <a:spAutoFit/>
          </a:bodyPr>
          <a:lstStyle/>
          <a:p>
            <a:pPr defTabSz="989607">
              <a:defRPr/>
            </a:pPr>
            <a:r>
              <a:rPr lang="zh-CN" altLang="en-US" sz="2800" kern="0" dirty="0">
                <a:latin typeface="微软雅黑" panose="020B0503020204020204" pitchFamily="34" charset="-122"/>
                <a:ea typeface="微软雅黑" panose="020B0503020204020204" pitchFamily="34" charset="-122"/>
                <a:cs typeface="+mn-ea"/>
                <a:sym typeface="+mn-lt"/>
              </a:rPr>
              <a:t>沖裁派工单 </a:t>
            </a:r>
            <a:r>
              <a:rPr lang="en-US" altLang="zh-CN" sz="2800" kern="0" dirty="0" err="1">
                <a:latin typeface="Times New Roman" pitchFamily="18" charset="0"/>
                <a:ea typeface="微软雅黑" panose="020B0503020204020204" pitchFamily="34" charset="-122"/>
                <a:cs typeface="Times New Roman" pitchFamily="18" charset="0"/>
                <a:sym typeface="+mn-lt"/>
              </a:rPr>
              <a:t>Biểu</a:t>
            </a:r>
            <a:r>
              <a:rPr lang="en-US" altLang="zh-CN" sz="2800" kern="0" dirty="0">
                <a:latin typeface="Times New Roman" pitchFamily="18" charset="0"/>
                <a:ea typeface="微软雅黑" panose="020B0503020204020204" pitchFamily="34" charset="-122"/>
                <a:cs typeface="Times New Roman" pitchFamily="18" charset="0"/>
                <a:sym typeface="+mn-lt"/>
              </a:rPr>
              <a:t> </a:t>
            </a:r>
            <a:r>
              <a:rPr lang="en-US" altLang="zh-CN" sz="2800" kern="0" dirty="0" err="1">
                <a:latin typeface="Times New Roman" pitchFamily="18" charset="0"/>
                <a:ea typeface="微软雅黑" panose="020B0503020204020204" pitchFamily="34" charset="-122"/>
                <a:cs typeface="Times New Roman" pitchFamily="18" charset="0"/>
                <a:sym typeface="+mn-lt"/>
              </a:rPr>
              <a:t>công</a:t>
            </a:r>
            <a:r>
              <a:rPr lang="en-US" altLang="zh-CN" sz="2800" kern="0" dirty="0">
                <a:latin typeface="Times New Roman" pitchFamily="18" charset="0"/>
                <a:ea typeface="微软雅黑" panose="020B0503020204020204" pitchFamily="34" charset="-122"/>
                <a:cs typeface="Times New Roman" pitchFamily="18" charset="0"/>
                <a:sym typeface="+mn-lt"/>
              </a:rPr>
              <a:t> </a:t>
            </a:r>
            <a:r>
              <a:rPr lang="en-US" altLang="zh-CN" sz="2800" kern="0" dirty="0" err="1">
                <a:latin typeface="Times New Roman" pitchFamily="18" charset="0"/>
                <a:ea typeface="微软雅黑" panose="020B0503020204020204" pitchFamily="34" charset="-122"/>
                <a:cs typeface="Times New Roman" pitchFamily="18" charset="0"/>
                <a:sym typeface="+mn-lt"/>
              </a:rPr>
              <a:t>việc</a:t>
            </a:r>
            <a:r>
              <a:rPr lang="en-US" altLang="zh-CN" sz="2800" kern="0" dirty="0">
                <a:latin typeface="Times New Roman" pitchFamily="18" charset="0"/>
                <a:ea typeface="微软雅黑" panose="020B0503020204020204" pitchFamily="34" charset="-122"/>
                <a:cs typeface="Times New Roman" pitchFamily="18" charset="0"/>
                <a:sym typeface="+mn-lt"/>
              </a:rPr>
              <a:t> </a:t>
            </a:r>
            <a:r>
              <a:rPr lang="en-US" altLang="zh-CN" sz="2800" kern="0" dirty="0" err="1">
                <a:latin typeface="Times New Roman" pitchFamily="18" charset="0"/>
                <a:ea typeface="微软雅黑" panose="020B0503020204020204" pitchFamily="34" charset="-122"/>
                <a:cs typeface="Times New Roman" pitchFamily="18" charset="0"/>
                <a:sym typeface="+mn-lt"/>
              </a:rPr>
              <a:t>bên</a:t>
            </a:r>
            <a:r>
              <a:rPr lang="en-US" altLang="zh-CN" sz="2800" kern="0" dirty="0">
                <a:latin typeface="Times New Roman" pitchFamily="18" charset="0"/>
                <a:ea typeface="微软雅黑" panose="020B0503020204020204" pitchFamily="34" charset="-122"/>
                <a:cs typeface="Times New Roman" pitchFamily="18" charset="0"/>
                <a:sym typeface="+mn-lt"/>
              </a:rPr>
              <a:t> </a:t>
            </a:r>
            <a:r>
              <a:rPr lang="en-US" altLang="zh-CN" sz="2800" kern="0" dirty="0" err="1">
                <a:latin typeface="Times New Roman" pitchFamily="18" charset="0"/>
                <a:ea typeface="微软雅黑" panose="020B0503020204020204" pitchFamily="34" charset="-122"/>
                <a:cs typeface="Times New Roman" pitchFamily="18" charset="0"/>
                <a:sym typeface="+mn-lt"/>
              </a:rPr>
              <a:t>cắt</a:t>
            </a:r>
            <a:r>
              <a:rPr lang="en-US" altLang="zh-CN" sz="2800" kern="0" dirty="0">
                <a:latin typeface="Times New Roman" pitchFamily="18" charset="0"/>
                <a:ea typeface="微软雅黑" panose="020B0503020204020204" pitchFamily="34" charset="-122"/>
                <a:cs typeface="Times New Roman" pitchFamily="18" charset="0"/>
                <a:sym typeface="+mn-lt"/>
              </a:rPr>
              <a:t> Cutting schedule Department</a:t>
            </a:r>
            <a:endParaRPr lang="zh-CN" altLang="en-US" sz="28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344633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a:extLst>
              <a:ext uri="{FF2B5EF4-FFF2-40B4-BE49-F238E27FC236}">
                <a16:creationId xmlns:a16="http://schemas.microsoft.com/office/drawing/2014/main" id="{B9DE8669-D7BA-436A-A9C0-C0AEC953801D}"/>
              </a:ext>
            </a:extLst>
          </p:cNvPr>
          <p:cNvSpPr/>
          <p:nvPr/>
        </p:nvSpPr>
        <p:spPr>
          <a:xfrm rot="16200000">
            <a:off x="6013623" y="3749007"/>
            <a:ext cx="526389" cy="19082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zh-CN" sz="975" dirty="0">
                <a:solidFill>
                  <a:schemeClr val="tx1"/>
                </a:solidFill>
                <a:latin typeface="Times New Roman" pitchFamily="18" charset="0"/>
                <a:ea typeface="微软雅黑" panose="020B0503020204020204" pitchFamily="34" charset="-122"/>
                <a:cs typeface="Times New Roman" pitchFamily="18" charset="0"/>
              </a:rPr>
              <a:t>Sewing production line</a:t>
            </a:r>
            <a:endParaRPr lang="zh-CN" altLang="en-US" sz="975" dirty="0">
              <a:solidFill>
                <a:schemeClr val="tx1"/>
              </a:solidFill>
              <a:latin typeface="Times New Roman" pitchFamily="18" charset="0"/>
              <a:ea typeface="微软雅黑" panose="020B0503020204020204" pitchFamily="34" charset="-122"/>
              <a:cs typeface="Times New Roman" pitchFamily="18" charset="0"/>
            </a:endParaRPr>
          </a:p>
        </p:txBody>
      </p:sp>
      <p:sp>
        <p:nvSpPr>
          <p:cNvPr id="97" name="矩形 96">
            <a:extLst>
              <a:ext uri="{FF2B5EF4-FFF2-40B4-BE49-F238E27FC236}">
                <a16:creationId xmlns:a16="http://schemas.microsoft.com/office/drawing/2014/main" id="{C44319A1-CDE8-4EC2-B85E-6C4D82B2B3B5}"/>
              </a:ext>
            </a:extLst>
          </p:cNvPr>
          <p:cNvSpPr/>
          <p:nvPr/>
        </p:nvSpPr>
        <p:spPr>
          <a:xfrm rot="16200000">
            <a:off x="2959010" y="4417193"/>
            <a:ext cx="526389" cy="571868"/>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sz="975" dirty="0" err="1">
                <a:solidFill>
                  <a:schemeClr val="tx1"/>
                </a:solidFill>
                <a:latin typeface="Times New Roman" pitchFamily="18" charset="0"/>
                <a:ea typeface="微软雅黑" panose="020B0503020204020204" pitchFamily="34" charset="-122"/>
                <a:cs typeface="Times New Roman" pitchFamily="18" charset="0"/>
              </a:rPr>
              <a:t>Giá</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đựng</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bộ</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vị</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cắt</a:t>
            </a:r>
            <a:endParaRPr lang="zh-CN" altLang="en-US" sz="975" dirty="0">
              <a:solidFill>
                <a:schemeClr val="tx1"/>
              </a:solidFill>
              <a:latin typeface="Times New Roman" pitchFamily="18" charset="0"/>
              <a:ea typeface="微软雅黑" panose="020B0503020204020204" pitchFamily="34" charset="-122"/>
              <a:cs typeface="Times New Roman" pitchFamily="18" charset="0"/>
            </a:endParaRPr>
          </a:p>
        </p:txBody>
      </p:sp>
      <p:sp>
        <p:nvSpPr>
          <p:cNvPr id="98" name="矩形 97">
            <a:extLst>
              <a:ext uri="{FF2B5EF4-FFF2-40B4-BE49-F238E27FC236}">
                <a16:creationId xmlns:a16="http://schemas.microsoft.com/office/drawing/2014/main" id="{553BD804-2CD7-42E1-A0ED-EB9A1C96201B}"/>
              </a:ext>
            </a:extLst>
          </p:cNvPr>
          <p:cNvSpPr/>
          <p:nvPr/>
        </p:nvSpPr>
        <p:spPr>
          <a:xfrm rot="16200000">
            <a:off x="3764733" y="4322316"/>
            <a:ext cx="526390" cy="76162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sz="975" dirty="0">
              <a:solidFill>
                <a:schemeClr val="tx1"/>
              </a:solidFill>
              <a:latin typeface="Times New Roman" pitchFamily="18" charset="0"/>
              <a:ea typeface="微软雅黑" panose="020B0503020204020204" pitchFamily="34" charset="-122"/>
              <a:cs typeface="Times New Roman" pitchFamily="18" charset="0"/>
            </a:endParaRPr>
          </a:p>
        </p:txBody>
      </p:sp>
      <p:sp>
        <p:nvSpPr>
          <p:cNvPr id="99" name="矩形 98">
            <a:extLst>
              <a:ext uri="{FF2B5EF4-FFF2-40B4-BE49-F238E27FC236}">
                <a16:creationId xmlns:a16="http://schemas.microsoft.com/office/drawing/2014/main" id="{B5E9FF20-A33A-4426-B5D4-97543D392024}"/>
              </a:ext>
            </a:extLst>
          </p:cNvPr>
          <p:cNvSpPr/>
          <p:nvPr/>
        </p:nvSpPr>
        <p:spPr>
          <a:xfrm rot="16200000">
            <a:off x="1962224" y="4195381"/>
            <a:ext cx="526391" cy="101550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sz="975" dirty="0">
                <a:solidFill>
                  <a:schemeClr val="tx1"/>
                </a:solidFill>
                <a:latin typeface="Times New Roman" pitchFamily="18" charset="0"/>
                <a:ea typeface="微软雅黑" panose="020B0503020204020204" pitchFamily="34" charset="-122"/>
                <a:cs typeface="Times New Roman" pitchFamily="18" charset="0"/>
              </a:rPr>
              <a:t>Cutting Area</a:t>
            </a:r>
            <a:endParaRPr lang="zh-CN" altLang="en-US" sz="975" dirty="0">
              <a:solidFill>
                <a:schemeClr val="tx1"/>
              </a:solidFill>
              <a:latin typeface="Times New Roman" pitchFamily="18" charset="0"/>
              <a:ea typeface="微软雅黑" panose="020B0503020204020204" pitchFamily="34" charset="-122"/>
              <a:cs typeface="Times New Roman" pitchFamily="18" charset="0"/>
            </a:endParaRPr>
          </a:p>
        </p:txBody>
      </p:sp>
      <p:pic>
        <p:nvPicPr>
          <p:cNvPr id="100" name="Picture 2">
            <a:extLst>
              <a:ext uri="{FF2B5EF4-FFF2-40B4-BE49-F238E27FC236}">
                <a16:creationId xmlns:a16="http://schemas.microsoft.com/office/drawing/2014/main" id="{96B7315D-ACC1-471D-A8CB-B2FBD78DE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91" y="4424545"/>
            <a:ext cx="356384" cy="350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 name="Picture 5">
            <a:extLst>
              <a:ext uri="{FF2B5EF4-FFF2-40B4-BE49-F238E27FC236}">
                <a16:creationId xmlns:a16="http://schemas.microsoft.com/office/drawing/2014/main" id="{875EF9B4-8568-4BB6-B442-B831B76BBA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501" y="4305890"/>
            <a:ext cx="331692" cy="362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12" descr="https://img0.baidu.com/it/u=3552133210,2347946351&amp;fm=253&amp;fmt=auto&amp;app=138&amp;f=JPEG?w=500&amp;h=548">
            <a:extLst>
              <a:ext uri="{FF2B5EF4-FFF2-40B4-BE49-F238E27FC236}">
                <a16:creationId xmlns:a16="http://schemas.microsoft.com/office/drawing/2014/main" id="{CDB1725E-FD94-456A-B9CA-35CDE5CA9FB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782" y="4721551"/>
            <a:ext cx="272492" cy="344016"/>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51">
            <a:extLst>
              <a:ext uri="{FF2B5EF4-FFF2-40B4-BE49-F238E27FC236}">
                <a16:creationId xmlns:a16="http://schemas.microsoft.com/office/drawing/2014/main" id="{CECF70F9-3FB6-4571-81B6-717E2324AF83}"/>
              </a:ext>
            </a:extLst>
          </p:cNvPr>
          <p:cNvSpPr txBox="1"/>
          <p:nvPr/>
        </p:nvSpPr>
        <p:spPr>
          <a:xfrm>
            <a:off x="553258" y="4723294"/>
            <a:ext cx="1699504" cy="217304"/>
          </a:xfrm>
          <a:prstGeom prst="rect">
            <a:avLst/>
          </a:prstGeom>
          <a:noFill/>
        </p:spPr>
        <p:txBody>
          <a:bodyPr wrap="none" rtlCol="0">
            <a:spAutoFit/>
          </a:bodyPr>
          <a:lstStyle/>
          <a:p>
            <a:pPr algn="ctr"/>
            <a:r>
              <a:rPr lang="en-US" altLang="zh-CN" sz="812" dirty="0">
                <a:latin typeface="Times New Roman" pitchFamily="18" charset="0"/>
                <a:ea typeface="微软雅黑" pitchFamily="34" charset="-122"/>
                <a:cs typeface="Times New Roman" pitchFamily="18" charset="0"/>
              </a:rPr>
              <a:t>Adjudication dispatch work order</a:t>
            </a:r>
          </a:p>
        </p:txBody>
      </p:sp>
      <p:sp>
        <p:nvSpPr>
          <p:cNvPr id="108" name="TextBox 52">
            <a:extLst>
              <a:ext uri="{FF2B5EF4-FFF2-40B4-BE49-F238E27FC236}">
                <a16:creationId xmlns:a16="http://schemas.microsoft.com/office/drawing/2014/main" id="{3BE126C5-DCAE-4B21-8269-8C48AAFD1958}"/>
              </a:ext>
            </a:extLst>
          </p:cNvPr>
          <p:cNvSpPr txBox="1"/>
          <p:nvPr/>
        </p:nvSpPr>
        <p:spPr>
          <a:xfrm>
            <a:off x="965347" y="4019734"/>
            <a:ext cx="875326" cy="467244"/>
          </a:xfrm>
          <a:prstGeom prst="rect">
            <a:avLst/>
          </a:prstGeom>
          <a:noFill/>
        </p:spPr>
        <p:txBody>
          <a:bodyPr wrap="square" rtlCol="0">
            <a:spAutoFit/>
          </a:bodyPr>
          <a:lstStyle/>
          <a:p>
            <a:pPr algn="ctr"/>
            <a:r>
              <a:rPr lang="en-US" altLang="zh-CN" sz="812" dirty="0">
                <a:latin typeface="Times New Roman" pitchFamily="18" charset="0"/>
                <a:ea typeface="微软雅黑" pitchFamily="34" charset="-122"/>
                <a:cs typeface="Times New Roman" pitchFamily="18" charset="0"/>
              </a:rPr>
              <a:t>QR codes of components pre-cut</a:t>
            </a:r>
          </a:p>
        </p:txBody>
      </p:sp>
      <p:sp>
        <p:nvSpPr>
          <p:cNvPr id="120" name="矩形 119">
            <a:extLst>
              <a:ext uri="{FF2B5EF4-FFF2-40B4-BE49-F238E27FC236}">
                <a16:creationId xmlns:a16="http://schemas.microsoft.com/office/drawing/2014/main" id="{C263FEF3-EF18-4C59-9998-C033C3421EBA}"/>
              </a:ext>
            </a:extLst>
          </p:cNvPr>
          <p:cNvSpPr/>
          <p:nvPr/>
        </p:nvSpPr>
        <p:spPr>
          <a:xfrm>
            <a:off x="116426" y="3351016"/>
            <a:ext cx="9591991" cy="27294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21" name="TextBox 50">
            <a:extLst>
              <a:ext uri="{FF2B5EF4-FFF2-40B4-BE49-F238E27FC236}">
                <a16:creationId xmlns:a16="http://schemas.microsoft.com/office/drawing/2014/main" id="{71AD45BA-0D43-44F1-9E9E-B9F97CCCF0C8}"/>
              </a:ext>
            </a:extLst>
          </p:cNvPr>
          <p:cNvSpPr txBox="1"/>
          <p:nvPr/>
        </p:nvSpPr>
        <p:spPr>
          <a:xfrm>
            <a:off x="2021837" y="3795587"/>
            <a:ext cx="1859805" cy="342273"/>
          </a:xfrm>
          <a:prstGeom prst="rect">
            <a:avLst/>
          </a:prstGeom>
          <a:noFill/>
        </p:spPr>
        <p:txBody>
          <a:bodyPr wrap="none" rtlCol="0">
            <a:spAutoFit/>
          </a:bodyPr>
          <a:lstStyle/>
          <a:p>
            <a:pPr algn="ctr"/>
            <a:r>
              <a:rPr lang="en-US" altLang="zh-CN" sz="812" dirty="0">
                <a:latin typeface="Times New Roman" pitchFamily="18" charset="0"/>
                <a:ea typeface="微软雅黑" pitchFamily="34" charset="-122"/>
                <a:cs typeface="Times New Roman" pitchFamily="18" charset="0"/>
              </a:rPr>
              <a:t>Components</a:t>
            </a:r>
          </a:p>
          <a:p>
            <a:pPr algn="ctr"/>
            <a:r>
              <a:rPr lang="en-US" altLang="zh-CN" sz="812" dirty="0">
                <a:solidFill>
                  <a:srgbClr val="FF0000"/>
                </a:solidFill>
                <a:latin typeface="Times New Roman" pitchFamily="18" charset="0"/>
                <a:ea typeface="微软雅黑" pitchFamily="34" charset="-122"/>
                <a:cs typeface="Times New Roman" pitchFamily="18" charset="0"/>
              </a:rPr>
              <a:t>Material Distribution -&gt; QR scanning</a:t>
            </a:r>
            <a:endParaRPr lang="zh-CN" altLang="en-US" sz="812" dirty="0">
              <a:solidFill>
                <a:srgbClr val="FF0000"/>
              </a:solidFill>
              <a:latin typeface="Times New Roman" pitchFamily="18" charset="0"/>
              <a:ea typeface="微软雅黑" pitchFamily="34" charset="-122"/>
              <a:cs typeface="Times New Roman" pitchFamily="18" charset="0"/>
            </a:endParaRPr>
          </a:p>
        </p:txBody>
      </p:sp>
      <p:sp>
        <p:nvSpPr>
          <p:cNvPr id="124" name="矩形 123">
            <a:extLst>
              <a:ext uri="{FF2B5EF4-FFF2-40B4-BE49-F238E27FC236}">
                <a16:creationId xmlns:a16="http://schemas.microsoft.com/office/drawing/2014/main" id="{90621D85-5608-4908-AC2F-ECDF6BE93A48}"/>
              </a:ext>
            </a:extLst>
          </p:cNvPr>
          <p:cNvSpPr/>
          <p:nvPr/>
        </p:nvSpPr>
        <p:spPr>
          <a:xfrm rot="16200000">
            <a:off x="4577142" y="4474646"/>
            <a:ext cx="526389" cy="456975"/>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sz="975" dirty="0" err="1">
                <a:solidFill>
                  <a:schemeClr val="tx1"/>
                </a:solidFill>
                <a:latin typeface="Times New Roman" pitchFamily="18" charset="0"/>
                <a:ea typeface="微软雅黑" panose="020B0503020204020204" pitchFamily="34" charset="-122"/>
                <a:cs typeface="Times New Roman" pitchFamily="18" charset="0"/>
              </a:rPr>
              <a:t>Giá</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phối</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đôi</a:t>
            </a:r>
            <a:endParaRPr lang="zh-CN" altLang="en-US" sz="975" dirty="0">
              <a:solidFill>
                <a:schemeClr val="tx1"/>
              </a:solidFill>
              <a:latin typeface="微软雅黑" panose="020B0503020204020204" pitchFamily="34" charset="-122"/>
              <a:ea typeface="微软雅黑" panose="020B0503020204020204" pitchFamily="34" charset="-122"/>
            </a:endParaRPr>
          </a:p>
        </p:txBody>
      </p:sp>
      <p:sp>
        <p:nvSpPr>
          <p:cNvPr id="125" name="TextBox 49">
            <a:extLst>
              <a:ext uri="{FF2B5EF4-FFF2-40B4-BE49-F238E27FC236}">
                <a16:creationId xmlns:a16="http://schemas.microsoft.com/office/drawing/2014/main" id="{184DAFB8-1A4C-403A-99A0-4B110E59B115}"/>
              </a:ext>
            </a:extLst>
          </p:cNvPr>
          <p:cNvSpPr txBox="1"/>
          <p:nvPr/>
        </p:nvSpPr>
        <p:spPr>
          <a:xfrm>
            <a:off x="4142228" y="4957132"/>
            <a:ext cx="1059447" cy="467244"/>
          </a:xfrm>
          <a:prstGeom prst="rect">
            <a:avLst/>
          </a:prstGeom>
          <a:noFill/>
        </p:spPr>
        <p:txBody>
          <a:bodyPr wrap="square" rtlCol="0">
            <a:spAutoFit/>
          </a:bodyPr>
          <a:lstStyle/>
          <a:p>
            <a:pPr algn="ctr"/>
            <a:r>
              <a:rPr lang="en-US" altLang="zh-CN" sz="812" dirty="0" err="1">
                <a:solidFill>
                  <a:srgbClr val="FF0000"/>
                </a:solidFill>
                <a:latin typeface="Times New Roman" pitchFamily="18" charset="0"/>
                <a:ea typeface="微软雅黑" pitchFamily="34" charset="-122"/>
                <a:cs typeface="Times New Roman" pitchFamily="18" charset="0"/>
              </a:rPr>
              <a:t>Nhập</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số</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lượng</a:t>
            </a:r>
            <a:r>
              <a:rPr lang="en-US" altLang="zh-CN" sz="812" dirty="0">
                <a:solidFill>
                  <a:srgbClr val="FF0000"/>
                </a:solidFill>
                <a:latin typeface="Times New Roman" pitchFamily="18" charset="0"/>
                <a:ea typeface="微软雅黑" pitchFamily="34" charset="-122"/>
                <a:cs typeface="Times New Roman" pitchFamily="18" charset="0"/>
              </a:rPr>
              <a:t> </a:t>
            </a:r>
          </a:p>
          <a:p>
            <a:pPr algn="ctr"/>
            <a:r>
              <a:rPr lang="en-US" altLang="zh-CN" sz="812" dirty="0" err="1">
                <a:solidFill>
                  <a:srgbClr val="FF0000"/>
                </a:solidFill>
                <a:latin typeface="Times New Roman" pitchFamily="18" charset="0"/>
                <a:ea typeface="微软雅黑" pitchFamily="34" charset="-122"/>
                <a:cs typeface="Times New Roman" pitchFamily="18" charset="0"/>
              </a:rPr>
              <a:t>các</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bộ</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vị</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khác</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phối</a:t>
            </a:r>
            <a:endParaRPr lang="en-US" altLang="zh-CN" sz="812" dirty="0">
              <a:solidFill>
                <a:srgbClr val="FF0000"/>
              </a:solidFill>
              <a:latin typeface="Times New Roman" pitchFamily="18" charset="0"/>
              <a:ea typeface="微软雅黑" pitchFamily="34" charset="-122"/>
              <a:cs typeface="Times New Roman" pitchFamily="18" charset="0"/>
            </a:endParaRPr>
          </a:p>
          <a:p>
            <a:pPr algn="ctr"/>
            <a:r>
              <a:rPr lang="en-US" altLang="zh-CN" sz="812" dirty="0" err="1">
                <a:solidFill>
                  <a:srgbClr val="FF0000"/>
                </a:solidFill>
                <a:latin typeface="Times New Roman" pitchFamily="18" charset="0"/>
                <a:ea typeface="微软雅黑" pitchFamily="34" charset="-122"/>
                <a:cs typeface="Times New Roman" pitchFamily="18" charset="0"/>
              </a:rPr>
              <a:t>bộ</a:t>
            </a:r>
            <a:endParaRPr lang="zh-CN" altLang="en-US" sz="812" dirty="0">
              <a:solidFill>
                <a:srgbClr val="FF0000"/>
              </a:solidFill>
              <a:latin typeface="Times New Roman" pitchFamily="18" charset="0"/>
              <a:ea typeface="微软雅黑" pitchFamily="34" charset="-122"/>
              <a:cs typeface="Times New Roman" pitchFamily="18" charset="0"/>
            </a:endParaRPr>
          </a:p>
        </p:txBody>
      </p:sp>
      <p:sp>
        <p:nvSpPr>
          <p:cNvPr id="128" name="矩形 127">
            <a:extLst>
              <a:ext uri="{FF2B5EF4-FFF2-40B4-BE49-F238E27FC236}">
                <a16:creationId xmlns:a16="http://schemas.microsoft.com/office/drawing/2014/main" id="{8303BD25-412B-48C3-851C-47622FE92DE9}"/>
              </a:ext>
            </a:extLst>
          </p:cNvPr>
          <p:cNvSpPr/>
          <p:nvPr/>
        </p:nvSpPr>
        <p:spPr>
          <a:xfrm rot="16200000">
            <a:off x="7725705" y="4357709"/>
            <a:ext cx="526389" cy="660075"/>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sz="975" dirty="0" err="1">
                <a:solidFill>
                  <a:schemeClr val="tx1"/>
                </a:solidFill>
                <a:latin typeface="Times New Roman" pitchFamily="18" charset="0"/>
                <a:ea typeface="微软雅黑" panose="020B0503020204020204" pitchFamily="34" charset="-122"/>
                <a:cs typeface="Times New Roman" pitchFamily="18" charset="0"/>
              </a:rPr>
              <a:t>Giá</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đựng</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mặt</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giày</a:t>
            </a:r>
            <a:endParaRPr lang="zh-CN" altLang="en-US" sz="975" dirty="0">
              <a:solidFill>
                <a:schemeClr val="tx1"/>
              </a:solidFill>
              <a:latin typeface="微软雅黑" panose="020B0503020204020204" pitchFamily="34" charset="-122"/>
              <a:ea typeface="微软雅黑" panose="020B0503020204020204" pitchFamily="34" charset="-122"/>
            </a:endParaRPr>
          </a:p>
        </p:txBody>
      </p:sp>
      <p:pic>
        <p:nvPicPr>
          <p:cNvPr id="129" name="Picture 3">
            <a:extLst>
              <a:ext uri="{FF2B5EF4-FFF2-40B4-BE49-F238E27FC236}">
                <a16:creationId xmlns:a16="http://schemas.microsoft.com/office/drawing/2014/main" id="{D8505C0B-6236-4C97-B453-374703F916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5368" y="4509713"/>
            <a:ext cx="322385" cy="386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 name="TextBox 45">
            <a:extLst>
              <a:ext uri="{FF2B5EF4-FFF2-40B4-BE49-F238E27FC236}">
                <a16:creationId xmlns:a16="http://schemas.microsoft.com/office/drawing/2014/main" id="{55B26123-BA42-4671-8DF3-14F2495AA571}"/>
              </a:ext>
            </a:extLst>
          </p:cNvPr>
          <p:cNvSpPr txBox="1"/>
          <p:nvPr/>
        </p:nvSpPr>
        <p:spPr>
          <a:xfrm>
            <a:off x="6564084" y="4537513"/>
            <a:ext cx="726844" cy="461665"/>
          </a:xfrm>
          <a:prstGeom prst="rect">
            <a:avLst/>
          </a:prstGeom>
          <a:noFill/>
        </p:spPr>
        <p:txBody>
          <a:bodyPr wrap="square" rtlCol="0">
            <a:spAutoFit/>
          </a:bodyPr>
          <a:lstStyle/>
          <a:p>
            <a:pPr algn="ctr"/>
            <a:r>
              <a:rPr lang="en-US" altLang="zh-CN" sz="800" dirty="0">
                <a:solidFill>
                  <a:srgbClr val="FF0000"/>
                </a:solidFill>
                <a:latin typeface="Times New Roman" pitchFamily="18" charset="0"/>
                <a:ea typeface="微软雅黑" pitchFamily="34" charset="-122"/>
                <a:cs typeface="Times New Roman" pitchFamily="18" charset="0"/>
              </a:rPr>
              <a:t>Record component quantity</a:t>
            </a:r>
            <a:endParaRPr lang="zh-CN" altLang="en-US" sz="800" dirty="0">
              <a:solidFill>
                <a:srgbClr val="FF0000"/>
              </a:solidFill>
              <a:latin typeface="Times New Roman" pitchFamily="18" charset="0"/>
              <a:ea typeface="微软雅黑" pitchFamily="34" charset="-122"/>
              <a:cs typeface="Times New Roman" pitchFamily="18" charset="0"/>
            </a:endParaRPr>
          </a:p>
        </p:txBody>
      </p:sp>
      <p:sp>
        <p:nvSpPr>
          <p:cNvPr id="132" name="矩形 131">
            <a:extLst>
              <a:ext uri="{FF2B5EF4-FFF2-40B4-BE49-F238E27FC236}">
                <a16:creationId xmlns:a16="http://schemas.microsoft.com/office/drawing/2014/main" id="{CB85B0DE-261F-4DB1-A7CA-8D4CA8FBBA89}"/>
              </a:ext>
            </a:extLst>
          </p:cNvPr>
          <p:cNvSpPr/>
          <p:nvPr/>
        </p:nvSpPr>
        <p:spPr>
          <a:xfrm rot="16200000">
            <a:off x="5812773" y="2509157"/>
            <a:ext cx="526391" cy="63042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dirty="0">
                <a:solidFill>
                  <a:schemeClr val="tx1"/>
                </a:solidFill>
                <a:latin typeface="Times New Roman" pitchFamily="18" charset="0"/>
                <a:ea typeface="微软雅黑" panose="020B0503020204020204" pitchFamily="34" charset="-122"/>
                <a:cs typeface="Times New Roman" pitchFamily="18" charset="0"/>
              </a:rPr>
              <a:t>Finalizing process line</a:t>
            </a:r>
            <a:endParaRPr lang="zh-CN" altLang="en-US" dirty="0">
              <a:solidFill>
                <a:schemeClr val="tx1"/>
              </a:solidFill>
              <a:latin typeface="Times New Roman" pitchFamily="18" charset="0"/>
              <a:ea typeface="微软雅黑" panose="020B0503020204020204" pitchFamily="34" charset="-122"/>
              <a:cs typeface="Times New Roman" pitchFamily="18" charset="0"/>
            </a:endParaRPr>
          </a:p>
        </p:txBody>
      </p:sp>
      <p:sp>
        <p:nvSpPr>
          <p:cNvPr id="134" name="矩形 133">
            <a:extLst>
              <a:ext uri="{FF2B5EF4-FFF2-40B4-BE49-F238E27FC236}">
                <a16:creationId xmlns:a16="http://schemas.microsoft.com/office/drawing/2014/main" id="{6C2B1839-863E-4358-B354-F24002E42FBF}"/>
              </a:ext>
            </a:extLst>
          </p:cNvPr>
          <p:cNvSpPr/>
          <p:nvPr/>
        </p:nvSpPr>
        <p:spPr>
          <a:xfrm rot="16200000">
            <a:off x="8642024" y="4364868"/>
            <a:ext cx="560688" cy="611442"/>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sz="975" dirty="0" err="1">
                <a:solidFill>
                  <a:schemeClr val="tx1"/>
                </a:solidFill>
                <a:latin typeface="Times New Roman" pitchFamily="18" charset="0"/>
                <a:ea typeface="微软雅黑" panose="020B0503020204020204" pitchFamily="34" charset="-122"/>
                <a:cs typeface="Times New Roman" pitchFamily="18" charset="0"/>
              </a:rPr>
              <a:t>Giá</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đựng</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bộ</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vị</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đế</a:t>
            </a:r>
            <a:endParaRPr lang="zh-CN" altLang="en-US" sz="975" dirty="0">
              <a:solidFill>
                <a:schemeClr val="tx1"/>
              </a:solidFill>
              <a:latin typeface="微软雅黑" panose="020B0503020204020204" pitchFamily="34" charset="-122"/>
              <a:ea typeface="微软雅黑" panose="020B0503020204020204" pitchFamily="34" charset="-122"/>
            </a:endParaRPr>
          </a:p>
        </p:txBody>
      </p:sp>
      <p:sp>
        <p:nvSpPr>
          <p:cNvPr id="135" name="TextBox 47">
            <a:extLst>
              <a:ext uri="{FF2B5EF4-FFF2-40B4-BE49-F238E27FC236}">
                <a16:creationId xmlns:a16="http://schemas.microsoft.com/office/drawing/2014/main" id="{097A915B-9828-43F4-BAF5-542B264E0ECB}"/>
              </a:ext>
            </a:extLst>
          </p:cNvPr>
          <p:cNvSpPr txBox="1"/>
          <p:nvPr/>
        </p:nvSpPr>
        <p:spPr>
          <a:xfrm>
            <a:off x="6650698" y="3561965"/>
            <a:ext cx="2255747" cy="467244"/>
          </a:xfrm>
          <a:prstGeom prst="rect">
            <a:avLst/>
          </a:prstGeom>
          <a:noFill/>
        </p:spPr>
        <p:txBody>
          <a:bodyPr wrap="none" rtlCol="0">
            <a:spAutoFit/>
          </a:bodyPr>
          <a:lstStyle/>
          <a:p>
            <a:pPr algn="ctr"/>
            <a:r>
              <a:rPr lang="en-US" altLang="zh-CN" sz="812" dirty="0">
                <a:latin typeface="微软雅黑" pitchFamily="34" charset="-122"/>
                <a:ea typeface="微软雅黑" pitchFamily="34" charset="-122"/>
              </a:rPr>
              <a:t>Fabrics/substrates/packaging materials</a:t>
            </a:r>
          </a:p>
          <a:p>
            <a:pPr algn="ctr"/>
            <a:r>
              <a:rPr lang="en-US" altLang="zh-CN" sz="812" dirty="0">
                <a:latin typeface="微软雅黑" pitchFamily="34" charset="-122"/>
                <a:ea typeface="微软雅黑" pitchFamily="34" charset="-122"/>
              </a:rPr>
              <a:t>Daily spare material schedule</a:t>
            </a:r>
          </a:p>
          <a:p>
            <a:pPr algn="ctr"/>
            <a:r>
              <a:rPr lang="en-US" altLang="zh-CN" sz="812" dirty="0">
                <a:latin typeface="微软雅黑" pitchFamily="34" charset="-122"/>
                <a:ea typeface="微软雅黑" pitchFamily="34" charset="-122"/>
              </a:rPr>
              <a:t>Receipt confirmation</a:t>
            </a:r>
          </a:p>
        </p:txBody>
      </p:sp>
      <p:sp>
        <p:nvSpPr>
          <p:cNvPr id="136" name="TextBox 44">
            <a:extLst>
              <a:ext uri="{FF2B5EF4-FFF2-40B4-BE49-F238E27FC236}">
                <a16:creationId xmlns:a16="http://schemas.microsoft.com/office/drawing/2014/main" id="{397B8719-B59D-494B-A72A-743AFF31A8E2}"/>
              </a:ext>
            </a:extLst>
          </p:cNvPr>
          <p:cNvSpPr txBox="1"/>
          <p:nvPr/>
        </p:nvSpPr>
        <p:spPr>
          <a:xfrm>
            <a:off x="8506698" y="5411563"/>
            <a:ext cx="827216" cy="467244"/>
          </a:xfrm>
          <a:prstGeom prst="rect">
            <a:avLst/>
          </a:prstGeom>
          <a:noFill/>
        </p:spPr>
        <p:txBody>
          <a:bodyPr wrap="square" rtlCol="0">
            <a:spAutoFit/>
          </a:bodyPr>
          <a:lstStyle/>
          <a:p>
            <a:pPr algn="ctr"/>
            <a:r>
              <a:rPr lang="en-US" altLang="zh-CN" sz="812" dirty="0">
                <a:solidFill>
                  <a:srgbClr val="FF0000"/>
                </a:solidFill>
                <a:latin typeface="Times New Roman" pitchFamily="18" charset="0"/>
                <a:ea typeface="微软雅黑" pitchFamily="34" charset="-122"/>
                <a:cs typeface="Times New Roman" pitchFamily="18" charset="0"/>
              </a:rPr>
              <a:t>Input quantity of completed products</a:t>
            </a:r>
            <a:endParaRPr lang="zh-CN" altLang="en-US" sz="812" dirty="0">
              <a:solidFill>
                <a:srgbClr val="FF0000"/>
              </a:solidFill>
              <a:latin typeface="Times New Roman" pitchFamily="18" charset="0"/>
              <a:ea typeface="微软雅黑" pitchFamily="34" charset="-122"/>
              <a:cs typeface="Times New Roman" pitchFamily="18" charset="0"/>
            </a:endParaRPr>
          </a:p>
        </p:txBody>
      </p:sp>
      <p:pic>
        <p:nvPicPr>
          <p:cNvPr id="137" name="Picture 3">
            <a:extLst>
              <a:ext uri="{FF2B5EF4-FFF2-40B4-BE49-F238E27FC236}">
                <a16:creationId xmlns:a16="http://schemas.microsoft.com/office/drawing/2014/main" id="{49991011-2140-4BC4-8849-F73ECDF251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5348" y="5456575"/>
            <a:ext cx="270660" cy="32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 name="TextBox 41">
            <a:extLst>
              <a:ext uri="{FF2B5EF4-FFF2-40B4-BE49-F238E27FC236}">
                <a16:creationId xmlns:a16="http://schemas.microsoft.com/office/drawing/2014/main" id="{6866D83E-DDC6-4377-92F3-F7A68EBA9980}"/>
              </a:ext>
            </a:extLst>
          </p:cNvPr>
          <p:cNvSpPr txBox="1"/>
          <p:nvPr/>
        </p:nvSpPr>
        <p:spPr>
          <a:xfrm>
            <a:off x="8233183" y="3952931"/>
            <a:ext cx="1143262" cy="258982"/>
          </a:xfrm>
          <a:prstGeom prst="rect">
            <a:avLst/>
          </a:prstGeom>
          <a:noFill/>
        </p:spPr>
        <p:txBody>
          <a:bodyPr wrap="none" rtlCol="0">
            <a:spAutoFit/>
          </a:bodyPr>
          <a:lstStyle/>
          <a:p>
            <a:r>
              <a:rPr lang="en-US" altLang="zh-CN" sz="1083" dirty="0" err="1">
                <a:solidFill>
                  <a:srgbClr val="FF0000"/>
                </a:solidFill>
                <a:latin typeface="Times New Roman" pitchFamily="18" charset="0"/>
                <a:ea typeface="微软雅黑" pitchFamily="34" charset="-122"/>
                <a:cs typeface="Times New Roman" pitchFamily="18" charset="0"/>
              </a:rPr>
              <a:t>Bảng</a:t>
            </a:r>
            <a:r>
              <a:rPr lang="en-US" altLang="zh-CN" sz="1083" dirty="0">
                <a:solidFill>
                  <a:srgbClr val="FF0000"/>
                </a:solidFill>
                <a:latin typeface="Times New Roman" pitchFamily="18" charset="0"/>
                <a:ea typeface="微软雅黑" pitchFamily="34" charset="-122"/>
                <a:cs typeface="Times New Roman" pitchFamily="18" charset="0"/>
              </a:rPr>
              <a:t> </a:t>
            </a:r>
            <a:r>
              <a:rPr lang="en-US" altLang="zh-CN" sz="1083" dirty="0" err="1">
                <a:solidFill>
                  <a:srgbClr val="FF0000"/>
                </a:solidFill>
                <a:latin typeface="Times New Roman" pitchFamily="18" charset="0"/>
                <a:ea typeface="微软雅黑" pitchFamily="34" charset="-122"/>
                <a:cs typeface="Times New Roman" pitchFamily="18" charset="0"/>
              </a:rPr>
              <a:t>sản</a:t>
            </a:r>
            <a:r>
              <a:rPr lang="en-US" altLang="zh-CN" sz="1083" dirty="0">
                <a:solidFill>
                  <a:srgbClr val="FF0000"/>
                </a:solidFill>
                <a:latin typeface="Times New Roman" pitchFamily="18" charset="0"/>
                <a:ea typeface="微软雅黑" pitchFamily="34" charset="-122"/>
                <a:cs typeface="Times New Roman" pitchFamily="18" charset="0"/>
              </a:rPr>
              <a:t> </a:t>
            </a:r>
            <a:r>
              <a:rPr lang="en-US" altLang="zh-CN" sz="1083" dirty="0" err="1">
                <a:solidFill>
                  <a:srgbClr val="FF0000"/>
                </a:solidFill>
                <a:latin typeface="Times New Roman" pitchFamily="18" charset="0"/>
                <a:ea typeface="微软雅黑" pitchFamily="34" charset="-122"/>
                <a:cs typeface="Times New Roman" pitchFamily="18" charset="0"/>
              </a:rPr>
              <a:t>lượng</a:t>
            </a:r>
            <a:r>
              <a:rPr lang="en-US" altLang="zh-CN" sz="1083" dirty="0">
                <a:solidFill>
                  <a:srgbClr val="FF0000"/>
                </a:solidFill>
                <a:latin typeface="Times New Roman" pitchFamily="18" charset="0"/>
                <a:ea typeface="微软雅黑" pitchFamily="34" charset="-122"/>
                <a:cs typeface="Times New Roman" pitchFamily="18" charset="0"/>
              </a:rPr>
              <a:t> </a:t>
            </a:r>
            <a:endParaRPr lang="zh-CN" altLang="en-US" sz="1083" dirty="0">
              <a:solidFill>
                <a:srgbClr val="FF0000"/>
              </a:solidFill>
              <a:latin typeface="Times New Roman" pitchFamily="18" charset="0"/>
              <a:ea typeface="微软雅黑" pitchFamily="34" charset="-122"/>
              <a:cs typeface="Times New Roman" pitchFamily="18" charset="0"/>
            </a:endParaRPr>
          </a:p>
        </p:txBody>
      </p:sp>
      <p:pic>
        <p:nvPicPr>
          <p:cNvPr id="146" name="Picture 9" descr="https://img1.baidu.com/it/u=1184505073,2842598048&amp;fm=253&amp;fmt=auto&amp;app=120&amp;f=JPEG?w=766&amp;h=397">
            <a:extLst>
              <a:ext uri="{FF2B5EF4-FFF2-40B4-BE49-F238E27FC236}">
                <a16:creationId xmlns:a16="http://schemas.microsoft.com/office/drawing/2014/main" id="{50BE2E49-215F-4E6E-9898-BD962563DA0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16897" y="3431844"/>
            <a:ext cx="770890" cy="309097"/>
          </a:xfrm>
          <a:prstGeom prst="rect">
            <a:avLst/>
          </a:prstGeom>
          <a:noFill/>
          <a:extLst>
            <a:ext uri="{909E8E84-426E-40DD-AFC4-6F175D3DCCD1}">
              <a14:hiddenFill xmlns:a14="http://schemas.microsoft.com/office/drawing/2010/main">
                <a:solidFill>
                  <a:srgbClr val="FFFFFF"/>
                </a:solidFill>
              </a14:hiddenFill>
            </a:ext>
          </a:extLst>
        </p:spPr>
      </p:pic>
      <p:sp>
        <p:nvSpPr>
          <p:cNvPr id="147" name="下箭头 365">
            <a:extLst>
              <a:ext uri="{FF2B5EF4-FFF2-40B4-BE49-F238E27FC236}">
                <a16:creationId xmlns:a16="http://schemas.microsoft.com/office/drawing/2014/main" id="{31D79E3D-FE50-4119-8B75-7A8FAA25B592}"/>
              </a:ext>
            </a:extLst>
          </p:cNvPr>
          <p:cNvSpPr/>
          <p:nvPr/>
        </p:nvSpPr>
        <p:spPr>
          <a:xfrm rot="16200000">
            <a:off x="2785795" y="4613547"/>
            <a:ext cx="119655" cy="123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48" name="下箭头 365">
            <a:extLst>
              <a:ext uri="{FF2B5EF4-FFF2-40B4-BE49-F238E27FC236}">
                <a16:creationId xmlns:a16="http://schemas.microsoft.com/office/drawing/2014/main" id="{F79740DB-6646-4A3B-BD6E-4048C557A03A}"/>
              </a:ext>
            </a:extLst>
          </p:cNvPr>
          <p:cNvSpPr/>
          <p:nvPr/>
        </p:nvSpPr>
        <p:spPr>
          <a:xfrm rot="16200000">
            <a:off x="3504191" y="4613547"/>
            <a:ext cx="119655" cy="123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49" name="下箭头 365">
            <a:extLst>
              <a:ext uri="{FF2B5EF4-FFF2-40B4-BE49-F238E27FC236}">
                <a16:creationId xmlns:a16="http://schemas.microsoft.com/office/drawing/2014/main" id="{03453AD6-2958-460A-BC0F-63E949E69151}"/>
              </a:ext>
            </a:extLst>
          </p:cNvPr>
          <p:cNvSpPr/>
          <p:nvPr/>
        </p:nvSpPr>
        <p:spPr>
          <a:xfrm rot="16200000">
            <a:off x="4461372" y="4613547"/>
            <a:ext cx="119655" cy="123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50" name="下箭头 365">
            <a:extLst>
              <a:ext uri="{FF2B5EF4-FFF2-40B4-BE49-F238E27FC236}">
                <a16:creationId xmlns:a16="http://schemas.microsoft.com/office/drawing/2014/main" id="{693F636D-32D6-4533-A5E5-C52C29F356D2}"/>
              </a:ext>
            </a:extLst>
          </p:cNvPr>
          <p:cNvSpPr/>
          <p:nvPr/>
        </p:nvSpPr>
        <p:spPr>
          <a:xfrm rot="16200000">
            <a:off x="5141848" y="4613547"/>
            <a:ext cx="119655" cy="123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51" name="下箭头 365">
            <a:extLst>
              <a:ext uri="{FF2B5EF4-FFF2-40B4-BE49-F238E27FC236}">
                <a16:creationId xmlns:a16="http://schemas.microsoft.com/office/drawing/2014/main" id="{4961FCDD-3105-466F-A0FB-C35E3641B74A}"/>
              </a:ext>
            </a:extLst>
          </p:cNvPr>
          <p:cNvSpPr/>
          <p:nvPr/>
        </p:nvSpPr>
        <p:spPr>
          <a:xfrm>
            <a:off x="7951110" y="4988679"/>
            <a:ext cx="119655" cy="349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52" name="圆角右箭头 351">
            <a:extLst>
              <a:ext uri="{FF2B5EF4-FFF2-40B4-BE49-F238E27FC236}">
                <a16:creationId xmlns:a16="http://schemas.microsoft.com/office/drawing/2014/main" id="{E1FFEEEA-41DA-4A27-8480-7BA775A75D11}"/>
              </a:ext>
            </a:extLst>
          </p:cNvPr>
          <p:cNvSpPr/>
          <p:nvPr/>
        </p:nvSpPr>
        <p:spPr>
          <a:xfrm>
            <a:off x="3291691" y="4041651"/>
            <a:ext cx="304650" cy="3509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pic>
        <p:nvPicPr>
          <p:cNvPr id="154" name="Picture 5">
            <a:extLst>
              <a:ext uri="{FF2B5EF4-FFF2-40B4-BE49-F238E27FC236}">
                <a16:creationId xmlns:a16="http://schemas.microsoft.com/office/drawing/2014/main" id="{C5DA9034-864B-4BF7-A046-1EC83EC453F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6743" y="3463633"/>
            <a:ext cx="331692" cy="362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9" name="TextBox 33">
            <a:extLst>
              <a:ext uri="{FF2B5EF4-FFF2-40B4-BE49-F238E27FC236}">
                <a16:creationId xmlns:a16="http://schemas.microsoft.com/office/drawing/2014/main" id="{8E7EE841-9808-44AF-8472-63ABBD4367BD}"/>
              </a:ext>
            </a:extLst>
          </p:cNvPr>
          <p:cNvSpPr txBox="1"/>
          <p:nvPr/>
        </p:nvSpPr>
        <p:spPr>
          <a:xfrm>
            <a:off x="138136" y="3376781"/>
            <a:ext cx="1605119" cy="292388"/>
          </a:xfrm>
          <a:prstGeom prst="rect">
            <a:avLst/>
          </a:prstGeom>
          <a:noFill/>
        </p:spPr>
        <p:txBody>
          <a:bodyPr wrap="none" rtlCol="0">
            <a:spAutoFit/>
          </a:bodyPr>
          <a:lstStyle/>
          <a:p>
            <a:r>
              <a:rPr lang="en-US" altLang="zh-CN" sz="1300" dirty="0">
                <a:latin typeface="Times New Roman" pitchFamily="18" charset="0"/>
                <a:ea typeface="微软雅黑" pitchFamily="34" charset="-122"/>
                <a:cs typeface="Times New Roman" pitchFamily="18" charset="0"/>
              </a:rPr>
              <a:t>Production Division</a:t>
            </a:r>
            <a:endParaRPr lang="zh-CN" altLang="en-US" sz="1300" dirty="0">
              <a:latin typeface="Times New Roman" pitchFamily="18" charset="0"/>
              <a:ea typeface="微软雅黑" pitchFamily="34" charset="-122"/>
              <a:cs typeface="Times New Roman" pitchFamily="18" charset="0"/>
            </a:endParaRPr>
          </a:p>
        </p:txBody>
      </p:sp>
      <p:sp>
        <p:nvSpPr>
          <p:cNvPr id="77" name="矩形 76">
            <a:extLst>
              <a:ext uri="{FF2B5EF4-FFF2-40B4-BE49-F238E27FC236}">
                <a16:creationId xmlns:a16="http://schemas.microsoft.com/office/drawing/2014/main" id="{553BD804-2CD7-42E1-A0ED-EB9A1C96201B}"/>
              </a:ext>
            </a:extLst>
          </p:cNvPr>
          <p:cNvSpPr/>
          <p:nvPr/>
        </p:nvSpPr>
        <p:spPr>
          <a:xfrm rot="16200000">
            <a:off x="3764733" y="3702611"/>
            <a:ext cx="526390" cy="76162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sz="975" dirty="0">
                <a:solidFill>
                  <a:schemeClr val="tx1"/>
                </a:solidFill>
                <a:latin typeface="Times New Roman" pitchFamily="18" charset="0"/>
                <a:ea typeface="微软雅黑" panose="020B0503020204020204" pitchFamily="34" charset="-122"/>
                <a:cs typeface="Times New Roman" pitchFamily="18" charset="0"/>
              </a:rPr>
              <a:t>Machinery Manufacturing Area</a:t>
            </a:r>
            <a:endParaRPr lang="zh-CN" altLang="en-US" sz="975" dirty="0">
              <a:solidFill>
                <a:schemeClr val="tx1"/>
              </a:solidFill>
              <a:latin typeface="Times New Roman" pitchFamily="18" charset="0"/>
              <a:ea typeface="微软雅黑" panose="020B0503020204020204" pitchFamily="34" charset="-122"/>
              <a:cs typeface="Times New Roman" pitchFamily="18" charset="0"/>
            </a:endParaRPr>
          </a:p>
        </p:txBody>
      </p:sp>
      <p:sp>
        <p:nvSpPr>
          <p:cNvPr id="80" name="TextBox 50">
            <a:extLst>
              <a:ext uri="{FF2B5EF4-FFF2-40B4-BE49-F238E27FC236}">
                <a16:creationId xmlns:a16="http://schemas.microsoft.com/office/drawing/2014/main" id="{71AD45BA-0D43-44F1-9E9E-B9F97CCCF0C8}"/>
              </a:ext>
            </a:extLst>
          </p:cNvPr>
          <p:cNvSpPr txBox="1"/>
          <p:nvPr/>
        </p:nvSpPr>
        <p:spPr>
          <a:xfrm>
            <a:off x="4275384" y="3788190"/>
            <a:ext cx="1774846" cy="467244"/>
          </a:xfrm>
          <a:prstGeom prst="rect">
            <a:avLst/>
          </a:prstGeom>
          <a:noFill/>
        </p:spPr>
        <p:txBody>
          <a:bodyPr wrap="none" rtlCol="0">
            <a:spAutoFit/>
          </a:bodyPr>
          <a:lstStyle/>
          <a:p>
            <a:pPr algn="ctr"/>
            <a:r>
              <a:rPr lang="en-US" altLang="zh-CN" sz="812" dirty="0">
                <a:latin typeface="Times New Roman" pitchFamily="18" charset="0"/>
                <a:ea typeface="微软雅黑" pitchFamily="34" charset="-122"/>
                <a:cs typeface="Times New Roman" pitchFamily="18" charset="0"/>
              </a:rPr>
              <a:t>Components</a:t>
            </a:r>
          </a:p>
          <a:p>
            <a:pPr algn="ctr"/>
            <a:r>
              <a:rPr lang="en-US" altLang="zh-CN" sz="812" dirty="0">
                <a:solidFill>
                  <a:srgbClr val="FF0000"/>
                </a:solidFill>
                <a:latin typeface="Times New Roman" pitchFamily="18" charset="0"/>
                <a:ea typeface="微软雅黑" pitchFamily="34" charset="-122"/>
                <a:cs typeface="Times New Roman" pitchFamily="18" charset="0"/>
              </a:rPr>
              <a:t>Material acquisition-&gt; QR scanning</a:t>
            </a:r>
            <a:endParaRPr lang="zh-CN" altLang="en-US" sz="812" dirty="0">
              <a:solidFill>
                <a:srgbClr val="FF0000"/>
              </a:solidFill>
              <a:latin typeface="Times New Roman" pitchFamily="18" charset="0"/>
              <a:ea typeface="微软雅黑" pitchFamily="34" charset="-122"/>
              <a:cs typeface="Times New Roman" pitchFamily="18" charset="0"/>
            </a:endParaRPr>
          </a:p>
          <a:p>
            <a:pPr algn="ctr"/>
            <a:endParaRPr lang="zh-CN" altLang="en-US" sz="812" dirty="0">
              <a:solidFill>
                <a:srgbClr val="FF0000"/>
              </a:solidFill>
              <a:latin typeface="Times New Roman" pitchFamily="18" charset="0"/>
              <a:ea typeface="微软雅黑" pitchFamily="34" charset="-122"/>
              <a:cs typeface="Times New Roman" pitchFamily="18" charset="0"/>
            </a:endParaRPr>
          </a:p>
        </p:txBody>
      </p:sp>
      <p:pic>
        <p:nvPicPr>
          <p:cNvPr id="81" name="Picture 5">
            <a:extLst>
              <a:ext uri="{FF2B5EF4-FFF2-40B4-BE49-F238E27FC236}">
                <a16:creationId xmlns:a16="http://schemas.microsoft.com/office/drawing/2014/main" id="{C5DA9034-864B-4BF7-A046-1EC83EC453F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0295" y="3468889"/>
            <a:ext cx="331692" cy="362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 name="圆角右箭头 351">
            <a:extLst>
              <a:ext uri="{FF2B5EF4-FFF2-40B4-BE49-F238E27FC236}">
                <a16:creationId xmlns:a16="http://schemas.microsoft.com/office/drawing/2014/main" id="{E1FFEEEA-41DA-4A27-8480-7BA775A75D11}"/>
              </a:ext>
            </a:extLst>
          </p:cNvPr>
          <p:cNvSpPr/>
          <p:nvPr/>
        </p:nvSpPr>
        <p:spPr>
          <a:xfrm rot="5400000">
            <a:off x="4539176" y="4077642"/>
            <a:ext cx="304650" cy="3509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83" name="下箭头 365">
            <a:extLst>
              <a:ext uri="{FF2B5EF4-FFF2-40B4-BE49-F238E27FC236}">
                <a16:creationId xmlns:a16="http://schemas.microsoft.com/office/drawing/2014/main" id="{693F636D-32D6-4533-A5E5-C52C29F356D2}"/>
              </a:ext>
            </a:extLst>
          </p:cNvPr>
          <p:cNvSpPr/>
          <p:nvPr/>
        </p:nvSpPr>
        <p:spPr>
          <a:xfrm rot="16200000">
            <a:off x="7414260" y="4490457"/>
            <a:ext cx="107139" cy="382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38" name="下箭头 365">
            <a:extLst>
              <a:ext uri="{FF2B5EF4-FFF2-40B4-BE49-F238E27FC236}">
                <a16:creationId xmlns:a16="http://schemas.microsoft.com/office/drawing/2014/main" id="{4961FCDD-3105-466F-A0FB-C35E3641B74A}"/>
              </a:ext>
            </a:extLst>
          </p:cNvPr>
          <p:cNvSpPr/>
          <p:nvPr/>
        </p:nvSpPr>
        <p:spPr>
          <a:xfrm>
            <a:off x="8829761" y="5006357"/>
            <a:ext cx="143090" cy="349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pic>
        <p:nvPicPr>
          <p:cNvPr id="139" name="Picture 2">
            <a:extLst>
              <a:ext uri="{FF2B5EF4-FFF2-40B4-BE49-F238E27FC236}">
                <a16:creationId xmlns:a16="http://schemas.microsoft.com/office/drawing/2014/main" id="{96B7315D-ACC1-471D-A8CB-B2FBD78DE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633" y="2012770"/>
            <a:ext cx="356384" cy="350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矩形 141">
            <a:extLst>
              <a:ext uri="{FF2B5EF4-FFF2-40B4-BE49-F238E27FC236}">
                <a16:creationId xmlns:a16="http://schemas.microsoft.com/office/drawing/2014/main" id="{A4B774A8-D96B-4391-8ECC-1B5E1CA1522D}"/>
              </a:ext>
            </a:extLst>
          </p:cNvPr>
          <p:cNvSpPr/>
          <p:nvPr/>
        </p:nvSpPr>
        <p:spPr>
          <a:xfrm>
            <a:off x="204093" y="1772446"/>
            <a:ext cx="9504325" cy="8968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70" name="TextBox 33">
            <a:extLst>
              <a:ext uri="{FF2B5EF4-FFF2-40B4-BE49-F238E27FC236}">
                <a16:creationId xmlns:a16="http://schemas.microsoft.com/office/drawing/2014/main" id="{CED36C29-BE4E-4DEE-9AE2-97B901594F59}"/>
              </a:ext>
            </a:extLst>
          </p:cNvPr>
          <p:cNvSpPr txBox="1"/>
          <p:nvPr/>
        </p:nvSpPr>
        <p:spPr>
          <a:xfrm>
            <a:off x="254020" y="1797317"/>
            <a:ext cx="1315473" cy="292388"/>
          </a:xfrm>
          <a:prstGeom prst="rect">
            <a:avLst/>
          </a:prstGeom>
          <a:noFill/>
        </p:spPr>
        <p:txBody>
          <a:bodyPr wrap="square" rtlCol="0">
            <a:spAutoFit/>
          </a:bodyPr>
          <a:lstStyle/>
          <a:p>
            <a:r>
              <a:rPr lang="en-US" altLang="zh-CN" sz="1300" dirty="0">
                <a:latin typeface="Times New Roman" pitchFamily="18" charset="0"/>
                <a:ea typeface="微软雅黑" pitchFamily="34" charset="-122"/>
                <a:cs typeface="Times New Roman" pitchFamily="18" charset="0"/>
              </a:rPr>
              <a:t>PC department</a:t>
            </a:r>
            <a:endParaRPr lang="zh-CN" altLang="en-US" sz="1300" dirty="0">
              <a:latin typeface="Times New Roman" pitchFamily="18" charset="0"/>
              <a:ea typeface="微软雅黑" pitchFamily="34" charset="-122"/>
              <a:cs typeface="Times New Roman" pitchFamily="18" charset="0"/>
            </a:endParaRPr>
          </a:p>
        </p:txBody>
      </p:sp>
      <p:cxnSp>
        <p:nvCxnSpPr>
          <p:cNvPr id="176" name="直接箭头连接符 175">
            <a:extLst>
              <a:ext uri="{FF2B5EF4-FFF2-40B4-BE49-F238E27FC236}">
                <a16:creationId xmlns:a16="http://schemas.microsoft.com/office/drawing/2014/main" id="{8A884938-9635-42F8-8337-D06047643079}"/>
              </a:ext>
            </a:extLst>
          </p:cNvPr>
          <p:cNvCxnSpPr/>
          <p:nvPr/>
        </p:nvCxnSpPr>
        <p:spPr>
          <a:xfrm>
            <a:off x="6671334" y="2153769"/>
            <a:ext cx="22967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8" name="TextBox 51">
            <a:extLst>
              <a:ext uri="{FF2B5EF4-FFF2-40B4-BE49-F238E27FC236}">
                <a16:creationId xmlns:a16="http://schemas.microsoft.com/office/drawing/2014/main" id="{CECF70F9-3FB6-4571-81B6-717E2324AF83}"/>
              </a:ext>
            </a:extLst>
          </p:cNvPr>
          <p:cNvSpPr txBox="1"/>
          <p:nvPr/>
        </p:nvSpPr>
        <p:spPr>
          <a:xfrm>
            <a:off x="1937643" y="1797326"/>
            <a:ext cx="1080745" cy="769441"/>
          </a:xfrm>
          <a:prstGeom prst="rect">
            <a:avLst/>
          </a:prstGeom>
          <a:noFill/>
        </p:spPr>
        <p:txBody>
          <a:bodyPr wrap="none" rtlCol="0">
            <a:spAutoFit/>
          </a:bodyPr>
          <a:lstStyle/>
          <a:p>
            <a:r>
              <a:rPr lang="en-US" altLang="zh-CN" sz="1100" dirty="0" err="1">
                <a:latin typeface="Times New Roman" pitchFamily="18" charset="0"/>
                <a:ea typeface="微软雅黑" pitchFamily="34" charset="-122"/>
                <a:cs typeface="Times New Roman" pitchFamily="18" charset="0"/>
              </a:rPr>
              <a:t>Đơn</a:t>
            </a:r>
            <a:r>
              <a:rPr lang="en-US" altLang="zh-CN" sz="1100" dirty="0">
                <a:latin typeface="Times New Roman" pitchFamily="18" charset="0"/>
                <a:ea typeface="微软雅黑" pitchFamily="34" charset="-122"/>
                <a:cs typeface="Times New Roman" pitchFamily="18" charset="0"/>
              </a:rPr>
              <a:t> </a:t>
            </a:r>
            <a:r>
              <a:rPr lang="en-US" altLang="zh-CN" sz="1100" dirty="0" err="1">
                <a:latin typeface="Times New Roman" pitchFamily="18" charset="0"/>
                <a:ea typeface="微软雅黑" pitchFamily="34" charset="-122"/>
                <a:cs typeface="Times New Roman" pitchFamily="18" charset="0"/>
              </a:rPr>
              <a:t>hàng</a:t>
            </a:r>
            <a:r>
              <a:rPr lang="en-US" altLang="zh-CN" sz="1100" dirty="0">
                <a:latin typeface="Times New Roman" pitchFamily="18" charset="0"/>
                <a:ea typeface="微软雅黑" pitchFamily="34" charset="-122"/>
                <a:cs typeface="Times New Roman" pitchFamily="18" charset="0"/>
              </a:rPr>
              <a:t> SAP</a:t>
            </a:r>
          </a:p>
          <a:p>
            <a:r>
              <a:rPr lang="en-US" altLang="zh-CN" sz="1100" dirty="0">
                <a:solidFill>
                  <a:srgbClr val="FF0000"/>
                </a:solidFill>
                <a:latin typeface="Times New Roman" pitchFamily="18" charset="0"/>
                <a:ea typeface="微软雅黑" pitchFamily="34" charset="-122"/>
                <a:cs typeface="Times New Roman" pitchFamily="18" charset="0"/>
              </a:rPr>
              <a:t>SAP Order</a:t>
            </a:r>
          </a:p>
          <a:p>
            <a:r>
              <a:rPr lang="en-US" altLang="zh-CN" sz="1100" dirty="0">
                <a:solidFill>
                  <a:srgbClr val="FF0000"/>
                </a:solidFill>
                <a:latin typeface="Times New Roman" pitchFamily="18" charset="0"/>
                <a:ea typeface="微软雅黑" pitchFamily="34" charset="-122"/>
                <a:cs typeface="Times New Roman" pitchFamily="18" charset="0"/>
              </a:rPr>
              <a:t>    </a:t>
            </a:r>
            <a:r>
              <a:rPr lang="en-US" altLang="zh-CN" sz="1100" dirty="0" err="1">
                <a:solidFill>
                  <a:srgbClr val="FF0000"/>
                </a:solidFill>
                <a:latin typeface="Times New Roman" pitchFamily="18" charset="0"/>
                <a:ea typeface="微软雅黑" pitchFamily="34" charset="-122"/>
                <a:cs typeface="Times New Roman" pitchFamily="18" charset="0"/>
              </a:rPr>
              <a:t>Nhập</a:t>
            </a:r>
            <a:r>
              <a:rPr lang="en-US" altLang="zh-CN" sz="1100" dirty="0">
                <a:solidFill>
                  <a:srgbClr val="FF0000"/>
                </a:solidFill>
                <a:latin typeface="Times New Roman" pitchFamily="18" charset="0"/>
                <a:ea typeface="微软雅黑" pitchFamily="34" charset="-122"/>
                <a:cs typeface="Times New Roman" pitchFamily="18" charset="0"/>
              </a:rPr>
              <a:t> </a:t>
            </a:r>
            <a:r>
              <a:rPr lang="en-US" altLang="zh-CN" sz="1100" dirty="0" err="1">
                <a:solidFill>
                  <a:srgbClr val="FF0000"/>
                </a:solidFill>
                <a:latin typeface="Times New Roman" pitchFamily="18" charset="0"/>
                <a:ea typeface="微软雅黑" pitchFamily="34" charset="-122"/>
                <a:cs typeface="Times New Roman" pitchFamily="18" charset="0"/>
              </a:rPr>
              <a:t>vào</a:t>
            </a:r>
            <a:endParaRPr lang="en-US" altLang="zh-CN" sz="1100" dirty="0">
              <a:solidFill>
                <a:srgbClr val="FF0000"/>
              </a:solidFill>
              <a:latin typeface="Times New Roman" pitchFamily="18" charset="0"/>
              <a:ea typeface="微软雅黑" pitchFamily="34" charset="-122"/>
              <a:cs typeface="Times New Roman" pitchFamily="18" charset="0"/>
            </a:endParaRPr>
          </a:p>
          <a:p>
            <a:r>
              <a:rPr lang="en-US" altLang="zh-CN" sz="1100" dirty="0">
                <a:solidFill>
                  <a:srgbClr val="FF0000"/>
                </a:solidFill>
                <a:latin typeface="Times New Roman" pitchFamily="18" charset="0"/>
                <a:ea typeface="微软雅黑" pitchFamily="34" charset="-122"/>
                <a:cs typeface="Times New Roman" pitchFamily="18" charset="0"/>
              </a:rPr>
              <a:t>Input order</a:t>
            </a:r>
          </a:p>
        </p:txBody>
      </p:sp>
      <p:sp>
        <p:nvSpPr>
          <p:cNvPr id="182" name="TextBox 51">
            <a:extLst>
              <a:ext uri="{FF2B5EF4-FFF2-40B4-BE49-F238E27FC236}">
                <a16:creationId xmlns:a16="http://schemas.microsoft.com/office/drawing/2014/main" id="{CECF70F9-3FB6-4571-81B6-717E2324AF83}"/>
              </a:ext>
            </a:extLst>
          </p:cNvPr>
          <p:cNvSpPr txBox="1"/>
          <p:nvPr/>
        </p:nvSpPr>
        <p:spPr>
          <a:xfrm>
            <a:off x="5565332" y="1889089"/>
            <a:ext cx="1213794" cy="769441"/>
          </a:xfrm>
          <a:prstGeom prst="rect">
            <a:avLst/>
          </a:prstGeom>
          <a:noFill/>
        </p:spPr>
        <p:txBody>
          <a:bodyPr wrap="none" rtlCol="0">
            <a:spAutoFit/>
          </a:bodyPr>
          <a:lstStyle/>
          <a:p>
            <a:pPr algn="ctr"/>
            <a:r>
              <a:rPr lang="en-US" altLang="zh-CN" sz="1100" dirty="0" err="1">
                <a:latin typeface="Times New Roman" pitchFamily="18" charset="0"/>
                <a:ea typeface="微软雅黑" pitchFamily="34" charset="-122"/>
                <a:cs typeface="Times New Roman" pitchFamily="18" charset="0"/>
              </a:rPr>
              <a:t>Sản</a:t>
            </a:r>
            <a:r>
              <a:rPr lang="en-US" altLang="zh-CN" sz="1100" dirty="0">
                <a:latin typeface="Times New Roman" pitchFamily="18" charset="0"/>
                <a:ea typeface="微软雅黑" pitchFamily="34" charset="-122"/>
                <a:cs typeface="Times New Roman" pitchFamily="18" charset="0"/>
              </a:rPr>
              <a:t> </a:t>
            </a:r>
            <a:r>
              <a:rPr lang="en-US" altLang="zh-CN" sz="1100" dirty="0" err="1">
                <a:latin typeface="Times New Roman" pitchFamily="18" charset="0"/>
                <a:ea typeface="微软雅黑" pitchFamily="34" charset="-122"/>
                <a:cs typeface="Times New Roman" pitchFamily="18" charset="0"/>
              </a:rPr>
              <a:t>xuất</a:t>
            </a:r>
            <a:r>
              <a:rPr lang="en-US" altLang="zh-CN" sz="1100" dirty="0">
                <a:latin typeface="Times New Roman" pitchFamily="18" charset="0"/>
                <a:ea typeface="微软雅黑" pitchFamily="34" charset="-122"/>
                <a:cs typeface="Times New Roman" pitchFamily="18" charset="0"/>
              </a:rPr>
              <a:t> </a:t>
            </a:r>
            <a:r>
              <a:rPr lang="en-US" altLang="zh-CN" sz="1100" dirty="0" err="1">
                <a:latin typeface="Times New Roman" pitchFamily="18" charset="0"/>
                <a:ea typeface="微软雅黑" pitchFamily="34" charset="-122"/>
                <a:cs typeface="Times New Roman" pitchFamily="18" charset="0"/>
              </a:rPr>
              <a:t>ngày</a:t>
            </a:r>
            <a:endParaRPr lang="en-US" altLang="zh-CN" sz="1100" dirty="0">
              <a:latin typeface="Times New Roman" pitchFamily="18" charset="0"/>
              <a:ea typeface="微软雅黑" pitchFamily="34" charset="-122"/>
              <a:cs typeface="Times New Roman" pitchFamily="18" charset="0"/>
            </a:endParaRPr>
          </a:p>
          <a:p>
            <a:pPr algn="ctr"/>
            <a:r>
              <a:rPr lang="en-US" altLang="zh-CN" sz="1100" dirty="0">
                <a:latin typeface="Times New Roman" pitchFamily="18" charset="0"/>
                <a:ea typeface="微软雅黑" pitchFamily="34" charset="-122"/>
                <a:cs typeface="Times New Roman" pitchFamily="18" charset="0"/>
              </a:rPr>
              <a:t>Daily Production</a:t>
            </a:r>
          </a:p>
          <a:p>
            <a:pPr algn="ctr"/>
            <a:r>
              <a:rPr lang="en-US" altLang="zh-CN" sz="1100" dirty="0" err="1">
                <a:solidFill>
                  <a:srgbClr val="FF0000"/>
                </a:solidFill>
                <a:latin typeface="Times New Roman" pitchFamily="18" charset="0"/>
                <a:ea typeface="微软雅黑" pitchFamily="34" charset="-122"/>
                <a:cs typeface="Times New Roman" pitchFamily="18" charset="0"/>
              </a:rPr>
              <a:t>Lên</a:t>
            </a:r>
            <a:r>
              <a:rPr lang="en-US" altLang="zh-CN" sz="1100" dirty="0">
                <a:solidFill>
                  <a:srgbClr val="FF0000"/>
                </a:solidFill>
                <a:latin typeface="Times New Roman" pitchFamily="18" charset="0"/>
                <a:ea typeface="微软雅黑" pitchFamily="34" charset="-122"/>
                <a:cs typeface="Times New Roman" pitchFamily="18" charset="0"/>
              </a:rPr>
              <a:t> </a:t>
            </a:r>
            <a:r>
              <a:rPr lang="en-US" altLang="zh-CN" sz="1100" dirty="0" err="1">
                <a:solidFill>
                  <a:srgbClr val="FF0000"/>
                </a:solidFill>
                <a:latin typeface="Times New Roman" pitchFamily="18" charset="0"/>
                <a:ea typeface="微软雅黑" pitchFamily="34" charset="-122"/>
                <a:cs typeface="Times New Roman" pitchFamily="18" charset="0"/>
              </a:rPr>
              <a:t>kế</a:t>
            </a:r>
            <a:r>
              <a:rPr lang="en-US" altLang="zh-CN" sz="1100" dirty="0">
                <a:solidFill>
                  <a:srgbClr val="FF0000"/>
                </a:solidFill>
                <a:latin typeface="Times New Roman" pitchFamily="18" charset="0"/>
                <a:ea typeface="微软雅黑" pitchFamily="34" charset="-122"/>
                <a:cs typeface="Times New Roman" pitchFamily="18" charset="0"/>
              </a:rPr>
              <a:t> </a:t>
            </a:r>
            <a:r>
              <a:rPr lang="en-US" altLang="zh-CN" sz="1100" dirty="0" err="1">
                <a:solidFill>
                  <a:srgbClr val="FF0000"/>
                </a:solidFill>
                <a:latin typeface="Times New Roman" pitchFamily="18" charset="0"/>
                <a:ea typeface="微软雅黑" pitchFamily="34" charset="-122"/>
                <a:cs typeface="Times New Roman" pitchFamily="18" charset="0"/>
              </a:rPr>
              <a:t>hoạch</a:t>
            </a:r>
            <a:endParaRPr lang="en-US" altLang="zh-CN" sz="1100" dirty="0">
              <a:solidFill>
                <a:srgbClr val="FF0000"/>
              </a:solidFill>
              <a:latin typeface="Times New Roman" pitchFamily="18" charset="0"/>
              <a:ea typeface="微软雅黑" pitchFamily="34" charset="-122"/>
              <a:cs typeface="Times New Roman" pitchFamily="18" charset="0"/>
            </a:endParaRPr>
          </a:p>
          <a:p>
            <a:pPr algn="ctr"/>
            <a:r>
              <a:rPr lang="en-US" altLang="zh-CN" sz="1100" dirty="0">
                <a:solidFill>
                  <a:srgbClr val="FF0000"/>
                </a:solidFill>
                <a:latin typeface="Times New Roman" pitchFamily="18" charset="0"/>
                <a:ea typeface="微软雅黑" pitchFamily="34" charset="-122"/>
                <a:cs typeface="Times New Roman" pitchFamily="18" charset="0"/>
              </a:rPr>
              <a:t>Planning</a:t>
            </a:r>
          </a:p>
        </p:txBody>
      </p:sp>
      <p:cxnSp>
        <p:nvCxnSpPr>
          <p:cNvPr id="184" name="直接箭头连接符 183">
            <a:extLst>
              <a:ext uri="{FF2B5EF4-FFF2-40B4-BE49-F238E27FC236}">
                <a16:creationId xmlns:a16="http://schemas.microsoft.com/office/drawing/2014/main" id="{8A884938-9635-42F8-8337-D06047643079}"/>
              </a:ext>
            </a:extLst>
          </p:cNvPr>
          <p:cNvCxnSpPr/>
          <p:nvPr/>
        </p:nvCxnSpPr>
        <p:spPr>
          <a:xfrm>
            <a:off x="2845854" y="2193509"/>
            <a:ext cx="22967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8A884938-9635-42F8-8337-D06047643079}"/>
              </a:ext>
            </a:extLst>
          </p:cNvPr>
          <p:cNvCxnSpPr/>
          <p:nvPr/>
        </p:nvCxnSpPr>
        <p:spPr>
          <a:xfrm>
            <a:off x="4249560" y="2182101"/>
            <a:ext cx="22967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7" name="直接箭头连接符 186">
            <a:extLst>
              <a:ext uri="{FF2B5EF4-FFF2-40B4-BE49-F238E27FC236}">
                <a16:creationId xmlns:a16="http://schemas.microsoft.com/office/drawing/2014/main" id="{8A884938-9635-42F8-8337-D06047643079}"/>
              </a:ext>
            </a:extLst>
          </p:cNvPr>
          <p:cNvCxnSpPr/>
          <p:nvPr/>
        </p:nvCxnSpPr>
        <p:spPr>
          <a:xfrm>
            <a:off x="5423596" y="2181261"/>
            <a:ext cx="22967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3" name="下箭头 365">
            <a:extLst>
              <a:ext uri="{FF2B5EF4-FFF2-40B4-BE49-F238E27FC236}">
                <a16:creationId xmlns:a16="http://schemas.microsoft.com/office/drawing/2014/main" id="{31D79E3D-FE50-4119-8B75-7A8FAA25B592}"/>
              </a:ext>
            </a:extLst>
          </p:cNvPr>
          <p:cNvSpPr/>
          <p:nvPr/>
        </p:nvSpPr>
        <p:spPr>
          <a:xfrm>
            <a:off x="7290928" y="2337229"/>
            <a:ext cx="124311" cy="110217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pic>
        <p:nvPicPr>
          <p:cNvPr id="95" name="Picture 3">
            <a:extLst>
              <a:ext uri="{FF2B5EF4-FFF2-40B4-BE49-F238E27FC236}">
                <a16:creationId xmlns:a16="http://schemas.microsoft.com/office/drawing/2014/main" id="{D8505C0B-6236-4C97-B453-374703F916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1351" y="4931671"/>
            <a:ext cx="322385" cy="386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 name="TextBox 51">
            <a:extLst>
              <a:ext uri="{FF2B5EF4-FFF2-40B4-BE49-F238E27FC236}">
                <a16:creationId xmlns:a16="http://schemas.microsoft.com/office/drawing/2014/main" id="{CECF70F9-3FB6-4571-81B6-717E2324AF83}"/>
              </a:ext>
            </a:extLst>
          </p:cNvPr>
          <p:cNvSpPr txBox="1"/>
          <p:nvPr/>
        </p:nvSpPr>
        <p:spPr>
          <a:xfrm>
            <a:off x="6608564" y="1903922"/>
            <a:ext cx="1470274" cy="769441"/>
          </a:xfrm>
          <a:prstGeom prst="rect">
            <a:avLst/>
          </a:prstGeom>
          <a:noFill/>
        </p:spPr>
        <p:txBody>
          <a:bodyPr wrap="none" rtlCol="0">
            <a:spAutoFit/>
          </a:bodyPr>
          <a:lstStyle/>
          <a:p>
            <a:pPr algn="ctr"/>
            <a:r>
              <a:rPr lang="en-US" altLang="zh-CN" sz="1100" dirty="0" err="1">
                <a:latin typeface="Times New Roman" pitchFamily="18" charset="0"/>
                <a:ea typeface="微软雅黑" pitchFamily="34" charset="-122"/>
                <a:cs typeface="Times New Roman" pitchFamily="18" charset="0"/>
              </a:rPr>
              <a:t>Chuẩn</a:t>
            </a:r>
            <a:r>
              <a:rPr lang="en-US" altLang="zh-CN" sz="1100" dirty="0">
                <a:latin typeface="Times New Roman" pitchFamily="18" charset="0"/>
                <a:ea typeface="微软雅黑" pitchFamily="34" charset="-122"/>
                <a:cs typeface="Times New Roman" pitchFamily="18" charset="0"/>
              </a:rPr>
              <a:t> </a:t>
            </a:r>
            <a:r>
              <a:rPr lang="en-US" altLang="zh-CN" sz="1100" dirty="0" err="1">
                <a:latin typeface="Times New Roman" pitchFamily="18" charset="0"/>
                <a:ea typeface="微软雅黑" pitchFamily="34" charset="-122"/>
                <a:cs typeface="Times New Roman" pitchFamily="18" charset="0"/>
              </a:rPr>
              <a:t>bị</a:t>
            </a:r>
            <a:r>
              <a:rPr lang="en-US" altLang="zh-CN" sz="1100" dirty="0">
                <a:latin typeface="Times New Roman" pitchFamily="18" charset="0"/>
                <a:ea typeface="微软雅黑" pitchFamily="34" charset="-122"/>
                <a:cs typeface="Times New Roman" pitchFamily="18" charset="0"/>
              </a:rPr>
              <a:t> </a:t>
            </a:r>
            <a:r>
              <a:rPr lang="en-US" altLang="zh-CN" sz="1100" dirty="0" err="1">
                <a:latin typeface="Times New Roman" pitchFamily="18" charset="0"/>
                <a:ea typeface="微软雅黑" pitchFamily="34" charset="-122"/>
                <a:cs typeface="Times New Roman" pitchFamily="18" charset="0"/>
              </a:rPr>
              <a:t>liệu</a:t>
            </a:r>
            <a:r>
              <a:rPr lang="en-US" altLang="zh-CN" sz="1100" dirty="0">
                <a:latin typeface="Times New Roman" pitchFamily="18" charset="0"/>
                <a:ea typeface="微软雅黑" pitchFamily="34" charset="-122"/>
                <a:cs typeface="Times New Roman" pitchFamily="18" charset="0"/>
              </a:rPr>
              <a:t> </a:t>
            </a:r>
            <a:r>
              <a:rPr lang="en-US" altLang="zh-CN" sz="1100" dirty="0" err="1">
                <a:latin typeface="Times New Roman" pitchFamily="18" charset="0"/>
                <a:ea typeface="微软雅黑" pitchFamily="34" charset="-122"/>
                <a:cs typeface="Times New Roman" pitchFamily="18" charset="0"/>
              </a:rPr>
              <a:t>ngày</a:t>
            </a:r>
            <a:endParaRPr lang="en-US" altLang="zh-CN" sz="1100" dirty="0">
              <a:latin typeface="Times New Roman" pitchFamily="18" charset="0"/>
              <a:ea typeface="微软雅黑" pitchFamily="34" charset="-122"/>
              <a:cs typeface="Times New Roman" pitchFamily="18" charset="0"/>
            </a:endParaRPr>
          </a:p>
          <a:p>
            <a:pPr algn="ctr"/>
            <a:r>
              <a:rPr lang="en-US" altLang="zh-CN" sz="1100" dirty="0">
                <a:solidFill>
                  <a:srgbClr val="FF0000"/>
                </a:solidFill>
                <a:latin typeface="Times New Roman" pitchFamily="18" charset="0"/>
                <a:ea typeface="微软雅黑" pitchFamily="34" charset="-122"/>
                <a:cs typeface="Times New Roman" pitchFamily="18" charset="0"/>
              </a:rPr>
              <a:t>Material Preparation</a:t>
            </a:r>
          </a:p>
          <a:p>
            <a:pPr algn="ctr"/>
            <a:r>
              <a:rPr lang="en-US" altLang="zh-CN" sz="1100" dirty="0" err="1">
                <a:solidFill>
                  <a:srgbClr val="FF0000"/>
                </a:solidFill>
                <a:latin typeface="Times New Roman" pitchFamily="18" charset="0"/>
                <a:ea typeface="微软雅黑" pitchFamily="34" charset="-122"/>
                <a:cs typeface="Times New Roman" pitchFamily="18" charset="0"/>
              </a:rPr>
              <a:t>Sắp</a:t>
            </a:r>
            <a:r>
              <a:rPr lang="en-US" altLang="zh-CN" sz="1100" dirty="0">
                <a:solidFill>
                  <a:srgbClr val="FF0000"/>
                </a:solidFill>
                <a:latin typeface="Times New Roman" pitchFamily="18" charset="0"/>
                <a:ea typeface="微软雅黑" pitchFamily="34" charset="-122"/>
                <a:cs typeface="Times New Roman" pitchFamily="18" charset="0"/>
              </a:rPr>
              <a:t> </a:t>
            </a:r>
            <a:r>
              <a:rPr lang="en-US" altLang="zh-CN" sz="1100" dirty="0" err="1">
                <a:solidFill>
                  <a:srgbClr val="FF0000"/>
                </a:solidFill>
                <a:latin typeface="Times New Roman" pitchFamily="18" charset="0"/>
                <a:ea typeface="微软雅黑" pitchFamily="34" charset="-122"/>
                <a:cs typeface="Times New Roman" pitchFamily="18" charset="0"/>
              </a:rPr>
              <a:t>xếp</a:t>
            </a:r>
            <a:endParaRPr lang="en-US" altLang="zh-CN" sz="1100" dirty="0">
              <a:solidFill>
                <a:srgbClr val="FF0000"/>
              </a:solidFill>
              <a:latin typeface="Times New Roman" pitchFamily="18" charset="0"/>
              <a:ea typeface="微软雅黑" pitchFamily="34" charset="-122"/>
              <a:cs typeface="Times New Roman" pitchFamily="18" charset="0"/>
            </a:endParaRPr>
          </a:p>
          <a:p>
            <a:pPr algn="ctr"/>
            <a:r>
              <a:rPr lang="en-US" altLang="zh-CN" sz="1100" dirty="0">
                <a:solidFill>
                  <a:srgbClr val="FF0000"/>
                </a:solidFill>
                <a:latin typeface="Times New Roman" pitchFamily="18" charset="0"/>
                <a:ea typeface="微软雅黑" pitchFamily="34" charset="-122"/>
                <a:cs typeface="Times New Roman" pitchFamily="18" charset="0"/>
              </a:rPr>
              <a:t>Arrangement</a:t>
            </a:r>
          </a:p>
        </p:txBody>
      </p:sp>
      <p:sp>
        <p:nvSpPr>
          <p:cNvPr id="126" name="下箭头 365">
            <a:extLst>
              <a:ext uri="{FF2B5EF4-FFF2-40B4-BE49-F238E27FC236}">
                <a16:creationId xmlns:a16="http://schemas.microsoft.com/office/drawing/2014/main" id="{31D79E3D-FE50-4119-8B75-7A8FAA25B592}"/>
              </a:ext>
            </a:extLst>
          </p:cNvPr>
          <p:cNvSpPr/>
          <p:nvPr/>
        </p:nvSpPr>
        <p:spPr>
          <a:xfrm rot="16200000">
            <a:off x="664166" y="4566235"/>
            <a:ext cx="119655" cy="123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pic>
        <p:nvPicPr>
          <p:cNvPr id="127" name="Picture 3">
            <a:extLst>
              <a:ext uri="{FF2B5EF4-FFF2-40B4-BE49-F238E27FC236}">
                <a16:creationId xmlns:a16="http://schemas.microsoft.com/office/drawing/2014/main" id="{D8505C0B-6236-4C97-B453-374703F916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5043" y="3506983"/>
            <a:ext cx="322385" cy="386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 name="TextBox 51">
            <a:extLst>
              <a:ext uri="{FF2B5EF4-FFF2-40B4-BE49-F238E27FC236}">
                <a16:creationId xmlns:a16="http://schemas.microsoft.com/office/drawing/2014/main" id="{CECF70F9-3FB6-4571-81B6-717E2324AF83}"/>
              </a:ext>
            </a:extLst>
          </p:cNvPr>
          <p:cNvSpPr txBox="1"/>
          <p:nvPr/>
        </p:nvSpPr>
        <p:spPr>
          <a:xfrm>
            <a:off x="3137010" y="1797317"/>
            <a:ext cx="1149341" cy="900246"/>
          </a:xfrm>
          <a:prstGeom prst="rect">
            <a:avLst/>
          </a:prstGeom>
          <a:noFill/>
        </p:spPr>
        <p:txBody>
          <a:bodyPr wrap="square" rtlCol="0">
            <a:spAutoFit/>
          </a:bodyPr>
          <a:lstStyle/>
          <a:p>
            <a:pPr algn="ctr"/>
            <a:r>
              <a:rPr lang="en-US" altLang="zh-CN" sz="1000" dirty="0">
                <a:latin typeface="Times New Roman" pitchFamily="18" charset="0"/>
                <a:ea typeface="微软雅黑" pitchFamily="34" charset="-122"/>
                <a:cs typeface="Times New Roman" pitchFamily="18" charset="0"/>
              </a:rPr>
              <a:t>   </a:t>
            </a:r>
            <a:r>
              <a:rPr lang="en-US" altLang="zh-CN" sz="1050" dirty="0" err="1">
                <a:latin typeface="Times New Roman" pitchFamily="18" charset="0"/>
                <a:ea typeface="微软雅黑" pitchFamily="34" charset="-122"/>
                <a:cs typeface="Times New Roman" pitchFamily="18" charset="0"/>
              </a:rPr>
              <a:t>Đơn</a:t>
            </a:r>
            <a:r>
              <a:rPr lang="en-US" altLang="zh-CN" sz="1050" dirty="0">
                <a:latin typeface="Times New Roman" pitchFamily="18" charset="0"/>
                <a:ea typeface="微软雅黑" pitchFamily="34" charset="-122"/>
                <a:cs typeface="Times New Roman" pitchFamily="18" charset="0"/>
              </a:rPr>
              <a:t> </a:t>
            </a:r>
            <a:r>
              <a:rPr lang="en-US" altLang="zh-CN" sz="1050" dirty="0" err="1">
                <a:latin typeface="Times New Roman" pitchFamily="18" charset="0"/>
                <a:ea typeface="微软雅黑" pitchFamily="34" charset="-122"/>
                <a:cs typeface="Times New Roman" pitchFamily="18" charset="0"/>
              </a:rPr>
              <a:t>hàng</a:t>
            </a:r>
            <a:r>
              <a:rPr lang="en-US" altLang="zh-CN" sz="1050" dirty="0">
                <a:latin typeface="Times New Roman" pitchFamily="18" charset="0"/>
                <a:ea typeface="微软雅黑" pitchFamily="34" charset="-122"/>
                <a:cs typeface="Times New Roman" pitchFamily="18" charset="0"/>
              </a:rPr>
              <a:t> SAP</a:t>
            </a:r>
          </a:p>
          <a:p>
            <a:pPr algn="ctr"/>
            <a:r>
              <a:rPr lang="en-US" altLang="zh-CN" sz="1050" dirty="0">
                <a:solidFill>
                  <a:srgbClr val="FF0000"/>
                </a:solidFill>
                <a:latin typeface="Times New Roman" pitchFamily="18" charset="0"/>
                <a:ea typeface="微软雅黑" pitchFamily="34" charset="-122"/>
                <a:cs typeface="Times New Roman" pitchFamily="18" charset="0"/>
              </a:rPr>
              <a:t>SAP Order</a:t>
            </a:r>
          </a:p>
          <a:p>
            <a:pPr algn="ctr"/>
            <a:r>
              <a:rPr lang="en-US" altLang="zh-CN" sz="1050" dirty="0">
                <a:solidFill>
                  <a:srgbClr val="FF0000"/>
                </a:solidFill>
                <a:latin typeface="Times New Roman" pitchFamily="18" charset="0"/>
                <a:ea typeface="微软雅黑" pitchFamily="34" charset="-122"/>
                <a:cs typeface="Times New Roman" pitchFamily="18" charset="0"/>
              </a:rPr>
              <a:t>Merged into a production directive</a:t>
            </a:r>
          </a:p>
        </p:txBody>
      </p:sp>
      <p:sp>
        <p:nvSpPr>
          <p:cNvPr id="133" name="TextBox 51">
            <a:extLst>
              <a:ext uri="{FF2B5EF4-FFF2-40B4-BE49-F238E27FC236}">
                <a16:creationId xmlns:a16="http://schemas.microsoft.com/office/drawing/2014/main" id="{CECF70F9-3FB6-4571-81B6-717E2324AF83}"/>
              </a:ext>
            </a:extLst>
          </p:cNvPr>
          <p:cNvSpPr txBox="1"/>
          <p:nvPr/>
        </p:nvSpPr>
        <p:spPr>
          <a:xfrm>
            <a:off x="3518975" y="1769554"/>
            <a:ext cx="2864887" cy="430887"/>
          </a:xfrm>
          <a:prstGeom prst="rect">
            <a:avLst/>
          </a:prstGeom>
          <a:noFill/>
        </p:spPr>
        <p:txBody>
          <a:bodyPr wrap="none" rtlCol="0">
            <a:spAutoFit/>
          </a:bodyPr>
          <a:lstStyle/>
          <a:p>
            <a:pPr algn="ctr"/>
            <a:r>
              <a:rPr lang="en-US" altLang="zh-CN" sz="1100" dirty="0">
                <a:latin typeface="Times New Roman" pitchFamily="18" charset="0"/>
                <a:ea typeface="微软雅黑" pitchFamily="34" charset="-122"/>
                <a:cs typeface="Times New Roman" pitchFamily="18" charset="0"/>
              </a:rPr>
              <a:t>Production instructions</a:t>
            </a:r>
          </a:p>
          <a:p>
            <a:pPr algn="ctr"/>
            <a:r>
              <a:rPr lang="en-US" altLang="zh-CN" sz="1100" dirty="0">
                <a:solidFill>
                  <a:srgbClr val="FF0000"/>
                </a:solidFill>
                <a:latin typeface="Times New Roman" pitchFamily="18" charset="0"/>
                <a:ea typeface="微软雅黑" pitchFamily="34" charset="-122"/>
                <a:cs typeface="Times New Roman" pitchFamily="18" charset="0"/>
              </a:rPr>
              <a:t>Determine the number of production rounds</a:t>
            </a:r>
          </a:p>
        </p:txBody>
      </p:sp>
      <p:sp>
        <p:nvSpPr>
          <p:cNvPr id="140" name="下箭头 365">
            <a:extLst>
              <a:ext uri="{FF2B5EF4-FFF2-40B4-BE49-F238E27FC236}">
                <a16:creationId xmlns:a16="http://schemas.microsoft.com/office/drawing/2014/main" id="{31D79E3D-FE50-4119-8B75-7A8FAA25B592}"/>
              </a:ext>
            </a:extLst>
          </p:cNvPr>
          <p:cNvSpPr/>
          <p:nvPr/>
        </p:nvSpPr>
        <p:spPr>
          <a:xfrm>
            <a:off x="4894103" y="2369718"/>
            <a:ext cx="124311" cy="110217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41" name="下箭头 365">
            <a:extLst>
              <a:ext uri="{FF2B5EF4-FFF2-40B4-BE49-F238E27FC236}">
                <a16:creationId xmlns:a16="http://schemas.microsoft.com/office/drawing/2014/main" id="{31D79E3D-FE50-4119-8B75-7A8FAA25B592}"/>
              </a:ext>
            </a:extLst>
          </p:cNvPr>
          <p:cNvSpPr/>
          <p:nvPr/>
        </p:nvSpPr>
        <p:spPr>
          <a:xfrm>
            <a:off x="6172230" y="2337229"/>
            <a:ext cx="124311" cy="110217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9" name="TextBox 8"/>
          <p:cNvSpPr txBox="1"/>
          <p:nvPr/>
        </p:nvSpPr>
        <p:spPr>
          <a:xfrm>
            <a:off x="4020533" y="2707990"/>
            <a:ext cx="903578" cy="925574"/>
          </a:xfrm>
          <a:prstGeom prst="rect">
            <a:avLst/>
          </a:prstGeom>
          <a:noFill/>
        </p:spPr>
        <p:txBody>
          <a:bodyPr wrap="square" rtlCol="0">
            <a:spAutoFit/>
          </a:bodyPr>
          <a:lstStyle/>
          <a:p>
            <a:pPr algn="ctr"/>
            <a:r>
              <a:rPr lang="en-US" altLang="zh-CN" sz="1083" dirty="0">
                <a:solidFill>
                  <a:schemeClr val="accent2">
                    <a:lumMod val="60000"/>
                    <a:lumOff val="40000"/>
                  </a:schemeClr>
                </a:solidFill>
                <a:latin typeface="Times New Roman" pitchFamily="18" charset="0"/>
                <a:ea typeface="微软雅黑" pitchFamily="34" charset="-122"/>
                <a:cs typeface="Times New Roman" pitchFamily="18" charset="0"/>
              </a:rPr>
              <a:t>Production based on production order</a:t>
            </a:r>
            <a:endParaRPr lang="zh-CN" altLang="en-US" sz="1083" dirty="0">
              <a:latin typeface="Times New Roman" pitchFamily="18" charset="0"/>
              <a:ea typeface="微软雅黑" pitchFamily="34" charset="-122"/>
              <a:cs typeface="Times New Roman" pitchFamily="18" charset="0"/>
            </a:endParaRPr>
          </a:p>
          <a:p>
            <a:pPr algn="ctr"/>
            <a:endParaRPr lang="zh-CN" altLang="en-US" sz="1083" dirty="0">
              <a:latin typeface="Times New Roman" pitchFamily="18" charset="0"/>
              <a:ea typeface="微软雅黑" pitchFamily="34" charset="-122"/>
              <a:cs typeface="Times New Roman" pitchFamily="18" charset="0"/>
            </a:endParaRPr>
          </a:p>
        </p:txBody>
      </p:sp>
      <p:sp>
        <p:nvSpPr>
          <p:cNvPr id="144" name="TextBox 143"/>
          <p:cNvSpPr txBox="1"/>
          <p:nvPr/>
        </p:nvSpPr>
        <p:spPr>
          <a:xfrm>
            <a:off x="4917943" y="2696341"/>
            <a:ext cx="1612942" cy="592278"/>
          </a:xfrm>
          <a:prstGeom prst="rect">
            <a:avLst/>
          </a:prstGeom>
          <a:noFill/>
        </p:spPr>
        <p:txBody>
          <a:bodyPr wrap="none" rtlCol="0">
            <a:spAutoFit/>
          </a:bodyPr>
          <a:lstStyle/>
          <a:p>
            <a:pPr algn="ctr"/>
            <a:endParaRPr lang="en-US" altLang="zh-CN" sz="1083" dirty="0">
              <a:latin typeface="Times New Roman" pitchFamily="18" charset="0"/>
              <a:ea typeface="微软雅黑" pitchFamily="34" charset="-122"/>
              <a:cs typeface="Times New Roman" pitchFamily="18" charset="0"/>
            </a:endParaRPr>
          </a:p>
          <a:p>
            <a:pPr algn="ctr"/>
            <a:r>
              <a:rPr lang="en-US" altLang="zh-CN" sz="1083" dirty="0">
                <a:latin typeface="Times New Roman" pitchFamily="18" charset="0"/>
                <a:ea typeface="微软雅黑" pitchFamily="34" charset="-122"/>
                <a:cs typeface="Times New Roman" pitchFamily="18" charset="0"/>
              </a:rPr>
              <a:t>Production according to</a:t>
            </a:r>
          </a:p>
          <a:p>
            <a:pPr algn="ctr"/>
            <a:r>
              <a:rPr lang="en-US" altLang="zh-CN" sz="1083" dirty="0">
                <a:latin typeface="Times New Roman" pitchFamily="18" charset="0"/>
                <a:ea typeface="微软雅黑" pitchFamily="34" charset="-122"/>
                <a:cs typeface="Times New Roman" pitchFamily="18" charset="0"/>
              </a:rPr>
              <a:t>Plan</a:t>
            </a:r>
            <a:endParaRPr lang="zh-CN" altLang="en-US" sz="1083" dirty="0">
              <a:latin typeface="Times New Roman" pitchFamily="18" charset="0"/>
              <a:ea typeface="微软雅黑" pitchFamily="34" charset="-122"/>
              <a:cs typeface="Times New Roman" pitchFamily="18" charset="0"/>
            </a:endParaRPr>
          </a:p>
        </p:txBody>
      </p:sp>
      <p:sp>
        <p:nvSpPr>
          <p:cNvPr id="145" name="TextBox 144"/>
          <p:cNvSpPr txBox="1"/>
          <p:nvPr/>
        </p:nvSpPr>
        <p:spPr>
          <a:xfrm>
            <a:off x="6480555" y="2621527"/>
            <a:ext cx="1011123" cy="1092222"/>
          </a:xfrm>
          <a:prstGeom prst="rect">
            <a:avLst/>
          </a:prstGeom>
          <a:noFill/>
        </p:spPr>
        <p:txBody>
          <a:bodyPr wrap="square" rtlCol="0">
            <a:spAutoFit/>
          </a:bodyPr>
          <a:lstStyle/>
          <a:p>
            <a:pPr algn="ctr"/>
            <a:r>
              <a:rPr lang="en-US" altLang="zh-CN" sz="1083" dirty="0">
                <a:latin typeface="Times New Roman" pitchFamily="18" charset="0"/>
                <a:ea typeface="微软雅黑" pitchFamily="34" charset="-122"/>
                <a:cs typeface="Times New Roman" pitchFamily="18" charset="0"/>
              </a:rPr>
              <a:t>According to material  preparation</a:t>
            </a:r>
          </a:p>
          <a:p>
            <a:pPr algn="ctr"/>
            <a:r>
              <a:rPr lang="en-US" altLang="zh-CN" sz="1083" dirty="0">
                <a:solidFill>
                  <a:schemeClr val="accent2">
                    <a:lumMod val="60000"/>
                    <a:lumOff val="40000"/>
                  </a:schemeClr>
                </a:solidFill>
                <a:latin typeface="Times New Roman" pitchFamily="18" charset="0"/>
                <a:ea typeface="微软雅黑" pitchFamily="34" charset="-122"/>
                <a:cs typeface="Times New Roman" pitchFamily="18" charset="0"/>
              </a:rPr>
              <a:t>Material </a:t>
            </a:r>
            <a:r>
              <a:rPr lang="en-US" altLang="zh-CN" sz="1083" dirty="0" err="1">
                <a:solidFill>
                  <a:schemeClr val="accent2">
                    <a:lumMod val="60000"/>
                    <a:lumOff val="40000"/>
                  </a:schemeClr>
                </a:solidFill>
                <a:latin typeface="Times New Roman" pitchFamily="18" charset="0"/>
                <a:ea typeface="微软雅黑" pitchFamily="34" charset="-122"/>
                <a:cs typeface="Times New Roman" pitchFamily="18" charset="0"/>
              </a:rPr>
              <a:t>Dítribution</a:t>
            </a:r>
            <a:endParaRPr lang="zh-CN" altLang="en-US" sz="1083" dirty="0">
              <a:solidFill>
                <a:schemeClr val="accent2">
                  <a:lumMod val="60000"/>
                  <a:lumOff val="40000"/>
                </a:schemeClr>
              </a:solidFill>
              <a:latin typeface="Times New Roman" pitchFamily="18" charset="0"/>
              <a:ea typeface="微软雅黑" pitchFamily="34" charset="-122"/>
              <a:cs typeface="Times New Roman" pitchFamily="18" charset="0"/>
            </a:endParaRPr>
          </a:p>
          <a:p>
            <a:pPr algn="ctr"/>
            <a:endParaRPr lang="zh-CN" altLang="en-US" sz="1083" dirty="0">
              <a:latin typeface="Times New Roman" pitchFamily="18" charset="0"/>
              <a:ea typeface="微软雅黑" pitchFamily="34" charset="-122"/>
              <a:cs typeface="Times New Roman" pitchFamily="18" charset="0"/>
            </a:endParaRPr>
          </a:p>
        </p:txBody>
      </p:sp>
      <p:sp>
        <p:nvSpPr>
          <p:cNvPr id="153" name="TextBox 152"/>
          <p:cNvSpPr txBox="1"/>
          <p:nvPr/>
        </p:nvSpPr>
        <p:spPr>
          <a:xfrm>
            <a:off x="272392" y="5279965"/>
            <a:ext cx="903578" cy="592278"/>
          </a:xfrm>
          <a:prstGeom prst="rect">
            <a:avLst/>
          </a:prstGeom>
          <a:noFill/>
        </p:spPr>
        <p:txBody>
          <a:bodyPr wrap="square" rtlCol="0">
            <a:spAutoFit/>
          </a:bodyPr>
          <a:lstStyle/>
          <a:p>
            <a:pPr algn="ctr"/>
            <a:r>
              <a:rPr lang="en-US" altLang="zh-CN" sz="1083" dirty="0">
                <a:latin typeface="Times New Roman" pitchFamily="18" charset="0"/>
                <a:ea typeface="微软雅黑" pitchFamily="34" charset="-122"/>
                <a:cs typeface="Times New Roman" pitchFamily="18" charset="0"/>
              </a:rPr>
              <a:t>Production plan for cutting</a:t>
            </a:r>
            <a:endParaRPr lang="zh-CN" altLang="en-US" sz="1083" dirty="0">
              <a:latin typeface="Times New Roman" pitchFamily="18" charset="0"/>
              <a:ea typeface="微软雅黑" pitchFamily="34" charset="-122"/>
              <a:cs typeface="Times New Roman" pitchFamily="18" charset="0"/>
            </a:endParaRPr>
          </a:p>
        </p:txBody>
      </p:sp>
      <p:sp>
        <p:nvSpPr>
          <p:cNvPr id="155" name="TextBox 51">
            <a:extLst>
              <a:ext uri="{FF2B5EF4-FFF2-40B4-BE49-F238E27FC236}">
                <a16:creationId xmlns:a16="http://schemas.microsoft.com/office/drawing/2014/main" id="{CECF70F9-3FB6-4571-81B6-717E2324AF83}"/>
              </a:ext>
            </a:extLst>
          </p:cNvPr>
          <p:cNvSpPr txBox="1"/>
          <p:nvPr/>
        </p:nvSpPr>
        <p:spPr>
          <a:xfrm>
            <a:off x="118705" y="4781063"/>
            <a:ext cx="582211" cy="217304"/>
          </a:xfrm>
          <a:prstGeom prst="rect">
            <a:avLst/>
          </a:prstGeom>
          <a:noFill/>
        </p:spPr>
        <p:txBody>
          <a:bodyPr wrap="none" rtlCol="0">
            <a:spAutoFit/>
          </a:bodyPr>
          <a:lstStyle/>
          <a:p>
            <a:pPr algn="ctr"/>
            <a:r>
              <a:rPr lang="en-US" altLang="zh-CN" sz="812" dirty="0">
                <a:solidFill>
                  <a:srgbClr val="FF0000"/>
                </a:solidFill>
                <a:latin typeface="Times New Roman" pitchFamily="18" charset="0"/>
                <a:ea typeface="微软雅黑" pitchFamily="34" charset="-122"/>
                <a:cs typeface="Times New Roman" pitchFamily="18" charset="0"/>
              </a:rPr>
              <a:t>Planning</a:t>
            </a:r>
          </a:p>
        </p:txBody>
      </p:sp>
      <p:sp>
        <p:nvSpPr>
          <p:cNvPr id="156" name="TextBox 53">
            <a:extLst>
              <a:ext uri="{FF2B5EF4-FFF2-40B4-BE49-F238E27FC236}">
                <a16:creationId xmlns:a16="http://schemas.microsoft.com/office/drawing/2014/main" id="{D19A5276-6322-4E4A-9B3C-FF1FBDC4C194}"/>
              </a:ext>
            </a:extLst>
          </p:cNvPr>
          <p:cNvSpPr txBox="1"/>
          <p:nvPr/>
        </p:nvSpPr>
        <p:spPr>
          <a:xfrm>
            <a:off x="8128990" y="3749727"/>
            <a:ext cx="1287532" cy="258982"/>
          </a:xfrm>
          <a:prstGeom prst="rect">
            <a:avLst/>
          </a:prstGeom>
          <a:noFill/>
        </p:spPr>
        <p:txBody>
          <a:bodyPr wrap="none" rtlCol="0">
            <a:spAutoFit/>
          </a:bodyPr>
          <a:lstStyle/>
          <a:p>
            <a:pPr algn="ctr"/>
            <a:r>
              <a:rPr lang="en-US" altLang="zh-CN" sz="1083" dirty="0">
                <a:solidFill>
                  <a:srgbClr val="FF0000"/>
                </a:solidFill>
                <a:latin typeface="Times New Roman" pitchFamily="18" charset="0"/>
                <a:ea typeface="微软雅黑" pitchFamily="34" charset="-122"/>
                <a:cs typeface="Times New Roman" pitchFamily="18" charset="0"/>
              </a:rPr>
              <a:t>Management Area</a:t>
            </a:r>
            <a:endParaRPr lang="zh-CN" altLang="en-US" sz="1083" dirty="0">
              <a:solidFill>
                <a:srgbClr val="FF0000"/>
              </a:solidFill>
              <a:latin typeface="Times New Roman" pitchFamily="18" charset="0"/>
              <a:ea typeface="微软雅黑" pitchFamily="34" charset="-122"/>
              <a:cs typeface="Times New Roman" pitchFamily="18" charset="0"/>
            </a:endParaRPr>
          </a:p>
        </p:txBody>
      </p:sp>
      <p:cxnSp>
        <p:nvCxnSpPr>
          <p:cNvPr id="3" name="直接箭头连接符 2"/>
          <p:cNvCxnSpPr/>
          <p:nvPr/>
        </p:nvCxnSpPr>
        <p:spPr>
          <a:xfrm flipV="1">
            <a:off x="727215" y="4988673"/>
            <a:ext cx="0" cy="313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3300A9EC-800E-8023-E95E-BECE7348F0FD}"/>
              </a:ext>
            </a:extLst>
          </p:cNvPr>
          <p:cNvSpPr/>
          <p:nvPr/>
        </p:nvSpPr>
        <p:spPr>
          <a:xfrm flipV="1">
            <a:off x="41255" y="1519431"/>
            <a:ext cx="9745143" cy="1697786"/>
          </a:xfrm>
          <a:prstGeom prst="rect">
            <a:avLst/>
          </a:prstGeom>
          <a:noFill/>
          <a:ln w="38100" cap="flat" cmpd="sng" algn="ctr">
            <a:solidFill>
              <a:srgbClr val="1448EE"/>
            </a:solidFill>
            <a:prstDash val="solid"/>
            <a:round/>
            <a:headEnd type="none" w="med" len="med"/>
            <a:tailEnd type="none" w="med" len="med"/>
          </a:ln>
        </p:spPr>
        <p:txBody>
          <a:bodyPr vert="horz" wrap="square" lIns="91440" tIns="45720" rIns="91440" bIns="45720" numCol="1" rtlCol="0" anchor="t" anchorCtr="0" compatLnSpc="1"/>
          <a:lstStyle/>
          <a:p>
            <a:pPr algn="ctr" eaLnBrk="0" hangingPunct="0"/>
            <a:endParaRPr lang="zh-CN" altLang="en-US" sz="3600" dirty="0">
              <a:solidFill>
                <a:srgbClr val="1448EE"/>
              </a:solidFill>
            </a:endParaRPr>
          </a:p>
        </p:txBody>
      </p:sp>
      <p:grpSp>
        <p:nvGrpSpPr>
          <p:cNvPr id="69" name="组合 83"/>
          <p:cNvGrpSpPr/>
          <p:nvPr/>
        </p:nvGrpSpPr>
        <p:grpSpPr>
          <a:xfrm>
            <a:off x="941636" y="-400279"/>
            <a:ext cx="8244758" cy="1178535"/>
            <a:chOff x="-555112" y="155730"/>
            <a:chExt cx="11027596" cy="1644166"/>
          </a:xfrm>
        </p:grpSpPr>
        <p:sp>
          <p:nvSpPr>
            <p:cNvPr id="70" name="矩形 85"/>
            <p:cNvSpPr/>
            <p:nvPr/>
          </p:nvSpPr>
          <p:spPr>
            <a:xfrm>
              <a:off x="-555112" y="898204"/>
              <a:ext cx="11027596" cy="901692"/>
            </a:xfrm>
            <a:prstGeom prst="rect">
              <a:avLst/>
            </a:prstGeom>
          </p:spPr>
          <p:txBody>
            <a:bodyPr wrap="none">
              <a:spAutoFit/>
            </a:bodyPr>
            <a:lstStyle/>
            <a:p>
              <a:pPr algn="ctr" eaLnBrk="0" hangingPunct="0"/>
              <a:r>
                <a:rPr lang="en-US" altLang="zh-CN" sz="2000" dirty="0">
                  <a:solidFill>
                    <a:srgbClr val="1E5FAF"/>
                  </a:solidFill>
                  <a:latin typeface="Times New Roman" pitchFamily="18" charset="0"/>
                  <a:ea typeface="微软雅黑" panose="020B0503020204020204" pitchFamily="34" charset="-122"/>
                  <a:cs typeface="Times New Roman" pitchFamily="18" charset="0"/>
                </a:rPr>
                <a:t>SHOE PRODUCTION MANAGEMENT SYSTEM PROJECT MES </a:t>
              </a:r>
            </a:p>
            <a:p>
              <a:pPr defTabSz="989607">
                <a:defRPr/>
              </a:pPr>
              <a:r>
                <a:rPr lang="en-US" altLang="zh-CN" sz="1600" kern="0" dirty="0">
                  <a:solidFill>
                    <a:srgbClr val="1E5FAF"/>
                  </a:solidFill>
                  <a:latin typeface="Times New Roman" pitchFamily="18" charset="0"/>
                  <a:ea typeface="微软雅黑" panose="020B0503020204020204" pitchFamily="34" charset="-122"/>
                  <a:cs typeface="Times New Roman" pitchFamily="18" charset="0"/>
                  <a:sym typeface="+mn-lt"/>
                </a:rPr>
                <a:t>(Development details phase 1)</a:t>
              </a:r>
              <a:endParaRPr lang="zh-CN" altLang="en-US" sz="4000" kern="0" dirty="0">
                <a:solidFill>
                  <a:srgbClr val="1E5FAF"/>
                </a:solidFill>
                <a:latin typeface="微软雅黑" panose="020B0503020204020204" pitchFamily="34" charset="-122"/>
                <a:ea typeface="微软雅黑" panose="020B0503020204020204" pitchFamily="34" charset="-122"/>
                <a:cs typeface="+mn-ea"/>
                <a:sym typeface="+mn-lt"/>
              </a:endParaRPr>
            </a:p>
          </p:txBody>
        </p:sp>
        <p:sp>
          <p:nvSpPr>
            <p:cNvPr id="71" name="矩形 87"/>
            <p:cNvSpPr/>
            <p:nvPr/>
          </p:nvSpPr>
          <p:spPr>
            <a:xfrm>
              <a:off x="7433343" y="155730"/>
              <a:ext cx="268752" cy="684647"/>
            </a:xfrm>
            <a:prstGeom prst="rect">
              <a:avLst/>
            </a:prstGeom>
          </p:spPr>
          <p:txBody>
            <a:bodyPr wrap="none">
              <a:spAutoFit/>
            </a:bodyPr>
            <a:lstStyle/>
            <a:p>
              <a:pPr defTabSz="989607">
                <a:defRPr/>
              </a:pPr>
              <a:endParaRPr lang="zh-CN" altLang="en-US" sz="3032" kern="0" spc="325"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endParaRPr>
            </a:p>
          </p:txBody>
        </p:sp>
      </p:grpSp>
      <p:sp>
        <p:nvSpPr>
          <p:cNvPr id="4" name="Rectangle 3"/>
          <p:cNvSpPr/>
          <p:nvPr/>
        </p:nvSpPr>
        <p:spPr>
          <a:xfrm>
            <a:off x="3692260" y="4482875"/>
            <a:ext cx="703464" cy="577081"/>
          </a:xfrm>
          <a:prstGeom prst="rect">
            <a:avLst/>
          </a:prstGeom>
        </p:spPr>
        <p:txBody>
          <a:bodyPr wrap="square">
            <a:spAutoFit/>
          </a:bodyPr>
          <a:lstStyle/>
          <a:p>
            <a:pPr algn="ctr"/>
            <a:r>
              <a:rPr lang="en-US" altLang="zh-CN" sz="1050" dirty="0">
                <a:latin typeface="Times New Roman" pitchFamily="18" charset="0"/>
                <a:cs typeface="Times New Roman" pitchFamily="18" charset="0"/>
              </a:rPr>
              <a:t>Handcrafting Area</a:t>
            </a:r>
            <a:endParaRPr lang="zh-CN" altLang="en-US" sz="1050" dirty="0">
              <a:latin typeface="Times New Roman" pitchFamily="18" charset="0"/>
              <a:cs typeface="Times New Roman" pitchFamily="18" charset="0"/>
            </a:endParaRPr>
          </a:p>
        </p:txBody>
      </p:sp>
    </p:spTree>
    <p:extLst>
      <p:ext uri="{BB962C8B-B14F-4D97-AF65-F5344CB8AC3E}">
        <p14:creationId xmlns:p14="http://schemas.microsoft.com/office/powerpoint/2010/main" val="274711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a:extLst>
              <a:ext uri="{FF2B5EF4-FFF2-40B4-BE49-F238E27FC236}">
                <a16:creationId xmlns:a16="http://schemas.microsoft.com/office/drawing/2014/main" id="{B9DE8669-D7BA-436A-A9C0-C0AEC953801D}"/>
              </a:ext>
            </a:extLst>
          </p:cNvPr>
          <p:cNvSpPr/>
          <p:nvPr/>
        </p:nvSpPr>
        <p:spPr>
          <a:xfrm rot="16200000">
            <a:off x="6013623" y="3749007"/>
            <a:ext cx="526389" cy="19082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zh-CN" altLang="en-US" sz="975" dirty="0">
                <a:solidFill>
                  <a:schemeClr val="tx1"/>
                </a:solidFill>
                <a:latin typeface="微软雅黑" panose="020B0503020204020204" pitchFamily="34" charset="-122"/>
                <a:ea typeface="微软雅黑" panose="020B0503020204020204" pitchFamily="34" charset="-122"/>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Chuyền</a:t>
            </a:r>
            <a:r>
              <a:rPr lang="en-US" altLang="zh-CN" sz="975" dirty="0">
                <a:solidFill>
                  <a:schemeClr val="tx1"/>
                </a:solidFill>
                <a:latin typeface="Times New Roman" pitchFamily="18" charset="0"/>
                <a:ea typeface="微软雅黑" panose="020B0503020204020204" pitchFamily="34" charset="-122"/>
                <a:cs typeface="Times New Roman" pitchFamily="18" charset="0"/>
              </a:rPr>
              <a:t> may</a:t>
            </a:r>
            <a:endParaRPr lang="zh-CN" altLang="en-US" sz="975" dirty="0">
              <a:solidFill>
                <a:schemeClr val="tx1"/>
              </a:solidFill>
              <a:latin typeface="Times New Roman" pitchFamily="18" charset="0"/>
              <a:ea typeface="微软雅黑" panose="020B0503020204020204" pitchFamily="34" charset="-122"/>
              <a:cs typeface="Times New Roman" pitchFamily="18" charset="0"/>
            </a:endParaRPr>
          </a:p>
        </p:txBody>
      </p:sp>
      <p:sp>
        <p:nvSpPr>
          <p:cNvPr id="97" name="矩形 96">
            <a:extLst>
              <a:ext uri="{FF2B5EF4-FFF2-40B4-BE49-F238E27FC236}">
                <a16:creationId xmlns:a16="http://schemas.microsoft.com/office/drawing/2014/main" id="{C44319A1-CDE8-4EC2-B85E-6C4D82B2B3B5}"/>
              </a:ext>
            </a:extLst>
          </p:cNvPr>
          <p:cNvSpPr/>
          <p:nvPr/>
        </p:nvSpPr>
        <p:spPr>
          <a:xfrm rot="16200000">
            <a:off x="2959010" y="4417193"/>
            <a:ext cx="526389" cy="571868"/>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sz="975" dirty="0" err="1">
                <a:solidFill>
                  <a:schemeClr val="tx1"/>
                </a:solidFill>
                <a:latin typeface="Times New Roman" pitchFamily="18" charset="0"/>
                <a:ea typeface="微软雅黑" panose="020B0503020204020204" pitchFamily="34" charset="-122"/>
                <a:cs typeface="Times New Roman" pitchFamily="18" charset="0"/>
              </a:rPr>
              <a:t>Giá</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đựng</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bộ</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vị</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cắt</a:t>
            </a:r>
            <a:endParaRPr lang="zh-CN" altLang="en-US" sz="975" dirty="0">
              <a:solidFill>
                <a:schemeClr val="tx1"/>
              </a:solidFill>
              <a:latin typeface="Times New Roman" pitchFamily="18" charset="0"/>
              <a:ea typeface="微软雅黑" panose="020B0503020204020204" pitchFamily="34" charset="-122"/>
              <a:cs typeface="Times New Roman" pitchFamily="18" charset="0"/>
            </a:endParaRPr>
          </a:p>
        </p:txBody>
      </p:sp>
      <p:sp>
        <p:nvSpPr>
          <p:cNvPr id="98" name="矩形 97">
            <a:extLst>
              <a:ext uri="{FF2B5EF4-FFF2-40B4-BE49-F238E27FC236}">
                <a16:creationId xmlns:a16="http://schemas.microsoft.com/office/drawing/2014/main" id="{553BD804-2CD7-42E1-A0ED-EB9A1C96201B}"/>
              </a:ext>
            </a:extLst>
          </p:cNvPr>
          <p:cNvSpPr/>
          <p:nvPr/>
        </p:nvSpPr>
        <p:spPr>
          <a:xfrm rot="16200000">
            <a:off x="3764733" y="4322316"/>
            <a:ext cx="526390" cy="76162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zh-CN" altLang="en-US" sz="975" dirty="0">
              <a:solidFill>
                <a:schemeClr val="tx1"/>
              </a:solidFill>
              <a:latin typeface="Times New Roman" pitchFamily="18" charset="0"/>
              <a:ea typeface="微软雅黑" panose="020B0503020204020204" pitchFamily="34" charset="-122"/>
              <a:cs typeface="Times New Roman" pitchFamily="18" charset="0"/>
            </a:endParaRPr>
          </a:p>
        </p:txBody>
      </p:sp>
      <p:sp>
        <p:nvSpPr>
          <p:cNvPr id="99" name="矩形 98">
            <a:extLst>
              <a:ext uri="{FF2B5EF4-FFF2-40B4-BE49-F238E27FC236}">
                <a16:creationId xmlns:a16="http://schemas.microsoft.com/office/drawing/2014/main" id="{B5E9FF20-A33A-4426-B5D4-97543D392024}"/>
              </a:ext>
            </a:extLst>
          </p:cNvPr>
          <p:cNvSpPr/>
          <p:nvPr/>
        </p:nvSpPr>
        <p:spPr>
          <a:xfrm rot="16200000">
            <a:off x="1962224" y="4195381"/>
            <a:ext cx="526391" cy="101550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sz="975" dirty="0" err="1">
                <a:solidFill>
                  <a:schemeClr val="tx1"/>
                </a:solidFill>
                <a:latin typeface="Times New Roman" pitchFamily="18" charset="0"/>
                <a:ea typeface="微软雅黑" panose="020B0503020204020204" pitchFamily="34" charset="-122"/>
                <a:cs typeface="Times New Roman" pitchFamily="18" charset="0"/>
              </a:rPr>
              <a:t>Khu</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vực</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cắt</a:t>
            </a:r>
            <a:endParaRPr lang="zh-CN" altLang="en-US" sz="975" dirty="0">
              <a:solidFill>
                <a:schemeClr val="tx1"/>
              </a:solidFill>
              <a:latin typeface="Times New Roman" pitchFamily="18" charset="0"/>
              <a:ea typeface="微软雅黑" panose="020B0503020204020204" pitchFamily="34" charset="-122"/>
              <a:cs typeface="Times New Roman" pitchFamily="18" charset="0"/>
            </a:endParaRPr>
          </a:p>
        </p:txBody>
      </p:sp>
      <p:pic>
        <p:nvPicPr>
          <p:cNvPr id="100" name="Picture 2">
            <a:extLst>
              <a:ext uri="{FF2B5EF4-FFF2-40B4-BE49-F238E27FC236}">
                <a16:creationId xmlns:a16="http://schemas.microsoft.com/office/drawing/2014/main" id="{96B7315D-ACC1-471D-A8CB-B2FBD78DE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91" y="4424545"/>
            <a:ext cx="356384" cy="350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 name="Picture 5">
            <a:extLst>
              <a:ext uri="{FF2B5EF4-FFF2-40B4-BE49-F238E27FC236}">
                <a16:creationId xmlns:a16="http://schemas.microsoft.com/office/drawing/2014/main" id="{875EF9B4-8568-4BB6-B442-B831B76BBA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501" y="4305890"/>
            <a:ext cx="331692" cy="362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12" descr="https://img0.baidu.com/it/u=3552133210,2347946351&amp;fm=253&amp;fmt=auto&amp;app=138&amp;f=JPEG?w=500&amp;h=548">
            <a:extLst>
              <a:ext uri="{FF2B5EF4-FFF2-40B4-BE49-F238E27FC236}">
                <a16:creationId xmlns:a16="http://schemas.microsoft.com/office/drawing/2014/main" id="{CDB1725E-FD94-456A-B9CA-35CDE5CA9FB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782" y="4721551"/>
            <a:ext cx="272492" cy="344016"/>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51">
            <a:extLst>
              <a:ext uri="{FF2B5EF4-FFF2-40B4-BE49-F238E27FC236}">
                <a16:creationId xmlns:a16="http://schemas.microsoft.com/office/drawing/2014/main" id="{CECF70F9-3FB6-4571-81B6-717E2324AF83}"/>
              </a:ext>
            </a:extLst>
          </p:cNvPr>
          <p:cNvSpPr txBox="1"/>
          <p:nvPr/>
        </p:nvSpPr>
        <p:spPr>
          <a:xfrm>
            <a:off x="994083" y="4723294"/>
            <a:ext cx="817853" cy="342273"/>
          </a:xfrm>
          <a:prstGeom prst="rect">
            <a:avLst/>
          </a:prstGeom>
          <a:noFill/>
        </p:spPr>
        <p:txBody>
          <a:bodyPr wrap="none" rtlCol="0">
            <a:spAutoFit/>
          </a:bodyPr>
          <a:lstStyle/>
          <a:p>
            <a:pPr algn="ctr"/>
            <a:r>
              <a:rPr lang="en-US" altLang="zh-CN" sz="812" dirty="0" err="1">
                <a:latin typeface="Times New Roman" pitchFamily="18" charset="0"/>
                <a:ea typeface="微软雅黑" pitchFamily="34" charset="-122"/>
                <a:cs typeface="Times New Roman" pitchFamily="18" charset="0"/>
              </a:rPr>
              <a:t>Biểu</a:t>
            </a:r>
            <a:r>
              <a:rPr lang="en-US" altLang="zh-CN" sz="812" dirty="0">
                <a:latin typeface="Times New Roman" pitchFamily="18" charset="0"/>
                <a:ea typeface="微软雅黑" pitchFamily="34" charset="-122"/>
                <a:cs typeface="Times New Roman" pitchFamily="18" charset="0"/>
              </a:rPr>
              <a:t> </a:t>
            </a:r>
            <a:r>
              <a:rPr lang="en-US" altLang="zh-CN" sz="812" dirty="0" err="1">
                <a:latin typeface="Times New Roman" pitchFamily="18" charset="0"/>
                <a:ea typeface="微软雅黑" pitchFamily="34" charset="-122"/>
                <a:cs typeface="Times New Roman" pitchFamily="18" charset="0"/>
              </a:rPr>
              <a:t>công</a:t>
            </a:r>
            <a:r>
              <a:rPr lang="en-US" altLang="zh-CN" sz="812" dirty="0">
                <a:latin typeface="Times New Roman" pitchFamily="18" charset="0"/>
                <a:ea typeface="微软雅黑" pitchFamily="34" charset="-122"/>
                <a:cs typeface="Times New Roman" pitchFamily="18" charset="0"/>
              </a:rPr>
              <a:t> </a:t>
            </a:r>
            <a:r>
              <a:rPr lang="en-US" altLang="zh-CN" sz="812" dirty="0" err="1">
                <a:latin typeface="Times New Roman" pitchFamily="18" charset="0"/>
                <a:ea typeface="微软雅黑" pitchFamily="34" charset="-122"/>
                <a:cs typeface="Times New Roman" pitchFamily="18" charset="0"/>
              </a:rPr>
              <a:t>việc</a:t>
            </a:r>
            <a:endParaRPr lang="en-US" altLang="zh-CN" sz="812" dirty="0">
              <a:latin typeface="Times New Roman" pitchFamily="18" charset="0"/>
              <a:ea typeface="微软雅黑" pitchFamily="34" charset="-122"/>
              <a:cs typeface="Times New Roman" pitchFamily="18" charset="0"/>
            </a:endParaRPr>
          </a:p>
          <a:p>
            <a:pPr algn="ctr"/>
            <a:r>
              <a:rPr lang="en-US" altLang="zh-CN" sz="812" dirty="0" err="1">
                <a:solidFill>
                  <a:srgbClr val="FF0000"/>
                </a:solidFill>
                <a:latin typeface="Times New Roman" pitchFamily="18" charset="0"/>
                <a:ea typeface="微软雅黑" pitchFamily="34" charset="-122"/>
                <a:cs typeface="Times New Roman" pitchFamily="18" charset="0"/>
              </a:rPr>
              <a:t>bên</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cắt</a:t>
            </a:r>
            <a:endParaRPr lang="en-US" altLang="zh-CN" sz="812" dirty="0">
              <a:solidFill>
                <a:srgbClr val="FF0000"/>
              </a:solidFill>
              <a:latin typeface="Times New Roman" pitchFamily="18" charset="0"/>
              <a:ea typeface="微软雅黑" pitchFamily="34" charset="-122"/>
              <a:cs typeface="Times New Roman" pitchFamily="18" charset="0"/>
            </a:endParaRPr>
          </a:p>
        </p:txBody>
      </p:sp>
      <p:sp>
        <p:nvSpPr>
          <p:cNvPr id="108" name="TextBox 52">
            <a:extLst>
              <a:ext uri="{FF2B5EF4-FFF2-40B4-BE49-F238E27FC236}">
                <a16:creationId xmlns:a16="http://schemas.microsoft.com/office/drawing/2014/main" id="{3BE126C5-DCAE-4B21-8269-8C48AAFD1958}"/>
              </a:ext>
            </a:extLst>
          </p:cNvPr>
          <p:cNvSpPr txBox="1"/>
          <p:nvPr/>
        </p:nvSpPr>
        <p:spPr>
          <a:xfrm>
            <a:off x="965347" y="4019734"/>
            <a:ext cx="875326" cy="467244"/>
          </a:xfrm>
          <a:prstGeom prst="rect">
            <a:avLst/>
          </a:prstGeom>
          <a:noFill/>
        </p:spPr>
        <p:txBody>
          <a:bodyPr wrap="square" rtlCol="0">
            <a:spAutoFit/>
          </a:bodyPr>
          <a:lstStyle/>
          <a:p>
            <a:pPr algn="ctr"/>
            <a:r>
              <a:rPr lang="en-US" altLang="zh-CN" sz="812" dirty="0" err="1">
                <a:latin typeface="Times New Roman" pitchFamily="18" charset="0"/>
                <a:ea typeface="微软雅黑" pitchFamily="34" charset="-122"/>
                <a:cs typeface="Times New Roman" pitchFamily="18" charset="0"/>
              </a:rPr>
              <a:t>Mã</a:t>
            </a:r>
            <a:r>
              <a:rPr lang="en-US" altLang="zh-CN" sz="812" dirty="0">
                <a:latin typeface="Times New Roman" pitchFamily="18" charset="0"/>
                <a:ea typeface="微软雅黑" pitchFamily="34" charset="-122"/>
                <a:cs typeface="Times New Roman" pitchFamily="18" charset="0"/>
              </a:rPr>
              <a:t> QR </a:t>
            </a:r>
            <a:r>
              <a:rPr lang="en-US" altLang="zh-CN" sz="812" dirty="0" err="1">
                <a:latin typeface="Times New Roman" pitchFamily="18" charset="0"/>
                <a:ea typeface="微软雅黑" pitchFamily="34" charset="-122"/>
                <a:cs typeface="Times New Roman" pitchFamily="18" charset="0"/>
              </a:rPr>
              <a:t>cho</a:t>
            </a:r>
            <a:r>
              <a:rPr lang="en-US" altLang="zh-CN" sz="812" dirty="0">
                <a:latin typeface="Times New Roman" pitchFamily="18" charset="0"/>
                <a:ea typeface="微软雅黑" pitchFamily="34" charset="-122"/>
                <a:cs typeface="Times New Roman" pitchFamily="18" charset="0"/>
              </a:rPr>
              <a:t> </a:t>
            </a:r>
            <a:r>
              <a:rPr lang="en-US" altLang="zh-CN" sz="812" dirty="0" err="1">
                <a:latin typeface="Times New Roman" pitchFamily="18" charset="0"/>
                <a:ea typeface="微软雅黑" pitchFamily="34" charset="-122"/>
                <a:cs typeface="Times New Roman" pitchFamily="18" charset="0"/>
              </a:rPr>
              <a:t>bộ</a:t>
            </a:r>
            <a:r>
              <a:rPr lang="en-US" altLang="zh-CN" sz="812" dirty="0">
                <a:latin typeface="Times New Roman" pitchFamily="18" charset="0"/>
                <a:ea typeface="微软雅黑" pitchFamily="34" charset="-122"/>
                <a:cs typeface="Times New Roman" pitchFamily="18" charset="0"/>
              </a:rPr>
              <a:t> </a:t>
            </a:r>
            <a:r>
              <a:rPr lang="en-US" altLang="zh-CN" sz="812" dirty="0" err="1">
                <a:latin typeface="Times New Roman" pitchFamily="18" charset="0"/>
                <a:ea typeface="微软雅黑" pitchFamily="34" charset="-122"/>
                <a:cs typeface="Times New Roman" pitchFamily="18" charset="0"/>
              </a:rPr>
              <a:t>vị</a:t>
            </a:r>
            <a:r>
              <a:rPr lang="en-US" altLang="zh-CN" sz="812" dirty="0">
                <a:latin typeface="Times New Roman" pitchFamily="18" charset="0"/>
                <a:ea typeface="微软雅黑" pitchFamily="34" charset="-122"/>
                <a:cs typeface="Times New Roman" pitchFamily="18" charset="0"/>
              </a:rPr>
              <a:t> </a:t>
            </a:r>
            <a:r>
              <a:rPr lang="en-US" altLang="zh-CN" sz="812" dirty="0" err="1">
                <a:latin typeface="Times New Roman" pitchFamily="18" charset="0"/>
                <a:ea typeface="微软雅黑" pitchFamily="34" charset="-122"/>
                <a:cs typeface="Times New Roman" pitchFamily="18" charset="0"/>
              </a:rPr>
              <a:t>trước</a:t>
            </a:r>
            <a:r>
              <a:rPr lang="en-US" altLang="zh-CN" sz="812" dirty="0">
                <a:latin typeface="Times New Roman" pitchFamily="18" charset="0"/>
                <a:ea typeface="微软雅黑" pitchFamily="34" charset="-122"/>
                <a:cs typeface="Times New Roman" pitchFamily="18" charset="0"/>
              </a:rPr>
              <a:t> </a:t>
            </a:r>
            <a:r>
              <a:rPr lang="en-US" altLang="zh-CN" sz="812" dirty="0" err="1">
                <a:latin typeface="Times New Roman" pitchFamily="18" charset="0"/>
                <a:ea typeface="微软雅黑" pitchFamily="34" charset="-122"/>
                <a:cs typeface="Times New Roman" pitchFamily="18" charset="0"/>
              </a:rPr>
              <a:t>khi</a:t>
            </a:r>
            <a:r>
              <a:rPr lang="en-US" altLang="zh-CN" sz="812" dirty="0">
                <a:latin typeface="Times New Roman" pitchFamily="18" charset="0"/>
                <a:ea typeface="微软雅黑" pitchFamily="34" charset="-122"/>
                <a:cs typeface="Times New Roman" pitchFamily="18" charset="0"/>
              </a:rPr>
              <a:t> </a:t>
            </a:r>
            <a:r>
              <a:rPr lang="en-US" altLang="zh-CN" sz="812" dirty="0" err="1">
                <a:latin typeface="Times New Roman" pitchFamily="18" charset="0"/>
                <a:ea typeface="微软雅黑" pitchFamily="34" charset="-122"/>
                <a:cs typeface="Times New Roman" pitchFamily="18" charset="0"/>
              </a:rPr>
              <a:t>gia</a:t>
            </a:r>
            <a:r>
              <a:rPr lang="en-US" altLang="zh-CN" sz="812" dirty="0">
                <a:latin typeface="Times New Roman" pitchFamily="18" charset="0"/>
                <a:ea typeface="微软雅黑" pitchFamily="34" charset="-122"/>
                <a:cs typeface="Times New Roman" pitchFamily="18" charset="0"/>
              </a:rPr>
              <a:t> </a:t>
            </a:r>
            <a:r>
              <a:rPr lang="en-US" altLang="zh-CN" sz="812" dirty="0" err="1">
                <a:latin typeface="Times New Roman" pitchFamily="18" charset="0"/>
                <a:ea typeface="微软雅黑" pitchFamily="34" charset="-122"/>
                <a:cs typeface="Times New Roman" pitchFamily="18" charset="0"/>
              </a:rPr>
              <a:t>công</a:t>
            </a:r>
            <a:endParaRPr lang="en-US" altLang="zh-CN" sz="812" dirty="0">
              <a:latin typeface="Times New Roman" pitchFamily="18" charset="0"/>
              <a:ea typeface="微软雅黑" pitchFamily="34" charset="-122"/>
              <a:cs typeface="Times New Roman" pitchFamily="18" charset="0"/>
            </a:endParaRPr>
          </a:p>
        </p:txBody>
      </p:sp>
      <p:sp>
        <p:nvSpPr>
          <p:cNvPr id="120" name="矩形 119">
            <a:extLst>
              <a:ext uri="{FF2B5EF4-FFF2-40B4-BE49-F238E27FC236}">
                <a16:creationId xmlns:a16="http://schemas.microsoft.com/office/drawing/2014/main" id="{C263FEF3-EF18-4C59-9998-C033C3421EBA}"/>
              </a:ext>
            </a:extLst>
          </p:cNvPr>
          <p:cNvSpPr/>
          <p:nvPr/>
        </p:nvSpPr>
        <p:spPr>
          <a:xfrm>
            <a:off x="116426" y="3351016"/>
            <a:ext cx="9591991" cy="27294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21" name="TextBox 50">
            <a:extLst>
              <a:ext uri="{FF2B5EF4-FFF2-40B4-BE49-F238E27FC236}">
                <a16:creationId xmlns:a16="http://schemas.microsoft.com/office/drawing/2014/main" id="{71AD45BA-0D43-44F1-9E9E-B9F97CCCF0C8}"/>
              </a:ext>
            </a:extLst>
          </p:cNvPr>
          <p:cNvSpPr txBox="1"/>
          <p:nvPr/>
        </p:nvSpPr>
        <p:spPr>
          <a:xfrm>
            <a:off x="2395332" y="3795587"/>
            <a:ext cx="1112805" cy="342273"/>
          </a:xfrm>
          <a:prstGeom prst="rect">
            <a:avLst/>
          </a:prstGeom>
          <a:noFill/>
        </p:spPr>
        <p:txBody>
          <a:bodyPr wrap="none" rtlCol="0">
            <a:spAutoFit/>
          </a:bodyPr>
          <a:lstStyle/>
          <a:p>
            <a:pPr algn="ctr"/>
            <a:r>
              <a:rPr lang="en-US" altLang="zh-CN" sz="812" dirty="0" err="1">
                <a:latin typeface="Times New Roman" pitchFamily="18" charset="0"/>
                <a:ea typeface="微软雅黑" pitchFamily="34" charset="-122"/>
                <a:cs typeface="Times New Roman" pitchFamily="18" charset="0"/>
              </a:rPr>
              <a:t>Bộ</a:t>
            </a:r>
            <a:r>
              <a:rPr lang="en-US" altLang="zh-CN" sz="812" dirty="0">
                <a:latin typeface="Times New Roman" pitchFamily="18" charset="0"/>
                <a:ea typeface="微软雅黑" pitchFamily="34" charset="-122"/>
                <a:cs typeface="Times New Roman" pitchFamily="18" charset="0"/>
              </a:rPr>
              <a:t> </a:t>
            </a:r>
            <a:r>
              <a:rPr lang="en-US" altLang="zh-CN" sz="812" dirty="0" err="1">
                <a:latin typeface="Times New Roman" pitchFamily="18" charset="0"/>
                <a:ea typeface="微软雅黑" pitchFamily="34" charset="-122"/>
                <a:cs typeface="Times New Roman" pitchFamily="18" charset="0"/>
              </a:rPr>
              <a:t>vị</a:t>
            </a:r>
            <a:r>
              <a:rPr lang="en-US" altLang="zh-CN" sz="812" dirty="0">
                <a:latin typeface="Times New Roman" pitchFamily="18" charset="0"/>
                <a:ea typeface="微软雅黑" pitchFamily="34" charset="-122"/>
                <a:cs typeface="Times New Roman" pitchFamily="18" charset="0"/>
              </a:rPr>
              <a:t> </a:t>
            </a:r>
            <a:r>
              <a:rPr lang="en-US" altLang="zh-CN" sz="812" dirty="0" err="1">
                <a:latin typeface="Times New Roman" pitchFamily="18" charset="0"/>
                <a:ea typeface="微软雅黑" pitchFamily="34" charset="-122"/>
                <a:cs typeface="Times New Roman" pitchFamily="18" charset="0"/>
              </a:rPr>
              <a:t>gia</a:t>
            </a:r>
            <a:r>
              <a:rPr lang="en-US" altLang="zh-CN" sz="812" dirty="0">
                <a:latin typeface="Times New Roman" pitchFamily="18" charset="0"/>
                <a:ea typeface="微软雅黑" pitchFamily="34" charset="-122"/>
                <a:cs typeface="Times New Roman" pitchFamily="18" charset="0"/>
              </a:rPr>
              <a:t> </a:t>
            </a:r>
            <a:r>
              <a:rPr lang="en-US" altLang="zh-CN" sz="812" dirty="0" err="1">
                <a:latin typeface="Times New Roman" pitchFamily="18" charset="0"/>
                <a:ea typeface="微软雅黑" pitchFamily="34" charset="-122"/>
                <a:cs typeface="Times New Roman" pitchFamily="18" charset="0"/>
              </a:rPr>
              <a:t>công</a:t>
            </a:r>
            <a:endParaRPr lang="en-US" altLang="zh-CN" sz="812" dirty="0">
              <a:latin typeface="Times New Roman" pitchFamily="18" charset="0"/>
              <a:ea typeface="微软雅黑" pitchFamily="34" charset="-122"/>
              <a:cs typeface="Times New Roman" pitchFamily="18" charset="0"/>
            </a:endParaRPr>
          </a:p>
          <a:p>
            <a:pPr algn="ctr"/>
            <a:r>
              <a:rPr lang="en-US" altLang="zh-CN" sz="812" dirty="0" err="1">
                <a:solidFill>
                  <a:srgbClr val="FF0000"/>
                </a:solidFill>
                <a:latin typeface="Times New Roman" pitchFamily="18" charset="0"/>
                <a:ea typeface="微软雅黑" pitchFamily="34" charset="-122"/>
                <a:cs typeface="Times New Roman" pitchFamily="18" charset="0"/>
              </a:rPr>
              <a:t>Phát</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liệu</a:t>
            </a:r>
            <a:r>
              <a:rPr lang="en-US" altLang="zh-CN" sz="812" dirty="0">
                <a:solidFill>
                  <a:srgbClr val="FF0000"/>
                </a:solidFill>
                <a:latin typeface="Times New Roman" pitchFamily="18" charset="0"/>
                <a:ea typeface="微软雅黑" pitchFamily="34" charset="-122"/>
                <a:cs typeface="Times New Roman" pitchFamily="18" charset="0"/>
              </a:rPr>
              <a:t> -&gt; </a:t>
            </a:r>
            <a:r>
              <a:rPr lang="en-US" altLang="zh-CN" sz="812" dirty="0" err="1">
                <a:solidFill>
                  <a:srgbClr val="FF0000"/>
                </a:solidFill>
                <a:latin typeface="Times New Roman" pitchFamily="18" charset="0"/>
                <a:ea typeface="微软雅黑" pitchFamily="34" charset="-122"/>
                <a:cs typeface="Times New Roman" pitchFamily="18" charset="0"/>
              </a:rPr>
              <a:t>quét</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mã</a:t>
            </a:r>
            <a:r>
              <a:rPr lang="en-US" altLang="zh-CN" sz="812" dirty="0">
                <a:solidFill>
                  <a:srgbClr val="FF0000"/>
                </a:solidFill>
                <a:latin typeface="Times New Roman" pitchFamily="18" charset="0"/>
                <a:ea typeface="微软雅黑" pitchFamily="34" charset="-122"/>
                <a:cs typeface="Times New Roman" pitchFamily="18" charset="0"/>
              </a:rPr>
              <a:t> </a:t>
            </a:r>
            <a:endParaRPr lang="zh-CN" altLang="en-US" sz="812" dirty="0">
              <a:solidFill>
                <a:srgbClr val="FF0000"/>
              </a:solidFill>
              <a:latin typeface="Times New Roman" pitchFamily="18" charset="0"/>
              <a:ea typeface="微软雅黑" pitchFamily="34" charset="-122"/>
              <a:cs typeface="Times New Roman" pitchFamily="18" charset="0"/>
            </a:endParaRPr>
          </a:p>
        </p:txBody>
      </p:sp>
      <p:sp>
        <p:nvSpPr>
          <p:cNvPr id="124" name="矩形 123">
            <a:extLst>
              <a:ext uri="{FF2B5EF4-FFF2-40B4-BE49-F238E27FC236}">
                <a16:creationId xmlns:a16="http://schemas.microsoft.com/office/drawing/2014/main" id="{90621D85-5608-4908-AC2F-ECDF6BE93A48}"/>
              </a:ext>
            </a:extLst>
          </p:cNvPr>
          <p:cNvSpPr/>
          <p:nvPr/>
        </p:nvSpPr>
        <p:spPr>
          <a:xfrm rot="16200000">
            <a:off x="4577142" y="4474646"/>
            <a:ext cx="526389" cy="456975"/>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sz="975" dirty="0" err="1">
                <a:solidFill>
                  <a:schemeClr val="tx1"/>
                </a:solidFill>
                <a:latin typeface="Times New Roman" pitchFamily="18" charset="0"/>
                <a:ea typeface="微软雅黑" panose="020B0503020204020204" pitchFamily="34" charset="-122"/>
                <a:cs typeface="Times New Roman" pitchFamily="18" charset="0"/>
              </a:rPr>
              <a:t>Giá</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phối</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đôi</a:t>
            </a:r>
            <a:endParaRPr lang="zh-CN" altLang="en-US" sz="975" dirty="0">
              <a:solidFill>
                <a:schemeClr val="tx1"/>
              </a:solidFill>
              <a:latin typeface="微软雅黑" panose="020B0503020204020204" pitchFamily="34" charset="-122"/>
              <a:ea typeface="微软雅黑" panose="020B0503020204020204" pitchFamily="34" charset="-122"/>
            </a:endParaRPr>
          </a:p>
        </p:txBody>
      </p:sp>
      <p:sp>
        <p:nvSpPr>
          <p:cNvPr id="125" name="TextBox 49">
            <a:extLst>
              <a:ext uri="{FF2B5EF4-FFF2-40B4-BE49-F238E27FC236}">
                <a16:creationId xmlns:a16="http://schemas.microsoft.com/office/drawing/2014/main" id="{184DAFB8-1A4C-403A-99A0-4B110E59B115}"/>
              </a:ext>
            </a:extLst>
          </p:cNvPr>
          <p:cNvSpPr txBox="1"/>
          <p:nvPr/>
        </p:nvSpPr>
        <p:spPr>
          <a:xfrm>
            <a:off x="4142228" y="4957132"/>
            <a:ext cx="1059447" cy="467244"/>
          </a:xfrm>
          <a:prstGeom prst="rect">
            <a:avLst/>
          </a:prstGeom>
          <a:noFill/>
        </p:spPr>
        <p:txBody>
          <a:bodyPr wrap="square" rtlCol="0">
            <a:spAutoFit/>
          </a:bodyPr>
          <a:lstStyle/>
          <a:p>
            <a:pPr algn="ctr"/>
            <a:r>
              <a:rPr lang="en-US" altLang="zh-CN" sz="812" dirty="0" err="1">
                <a:solidFill>
                  <a:srgbClr val="FF0000"/>
                </a:solidFill>
                <a:latin typeface="Times New Roman" pitchFamily="18" charset="0"/>
                <a:ea typeface="微软雅黑" pitchFamily="34" charset="-122"/>
                <a:cs typeface="Times New Roman" pitchFamily="18" charset="0"/>
              </a:rPr>
              <a:t>Nhập</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số</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lượng</a:t>
            </a:r>
            <a:r>
              <a:rPr lang="en-US" altLang="zh-CN" sz="812" dirty="0">
                <a:solidFill>
                  <a:srgbClr val="FF0000"/>
                </a:solidFill>
                <a:latin typeface="Times New Roman" pitchFamily="18" charset="0"/>
                <a:ea typeface="微软雅黑" pitchFamily="34" charset="-122"/>
                <a:cs typeface="Times New Roman" pitchFamily="18" charset="0"/>
              </a:rPr>
              <a:t> </a:t>
            </a:r>
          </a:p>
          <a:p>
            <a:pPr algn="ctr"/>
            <a:r>
              <a:rPr lang="en-US" altLang="zh-CN" sz="812" dirty="0" err="1">
                <a:solidFill>
                  <a:srgbClr val="FF0000"/>
                </a:solidFill>
                <a:latin typeface="Times New Roman" pitchFamily="18" charset="0"/>
                <a:ea typeface="微软雅黑" pitchFamily="34" charset="-122"/>
                <a:cs typeface="Times New Roman" pitchFamily="18" charset="0"/>
              </a:rPr>
              <a:t>các</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bộ</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vị</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khác</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phối</a:t>
            </a:r>
            <a:endParaRPr lang="en-US" altLang="zh-CN" sz="812" dirty="0">
              <a:solidFill>
                <a:srgbClr val="FF0000"/>
              </a:solidFill>
              <a:latin typeface="Times New Roman" pitchFamily="18" charset="0"/>
              <a:ea typeface="微软雅黑" pitchFamily="34" charset="-122"/>
              <a:cs typeface="Times New Roman" pitchFamily="18" charset="0"/>
            </a:endParaRPr>
          </a:p>
          <a:p>
            <a:pPr algn="ctr"/>
            <a:r>
              <a:rPr lang="en-US" altLang="zh-CN" sz="812" dirty="0" err="1">
                <a:solidFill>
                  <a:srgbClr val="FF0000"/>
                </a:solidFill>
                <a:latin typeface="Times New Roman" pitchFamily="18" charset="0"/>
                <a:ea typeface="微软雅黑" pitchFamily="34" charset="-122"/>
                <a:cs typeface="Times New Roman" pitchFamily="18" charset="0"/>
              </a:rPr>
              <a:t>bộ</a:t>
            </a:r>
            <a:endParaRPr lang="zh-CN" altLang="en-US" sz="812" dirty="0">
              <a:solidFill>
                <a:srgbClr val="FF0000"/>
              </a:solidFill>
              <a:latin typeface="Times New Roman" pitchFamily="18" charset="0"/>
              <a:ea typeface="微软雅黑" pitchFamily="34" charset="-122"/>
              <a:cs typeface="Times New Roman" pitchFamily="18" charset="0"/>
            </a:endParaRPr>
          </a:p>
        </p:txBody>
      </p:sp>
      <p:sp>
        <p:nvSpPr>
          <p:cNvPr id="128" name="矩形 127">
            <a:extLst>
              <a:ext uri="{FF2B5EF4-FFF2-40B4-BE49-F238E27FC236}">
                <a16:creationId xmlns:a16="http://schemas.microsoft.com/office/drawing/2014/main" id="{8303BD25-412B-48C3-851C-47622FE92DE9}"/>
              </a:ext>
            </a:extLst>
          </p:cNvPr>
          <p:cNvSpPr/>
          <p:nvPr/>
        </p:nvSpPr>
        <p:spPr>
          <a:xfrm rot="16200000">
            <a:off x="7725705" y="4357709"/>
            <a:ext cx="526389" cy="660075"/>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sz="975" dirty="0" err="1">
                <a:solidFill>
                  <a:schemeClr val="tx1"/>
                </a:solidFill>
                <a:latin typeface="Times New Roman" pitchFamily="18" charset="0"/>
                <a:ea typeface="微软雅黑" panose="020B0503020204020204" pitchFamily="34" charset="-122"/>
                <a:cs typeface="Times New Roman" pitchFamily="18" charset="0"/>
              </a:rPr>
              <a:t>Giá</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đựng</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mặt</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giày</a:t>
            </a:r>
            <a:endParaRPr lang="zh-CN" altLang="en-US" sz="975" dirty="0">
              <a:solidFill>
                <a:schemeClr val="tx1"/>
              </a:solidFill>
              <a:latin typeface="微软雅黑" panose="020B0503020204020204" pitchFamily="34" charset="-122"/>
              <a:ea typeface="微软雅黑" panose="020B0503020204020204" pitchFamily="34" charset="-122"/>
            </a:endParaRPr>
          </a:p>
        </p:txBody>
      </p:sp>
      <p:pic>
        <p:nvPicPr>
          <p:cNvPr id="129" name="Picture 3">
            <a:extLst>
              <a:ext uri="{FF2B5EF4-FFF2-40B4-BE49-F238E27FC236}">
                <a16:creationId xmlns:a16="http://schemas.microsoft.com/office/drawing/2014/main" id="{D8505C0B-6236-4C97-B453-374703F916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5368" y="4509713"/>
            <a:ext cx="322385" cy="386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 name="TextBox 45">
            <a:extLst>
              <a:ext uri="{FF2B5EF4-FFF2-40B4-BE49-F238E27FC236}">
                <a16:creationId xmlns:a16="http://schemas.microsoft.com/office/drawing/2014/main" id="{55B26123-BA42-4671-8DF3-14F2495AA571}"/>
              </a:ext>
            </a:extLst>
          </p:cNvPr>
          <p:cNvSpPr txBox="1"/>
          <p:nvPr/>
        </p:nvSpPr>
        <p:spPr>
          <a:xfrm>
            <a:off x="6564084" y="4537513"/>
            <a:ext cx="726844" cy="338554"/>
          </a:xfrm>
          <a:prstGeom prst="rect">
            <a:avLst/>
          </a:prstGeom>
          <a:noFill/>
        </p:spPr>
        <p:txBody>
          <a:bodyPr wrap="square" rtlCol="0">
            <a:spAutoFit/>
          </a:bodyPr>
          <a:lstStyle/>
          <a:p>
            <a:pPr algn="ctr"/>
            <a:r>
              <a:rPr lang="en-US" altLang="zh-CN" sz="800" dirty="0" err="1">
                <a:solidFill>
                  <a:srgbClr val="FF0000"/>
                </a:solidFill>
                <a:latin typeface="Times New Roman" pitchFamily="18" charset="0"/>
                <a:ea typeface="微软雅黑" pitchFamily="34" charset="-122"/>
                <a:cs typeface="Times New Roman" pitchFamily="18" charset="0"/>
              </a:rPr>
              <a:t>Nhập</a:t>
            </a:r>
            <a:r>
              <a:rPr lang="en-US" altLang="zh-CN" sz="800" dirty="0">
                <a:solidFill>
                  <a:srgbClr val="FF0000"/>
                </a:solidFill>
                <a:latin typeface="Times New Roman" pitchFamily="18" charset="0"/>
                <a:ea typeface="微软雅黑" pitchFamily="34" charset="-122"/>
                <a:cs typeface="Times New Roman" pitchFamily="18" charset="0"/>
              </a:rPr>
              <a:t> </a:t>
            </a:r>
            <a:r>
              <a:rPr lang="en-US" altLang="zh-CN" sz="800" dirty="0" err="1">
                <a:solidFill>
                  <a:srgbClr val="FF0000"/>
                </a:solidFill>
                <a:latin typeface="Times New Roman" pitchFamily="18" charset="0"/>
                <a:ea typeface="微软雅黑" pitchFamily="34" charset="-122"/>
                <a:cs typeface="Times New Roman" pitchFamily="18" charset="0"/>
              </a:rPr>
              <a:t>số</a:t>
            </a:r>
            <a:r>
              <a:rPr lang="en-US" altLang="zh-CN" sz="800" dirty="0">
                <a:solidFill>
                  <a:srgbClr val="FF0000"/>
                </a:solidFill>
                <a:latin typeface="Times New Roman" pitchFamily="18" charset="0"/>
                <a:ea typeface="微软雅黑" pitchFamily="34" charset="-122"/>
                <a:cs typeface="Times New Roman" pitchFamily="18" charset="0"/>
              </a:rPr>
              <a:t> </a:t>
            </a:r>
            <a:r>
              <a:rPr lang="en-US" altLang="zh-CN" sz="800" dirty="0" err="1">
                <a:solidFill>
                  <a:srgbClr val="FF0000"/>
                </a:solidFill>
                <a:latin typeface="Times New Roman" pitchFamily="18" charset="0"/>
                <a:ea typeface="微软雅黑" pitchFamily="34" charset="-122"/>
                <a:cs typeface="Times New Roman" pitchFamily="18" charset="0"/>
              </a:rPr>
              <a:t>lượng</a:t>
            </a:r>
            <a:r>
              <a:rPr lang="en-US" altLang="zh-CN" sz="800" dirty="0">
                <a:solidFill>
                  <a:srgbClr val="FF0000"/>
                </a:solidFill>
                <a:latin typeface="Times New Roman" pitchFamily="18" charset="0"/>
                <a:ea typeface="微软雅黑" pitchFamily="34" charset="-122"/>
                <a:cs typeface="Times New Roman" pitchFamily="18" charset="0"/>
              </a:rPr>
              <a:t> may</a:t>
            </a:r>
            <a:endParaRPr lang="zh-CN" altLang="en-US" sz="800" dirty="0">
              <a:solidFill>
                <a:srgbClr val="FF0000"/>
              </a:solidFill>
              <a:latin typeface="Times New Roman" pitchFamily="18" charset="0"/>
              <a:ea typeface="微软雅黑" pitchFamily="34" charset="-122"/>
              <a:cs typeface="Times New Roman" pitchFamily="18" charset="0"/>
            </a:endParaRPr>
          </a:p>
        </p:txBody>
      </p:sp>
      <p:sp>
        <p:nvSpPr>
          <p:cNvPr id="132" name="矩形 131">
            <a:extLst>
              <a:ext uri="{FF2B5EF4-FFF2-40B4-BE49-F238E27FC236}">
                <a16:creationId xmlns:a16="http://schemas.microsoft.com/office/drawing/2014/main" id="{CB85B0DE-261F-4DB1-A7CA-8D4CA8FBBA89}"/>
              </a:ext>
            </a:extLst>
          </p:cNvPr>
          <p:cNvSpPr/>
          <p:nvPr/>
        </p:nvSpPr>
        <p:spPr>
          <a:xfrm rot="16200000">
            <a:off x="5812773" y="2509157"/>
            <a:ext cx="526391" cy="63042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dirty="0" err="1">
                <a:solidFill>
                  <a:schemeClr val="tx1"/>
                </a:solidFill>
                <a:latin typeface="Times New Roman" pitchFamily="18" charset="0"/>
                <a:ea typeface="微软雅黑" panose="020B0503020204020204" pitchFamily="34" charset="-122"/>
                <a:cs typeface="Times New Roman" pitchFamily="18" charset="0"/>
              </a:rPr>
              <a:t>Chuyền</a:t>
            </a:r>
            <a:r>
              <a:rPr lang="en-US" altLang="zh-CN" dirty="0">
                <a:solidFill>
                  <a:schemeClr val="tx1"/>
                </a:solidFill>
                <a:latin typeface="Times New Roman" pitchFamily="18" charset="0"/>
                <a:ea typeface="微软雅黑" panose="020B0503020204020204" pitchFamily="34" charset="-122"/>
                <a:cs typeface="Times New Roman" pitchFamily="18" charset="0"/>
              </a:rPr>
              <a:t> </a:t>
            </a:r>
            <a:r>
              <a:rPr lang="en-US" altLang="zh-CN" dirty="0" err="1">
                <a:solidFill>
                  <a:schemeClr val="tx1"/>
                </a:solidFill>
                <a:latin typeface="Times New Roman" pitchFamily="18" charset="0"/>
                <a:ea typeface="微软雅黑" panose="020B0503020204020204" pitchFamily="34" charset="-122"/>
                <a:cs typeface="Times New Roman" pitchFamily="18" charset="0"/>
              </a:rPr>
              <a:t>hoàn</a:t>
            </a:r>
            <a:r>
              <a:rPr lang="en-US" altLang="zh-CN" dirty="0">
                <a:solidFill>
                  <a:schemeClr val="tx1"/>
                </a:solidFill>
                <a:latin typeface="Times New Roman" pitchFamily="18" charset="0"/>
                <a:ea typeface="微软雅黑" panose="020B0503020204020204" pitchFamily="34" charset="-122"/>
                <a:cs typeface="Times New Roman" pitchFamily="18" charset="0"/>
              </a:rPr>
              <a:t> </a:t>
            </a:r>
            <a:r>
              <a:rPr lang="en-US" altLang="zh-CN" dirty="0" err="1">
                <a:solidFill>
                  <a:schemeClr val="tx1"/>
                </a:solidFill>
                <a:latin typeface="Times New Roman" pitchFamily="18" charset="0"/>
                <a:ea typeface="微软雅黑" panose="020B0503020204020204" pitchFamily="34" charset="-122"/>
                <a:cs typeface="Times New Roman" pitchFamily="18" charset="0"/>
              </a:rPr>
              <a:t>chỉnh</a:t>
            </a:r>
            <a:endParaRPr lang="zh-CN" altLang="en-US" dirty="0">
              <a:solidFill>
                <a:schemeClr val="tx1"/>
              </a:solidFill>
              <a:latin typeface="Times New Roman" pitchFamily="18" charset="0"/>
              <a:ea typeface="微软雅黑" panose="020B0503020204020204" pitchFamily="34" charset="-122"/>
              <a:cs typeface="Times New Roman" pitchFamily="18" charset="0"/>
            </a:endParaRPr>
          </a:p>
        </p:txBody>
      </p:sp>
      <p:sp>
        <p:nvSpPr>
          <p:cNvPr id="134" name="矩形 133">
            <a:extLst>
              <a:ext uri="{FF2B5EF4-FFF2-40B4-BE49-F238E27FC236}">
                <a16:creationId xmlns:a16="http://schemas.microsoft.com/office/drawing/2014/main" id="{6C2B1839-863E-4358-B354-F24002E42FBF}"/>
              </a:ext>
            </a:extLst>
          </p:cNvPr>
          <p:cNvSpPr/>
          <p:nvPr/>
        </p:nvSpPr>
        <p:spPr>
          <a:xfrm rot="16200000">
            <a:off x="8642024" y="4364868"/>
            <a:ext cx="560688" cy="611442"/>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sz="975" dirty="0" err="1">
                <a:solidFill>
                  <a:schemeClr val="tx1"/>
                </a:solidFill>
                <a:latin typeface="Times New Roman" pitchFamily="18" charset="0"/>
                <a:ea typeface="微软雅黑" panose="020B0503020204020204" pitchFamily="34" charset="-122"/>
                <a:cs typeface="Times New Roman" pitchFamily="18" charset="0"/>
              </a:rPr>
              <a:t>Giá</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đựng</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bộ</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vị</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đế</a:t>
            </a:r>
            <a:endParaRPr lang="zh-CN" altLang="en-US" sz="975" dirty="0">
              <a:solidFill>
                <a:schemeClr val="tx1"/>
              </a:solidFill>
              <a:latin typeface="微软雅黑" panose="020B0503020204020204" pitchFamily="34" charset="-122"/>
              <a:ea typeface="微软雅黑" panose="020B0503020204020204" pitchFamily="34" charset="-122"/>
            </a:endParaRPr>
          </a:p>
        </p:txBody>
      </p:sp>
      <p:sp>
        <p:nvSpPr>
          <p:cNvPr id="135" name="TextBox 47">
            <a:extLst>
              <a:ext uri="{FF2B5EF4-FFF2-40B4-BE49-F238E27FC236}">
                <a16:creationId xmlns:a16="http://schemas.microsoft.com/office/drawing/2014/main" id="{097A915B-9828-43F4-BAF5-542B264E0ECB}"/>
              </a:ext>
            </a:extLst>
          </p:cNvPr>
          <p:cNvSpPr txBox="1"/>
          <p:nvPr/>
        </p:nvSpPr>
        <p:spPr>
          <a:xfrm>
            <a:off x="7323960" y="3561965"/>
            <a:ext cx="909223" cy="467244"/>
          </a:xfrm>
          <a:prstGeom prst="rect">
            <a:avLst/>
          </a:prstGeom>
          <a:noFill/>
        </p:spPr>
        <p:txBody>
          <a:bodyPr wrap="none" rtlCol="0">
            <a:spAutoFit/>
          </a:bodyPr>
          <a:lstStyle/>
          <a:p>
            <a:pPr algn="ctr"/>
            <a:r>
              <a:rPr lang="zh-CN" altLang="en-US" sz="812" dirty="0">
                <a:latin typeface="微软雅黑" pitchFamily="34" charset="-122"/>
                <a:ea typeface="微软雅黑" pitchFamily="34" charset="-122"/>
              </a:rPr>
              <a:t>面料</a:t>
            </a:r>
            <a:r>
              <a:rPr lang="en-US" altLang="zh-CN" sz="812" dirty="0">
                <a:latin typeface="微软雅黑" pitchFamily="34" charset="-122"/>
                <a:ea typeface="微软雅黑" pitchFamily="34" charset="-122"/>
              </a:rPr>
              <a:t>/</a:t>
            </a:r>
            <a:r>
              <a:rPr lang="zh-CN" altLang="en-US" sz="812" dirty="0">
                <a:latin typeface="微软雅黑" pitchFamily="34" charset="-122"/>
                <a:ea typeface="微软雅黑" pitchFamily="34" charset="-122"/>
              </a:rPr>
              <a:t>底材</a:t>
            </a:r>
            <a:r>
              <a:rPr lang="en-US" altLang="zh-CN" sz="812" dirty="0">
                <a:latin typeface="微软雅黑" pitchFamily="34" charset="-122"/>
                <a:ea typeface="微软雅黑" pitchFamily="34" charset="-122"/>
              </a:rPr>
              <a:t>/</a:t>
            </a:r>
            <a:r>
              <a:rPr lang="zh-CN" altLang="en-US" sz="812" dirty="0">
                <a:latin typeface="微软雅黑" pitchFamily="34" charset="-122"/>
                <a:ea typeface="微软雅黑" pitchFamily="34" charset="-122"/>
              </a:rPr>
              <a:t>包材</a:t>
            </a:r>
            <a:endParaRPr lang="en-US" altLang="zh-CN" sz="812" dirty="0">
              <a:latin typeface="微软雅黑" pitchFamily="34" charset="-122"/>
              <a:ea typeface="微软雅黑" pitchFamily="34" charset="-122"/>
            </a:endParaRPr>
          </a:p>
          <a:p>
            <a:pPr algn="ctr"/>
            <a:r>
              <a:rPr lang="zh-CN" altLang="en-US" sz="812" dirty="0">
                <a:latin typeface="微软雅黑" pitchFamily="34" charset="-122"/>
                <a:ea typeface="微软雅黑" pitchFamily="34" charset="-122"/>
              </a:rPr>
              <a:t>日備料安排單</a:t>
            </a:r>
            <a:endParaRPr lang="en-US" altLang="zh-CN" sz="812" dirty="0">
              <a:latin typeface="微软雅黑" pitchFamily="34" charset="-122"/>
              <a:ea typeface="微软雅黑" pitchFamily="34" charset="-122"/>
            </a:endParaRPr>
          </a:p>
          <a:p>
            <a:pPr algn="ctr"/>
            <a:r>
              <a:rPr lang="zh-CN" altLang="en-US" sz="812" dirty="0">
                <a:solidFill>
                  <a:srgbClr val="FF0000"/>
                </a:solidFill>
                <a:latin typeface="微软雅黑" pitchFamily="34" charset="-122"/>
                <a:ea typeface="微软雅黑" pitchFamily="34" charset="-122"/>
              </a:rPr>
              <a:t>收料確認</a:t>
            </a:r>
          </a:p>
        </p:txBody>
      </p:sp>
      <p:sp>
        <p:nvSpPr>
          <p:cNvPr id="136" name="TextBox 44">
            <a:extLst>
              <a:ext uri="{FF2B5EF4-FFF2-40B4-BE49-F238E27FC236}">
                <a16:creationId xmlns:a16="http://schemas.microsoft.com/office/drawing/2014/main" id="{397B8719-B59D-494B-A72A-743AFF31A8E2}"/>
              </a:ext>
            </a:extLst>
          </p:cNvPr>
          <p:cNvSpPr txBox="1"/>
          <p:nvPr/>
        </p:nvSpPr>
        <p:spPr>
          <a:xfrm>
            <a:off x="8506698" y="5411563"/>
            <a:ext cx="827216" cy="467244"/>
          </a:xfrm>
          <a:prstGeom prst="rect">
            <a:avLst/>
          </a:prstGeom>
          <a:noFill/>
        </p:spPr>
        <p:txBody>
          <a:bodyPr wrap="square" rtlCol="0">
            <a:spAutoFit/>
          </a:bodyPr>
          <a:lstStyle/>
          <a:p>
            <a:pPr algn="ctr"/>
            <a:r>
              <a:rPr lang="en-US" altLang="zh-CN" sz="812" dirty="0" err="1">
                <a:solidFill>
                  <a:srgbClr val="FF0000"/>
                </a:solidFill>
                <a:latin typeface="Times New Roman" pitchFamily="18" charset="0"/>
                <a:ea typeface="微软雅黑" pitchFamily="34" charset="-122"/>
                <a:cs typeface="Times New Roman" pitchFamily="18" charset="0"/>
              </a:rPr>
              <a:t>Nhập</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liệu</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đầu</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vào</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bên</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hoàn</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chỉnh</a:t>
            </a:r>
            <a:endParaRPr lang="zh-CN" altLang="en-US" sz="812" dirty="0">
              <a:solidFill>
                <a:srgbClr val="FF0000"/>
              </a:solidFill>
              <a:latin typeface="Times New Roman" pitchFamily="18" charset="0"/>
              <a:ea typeface="微软雅黑" pitchFamily="34" charset="-122"/>
              <a:cs typeface="Times New Roman" pitchFamily="18" charset="0"/>
            </a:endParaRPr>
          </a:p>
        </p:txBody>
      </p:sp>
      <p:pic>
        <p:nvPicPr>
          <p:cNvPr id="137" name="Picture 3">
            <a:extLst>
              <a:ext uri="{FF2B5EF4-FFF2-40B4-BE49-F238E27FC236}">
                <a16:creationId xmlns:a16="http://schemas.microsoft.com/office/drawing/2014/main" id="{49991011-2140-4BC4-8849-F73ECDF251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5348" y="5456575"/>
            <a:ext cx="270660" cy="32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 name="TextBox 41">
            <a:extLst>
              <a:ext uri="{FF2B5EF4-FFF2-40B4-BE49-F238E27FC236}">
                <a16:creationId xmlns:a16="http://schemas.microsoft.com/office/drawing/2014/main" id="{6866D83E-DDC6-4377-92F3-F7A68EBA9980}"/>
              </a:ext>
            </a:extLst>
          </p:cNvPr>
          <p:cNvSpPr txBox="1"/>
          <p:nvPr/>
        </p:nvSpPr>
        <p:spPr>
          <a:xfrm>
            <a:off x="8233183" y="3952931"/>
            <a:ext cx="1143262" cy="258982"/>
          </a:xfrm>
          <a:prstGeom prst="rect">
            <a:avLst/>
          </a:prstGeom>
          <a:noFill/>
        </p:spPr>
        <p:txBody>
          <a:bodyPr wrap="none" rtlCol="0">
            <a:spAutoFit/>
          </a:bodyPr>
          <a:lstStyle/>
          <a:p>
            <a:r>
              <a:rPr lang="en-US" altLang="zh-CN" sz="1083" dirty="0" err="1">
                <a:solidFill>
                  <a:srgbClr val="FF0000"/>
                </a:solidFill>
                <a:latin typeface="Times New Roman" pitchFamily="18" charset="0"/>
                <a:ea typeface="微软雅黑" pitchFamily="34" charset="-122"/>
                <a:cs typeface="Times New Roman" pitchFamily="18" charset="0"/>
              </a:rPr>
              <a:t>Bảng</a:t>
            </a:r>
            <a:r>
              <a:rPr lang="en-US" altLang="zh-CN" sz="1083" dirty="0">
                <a:solidFill>
                  <a:srgbClr val="FF0000"/>
                </a:solidFill>
                <a:latin typeface="Times New Roman" pitchFamily="18" charset="0"/>
                <a:ea typeface="微软雅黑" pitchFamily="34" charset="-122"/>
                <a:cs typeface="Times New Roman" pitchFamily="18" charset="0"/>
              </a:rPr>
              <a:t> </a:t>
            </a:r>
            <a:r>
              <a:rPr lang="en-US" altLang="zh-CN" sz="1083" dirty="0" err="1">
                <a:solidFill>
                  <a:srgbClr val="FF0000"/>
                </a:solidFill>
                <a:latin typeface="Times New Roman" pitchFamily="18" charset="0"/>
                <a:ea typeface="微软雅黑" pitchFamily="34" charset="-122"/>
                <a:cs typeface="Times New Roman" pitchFamily="18" charset="0"/>
              </a:rPr>
              <a:t>sản</a:t>
            </a:r>
            <a:r>
              <a:rPr lang="en-US" altLang="zh-CN" sz="1083" dirty="0">
                <a:solidFill>
                  <a:srgbClr val="FF0000"/>
                </a:solidFill>
                <a:latin typeface="Times New Roman" pitchFamily="18" charset="0"/>
                <a:ea typeface="微软雅黑" pitchFamily="34" charset="-122"/>
                <a:cs typeface="Times New Roman" pitchFamily="18" charset="0"/>
              </a:rPr>
              <a:t> </a:t>
            </a:r>
            <a:r>
              <a:rPr lang="en-US" altLang="zh-CN" sz="1083" dirty="0" err="1">
                <a:solidFill>
                  <a:srgbClr val="FF0000"/>
                </a:solidFill>
                <a:latin typeface="Times New Roman" pitchFamily="18" charset="0"/>
                <a:ea typeface="微软雅黑" pitchFamily="34" charset="-122"/>
                <a:cs typeface="Times New Roman" pitchFamily="18" charset="0"/>
              </a:rPr>
              <a:t>lượng</a:t>
            </a:r>
            <a:r>
              <a:rPr lang="en-US" altLang="zh-CN" sz="1083" dirty="0">
                <a:solidFill>
                  <a:srgbClr val="FF0000"/>
                </a:solidFill>
                <a:latin typeface="Times New Roman" pitchFamily="18" charset="0"/>
                <a:ea typeface="微软雅黑" pitchFamily="34" charset="-122"/>
                <a:cs typeface="Times New Roman" pitchFamily="18" charset="0"/>
              </a:rPr>
              <a:t> </a:t>
            </a:r>
            <a:endParaRPr lang="zh-CN" altLang="en-US" sz="1083" dirty="0">
              <a:solidFill>
                <a:srgbClr val="FF0000"/>
              </a:solidFill>
              <a:latin typeface="Times New Roman" pitchFamily="18" charset="0"/>
              <a:ea typeface="微软雅黑" pitchFamily="34" charset="-122"/>
              <a:cs typeface="Times New Roman" pitchFamily="18" charset="0"/>
            </a:endParaRPr>
          </a:p>
        </p:txBody>
      </p:sp>
      <p:pic>
        <p:nvPicPr>
          <p:cNvPr id="146" name="Picture 9" descr="https://img1.baidu.com/it/u=1184505073,2842598048&amp;fm=253&amp;fmt=auto&amp;app=120&amp;f=JPEG?w=766&amp;h=397">
            <a:extLst>
              <a:ext uri="{FF2B5EF4-FFF2-40B4-BE49-F238E27FC236}">
                <a16:creationId xmlns:a16="http://schemas.microsoft.com/office/drawing/2014/main" id="{50BE2E49-215F-4E6E-9898-BD962563DA0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16897" y="3431844"/>
            <a:ext cx="770890" cy="309097"/>
          </a:xfrm>
          <a:prstGeom prst="rect">
            <a:avLst/>
          </a:prstGeom>
          <a:noFill/>
          <a:extLst>
            <a:ext uri="{909E8E84-426E-40DD-AFC4-6F175D3DCCD1}">
              <a14:hiddenFill xmlns:a14="http://schemas.microsoft.com/office/drawing/2010/main">
                <a:solidFill>
                  <a:srgbClr val="FFFFFF"/>
                </a:solidFill>
              </a14:hiddenFill>
            </a:ext>
          </a:extLst>
        </p:spPr>
      </p:pic>
      <p:sp>
        <p:nvSpPr>
          <p:cNvPr id="147" name="下箭头 365">
            <a:extLst>
              <a:ext uri="{FF2B5EF4-FFF2-40B4-BE49-F238E27FC236}">
                <a16:creationId xmlns:a16="http://schemas.microsoft.com/office/drawing/2014/main" id="{31D79E3D-FE50-4119-8B75-7A8FAA25B592}"/>
              </a:ext>
            </a:extLst>
          </p:cNvPr>
          <p:cNvSpPr/>
          <p:nvPr/>
        </p:nvSpPr>
        <p:spPr>
          <a:xfrm rot="16200000">
            <a:off x="2785795" y="4613547"/>
            <a:ext cx="119655" cy="123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48" name="下箭头 365">
            <a:extLst>
              <a:ext uri="{FF2B5EF4-FFF2-40B4-BE49-F238E27FC236}">
                <a16:creationId xmlns:a16="http://schemas.microsoft.com/office/drawing/2014/main" id="{F79740DB-6646-4A3B-BD6E-4048C557A03A}"/>
              </a:ext>
            </a:extLst>
          </p:cNvPr>
          <p:cNvSpPr/>
          <p:nvPr/>
        </p:nvSpPr>
        <p:spPr>
          <a:xfrm rot="16200000">
            <a:off x="3504191" y="4613547"/>
            <a:ext cx="119655" cy="123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49" name="下箭头 365">
            <a:extLst>
              <a:ext uri="{FF2B5EF4-FFF2-40B4-BE49-F238E27FC236}">
                <a16:creationId xmlns:a16="http://schemas.microsoft.com/office/drawing/2014/main" id="{03453AD6-2958-460A-BC0F-63E949E69151}"/>
              </a:ext>
            </a:extLst>
          </p:cNvPr>
          <p:cNvSpPr/>
          <p:nvPr/>
        </p:nvSpPr>
        <p:spPr>
          <a:xfrm rot="16200000">
            <a:off x="4461372" y="4613547"/>
            <a:ext cx="119655" cy="123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50" name="下箭头 365">
            <a:extLst>
              <a:ext uri="{FF2B5EF4-FFF2-40B4-BE49-F238E27FC236}">
                <a16:creationId xmlns:a16="http://schemas.microsoft.com/office/drawing/2014/main" id="{693F636D-32D6-4533-A5E5-C52C29F356D2}"/>
              </a:ext>
            </a:extLst>
          </p:cNvPr>
          <p:cNvSpPr/>
          <p:nvPr/>
        </p:nvSpPr>
        <p:spPr>
          <a:xfrm rot="16200000">
            <a:off x="5141848" y="4613547"/>
            <a:ext cx="119655" cy="123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51" name="下箭头 365">
            <a:extLst>
              <a:ext uri="{FF2B5EF4-FFF2-40B4-BE49-F238E27FC236}">
                <a16:creationId xmlns:a16="http://schemas.microsoft.com/office/drawing/2014/main" id="{4961FCDD-3105-466F-A0FB-C35E3641B74A}"/>
              </a:ext>
            </a:extLst>
          </p:cNvPr>
          <p:cNvSpPr/>
          <p:nvPr/>
        </p:nvSpPr>
        <p:spPr>
          <a:xfrm>
            <a:off x="7951110" y="4988679"/>
            <a:ext cx="119655" cy="349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52" name="圆角右箭头 351">
            <a:extLst>
              <a:ext uri="{FF2B5EF4-FFF2-40B4-BE49-F238E27FC236}">
                <a16:creationId xmlns:a16="http://schemas.microsoft.com/office/drawing/2014/main" id="{E1FFEEEA-41DA-4A27-8480-7BA775A75D11}"/>
              </a:ext>
            </a:extLst>
          </p:cNvPr>
          <p:cNvSpPr/>
          <p:nvPr/>
        </p:nvSpPr>
        <p:spPr>
          <a:xfrm>
            <a:off x="3291691" y="4041651"/>
            <a:ext cx="304650" cy="3509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pic>
        <p:nvPicPr>
          <p:cNvPr id="154" name="Picture 5">
            <a:extLst>
              <a:ext uri="{FF2B5EF4-FFF2-40B4-BE49-F238E27FC236}">
                <a16:creationId xmlns:a16="http://schemas.microsoft.com/office/drawing/2014/main" id="{C5DA9034-864B-4BF7-A046-1EC83EC453F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6743" y="3463633"/>
            <a:ext cx="331692" cy="362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9" name="TextBox 33">
            <a:extLst>
              <a:ext uri="{FF2B5EF4-FFF2-40B4-BE49-F238E27FC236}">
                <a16:creationId xmlns:a16="http://schemas.microsoft.com/office/drawing/2014/main" id="{8E7EE841-9808-44AF-8472-63ABBD4367BD}"/>
              </a:ext>
            </a:extLst>
          </p:cNvPr>
          <p:cNvSpPr txBox="1"/>
          <p:nvPr/>
        </p:nvSpPr>
        <p:spPr>
          <a:xfrm>
            <a:off x="138136" y="3376781"/>
            <a:ext cx="1438214" cy="492443"/>
          </a:xfrm>
          <a:prstGeom prst="rect">
            <a:avLst/>
          </a:prstGeom>
          <a:noFill/>
        </p:spPr>
        <p:txBody>
          <a:bodyPr wrap="none" rtlCol="0">
            <a:spAutoFit/>
          </a:bodyPr>
          <a:lstStyle/>
          <a:p>
            <a:r>
              <a:rPr lang="en-US" altLang="zh-CN" sz="1300" dirty="0" err="1">
                <a:latin typeface="Times New Roman" pitchFamily="18" charset="0"/>
                <a:ea typeface="微软雅黑" pitchFamily="34" charset="-122"/>
                <a:cs typeface="Times New Roman" pitchFamily="18" charset="0"/>
              </a:rPr>
              <a:t>Khu</a:t>
            </a:r>
            <a:r>
              <a:rPr lang="en-US" altLang="zh-CN" sz="1300" dirty="0">
                <a:latin typeface="Times New Roman" pitchFamily="18" charset="0"/>
                <a:ea typeface="微软雅黑" pitchFamily="34" charset="-122"/>
                <a:cs typeface="Times New Roman" pitchFamily="18" charset="0"/>
              </a:rPr>
              <a:t> </a:t>
            </a:r>
            <a:r>
              <a:rPr lang="en-US" altLang="zh-CN" sz="1300" dirty="0" err="1">
                <a:latin typeface="Times New Roman" pitchFamily="18" charset="0"/>
                <a:ea typeface="微软雅黑" pitchFamily="34" charset="-122"/>
                <a:cs typeface="Times New Roman" pitchFamily="18" charset="0"/>
              </a:rPr>
              <a:t>vực</a:t>
            </a:r>
            <a:r>
              <a:rPr lang="en-US" altLang="zh-CN" sz="1300" dirty="0">
                <a:latin typeface="Times New Roman" pitchFamily="18" charset="0"/>
                <a:ea typeface="微软雅黑" pitchFamily="34" charset="-122"/>
                <a:cs typeface="Times New Roman" pitchFamily="18" charset="0"/>
              </a:rPr>
              <a:t> </a:t>
            </a:r>
            <a:r>
              <a:rPr lang="en-US" altLang="zh-CN" sz="1300" dirty="0" err="1">
                <a:latin typeface="Times New Roman" pitchFamily="18" charset="0"/>
                <a:ea typeface="微软雅黑" pitchFamily="34" charset="-122"/>
                <a:cs typeface="Times New Roman" pitchFamily="18" charset="0"/>
              </a:rPr>
              <a:t>sản</a:t>
            </a:r>
            <a:r>
              <a:rPr lang="en-US" altLang="zh-CN" sz="1300" dirty="0">
                <a:latin typeface="Times New Roman" pitchFamily="18" charset="0"/>
                <a:ea typeface="微软雅黑" pitchFamily="34" charset="-122"/>
                <a:cs typeface="Times New Roman" pitchFamily="18" charset="0"/>
              </a:rPr>
              <a:t> </a:t>
            </a:r>
            <a:r>
              <a:rPr lang="en-US" altLang="zh-CN" sz="1300" dirty="0" err="1">
                <a:latin typeface="Times New Roman" pitchFamily="18" charset="0"/>
                <a:ea typeface="微软雅黑" pitchFamily="34" charset="-122"/>
                <a:cs typeface="Times New Roman" pitchFamily="18" charset="0"/>
              </a:rPr>
              <a:t>xuất</a:t>
            </a:r>
            <a:endParaRPr lang="en-US" altLang="zh-CN" sz="1300" dirty="0">
              <a:latin typeface="Times New Roman" pitchFamily="18" charset="0"/>
              <a:ea typeface="微软雅黑" pitchFamily="34" charset="-122"/>
              <a:cs typeface="Times New Roman" pitchFamily="18" charset="0"/>
            </a:endParaRPr>
          </a:p>
          <a:p>
            <a:r>
              <a:rPr lang="en-US" altLang="zh-CN" sz="1300" dirty="0" err="1">
                <a:latin typeface="Times New Roman" pitchFamily="18" charset="0"/>
                <a:ea typeface="微软雅黑" pitchFamily="34" charset="-122"/>
                <a:cs typeface="Times New Roman" pitchFamily="18" charset="0"/>
              </a:rPr>
              <a:t>mặt</a:t>
            </a:r>
            <a:r>
              <a:rPr lang="en-US" altLang="zh-CN" sz="1300" dirty="0">
                <a:latin typeface="Times New Roman" pitchFamily="18" charset="0"/>
                <a:ea typeface="微软雅黑" pitchFamily="34" charset="-122"/>
                <a:cs typeface="Times New Roman" pitchFamily="18" charset="0"/>
              </a:rPr>
              <a:t> </a:t>
            </a:r>
            <a:r>
              <a:rPr lang="en-US" altLang="zh-CN" sz="1300" dirty="0" err="1">
                <a:latin typeface="Times New Roman" pitchFamily="18" charset="0"/>
                <a:ea typeface="微软雅黑" pitchFamily="34" charset="-122"/>
                <a:cs typeface="Times New Roman" pitchFamily="18" charset="0"/>
              </a:rPr>
              <a:t>giày</a:t>
            </a:r>
            <a:endParaRPr lang="zh-CN" altLang="en-US" sz="1300" dirty="0">
              <a:latin typeface="Times New Roman" pitchFamily="18" charset="0"/>
              <a:ea typeface="微软雅黑" pitchFamily="34" charset="-122"/>
              <a:cs typeface="Times New Roman" pitchFamily="18" charset="0"/>
            </a:endParaRPr>
          </a:p>
        </p:txBody>
      </p:sp>
      <p:sp>
        <p:nvSpPr>
          <p:cNvPr id="77" name="矩形 76">
            <a:extLst>
              <a:ext uri="{FF2B5EF4-FFF2-40B4-BE49-F238E27FC236}">
                <a16:creationId xmlns:a16="http://schemas.microsoft.com/office/drawing/2014/main" id="{553BD804-2CD7-42E1-A0ED-EB9A1C96201B}"/>
              </a:ext>
            </a:extLst>
          </p:cNvPr>
          <p:cNvSpPr/>
          <p:nvPr/>
        </p:nvSpPr>
        <p:spPr>
          <a:xfrm rot="16200000">
            <a:off x="3764733" y="3702611"/>
            <a:ext cx="526390" cy="76162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eaVert" wrap="square" lIns="74271" tIns="37136" rIns="74271" bIns="37136"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sz="975" dirty="0" err="1">
                <a:solidFill>
                  <a:schemeClr val="tx1"/>
                </a:solidFill>
                <a:latin typeface="Times New Roman" pitchFamily="18" charset="0"/>
                <a:ea typeface="微软雅黑" panose="020B0503020204020204" pitchFamily="34" charset="-122"/>
                <a:cs typeface="Times New Roman" pitchFamily="18" charset="0"/>
              </a:rPr>
              <a:t>Khu</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vực</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gia</a:t>
            </a:r>
            <a:r>
              <a:rPr lang="en-US" altLang="zh-CN" sz="975" dirty="0">
                <a:solidFill>
                  <a:schemeClr val="tx1"/>
                </a:solidFill>
                <a:latin typeface="Times New Roman" pitchFamily="18" charset="0"/>
                <a:ea typeface="微软雅黑" panose="020B0503020204020204" pitchFamily="34" charset="-122"/>
                <a:cs typeface="Times New Roman" pitchFamily="18" charset="0"/>
              </a:rPr>
              <a:t> </a:t>
            </a:r>
            <a:r>
              <a:rPr lang="en-US" altLang="zh-CN" sz="975" dirty="0" err="1">
                <a:solidFill>
                  <a:schemeClr val="tx1"/>
                </a:solidFill>
                <a:latin typeface="Times New Roman" pitchFamily="18" charset="0"/>
                <a:ea typeface="微软雅黑" panose="020B0503020204020204" pitchFamily="34" charset="-122"/>
                <a:cs typeface="Times New Roman" pitchFamily="18" charset="0"/>
              </a:rPr>
              <a:t>công</a:t>
            </a:r>
            <a:endParaRPr lang="zh-CN" altLang="en-US" sz="975" dirty="0">
              <a:solidFill>
                <a:schemeClr val="tx1"/>
              </a:solidFill>
              <a:latin typeface="Times New Roman" pitchFamily="18" charset="0"/>
              <a:ea typeface="微软雅黑" panose="020B0503020204020204" pitchFamily="34" charset="-122"/>
              <a:cs typeface="Times New Roman" pitchFamily="18" charset="0"/>
            </a:endParaRPr>
          </a:p>
        </p:txBody>
      </p:sp>
      <p:sp>
        <p:nvSpPr>
          <p:cNvPr id="80" name="TextBox 50">
            <a:extLst>
              <a:ext uri="{FF2B5EF4-FFF2-40B4-BE49-F238E27FC236}">
                <a16:creationId xmlns:a16="http://schemas.microsoft.com/office/drawing/2014/main" id="{71AD45BA-0D43-44F1-9E9E-B9F97CCCF0C8}"/>
              </a:ext>
            </a:extLst>
          </p:cNvPr>
          <p:cNvSpPr txBox="1"/>
          <p:nvPr/>
        </p:nvSpPr>
        <p:spPr>
          <a:xfrm>
            <a:off x="4589572" y="3788190"/>
            <a:ext cx="1146469" cy="342273"/>
          </a:xfrm>
          <a:prstGeom prst="rect">
            <a:avLst/>
          </a:prstGeom>
          <a:noFill/>
        </p:spPr>
        <p:txBody>
          <a:bodyPr wrap="none" rtlCol="0">
            <a:spAutoFit/>
          </a:bodyPr>
          <a:lstStyle/>
          <a:p>
            <a:pPr algn="ctr"/>
            <a:r>
              <a:rPr lang="en-US" altLang="zh-CN" sz="812" dirty="0" err="1">
                <a:latin typeface="Times New Roman" pitchFamily="18" charset="0"/>
                <a:ea typeface="微软雅黑" pitchFamily="34" charset="-122"/>
                <a:cs typeface="Times New Roman" pitchFamily="18" charset="0"/>
              </a:rPr>
              <a:t>Bộ</a:t>
            </a:r>
            <a:r>
              <a:rPr lang="en-US" altLang="zh-CN" sz="812" dirty="0">
                <a:latin typeface="Times New Roman" pitchFamily="18" charset="0"/>
                <a:ea typeface="微软雅黑" pitchFamily="34" charset="-122"/>
                <a:cs typeface="Times New Roman" pitchFamily="18" charset="0"/>
              </a:rPr>
              <a:t> </a:t>
            </a:r>
            <a:r>
              <a:rPr lang="en-US" altLang="zh-CN" sz="812" dirty="0" err="1">
                <a:latin typeface="Times New Roman" pitchFamily="18" charset="0"/>
                <a:ea typeface="微软雅黑" pitchFamily="34" charset="-122"/>
                <a:cs typeface="Times New Roman" pitchFamily="18" charset="0"/>
              </a:rPr>
              <a:t>vị</a:t>
            </a:r>
            <a:r>
              <a:rPr lang="en-US" altLang="zh-CN" sz="812" dirty="0">
                <a:latin typeface="Times New Roman" pitchFamily="18" charset="0"/>
                <a:ea typeface="微软雅黑" pitchFamily="34" charset="-122"/>
                <a:cs typeface="Times New Roman" pitchFamily="18" charset="0"/>
              </a:rPr>
              <a:t> </a:t>
            </a:r>
            <a:r>
              <a:rPr lang="en-US" altLang="zh-CN" sz="812" dirty="0" err="1">
                <a:latin typeface="Times New Roman" pitchFamily="18" charset="0"/>
                <a:ea typeface="微软雅黑" pitchFamily="34" charset="-122"/>
                <a:cs typeface="Times New Roman" pitchFamily="18" charset="0"/>
              </a:rPr>
              <a:t>gia</a:t>
            </a:r>
            <a:r>
              <a:rPr lang="en-US" altLang="zh-CN" sz="812" dirty="0">
                <a:latin typeface="Times New Roman" pitchFamily="18" charset="0"/>
                <a:ea typeface="微软雅黑" pitchFamily="34" charset="-122"/>
                <a:cs typeface="Times New Roman" pitchFamily="18" charset="0"/>
              </a:rPr>
              <a:t> </a:t>
            </a:r>
            <a:r>
              <a:rPr lang="en-US" altLang="zh-CN" sz="812" dirty="0" err="1">
                <a:latin typeface="Times New Roman" pitchFamily="18" charset="0"/>
                <a:ea typeface="微软雅黑" pitchFamily="34" charset="-122"/>
                <a:cs typeface="Times New Roman" pitchFamily="18" charset="0"/>
              </a:rPr>
              <a:t>công</a:t>
            </a:r>
            <a:endParaRPr lang="en-US" altLang="zh-CN" sz="812" dirty="0">
              <a:latin typeface="Times New Roman" pitchFamily="18" charset="0"/>
              <a:ea typeface="微软雅黑" pitchFamily="34" charset="-122"/>
              <a:cs typeface="Times New Roman" pitchFamily="18" charset="0"/>
            </a:endParaRPr>
          </a:p>
          <a:p>
            <a:pPr algn="ctr"/>
            <a:r>
              <a:rPr lang="en-US" altLang="zh-CN" sz="812" dirty="0" err="1">
                <a:solidFill>
                  <a:srgbClr val="FF0000"/>
                </a:solidFill>
                <a:latin typeface="Times New Roman" pitchFamily="18" charset="0"/>
                <a:ea typeface="微软雅黑" pitchFamily="34" charset="-122"/>
                <a:cs typeface="Times New Roman" pitchFamily="18" charset="0"/>
              </a:rPr>
              <a:t>Nhận</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liệu</a:t>
            </a:r>
            <a:r>
              <a:rPr lang="en-US" altLang="zh-CN" sz="812" dirty="0">
                <a:solidFill>
                  <a:srgbClr val="FF0000"/>
                </a:solidFill>
                <a:latin typeface="Times New Roman" pitchFamily="18" charset="0"/>
                <a:ea typeface="微软雅黑" pitchFamily="34" charset="-122"/>
                <a:cs typeface="Times New Roman" pitchFamily="18" charset="0"/>
              </a:rPr>
              <a:t> -&gt; </a:t>
            </a:r>
            <a:r>
              <a:rPr lang="en-US" altLang="zh-CN" sz="812" dirty="0" err="1">
                <a:solidFill>
                  <a:srgbClr val="FF0000"/>
                </a:solidFill>
                <a:latin typeface="Times New Roman" pitchFamily="18" charset="0"/>
                <a:ea typeface="微软雅黑" pitchFamily="34" charset="-122"/>
                <a:cs typeface="Times New Roman" pitchFamily="18" charset="0"/>
              </a:rPr>
              <a:t>quét</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mã</a:t>
            </a:r>
            <a:r>
              <a:rPr lang="en-US" altLang="zh-CN" sz="812" dirty="0">
                <a:solidFill>
                  <a:srgbClr val="FF0000"/>
                </a:solidFill>
                <a:latin typeface="Times New Roman" pitchFamily="18" charset="0"/>
                <a:ea typeface="微软雅黑" pitchFamily="34" charset="-122"/>
                <a:cs typeface="Times New Roman" pitchFamily="18" charset="0"/>
              </a:rPr>
              <a:t> </a:t>
            </a:r>
            <a:endParaRPr lang="zh-CN" altLang="en-US" sz="812" dirty="0">
              <a:solidFill>
                <a:srgbClr val="FF0000"/>
              </a:solidFill>
              <a:latin typeface="Times New Roman" pitchFamily="18" charset="0"/>
              <a:ea typeface="微软雅黑" pitchFamily="34" charset="-122"/>
              <a:cs typeface="Times New Roman" pitchFamily="18" charset="0"/>
            </a:endParaRPr>
          </a:p>
        </p:txBody>
      </p:sp>
      <p:pic>
        <p:nvPicPr>
          <p:cNvPr id="81" name="Picture 5">
            <a:extLst>
              <a:ext uri="{FF2B5EF4-FFF2-40B4-BE49-F238E27FC236}">
                <a16:creationId xmlns:a16="http://schemas.microsoft.com/office/drawing/2014/main" id="{C5DA9034-864B-4BF7-A046-1EC83EC453F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0295" y="3468889"/>
            <a:ext cx="331692" cy="362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 name="圆角右箭头 351">
            <a:extLst>
              <a:ext uri="{FF2B5EF4-FFF2-40B4-BE49-F238E27FC236}">
                <a16:creationId xmlns:a16="http://schemas.microsoft.com/office/drawing/2014/main" id="{E1FFEEEA-41DA-4A27-8480-7BA775A75D11}"/>
              </a:ext>
            </a:extLst>
          </p:cNvPr>
          <p:cNvSpPr/>
          <p:nvPr/>
        </p:nvSpPr>
        <p:spPr>
          <a:xfrm rot="5400000">
            <a:off x="4539176" y="4077642"/>
            <a:ext cx="304650" cy="3509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83" name="下箭头 365">
            <a:extLst>
              <a:ext uri="{FF2B5EF4-FFF2-40B4-BE49-F238E27FC236}">
                <a16:creationId xmlns:a16="http://schemas.microsoft.com/office/drawing/2014/main" id="{693F636D-32D6-4533-A5E5-C52C29F356D2}"/>
              </a:ext>
            </a:extLst>
          </p:cNvPr>
          <p:cNvSpPr/>
          <p:nvPr/>
        </p:nvSpPr>
        <p:spPr>
          <a:xfrm rot="16200000">
            <a:off x="7414260" y="4490457"/>
            <a:ext cx="107139" cy="3820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38" name="下箭头 365">
            <a:extLst>
              <a:ext uri="{FF2B5EF4-FFF2-40B4-BE49-F238E27FC236}">
                <a16:creationId xmlns:a16="http://schemas.microsoft.com/office/drawing/2014/main" id="{4961FCDD-3105-466F-A0FB-C35E3641B74A}"/>
              </a:ext>
            </a:extLst>
          </p:cNvPr>
          <p:cNvSpPr/>
          <p:nvPr/>
        </p:nvSpPr>
        <p:spPr>
          <a:xfrm>
            <a:off x="8829761" y="5006357"/>
            <a:ext cx="143090" cy="349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pic>
        <p:nvPicPr>
          <p:cNvPr id="139" name="Picture 2">
            <a:extLst>
              <a:ext uri="{FF2B5EF4-FFF2-40B4-BE49-F238E27FC236}">
                <a16:creationId xmlns:a16="http://schemas.microsoft.com/office/drawing/2014/main" id="{96B7315D-ACC1-471D-A8CB-B2FBD78DE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633" y="2012770"/>
            <a:ext cx="356384" cy="350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矩形 141">
            <a:extLst>
              <a:ext uri="{FF2B5EF4-FFF2-40B4-BE49-F238E27FC236}">
                <a16:creationId xmlns:a16="http://schemas.microsoft.com/office/drawing/2014/main" id="{A4B774A8-D96B-4391-8ECC-1B5E1CA1522D}"/>
              </a:ext>
            </a:extLst>
          </p:cNvPr>
          <p:cNvSpPr/>
          <p:nvPr/>
        </p:nvSpPr>
        <p:spPr>
          <a:xfrm>
            <a:off x="204093" y="1772446"/>
            <a:ext cx="9504325" cy="8968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70" name="TextBox 33">
            <a:extLst>
              <a:ext uri="{FF2B5EF4-FFF2-40B4-BE49-F238E27FC236}">
                <a16:creationId xmlns:a16="http://schemas.microsoft.com/office/drawing/2014/main" id="{CED36C29-BE4E-4DEE-9AE2-97B901594F59}"/>
              </a:ext>
            </a:extLst>
          </p:cNvPr>
          <p:cNvSpPr txBox="1"/>
          <p:nvPr/>
        </p:nvSpPr>
        <p:spPr>
          <a:xfrm>
            <a:off x="254020" y="1797317"/>
            <a:ext cx="1315473" cy="492443"/>
          </a:xfrm>
          <a:prstGeom prst="rect">
            <a:avLst/>
          </a:prstGeom>
          <a:noFill/>
        </p:spPr>
        <p:txBody>
          <a:bodyPr wrap="square" rtlCol="0">
            <a:spAutoFit/>
          </a:bodyPr>
          <a:lstStyle/>
          <a:p>
            <a:r>
              <a:rPr lang="en-US" altLang="zh-CN" sz="1300" dirty="0" err="1">
                <a:latin typeface="Times New Roman" pitchFamily="18" charset="0"/>
                <a:ea typeface="微软雅黑" pitchFamily="34" charset="-122"/>
                <a:cs typeface="Times New Roman" pitchFamily="18" charset="0"/>
              </a:rPr>
              <a:t>Văn</a:t>
            </a:r>
            <a:r>
              <a:rPr lang="en-US" altLang="zh-CN" sz="1300" dirty="0">
                <a:latin typeface="Times New Roman" pitchFamily="18" charset="0"/>
                <a:ea typeface="微软雅黑" pitchFamily="34" charset="-122"/>
                <a:cs typeface="Times New Roman" pitchFamily="18" charset="0"/>
              </a:rPr>
              <a:t> </a:t>
            </a:r>
            <a:r>
              <a:rPr lang="en-US" altLang="zh-CN" sz="1300" dirty="0" err="1">
                <a:latin typeface="Times New Roman" pitchFamily="18" charset="0"/>
                <a:ea typeface="微软雅黑" pitchFamily="34" charset="-122"/>
                <a:cs typeface="Times New Roman" pitchFamily="18" charset="0"/>
              </a:rPr>
              <a:t>phòng</a:t>
            </a:r>
            <a:endParaRPr lang="en-US" altLang="zh-CN" sz="1300" dirty="0">
              <a:latin typeface="Times New Roman" pitchFamily="18" charset="0"/>
              <a:ea typeface="微软雅黑" pitchFamily="34" charset="-122"/>
              <a:cs typeface="Times New Roman" pitchFamily="18" charset="0"/>
            </a:endParaRPr>
          </a:p>
          <a:p>
            <a:r>
              <a:rPr lang="en-US" altLang="zh-CN" sz="1300" dirty="0" err="1">
                <a:latin typeface="Times New Roman" pitchFamily="18" charset="0"/>
                <a:ea typeface="微软雅黑" pitchFamily="34" charset="-122"/>
                <a:cs typeface="Times New Roman" pitchFamily="18" charset="0"/>
              </a:rPr>
              <a:t>sinh</a:t>
            </a:r>
            <a:r>
              <a:rPr lang="en-US" altLang="zh-CN" sz="1300" dirty="0">
                <a:latin typeface="Times New Roman" pitchFamily="18" charset="0"/>
                <a:ea typeface="微软雅黑" pitchFamily="34" charset="-122"/>
                <a:cs typeface="Times New Roman" pitchFamily="18" charset="0"/>
              </a:rPr>
              <a:t> </a:t>
            </a:r>
            <a:r>
              <a:rPr lang="en-US" altLang="zh-CN" sz="1300" dirty="0" err="1">
                <a:latin typeface="Times New Roman" pitchFamily="18" charset="0"/>
                <a:ea typeface="微软雅黑" pitchFamily="34" charset="-122"/>
                <a:cs typeface="Times New Roman" pitchFamily="18" charset="0"/>
              </a:rPr>
              <a:t>quản</a:t>
            </a:r>
            <a:endParaRPr lang="zh-CN" altLang="en-US" sz="1300" dirty="0">
              <a:latin typeface="Times New Roman" pitchFamily="18" charset="0"/>
              <a:ea typeface="微软雅黑" pitchFamily="34" charset="-122"/>
              <a:cs typeface="Times New Roman" pitchFamily="18" charset="0"/>
            </a:endParaRPr>
          </a:p>
        </p:txBody>
      </p:sp>
      <p:cxnSp>
        <p:nvCxnSpPr>
          <p:cNvPr id="176" name="直接箭头连接符 175">
            <a:extLst>
              <a:ext uri="{FF2B5EF4-FFF2-40B4-BE49-F238E27FC236}">
                <a16:creationId xmlns:a16="http://schemas.microsoft.com/office/drawing/2014/main" id="{8A884938-9635-42F8-8337-D06047643079}"/>
              </a:ext>
            </a:extLst>
          </p:cNvPr>
          <p:cNvCxnSpPr/>
          <p:nvPr/>
        </p:nvCxnSpPr>
        <p:spPr>
          <a:xfrm>
            <a:off x="6671334" y="2153769"/>
            <a:ext cx="22967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8" name="TextBox 51">
            <a:extLst>
              <a:ext uri="{FF2B5EF4-FFF2-40B4-BE49-F238E27FC236}">
                <a16:creationId xmlns:a16="http://schemas.microsoft.com/office/drawing/2014/main" id="{CECF70F9-3FB6-4571-81B6-717E2324AF83}"/>
              </a:ext>
            </a:extLst>
          </p:cNvPr>
          <p:cNvSpPr txBox="1"/>
          <p:nvPr/>
        </p:nvSpPr>
        <p:spPr>
          <a:xfrm>
            <a:off x="1937643" y="1797326"/>
            <a:ext cx="1080745" cy="430887"/>
          </a:xfrm>
          <a:prstGeom prst="rect">
            <a:avLst/>
          </a:prstGeom>
          <a:noFill/>
        </p:spPr>
        <p:txBody>
          <a:bodyPr wrap="none" rtlCol="0">
            <a:spAutoFit/>
          </a:bodyPr>
          <a:lstStyle/>
          <a:p>
            <a:r>
              <a:rPr lang="en-US" altLang="zh-CN" sz="1100" dirty="0" err="1">
                <a:latin typeface="Times New Roman" pitchFamily="18" charset="0"/>
                <a:ea typeface="微软雅黑" pitchFamily="34" charset="-122"/>
                <a:cs typeface="Times New Roman" pitchFamily="18" charset="0"/>
              </a:rPr>
              <a:t>Đơn</a:t>
            </a:r>
            <a:r>
              <a:rPr lang="en-US" altLang="zh-CN" sz="1100" dirty="0">
                <a:latin typeface="Times New Roman" pitchFamily="18" charset="0"/>
                <a:ea typeface="微软雅黑" pitchFamily="34" charset="-122"/>
                <a:cs typeface="Times New Roman" pitchFamily="18" charset="0"/>
              </a:rPr>
              <a:t> </a:t>
            </a:r>
            <a:r>
              <a:rPr lang="en-US" altLang="zh-CN" sz="1100" dirty="0" err="1">
                <a:latin typeface="Times New Roman" pitchFamily="18" charset="0"/>
                <a:ea typeface="微软雅黑" pitchFamily="34" charset="-122"/>
                <a:cs typeface="Times New Roman" pitchFamily="18" charset="0"/>
              </a:rPr>
              <a:t>hàng</a:t>
            </a:r>
            <a:r>
              <a:rPr lang="en-US" altLang="zh-CN" sz="1100" dirty="0">
                <a:latin typeface="Times New Roman" pitchFamily="18" charset="0"/>
                <a:ea typeface="微软雅黑" pitchFamily="34" charset="-122"/>
                <a:cs typeface="Times New Roman" pitchFamily="18" charset="0"/>
              </a:rPr>
              <a:t> SAP</a:t>
            </a:r>
            <a:endParaRPr lang="en-US" altLang="zh-CN" sz="1100" dirty="0">
              <a:solidFill>
                <a:srgbClr val="FF0000"/>
              </a:solidFill>
              <a:latin typeface="Times New Roman" pitchFamily="18" charset="0"/>
              <a:ea typeface="微软雅黑" pitchFamily="34" charset="-122"/>
              <a:cs typeface="Times New Roman" pitchFamily="18" charset="0"/>
            </a:endParaRPr>
          </a:p>
          <a:p>
            <a:r>
              <a:rPr lang="en-US" altLang="zh-CN" sz="1100" dirty="0">
                <a:solidFill>
                  <a:srgbClr val="FF0000"/>
                </a:solidFill>
                <a:latin typeface="Times New Roman" pitchFamily="18" charset="0"/>
                <a:ea typeface="微软雅黑" pitchFamily="34" charset="-122"/>
                <a:cs typeface="Times New Roman" pitchFamily="18" charset="0"/>
              </a:rPr>
              <a:t>    </a:t>
            </a:r>
            <a:r>
              <a:rPr lang="en-US" altLang="zh-CN" sz="1100" dirty="0" err="1">
                <a:solidFill>
                  <a:srgbClr val="FF0000"/>
                </a:solidFill>
                <a:latin typeface="Times New Roman" pitchFamily="18" charset="0"/>
                <a:ea typeface="微软雅黑" pitchFamily="34" charset="-122"/>
                <a:cs typeface="Times New Roman" pitchFamily="18" charset="0"/>
              </a:rPr>
              <a:t>Nhập</a:t>
            </a:r>
            <a:r>
              <a:rPr lang="en-US" altLang="zh-CN" sz="1100" dirty="0">
                <a:solidFill>
                  <a:srgbClr val="FF0000"/>
                </a:solidFill>
                <a:latin typeface="Times New Roman" pitchFamily="18" charset="0"/>
                <a:ea typeface="微软雅黑" pitchFamily="34" charset="-122"/>
                <a:cs typeface="Times New Roman" pitchFamily="18" charset="0"/>
              </a:rPr>
              <a:t> </a:t>
            </a:r>
            <a:r>
              <a:rPr lang="en-US" altLang="zh-CN" sz="1100" dirty="0" err="1">
                <a:solidFill>
                  <a:srgbClr val="FF0000"/>
                </a:solidFill>
                <a:latin typeface="Times New Roman" pitchFamily="18" charset="0"/>
                <a:ea typeface="微软雅黑" pitchFamily="34" charset="-122"/>
                <a:cs typeface="Times New Roman" pitchFamily="18" charset="0"/>
              </a:rPr>
              <a:t>vào</a:t>
            </a:r>
            <a:endParaRPr lang="en-US" altLang="zh-CN" sz="1100" dirty="0">
              <a:solidFill>
                <a:srgbClr val="FF0000"/>
              </a:solidFill>
              <a:latin typeface="Times New Roman" pitchFamily="18" charset="0"/>
              <a:ea typeface="微软雅黑" pitchFamily="34" charset="-122"/>
              <a:cs typeface="Times New Roman" pitchFamily="18" charset="0"/>
            </a:endParaRPr>
          </a:p>
        </p:txBody>
      </p:sp>
      <p:sp>
        <p:nvSpPr>
          <p:cNvPr id="182" name="TextBox 51">
            <a:extLst>
              <a:ext uri="{FF2B5EF4-FFF2-40B4-BE49-F238E27FC236}">
                <a16:creationId xmlns:a16="http://schemas.microsoft.com/office/drawing/2014/main" id="{CECF70F9-3FB6-4571-81B6-717E2324AF83}"/>
              </a:ext>
            </a:extLst>
          </p:cNvPr>
          <p:cNvSpPr txBox="1"/>
          <p:nvPr/>
        </p:nvSpPr>
        <p:spPr>
          <a:xfrm>
            <a:off x="5652696" y="1889089"/>
            <a:ext cx="1039066" cy="430887"/>
          </a:xfrm>
          <a:prstGeom prst="rect">
            <a:avLst/>
          </a:prstGeom>
          <a:noFill/>
        </p:spPr>
        <p:txBody>
          <a:bodyPr wrap="none" rtlCol="0">
            <a:spAutoFit/>
          </a:bodyPr>
          <a:lstStyle/>
          <a:p>
            <a:pPr algn="ctr"/>
            <a:r>
              <a:rPr lang="en-US" altLang="zh-CN" sz="1100" dirty="0" err="1">
                <a:latin typeface="Times New Roman" pitchFamily="18" charset="0"/>
                <a:ea typeface="微软雅黑" pitchFamily="34" charset="-122"/>
                <a:cs typeface="Times New Roman" pitchFamily="18" charset="0"/>
              </a:rPr>
              <a:t>Sản</a:t>
            </a:r>
            <a:r>
              <a:rPr lang="en-US" altLang="zh-CN" sz="1100" dirty="0">
                <a:latin typeface="Times New Roman" pitchFamily="18" charset="0"/>
                <a:ea typeface="微软雅黑" pitchFamily="34" charset="-122"/>
                <a:cs typeface="Times New Roman" pitchFamily="18" charset="0"/>
              </a:rPr>
              <a:t> </a:t>
            </a:r>
            <a:r>
              <a:rPr lang="en-US" altLang="zh-CN" sz="1100" dirty="0" err="1">
                <a:latin typeface="Times New Roman" pitchFamily="18" charset="0"/>
                <a:ea typeface="微软雅黑" pitchFamily="34" charset="-122"/>
                <a:cs typeface="Times New Roman" pitchFamily="18" charset="0"/>
              </a:rPr>
              <a:t>xuất</a:t>
            </a:r>
            <a:r>
              <a:rPr lang="en-US" altLang="zh-CN" sz="1100" dirty="0">
                <a:latin typeface="Times New Roman" pitchFamily="18" charset="0"/>
                <a:ea typeface="微软雅黑" pitchFamily="34" charset="-122"/>
                <a:cs typeface="Times New Roman" pitchFamily="18" charset="0"/>
              </a:rPr>
              <a:t> </a:t>
            </a:r>
            <a:r>
              <a:rPr lang="en-US" altLang="zh-CN" sz="1100" dirty="0" err="1">
                <a:latin typeface="Times New Roman" pitchFamily="18" charset="0"/>
                <a:ea typeface="微软雅黑" pitchFamily="34" charset="-122"/>
                <a:cs typeface="Times New Roman" pitchFamily="18" charset="0"/>
              </a:rPr>
              <a:t>ngày</a:t>
            </a:r>
            <a:endParaRPr lang="en-US" altLang="zh-CN" sz="1100" dirty="0">
              <a:latin typeface="Times New Roman" pitchFamily="18" charset="0"/>
              <a:ea typeface="微软雅黑" pitchFamily="34" charset="-122"/>
              <a:cs typeface="Times New Roman" pitchFamily="18" charset="0"/>
            </a:endParaRPr>
          </a:p>
          <a:p>
            <a:pPr algn="ctr"/>
            <a:r>
              <a:rPr lang="en-US" altLang="zh-CN" sz="1100" dirty="0" err="1">
                <a:solidFill>
                  <a:srgbClr val="FF0000"/>
                </a:solidFill>
                <a:latin typeface="Times New Roman" pitchFamily="18" charset="0"/>
                <a:ea typeface="微软雅黑" pitchFamily="34" charset="-122"/>
                <a:cs typeface="Times New Roman" pitchFamily="18" charset="0"/>
              </a:rPr>
              <a:t>Lên</a:t>
            </a:r>
            <a:r>
              <a:rPr lang="en-US" altLang="zh-CN" sz="1100" dirty="0">
                <a:solidFill>
                  <a:srgbClr val="FF0000"/>
                </a:solidFill>
                <a:latin typeface="Times New Roman" pitchFamily="18" charset="0"/>
                <a:ea typeface="微软雅黑" pitchFamily="34" charset="-122"/>
                <a:cs typeface="Times New Roman" pitchFamily="18" charset="0"/>
              </a:rPr>
              <a:t> </a:t>
            </a:r>
            <a:r>
              <a:rPr lang="en-US" altLang="zh-CN" sz="1100" dirty="0" err="1">
                <a:solidFill>
                  <a:srgbClr val="FF0000"/>
                </a:solidFill>
                <a:latin typeface="Times New Roman" pitchFamily="18" charset="0"/>
                <a:ea typeface="微软雅黑" pitchFamily="34" charset="-122"/>
                <a:cs typeface="Times New Roman" pitchFamily="18" charset="0"/>
              </a:rPr>
              <a:t>kế</a:t>
            </a:r>
            <a:r>
              <a:rPr lang="en-US" altLang="zh-CN" sz="1100" dirty="0">
                <a:solidFill>
                  <a:srgbClr val="FF0000"/>
                </a:solidFill>
                <a:latin typeface="Times New Roman" pitchFamily="18" charset="0"/>
                <a:ea typeface="微软雅黑" pitchFamily="34" charset="-122"/>
                <a:cs typeface="Times New Roman" pitchFamily="18" charset="0"/>
              </a:rPr>
              <a:t> </a:t>
            </a:r>
            <a:r>
              <a:rPr lang="en-US" altLang="zh-CN" sz="1100" dirty="0" err="1">
                <a:solidFill>
                  <a:srgbClr val="FF0000"/>
                </a:solidFill>
                <a:latin typeface="Times New Roman" pitchFamily="18" charset="0"/>
                <a:ea typeface="微软雅黑" pitchFamily="34" charset="-122"/>
                <a:cs typeface="Times New Roman" pitchFamily="18" charset="0"/>
              </a:rPr>
              <a:t>hoạch</a:t>
            </a:r>
            <a:endParaRPr lang="en-US" altLang="zh-CN" sz="1100" dirty="0">
              <a:solidFill>
                <a:srgbClr val="FF0000"/>
              </a:solidFill>
              <a:latin typeface="Times New Roman" pitchFamily="18" charset="0"/>
              <a:ea typeface="微软雅黑" pitchFamily="34" charset="-122"/>
              <a:cs typeface="Times New Roman" pitchFamily="18" charset="0"/>
            </a:endParaRPr>
          </a:p>
        </p:txBody>
      </p:sp>
      <p:cxnSp>
        <p:nvCxnSpPr>
          <p:cNvPr id="184" name="直接箭头连接符 183">
            <a:extLst>
              <a:ext uri="{FF2B5EF4-FFF2-40B4-BE49-F238E27FC236}">
                <a16:creationId xmlns:a16="http://schemas.microsoft.com/office/drawing/2014/main" id="{8A884938-9635-42F8-8337-D06047643079}"/>
              </a:ext>
            </a:extLst>
          </p:cNvPr>
          <p:cNvCxnSpPr/>
          <p:nvPr/>
        </p:nvCxnSpPr>
        <p:spPr>
          <a:xfrm>
            <a:off x="2845854" y="2193509"/>
            <a:ext cx="22967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8A884938-9635-42F8-8337-D06047643079}"/>
              </a:ext>
            </a:extLst>
          </p:cNvPr>
          <p:cNvCxnSpPr/>
          <p:nvPr/>
        </p:nvCxnSpPr>
        <p:spPr>
          <a:xfrm>
            <a:off x="4249560" y="2182101"/>
            <a:ext cx="22967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7" name="直接箭头连接符 186">
            <a:extLst>
              <a:ext uri="{FF2B5EF4-FFF2-40B4-BE49-F238E27FC236}">
                <a16:creationId xmlns:a16="http://schemas.microsoft.com/office/drawing/2014/main" id="{8A884938-9635-42F8-8337-D06047643079}"/>
              </a:ext>
            </a:extLst>
          </p:cNvPr>
          <p:cNvCxnSpPr/>
          <p:nvPr/>
        </p:nvCxnSpPr>
        <p:spPr>
          <a:xfrm>
            <a:off x="5423596" y="2181261"/>
            <a:ext cx="22967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3" name="下箭头 365">
            <a:extLst>
              <a:ext uri="{FF2B5EF4-FFF2-40B4-BE49-F238E27FC236}">
                <a16:creationId xmlns:a16="http://schemas.microsoft.com/office/drawing/2014/main" id="{31D79E3D-FE50-4119-8B75-7A8FAA25B592}"/>
              </a:ext>
            </a:extLst>
          </p:cNvPr>
          <p:cNvSpPr/>
          <p:nvPr/>
        </p:nvSpPr>
        <p:spPr>
          <a:xfrm>
            <a:off x="7290928" y="2337229"/>
            <a:ext cx="124311" cy="110217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pic>
        <p:nvPicPr>
          <p:cNvPr id="95" name="Picture 3">
            <a:extLst>
              <a:ext uri="{FF2B5EF4-FFF2-40B4-BE49-F238E27FC236}">
                <a16:creationId xmlns:a16="http://schemas.microsoft.com/office/drawing/2014/main" id="{D8505C0B-6236-4C97-B453-374703F916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1351" y="4931671"/>
            <a:ext cx="322385" cy="386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 name="TextBox 51">
            <a:extLst>
              <a:ext uri="{FF2B5EF4-FFF2-40B4-BE49-F238E27FC236}">
                <a16:creationId xmlns:a16="http://schemas.microsoft.com/office/drawing/2014/main" id="{CECF70F9-3FB6-4571-81B6-717E2324AF83}"/>
              </a:ext>
            </a:extLst>
          </p:cNvPr>
          <p:cNvSpPr txBox="1"/>
          <p:nvPr/>
        </p:nvSpPr>
        <p:spPr>
          <a:xfrm>
            <a:off x="6681500" y="1903922"/>
            <a:ext cx="1324402" cy="430887"/>
          </a:xfrm>
          <a:prstGeom prst="rect">
            <a:avLst/>
          </a:prstGeom>
          <a:noFill/>
        </p:spPr>
        <p:txBody>
          <a:bodyPr wrap="none" rtlCol="0">
            <a:spAutoFit/>
          </a:bodyPr>
          <a:lstStyle/>
          <a:p>
            <a:pPr algn="ctr"/>
            <a:r>
              <a:rPr lang="en-US" altLang="zh-CN" sz="1100" dirty="0" err="1">
                <a:latin typeface="Times New Roman" pitchFamily="18" charset="0"/>
                <a:ea typeface="微软雅黑" pitchFamily="34" charset="-122"/>
                <a:cs typeface="Times New Roman" pitchFamily="18" charset="0"/>
              </a:rPr>
              <a:t>Chuẩn</a:t>
            </a:r>
            <a:r>
              <a:rPr lang="en-US" altLang="zh-CN" sz="1100" dirty="0">
                <a:latin typeface="Times New Roman" pitchFamily="18" charset="0"/>
                <a:ea typeface="微软雅黑" pitchFamily="34" charset="-122"/>
                <a:cs typeface="Times New Roman" pitchFamily="18" charset="0"/>
              </a:rPr>
              <a:t> </a:t>
            </a:r>
            <a:r>
              <a:rPr lang="en-US" altLang="zh-CN" sz="1100" dirty="0" err="1">
                <a:latin typeface="Times New Roman" pitchFamily="18" charset="0"/>
                <a:ea typeface="微软雅黑" pitchFamily="34" charset="-122"/>
                <a:cs typeface="Times New Roman" pitchFamily="18" charset="0"/>
              </a:rPr>
              <a:t>bị</a:t>
            </a:r>
            <a:r>
              <a:rPr lang="en-US" altLang="zh-CN" sz="1100" dirty="0">
                <a:latin typeface="Times New Roman" pitchFamily="18" charset="0"/>
                <a:ea typeface="微软雅黑" pitchFamily="34" charset="-122"/>
                <a:cs typeface="Times New Roman" pitchFamily="18" charset="0"/>
              </a:rPr>
              <a:t> </a:t>
            </a:r>
            <a:r>
              <a:rPr lang="en-US" altLang="zh-CN" sz="1100" dirty="0" err="1">
                <a:latin typeface="Times New Roman" pitchFamily="18" charset="0"/>
                <a:ea typeface="微软雅黑" pitchFamily="34" charset="-122"/>
                <a:cs typeface="Times New Roman" pitchFamily="18" charset="0"/>
              </a:rPr>
              <a:t>liệu</a:t>
            </a:r>
            <a:r>
              <a:rPr lang="en-US" altLang="zh-CN" sz="1100" dirty="0">
                <a:latin typeface="Times New Roman" pitchFamily="18" charset="0"/>
                <a:ea typeface="微软雅黑" pitchFamily="34" charset="-122"/>
                <a:cs typeface="Times New Roman" pitchFamily="18" charset="0"/>
              </a:rPr>
              <a:t> </a:t>
            </a:r>
            <a:r>
              <a:rPr lang="en-US" altLang="zh-CN" sz="1100" dirty="0" err="1">
                <a:latin typeface="Times New Roman" pitchFamily="18" charset="0"/>
                <a:ea typeface="微软雅黑" pitchFamily="34" charset="-122"/>
                <a:cs typeface="Times New Roman" pitchFamily="18" charset="0"/>
              </a:rPr>
              <a:t>ngày</a:t>
            </a:r>
            <a:endParaRPr lang="en-US" altLang="zh-CN" sz="1100" dirty="0">
              <a:solidFill>
                <a:srgbClr val="FF0000"/>
              </a:solidFill>
              <a:latin typeface="Times New Roman" pitchFamily="18" charset="0"/>
              <a:ea typeface="微软雅黑" pitchFamily="34" charset="-122"/>
              <a:cs typeface="Times New Roman" pitchFamily="18" charset="0"/>
            </a:endParaRPr>
          </a:p>
          <a:p>
            <a:pPr algn="ctr"/>
            <a:r>
              <a:rPr lang="en-US" altLang="zh-CN" sz="1100" dirty="0" err="1">
                <a:solidFill>
                  <a:srgbClr val="FF0000"/>
                </a:solidFill>
                <a:latin typeface="Times New Roman" pitchFamily="18" charset="0"/>
                <a:ea typeface="微软雅黑" pitchFamily="34" charset="-122"/>
                <a:cs typeface="Times New Roman" pitchFamily="18" charset="0"/>
              </a:rPr>
              <a:t>Sắp</a:t>
            </a:r>
            <a:r>
              <a:rPr lang="en-US" altLang="zh-CN" sz="1100" dirty="0">
                <a:solidFill>
                  <a:srgbClr val="FF0000"/>
                </a:solidFill>
                <a:latin typeface="Times New Roman" pitchFamily="18" charset="0"/>
                <a:ea typeface="微软雅黑" pitchFamily="34" charset="-122"/>
                <a:cs typeface="Times New Roman" pitchFamily="18" charset="0"/>
              </a:rPr>
              <a:t> </a:t>
            </a:r>
            <a:r>
              <a:rPr lang="en-US" altLang="zh-CN" sz="1100" dirty="0" err="1">
                <a:solidFill>
                  <a:srgbClr val="FF0000"/>
                </a:solidFill>
                <a:latin typeface="Times New Roman" pitchFamily="18" charset="0"/>
                <a:ea typeface="微软雅黑" pitchFamily="34" charset="-122"/>
                <a:cs typeface="Times New Roman" pitchFamily="18" charset="0"/>
              </a:rPr>
              <a:t>xếp</a:t>
            </a:r>
            <a:endParaRPr lang="en-US" altLang="zh-CN" sz="1100" dirty="0">
              <a:solidFill>
                <a:srgbClr val="FF0000"/>
              </a:solidFill>
              <a:latin typeface="Times New Roman" pitchFamily="18" charset="0"/>
              <a:ea typeface="微软雅黑" pitchFamily="34" charset="-122"/>
              <a:cs typeface="Times New Roman" pitchFamily="18" charset="0"/>
            </a:endParaRPr>
          </a:p>
        </p:txBody>
      </p:sp>
      <p:sp>
        <p:nvSpPr>
          <p:cNvPr id="126" name="下箭头 365">
            <a:extLst>
              <a:ext uri="{FF2B5EF4-FFF2-40B4-BE49-F238E27FC236}">
                <a16:creationId xmlns:a16="http://schemas.microsoft.com/office/drawing/2014/main" id="{31D79E3D-FE50-4119-8B75-7A8FAA25B592}"/>
              </a:ext>
            </a:extLst>
          </p:cNvPr>
          <p:cNvSpPr/>
          <p:nvPr/>
        </p:nvSpPr>
        <p:spPr>
          <a:xfrm rot="16200000">
            <a:off x="664166" y="4566235"/>
            <a:ext cx="119655" cy="123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pic>
        <p:nvPicPr>
          <p:cNvPr id="127" name="Picture 3">
            <a:extLst>
              <a:ext uri="{FF2B5EF4-FFF2-40B4-BE49-F238E27FC236}">
                <a16:creationId xmlns:a16="http://schemas.microsoft.com/office/drawing/2014/main" id="{D8505C0B-6236-4C97-B453-374703F916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5043" y="3506983"/>
            <a:ext cx="322385" cy="386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 name="TextBox 51">
            <a:extLst>
              <a:ext uri="{FF2B5EF4-FFF2-40B4-BE49-F238E27FC236}">
                <a16:creationId xmlns:a16="http://schemas.microsoft.com/office/drawing/2014/main" id="{CECF70F9-3FB6-4571-81B6-717E2324AF83}"/>
              </a:ext>
            </a:extLst>
          </p:cNvPr>
          <p:cNvSpPr txBox="1"/>
          <p:nvPr/>
        </p:nvSpPr>
        <p:spPr>
          <a:xfrm>
            <a:off x="3137010" y="1797317"/>
            <a:ext cx="1149341" cy="738664"/>
          </a:xfrm>
          <a:prstGeom prst="rect">
            <a:avLst/>
          </a:prstGeom>
          <a:noFill/>
        </p:spPr>
        <p:txBody>
          <a:bodyPr wrap="square" rtlCol="0">
            <a:spAutoFit/>
          </a:bodyPr>
          <a:lstStyle/>
          <a:p>
            <a:pPr algn="ctr"/>
            <a:r>
              <a:rPr lang="en-US" altLang="zh-CN" sz="1000" dirty="0">
                <a:latin typeface="Times New Roman" pitchFamily="18" charset="0"/>
                <a:ea typeface="微软雅黑" pitchFamily="34" charset="-122"/>
                <a:cs typeface="Times New Roman" pitchFamily="18" charset="0"/>
              </a:rPr>
              <a:t>   </a:t>
            </a:r>
            <a:r>
              <a:rPr lang="en-US" altLang="zh-CN" sz="1050" dirty="0" err="1">
                <a:latin typeface="Times New Roman" pitchFamily="18" charset="0"/>
                <a:ea typeface="微软雅黑" pitchFamily="34" charset="-122"/>
                <a:cs typeface="Times New Roman" pitchFamily="18" charset="0"/>
              </a:rPr>
              <a:t>Đơn</a:t>
            </a:r>
            <a:r>
              <a:rPr lang="en-US" altLang="zh-CN" sz="1050" dirty="0">
                <a:latin typeface="Times New Roman" pitchFamily="18" charset="0"/>
                <a:ea typeface="微软雅黑" pitchFamily="34" charset="-122"/>
                <a:cs typeface="Times New Roman" pitchFamily="18" charset="0"/>
              </a:rPr>
              <a:t> </a:t>
            </a:r>
            <a:r>
              <a:rPr lang="en-US" altLang="zh-CN" sz="1050" dirty="0" err="1">
                <a:latin typeface="Times New Roman" pitchFamily="18" charset="0"/>
                <a:ea typeface="微软雅黑" pitchFamily="34" charset="-122"/>
                <a:cs typeface="Times New Roman" pitchFamily="18" charset="0"/>
              </a:rPr>
              <a:t>hàng</a:t>
            </a:r>
            <a:r>
              <a:rPr lang="en-US" altLang="zh-CN" sz="1050" dirty="0">
                <a:latin typeface="Times New Roman" pitchFamily="18" charset="0"/>
                <a:ea typeface="微软雅黑" pitchFamily="34" charset="-122"/>
                <a:cs typeface="Times New Roman" pitchFamily="18" charset="0"/>
              </a:rPr>
              <a:t> SAP</a:t>
            </a:r>
            <a:endParaRPr lang="en-US" altLang="zh-CN" sz="1050" dirty="0">
              <a:solidFill>
                <a:srgbClr val="FF0000"/>
              </a:solidFill>
              <a:latin typeface="Times New Roman" pitchFamily="18" charset="0"/>
              <a:ea typeface="微软雅黑" pitchFamily="34" charset="-122"/>
              <a:cs typeface="Times New Roman" pitchFamily="18" charset="0"/>
            </a:endParaRPr>
          </a:p>
          <a:p>
            <a:pPr algn="ctr"/>
            <a:r>
              <a:rPr lang="en-US" altLang="zh-CN" sz="1050" dirty="0" err="1">
                <a:solidFill>
                  <a:srgbClr val="FF0000"/>
                </a:solidFill>
                <a:latin typeface="Times New Roman" pitchFamily="18" charset="0"/>
                <a:ea typeface="微软雅黑" pitchFamily="34" charset="-122"/>
                <a:cs typeface="Times New Roman" pitchFamily="18" charset="0"/>
              </a:rPr>
              <a:t>Hợp</a:t>
            </a:r>
            <a:r>
              <a:rPr lang="en-US" altLang="zh-CN" sz="1050" dirty="0">
                <a:solidFill>
                  <a:srgbClr val="FF0000"/>
                </a:solidFill>
                <a:latin typeface="Times New Roman" pitchFamily="18" charset="0"/>
                <a:ea typeface="微软雅黑" pitchFamily="34" charset="-122"/>
                <a:cs typeface="Times New Roman" pitchFamily="18" charset="0"/>
              </a:rPr>
              <a:t> </a:t>
            </a:r>
            <a:r>
              <a:rPr lang="en-US" altLang="zh-CN" sz="1050" dirty="0" err="1">
                <a:solidFill>
                  <a:srgbClr val="FF0000"/>
                </a:solidFill>
                <a:latin typeface="Times New Roman" pitchFamily="18" charset="0"/>
                <a:ea typeface="微软雅黑" pitchFamily="34" charset="-122"/>
                <a:cs typeface="Times New Roman" pitchFamily="18" charset="0"/>
              </a:rPr>
              <a:t>thành</a:t>
            </a:r>
            <a:r>
              <a:rPr lang="en-US" altLang="zh-CN" sz="1050" dirty="0">
                <a:solidFill>
                  <a:srgbClr val="FF0000"/>
                </a:solidFill>
                <a:latin typeface="Times New Roman" pitchFamily="18" charset="0"/>
                <a:ea typeface="微软雅黑" pitchFamily="34" charset="-122"/>
                <a:cs typeface="Times New Roman" pitchFamily="18" charset="0"/>
              </a:rPr>
              <a:t> </a:t>
            </a:r>
            <a:r>
              <a:rPr lang="en-US" altLang="zh-CN" sz="1050" dirty="0" err="1">
                <a:solidFill>
                  <a:srgbClr val="FF0000"/>
                </a:solidFill>
                <a:latin typeface="Times New Roman" pitchFamily="18" charset="0"/>
                <a:ea typeface="微软雅黑" pitchFamily="34" charset="-122"/>
                <a:cs typeface="Times New Roman" pitchFamily="18" charset="0"/>
              </a:rPr>
              <a:t>chỉ</a:t>
            </a:r>
            <a:r>
              <a:rPr lang="en-US" altLang="zh-CN" sz="1050" dirty="0">
                <a:solidFill>
                  <a:srgbClr val="FF0000"/>
                </a:solidFill>
                <a:latin typeface="Times New Roman" pitchFamily="18" charset="0"/>
                <a:ea typeface="微软雅黑" pitchFamily="34" charset="-122"/>
                <a:cs typeface="Times New Roman" pitchFamily="18" charset="0"/>
              </a:rPr>
              <a:t> </a:t>
            </a:r>
            <a:r>
              <a:rPr lang="en-US" altLang="zh-CN" sz="1050" dirty="0" err="1">
                <a:solidFill>
                  <a:srgbClr val="FF0000"/>
                </a:solidFill>
                <a:latin typeface="Times New Roman" pitchFamily="18" charset="0"/>
                <a:ea typeface="微软雅黑" pitchFamily="34" charset="-122"/>
                <a:cs typeface="Times New Roman" pitchFamily="18" charset="0"/>
              </a:rPr>
              <a:t>lệnh</a:t>
            </a:r>
            <a:r>
              <a:rPr lang="en-US" altLang="zh-CN" sz="1050" dirty="0">
                <a:solidFill>
                  <a:srgbClr val="FF0000"/>
                </a:solidFill>
                <a:latin typeface="Times New Roman" pitchFamily="18" charset="0"/>
                <a:ea typeface="微软雅黑" pitchFamily="34" charset="-122"/>
                <a:cs typeface="Times New Roman" pitchFamily="18" charset="0"/>
              </a:rPr>
              <a:t> </a:t>
            </a:r>
          </a:p>
          <a:p>
            <a:pPr algn="ctr"/>
            <a:r>
              <a:rPr lang="en-US" altLang="zh-CN" sz="1050" dirty="0" err="1">
                <a:solidFill>
                  <a:srgbClr val="FF0000"/>
                </a:solidFill>
                <a:latin typeface="Times New Roman" pitchFamily="18" charset="0"/>
                <a:ea typeface="微软雅黑" pitchFamily="34" charset="-122"/>
                <a:cs typeface="Times New Roman" pitchFamily="18" charset="0"/>
              </a:rPr>
              <a:t>sản</a:t>
            </a:r>
            <a:r>
              <a:rPr lang="en-US" altLang="zh-CN" sz="1050" dirty="0">
                <a:solidFill>
                  <a:srgbClr val="FF0000"/>
                </a:solidFill>
                <a:latin typeface="Times New Roman" pitchFamily="18" charset="0"/>
                <a:ea typeface="微软雅黑" pitchFamily="34" charset="-122"/>
                <a:cs typeface="Times New Roman" pitchFamily="18" charset="0"/>
              </a:rPr>
              <a:t> </a:t>
            </a:r>
            <a:r>
              <a:rPr lang="en-US" altLang="zh-CN" sz="1050" dirty="0" err="1">
                <a:solidFill>
                  <a:srgbClr val="FF0000"/>
                </a:solidFill>
                <a:latin typeface="Times New Roman" pitchFamily="18" charset="0"/>
                <a:ea typeface="微软雅黑" pitchFamily="34" charset="-122"/>
                <a:cs typeface="Times New Roman" pitchFamily="18" charset="0"/>
              </a:rPr>
              <a:t>xuất</a:t>
            </a:r>
            <a:endParaRPr lang="en-US" altLang="zh-CN" sz="1050" dirty="0">
              <a:solidFill>
                <a:srgbClr val="FF0000"/>
              </a:solidFill>
              <a:latin typeface="Times New Roman" pitchFamily="18" charset="0"/>
              <a:ea typeface="微软雅黑" pitchFamily="34" charset="-122"/>
              <a:cs typeface="Times New Roman" pitchFamily="18" charset="0"/>
            </a:endParaRPr>
          </a:p>
        </p:txBody>
      </p:sp>
      <p:sp>
        <p:nvSpPr>
          <p:cNvPr id="133" name="TextBox 51">
            <a:extLst>
              <a:ext uri="{FF2B5EF4-FFF2-40B4-BE49-F238E27FC236}">
                <a16:creationId xmlns:a16="http://schemas.microsoft.com/office/drawing/2014/main" id="{CECF70F9-3FB6-4571-81B6-717E2324AF83}"/>
              </a:ext>
            </a:extLst>
          </p:cNvPr>
          <p:cNvSpPr txBox="1"/>
          <p:nvPr/>
        </p:nvSpPr>
        <p:spPr>
          <a:xfrm>
            <a:off x="4332493" y="1769554"/>
            <a:ext cx="1237839" cy="600164"/>
          </a:xfrm>
          <a:prstGeom prst="rect">
            <a:avLst/>
          </a:prstGeom>
          <a:noFill/>
        </p:spPr>
        <p:txBody>
          <a:bodyPr wrap="none" rtlCol="0">
            <a:spAutoFit/>
          </a:bodyPr>
          <a:lstStyle/>
          <a:p>
            <a:pPr algn="ctr"/>
            <a:r>
              <a:rPr lang="en-US" altLang="zh-CN" sz="1100" dirty="0" err="1">
                <a:latin typeface="Times New Roman" pitchFamily="18" charset="0"/>
                <a:ea typeface="微软雅黑" pitchFamily="34" charset="-122"/>
                <a:cs typeface="Times New Roman" pitchFamily="18" charset="0"/>
              </a:rPr>
              <a:t>Chỉ</a:t>
            </a:r>
            <a:r>
              <a:rPr lang="en-US" altLang="zh-CN" sz="1100" dirty="0">
                <a:latin typeface="Times New Roman" pitchFamily="18" charset="0"/>
                <a:ea typeface="微软雅黑" pitchFamily="34" charset="-122"/>
                <a:cs typeface="Times New Roman" pitchFamily="18" charset="0"/>
              </a:rPr>
              <a:t> </a:t>
            </a:r>
            <a:r>
              <a:rPr lang="en-US" altLang="zh-CN" sz="1100" dirty="0" err="1">
                <a:latin typeface="Times New Roman" pitchFamily="18" charset="0"/>
                <a:ea typeface="微软雅黑" pitchFamily="34" charset="-122"/>
                <a:cs typeface="Times New Roman" pitchFamily="18" charset="0"/>
              </a:rPr>
              <a:t>lệnh</a:t>
            </a:r>
            <a:r>
              <a:rPr lang="en-US" altLang="zh-CN" sz="1100" dirty="0">
                <a:latin typeface="Times New Roman" pitchFamily="18" charset="0"/>
                <a:ea typeface="微软雅黑" pitchFamily="34" charset="-122"/>
                <a:cs typeface="Times New Roman" pitchFamily="18" charset="0"/>
              </a:rPr>
              <a:t> </a:t>
            </a:r>
            <a:r>
              <a:rPr lang="en-US" altLang="zh-CN" sz="1100" dirty="0" err="1">
                <a:latin typeface="Times New Roman" pitchFamily="18" charset="0"/>
                <a:ea typeface="微软雅黑" pitchFamily="34" charset="-122"/>
                <a:cs typeface="Times New Roman" pitchFamily="18" charset="0"/>
              </a:rPr>
              <a:t>sản</a:t>
            </a:r>
            <a:r>
              <a:rPr lang="en-US" altLang="zh-CN" sz="1100" dirty="0">
                <a:latin typeface="Times New Roman" pitchFamily="18" charset="0"/>
                <a:ea typeface="微软雅黑" pitchFamily="34" charset="-122"/>
                <a:cs typeface="Times New Roman" pitchFamily="18" charset="0"/>
              </a:rPr>
              <a:t> </a:t>
            </a:r>
            <a:r>
              <a:rPr lang="en-US" altLang="zh-CN" sz="1100" dirty="0" err="1">
                <a:latin typeface="Times New Roman" pitchFamily="18" charset="0"/>
                <a:ea typeface="微软雅黑" pitchFamily="34" charset="-122"/>
                <a:cs typeface="Times New Roman" pitchFamily="18" charset="0"/>
              </a:rPr>
              <a:t>xuất</a:t>
            </a:r>
            <a:endParaRPr lang="en-US" altLang="zh-CN" sz="1100" dirty="0">
              <a:latin typeface="Times New Roman" pitchFamily="18" charset="0"/>
              <a:ea typeface="微软雅黑" pitchFamily="34" charset="-122"/>
              <a:cs typeface="Times New Roman" pitchFamily="18" charset="0"/>
            </a:endParaRPr>
          </a:p>
          <a:p>
            <a:pPr algn="ctr"/>
            <a:r>
              <a:rPr lang="en-US" altLang="zh-CN" sz="1100" dirty="0" err="1">
                <a:solidFill>
                  <a:srgbClr val="FF0000"/>
                </a:solidFill>
                <a:latin typeface="Times New Roman" pitchFamily="18" charset="0"/>
                <a:ea typeface="微软雅黑" pitchFamily="34" charset="-122"/>
                <a:cs typeface="Times New Roman" pitchFamily="18" charset="0"/>
              </a:rPr>
              <a:t>Tạo</a:t>
            </a:r>
            <a:r>
              <a:rPr lang="en-US" altLang="zh-CN" sz="1100" dirty="0">
                <a:solidFill>
                  <a:srgbClr val="FF0000"/>
                </a:solidFill>
                <a:latin typeface="Times New Roman" pitchFamily="18" charset="0"/>
                <a:ea typeface="微软雅黑" pitchFamily="34" charset="-122"/>
                <a:cs typeface="Times New Roman" pitchFamily="18" charset="0"/>
              </a:rPr>
              <a:t> </a:t>
            </a:r>
            <a:r>
              <a:rPr lang="en-US" altLang="zh-CN" sz="1100" dirty="0" err="1">
                <a:solidFill>
                  <a:srgbClr val="FF0000"/>
                </a:solidFill>
                <a:latin typeface="Times New Roman" pitchFamily="18" charset="0"/>
                <a:ea typeface="微软雅黑" pitchFamily="34" charset="-122"/>
                <a:cs typeface="Times New Roman" pitchFamily="18" charset="0"/>
              </a:rPr>
              <a:t>thành</a:t>
            </a:r>
            <a:r>
              <a:rPr lang="en-US" altLang="zh-CN" sz="1100" dirty="0">
                <a:solidFill>
                  <a:srgbClr val="FF0000"/>
                </a:solidFill>
                <a:latin typeface="Times New Roman" pitchFamily="18" charset="0"/>
                <a:ea typeface="微软雅黑" pitchFamily="34" charset="-122"/>
                <a:cs typeface="Times New Roman" pitchFamily="18" charset="0"/>
              </a:rPr>
              <a:t> </a:t>
            </a:r>
            <a:r>
              <a:rPr lang="en-US" altLang="zh-CN" sz="1100" dirty="0" err="1">
                <a:solidFill>
                  <a:srgbClr val="FF0000"/>
                </a:solidFill>
                <a:latin typeface="Times New Roman" pitchFamily="18" charset="0"/>
                <a:ea typeface="微软雅黑" pitchFamily="34" charset="-122"/>
                <a:cs typeface="Times New Roman" pitchFamily="18" charset="0"/>
              </a:rPr>
              <a:t>vòng</a:t>
            </a:r>
            <a:endParaRPr lang="en-US" altLang="zh-CN" sz="1100" dirty="0">
              <a:solidFill>
                <a:srgbClr val="FF0000"/>
              </a:solidFill>
              <a:latin typeface="Times New Roman" pitchFamily="18" charset="0"/>
              <a:ea typeface="微软雅黑" pitchFamily="34" charset="-122"/>
              <a:cs typeface="Times New Roman" pitchFamily="18" charset="0"/>
            </a:endParaRPr>
          </a:p>
          <a:p>
            <a:pPr algn="ctr"/>
            <a:r>
              <a:rPr lang="en-US" altLang="zh-CN" sz="1100" dirty="0" err="1">
                <a:solidFill>
                  <a:srgbClr val="FF0000"/>
                </a:solidFill>
                <a:latin typeface="Times New Roman" pitchFamily="18" charset="0"/>
                <a:ea typeface="微软雅黑" pitchFamily="34" charset="-122"/>
                <a:cs typeface="Times New Roman" pitchFamily="18" charset="0"/>
              </a:rPr>
              <a:t>sản</a:t>
            </a:r>
            <a:r>
              <a:rPr lang="en-US" altLang="zh-CN" sz="1100" dirty="0">
                <a:solidFill>
                  <a:srgbClr val="FF0000"/>
                </a:solidFill>
                <a:latin typeface="Times New Roman" pitchFamily="18" charset="0"/>
                <a:ea typeface="微软雅黑" pitchFamily="34" charset="-122"/>
                <a:cs typeface="Times New Roman" pitchFamily="18" charset="0"/>
              </a:rPr>
              <a:t> </a:t>
            </a:r>
            <a:r>
              <a:rPr lang="en-US" altLang="zh-CN" sz="1100" dirty="0" err="1">
                <a:solidFill>
                  <a:srgbClr val="FF0000"/>
                </a:solidFill>
                <a:latin typeface="Times New Roman" pitchFamily="18" charset="0"/>
                <a:ea typeface="微软雅黑" pitchFamily="34" charset="-122"/>
                <a:cs typeface="Times New Roman" pitchFamily="18" charset="0"/>
              </a:rPr>
              <a:t>xuất</a:t>
            </a:r>
            <a:endParaRPr lang="en-US" altLang="zh-CN" sz="1100" dirty="0">
              <a:solidFill>
                <a:srgbClr val="FF0000"/>
              </a:solidFill>
              <a:latin typeface="Times New Roman" pitchFamily="18" charset="0"/>
              <a:ea typeface="微软雅黑" pitchFamily="34" charset="-122"/>
              <a:cs typeface="Times New Roman" pitchFamily="18" charset="0"/>
            </a:endParaRPr>
          </a:p>
        </p:txBody>
      </p:sp>
      <p:sp>
        <p:nvSpPr>
          <p:cNvPr id="140" name="下箭头 365">
            <a:extLst>
              <a:ext uri="{FF2B5EF4-FFF2-40B4-BE49-F238E27FC236}">
                <a16:creationId xmlns:a16="http://schemas.microsoft.com/office/drawing/2014/main" id="{31D79E3D-FE50-4119-8B75-7A8FAA25B592}"/>
              </a:ext>
            </a:extLst>
          </p:cNvPr>
          <p:cNvSpPr/>
          <p:nvPr/>
        </p:nvSpPr>
        <p:spPr>
          <a:xfrm>
            <a:off x="4894103" y="2369718"/>
            <a:ext cx="124311" cy="110217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141" name="下箭头 365">
            <a:extLst>
              <a:ext uri="{FF2B5EF4-FFF2-40B4-BE49-F238E27FC236}">
                <a16:creationId xmlns:a16="http://schemas.microsoft.com/office/drawing/2014/main" id="{31D79E3D-FE50-4119-8B75-7A8FAA25B592}"/>
              </a:ext>
            </a:extLst>
          </p:cNvPr>
          <p:cNvSpPr/>
          <p:nvPr/>
        </p:nvSpPr>
        <p:spPr>
          <a:xfrm>
            <a:off x="6172230" y="2337229"/>
            <a:ext cx="124311" cy="110217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2">
              <a:latin typeface="微软雅黑" panose="020B0503020204020204" pitchFamily="34" charset="-122"/>
              <a:ea typeface="微软雅黑" panose="020B0503020204020204" pitchFamily="34" charset="-122"/>
            </a:endParaRPr>
          </a:p>
        </p:txBody>
      </p:sp>
      <p:sp>
        <p:nvSpPr>
          <p:cNvPr id="9" name="TextBox 8"/>
          <p:cNvSpPr txBox="1"/>
          <p:nvPr/>
        </p:nvSpPr>
        <p:spPr>
          <a:xfrm>
            <a:off x="4020533" y="2707990"/>
            <a:ext cx="903578" cy="425629"/>
          </a:xfrm>
          <a:prstGeom prst="rect">
            <a:avLst/>
          </a:prstGeom>
          <a:noFill/>
        </p:spPr>
        <p:txBody>
          <a:bodyPr wrap="square" rtlCol="0">
            <a:spAutoFit/>
          </a:bodyPr>
          <a:lstStyle/>
          <a:p>
            <a:pPr algn="ctr"/>
            <a:r>
              <a:rPr lang="en-US" altLang="zh-CN" sz="1083" dirty="0">
                <a:solidFill>
                  <a:schemeClr val="accent2">
                    <a:lumMod val="60000"/>
                    <a:lumOff val="40000"/>
                  </a:schemeClr>
                </a:solidFill>
                <a:latin typeface="Times New Roman" pitchFamily="18" charset="0"/>
                <a:ea typeface="微软雅黑" pitchFamily="34" charset="-122"/>
                <a:cs typeface="Times New Roman" pitchFamily="18" charset="0"/>
              </a:rPr>
              <a:t>Theo </a:t>
            </a:r>
            <a:r>
              <a:rPr lang="en-US" altLang="zh-CN" sz="1083" dirty="0" err="1">
                <a:solidFill>
                  <a:schemeClr val="accent2">
                    <a:lumMod val="60000"/>
                    <a:lumOff val="40000"/>
                  </a:schemeClr>
                </a:solidFill>
                <a:latin typeface="Times New Roman" pitchFamily="18" charset="0"/>
                <a:ea typeface="微软雅黑" pitchFamily="34" charset="-122"/>
                <a:cs typeface="Times New Roman" pitchFamily="18" charset="0"/>
              </a:rPr>
              <a:t>lượt</a:t>
            </a:r>
            <a:r>
              <a:rPr lang="en-US" altLang="zh-CN" sz="1083" dirty="0">
                <a:solidFill>
                  <a:schemeClr val="accent2">
                    <a:lumMod val="60000"/>
                    <a:lumOff val="40000"/>
                  </a:schemeClr>
                </a:solidFill>
                <a:latin typeface="Times New Roman" pitchFamily="18" charset="0"/>
                <a:ea typeface="微软雅黑" pitchFamily="34" charset="-122"/>
                <a:cs typeface="Times New Roman" pitchFamily="18" charset="0"/>
              </a:rPr>
              <a:t> </a:t>
            </a:r>
            <a:r>
              <a:rPr lang="en-US" altLang="zh-CN" sz="1083" dirty="0" err="1">
                <a:latin typeface="Times New Roman" pitchFamily="18" charset="0"/>
                <a:ea typeface="微软雅黑" pitchFamily="34" charset="-122"/>
                <a:cs typeface="Times New Roman" pitchFamily="18" charset="0"/>
              </a:rPr>
              <a:t>sản</a:t>
            </a:r>
            <a:r>
              <a:rPr lang="en-US" altLang="zh-CN" sz="1083" dirty="0">
                <a:latin typeface="Times New Roman" pitchFamily="18" charset="0"/>
                <a:ea typeface="微软雅黑" pitchFamily="34" charset="-122"/>
                <a:cs typeface="Times New Roman" pitchFamily="18" charset="0"/>
              </a:rPr>
              <a:t> </a:t>
            </a:r>
            <a:r>
              <a:rPr lang="en-US" altLang="zh-CN" sz="1083" dirty="0" err="1">
                <a:latin typeface="Times New Roman" pitchFamily="18" charset="0"/>
                <a:ea typeface="微软雅黑" pitchFamily="34" charset="-122"/>
                <a:cs typeface="Times New Roman" pitchFamily="18" charset="0"/>
              </a:rPr>
              <a:t>xuất</a:t>
            </a:r>
            <a:endParaRPr lang="en-US" altLang="zh-CN" sz="1083" dirty="0">
              <a:latin typeface="Times New Roman" pitchFamily="18" charset="0"/>
              <a:ea typeface="微软雅黑" pitchFamily="34" charset="-122"/>
              <a:cs typeface="Times New Roman" pitchFamily="18" charset="0"/>
            </a:endParaRPr>
          </a:p>
        </p:txBody>
      </p:sp>
      <p:sp>
        <p:nvSpPr>
          <p:cNvPr id="144" name="TextBox 143"/>
          <p:cNvSpPr txBox="1"/>
          <p:nvPr/>
        </p:nvSpPr>
        <p:spPr>
          <a:xfrm>
            <a:off x="5201680" y="2696341"/>
            <a:ext cx="1045478" cy="425629"/>
          </a:xfrm>
          <a:prstGeom prst="rect">
            <a:avLst/>
          </a:prstGeom>
          <a:noFill/>
        </p:spPr>
        <p:txBody>
          <a:bodyPr wrap="none" rtlCol="0">
            <a:spAutoFit/>
          </a:bodyPr>
          <a:lstStyle/>
          <a:p>
            <a:pPr algn="ctr"/>
            <a:r>
              <a:rPr lang="en-US" altLang="zh-CN" sz="1083" dirty="0">
                <a:solidFill>
                  <a:schemeClr val="accent2">
                    <a:lumMod val="60000"/>
                    <a:lumOff val="40000"/>
                  </a:schemeClr>
                </a:solidFill>
                <a:latin typeface="Times New Roman" pitchFamily="18" charset="0"/>
                <a:ea typeface="微软雅黑" pitchFamily="34" charset="-122"/>
                <a:cs typeface="Times New Roman" pitchFamily="18" charset="0"/>
              </a:rPr>
              <a:t>Theo </a:t>
            </a:r>
            <a:r>
              <a:rPr lang="en-US" altLang="zh-CN" sz="1083" dirty="0" err="1">
                <a:solidFill>
                  <a:schemeClr val="accent2">
                    <a:lumMod val="60000"/>
                    <a:lumOff val="40000"/>
                  </a:schemeClr>
                </a:solidFill>
                <a:latin typeface="Times New Roman" pitchFamily="18" charset="0"/>
                <a:ea typeface="微软雅黑" pitchFamily="34" charset="-122"/>
                <a:cs typeface="Times New Roman" pitchFamily="18" charset="0"/>
              </a:rPr>
              <a:t>kế</a:t>
            </a:r>
            <a:r>
              <a:rPr lang="en-US" altLang="zh-CN" sz="1083" dirty="0">
                <a:solidFill>
                  <a:schemeClr val="accent2">
                    <a:lumMod val="60000"/>
                    <a:lumOff val="40000"/>
                  </a:schemeClr>
                </a:solidFill>
                <a:latin typeface="Times New Roman" pitchFamily="18" charset="0"/>
                <a:ea typeface="微软雅黑" pitchFamily="34" charset="-122"/>
                <a:cs typeface="Times New Roman" pitchFamily="18" charset="0"/>
              </a:rPr>
              <a:t> </a:t>
            </a:r>
            <a:r>
              <a:rPr lang="en-US" altLang="zh-CN" sz="1083" dirty="0" err="1">
                <a:solidFill>
                  <a:schemeClr val="accent2">
                    <a:lumMod val="60000"/>
                    <a:lumOff val="40000"/>
                  </a:schemeClr>
                </a:solidFill>
                <a:latin typeface="Times New Roman" pitchFamily="18" charset="0"/>
                <a:ea typeface="微软雅黑" pitchFamily="34" charset="-122"/>
                <a:cs typeface="Times New Roman" pitchFamily="18" charset="0"/>
              </a:rPr>
              <a:t>hoạch</a:t>
            </a:r>
            <a:endParaRPr lang="en-US" altLang="zh-CN" sz="1083" dirty="0">
              <a:solidFill>
                <a:schemeClr val="accent2">
                  <a:lumMod val="60000"/>
                  <a:lumOff val="40000"/>
                </a:schemeClr>
              </a:solidFill>
              <a:latin typeface="Times New Roman" pitchFamily="18" charset="0"/>
              <a:ea typeface="微软雅黑" pitchFamily="34" charset="-122"/>
              <a:cs typeface="Times New Roman" pitchFamily="18" charset="0"/>
            </a:endParaRPr>
          </a:p>
          <a:p>
            <a:pPr algn="ctr"/>
            <a:r>
              <a:rPr lang="en-US" altLang="zh-CN" sz="1083" dirty="0" err="1">
                <a:latin typeface="Times New Roman" pitchFamily="18" charset="0"/>
                <a:ea typeface="微软雅黑" pitchFamily="34" charset="-122"/>
                <a:cs typeface="Times New Roman" pitchFamily="18" charset="0"/>
              </a:rPr>
              <a:t>sản</a:t>
            </a:r>
            <a:r>
              <a:rPr lang="en-US" altLang="zh-CN" sz="1083" dirty="0">
                <a:latin typeface="Times New Roman" pitchFamily="18" charset="0"/>
                <a:ea typeface="微软雅黑" pitchFamily="34" charset="-122"/>
                <a:cs typeface="Times New Roman" pitchFamily="18" charset="0"/>
              </a:rPr>
              <a:t> </a:t>
            </a:r>
            <a:r>
              <a:rPr lang="en-US" altLang="zh-CN" sz="1083" dirty="0" err="1">
                <a:latin typeface="Times New Roman" pitchFamily="18" charset="0"/>
                <a:ea typeface="微软雅黑" pitchFamily="34" charset="-122"/>
                <a:cs typeface="Times New Roman" pitchFamily="18" charset="0"/>
              </a:rPr>
              <a:t>xuất</a:t>
            </a:r>
            <a:endParaRPr lang="zh-CN" altLang="en-US" sz="1083" dirty="0">
              <a:latin typeface="Times New Roman" pitchFamily="18" charset="0"/>
              <a:ea typeface="微软雅黑" pitchFamily="34" charset="-122"/>
              <a:cs typeface="Times New Roman" pitchFamily="18" charset="0"/>
            </a:endParaRPr>
          </a:p>
        </p:txBody>
      </p:sp>
      <p:sp>
        <p:nvSpPr>
          <p:cNvPr id="145" name="TextBox 144"/>
          <p:cNvSpPr txBox="1"/>
          <p:nvPr/>
        </p:nvSpPr>
        <p:spPr>
          <a:xfrm>
            <a:off x="6480555" y="2621527"/>
            <a:ext cx="1011123" cy="592278"/>
          </a:xfrm>
          <a:prstGeom prst="rect">
            <a:avLst/>
          </a:prstGeom>
          <a:noFill/>
        </p:spPr>
        <p:txBody>
          <a:bodyPr wrap="square" rtlCol="0">
            <a:spAutoFit/>
          </a:bodyPr>
          <a:lstStyle/>
          <a:p>
            <a:pPr algn="ctr"/>
            <a:r>
              <a:rPr lang="en-US" altLang="zh-CN" sz="1083" dirty="0">
                <a:solidFill>
                  <a:schemeClr val="accent2">
                    <a:lumMod val="60000"/>
                    <a:lumOff val="40000"/>
                  </a:schemeClr>
                </a:solidFill>
                <a:latin typeface="Times New Roman" pitchFamily="18" charset="0"/>
                <a:ea typeface="微软雅黑" pitchFamily="34" charset="-122"/>
                <a:cs typeface="Times New Roman" pitchFamily="18" charset="0"/>
              </a:rPr>
              <a:t>Theo </a:t>
            </a:r>
            <a:r>
              <a:rPr lang="en-US" altLang="zh-CN" sz="1083" dirty="0" err="1">
                <a:solidFill>
                  <a:schemeClr val="accent2">
                    <a:lumMod val="60000"/>
                    <a:lumOff val="40000"/>
                  </a:schemeClr>
                </a:solidFill>
                <a:latin typeface="Times New Roman" pitchFamily="18" charset="0"/>
                <a:ea typeface="微软雅黑" pitchFamily="34" charset="-122"/>
                <a:cs typeface="Times New Roman" pitchFamily="18" charset="0"/>
              </a:rPr>
              <a:t>liệu</a:t>
            </a:r>
            <a:r>
              <a:rPr lang="en-US" altLang="zh-CN" sz="1083" dirty="0">
                <a:solidFill>
                  <a:schemeClr val="accent2">
                    <a:lumMod val="60000"/>
                    <a:lumOff val="40000"/>
                  </a:schemeClr>
                </a:solidFill>
                <a:latin typeface="Times New Roman" pitchFamily="18" charset="0"/>
                <a:ea typeface="微软雅黑" pitchFamily="34" charset="-122"/>
                <a:cs typeface="Times New Roman" pitchFamily="18" charset="0"/>
              </a:rPr>
              <a:t> </a:t>
            </a:r>
            <a:r>
              <a:rPr lang="en-US" altLang="zh-CN" sz="1083" dirty="0" err="1">
                <a:solidFill>
                  <a:schemeClr val="accent2">
                    <a:lumMod val="60000"/>
                    <a:lumOff val="40000"/>
                  </a:schemeClr>
                </a:solidFill>
                <a:latin typeface="Times New Roman" pitchFamily="18" charset="0"/>
                <a:ea typeface="微软雅黑" pitchFamily="34" charset="-122"/>
                <a:cs typeface="Times New Roman" pitchFamily="18" charset="0"/>
              </a:rPr>
              <a:t>chuẩn</a:t>
            </a:r>
            <a:r>
              <a:rPr lang="en-US" altLang="zh-CN" sz="1083" dirty="0">
                <a:solidFill>
                  <a:schemeClr val="accent2">
                    <a:lumMod val="60000"/>
                    <a:lumOff val="40000"/>
                  </a:schemeClr>
                </a:solidFill>
                <a:latin typeface="Times New Roman" pitchFamily="18" charset="0"/>
                <a:ea typeface="微软雅黑" pitchFamily="34" charset="-122"/>
                <a:cs typeface="Times New Roman" pitchFamily="18" charset="0"/>
              </a:rPr>
              <a:t> </a:t>
            </a:r>
            <a:r>
              <a:rPr lang="en-US" altLang="zh-CN" sz="1083" dirty="0" err="1">
                <a:solidFill>
                  <a:schemeClr val="accent2">
                    <a:lumMod val="60000"/>
                    <a:lumOff val="40000"/>
                  </a:schemeClr>
                </a:solidFill>
                <a:latin typeface="Times New Roman" pitchFamily="18" charset="0"/>
                <a:ea typeface="微软雅黑" pitchFamily="34" charset="-122"/>
                <a:cs typeface="Times New Roman" pitchFamily="18" charset="0"/>
              </a:rPr>
              <a:t>bị</a:t>
            </a:r>
            <a:endParaRPr lang="en-US" altLang="zh-CN" sz="1083" dirty="0">
              <a:solidFill>
                <a:schemeClr val="accent2">
                  <a:lumMod val="60000"/>
                  <a:lumOff val="40000"/>
                </a:schemeClr>
              </a:solidFill>
              <a:latin typeface="Times New Roman" pitchFamily="18" charset="0"/>
              <a:ea typeface="微软雅黑" pitchFamily="34" charset="-122"/>
              <a:cs typeface="Times New Roman" pitchFamily="18" charset="0"/>
            </a:endParaRPr>
          </a:p>
          <a:p>
            <a:pPr algn="ctr"/>
            <a:r>
              <a:rPr lang="en-US" altLang="zh-CN" sz="1083" dirty="0" err="1">
                <a:latin typeface="Times New Roman" pitchFamily="18" charset="0"/>
                <a:ea typeface="微软雅黑" pitchFamily="34" charset="-122"/>
                <a:cs typeface="Times New Roman" pitchFamily="18" charset="0"/>
              </a:rPr>
              <a:t>phát</a:t>
            </a:r>
            <a:r>
              <a:rPr lang="en-US" altLang="zh-CN" sz="1083" dirty="0">
                <a:latin typeface="Times New Roman" pitchFamily="18" charset="0"/>
                <a:ea typeface="微软雅黑" pitchFamily="34" charset="-122"/>
                <a:cs typeface="Times New Roman" pitchFamily="18" charset="0"/>
              </a:rPr>
              <a:t> </a:t>
            </a:r>
            <a:r>
              <a:rPr lang="en-US" altLang="zh-CN" sz="1083" dirty="0" err="1">
                <a:latin typeface="Times New Roman" pitchFamily="18" charset="0"/>
                <a:ea typeface="微软雅黑" pitchFamily="34" charset="-122"/>
                <a:cs typeface="Times New Roman" pitchFamily="18" charset="0"/>
              </a:rPr>
              <a:t>liệu</a:t>
            </a:r>
            <a:endParaRPr lang="en-US" altLang="zh-CN" sz="1083" dirty="0">
              <a:latin typeface="Times New Roman" pitchFamily="18" charset="0"/>
              <a:ea typeface="微软雅黑" pitchFamily="34" charset="-122"/>
              <a:cs typeface="Times New Roman" pitchFamily="18" charset="0"/>
            </a:endParaRPr>
          </a:p>
        </p:txBody>
      </p:sp>
      <p:sp>
        <p:nvSpPr>
          <p:cNvPr id="153" name="TextBox 152"/>
          <p:cNvSpPr txBox="1"/>
          <p:nvPr/>
        </p:nvSpPr>
        <p:spPr>
          <a:xfrm>
            <a:off x="272392" y="5279965"/>
            <a:ext cx="903578" cy="592278"/>
          </a:xfrm>
          <a:prstGeom prst="rect">
            <a:avLst/>
          </a:prstGeom>
          <a:noFill/>
        </p:spPr>
        <p:txBody>
          <a:bodyPr wrap="square" rtlCol="0">
            <a:spAutoFit/>
          </a:bodyPr>
          <a:lstStyle/>
          <a:p>
            <a:pPr algn="ctr"/>
            <a:r>
              <a:rPr lang="en-US" altLang="zh-CN" sz="1083" dirty="0" err="1">
                <a:latin typeface="Times New Roman" pitchFamily="18" charset="0"/>
                <a:ea typeface="微软雅黑" pitchFamily="34" charset="-122"/>
                <a:cs typeface="Times New Roman" pitchFamily="18" charset="0"/>
              </a:rPr>
              <a:t>Lập</a:t>
            </a:r>
            <a:r>
              <a:rPr lang="en-US" altLang="zh-CN" sz="1083" dirty="0">
                <a:latin typeface="Times New Roman" pitchFamily="18" charset="0"/>
                <a:ea typeface="微软雅黑" pitchFamily="34" charset="-122"/>
                <a:cs typeface="Times New Roman" pitchFamily="18" charset="0"/>
              </a:rPr>
              <a:t> </a:t>
            </a:r>
            <a:r>
              <a:rPr lang="en-US" altLang="zh-CN" sz="1083" dirty="0" err="1">
                <a:solidFill>
                  <a:srgbClr val="FF0000"/>
                </a:solidFill>
                <a:latin typeface="Times New Roman" pitchFamily="18" charset="0"/>
                <a:ea typeface="微软雅黑" pitchFamily="34" charset="-122"/>
                <a:cs typeface="Times New Roman" pitchFamily="18" charset="0"/>
              </a:rPr>
              <a:t>biểu</a:t>
            </a:r>
            <a:r>
              <a:rPr lang="en-US" altLang="zh-CN" sz="1083" dirty="0">
                <a:solidFill>
                  <a:srgbClr val="FF0000"/>
                </a:solidFill>
                <a:latin typeface="Times New Roman" pitchFamily="18" charset="0"/>
                <a:ea typeface="微软雅黑" pitchFamily="34" charset="-122"/>
                <a:cs typeface="Times New Roman" pitchFamily="18" charset="0"/>
              </a:rPr>
              <a:t> </a:t>
            </a:r>
            <a:r>
              <a:rPr lang="en-US" altLang="zh-CN" sz="1083" dirty="0" err="1">
                <a:solidFill>
                  <a:srgbClr val="FF0000"/>
                </a:solidFill>
                <a:latin typeface="Times New Roman" pitchFamily="18" charset="0"/>
                <a:ea typeface="微软雅黑" pitchFamily="34" charset="-122"/>
                <a:cs typeface="Times New Roman" pitchFamily="18" charset="0"/>
              </a:rPr>
              <a:t>công</a:t>
            </a:r>
            <a:r>
              <a:rPr lang="en-US" altLang="zh-CN" sz="1083" dirty="0">
                <a:solidFill>
                  <a:srgbClr val="FF0000"/>
                </a:solidFill>
                <a:latin typeface="Times New Roman" pitchFamily="18" charset="0"/>
                <a:ea typeface="微软雅黑" pitchFamily="34" charset="-122"/>
                <a:cs typeface="Times New Roman" pitchFamily="18" charset="0"/>
              </a:rPr>
              <a:t> </a:t>
            </a:r>
            <a:r>
              <a:rPr lang="en-US" altLang="zh-CN" sz="1083" dirty="0" err="1">
                <a:solidFill>
                  <a:srgbClr val="FF0000"/>
                </a:solidFill>
                <a:latin typeface="Times New Roman" pitchFamily="18" charset="0"/>
                <a:ea typeface="微软雅黑" pitchFamily="34" charset="-122"/>
                <a:cs typeface="Times New Roman" pitchFamily="18" charset="0"/>
              </a:rPr>
              <a:t>việc</a:t>
            </a:r>
            <a:r>
              <a:rPr lang="en-US" altLang="zh-CN" sz="1083" dirty="0">
                <a:latin typeface="Times New Roman" pitchFamily="18" charset="0"/>
                <a:ea typeface="微软雅黑" pitchFamily="34" charset="-122"/>
                <a:cs typeface="Times New Roman" pitchFamily="18" charset="0"/>
              </a:rPr>
              <a:t> </a:t>
            </a:r>
            <a:r>
              <a:rPr lang="en-US" altLang="zh-CN" sz="1083" dirty="0" err="1">
                <a:latin typeface="Times New Roman" pitchFamily="18" charset="0"/>
                <a:ea typeface="微软雅黑" pitchFamily="34" charset="-122"/>
                <a:cs typeface="Times New Roman" pitchFamily="18" charset="0"/>
              </a:rPr>
              <a:t>cho</a:t>
            </a:r>
            <a:r>
              <a:rPr lang="en-US" altLang="zh-CN" sz="1083" dirty="0">
                <a:latin typeface="Times New Roman" pitchFamily="18" charset="0"/>
                <a:ea typeface="微软雅黑" pitchFamily="34" charset="-122"/>
                <a:cs typeface="Times New Roman" pitchFamily="18" charset="0"/>
              </a:rPr>
              <a:t> </a:t>
            </a:r>
            <a:r>
              <a:rPr lang="en-US" altLang="zh-CN" sz="1083" dirty="0" err="1">
                <a:latin typeface="Times New Roman" pitchFamily="18" charset="0"/>
                <a:ea typeface="微软雅黑" pitchFamily="34" charset="-122"/>
                <a:cs typeface="Times New Roman" pitchFamily="18" charset="0"/>
              </a:rPr>
              <a:t>bên</a:t>
            </a:r>
            <a:r>
              <a:rPr lang="en-US" altLang="zh-CN" sz="1083" dirty="0">
                <a:latin typeface="Times New Roman" pitchFamily="18" charset="0"/>
                <a:ea typeface="微软雅黑" pitchFamily="34" charset="-122"/>
                <a:cs typeface="Times New Roman" pitchFamily="18" charset="0"/>
              </a:rPr>
              <a:t> </a:t>
            </a:r>
            <a:r>
              <a:rPr lang="en-US" altLang="zh-CN" sz="1083" dirty="0" err="1">
                <a:latin typeface="Times New Roman" pitchFamily="18" charset="0"/>
                <a:ea typeface="微软雅黑" pitchFamily="34" charset="-122"/>
                <a:cs typeface="Times New Roman" pitchFamily="18" charset="0"/>
              </a:rPr>
              <a:t>cắt</a:t>
            </a:r>
            <a:endParaRPr lang="zh-CN" altLang="en-US" sz="1083" dirty="0">
              <a:latin typeface="Times New Roman" pitchFamily="18" charset="0"/>
              <a:ea typeface="微软雅黑" pitchFamily="34" charset="-122"/>
              <a:cs typeface="Times New Roman" pitchFamily="18" charset="0"/>
            </a:endParaRPr>
          </a:p>
        </p:txBody>
      </p:sp>
      <p:sp>
        <p:nvSpPr>
          <p:cNvPr id="155" name="TextBox 51">
            <a:extLst>
              <a:ext uri="{FF2B5EF4-FFF2-40B4-BE49-F238E27FC236}">
                <a16:creationId xmlns:a16="http://schemas.microsoft.com/office/drawing/2014/main" id="{CECF70F9-3FB6-4571-81B6-717E2324AF83}"/>
              </a:ext>
            </a:extLst>
          </p:cNvPr>
          <p:cNvSpPr txBox="1"/>
          <p:nvPr/>
        </p:nvSpPr>
        <p:spPr>
          <a:xfrm>
            <a:off x="165992" y="4781063"/>
            <a:ext cx="487634" cy="342273"/>
          </a:xfrm>
          <a:prstGeom prst="rect">
            <a:avLst/>
          </a:prstGeom>
          <a:noFill/>
        </p:spPr>
        <p:txBody>
          <a:bodyPr wrap="none" rtlCol="0">
            <a:spAutoFit/>
          </a:bodyPr>
          <a:lstStyle/>
          <a:p>
            <a:pPr algn="ctr"/>
            <a:r>
              <a:rPr lang="en-US" altLang="zh-CN" sz="812" dirty="0" err="1">
                <a:solidFill>
                  <a:srgbClr val="FF0000"/>
                </a:solidFill>
                <a:latin typeface="Times New Roman" pitchFamily="18" charset="0"/>
                <a:ea typeface="微软雅黑" pitchFamily="34" charset="-122"/>
                <a:cs typeface="Times New Roman" pitchFamily="18" charset="0"/>
              </a:rPr>
              <a:t>Lên</a:t>
            </a:r>
            <a:r>
              <a:rPr lang="en-US" altLang="zh-CN" sz="812" dirty="0">
                <a:solidFill>
                  <a:srgbClr val="FF0000"/>
                </a:solidFill>
                <a:latin typeface="Times New Roman" pitchFamily="18" charset="0"/>
                <a:ea typeface="微软雅黑" pitchFamily="34" charset="-122"/>
                <a:cs typeface="Times New Roman" pitchFamily="18" charset="0"/>
              </a:rPr>
              <a:t> </a:t>
            </a:r>
            <a:r>
              <a:rPr lang="en-US" altLang="zh-CN" sz="812" dirty="0" err="1">
                <a:solidFill>
                  <a:srgbClr val="FF0000"/>
                </a:solidFill>
                <a:latin typeface="Times New Roman" pitchFamily="18" charset="0"/>
                <a:ea typeface="微软雅黑" pitchFamily="34" charset="-122"/>
                <a:cs typeface="Times New Roman" pitchFamily="18" charset="0"/>
              </a:rPr>
              <a:t>kế</a:t>
            </a:r>
            <a:endParaRPr lang="en-US" altLang="zh-CN" sz="812" dirty="0">
              <a:solidFill>
                <a:srgbClr val="FF0000"/>
              </a:solidFill>
              <a:latin typeface="Times New Roman" pitchFamily="18" charset="0"/>
              <a:ea typeface="微软雅黑" pitchFamily="34" charset="-122"/>
              <a:cs typeface="Times New Roman" pitchFamily="18" charset="0"/>
            </a:endParaRPr>
          </a:p>
          <a:p>
            <a:pPr algn="ctr"/>
            <a:r>
              <a:rPr lang="en-US" altLang="zh-CN" sz="812" dirty="0" err="1">
                <a:solidFill>
                  <a:srgbClr val="FF0000"/>
                </a:solidFill>
                <a:latin typeface="Times New Roman" pitchFamily="18" charset="0"/>
                <a:ea typeface="微软雅黑" pitchFamily="34" charset="-122"/>
                <a:cs typeface="Times New Roman" pitchFamily="18" charset="0"/>
              </a:rPr>
              <a:t>hoạch</a:t>
            </a:r>
            <a:endParaRPr lang="en-US" altLang="zh-CN" sz="812" dirty="0">
              <a:solidFill>
                <a:srgbClr val="FF0000"/>
              </a:solidFill>
              <a:latin typeface="Times New Roman" pitchFamily="18" charset="0"/>
              <a:ea typeface="微软雅黑" pitchFamily="34" charset="-122"/>
              <a:cs typeface="Times New Roman" pitchFamily="18" charset="0"/>
            </a:endParaRPr>
          </a:p>
        </p:txBody>
      </p:sp>
      <p:sp>
        <p:nvSpPr>
          <p:cNvPr id="156" name="TextBox 53">
            <a:extLst>
              <a:ext uri="{FF2B5EF4-FFF2-40B4-BE49-F238E27FC236}">
                <a16:creationId xmlns:a16="http://schemas.microsoft.com/office/drawing/2014/main" id="{D19A5276-6322-4E4A-9B3C-FF1FBDC4C194}"/>
              </a:ext>
            </a:extLst>
          </p:cNvPr>
          <p:cNvSpPr txBox="1"/>
          <p:nvPr/>
        </p:nvSpPr>
        <p:spPr>
          <a:xfrm>
            <a:off x="8169063" y="3740935"/>
            <a:ext cx="1207382" cy="258982"/>
          </a:xfrm>
          <a:prstGeom prst="rect">
            <a:avLst/>
          </a:prstGeom>
          <a:noFill/>
        </p:spPr>
        <p:txBody>
          <a:bodyPr wrap="none" rtlCol="0">
            <a:spAutoFit/>
          </a:bodyPr>
          <a:lstStyle/>
          <a:p>
            <a:pPr algn="ctr"/>
            <a:r>
              <a:rPr lang="en-US" altLang="zh-CN" sz="1083" dirty="0">
                <a:solidFill>
                  <a:srgbClr val="FF0000"/>
                </a:solidFill>
                <a:latin typeface="Times New Roman" pitchFamily="18" charset="0"/>
                <a:ea typeface="微软雅黑" pitchFamily="34" charset="-122"/>
                <a:cs typeface="Times New Roman" pitchFamily="18" charset="0"/>
              </a:rPr>
              <a:t> </a:t>
            </a:r>
            <a:r>
              <a:rPr lang="en-US" altLang="zh-CN" sz="1083" dirty="0" err="1">
                <a:solidFill>
                  <a:srgbClr val="FF0000"/>
                </a:solidFill>
                <a:latin typeface="Times New Roman" pitchFamily="18" charset="0"/>
                <a:ea typeface="微软雅黑" pitchFamily="34" charset="-122"/>
                <a:cs typeface="Times New Roman" pitchFamily="18" charset="0"/>
              </a:rPr>
              <a:t>Khu</a:t>
            </a:r>
            <a:r>
              <a:rPr lang="en-US" altLang="zh-CN" sz="1083" dirty="0">
                <a:solidFill>
                  <a:srgbClr val="FF0000"/>
                </a:solidFill>
                <a:latin typeface="Times New Roman" pitchFamily="18" charset="0"/>
                <a:ea typeface="微软雅黑" pitchFamily="34" charset="-122"/>
                <a:cs typeface="Times New Roman" pitchFamily="18" charset="0"/>
              </a:rPr>
              <a:t> </a:t>
            </a:r>
            <a:r>
              <a:rPr lang="en-US" altLang="zh-CN" sz="1083" dirty="0" err="1">
                <a:solidFill>
                  <a:srgbClr val="FF0000"/>
                </a:solidFill>
                <a:latin typeface="Times New Roman" pitchFamily="18" charset="0"/>
                <a:ea typeface="微软雅黑" pitchFamily="34" charset="-122"/>
                <a:cs typeface="Times New Roman" pitchFamily="18" charset="0"/>
              </a:rPr>
              <a:t>vực</a:t>
            </a:r>
            <a:r>
              <a:rPr lang="en-US" altLang="zh-CN" sz="1083" dirty="0">
                <a:solidFill>
                  <a:srgbClr val="FF0000"/>
                </a:solidFill>
                <a:latin typeface="Times New Roman" pitchFamily="18" charset="0"/>
                <a:ea typeface="微软雅黑" pitchFamily="34" charset="-122"/>
                <a:cs typeface="Times New Roman" pitchFamily="18" charset="0"/>
              </a:rPr>
              <a:t> </a:t>
            </a:r>
            <a:r>
              <a:rPr lang="en-US" altLang="zh-CN" sz="1083" dirty="0" err="1">
                <a:solidFill>
                  <a:srgbClr val="FF0000"/>
                </a:solidFill>
                <a:latin typeface="Times New Roman" pitchFamily="18" charset="0"/>
                <a:ea typeface="微软雅黑" pitchFamily="34" charset="-122"/>
                <a:cs typeface="Times New Roman" pitchFamily="18" charset="0"/>
              </a:rPr>
              <a:t>quản</a:t>
            </a:r>
            <a:r>
              <a:rPr lang="en-US" altLang="zh-CN" sz="1083" dirty="0">
                <a:solidFill>
                  <a:srgbClr val="FF0000"/>
                </a:solidFill>
                <a:latin typeface="Times New Roman" pitchFamily="18" charset="0"/>
                <a:ea typeface="微软雅黑" pitchFamily="34" charset="-122"/>
                <a:cs typeface="Times New Roman" pitchFamily="18" charset="0"/>
              </a:rPr>
              <a:t> </a:t>
            </a:r>
            <a:r>
              <a:rPr lang="en-US" altLang="zh-CN" sz="1083" dirty="0" err="1">
                <a:solidFill>
                  <a:srgbClr val="FF0000"/>
                </a:solidFill>
                <a:latin typeface="Times New Roman" pitchFamily="18" charset="0"/>
                <a:ea typeface="微软雅黑" pitchFamily="34" charset="-122"/>
                <a:cs typeface="Times New Roman" pitchFamily="18" charset="0"/>
              </a:rPr>
              <a:t>lý</a:t>
            </a:r>
            <a:endParaRPr lang="zh-CN" altLang="en-US" sz="1083" dirty="0">
              <a:solidFill>
                <a:srgbClr val="FF0000"/>
              </a:solidFill>
              <a:latin typeface="Times New Roman" pitchFamily="18" charset="0"/>
              <a:ea typeface="微软雅黑" pitchFamily="34" charset="-122"/>
              <a:cs typeface="Times New Roman" pitchFamily="18" charset="0"/>
            </a:endParaRPr>
          </a:p>
        </p:txBody>
      </p:sp>
      <p:cxnSp>
        <p:nvCxnSpPr>
          <p:cNvPr id="3" name="直接箭头连接符 2"/>
          <p:cNvCxnSpPr/>
          <p:nvPr/>
        </p:nvCxnSpPr>
        <p:spPr>
          <a:xfrm flipV="1">
            <a:off x="727215" y="4988673"/>
            <a:ext cx="0" cy="313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3300A9EC-800E-8023-E95E-BECE7348F0FD}"/>
              </a:ext>
            </a:extLst>
          </p:cNvPr>
          <p:cNvSpPr/>
          <p:nvPr/>
        </p:nvSpPr>
        <p:spPr>
          <a:xfrm flipV="1">
            <a:off x="41255" y="1519431"/>
            <a:ext cx="9745143" cy="1697786"/>
          </a:xfrm>
          <a:prstGeom prst="rect">
            <a:avLst/>
          </a:prstGeom>
          <a:noFill/>
          <a:ln w="38100" cap="flat" cmpd="sng" algn="ctr">
            <a:solidFill>
              <a:srgbClr val="1448EE"/>
            </a:solidFill>
            <a:prstDash val="solid"/>
            <a:round/>
            <a:headEnd type="none" w="med" len="med"/>
            <a:tailEnd type="none" w="med" len="med"/>
          </a:ln>
        </p:spPr>
        <p:txBody>
          <a:bodyPr vert="horz" wrap="square" lIns="91440" tIns="45720" rIns="91440" bIns="45720" numCol="1" rtlCol="0" anchor="t" anchorCtr="0" compatLnSpc="1"/>
          <a:lstStyle/>
          <a:p>
            <a:pPr algn="ctr" eaLnBrk="0" hangingPunct="0"/>
            <a:endParaRPr lang="zh-CN" altLang="en-US" sz="3600">
              <a:solidFill>
                <a:srgbClr val="1448EE"/>
              </a:solidFill>
            </a:endParaRPr>
          </a:p>
        </p:txBody>
      </p:sp>
      <p:grpSp>
        <p:nvGrpSpPr>
          <p:cNvPr id="69" name="组合 83"/>
          <p:cNvGrpSpPr/>
          <p:nvPr/>
        </p:nvGrpSpPr>
        <p:grpSpPr>
          <a:xfrm>
            <a:off x="1024032" y="-400279"/>
            <a:ext cx="8079969" cy="1178535"/>
            <a:chOff x="-444905" y="155730"/>
            <a:chExt cx="10807186" cy="1644166"/>
          </a:xfrm>
        </p:grpSpPr>
        <p:sp>
          <p:nvSpPr>
            <p:cNvPr id="70" name="矩形 85"/>
            <p:cNvSpPr/>
            <p:nvPr/>
          </p:nvSpPr>
          <p:spPr>
            <a:xfrm>
              <a:off x="-444905" y="898204"/>
              <a:ext cx="10807186" cy="901692"/>
            </a:xfrm>
            <a:prstGeom prst="rect">
              <a:avLst/>
            </a:prstGeom>
          </p:spPr>
          <p:txBody>
            <a:bodyPr wrap="none">
              <a:spAutoFit/>
            </a:bodyPr>
            <a:lstStyle/>
            <a:p>
              <a:pPr defTabSz="989607">
                <a:defRPr/>
              </a:pPr>
              <a:r>
                <a:rPr lang="en-US" sz="2000" dirty="0">
                  <a:solidFill>
                    <a:srgbClr val="FF0000"/>
                  </a:solidFill>
                  <a:latin typeface="Times New Roman" pitchFamily="18" charset="0"/>
                  <a:cs typeface="Times New Roman" pitchFamily="18" charset="0"/>
                </a:rPr>
                <a:t>D</a:t>
              </a:r>
              <a:r>
                <a:rPr lang="vi-VN" sz="2000" dirty="0">
                  <a:solidFill>
                    <a:srgbClr val="FF0000"/>
                  </a:solidFill>
                  <a:latin typeface="Times New Roman" pitchFamily="18" charset="0"/>
                  <a:cs typeface="Times New Roman" pitchFamily="18" charset="0"/>
                </a:rPr>
                <a:t>Ự ÁN HỆ THỐNG QUẢN LÝ SẢN XUẤT GIÀY NHANH GỌN </a:t>
              </a:r>
              <a:r>
                <a:rPr lang="vi-VN" sz="2000" dirty="0">
                  <a:solidFill>
                    <a:srgbClr val="1E5FAF"/>
                  </a:solidFill>
                  <a:latin typeface="Times New Roman" pitchFamily="18" charset="0"/>
                  <a:cs typeface="Times New Roman" pitchFamily="18" charset="0"/>
                </a:rPr>
                <a:t>MES</a:t>
              </a:r>
              <a:endParaRPr lang="en-US" sz="2000" dirty="0">
                <a:solidFill>
                  <a:srgbClr val="1E5FAF"/>
                </a:solidFill>
                <a:latin typeface="Times New Roman" pitchFamily="18" charset="0"/>
                <a:cs typeface="Times New Roman" pitchFamily="18" charset="0"/>
              </a:endParaRPr>
            </a:p>
            <a:p>
              <a:pPr defTabSz="989607">
                <a:defRPr/>
              </a:pPr>
              <a:r>
                <a:rPr lang="en-US" altLang="zh-CN" sz="1600" kern="0" dirty="0">
                  <a:solidFill>
                    <a:srgbClr val="1E5FAF"/>
                  </a:solidFill>
                  <a:latin typeface="Times New Roman" pitchFamily="18" charset="0"/>
                  <a:ea typeface="微软雅黑" panose="020B0503020204020204" pitchFamily="34" charset="-122"/>
                  <a:cs typeface="Times New Roman" pitchFamily="18" charset="0"/>
                  <a:sym typeface="+mn-lt"/>
                </a:rPr>
                <a:t>(</a:t>
              </a:r>
              <a:r>
                <a:rPr lang="en-US" altLang="zh-CN" sz="1600" kern="0" dirty="0" err="1">
                  <a:solidFill>
                    <a:srgbClr val="1E5FAF"/>
                  </a:solidFill>
                  <a:latin typeface="Times New Roman" pitchFamily="18" charset="0"/>
                  <a:ea typeface="微软雅黑" panose="020B0503020204020204" pitchFamily="34" charset="-122"/>
                  <a:cs typeface="Times New Roman" pitchFamily="18" charset="0"/>
                  <a:sym typeface="+mn-lt"/>
                </a:rPr>
                <a:t>Xây</a:t>
              </a:r>
              <a:r>
                <a:rPr lang="en-US" altLang="zh-CN" sz="1600" kern="0" dirty="0">
                  <a:solidFill>
                    <a:srgbClr val="1E5FAF"/>
                  </a:solidFill>
                  <a:latin typeface="Times New Roman" pitchFamily="18" charset="0"/>
                  <a:ea typeface="微软雅黑" panose="020B0503020204020204" pitchFamily="34" charset="-122"/>
                  <a:cs typeface="Times New Roman" pitchFamily="18" charset="0"/>
                  <a:sym typeface="+mn-lt"/>
                </a:rPr>
                <a:t> </a:t>
              </a:r>
              <a:r>
                <a:rPr lang="en-US" altLang="zh-CN" sz="1600" kern="0" dirty="0" err="1">
                  <a:solidFill>
                    <a:srgbClr val="1E5FAF"/>
                  </a:solidFill>
                  <a:latin typeface="Times New Roman" pitchFamily="18" charset="0"/>
                  <a:ea typeface="微软雅黑" panose="020B0503020204020204" pitchFamily="34" charset="-122"/>
                  <a:cs typeface="Times New Roman" pitchFamily="18" charset="0"/>
                  <a:sym typeface="+mn-lt"/>
                </a:rPr>
                <a:t>dựng</a:t>
              </a:r>
              <a:r>
                <a:rPr lang="en-US" altLang="zh-CN" sz="1600" kern="0" dirty="0">
                  <a:solidFill>
                    <a:srgbClr val="1E5FAF"/>
                  </a:solidFill>
                  <a:latin typeface="Times New Roman" pitchFamily="18" charset="0"/>
                  <a:ea typeface="微软雅黑" panose="020B0503020204020204" pitchFamily="34" charset="-122"/>
                  <a:cs typeface="Times New Roman" pitchFamily="18" charset="0"/>
                  <a:sym typeface="+mn-lt"/>
                </a:rPr>
                <a:t> n</a:t>
              </a:r>
              <a:r>
                <a:rPr lang="vi-VN" altLang="zh-CN" sz="1600" kern="0" dirty="0">
                  <a:solidFill>
                    <a:srgbClr val="1E5FAF"/>
                  </a:solidFill>
                  <a:latin typeface="Times New Roman" pitchFamily="18" charset="0"/>
                  <a:ea typeface="微软雅黑" panose="020B0503020204020204" pitchFamily="34" charset="-122"/>
                  <a:cs typeface="Times New Roman" pitchFamily="18" charset="0"/>
                  <a:sym typeface="+mn-lt"/>
                </a:rPr>
                <a:t>ội dung</a:t>
              </a:r>
              <a:r>
                <a:rPr lang="en-US" altLang="zh-CN" sz="1600" kern="0" dirty="0">
                  <a:solidFill>
                    <a:srgbClr val="1E5FAF"/>
                  </a:solidFill>
                  <a:latin typeface="Times New Roman" pitchFamily="18" charset="0"/>
                  <a:ea typeface="微软雅黑" panose="020B0503020204020204" pitchFamily="34" charset="-122"/>
                  <a:cs typeface="Times New Roman" pitchFamily="18" charset="0"/>
                  <a:sym typeface="+mn-lt"/>
                </a:rPr>
                <a:t> k</a:t>
              </a:r>
              <a:r>
                <a:rPr lang="vi-VN" altLang="zh-CN" sz="1600" kern="0" dirty="0">
                  <a:solidFill>
                    <a:srgbClr val="1E5FAF"/>
                  </a:solidFill>
                  <a:latin typeface="Times New Roman" pitchFamily="18" charset="0"/>
                  <a:ea typeface="微软雅黑" panose="020B0503020204020204" pitchFamily="34" charset="-122"/>
                  <a:cs typeface="Times New Roman" pitchFamily="18" charset="0"/>
                  <a:sym typeface="+mn-lt"/>
                </a:rPr>
                <a:t>ế hoạch chi tiết giai đoạn </a:t>
              </a:r>
              <a:r>
                <a:rPr lang="en-US" altLang="zh-CN" sz="1600" kern="0" dirty="0" err="1">
                  <a:solidFill>
                    <a:srgbClr val="1E5FAF"/>
                  </a:solidFill>
                  <a:latin typeface="Times New Roman" pitchFamily="18" charset="0"/>
                  <a:ea typeface="微软雅黑" panose="020B0503020204020204" pitchFamily="34" charset="-122"/>
                  <a:cs typeface="Times New Roman" pitchFamily="18" charset="0"/>
                  <a:sym typeface="+mn-lt"/>
                </a:rPr>
                <a:t>một</a:t>
              </a:r>
              <a:r>
                <a:rPr lang="en-US" altLang="zh-CN" sz="1600" kern="0" dirty="0">
                  <a:solidFill>
                    <a:srgbClr val="1E5FAF"/>
                  </a:solidFill>
                  <a:latin typeface="Times New Roman" pitchFamily="18" charset="0"/>
                  <a:ea typeface="微软雅黑" panose="020B0503020204020204" pitchFamily="34" charset="-122"/>
                  <a:cs typeface="Times New Roman" pitchFamily="18" charset="0"/>
                  <a:sym typeface="+mn-lt"/>
                </a:rPr>
                <a:t>)</a:t>
              </a:r>
              <a:endParaRPr lang="zh-CN" altLang="en-US" sz="4000" kern="0" dirty="0">
                <a:solidFill>
                  <a:srgbClr val="1E5FAF"/>
                </a:solidFill>
                <a:latin typeface="微软雅黑" panose="020B0503020204020204" pitchFamily="34" charset="-122"/>
                <a:ea typeface="微软雅黑" panose="020B0503020204020204" pitchFamily="34" charset="-122"/>
                <a:cs typeface="+mn-ea"/>
                <a:sym typeface="+mn-lt"/>
              </a:endParaRPr>
            </a:p>
          </p:txBody>
        </p:sp>
        <p:sp>
          <p:nvSpPr>
            <p:cNvPr id="71" name="矩形 87"/>
            <p:cNvSpPr/>
            <p:nvPr/>
          </p:nvSpPr>
          <p:spPr>
            <a:xfrm>
              <a:off x="7433343" y="155730"/>
              <a:ext cx="268752" cy="684647"/>
            </a:xfrm>
            <a:prstGeom prst="rect">
              <a:avLst/>
            </a:prstGeom>
          </p:spPr>
          <p:txBody>
            <a:bodyPr wrap="none">
              <a:spAutoFit/>
            </a:bodyPr>
            <a:lstStyle/>
            <a:p>
              <a:pPr defTabSz="989607">
                <a:defRPr/>
              </a:pPr>
              <a:endParaRPr lang="zh-CN" altLang="en-US" sz="3032" kern="0" spc="325" dirty="0">
                <a:solidFill>
                  <a:schemeClr val="tx1">
                    <a:lumMod val="65000"/>
                    <a:lumOff val="35000"/>
                  </a:schemeClr>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cs typeface="+mn-ea"/>
                <a:sym typeface="+mn-lt"/>
              </a:endParaRPr>
            </a:p>
          </p:txBody>
        </p:sp>
      </p:grpSp>
      <p:sp>
        <p:nvSpPr>
          <p:cNvPr id="4" name="Rectangle 3"/>
          <p:cNvSpPr/>
          <p:nvPr/>
        </p:nvSpPr>
        <p:spPr>
          <a:xfrm>
            <a:off x="3692260" y="4482875"/>
            <a:ext cx="703464" cy="415498"/>
          </a:xfrm>
          <a:prstGeom prst="rect">
            <a:avLst/>
          </a:prstGeom>
        </p:spPr>
        <p:txBody>
          <a:bodyPr wrap="square">
            <a:spAutoFit/>
          </a:bodyPr>
          <a:lstStyle/>
          <a:p>
            <a:pPr algn="ctr"/>
            <a:r>
              <a:rPr lang="en-US" altLang="zh-CN" sz="1050" dirty="0" err="1">
                <a:latin typeface="Times New Roman" pitchFamily="18" charset="0"/>
                <a:cs typeface="Times New Roman" pitchFamily="18" charset="0"/>
              </a:rPr>
              <a:t>Khu</a:t>
            </a:r>
            <a:r>
              <a:rPr lang="en-US" altLang="zh-CN" sz="1050" dirty="0">
                <a:latin typeface="Times New Roman" pitchFamily="18" charset="0"/>
                <a:cs typeface="Times New Roman" pitchFamily="18" charset="0"/>
              </a:rPr>
              <a:t> </a:t>
            </a:r>
            <a:r>
              <a:rPr lang="en-US" altLang="zh-CN" sz="1050" dirty="0" err="1">
                <a:latin typeface="Times New Roman" pitchFamily="18" charset="0"/>
                <a:cs typeface="Times New Roman" pitchFamily="18" charset="0"/>
              </a:rPr>
              <a:t>vực</a:t>
            </a:r>
            <a:r>
              <a:rPr lang="en-US" altLang="zh-CN" sz="1050" dirty="0">
                <a:latin typeface="Times New Roman" pitchFamily="18" charset="0"/>
                <a:cs typeface="Times New Roman" pitchFamily="18" charset="0"/>
              </a:rPr>
              <a:t> </a:t>
            </a:r>
            <a:r>
              <a:rPr lang="en-US" altLang="zh-CN" sz="1050" dirty="0" err="1">
                <a:latin typeface="Times New Roman" pitchFamily="18" charset="0"/>
                <a:cs typeface="Times New Roman" pitchFamily="18" charset="0"/>
              </a:rPr>
              <a:t>thủ</a:t>
            </a:r>
            <a:r>
              <a:rPr lang="en-US" altLang="zh-CN" sz="1050" dirty="0">
                <a:latin typeface="Times New Roman" pitchFamily="18" charset="0"/>
                <a:cs typeface="Times New Roman" pitchFamily="18" charset="0"/>
              </a:rPr>
              <a:t> </a:t>
            </a:r>
            <a:r>
              <a:rPr lang="en-US" altLang="zh-CN" sz="1050" dirty="0" err="1">
                <a:latin typeface="Times New Roman" pitchFamily="18" charset="0"/>
                <a:cs typeface="Times New Roman" pitchFamily="18" charset="0"/>
              </a:rPr>
              <a:t>công</a:t>
            </a:r>
            <a:endParaRPr lang="zh-CN" altLang="en-US" sz="1050" dirty="0">
              <a:latin typeface="Times New Roman" pitchFamily="18" charset="0"/>
              <a:cs typeface="Times New Roman" pitchFamily="18" charset="0"/>
            </a:endParaRPr>
          </a:p>
        </p:txBody>
      </p:sp>
    </p:spTree>
    <p:extLst>
      <p:ext uri="{BB962C8B-B14F-4D97-AF65-F5344CB8AC3E}">
        <p14:creationId xmlns:p14="http://schemas.microsoft.com/office/powerpoint/2010/main" val="156578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36E7EEA4-7935-4450-017E-FFA2297A085B}"/>
              </a:ext>
            </a:extLst>
          </p:cNvPr>
          <p:cNvSpPr/>
          <p:nvPr/>
        </p:nvSpPr>
        <p:spPr>
          <a:xfrm>
            <a:off x="1020691" y="229922"/>
            <a:ext cx="7517827" cy="307777"/>
          </a:xfrm>
          <a:prstGeom prst="rect">
            <a:avLst/>
          </a:prstGeom>
        </p:spPr>
        <p:txBody>
          <a:bodyPr wrap="none">
            <a:spAutoFit/>
          </a:bodyPr>
          <a:lstStyle/>
          <a:p>
            <a:pPr defTabSz="989607">
              <a:defRPr/>
            </a:pPr>
            <a:r>
              <a:rPr lang="en-US" altLang="zh-CN" b="1" dirty="0">
                <a:effectLst/>
                <a:latin typeface="微软雅黑" panose="020B0503020204020204" pitchFamily="34" charset="-122"/>
                <a:ea typeface="微软雅黑" panose="020B0503020204020204" pitchFamily="34" charset="-122"/>
              </a:rPr>
              <a:t>SAP</a:t>
            </a:r>
            <a:r>
              <a:rPr lang="zh-CN" altLang="zh-CN" b="1" dirty="0">
                <a:effectLst/>
                <a:latin typeface="微软雅黑" panose="020B0503020204020204" pitchFamily="34" charset="-122"/>
                <a:ea typeface="微软雅黑" panose="020B0503020204020204" pitchFamily="34" charset="-122"/>
                <a:cs typeface="Times New Roman" panose="02020603050405020304" pitchFamily="18" charset="0"/>
              </a:rPr>
              <a:t>订单资料导入</a:t>
            </a:r>
            <a:r>
              <a:rPr lang="en-US" altLang="zh-CN" b="1"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b="1" dirty="0" err="1">
                <a:effectLst/>
                <a:latin typeface="Times New Roman" pitchFamily="18" charset="0"/>
                <a:ea typeface="微软雅黑" panose="020B0503020204020204" pitchFamily="34" charset="-122"/>
                <a:cs typeface="Times New Roman" pitchFamily="18" charset="0"/>
              </a:rPr>
              <a:t>Nhập</a:t>
            </a:r>
            <a:r>
              <a:rPr lang="en-US" altLang="zh-CN" b="1" dirty="0">
                <a:effectLst/>
                <a:latin typeface="Times New Roman" pitchFamily="18" charset="0"/>
                <a:ea typeface="微软雅黑" panose="020B0503020204020204" pitchFamily="34" charset="-122"/>
                <a:cs typeface="Times New Roman" pitchFamily="18" charset="0"/>
              </a:rPr>
              <a:t> </a:t>
            </a:r>
            <a:r>
              <a:rPr lang="en-US" altLang="zh-CN" b="1" dirty="0" err="1">
                <a:effectLst/>
                <a:latin typeface="Times New Roman" pitchFamily="18" charset="0"/>
                <a:ea typeface="微软雅黑" panose="020B0503020204020204" pitchFamily="34" charset="-122"/>
                <a:cs typeface="Times New Roman" pitchFamily="18" charset="0"/>
              </a:rPr>
              <a:t>dữ</a:t>
            </a:r>
            <a:r>
              <a:rPr lang="en-US" altLang="zh-CN" b="1" dirty="0">
                <a:effectLst/>
                <a:latin typeface="Times New Roman" pitchFamily="18" charset="0"/>
                <a:ea typeface="微软雅黑" panose="020B0503020204020204" pitchFamily="34" charset="-122"/>
                <a:cs typeface="Times New Roman" pitchFamily="18" charset="0"/>
              </a:rPr>
              <a:t> </a:t>
            </a:r>
            <a:r>
              <a:rPr lang="en-US" altLang="zh-CN" b="1" dirty="0" err="1">
                <a:effectLst/>
                <a:latin typeface="Times New Roman" pitchFamily="18" charset="0"/>
                <a:ea typeface="微软雅黑" panose="020B0503020204020204" pitchFamily="34" charset="-122"/>
                <a:cs typeface="Times New Roman" pitchFamily="18" charset="0"/>
              </a:rPr>
              <a:t>liệu</a:t>
            </a:r>
            <a:r>
              <a:rPr lang="en-US" altLang="zh-CN" b="1" dirty="0">
                <a:effectLst/>
                <a:latin typeface="Times New Roman" pitchFamily="18" charset="0"/>
                <a:ea typeface="微软雅黑" panose="020B0503020204020204" pitchFamily="34" charset="-122"/>
                <a:cs typeface="Times New Roman" pitchFamily="18" charset="0"/>
              </a:rPr>
              <a:t> </a:t>
            </a:r>
            <a:r>
              <a:rPr lang="en-US" altLang="zh-CN" b="1" dirty="0" err="1">
                <a:effectLst/>
                <a:latin typeface="Times New Roman" pitchFamily="18" charset="0"/>
                <a:ea typeface="微软雅黑" panose="020B0503020204020204" pitchFamily="34" charset="-122"/>
                <a:cs typeface="Times New Roman" pitchFamily="18" charset="0"/>
              </a:rPr>
              <a:t>đơn</a:t>
            </a:r>
            <a:r>
              <a:rPr lang="en-US" altLang="zh-CN" b="1" dirty="0">
                <a:effectLst/>
                <a:latin typeface="Times New Roman" pitchFamily="18" charset="0"/>
                <a:ea typeface="微软雅黑" panose="020B0503020204020204" pitchFamily="34" charset="-122"/>
                <a:cs typeface="Times New Roman" pitchFamily="18" charset="0"/>
              </a:rPr>
              <a:t> </a:t>
            </a:r>
            <a:r>
              <a:rPr lang="en-US" altLang="zh-CN" b="1" dirty="0" err="1">
                <a:effectLst/>
                <a:latin typeface="Times New Roman" pitchFamily="18" charset="0"/>
                <a:ea typeface="微软雅黑" panose="020B0503020204020204" pitchFamily="34" charset="-122"/>
                <a:cs typeface="Times New Roman" pitchFamily="18" charset="0"/>
              </a:rPr>
              <a:t>hàng</a:t>
            </a:r>
            <a:r>
              <a:rPr lang="en-US" altLang="zh-CN" b="1" dirty="0">
                <a:effectLst/>
                <a:latin typeface="Times New Roman" pitchFamily="18" charset="0"/>
                <a:ea typeface="微软雅黑" panose="020B0503020204020204" pitchFamily="34" charset="-122"/>
                <a:cs typeface="Times New Roman" pitchFamily="18" charset="0"/>
              </a:rPr>
              <a:t> </a:t>
            </a:r>
            <a:r>
              <a:rPr lang="en-US" altLang="zh-CN" b="1" dirty="0" err="1">
                <a:effectLst/>
                <a:latin typeface="Times New Roman" pitchFamily="18" charset="0"/>
                <a:ea typeface="微软雅黑" panose="020B0503020204020204" pitchFamily="34" charset="-122"/>
                <a:cs typeface="Times New Roman" pitchFamily="18" charset="0"/>
              </a:rPr>
              <a:t>lên</a:t>
            </a:r>
            <a:r>
              <a:rPr lang="en-US" altLang="zh-CN" b="1" dirty="0">
                <a:effectLst/>
                <a:latin typeface="Times New Roman" pitchFamily="18" charset="0"/>
                <a:ea typeface="微软雅黑" panose="020B0503020204020204" pitchFamily="34" charset="-122"/>
                <a:cs typeface="Times New Roman" pitchFamily="18" charset="0"/>
              </a:rPr>
              <a:t> </a:t>
            </a:r>
            <a:r>
              <a:rPr lang="en-US" altLang="zh-CN" b="1" dirty="0" err="1">
                <a:effectLst/>
                <a:latin typeface="Times New Roman" pitchFamily="18" charset="0"/>
                <a:ea typeface="微软雅黑" panose="020B0503020204020204" pitchFamily="34" charset="-122"/>
                <a:cs typeface="Times New Roman" pitchFamily="18" charset="0"/>
              </a:rPr>
              <a:t>hệ</a:t>
            </a:r>
            <a:r>
              <a:rPr lang="en-US" altLang="zh-CN" b="1" dirty="0">
                <a:effectLst/>
                <a:latin typeface="Times New Roman" pitchFamily="18" charset="0"/>
                <a:ea typeface="微软雅黑" panose="020B0503020204020204" pitchFamily="34" charset="-122"/>
                <a:cs typeface="Times New Roman" pitchFamily="18" charset="0"/>
              </a:rPr>
              <a:t> </a:t>
            </a:r>
            <a:r>
              <a:rPr lang="en-US" altLang="zh-CN" b="1" dirty="0" err="1">
                <a:effectLst/>
                <a:latin typeface="Times New Roman" pitchFamily="18" charset="0"/>
                <a:ea typeface="微软雅黑" panose="020B0503020204020204" pitchFamily="34" charset="-122"/>
                <a:cs typeface="Times New Roman" pitchFamily="18" charset="0"/>
              </a:rPr>
              <a:t>thống</a:t>
            </a:r>
            <a:r>
              <a:rPr lang="en-US" altLang="zh-CN" b="1" dirty="0">
                <a:effectLst/>
                <a:latin typeface="Times New Roman" pitchFamily="18" charset="0"/>
                <a:ea typeface="微软雅黑" panose="020B0503020204020204" pitchFamily="34" charset="-122"/>
                <a:cs typeface="Times New Roman" pitchFamily="18" charset="0"/>
              </a:rPr>
              <a:t> </a:t>
            </a:r>
            <a:r>
              <a:rPr lang="en-US" altLang="zh-CN" dirty="0">
                <a:latin typeface="Times New Roman" pitchFamily="18" charset="0"/>
                <a:ea typeface="微软雅黑" panose="020B0503020204020204" pitchFamily="34" charset="-122"/>
                <a:cs typeface="Times New Roman" pitchFamily="18" charset="0"/>
              </a:rPr>
              <a:t>SAP Import order data into SAP system</a:t>
            </a:r>
            <a:endParaRPr lang="zh-CN" altLang="en-US" kern="0" dirty="0">
              <a:latin typeface="Times New Roman" pitchFamily="18" charset="0"/>
              <a:ea typeface="微软雅黑" panose="020B0503020204020204" pitchFamily="34" charset="-122"/>
              <a:cs typeface="Times New Roman" pitchFamily="18" charset="0"/>
              <a:sym typeface="+mn-lt"/>
            </a:endParaRPr>
          </a:p>
        </p:txBody>
      </p:sp>
      <p:sp>
        <p:nvSpPr>
          <p:cNvPr id="17" name="矩形 16">
            <a:extLst>
              <a:ext uri="{FF2B5EF4-FFF2-40B4-BE49-F238E27FC236}">
                <a16:creationId xmlns:a16="http://schemas.microsoft.com/office/drawing/2014/main" id="{D1C46FB5-4FB9-5445-E815-2F6A975B5E3D}"/>
              </a:ext>
            </a:extLst>
          </p:cNvPr>
          <p:cNvSpPr/>
          <p:nvPr/>
        </p:nvSpPr>
        <p:spPr>
          <a:xfrm>
            <a:off x="587073" y="3321463"/>
            <a:ext cx="4444037" cy="1015663"/>
          </a:xfrm>
          <a:prstGeom prst="rect">
            <a:avLst/>
          </a:prstGeom>
        </p:spPr>
        <p:txBody>
          <a:bodyPr wrap="none">
            <a:spAutoFit/>
          </a:bodyPr>
          <a:lstStyle/>
          <a:p>
            <a:pPr defTabSz="989607">
              <a:defRPr/>
            </a:pPr>
            <a:r>
              <a:rPr lang="en-US" altLang="zh-CN" sz="2000" b="1" dirty="0">
                <a:effectLst/>
                <a:latin typeface="微软雅黑" panose="020B0503020204020204" pitchFamily="34" charset="-122"/>
                <a:ea typeface="微软雅黑" panose="020B0503020204020204" pitchFamily="34" charset="-122"/>
              </a:rPr>
              <a:t>2.</a:t>
            </a:r>
            <a:r>
              <a:rPr lang="zh-CN" altLang="en-US" sz="2000" b="1" dirty="0">
                <a:effectLst/>
                <a:latin typeface="微软雅黑" panose="020B0503020204020204" pitchFamily="34" charset="-122"/>
                <a:ea typeface="微软雅黑" panose="020B0503020204020204" pitchFamily="34" charset="-122"/>
              </a:rPr>
              <a:t>关键用户：</a:t>
            </a:r>
            <a:r>
              <a:rPr lang="zh-CN" altLang="zh-CN" sz="2000" dirty="0">
                <a:effectLst/>
                <a:latin typeface="微软雅黑" pitchFamily="34" charset="-122"/>
                <a:ea typeface="微软雅黑" pitchFamily="34" charset="-122"/>
                <a:cs typeface="Times New Roman" panose="02020603050405020304" pitchFamily="18" charset="0"/>
              </a:rPr>
              <a:t>阮氏晓</a:t>
            </a:r>
            <a:endParaRPr lang="en-US" altLang="zh-CN" sz="2000" dirty="0">
              <a:effectLst/>
              <a:latin typeface="微软雅黑" pitchFamily="34" charset="-122"/>
              <a:ea typeface="微软雅黑" pitchFamily="34" charset="-122"/>
              <a:cs typeface="Times New Roman" panose="02020603050405020304" pitchFamily="18" charset="0"/>
            </a:endParaRPr>
          </a:p>
          <a:p>
            <a:pPr defTabSz="989607">
              <a:defRPr/>
            </a:pPr>
            <a:r>
              <a:rPr lang="en-US" altLang="zh-CN" sz="2000" dirty="0">
                <a:latin typeface="Times New Roman" panose="02020603050405020304" pitchFamily="18" charset="0"/>
                <a:ea typeface="等线" panose="02010600030101010101" pitchFamily="2" charset="-122"/>
                <a:cs typeface="Times New Roman" panose="02020603050405020304" pitchFamily="18" charset="0"/>
              </a:rPr>
              <a:t>2. </a:t>
            </a:r>
            <a:r>
              <a:rPr lang="en-US" altLang="zh-CN" sz="2000" dirty="0" err="1">
                <a:latin typeface="Times New Roman" panose="02020603050405020304" pitchFamily="18" charset="0"/>
                <a:ea typeface="等线" panose="02010600030101010101" pitchFamily="2" charset="-122"/>
                <a:cs typeface="Times New Roman" panose="02020603050405020304" pitchFamily="18" charset="0"/>
              </a:rPr>
              <a:t>Người</a:t>
            </a:r>
            <a:r>
              <a:rPr lang="en-US" altLang="zh-CN" sz="20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等线" panose="02010600030101010101" pitchFamily="2" charset="-122"/>
                <a:cs typeface="Times New Roman" panose="02020603050405020304" pitchFamily="18" charset="0"/>
              </a:rPr>
              <a:t>dùng</a:t>
            </a:r>
            <a:r>
              <a:rPr lang="en-US" altLang="zh-CN" sz="20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等线" panose="02010600030101010101" pitchFamily="2" charset="-122"/>
                <a:cs typeface="Times New Roman" panose="02020603050405020304" pitchFamily="18" charset="0"/>
              </a:rPr>
              <a:t>chính</a:t>
            </a:r>
            <a:r>
              <a:rPr lang="en-US" altLang="zh-CN" sz="20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2000" dirty="0" err="1">
                <a:effectLst/>
                <a:latin typeface="Times New Roman" panose="02020603050405020304" pitchFamily="18" charset="0"/>
                <a:ea typeface="等线" panose="02010600030101010101" pitchFamily="2" charset="-122"/>
                <a:cs typeface="Times New Roman" pitchFamily="18" charset="0"/>
              </a:rPr>
              <a:t>Nguyễn</a:t>
            </a:r>
            <a:r>
              <a:rPr lang="en-US" altLang="zh-CN" sz="2000" dirty="0">
                <a:effectLst/>
                <a:latin typeface="Times New Roman" panose="02020603050405020304" pitchFamily="18" charset="0"/>
                <a:ea typeface="等线" panose="02010600030101010101" pitchFamily="2" charset="-122"/>
                <a:cs typeface="Times New Roman" pitchFamily="18" charset="0"/>
              </a:rPr>
              <a:t> </a:t>
            </a:r>
            <a:r>
              <a:rPr lang="en-US" altLang="zh-CN" sz="2000" dirty="0" err="1">
                <a:effectLst/>
                <a:latin typeface="Times New Roman" panose="02020603050405020304" pitchFamily="18" charset="0"/>
                <a:ea typeface="等线" panose="02010600030101010101" pitchFamily="2" charset="-122"/>
                <a:cs typeface="Times New Roman" pitchFamily="18" charset="0"/>
              </a:rPr>
              <a:t>Thị</a:t>
            </a:r>
            <a:r>
              <a:rPr lang="en-US" altLang="zh-CN" sz="2000" dirty="0">
                <a:effectLst/>
                <a:latin typeface="Times New Roman" panose="02020603050405020304" pitchFamily="18" charset="0"/>
                <a:ea typeface="等线" panose="02010600030101010101" pitchFamily="2" charset="-122"/>
                <a:cs typeface="Times New Roman" pitchFamily="18" charset="0"/>
              </a:rPr>
              <a:t> </a:t>
            </a:r>
            <a:r>
              <a:rPr lang="en-US" altLang="zh-CN" sz="2000" dirty="0" err="1">
                <a:effectLst/>
                <a:latin typeface="Times New Roman" panose="02020603050405020304" pitchFamily="18" charset="0"/>
                <a:ea typeface="等线" panose="02010600030101010101" pitchFamily="2" charset="-122"/>
                <a:cs typeface="Times New Roman" pitchFamily="18" charset="0"/>
              </a:rPr>
              <a:t>Hiểu</a:t>
            </a:r>
            <a:endParaRPr lang="en-US" altLang="zh-CN" sz="2000" dirty="0">
              <a:effectLst/>
              <a:latin typeface="Times New Roman" panose="02020603050405020304" pitchFamily="18" charset="0"/>
              <a:ea typeface="等线" panose="02010600030101010101" pitchFamily="2" charset="-122"/>
              <a:cs typeface="Times New Roman" pitchFamily="18" charset="0"/>
            </a:endParaRPr>
          </a:p>
          <a:p>
            <a:pPr defTabSz="989607">
              <a:defRPr/>
            </a:pPr>
            <a:r>
              <a:rPr lang="en-US" altLang="zh-CN" sz="2000" kern="0" dirty="0">
                <a:latin typeface="Times New Roman" pitchFamily="18" charset="0"/>
                <a:ea typeface="微软雅黑" panose="020B0503020204020204" pitchFamily="34" charset="-122"/>
                <a:cs typeface="Times New Roman" pitchFamily="18" charset="0"/>
                <a:sym typeface="+mn-lt"/>
              </a:rPr>
              <a:t>2. Key user: Nguyen </a:t>
            </a:r>
            <a:r>
              <a:rPr lang="en-US" altLang="zh-CN" sz="2000" kern="0" dirty="0" err="1">
                <a:latin typeface="Times New Roman" pitchFamily="18" charset="0"/>
                <a:ea typeface="微软雅黑" panose="020B0503020204020204" pitchFamily="34" charset="-122"/>
                <a:cs typeface="Times New Roman" pitchFamily="18" charset="0"/>
                <a:sym typeface="+mn-lt"/>
              </a:rPr>
              <a:t>Thi</a:t>
            </a:r>
            <a:r>
              <a:rPr lang="en-US" altLang="zh-CN" sz="2000" kern="0" dirty="0">
                <a:latin typeface="Times New Roman" pitchFamily="18" charset="0"/>
                <a:ea typeface="微软雅黑" panose="020B0503020204020204" pitchFamily="34" charset="-122"/>
                <a:cs typeface="Times New Roman" pitchFamily="18" charset="0"/>
                <a:sym typeface="+mn-lt"/>
              </a:rPr>
              <a:t> </a:t>
            </a:r>
            <a:r>
              <a:rPr lang="en-US" altLang="zh-CN" sz="2000" kern="0" dirty="0" err="1">
                <a:latin typeface="Times New Roman" pitchFamily="18" charset="0"/>
                <a:ea typeface="微软雅黑" panose="020B0503020204020204" pitchFamily="34" charset="-122"/>
                <a:cs typeface="Times New Roman" pitchFamily="18" charset="0"/>
                <a:sym typeface="+mn-lt"/>
              </a:rPr>
              <a:t>Hieu</a:t>
            </a:r>
            <a:endParaRPr lang="zh-CN" altLang="en-US" sz="2000" kern="0" dirty="0">
              <a:latin typeface="Times New Roman" pitchFamily="18" charset="0"/>
              <a:ea typeface="微软雅黑" panose="020B0503020204020204" pitchFamily="34" charset="-122"/>
              <a:cs typeface="Times New Roman" pitchFamily="18" charset="0"/>
              <a:sym typeface="+mn-lt"/>
            </a:endParaRPr>
          </a:p>
        </p:txBody>
      </p:sp>
      <p:sp>
        <p:nvSpPr>
          <p:cNvPr id="19" name="文本框 18">
            <a:extLst>
              <a:ext uri="{FF2B5EF4-FFF2-40B4-BE49-F238E27FC236}">
                <a16:creationId xmlns:a16="http://schemas.microsoft.com/office/drawing/2014/main" id="{15119DB3-F438-3A84-3813-0EDEA0623C02}"/>
              </a:ext>
            </a:extLst>
          </p:cNvPr>
          <p:cNvSpPr txBox="1"/>
          <p:nvPr/>
        </p:nvSpPr>
        <p:spPr>
          <a:xfrm>
            <a:off x="609075" y="1083777"/>
            <a:ext cx="8521528" cy="1938992"/>
          </a:xfrm>
          <a:prstGeom prst="rect">
            <a:avLst/>
          </a:prstGeom>
          <a:noFill/>
        </p:spPr>
        <p:txBody>
          <a:bodyPr wrap="square">
            <a:spAutoFit/>
          </a:bodyPr>
          <a:lstStyle/>
          <a:p>
            <a:pPr algn="just"/>
            <a:r>
              <a:rPr lang="en-US" altLang="zh-CN" sz="2000" dirty="0">
                <a:effectLst/>
                <a:latin typeface="微软雅黑" panose="020B0503020204020204" pitchFamily="34" charset="-122"/>
                <a:ea typeface="微软雅黑" panose="020B0503020204020204" pitchFamily="34" charset="-122"/>
              </a:rPr>
              <a:t>1.</a:t>
            </a:r>
            <a:r>
              <a:rPr lang="zh-CN" altLang="zh-CN" sz="2000" dirty="0">
                <a:effectLst/>
                <a:latin typeface="微软雅黑" panose="020B0503020204020204" pitchFamily="34" charset="-122"/>
                <a:ea typeface="微软雅黑" panose="020B0503020204020204" pitchFamily="34" charset="-122"/>
              </a:rPr>
              <a:t>本流程</a:t>
            </a:r>
            <a:r>
              <a:rPr lang="zh-CN" altLang="zh-CN" sz="2000" b="1" dirty="0">
                <a:effectLst/>
                <a:latin typeface="微软雅黑" panose="020B0503020204020204" pitchFamily="34" charset="-122"/>
                <a:ea typeface="微软雅黑" panose="020B0503020204020204" pitchFamily="34" charset="-122"/>
              </a:rPr>
              <a:t>适用于订单资料从</a:t>
            </a:r>
            <a:r>
              <a:rPr lang="en-US" altLang="zh-CN" sz="2000" b="1" dirty="0">
                <a:effectLst/>
                <a:latin typeface="微软雅黑" panose="020B0503020204020204" pitchFamily="34" charset="-122"/>
                <a:ea typeface="微软雅黑" panose="020B0503020204020204" pitchFamily="34" charset="-122"/>
              </a:rPr>
              <a:t>SAP</a:t>
            </a:r>
            <a:r>
              <a:rPr lang="zh-CN" altLang="zh-CN" sz="2000" b="1" dirty="0">
                <a:effectLst/>
                <a:latin typeface="微软雅黑" panose="020B0503020204020204" pitchFamily="34" charset="-122"/>
                <a:ea typeface="微软雅黑" panose="020B0503020204020204" pitchFamily="34" charset="-122"/>
              </a:rPr>
              <a:t>系统导出并导入到</a:t>
            </a:r>
            <a:r>
              <a:rPr lang="en-US" altLang="zh-CN" sz="2000" b="1" dirty="0">
                <a:effectLst/>
                <a:latin typeface="微软雅黑" panose="020B0503020204020204" pitchFamily="34" charset="-122"/>
                <a:ea typeface="微软雅黑" panose="020B0503020204020204" pitchFamily="34" charset="-122"/>
              </a:rPr>
              <a:t>MES</a:t>
            </a:r>
            <a:r>
              <a:rPr lang="zh-CN" altLang="zh-CN" sz="2000" b="1" dirty="0">
                <a:effectLst/>
                <a:latin typeface="微软雅黑" panose="020B0503020204020204" pitchFamily="34" charset="-122"/>
                <a:ea typeface="微软雅黑" panose="020B0503020204020204" pitchFamily="34" charset="-122"/>
              </a:rPr>
              <a:t>系统作业流程；</a:t>
            </a:r>
            <a:endParaRPr lang="en-US" altLang="zh-CN" sz="2000" b="1" dirty="0">
              <a:effectLst/>
              <a:latin typeface="微软雅黑" panose="020B0503020204020204" pitchFamily="34" charset="-122"/>
              <a:ea typeface="微软雅黑" panose="020B0503020204020204" pitchFamily="34" charset="-122"/>
            </a:endParaRPr>
          </a:p>
          <a:p>
            <a:pPr marL="457200" indent="-457200" algn="just">
              <a:buAutoNum type="arabicPeriod"/>
            </a:pPr>
            <a:r>
              <a:rPr lang="en-US" altLang="zh-CN" sz="2000" dirty="0" err="1">
                <a:latin typeface="Times New Roman" pitchFamily="18" charset="0"/>
                <a:ea typeface="微软雅黑" panose="020B0503020204020204" pitchFamily="34" charset="-122"/>
                <a:cs typeface="Times New Roman" pitchFamily="18" charset="0"/>
              </a:rPr>
              <a:t>Lưu</a:t>
            </a:r>
            <a:r>
              <a:rPr lang="en-US" altLang="zh-CN" sz="2000" dirty="0">
                <a:latin typeface="Times New Roman" pitchFamily="18" charset="0"/>
                <a:ea typeface="微软雅黑" panose="020B0503020204020204" pitchFamily="34" charset="-122"/>
                <a:cs typeface="Times New Roman" pitchFamily="18" charset="0"/>
              </a:rPr>
              <a:t> </a:t>
            </a:r>
            <a:r>
              <a:rPr lang="en-US" altLang="zh-CN" sz="2000" dirty="0" err="1">
                <a:latin typeface="Times New Roman" pitchFamily="18" charset="0"/>
                <a:ea typeface="微软雅黑" panose="020B0503020204020204" pitchFamily="34" charset="-122"/>
                <a:cs typeface="Times New Roman" pitchFamily="18" charset="0"/>
              </a:rPr>
              <a:t>trình</a:t>
            </a:r>
            <a:r>
              <a:rPr lang="en-US" altLang="zh-CN" sz="2000" dirty="0">
                <a:latin typeface="Times New Roman" pitchFamily="18" charset="0"/>
                <a:ea typeface="微软雅黑" panose="020B0503020204020204" pitchFamily="34" charset="-122"/>
                <a:cs typeface="Times New Roman" pitchFamily="18" charset="0"/>
              </a:rPr>
              <a:t> </a:t>
            </a:r>
            <a:r>
              <a:rPr lang="en-US" altLang="zh-CN" sz="2000" dirty="0" err="1">
                <a:latin typeface="Times New Roman" pitchFamily="18" charset="0"/>
                <a:ea typeface="微软雅黑" panose="020B0503020204020204" pitchFamily="34" charset="-122"/>
                <a:cs typeface="Times New Roman" pitchFamily="18" charset="0"/>
              </a:rPr>
              <a:t>này</a:t>
            </a:r>
            <a:r>
              <a:rPr lang="en-US" altLang="zh-CN" sz="2000" dirty="0">
                <a:latin typeface="Times New Roman" pitchFamily="18" charset="0"/>
                <a:ea typeface="微软雅黑" panose="020B0503020204020204" pitchFamily="34" charset="-122"/>
                <a:cs typeface="Times New Roman" pitchFamily="18" charset="0"/>
              </a:rPr>
              <a:t> </a:t>
            </a:r>
            <a:r>
              <a:rPr lang="en-US" altLang="zh-CN" sz="2000" dirty="0" err="1">
                <a:latin typeface="Times New Roman" pitchFamily="18" charset="0"/>
                <a:ea typeface="微软雅黑" panose="020B0503020204020204" pitchFamily="34" charset="-122"/>
                <a:cs typeface="Times New Roman" pitchFamily="18" charset="0"/>
              </a:rPr>
              <a:t>dùng</a:t>
            </a:r>
            <a:r>
              <a:rPr lang="en-US" altLang="zh-CN" sz="2000" dirty="0">
                <a:latin typeface="Times New Roman" pitchFamily="18" charset="0"/>
                <a:ea typeface="微软雅黑" panose="020B0503020204020204" pitchFamily="34" charset="-122"/>
                <a:cs typeface="Times New Roman" pitchFamily="18" charset="0"/>
              </a:rPr>
              <a:t> </a:t>
            </a:r>
            <a:r>
              <a:rPr lang="en-US" altLang="zh-CN" sz="2000" dirty="0" err="1">
                <a:latin typeface="Times New Roman" pitchFamily="18" charset="0"/>
                <a:ea typeface="微软雅黑" panose="020B0503020204020204" pitchFamily="34" charset="-122"/>
                <a:cs typeface="Times New Roman" pitchFamily="18" charset="0"/>
              </a:rPr>
              <a:t>cho</a:t>
            </a:r>
            <a:r>
              <a:rPr lang="en-US" altLang="zh-CN" sz="2000" dirty="0">
                <a:latin typeface="Times New Roman" pitchFamily="18" charset="0"/>
                <a:ea typeface="微软雅黑" panose="020B0503020204020204" pitchFamily="34" charset="-122"/>
                <a:cs typeface="Times New Roman" pitchFamily="18" charset="0"/>
              </a:rPr>
              <a:t> </a:t>
            </a:r>
            <a:r>
              <a:rPr lang="en-US" altLang="zh-CN" sz="2000" dirty="0" err="1">
                <a:latin typeface="Times New Roman" pitchFamily="18" charset="0"/>
                <a:ea typeface="微软雅黑" panose="020B0503020204020204" pitchFamily="34" charset="-122"/>
                <a:cs typeface="Times New Roman" pitchFamily="18" charset="0"/>
              </a:rPr>
              <a:t>dữ</a:t>
            </a:r>
            <a:r>
              <a:rPr lang="en-US" altLang="zh-CN" sz="2000" dirty="0">
                <a:latin typeface="Times New Roman" pitchFamily="18" charset="0"/>
                <a:ea typeface="微软雅黑" panose="020B0503020204020204" pitchFamily="34" charset="-122"/>
                <a:cs typeface="Times New Roman" pitchFamily="18" charset="0"/>
              </a:rPr>
              <a:t> </a:t>
            </a:r>
            <a:r>
              <a:rPr lang="en-US" altLang="zh-CN" sz="2000" dirty="0" err="1">
                <a:latin typeface="Times New Roman" pitchFamily="18" charset="0"/>
                <a:ea typeface="微软雅黑" panose="020B0503020204020204" pitchFamily="34" charset="-122"/>
                <a:cs typeface="Times New Roman" pitchFamily="18" charset="0"/>
              </a:rPr>
              <a:t>liệu</a:t>
            </a:r>
            <a:r>
              <a:rPr lang="en-US" altLang="zh-CN" sz="2000" dirty="0">
                <a:latin typeface="Times New Roman" pitchFamily="18" charset="0"/>
                <a:ea typeface="微软雅黑" panose="020B0503020204020204" pitchFamily="34" charset="-122"/>
                <a:cs typeface="Times New Roman" pitchFamily="18" charset="0"/>
              </a:rPr>
              <a:t> </a:t>
            </a:r>
            <a:r>
              <a:rPr lang="en-US" altLang="zh-CN" sz="2000" dirty="0" err="1">
                <a:latin typeface="Times New Roman" pitchFamily="18" charset="0"/>
                <a:ea typeface="微软雅黑" panose="020B0503020204020204" pitchFamily="34" charset="-122"/>
                <a:cs typeface="Times New Roman" pitchFamily="18" charset="0"/>
              </a:rPr>
              <a:t>đơn</a:t>
            </a:r>
            <a:r>
              <a:rPr lang="en-US" altLang="zh-CN" sz="2000" dirty="0">
                <a:latin typeface="Times New Roman" pitchFamily="18" charset="0"/>
                <a:ea typeface="微软雅黑" panose="020B0503020204020204" pitchFamily="34" charset="-122"/>
                <a:cs typeface="Times New Roman" pitchFamily="18" charset="0"/>
              </a:rPr>
              <a:t> </a:t>
            </a:r>
            <a:r>
              <a:rPr lang="en-US" altLang="zh-CN" sz="2000" dirty="0" err="1">
                <a:latin typeface="Times New Roman" pitchFamily="18" charset="0"/>
                <a:ea typeface="微软雅黑" panose="020B0503020204020204" pitchFamily="34" charset="-122"/>
                <a:cs typeface="Times New Roman" pitchFamily="18" charset="0"/>
              </a:rPr>
              <a:t>hàng</a:t>
            </a:r>
            <a:r>
              <a:rPr lang="en-US" altLang="zh-CN" sz="2000" dirty="0">
                <a:latin typeface="Times New Roman" pitchFamily="18" charset="0"/>
                <a:ea typeface="微软雅黑" panose="020B0503020204020204" pitchFamily="34" charset="-122"/>
                <a:cs typeface="Times New Roman" pitchFamily="18" charset="0"/>
              </a:rPr>
              <a:t> </a:t>
            </a:r>
            <a:r>
              <a:rPr lang="en-US" altLang="zh-CN" sz="2000" dirty="0" err="1">
                <a:latin typeface="Times New Roman" pitchFamily="18" charset="0"/>
                <a:ea typeface="微软雅黑" panose="020B0503020204020204" pitchFamily="34" charset="-122"/>
                <a:cs typeface="Times New Roman" pitchFamily="18" charset="0"/>
              </a:rPr>
              <a:t>được</a:t>
            </a:r>
            <a:r>
              <a:rPr lang="en-US" altLang="zh-CN" sz="2000" dirty="0">
                <a:latin typeface="Times New Roman" pitchFamily="18" charset="0"/>
                <a:ea typeface="微软雅黑" panose="020B0503020204020204" pitchFamily="34" charset="-122"/>
                <a:cs typeface="Times New Roman" pitchFamily="18" charset="0"/>
              </a:rPr>
              <a:t> </a:t>
            </a:r>
            <a:r>
              <a:rPr lang="en-US" altLang="zh-CN" sz="2000" dirty="0" err="1">
                <a:latin typeface="Times New Roman" pitchFamily="18" charset="0"/>
                <a:ea typeface="微软雅黑" panose="020B0503020204020204" pitchFamily="34" charset="-122"/>
                <a:cs typeface="Times New Roman" pitchFamily="18" charset="0"/>
              </a:rPr>
              <a:t>xuất</a:t>
            </a:r>
            <a:r>
              <a:rPr lang="en-US" altLang="zh-CN" sz="2000" dirty="0">
                <a:latin typeface="Times New Roman" pitchFamily="18" charset="0"/>
                <a:ea typeface="微软雅黑" panose="020B0503020204020204" pitchFamily="34" charset="-122"/>
                <a:cs typeface="Times New Roman" pitchFamily="18" charset="0"/>
              </a:rPr>
              <a:t> ra </a:t>
            </a:r>
            <a:r>
              <a:rPr lang="en-US" altLang="zh-CN" sz="2000" dirty="0" err="1">
                <a:latin typeface="Times New Roman" pitchFamily="18" charset="0"/>
                <a:ea typeface="微软雅黑" panose="020B0503020204020204" pitchFamily="34" charset="-122"/>
                <a:cs typeface="Times New Roman" pitchFamily="18" charset="0"/>
              </a:rPr>
              <a:t>từ</a:t>
            </a:r>
            <a:r>
              <a:rPr lang="en-US" altLang="zh-CN" sz="2000" dirty="0">
                <a:latin typeface="Times New Roman" pitchFamily="18" charset="0"/>
                <a:ea typeface="微软雅黑" panose="020B0503020204020204" pitchFamily="34" charset="-122"/>
                <a:cs typeface="Times New Roman" pitchFamily="18" charset="0"/>
              </a:rPr>
              <a:t> </a:t>
            </a:r>
            <a:r>
              <a:rPr lang="en-US" altLang="zh-CN" sz="2000" dirty="0" err="1">
                <a:latin typeface="Times New Roman" pitchFamily="18" charset="0"/>
                <a:ea typeface="微软雅黑" panose="020B0503020204020204" pitchFamily="34" charset="-122"/>
                <a:cs typeface="Times New Roman" pitchFamily="18" charset="0"/>
              </a:rPr>
              <a:t>hệ</a:t>
            </a:r>
            <a:r>
              <a:rPr lang="en-US" altLang="zh-CN" sz="2000" dirty="0">
                <a:latin typeface="Times New Roman" pitchFamily="18" charset="0"/>
                <a:ea typeface="微软雅黑" panose="020B0503020204020204" pitchFamily="34" charset="-122"/>
                <a:cs typeface="Times New Roman" pitchFamily="18" charset="0"/>
              </a:rPr>
              <a:t> </a:t>
            </a:r>
            <a:r>
              <a:rPr lang="en-US" altLang="zh-CN" sz="2000" dirty="0" err="1">
                <a:latin typeface="Times New Roman" pitchFamily="18" charset="0"/>
                <a:ea typeface="微软雅黑" panose="020B0503020204020204" pitchFamily="34" charset="-122"/>
                <a:cs typeface="Times New Roman" pitchFamily="18" charset="0"/>
              </a:rPr>
              <a:t>thống</a:t>
            </a:r>
            <a:r>
              <a:rPr lang="en-US" altLang="zh-CN" sz="2000" dirty="0">
                <a:latin typeface="Times New Roman" pitchFamily="18" charset="0"/>
                <a:ea typeface="微软雅黑" panose="020B0503020204020204" pitchFamily="34" charset="-122"/>
                <a:cs typeface="Times New Roman" pitchFamily="18" charset="0"/>
              </a:rPr>
              <a:t> SAP </a:t>
            </a:r>
            <a:r>
              <a:rPr lang="en-US" altLang="zh-CN" sz="2000" dirty="0" err="1">
                <a:latin typeface="Times New Roman" pitchFamily="18" charset="0"/>
                <a:ea typeface="微软雅黑" panose="020B0503020204020204" pitchFamily="34" charset="-122"/>
                <a:cs typeface="Times New Roman" pitchFamily="18" charset="0"/>
              </a:rPr>
              <a:t>và</a:t>
            </a:r>
            <a:r>
              <a:rPr lang="en-US" altLang="zh-CN" sz="2000" dirty="0">
                <a:latin typeface="Times New Roman" pitchFamily="18" charset="0"/>
                <a:ea typeface="微软雅黑" panose="020B0503020204020204" pitchFamily="34" charset="-122"/>
                <a:cs typeface="Times New Roman" pitchFamily="18" charset="0"/>
              </a:rPr>
              <a:t> </a:t>
            </a:r>
            <a:r>
              <a:rPr lang="en-US" altLang="zh-CN" sz="2000" dirty="0" err="1">
                <a:latin typeface="Times New Roman" pitchFamily="18" charset="0"/>
                <a:ea typeface="微软雅黑" panose="020B0503020204020204" pitchFamily="34" charset="-122"/>
                <a:cs typeface="Times New Roman" pitchFamily="18" charset="0"/>
              </a:rPr>
              <a:t>nhập</a:t>
            </a:r>
            <a:r>
              <a:rPr lang="en-US" altLang="zh-CN" sz="2000" dirty="0">
                <a:latin typeface="Times New Roman" pitchFamily="18" charset="0"/>
                <a:ea typeface="微软雅黑" panose="020B0503020204020204" pitchFamily="34" charset="-122"/>
                <a:cs typeface="Times New Roman" pitchFamily="18" charset="0"/>
              </a:rPr>
              <a:t> </a:t>
            </a:r>
            <a:r>
              <a:rPr lang="en-US" altLang="zh-CN" sz="2000" dirty="0" err="1">
                <a:latin typeface="Times New Roman" pitchFamily="18" charset="0"/>
                <a:ea typeface="微软雅黑" panose="020B0503020204020204" pitchFamily="34" charset="-122"/>
                <a:cs typeface="Times New Roman" pitchFamily="18" charset="0"/>
              </a:rPr>
              <a:t>vào</a:t>
            </a:r>
            <a:r>
              <a:rPr lang="en-US" altLang="zh-CN" sz="2000" dirty="0">
                <a:latin typeface="Times New Roman" pitchFamily="18" charset="0"/>
                <a:ea typeface="微软雅黑" panose="020B0503020204020204" pitchFamily="34" charset="-122"/>
                <a:cs typeface="Times New Roman" pitchFamily="18" charset="0"/>
              </a:rPr>
              <a:t> </a:t>
            </a:r>
            <a:r>
              <a:rPr lang="en-US" altLang="zh-CN" sz="2000" dirty="0" err="1">
                <a:latin typeface="Times New Roman" pitchFamily="18" charset="0"/>
                <a:ea typeface="微软雅黑" panose="020B0503020204020204" pitchFamily="34" charset="-122"/>
                <a:cs typeface="Times New Roman" pitchFamily="18" charset="0"/>
              </a:rPr>
              <a:t>hệ</a:t>
            </a:r>
            <a:r>
              <a:rPr lang="en-US" altLang="zh-CN" sz="2000" dirty="0">
                <a:latin typeface="Times New Roman" pitchFamily="18" charset="0"/>
                <a:ea typeface="微软雅黑" panose="020B0503020204020204" pitchFamily="34" charset="-122"/>
                <a:cs typeface="Times New Roman" pitchFamily="18" charset="0"/>
              </a:rPr>
              <a:t> </a:t>
            </a:r>
            <a:r>
              <a:rPr lang="en-US" altLang="zh-CN" sz="2000" dirty="0" err="1">
                <a:latin typeface="Times New Roman" pitchFamily="18" charset="0"/>
                <a:ea typeface="微软雅黑" panose="020B0503020204020204" pitchFamily="34" charset="-122"/>
                <a:cs typeface="Times New Roman" pitchFamily="18" charset="0"/>
              </a:rPr>
              <a:t>thống</a:t>
            </a:r>
            <a:r>
              <a:rPr lang="en-US" altLang="zh-CN" sz="2000" dirty="0">
                <a:latin typeface="Times New Roman" pitchFamily="18" charset="0"/>
                <a:ea typeface="微软雅黑" panose="020B0503020204020204" pitchFamily="34" charset="-122"/>
                <a:cs typeface="Times New Roman" pitchFamily="18" charset="0"/>
              </a:rPr>
              <a:t> MES</a:t>
            </a:r>
          </a:p>
          <a:p>
            <a:pPr algn="just"/>
            <a:endParaRPr lang="en-US" altLang="zh-CN" sz="2000" dirty="0">
              <a:effectLst/>
              <a:latin typeface="Times New Roman" pitchFamily="18" charset="0"/>
              <a:ea typeface="微软雅黑" panose="020B0503020204020204" pitchFamily="34" charset="-122"/>
              <a:cs typeface="Times New Roman" pitchFamily="18" charset="0"/>
            </a:endParaRPr>
          </a:p>
          <a:p>
            <a:pPr marL="457200" indent="-457200" algn="just">
              <a:buAutoNum type="arabicPeriod"/>
            </a:pPr>
            <a:r>
              <a:rPr lang="en-US" altLang="zh-CN" sz="2000" dirty="0">
                <a:latin typeface="Times New Roman" pitchFamily="18" charset="0"/>
                <a:ea typeface="微软雅黑" panose="020B0503020204020204" pitchFamily="34" charset="-122"/>
                <a:cs typeface="Times New Roman" pitchFamily="18" charset="0"/>
              </a:rPr>
              <a:t>This process is used for order data exported from SAP system and imported into MES system</a:t>
            </a:r>
            <a:endParaRPr lang="zh-CN" altLang="zh-CN" sz="2000" dirty="0">
              <a:effectLst/>
              <a:latin typeface="Times New Roman" pitchFamily="18" charset="0"/>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409554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BA66D3-9C4A-91D4-736B-841676AE6980}"/>
              </a:ext>
            </a:extLst>
          </p:cNvPr>
          <p:cNvSpPr/>
          <p:nvPr/>
        </p:nvSpPr>
        <p:spPr>
          <a:xfrm>
            <a:off x="650301" y="896030"/>
            <a:ext cx="5389809" cy="400110"/>
          </a:xfrm>
          <a:prstGeom prst="rect">
            <a:avLst/>
          </a:prstGeom>
        </p:spPr>
        <p:txBody>
          <a:bodyPr wrap="none">
            <a:spAutoFit/>
          </a:bodyPr>
          <a:lstStyle/>
          <a:p>
            <a:pPr defTabSz="989607">
              <a:defRPr/>
            </a:pPr>
            <a:r>
              <a:rPr lang="en-US" altLang="zh-CN" sz="2000" b="1" dirty="0">
                <a:effectLst/>
                <a:latin typeface="微软雅黑" panose="020B0503020204020204" pitchFamily="34" charset="-122"/>
                <a:ea typeface="微软雅黑" panose="020B0503020204020204" pitchFamily="34" charset="-122"/>
              </a:rPr>
              <a:t>3.</a:t>
            </a:r>
            <a:r>
              <a:rPr lang="zh-CN" altLang="en-US" sz="2000" b="1" dirty="0">
                <a:effectLst/>
                <a:latin typeface="微软雅黑" panose="020B0503020204020204" pitchFamily="34" charset="-122"/>
                <a:ea typeface="微软雅黑" panose="020B0503020204020204" pitchFamily="34" charset="-122"/>
              </a:rPr>
              <a:t>流程描述 </a:t>
            </a:r>
            <a:r>
              <a:rPr lang="en-US" altLang="zh-CN" sz="2000" b="1" dirty="0" err="1">
                <a:effectLst/>
                <a:latin typeface="Times New Roman" pitchFamily="18" charset="0"/>
                <a:ea typeface="微软雅黑" panose="020B0503020204020204" pitchFamily="34" charset="-122"/>
                <a:cs typeface="Times New Roman" pitchFamily="18" charset="0"/>
              </a:rPr>
              <a:t>Mô</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tả</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lưu</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trình</a:t>
            </a:r>
            <a:r>
              <a:rPr lang="en-US" altLang="zh-CN" sz="2000" b="1" dirty="0">
                <a:effectLst/>
                <a:latin typeface="Times New Roman" pitchFamily="18" charset="0"/>
                <a:ea typeface="微软雅黑" panose="020B0503020204020204" pitchFamily="34" charset="-122"/>
                <a:cs typeface="Times New Roman" pitchFamily="18" charset="0"/>
              </a:rPr>
              <a:t> Process description</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pic>
        <p:nvPicPr>
          <p:cNvPr id="1026" name="图片 1">
            <a:extLst>
              <a:ext uri="{FF2B5EF4-FFF2-40B4-BE49-F238E27FC236}">
                <a16:creationId xmlns:a16="http://schemas.microsoft.com/office/drawing/2014/main" id="{7A8CA3D1-24FE-2C13-2A2D-DA560B69A2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208" y="1241756"/>
            <a:ext cx="6209731" cy="561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5">
            <a:extLst>
              <a:ext uri="{FF2B5EF4-FFF2-40B4-BE49-F238E27FC236}">
                <a16:creationId xmlns:a16="http://schemas.microsoft.com/office/drawing/2014/main" id="{36E7EEA4-7935-4450-017E-FFA2297A085B}"/>
              </a:ext>
            </a:extLst>
          </p:cNvPr>
          <p:cNvSpPr/>
          <p:nvPr/>
        </p:nvSpPr>
        <p:spPr>
          <a:xfrm>
            <a:off x="1020691" y="229922"/>
            <a:ext cx="15073870" cy="646331"/>
          </a:xfrm>
          <a:prstGeom prst="rect">
            <a:avLst/>
          </a:prstGeom>
        </p:spPr>
        <p:txBody>
          <a:bodyPr wrap="none">
            <a:spAutoFit/>
          </a:bodyPr>
          <a:lstStyle/>
          <a:p>
            <a:pPr defTabSz="989607">
              <a:defRPr/>
            </a:pPr>
            <a:r>
              <a:rPr lang="en-US" altLang="zh-CN" sz="2400" b="1" dirty="0">
                <a:effectLst/>
                <a:latin typeface="微软雅黑" panose="020B0503020204020204" pitchFamily="34" charset="-122"/>
                <a:ea typeface="微软雅黑" panose="020B0503020204020204" pitchFamily="34" charset="-122"/>
              </a:rPr>
              <a:t>SAP</a:t>
            </a:r>
            <a:r>
              <a:rPr lang="zh-CN" altLang="zh-CN" sz="2400" b="1" dirty="0">
                <a:effectLst/>
                <a:latin typeface="微软雅黑" panose="020B0503020204020204" pitchFamily="34" charset="-122"/>
                <a:ea typeface="微软雅黑" panose="020B0503020204020204" pitchFamily="34" charset="-122"/>
                <a:cs typeface="Times New Roman" panose="02020603050405020304" pitchFamily="18" charset="0"/>
              </a:rPr>
              <a:t>订单资料导入</a:t>
            </a:r>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Nhập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dữ</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liệu</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đơn</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hàng</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lên</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hệ</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thống</a:t>
            </a:r>
            <a:r>
              <a:rPr lang="en-US" altLang="zh-CN" sz="2400" b="1" dirty="0">
                <a:effectLst/>
                <a:latin typeface="Times New Roman" pitchFamily="18" charset="0"/>
                <a:ea typeface="微软雅黑" panose="020B0503020204020204" pitchFamily="34" charset="-122"/>
                <a:cs typeface="Times New Roman" pitchFamily="18" charset="0"/>
              </a:rPr>
              <a:t> SAP </a:t>
            </a:r>
            <a:r>
              <a:rPr lang="en-US" altLang="zh-CN" sz="3600" dirty="0">
                <a:latin typeface="Times New Roman" pitchFamily="18" charset="0"/>
                <a:ea typeface="微软雅黑" panose="020B0503020204020204" pitchFamily="34" charset="-122"/>
                <a:cs typeface="Times New Roman" pitchFamily="18" charset="0"/>
              </a:rPr>
              <a:t>Import order data into SAP system</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1711707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96B04DB-ACBA-815C-6877-5AF6BAA0EF39}"/>
              </a:ext>
            </a:extLst>
          </p:cNvPr>
          <p:cNvSpPr txBox="1"/>
          <p:nvPr/>
        </p:nvSpPr>
        <p:spPr>
          <a:xfrm>
            <a:off x="242596" y="1729490"/>
            <a:ext cx="9143999" cy="3919022"/>
          </a:xfrm>
          <a:prstGeom prst="rect">
            <a:avLst/>
          </a:prstGeom>
          <a:noFill/>
        </p:spPr>
        <p:txBody>
          <a:bodyPr wrap="square">
            <a:spAutoFit/>
          </a:bodyPr>
          <a:lstStyle/>
          <a:p>
            <a:pPr>
              <a:spcBef>
                <a:spcPts val="360"/>
              </a:spcBef>
              <a:spcAft>
                <a:spcPts val="360"/>
              </a:spcAft>
            </a:pPr>
            <a:r>
              <a:rPr lang="en-US" altLang="zh-CN" sz="1800" b="1"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1</a:t>
            </a:r>
            <a:r>
              <a:rPr lang="zh-CN" altLang="zh-CN" sz="1800" b="1"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、新接订单作业流程</a:t>
            </a:r>
            <a:r>
              <a:rPr lang="en-US" altLang="zh-CN" sz="1800" b="1"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Quy </a:t>
            </a:r>
            <a:r>
              <a:rPr lang="en-US" altLang="zh-CN" sz="1800" b="1"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trình</a:t>
            </a:r>
            <a:r>
              <a:rPr lang="en-US" altLang="zh-CN" sz="1800" b="1"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800" b="1"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nhận</a:t>
            </a:r>
            <a:r>
              <a:rPr lang="en-US" altLang="zh-CN" sz="1800" b="1"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800" b="1"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đơn</a:t>
            </a:r>
            <a:r>
              <a:rPr lang="en-US" altLang="zh-CN" sz="1800" b="1"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800" b="1"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mới</a:t>
            </a:r>
            <a:r>
              <a:rPr lang="en-US" altLang="zh-CN" sz="1800" b="1"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New Order Acquisition Process</a:t>
            </a:r>
            <a:r>
              <a:rPr lang="zh-CN" altLang="zh-CN" sz="1800" b="1"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600" dirty="0">
              <a:solidFill>
                <a:srgbClr val="000000"/>
              </a:solidFill>
              <a:effectLst/>
              <a:latin typeface="华文仿宋" panose="02010600040101010101" pitchFamily="2" charset="-122"/>
              <a:ea typeface="华文仿宋" panose="02010600040101010101" pitchFamily="2" charset="-122"/>
              <a:cs typeface="华文仿宋" panose="02010600040101010101" pitchFamily="2" charset="-122"/>
            </a:endParaRPr>
          </a:p>
          <a:p>
            <a:pPr>
              <a:spcBef>
                <a:spcPts val="360"/>
              </a:spcBef>
              <a:spcAft>
                <a:spcPts val="360"/>
              </a:spcAft>
            </a:pP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1.1 </a:t>
            </a:r>
            <a:r>
              <a:rPr lang="zh-CN" altLang="zh-CN" sz="14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生管计划课</a:t>
            </a:r>
            <a:r>
              <a:rPr lang="zh-CN" altLang="zh-CN" sz="14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根据业务提供订单更新</a:t>
            </a:r>
            <a:r>
              <a:rPr lang="en-US" altLang="zh-CN" sz="1400" dirty="0">
                <a:solidFill>
                  <a:srgbClr val="FF0000"/>
                </a:solidFill>
                <a:effectLst/>
                <a:latin typeface="Times New Roman" panose="02020603050405020304" pitchFamily="18" charset="0"/>
                <a:ea typeface="微软雅黑" panose="020B0503020204020204" pitchFamily="34" charset="-122"/>
                <a:cs typeface="华文仿宋" panose="02010600040101010101" pitchFamily="2" charset="-122"/>
              </a:rPr>
              <a:t>EMAIL</a:t>
            </a:r>
            <a:r>
              <a:rPr lang="zh-CN" altLang="zh-CN" sz="14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实时进行</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SAP</a:t>
            </a:r>
            <a:r>
              <a:rPr lang="zh-CN" altLang="zh-CN" sz="14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系统依接单日期搜索当周新接到的订单资料并依照指定格式导出资料；</a:t>
            </a:r>
            <a:endParaRPr lang="zh-CN" altLang="zh-CN" sz="1600" dirty="0">
              <a:solidFill>
                <a:srgbClr val="000000"/>
              </a:solidFill>
              <a:effectLst/>
              <a:latin typeface="华文仿宋" panose="02010600040101010101" pitchFamily="2" charset="-122"/>
              <a:ea typeface="华文仿宋" panose="02010600040101010101" pitchFamily="2" charset="-122"/>
              <a:cs typeface="华文仿宋" panose="02010600040101010101" pitchFamily="2" charset="-122"/>
            </a:endParaRPr>
          </a:p>
          <a:p>
            <a:pPr>
              <a:spcBef>
                <a:spcPts val="360"/>
              </a:spcBef>
              <a:spcAft>
                <a:spcPts val="360"/>
              </a:spcAft>
            </a:pP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Dựa</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theo</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email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cập</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nhật</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đơn</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hàng</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trên</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SAP do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nghiệp</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vụ</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gửi</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bộ</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phận</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kế</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hoạch</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sinh</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quản</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sẽ</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tìm</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kiếm</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thông</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tin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đơn</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hàng</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mới</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nhận</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trong</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tuần</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dựa</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trên</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ngày</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nhận</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đơn</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đồng</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thời</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dựa</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trên</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quy</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cách</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chỉ</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định</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dirty="0" err="1">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xuất</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thông</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tin </a:t>
            </a:r>
            <a:r>
              <a:rPr lang="en-US" altLang="zh-CN" dirty="0" err="1">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từ</a:t>
            </a:r>
            <a:r>
              <a:rPr lang="en-US" altLang="zh-CN"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SAP;</a:t>
            </a:r>
          </a:p>
          <a:p>
            <a:pPr>
              <a:spcBef>
                <a:spcPts val="360"/>
              </a:spcBef>
              <a:spcAft>
                <a:spcPts val="360"/>
              </a:spcAft>
            </a:pPr>
            <a:r>
              <a:rPr lang="en-US" altLang="zh-CN"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Planning Department will send an email confirming that the order has been successfully updated on the SAP system. Then, the PC department can </a:t>
            </a:r>
            <a:r>
              <a:rPr lang="en-US" altLang="zh-CN" dirty="0">
                <a:solidFill>
                  <a:srgbClr val="000000"/>
                </a:solidFill>
                <a:latin typeface="华文仿宋" panose="02010600040101010101" pitchFamily="2" charset="-122"/>
                <a:ea typeface="华文仿宋" panose="02010600040101010101" pitchFamily="2" charset="-122"/>
                <a:cs typeface="华文仿宋" panose="02010600040101010101" pitchFamily="2" charset="-122"/>
              </a:rPr>
              <a:t>search for orders based on the receipt date and export data about the orders based on required information.</a:t>
            </a:r>
            <a:endPar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endParaRPr>
          </a:p>
          <a:p>
            <a:pPr>
              <a:spcBef>
                <a:spcPts val="360"/>
              </a:spcBef>
              <a:spcAft>
                <a:spcPts val="360"/>
              </a:spcAft>
            </a:pP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1.2 </a:t>
            </a:r>
            <a:r>
              <a:rPr lang="zh-CN" altLang="zh-CN" sz="14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生管计划课</a:t>
            </a:r>
            <a:r>
              <a:rPr lang="zh-CN" altLang="zh-CN" sz="14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根据业务提供订单更新</a:t>
            </a:r>
            <a:r>
              <a:rPr lang="en-US" altLang="zh-CN" sz="1400" dirty="0">
                <a:solidFill>
                  <a:srgbClr val="FF0000"/>
                </a:solidFill>
                <a:effectLst/>
                <a:latin typeface="Times New Roman" panose="02020603050405020304" pitchFamily="18" charset="0"/>
                <a:ea typeface="微软雅黑" panose="020B0503020204020204" pitchFamily="34" charset="-122"/>
                <a:cs typeface="华文仿宋" panose="02010600040101010101" pitchFamily="2" charset="-122"/>
              </a:rPr>
              <a:t>EMAIL</a:t>
            </a:r>
            <a:r>
              <a:rPr lang="zh-CN" altLang="zh-CN" sz="14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实时进行</a:t>
            </a:r>
            <a:r>
              <a:rPr lang="zh-CN" altLang="zh-CN" sz="14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将从</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SAP</a:t>
            </a:r>
            <a:r>
              <a:rPr lang="zh-CN" altLang="zh-CN" sz="14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系统导出当周新接到的订单资料导入到</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MES</a:t>
            </a:r>
            <a:r>
              <a:rPr lang="zh-CN" altLang="zh-CN" sz="14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系统；</a:t>
            </a:r>
            <a:endParaRPr lang="zh-CN" altLang="zh-CN" sz="1600" dirty="0">
              <a:solidFill>
                <a:srgbClr val="000000"/>
              </a:solidFill>
              <a:effectLst/>
              <a:latin typeface="华文仿宋" panose="02010600040101010101" pitchFamily="2" charset="-122"/>
              <a:ea typeface="华文仿宋" panose="02010600040101010101" pitchFamily="2" charset="-122"/>
              <a:cs typeface="华文仿宋" panose="02010600040101010101" pitchFamily="2" charset="-122"/>
            </a:endParaRPr>
          </a:p>
          <a:p>
            <a:pPr>
              <a:spcBef>
                <a:spcPts val="360"/>
              </a:spcBef>
              <a:spcAft>
                <a:spcPts val="360"/>
              </a:spcAft>
            </a:pP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Dựa</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theo</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email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cập</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nhật</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đơn</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hàng</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trên</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SAP do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nghiệp</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vụ</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gửi</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bộ</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phận</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kế</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hoạch</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sinh</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quản</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sẽ</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đưa</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thông</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tin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đơn</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hàng</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mới</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nhận</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được</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trong</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tuần</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lên</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hệ</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a:t>
            </a:r>
            <a:r>
              <a:rPr lang="en-US" altLang="zh-CN" sz="1400" dirty="0" err="1">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thống</a:t>
            </a:r>
            <a:r>
              <a:rPr lang="en-US" altLang="zh-CN" sz="1400" dirty="0">
                <a:solidFill>
                  <a:srgbClr val="000000"/>
                </a:solidFill>
                <a:effectLst/>
                <a:latin typeface="Times New Roman" panose="02020603050405020304" pitchFamily="18" charset="0"/>
                <a:ea typeface="微软雅黑" panose="020B0503020204020204" pitchFamily="34" charset="-122"/>
                <a:cs typeface="华文仿宋" panose="02010600040101010101" pitchFamily="2" charset="-122"/>
              </a:rPr>
              <a:t> MES;</a:t>
            </a:r>
          </a:p>
          <a:p>
            <a:pPr>
              <a:spcBef>
                <a:spcPts val="360"/>
              </a:spcBef>
              <a:spcAft>
                <a:spcPts val="360"/>
              </a:spcAft>
            </a:pPr>
            <a:r>
              <a:rPr lang="en-US" altLang="zh-CN" dirty="0">
                <a:solidFill>
                  <a:srgbClr val="000000"/>
                </a:solidFill>
                <a:latin typeface="Times New Roman" panose="02020603050405020304" pitchFamily="18" charset="0"/>
                <a:ea typeface="微软雅黑" panose="020B0503020204020204" pitchFamily="34" charset="-122"/>
                <a:cs typeface="华文仿宋" panose="02010600040101010101" pitchFamily="2" charset="-122"/>
              </a:rPr>
              <a:t>Based on the SAP order update email sent by the Planning department, the PC department will input the new order information on the MES system;</a:t>
            </a:r>
          </a:p>
          <a:p>
            <a:pPr>
              <a:spcBef>
                <a:spcPts val="360"/>
              </a:spcBef>
              <a:spcAft>
                <a:spcPts val="360"/>
              </a:spcAft>
            </a:pPr>
            <a:endParaRPr lang="zh-CN" altLang="zh-CN" sz="1600" dirty="0">
              <a:solidFill>
                <a:srgbClr val="000000"/>
              </a:solidFill>
              <a:effectLst/>
              <a:latin typeface="华文仿宋" panose="02010600040101010101" pitchFamily="2" charset="-122"/>
              <a:ea typeface="华文仿宋" panose="02010600040101010101" pitchFamily="2" charset="-122"/>
              <a:cs typeface="华文仿宋" panose="02010600040101010101" pitchFamily="2" charset="-122"/>
            </a:endParaRPr>
          </a:p>
        </p:txBody>
      </p:sp>
      <p:sp>
        <p:nvSpPr>
          <p:cNvPr id="6" name="矩形 15">
            <a:extLst>
              <a:ext uri="{FF2B5EF4-FFF2-40B4-BE49-F238E27FC236}">
                <a16:creationId xmlns:a16="http://schemas.microsoft.com/office/drawing/2014/main" id="{36E7EEA4-7935-4450-017E-FFA2297A085B}"/>
              </a:ext>
            </a:extLst>
          </p:cNvPr>
          <p:cNvSpPr/>
          <p:nvPr/>
        </p:nvSpPr>
        <p:spPr>
          <a:xfrm>
            <a:off x="1020691" y="229922"/>
            <a:ext cx="15073870" cy="646331"/>
          </a:xfrm>
          <a:prstGeom prst="rect">
            <a:avLst/>
          </a:prstGeom>
        </p:spPr>
        <p:txBody>
          <a:bodyPr wrap="none">
            <a:spAutoFit/>
          </a:bodyPr>
          <a:lstStyle/>
          <a:p>
            <a:pPr defTabSz="989607">
              <a:defRPr/>
            </a:pPr>
            <a:r>
              <a:rPr lang="en-US" altLang="zh-CN" sz="2400" b="1" dirty="0">
                <a:effectLst/>
                <a:latin typeface="微软雅黑" panose="020B0503020204020204" pitchFamily="34" charset="-122"/>
                <a:ea typeface="微软雅黑" panose="020B0503020204020204" pitchFamily="34" charset="-122"/>
              </a:rPr>
              <a:t>SAP</a:t>
            </a:r>
            <a:r>
              <a:rPr lang="zh-CN" altLang="zh-CN" sz="2400" b="1" dirty="0">
                <a:effectLst/>
                <a:latin typeface="微软雅黑" panose="020B0503020204020204" pitchFamily="34" charset="-122"/>
                <a:ea typeface="微软雅黑" panose="020B0503020204020204" pitchFamily="34" charset="-122"/>
                <a:cs typeface="Times New Roman" panose="02020603050405020304" pitchFamily="18" charset="0"/>
              </a:rPr>
              <a:t>订单资料导入</a:t>
            </a:r>
            <a:r>
              <a:rPr lang="en-US" altLang="zh-CN" sz="2400" b="1"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Nhập</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dữ</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liệu</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đơn</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hàng</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lên</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hệ</a:t>
            </a:r>
            <a:r>
              <a:rPr lang="en-US" altLang="zh-CN" sz="2400" b="1" dirty="0">
                <a:effectLst/>
                <a:latin typeface="Times New Roman" pitchFamily="18" charset="0"/>
                <a:ea typeface="微软雅黑" panose="020B0503020204020204" pitchFamily="34" charset="-122"/>
                <a:cs typeface="Times New Roman" pitchFamily="18" charset="0"/>
              </a:rPr>
              <a:t> </a:t>
            </a:r>
            <a:r>
              <a:rPr lang="en-US" altLang="zh-CN" sz="2400" b="1" dirty="0" err="1">
                <a:effectLst/>
                <a:latin typeface="Times New Roman" pitchFamily="18" charset="0"/>
                <a:ea typeface="微软雅黑" panose="020B0503020204020204" pitchFamily="34" charset="-122"/>
                <a:cs typeface="Times New Roman" pitchFamily="18" charset="0"/>
              </a:rPr>
              <a:t>thống</a:t>
            </a:r>
            <a:r>
              <a:rPr lang="en-US" altLang="zh-CN" sz="2400" b="1" dirty="0">
                <a:effectLst/>
                <a:latin typeface="Times New Roman" pitchFamily="18" charset="0"/>
                <a:ea typeface="微软雅黑" panose="020B0503020204020204" pitchFamily="34" charset="-122"/>
                <a:cs typeface="Times New Roman" pitchFamily="18" charset="0"/>
              </a:rPr>
              <a:t> SAP </a:t>
            </a:r>
            <a:r>
              <a:rPr lang="en-US" altLang="zh-CN" sz="3600" dirty="0">
                <a:latin typeface="Times New Roman" pitchFamily="18" charset="0"/>
                <a:ea typeface="微软雅黑" panose="020B0503020204020204" pitchFamily="34" charset="-122"/>
                <a:cs typeface="Times New Roman" pitchFamily="18" charset="0"/>
              </a:rPr>
              <a:t>Import order data into SAP system</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
        <p:nvSpPr>
          <p:cNvPr id="7" name="矩形 2">
            <a:extLst>
              <a:ext uri="{FF2B5EF4-FFF2-40B4-BE49-F238E27FC236}">
                <a16:creationId xmlns:a16="http://schemas.microsoft.com/office/drawing/2014/main" id="{F1BA66D3-9C4A-91D4-736B-841676AE6980}"/>
              </a:ext>
            </a:extLst>
          </p:cNvPr>
          <p:cNvSpPr/>
          <p:nvPr/>
        </p:nvSpPr>
        <p:spPr>
          <a:xfrm>
            <a:off x="661718" y="896030"/>
            <a:ext cx="5433090" cy="400110"/>
          </a:xfrm>
          <a:prstGeom prst="rect">
            <a:avLst/>
          </a:prstGeom>
        </p:spPr>
        <p:txBody>
          <a:bodyPr wrap="none">
            <a:spAutoFit/>
          </a:bodyPr>
          <a:lstStyle/>
          <a:p>
            <a:pPr defTabSz="989607">
              <a:defRPr/>
            </a:pPr>
            <a:r>
              <a:rPr lang="en-US" altLang="zh-CN" sz="2000" b="1" dirty="0">
                <a:effectLst/>
                <a:latin typeface="微软雅黑" panose="020B0503020204020204" pitchFamily="34" charset="-122"/>
                <a:ea typeface="微软雅黑" panose="020B0503020204020204" pitchFamily="34" charset="-122"/>
              </a:rPr>
              <a:t>3.</a:t>
            </a:r>
            <a:r>
              <a:rPr lang="zh-CN" altLang="en-US" sz="2000" b="1" dirty="0">
                <a:effectLst/>
                <a:latin typeface="微软雅黑" panose="020B0503020204020204" pitchFamily="34" charset="-122"/>
                <a:ea typeface="微软雅黑" panose="020B0503020204020204" pitchFamily="34" charset="-122"/>
              </a:rPr>
              <a:t>流程描述 </a:t>
            </a:r>
            <a:r>
              <a:rPr lang="en-US" altLang="zh-CN" sz="2000" b="1" dirty="0" err="1">
                <a:effectLst/>
                <a:latin typeface="Times New Roman" pitchFamily="18" charset="0"/>
                <a:ea typeface="微软雅黑" panose="020B0503020204020204" pitchFamily="34" charset="-122"/>
                <a:cs typeface="Times New Roman" pitchFamily="18" charset="0"/>
              </a:rPr>
              <a:t>Mô</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tả</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lưu</a:t>
            </a:r>
            <a:r>
              <a:rPr lang="en-US" altLang="zh-CN" sz="2000" b="1" dirty="0">
                <a:effectLst/>
                <a:latin typeface="Times New Roman" pitchFamily="18" charset="0"/>
                <a:ea typeface="微软雅黑" panose="020B0503020204020204" pitchFamily="34" charset="-122"/>
                <a:cs typeface="Times New Roman" pitchFamily="18" charset="0"/>
              </a:rPr>
              <a:t> </a:t>
            </a:r>
            <a:r>
              <a:rPr lang="en-US" altLang="zh-CN" sz="2000" b="1" dirty="0" err="1">
                <a:effectLst/>
                <a:latin typeface="Times New Roman" pitchFamily="18" charset="0"/>
                <a:ea typeface="微软雅黑" panose="020B0503020204020204" pitchFamily="34" charset="-122"/>
                <a:cs typeface="Times New Roman" pitchFamily="18" charset="0"/>
              </a:rPr>
              <a:t>trình</a:t>
            </a:r>
            <a:r>
              <a:rPr lang="en-US" altLang="zh-CN" sz="2000" b="1" dirty="0">
                <a:effectLst/>
                <a:latin typeface="Times New Roman" pitchFamily="18" charset="0"/>
                <a:ea typeface="微软雅黑" panose="020B0503020204020204" pitchFamily="34" charset="-122"/>
                <a:cs typeface="Times New Roman" pitchFamily="18" charset="0"/>
              </a:rPr>
              <a:t> Process Description</a:t>
            </a:r>
            <a:endParaRPr lang="zh-CN" altLang="en-US" sz="3600" kern="0" dirty="0">
              <a:latin typeface="Times New Roman" pitchFamily="18" charset="0"/>
              <a:ea typeface="微软雅黑" panose="020B0503020204020204" pitchFamily="34" charset="-122"/>
              <a:cs typeface="Times New Roman" pitchFamily="18" charset="0"/>
              <a:sym typeface="+mn-lt"/>
            </a:endParaRPr>
          </a:p>
        </p:txBody>
      </p:sp>
    </p:spTree>
    <p:extLst>
      <p:ext uri="{BB962C8B-B14F-4D97-AF65-F5344CB8AC3E}">
        <p14:creationId xmlns:p14="http://schemas.microsoft.com/office/powerpoint/2010/main" val="1916014176"/>
      </p:ext>
    </p:extLst>
  </p:cSld>
  <p:clrMapOvr>
    <a:masterClrMapping/>
  </p:clrMapOvr>
</p:sld>
</file>

<file path=ppt/theme/theme1.xml><?xml version="1.0" encoding="utf-8"?>
<a:theme xmlns:a="http://schemas.openxmlformats.org/drawingml/2006/main" name="AC General 1-Color">
  <a:themeElements>
    <a:clrScheme name="AC General 1-Color.pot 5">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AF9C53"/>
      </a:hlink>
      <a:folHlink>
        <a:srgbClr val="006600"/>
      </a:folHlink>
    </a:clrScheme>
    <a:fontScheme name="AC General 1-Color.pot">
      <a:majorFont>
        <a:latin typeface="楷体"/>
        <a:ea typeface="楷体"/>
        <a:cs typeface=""/>
      </a:majorFont>
      <a:minorFont>
        <a:latin typeface="楷体"/>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altLang="en-US" sz="36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defRPr>
        </a:defPPr>
      </a:lstStyle>
    </a:lnDef>
  </a:objectDefaults>
  <a:extraClrSchemeLst>
    <a:extraClrScheme>
      <a:clrScheme name="AC General 1-Color.pot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AC General 1-Color.pot 2">
        <a:dk1>
          <a:srgbClr val="000000"/>
        </a:dk1>
        <a:lt1>
          <a:srgbClr val="FFFFFF"/>
        </a:lt1>
        <a:dk2>
          <a:srgbClr val="FFFFFF"/>
        </a:dk2>
        <a:lt2>
          <a:srgbClr val="FFFFFF"/>
        </a:lt2>
        <a:accent1>
          <a:srgbClr val="00CC66"/>
        </a:accent1>
        <a:accent2>
          <a:srgbClr val="33CCCC"/>
        </a:accent2>
        <a:accent3>
          <a:srgbClr val="FFFFFF"/>
        </a:accent3>
        <a:accent4>
          <a:srgbClr val="000000"/>
        </a:accent4>
        <a:accent5>
          <a:srgbClr val="AAE2B8"/>
        </a:accent5>
        <a:accent6>
          <a:srgbClr val="2DB9B9"/>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AC General 1-Color.pot 3">
        <a:dk1>
          <a:srgbClr val="000000"/>
        </a:dk1>
        <a:lt1>
          <a:srgbClr val="FFFFFF"/>
        </a:lt1>
        <a:dk2>
          <a:srgbClr val="FFFFFF"/>
        </a:dk2>
        <a:lt2>
          <a:srgbClr val="FFFFFF"/>
        </a:lt2>
        <a:accent1>
          <a:srgbClr val="33CCCC"/>
        </a:accent1>
        <a:accent2>
          <a:srgbClr val="00CC66"/>
        </a:accent2>
        <a:accent3>
          <a:srgbClr val="FFFFFF"/>
        </a:accent3>
        <a:accent4>
          <a:srgbClr val="000000"/>
        </a:accent4>
        <a:accent5>
          <a:srgbClr val="ADE2E2"/>
        </a:accent5>
        <a:accent6>
          <a:srgbClr val="00B95C"/>
        </a:accent6>
        <a:hlink>
          <a:srgbClr val="FF9433"/>
        </a:hlink>
        <a:folHlink>
          <a:srgbClr val="0066FF"/>
        </a:folHlink>
      </a:clrScheme>
      <a:clrMap bg1="lt1" tx1="dk1" bg2="lt2" tx2="dk2" accent1="accent1" accent2="accent2" accent3="accent3" accent4="accent4" accent5="accent5" accent6="accent6" hlink="hlink" folHlink="folHlink"/>
    </a:extraClrScheme>
    <a:extraClrScheme>
      <a:clrScheme name="AC General 1-Color.pot 4">
        <a:dk1>
          <a:srgbClr val="000000"/>
        </a:dk1>
        <a:lt1>
          <a:srgbClr val="FFFFFF"/>
        </a:lt1>
        <a:dk2>
          <a:srgbClr val="FFFFFF"/>
        </a:dk2>
        <a:lt2>
          <a:srgbClr val="FFFFFF"/>
        </a:lt2>
        <a:accent1>
          <a:srgbClr val="000066"/>
        </a:accent1>
        <a:accent2>
          <a:srgbClr val="A50021"/>
        </a:accent2>
        <a:accent3>
          <a:srgbClr val="FFFFFF"/>
        </a:accent3>
        <a:accent4>
          <a:srgbClr val="000000"/>
        </a:accent4>
        <a:accent5>
          <a:srgbClr val="AAAAB8"/>
        </a:accent5>
        <a:accent6>
          <a:srgbClr val="95001D"/>
        </a:accent6>
        <a:hlink>
          <a:srgbClr val="006600"/>
        </a:hlink>
        <a:folHlink>
          <a:srgbClr val="AF9C53"/>
        </a:folHlink>
      </a:clrScheme>
      <a:clrMap bg1="lt1" tx1="dk1" bg2="lt2" tx2="dk2" accent1="accent1" accent2="accent2" accent3="accent3" accent4="accent4" accent5="accent5" accent6="accent6" hlink="hlink" folHlink="folHlink"/>
    </a:extraClrScheme>
    <a:extraClrScheme>
      <a:clrScheme name="AC General 1-Color.pot 5">
        <a:dk1>
          <a:srgbClr val="000000"/>
        </a:dk1>
        <a:lt1>
          <a:srgbClr val="FFFFFF"/>
        </a:lt1>
        <a:dk2>
          <a:srgbClr val="FFFFFF"/>
        </a:dk2>
        <a:lt2>
          <a:srgbClr val="FFFFFF"/>
        </a:lt2>
        <a:accent1>
          <a:srgbClr val="A50021"/>
        </a:accent1>
        <a:accent2>
          <a:srgbClr val="000066"/>
        </a:accent2>
        <a:accent3>
          <a:srgbClr val="FFFFFF"/>
        </a:accent3>
        <a:accent4>
          <a:srgbClr val="000000"/>
        </a:accent4>
        <a:accent5>
          <a:srgbClr val="CFAAAB"/>
        </a:accent5>
        <a:accent6>
          <a:srgbClr val="00005C"/>
        </a:accent6>
        <a:hlink>
          <a:srgbClr val="AF9C53"/>
        </a:hlink>
        <a:folHlink>
          <a:srgbClr val="006600"/>
        </a:folHlink>
      </a:clrScheme>
      <a:clrMap bg1="lt1" tx1="dk1" bg2="lt2" tx2="dk2" accent1="accent1" accent2="accent2" accent3="accent3" accent4="accent4" accent5="accent5" accent6="accent6" hlink="hlink" folHlink="folHlink"/>
    </a:extraClrScheme>
    <a:extraClrScheme>
      <a:clrScheme name="AC General 1-Color.pot 6">
        <a:dk1>
          <a:srgbClr val="000000"/>
        </a:dk1>
        <a:lt1>
          <a:srgbClr val="FFFFFF"/>
        </a:lt1>
        <a:dk2>
          <a:srgbClr val="FFFFFF"/>
        </a:dk2>
        <a:lt2>
          <a:srgbClr val="FFFFFF"/>
        </a:lt2>
        <a:accent1>
          <a:srgbClr val="33CC33"/>
        </a:accent1>
        <a:accent2>
          <a:srgbClr val="FF6600"/>
        </a:accent2>
        <a:accent3>
          <a:srgbClr val="FFFFFF"/>
        </a:accent3>
        <a:accent4>
          <a:srgbClr val="000000"/>
        </a:accent4>
        <a:accent5>
          <a:srgbClr val="ADE2AD"/>
        </a:accent5>
        <a:accent6>
          <a:srgbClr val="E75C00"/>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AC General 1-Color.pot 7">
        <a:dk1>
          <a:srgbClr val="000000"/>
        </a:dk1>
        <a:lt1>
          <a:srgbClr val="FFFFFF"/>
        </a:lt1>
        <a:dk2>
          <a:srgbClr val="FFFFFF"/>
        </a:dk2>
        <a:lt2>
          <a:srgbClr val="FFFFFF"/>
        </a:lt2>
        <a:accent1>
          <a:srgbClr val="333399"/>
        </a:accent1>
        <a:accent2>
          <a:srgbClr val="FFCC00"/>
        </a:accent2>
        <a:accent3>
          <a:srgbClr val="FFFFFF"/>
        </a:accent3>
        <a:accent4>
          <a:srgbClr val="000000"/>
        </a:accent4>
        <a:accent5>
          <a:srgbClr val="ADADCA"/>
        </a:accent5>
        <a:accent6>
          <a:srgbClr val="E7B900"/>
        </a:accent6>
        <a:hlink>
          <a:srgbClr val="33CC33"/>
        </a:hlink>
        <a:folHlink>
          <a:srgbClr val="FF6600"/>
        </a:folHlink>
      </a:clrScheme>
      <a:clrMap bg1="lt1" tx1="dk1" bg2="lt2" tx2="dk2" accent1="accent1" accent2="accent2" accent3="accent3" accent4="accent4" accent5="accent5" accent6="accent6" hlink="hlink" folHlink="folHlink"/>
    </a:extraClrScheme>
    <a:extraClrScheme>
      <a:clrScheme name="AC General 1-Color.pot 8">
        <a:dk1>
          <a:srgbClr val="000000"/>
        </a:dk1>
        <a:lt1>
          <a:srgbClr val="FFFFFF"/>
        </a:lt1>
        <a:dk2>
          <a:srgbClr val="FFFFFF"/>
        </a:dk2>
        <a:lt2>
          <a:srgbClr val="FFFFFF"/>
        </a:lt2>
        <a:accent1>
          <a:srgbClr val="807C00"/>
        </a:accent1>
        <a:accent2>
          <a:srgbClr val="003366"/>
        </a:accent2>
        <a:accent3>
          <a:srgbClr val="FFFFFF"/>
        </a:accent3>
        <a:accent4>
          <a:srgbClr val="000000"/>
        </a:accent4>
        <a:accent5>
          <a:srgbClr val="C0BFAA"/>
        </a:accent5>
        <a:accent6>
          <a:srgbClr val="002D5C"/>
        </a:accent6>
        <a:hlink>
          <a:srgbClr val="993366"/>
        </a:hlink>
        <a:folHlink>
          <a:srgbClr val="6699FF"/>
        </a:folHlink>
      </a:clrScheme>
      <a:clrMap bg1="lt1" tx1="dk1" bg2="lt2" tx2="dk2" accent1="accent1" accent2="accent2" accent3="accent3" accent4="accent4" accent5="accent5" accent6="accent6" hlink="hlink" folHlink="folHlink"/>
    </a:extraClrScheme>
    <a:extraClrScheme>
      <a:clrScheme name="AC General 1-Color.pot 9">
        <a:dk1>
          <a:srgbClr val="000000"/>
        </a:dk1>
        <a:lt1>
          <a:srgbClr val="FFFFFF"/>
        </a:lt1>
        <a:dk2>
          <a:srgbClr val="FFFFFF"/>
        </a:dk2>
        <a:lt2>
          <a:srgbClr val="FFFFFF"/>
        </a:lt2>
        <a:accent1>
          <a:srgbClr val="6699FF"/>
        </a:accent1>
        <a:accent2>
          <a:srgbClr val="993366"/>
        </a:accent2>
        <a:accent3>
          <a:srgbClr val="FFFFFF"/>
        </a:accent3>
        <a:accent4>
          <a:srgbClr val="000000"/>
        </a:accent4>
        <a:accent5>
          <a:srgbClr val="B8CAFF"/>
        </a:accent5>
        <a:accent6>
          <a:srgbClr val="8A2D5C"/>
        </a:accent6>
        <a:hlink>
          <a:srgbClr val="FF9400"/>
        </a:hlink>
        <a:folHlink>
          <a:srgbClr val="807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6581</TotalTime>
  <Words>4509</Words>
  <Application>Microsoft Office PowerPoint</Application>
  <PresentationFormat>Custom</PresentationFormat>
  <Paragraphs>351</Paragraphs>
  <Slides>44</Slides>
  <Notes>40</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微软雅黑</vt:lpstr>
      <vt:lpstr>华文仿宋</vt:lpstr>
      <vt:lpstr>楷体</vt:lpstr>
      <vt:lpstr>Arial</vt:lpstr>
      <vt:lpstr>Times New Roman</vt:lpstr>
      <vt:lpstr>Wingdings</vt:lpstr>
      <vt:lpstr>AC General 1-Color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雅戈尔营销网络与供应链建设</dc:title>
  <dc:subject>Presentation Template Designs</dc:subject>
  <dc:creator>AC</dc:creator>
  <dc:description>PowerPoint General 1-Color Overhead Presentation Template.  Andersen Consulting Firmwide Templates v8.0a.</dc:description>
  <cp:lastModifiedBy>VQ-VGM-BÙI NHẬT MINH</cp:lastModifiedBy>
  <cp:revision>4228</cp:revision>
  <cp:lastPrinted>2023-04-18T03:18:32Z</cp:lastPrinted>
  <dcterms:created xsi:type="dcterms:W3CDTF">2000-10-22T02:23:00Z</dcterms:created>
  <dcterms:modified xsi:type="dcterms:W3CDTF">2023-05-19T06:16:23Z</dcterms:modified>
  <cp:category>Presentation Designs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2052-11.8.2.10912</vt:lpwstr>
  </property>
  <property fmtid="{D5CDD505-2E9C-101B-9397-08002B2CF9AE}" pid="3" name="KSORubyTemplateID">
    <vt:lpwstr>2</vt:lpwstr>
  </property>
  <property fmtid="{D5CDD505-2E9C-101B-9397-08002B2CF9AE}" pid="4" name="ICV">
    <vt:lpwstr>AFF115881E8743CFA3AF020703CE79B0</vt:lpwstr>
  </property>
</Properties>
</file>