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15125700" cx="10693400"/>
  <p:notesSz cx="10693400" cy="151257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 roundtripDataSignature="AMtx7mhnsK/AAyKjVvYblxN5u0DpH1m8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82575" y="1134425"/>
            <a:ext cx="7129275" cy="56721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69325" y="7184700"/>
            <a:ext cx="8554700" cy="6806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069325" y="7184700"/>
            <a:ext cx="8554700" cy="6806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782575" y="1134425"/>
            <a:ext cx="7129275" cy="56721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21" name="Shape 21"/>
        <p:cNvGrpSpPr/>
        <p:nvPr/>
      </p:nvGrpSpPr>
      <p:grpSpPr>
        <a:xfrm>
          <a:off x="0" y="0"/>
          <a:ext cx="0" cy="0"/>
          <a:chOff x="0" y="0"/>
          <a:chExt cx="0" cy="0"/>
        </a:xfrm>
      </p:grpSpPr>
      <p:sp>
        <p:nvSpPr>
          <p:cNvPr id="22" name="Google Shape;22;p3"/>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4"/>
          <p:cNvSpPr txBox="1"/>
          <p:nvPr>
            <p:ph type="ctrTitle"/>
          </p:nvPr>
        </p:nvSpPr>
        <p:spPr>
          <a:xfrm>
            <a:off x="802005" y="4688967"/>
            <a:ext cx="9089390" cy="317639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604010" y="8470392"/>
            <a:ext cx="7485380" cy="3781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5"/>
          <p:cNvSpPr txBox="1"/>
          <p:nvPr>
            <p:ph type="title"/>
          </p:nvPr>
        </p:nvSpPr>
        <p:spPr>
          <a:xfrm>
            <a:off x="534670" y="605028"/>
            <a:ext cx="9624060" cy="24201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534670" y="3478911"/>
            <a:ext cx="9624060" cy="998296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6"/>
          <p:cNvSpPr txBox="1"/>
          <p:nvPr>
            <p:ph type="title"/>
          </p:nvPr>
        </p:nvSpPr>
        <p:spPr>
          <a:xfrm>
            <a:off x="534670" y="605028"/>
            <a:ext cx="9624060" cy="24201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534670" y="3478911"/>
            <a:ext cx="4651629" cy="998296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
          <p:cNvSpPr txBox="1"/>
          <p:nvPr>
            <p:ph idx="2" type="body"/>
          </p:nvPr>
        </p:nvSpPr>
        <p:spPr>
          <a:xfrm>
            <a:off x="5507101" y="3478911"/>
            <a:ext cx="4651629" cy="998296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7"/>
          <p:cNvSpPr txBox="1"/>
          <p:nvPr>
            <p:ph type="title"/>
          </p:nvPr>
        </p:nvSpPr>
        <p:spPr>
          <a:xfrm>
            <a:off x="534670" y="605028"/>
            <a:ext cx="9624060" cy="24201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V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12" y="2120392"/>
            <a:ext cx="10692130" cy="533400"/>
          </a:xfrm>
          <a:custGeom>
            <a:rect b="b" l="l" r="r" t="t"/>
            <a:pathLst>
              <a:path extrusionOk="0" h="533400" w="10692130">
                <a:moveTo>
                  <a:pt x="0" y="533400"/>
                </a:moveTo>
                <a:lnTo>
                  <a:pt x="10691977" y="533400"/>
                </a:lnTo>
                <a:lnTo>
                  <a:pt x="10691977" y="0"/>
                </a:lnTo>
                <a:lnTo>
                  <a:pt x="0" y="0"/>
                </a:lnTo>
                <a:lnTo>
                  <a:pt x="0" y="533400"/>
                </a:lnTo>
                <a:close/>
              </a:path>
            </a:pathLst>
          </a:custGeom>
          <a:solidFill>
            <a:srgbClr val="E6E7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
          <p:cNvSpPr/>
          <p:nvPr/>
        </p:nvSpPr>
        <p:spPr>
          <a:xfrm>
            <a:off x="0" y="13277930"/>
            <a:ext cx="10692130" cy="1366520"/>
          </a:xfrm>
          <a:custGeom>
            <a:rect b="b" l="l" r="r" t="t"/>
            <a:pathLst>
              <a:path extrusionOk="0" h="1366519" w="10692130">
                <a:moveTo>
                  <a:pt x="0" y="129560"/>
                </a:moveTo>
                <a:lnTo>
                  <a:pt x="0" y="1366502"/>
                </a:lnTo>
                <a:lnTo>
                  <a:pt x="4930953" y="1366502"/>
                </a:lnTo>
                <a:lnTo>
                  <a:pt x="2956576" y="1081153"/>
                </a:lnTo>
                <a:lnTo>
                  <a:pt x="0" y="129560"/>
                </a:lnTo>
                <a:close/>
              </a:path>
              <a:path extrusionOk="0" h="1366519" w="10692130">
                <a:moveTo>
                  <a:pt x="10691990" y="0"/>
                </a:moveTo>
                <a:lnTo>
                  <a:pt x="7302823" y="1027723"/>
                </a:lnTo>
                <a:lnTo>
                  <a:pt x="5170739" y="1366502"/>
                </a:lnTo>
                <a:lnTo>
                  <a:pt x="10691990" y="1366502"/>
                </a:lnTo>
                <a:lnTo>
                  <a:pt x="10691990" y="0"/>
                </a:lnTo>
                <a:close/>
              </a:path>
            </a:pathLst>
          </a:custGeom>
          <a:solidFill>
            <a:srgbClr val="C7C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2"/>
          <p:cNvSpPr/>
          <p:nvPr/>
        </p:nvSpPr>
        <p:spPr>
          <a:xfrm>
            <a:off x="0" y="13531722"/>
            <a:ext cx="10692130" cy="1280160"/>
          </a:xfrm>
          <a:custGeom>
            <a:rect b="b" l="l" r="r" t="t"/>
            <a:pathLst>
              <a:path extrusionOk="0" h="1280159" w="10692130">
                <a:moveTo>
                  <a:pt x="6799324" y="1061369"/>
                </a:moveTo>
                <a:lnTo>
                  <a:pt x="3663232" y="1083802"/>
                </a:lnTo>
                <a:lnTo>
                  <a:pt x="4867268" y="1279829"/>
                </a:lnTo>
                <a:lnTo>
                  <a:pt x="6799324" y="1061369"/>
                </a:lnTo>
                <a:close/>
              </a:path>
              <a:path extrusionOk="0" h="1280159" w="10692130">
                <a:moveTo>
                  <a:pt x="0" y="0"/>
                </a:moveTo>
                <a:lnTo>
                  <a:pt x="0" y="1110005"/>
                </a:lnTo>
                <a:lnTo>
                  <a:pt x="3663232" y="1083802"/>
                </a:lnTo>
                <a:lnTo>
                  <a:pt x="2813898" y="945523"/>
                </a:lnTo>
                <a:lnTo>
                  <a:pt x="0" y="0"/>
                </a:lnTo>
                <a:close/>
              </a:path>
              <a:path extrusionOk="0" h="1280159" w="10692130">
                <a:moveTo>
                  <a:pt x="10691990" y="187417"/>
                </a:moveTo>
                <a:lnTo>
                  <a:pt x="7163973" y="1020138"/>
                </a:lnTo>
                <a:lnTo>
                  <a:pt x="6799324" y="1061369"/>
                </a:lnTo>
                <a:lnTo>
                  <a:pt x="10691990" y="1033525"/>
                </a:lnTo>
                <a:lnTo>
                  <a:pt x="10691990" y="187417"/>
                </a:lnTo>
                <a:close/>
              </a:path>
            </a:pathLst>
          </a:custGeom>
          <a:solidFill>
            <a:srgbClr val="3FA6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2"/>
          <p:cNvSpPr/>
          <p:nvPr/>
        </p:nvSpPr>
        <p:spPr>
          <a:xfrm>
            <a:off x="0" y="13796861"/>
            <a:ext cx="10694035" cy="1323340"/>
          </a:xfrm>
          <a:custGeom>
            <a:rect b="b" l="l" r="r" t="t"/>
            <a:pathLst>
              <a:path extrusionOk="0" h="1323340" w="10694035">
                <a:moveTo>
                  <a:pt x="0" y="11645"/>
                </a:moveTo>
                <a:lnTo>
                  <a:pt x="0" y="1323124"/>
                </a:lnTo>
                <a:lnTo>
                  <a:pt x="10693831" y="1323124"/>
                </a:lnTo>
                <a:lnTo>
                  <a:pt x="10693831" y="742246"/>
                </a:lnTo>
                <a:lnTo>
                  <a:pt x="5273954" y="742246"/>
                </a:lnTo>
                <a:lnTo>
                  <a:pt x="4903741" y="737963"/>
                </a:lnTo>
                <a:lnTo>
                  <a:pt x="4536054" y="727083"/>
                </a:lnTo>
                <a:lnTo>
                  <a:pt x="4171023" y="709693"/>
                </a:lnTo>
                <a:lnTo>
                  <a:pt x="3808782" y="685879"/>
                </a:lnTo>
                <a:lnTo>
                  <a:pt x="3449460" y="655729"/>
                </a:lnTo>
                <a:lnTo>
                  <a:pt x="3093189" y="619328"/>
                </a:lnTo>
                <a:lnTo>
                  <a:pt x="2740102" y="576764"/>
                </a:lnTo>
                <a:lnTo>
                  <a:pt x="2390329" y="528122"/>
                </a:lnTo>
                <a:lnTo>
                  <a:pt x="2044002" y="473491"/>
                </a:lnTo>
                <a:lnTo>
                  <a:pt x="1701253" y="412957"/>
                </a:lnTo>
                <a:lnTo>
                  <a:pt x="1362213" y="346605"/>
                </a:lnTo>
                <a:lnTo>
                  <a:pt x="1027013" y="274524"/>
                </a:lnTo>
                <a:lnTo>
                  <a:pt x="695786" y="196799"/>
                </a:lnTo>
                <a:lnTo>
                  <a:pt x="415138" y="125752"/>
                </a:lnTo>
                <a:lnTo>
                  <a:pt x="137587" y="50676"/>
                </a:lnTo>
                <a:lnTo>
                  <a:pt x="0" y="11645"/>
                </a:lnTo>
                <a:close/>
              </a:path>
              <a:path extrusionOk="0" h="1323340" w="10694035">
                <a:moveTo>
                  <a:pt x="10693831" y="0"/>
                </a:moveTo>
                <a:lnTo>
                  <a:pt x="10462582" y="65502"/>
                </a:lnTo>
                <a:lnTo>
                  <a:pt x="10182141" y="140392"/>
                </a:lnTo>
                <a:lnTo>
                  <a:pt x="9898571" y="211178"/>
                </a:lnTo>
                <a:lnTo>
                  <a:pt x="9563897" y="288499"/>
                </a:lnTo>
                <a:lnTo>
                  <a:pt x="9225213" y="360068"/>
                </a:lnTo>
                <a:lnTo>
                  <a:pt x="8882654" y="425797"/>
                </a:lnTo>
                <a:lnTo>
                  <a:pt x="8536354" y="485595"/>
                </a:lnTo>
                <a:lnTo>
                  <a:pt x="8186447" y="539375"/>
                </a:lnTo>
                <a:lnTo>
                  <a:pt x="7833067" y="587047"/>
                </a:lnTo>
                <a:lnTo>
                  <a:pt x="7476350" y="628522"/>
                </a:lnTo>
                <a:lnTo>
                  <a:pt x="7116429" y="663711"/>
                </a:lnTo>
                <a:lnTo>
                  <a:pt x="6753438" y="692524"/>
                </a:lnTo>
                <a:lnTo>
                  <a:pt x="6387513" y="714874"/>
                </a:lnTo>
                <a:lnTo>
                  <a:pt x="6018788" y="730670"/>
                </a:lnTo>
                <a:lnTo>
                  <a:pt x="5647396" y="739823"/>
                </a:lnTo>
                <a:lnTo>
                  <a:pt x="5273954" y="742246"/>
                </a:lnTo>
                <a:lnTo>
                  <a:pt x="10693831" y="742246"/>
                </a:lnTo>
                <a:lnTo>
                  <a:pt x="10693831" y="0"/>
                </a:lnTo>
                <a:close/>
              </a:path>
            </a:pathLst>
          </a:custGeom>
          <a:solidFill>
            <a:srgbClr val="1C61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2"/>
          <p:cNvSpPr/>
          <p:nvPr/>
        </p:nvSpPr>
        <p:spPr>
          <a:xfrm>
            <a:off x="914840" y="455054"/>
            <a:ext cx="9777730" cy="1401445"/>
          </a:xfrm>
          <a:custGeom>
            <a:rect b="b" l="l" r="r" t="t"/>
            <a:pathLst>
              <a:path extrusionOk="0" h="1401445" w="9777730">
                <a:moveTo>
                  <a:pt x="0" y="1401051"/>
                </a:moveTo>
                <a:lnTo>
                  <a:pt x="7835963" y="1401051"/>
                </a:lnTo>
                <a:lnTo>
                  <a:pt x="7909598" y="1400427"/>
                </a:lnTo>
                <a:lnTo>
                  <a:pt x="7947410" y="1373293"/>
                </a:lnTo>
                <a:lnTo>
                  <a:pt x="7961341" y="1295418"/>
                </a:lnTo>
                <a:lnTo>
                  <a:pt x="7963331" y="1142568"/>
                </a:lnTo>
                <a:lnTo>
                  <a:pt x="7963331" y="160019"/>
                </a:lnTo>
                <a:lnTo>
                  <a:pt x="7958896" y="67508"/>
                </a:lnTo>
                <a:lnTo>
                  <a:pt x="7976808" y="20002"/>
                </a:lnTo>
                <a:lnTo>
                  <a:pt x="8034517" y="2500"/>
                </a:lnTo>
                <a:lnTo>
                  <a:pt x="8149475" y="0"/>
                </a:lnTo>
                <a:lnTo>
                  <a:pt x="9777158" y="0"/>
                </a:lnTo>
              </a:path>
            </a:pathLst>
          </a:custGeom>
          <a:noFill/>
          <a:ln cap="flat" cmpd="sng" w="17975">
            <a:solidFill>
              <a:srgbClr val="939598"/>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
          <p:cNvSpPr/>
          <p:nvPr/>
        </p:nvSpPr>
        <p:spPr>
          <a:xfrm>
            <a:off x="5999594" y="677558"/>
            <a:ext cx="4692650" cy="976630"/>
          </a:xfrm>
          <a:custGeom>
            <a:rect b="b" l="l" r="r" t="t"/>
            <a:pathLst>
              <a:path extrusionOk="0" h="976630" w="4692650">
                <a:moveTo>
                  <a:pt x="0" y="976490"/>
                </a:moveTo>
                <a:lnTo>
                  <a:pt x="3235223" y="976490"/>
                </a:lnTo>
                <a:lnTo>
                  <a:pt x="3308858" y="975866"/>
                </a:lnTo>
                <a:lnTo>
                  <a:pt x="3346670" y="948734"/>
                </a:lnTo>
                <a:lnTo>
                  <a:pt x="3360601" y="870862"/>
                </a:lnTo>
                <a:lnTo>
                  <a:pt x="3362591" y="718019"/>
                </a:lnTo>
                <a:lnTo>
                  <a:pt x="3362591" y="138302"/>
                </a:lnTo>
                <a:lnTo>
                  <a:pt x="3352434" y="58346"/>
                </a:lnTo>
                <a:lnTo>
                  <a:pt x="3368440" y="17287"/>
                </a:lnTo>
                <a:lnTo>
                  <a:pt x="3428060" y="2160"/>
                </a:lnTo>
                <a:lnTo>
                  <a:pt x="3548748" y="0"/>
                </a:lnTo>
                <a:lnTo>
                  <a:pt x="4692396" y="0"/>
                </a:lnTo>
              </a:path>
            </a:pathLst>
          </a:custGeom>
          <a:noFill/>
          <a:ln cap="flat" cmpd="sng" w="17975">
            <a:solidFill>
              <a:srgbClr val="939598"/>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2"/>
          <p:cNvSpPr/>
          <p:nvPr/>
        </p:nvSpPr>
        <p:spPr>
          <a:xfrm>
            <a:off x="4499533" y="251968"/>
            <a:ext cx="6192520" cy="976630"/>
          </a:xfrm>
          <a:custGeom>
            <a:rect b="b" l="l" r="r" t="t"/>
            <a:pathLst>
              <a:path extrusionOk="0" h="976630" w="6192520">
                <a:moveTo>
                  <a:pt x="0" y="976503"/>
                </a:moveTo>
                <a:lnTo>
                  <a:pt x="3983520" y="976503"/>
                </a:lnTo>
                <a:lnTo>
                  <a:pt x="4057154" y="975878"/>
                </a:lnTo>
                <a:lnTo>
                  <a:pt x="4094967" y="948745"/>
                </a:lnTo>
                <a:lnTo>
                  <a:pt x="4108898" y="870870"/>
                </a:lnTo>
                <a:lnTo>
                  <a:pt x="4110888" y="718019"/>
                </a:lnTo>
                <a:lnTo>
                  <a:pt x="4110888" y="138303"/>
                </a:lnTo>
                <a:lnTo>
                  <a:pt x="4100731" y="58346"/>
                </a:lnTo>
                <a:lnTo>
                  <a:pt x="4116736" y="17287"/>
                </a:lnTo>
                <a:lnTo>
                  <a:pt x="4176357" y="2160"/>
                </a:lnTo>
                <a:lnTo>
                  <a:pt x="4297045" y="0"/>
                </a:lnTo>
                <a:lnTo>
                  <a:pt x="6192469" y="0"/>
                </a:lnTo>
              </a:path>
            </a:pathLst>
          </a:custGeom>
          <a:noFill/>
          <a:ln cap="flat" cmpd="sng" w="17975">
            <a:solidFill>
              <a:srgbClr val="939598"/>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4464570" y="1195756"/>
            <a:ext cx="67310" cy="67310"/>
          </a:xfrm>
          <a:custGeom>
            <a:rect b="b" l="l" r="r" t="t"/>
            <a:pathLst>
              <a:path extrusionOk="0" h="67309" w="67310">
                <a:moveTo>
                  <a:pt x="33489" y="0"/>
                </a:moveTo>
                <a:lnTo>
                  <a:pt x="20450" y="2630"/>
                </a:lnTo>
                <a:lnTo>
                  <a:pt x="9805" y="9804"/>
                </a:lnTo>
                <a:lnTo>
                  <a:pt x="2630" y="20445"/>
                </a:lnTo>
                <a:lnTo>
                  <a:pt x="0" y="33477"/>
                </a:lnTo>
                <a:lnTo>
                  <a:pt x="2630" y="46503"/>
                </a:lnTo>
                <a:lnTo>
                  <a:pt x="9805" y="57145"/>
                </a:lnTo>
                <a:lnTo>
                  <a:pt x="20450" y="64322"/>
                </a:lnTo>
                <a:lnTo>
                  <a:pt x="33489" y="66954"/>
                </a:lnTo>
                <a:lnTo>
                  <a:pt x="46514" y="64322"/>
                </a:lnTo>
                <a:lnTo>
                  <a:pt x="57151" y="57145"/>
                </a:lnTo>
                <a:lnTo>
                  <a:pt x="64324" y="46503"/>
                </a:lnTo>
                <a:lnTo>
                  <a:pt x="66954" y="33477"/>
                </a:lnTo>
                <a:lnTo>
                  <a:pt x="64324" y="20445"/>
                </a:lnTo>
                <a:lnTo>
                  <a:pt x="57151" y="9804"/>
                </a:lnTo>
                <a:lnTo>
                  <a:pt x="46514" y="2630"/>
                </a:lnTo>
                <a:lnTo>
                  <a:pt x="33489" y="0"/>
                </a:lnTo>
                <a:close/>
              </a:path>
            </a:pathLst>
          </a:custGeom>
          <a:solidFill>
            <a:srgbClr val="93959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879245" y="1824800"/>
            <a:ext cx="67310" cy="67310"/>
          </a:xfrm>
          <a:custGeom>
            <a:rect b="b" l="l" r="r" t="t"/>
            <a:pathLst>
              <a:path extrusionOk="0" h="67310" w="67309">
                <a:moveTo>
                  <a:pt x="33477" y="0"/>
                </a:moveTo>
                <a:lnTo>
                  <a:pt x="20445" y="2630"/>
                </a:lnTo>
                <a:lnTo>
                  <a:pt x="9804" y="9802"/>
                </a:lnTo>
                <a:lnTo>
                  <a:pt x="2630" y="20440"/>
                </a:lnTo>
                <a:lnTo>
                  <a:pt x="0" y="33464"/>
                </a:lnTo>
                <a:lnTo>
                  <a:pt x="2630" y="46498"/>
                </a:lnTo>
                <a:lnTo>
                  <a:pt x="9804" y="57143"/>
                </a:lnTo>
                <a:lnTo>
                  <a:pt x="20445" y="64321"/>
                </a:lnTo>
                <a:lnTo>
                  <a:pt x="33477" y="66954"/>
                </a:lnTo>
                <a:lnTo>
                  <a:pt x="46508" y="64321"/>
                </a:lnTo>
                <a:lnTo>
                  <a:pt x="57150" y="57143"/>
                </a:lnTo>
                <a:lnTo>
                  <a:pt x="64323" y="46498"/>
                </a:lnTo>
                <a:lnTo>
                  <a:pt x="66954" y="33464"/>
                </a:lnTo>
                <a:lnTo>
                  <a:pt x="64323" y="20440"/>
                </a:lnTo>
                <a:lnTo>
                  <a:pt x="57150" y="9802"/>
                </a:lnTo>
                <a:lnTo>
                  <a:pt x="46508" y="2630"/>
                </a:lnTo>
                <a:lnTo>
                  <a:pt x="33477" y="0"/>
                </a:lnTo>
                <a:close/>
              </a:path>
            </a:pathLst>
          </a:custGeom>
          <a:solidFill>
            <a:srgbClr val="93959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5947473" y="1616202"/>
            <a:ext cx="71120" cy="76200"/>
          </a:xfrm>
          <a:custGeom>
            <a:rect b="b" l="l" r="r" t="t"/>
            <a:pathLst>
              <a:path extrusionOk="0" h="76200" w="71120">
                <a:moveTo>
                  <a:pt x="71031" y="0"/>
                </a:moveTo>
                <a:lnTo>
                  <a:pt x="0" y="36741"/>
                </a:lnTo>
                <a:lnTo>
                  <a:pt x="71031" y="75933"/>
                </a:lnTo>
                <a:lnTo>
                  <a:pt x="71031" y="0"/>
                </a:lnTo>
                <a:close/>
              </a:path>
            </a:pathLst>
          </a:custGeom>
          <a:solidFill>
            <a:srgbClr val="93959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txBox="1"/>
          <p:nvPr>
            <p:ph type="title"/>
          </p:nvPr>
        </p:nvSpPr>
        <p:spPr>
          <a:xfrm>
            <a:off x="534670" y="605028"/>
            <a:ext cx="9624060" cy="242011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body"/>
          </p:nvPr>
        </p:nvSpPr>
        <p:spPr>
          <a:xfrm>
            <a:off x="534670" y="3478911"/>
            <a:ext cx="9624060" cy="9982962"/>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2"/>
          <p:cNvSpPr txBox="1"/>
          <p:nvPr>
            <p:ph idx="11" type="ftr"/>
          </p:nvPr>
        </p:nvSpPr>
        <p:spPr>
          <a:xfrm>
            <a:off x="3635756" y="14066901"/>
            <a:ext cx="3421888" cy="75628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0" type="dt"/>
          </p:nvPr>
        </p:nvSpPr>
        <p:spPr>
          <a:xfrm>
            <a:off x="534670" y="14066901"/>
            <a:ext cx="2459482" cy="75628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7699248" y="14066901"/>
            <a:ext cx="2459482" cy="75628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5.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
          <p:cNvSpPr/>
          <p:nvPr/>
        </p:nvSpPr>
        <p:spPr>
          <a:xfrm>
            <a:off x="3650284" y="8155941"/>
            <a:ext cx="3390900" cy="3581399"/>
          </a:xfrm>
          <a:custGeom>
            <a:rect b="b" l="l" r="r" t="t"/>
            <a:pathLst>
              <a:path extrusionOk="0" h="3580129" w="3390900">
                <a:moveTo>
                  <a:pt x="3390900" y="3579761"/>
                </a:moveTo>
                <a:lnTo>
                  <a:pt x="0" y="3579761"/>
                </a:lnTo>
                <a:lnTo>
                  <a:pt x="0" y="0"/>
                </a:lnTo>
                <a:lnTo>
                  <a:pt x="3390900" y="0"/>
                </a:lnTo>
                <a:lnTo>
                  <a:pt x="3390900" y="3579761"/>
                </a:lnTo>
                <a:close/>
              </a:path>
            </a:pathLst>
          </a:custGeom>
          <a:solidFill>
            <a:srgbClr val="E6E7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p:nvPr/>
        </p:nvSpPr>
        <p:spPr>
          <a:xfrm>
            <a:off x="7134314" y="8155940"/>
            <a:ext cx="3390900" cy="3580129"/>
          </a:xfrm>
          <a:custGeom>
            <a:rect b="b" l="l" r="r" t="t"/>
            <a:pathLst>
              <a:path extrusionOk="0" h="3580129" w="3390900">
                <a:moveTo>
                  <a:pt x="3390900" y="3579761"/>
                </a:moveTo>
                <a:lnTo>
                  <a:pt x="0" y="3579761"/>
                </a:lnTo>
                <a:lnTo>
                  <a:pt x="0" y="0"/>
                </a:lnTo>
                <a:lnTo>
                  <a:pt x="3390900" y="0"/>
                </a:lnTo>
                <a:lnTo>
                  <a:pt x="3390900" y="3579761"/>
                </a:lnTo>
                <a:close/>
              </a:path>
            </a:pathLst>
          </a:custGeom>
          <a:solidFill>
            <a:srgbClr val="B7CC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203200" y="8155940"/>
            <a:ext cx="3390900" cy="3580129"/>
          </a:xfrm>
          <a:custGeom>
            <a:rect b="b" l="l" r="r" t="t"/>
            <a:pathLst>
              <a:path extrusionOk="0" h="3580129" w="3390900">
                <a:moveTo>
                  <a:pt x="3390900" y="3579761"/>
                </a:moveTo>
                <a:lnTo>
                  <a:pt x="0" y="3579761"/>
                </a:lnTo>
                <a:lnTo>
                  <a:pt x="0" y="0"/>
                </a:lnTo>
                <a:lnTo>
                  <a:pt x="3390900" y="0"/>
                </a:lnTo>
                <a:lnTo>
                  <a:pt x="3390900" y="3579761"/>
                </a:lnTo>
                <a:close/>
              </a:path>
            </a:pathLst>
          </a:custGeom>
          <a:solidFill>
            <a:srgbClr val="B7CC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txBox="1"/>
          <p:nvPr/>
        </p:nvSpPr>
        <p:spPr>
          <a:xfrm>
            <a:off x="258455" y="8383940"/>
            <a:ext cx="3213000" cy="32016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1600">
                <a:solidFill>
                  <a:srgbClr val="004261"/>
                </a:solidFill>
                <a:latin typeface="Arial"/>
                <a:ea typeface="Arial"/>
                <a:cs typeface="Arial"/>
                <a:sym typeface="Arial"/>
              </a:rPr>
              <a:t>Mục đích, đối tượng nghiên cứu</a:t>
            </a:r>
            <a:endParaRPr sz="1600">
              <a:solidFill>
                <a:schemeClr val="dk1"/>
              </a:solidFill>
              <a:latin typeface="Arial"/>
              <a:ea typeface="Arial"/>
              <a:cs typeface="Arial"/>
              <a:sym typeface="Arial"/>
            </a:endParaRPr>
          </a:p>
          <a:p>
            <a:pPr indent="269999" lvl="0" marL="0" rtl="0" algn="just">
              <a:spcBef>
                <a:spcPts val="0"/>
              </a:spcBef>
              <a:spcAft>
                <a:spcPts val="0"/>
              </a:spcAft>
              <a:buSzPts val="1100"/>
              <a:buNone/>
            </a:pPr>
            <a:r>
              <a:rPr lang="vi-VN" sz="1200">
                <a:solidFill>
                  <a:schemeClr val="dk1"/>
                </a:solidFill>
              </a:rPr>
              <a:t>Chúng em dùng bộ dữ liệu sử dụng chiến lược ghi chú mức điểm nhằm rút ngắn thời gian sinh nhãn. Dựa trên kiến trúc mạng Affinity-LCFCN, chúng em đề xuất một mô hình phân vùng ảnh FCN8 được tiền huấn luyện trên Wide-ResNet-50 kết hợp với khối Progressive Atrous Spatial Pyramid Pooling (PASPP). Mô hình đề xuất sử dụng phương pháp affinity-based nhằm tận dụng sự "giống nhau" giữa các pixel để cải thiện chất lượng của các blob trong output. Trong quá trình huấn luyện, các segmentation map đầu ra được so sánh với ảnh được ghi chú mức điểm thông qua hàm mất mát Focal-Cross-Entropy LCFCN; hàm mất mát này đảm bảo mô hình chỉ cho ra một blob ứng với một vật thể.</a:t>
            </a:r>
            <a:endParaRPr sz="1200">
              <a:solidFill>
                <a:schemeClr val="dk1"/>
              </a:solidFill>
            </a:endParaRPr>
          </a:p>
        </p:txBody>
      </p:sp>
      <p:sp>
        <p:nvSpPr>
          <p:cNvPr id="57" name="Google Shape;57;p1"/>
          <p:cNvSpPr txBox="1"/>
          <p:nvPr/>
        </p:nvSpPr>
        <p:spPr>
          <a:xfrm>
            <a:off x="7223176" y="8472348"/>
            <a:ext cx="3216300" cy="3016800"/>
          </a:xfrm>
          <a:prstGeom prst="rect">
            <a:avLst/>
          </a:prstGeom>
          <a:noFill/>
          <a:ln>
            <a:noFill/>
          </a:ln>
        </p:spPr>
        <p:txBody>
          <a:bodyPr anchorCtr="0" anchor="t" bIns="0" lIns="0" spcFirstLastPara="1" rIns="0" wrap="square" tIns="0">
            <a:spAutoFit/>
          </a:bodyPr>
          <a:lstStyle/>
          <a:p>
            <a:pPr indent="0" lvl="0" marL="12700" marR="0" rtl="0" algn="just">
              <a:lnSpc>
                <a:spcPct val="100000"/>
              </a:lnSpc>
              <a:spcBef>
                <a:spcPts val="0"/>
              </a:spcBef>
              <a:spcAft>
                <a:spcPts val="0"/>
              </a:spcAft>
              <a:buNone/>
            </a:pPr>
            <a:r>
              <a:rPr b="1" lang="vi-VN" sz="1600">
                <a:solidFill>
                  <a:srgbClr val="004261"/>
                </a:solidFill>
                <a:latin typeface="Arial"/>
                <a:ea typeface="Arial"/>
                <a:cs typeface="Arial"/>
                <a:sym typeface="Arial"/>
              </a:rPr>
              <a:t>Kết luận</a:t>
            </a:r>
            <a:endParaRPr sz="1600">
              <a:solidFill>
                <a:schemeClr val="dk1"/>
              </a:solidFill>
            </a:endParaRPr>
          </a:p>
          <a:p>
            <a:pPr indent="167299" lvl="0" marL="12700" marR="0" rtl="0" algn="just">
              <a:lnSpc>
                <a:spcPct val="100000"/>
              </a:lnSpc>
              <a:spcBef>
                <a:spcPts val="0"/>
              </a:spcBef>
              <a:spcAft>
                <a:spcPts val="0"/>
              </a:spcAft>
              <a:buNone/>
            </a:pPr>
            <a:r>
              <a:rPr lang="vi-VN" sz="1200">
                <a:solidFill>
                  <a:schemeClr val="dk1"/>
                </a:solidFill>
              </a:rPr>
              <a:t>Phần khó nhất của nhiệm vụ phân đoạn là phân đoạn cá (foreground segmentation).</a:t>
            </a:r>
            <a:endParaRPr sz="1200">
              <a:solidFill>
                <a:schemeClr val="dk1"/>
              </a:solidFill>
            </a:endParaRPr>
          </a:p>
          <a:p>
            <a:pPr indent="167299" lvl="0" marL="12700" marR="0" rtl="0" algn="just">
              <a:lnSpc>
                <a:spcPct val="100000"/>
              </a:lnSpc>
              <a:spcBef>
                <a:spcPts val="0"/>
              </a:spcBef>
              <a:spcAft>
                <a:spcPts val="0"/>
              </a:spcAft>
              <a:buNone/>
            </a:pPr>
            <a:r>
              <a:rPr lang="vi-VN" sz="1200">
                <a:solidFill>
                  <a:schemeClr val="dk1"/>
                </a:solidFill>
              </a:rPr>
              <a:t>Mô hình đề xuất tốt với cả 3 nhiệm vụ: Phân đoạn giám sát yếu; </a:t>
            </a:r>
            <a:r>
              <a:rPr lang="vi-VN" sz="1200">
                <a:solidFill>
                  <a:schemeClr val="dk1"/>
                </a:solidFill>
              </a:rPr>
              <a:t>Phân đoạn giám sát đầy đủ và Định vị, đếm số lượng cá.</a:t>
            </a:r>
            <a:endParaRPr sz="1200">
              <a:solidFill>
                <a:schemeClr val="dk1"/>
              </a:solidFill>
            </a:endParaRPr>
          </a:p>
          <a:p>
            <a:pPr indent="167299" lvl="0" marL="12700" marR="0" rtl="0" algn="just">
              <a:lnSpc>
                <a:spcPct val="100000"/>
              </a:lnSpc>
              <a:spcBef>
                <a:spcPts val="0"/>
              </a:spcBef>
              <a:spcAft>
                <a:spcPts val="0"/>
              </a:spcAft>
              <a:buNone/>
            </a:pPr>
            <a:r>
              <a:rPr lang="vi-VN" sz="1200">
                <a:solidFill>
                  <a:schemeClr val="dk1"/>
                </a:solidFill>
              </a:rPr>
              <a:t>Hàm mất mát Focal-Cross-Entropy kết hợp với hàm mất mát LCFCN cho kết quả phân đoạn vượt trội so với hàm mất mát Cross Entropy thông thường.</a:t>
            </a:r>
            <a:endParaRPr sz="1200">
              <a:solidFill>
                <a:schemeClr val="dk1"/>
              </a:solidFill>
            </a:endParaRPr>
          </a:p>
          <a:p>
            <a:pPr indent="167299" lvl="0" marL="12700" marR="0" rtl="0" algn="just">
              <a:lnSpc>
                <a:spcPct val="100000"/>
              </a:lnSpc>
              <a:spcBef>
                <a:spcPts val="0"/>
              </a:spcBef>
              <a:spcAft>
                <a:spcPts val="0"/>
              </a:spcAft>
              <a:buNone/>
            </a:pPr>
            <a:r>
              <a:rPr lang="vi-VN" sz="1200">
                <a:solidFill>
                  <a:schemeClr val="dk1"/>
                </a:solidFill>
              </a:rPr>
              <a:t>Tầm quan trọng của PASPP trong việc phân đoạn các bộ dữ liệu bị hạn chế về số lượng ảnh và đối tượng trong ảnh có kích cỡ tương đối nhỏ.</a:t>
            </a:r>
            <a:endParaRPr sz="1200">
              <a:solidFill>
                <a:schemeClr val="dk1"/>
              </a:solidFill>
            </a:endParaRPr>
          </a:p>
          <a:p>
            <a:pPr indent="167299" lvl="0" marL="12700" marR="0" rtl="0" algn="l">
              <a:lnSpc>
                <a:spcPct val="100000"/>
              </a:lnSpc>
              <a:spcBef>
                <a:spcPts val="0"/>
              </a:spcBef>
              <a:spcAft>
                <a:spcPts val="0"/>
              </a:spcAft>
              <a:buNone/>
            </a:pPr>
            <a:r>
              <a:t/>
            </a:r>
            <a:endParaRPr sz="1200">
              <a:solidFill>
                <a:schemeClr val="dk1"/>
              </a:solidFill>
            </a:endParaRPr>
          </a:p>
          <a:p>
            <a:pPr indent="167299" lvl="0" marL="12700" marR="0" rtl="0" algn="l">
              <a:lnSpc>
                <a:spcPct val="100000"/>
              </a:lnSpc>
              <a:spcBef>
                <a:spcPts val="0"/>
              </a:spcBef>
              <a:spcAft>
                <a:spcPts val="0"/>
              </a:spcAft>
              <a:buNone/>
            </a:pPr>
            <a:r>
              <a:t/>
            </a:r>
            <a:endParaRPr sz="1200">
              <a:solidFill>
                <a:schemeClr val="dk1"/>
              </a:solidFill>
            </a:endParaRPr>
          </a:p>
        </p:txBody>
      </p:sp>
      <p:sp>
        <p:nvSpPr>
          <p:cNvPr id="58" name="Google Shape;58;p1"/>
          <p:cNvSpPr/>
          <p:nvPr/>
        </p:nvSpPr>
        <p:spPr>
          <a:xfrm>
            <a:off x="203200" y="3549650"/>
            <a:ext cx="3390900" cy="4530090"/>
          </a:xfrm>
          <a:custGeom>
            <a:rect b="b" l="l" r="r" t="t"/>
            <a:pathLst>
              <a:path extrusionOk="0" h="4530090" w="3390900">
                <a:moveTo>
                  <a:pt x="3390900" y="4529670"/>
                </a:moveTo>
                <a:lnTo>
                  <a:pt x="0" y="4529670"/>
                </a:lnTo>
                <a:lnTo>
                  <a:pt x="0" y="0"/>
                </a:lnTo>
                <a:lnTo>
                  <a:pt x="3390900" y="0"/>
                </a:lnTo>
                <a:lnTo>
                  <a:pt x="3390900" y="4529670"/>
                </a:lnTo>
                <a:close/>
              </a:path>
            </a:pathLst>
          </a:custGeom>
          <a:solidFill>
            <a:srgbClr val="E6E7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
          <p:cNvSpPr txBox="1"/>
          <p:nvPr/>
        </p:nvSpPr>
        <p:spPr>
          <a:xfrm>
            <a:off x="255675" y="3822033"/>
            <a:ext cx="3210000" cy="31347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1600">
                <a:solidFill>
                  <a:srgbClr val="004261"/>
                </a:solidFill>
                <a:latin typeface="Arial"/>
                <a:ea typeface="Arial"/>
                <a:cs typeface="Arial"/>
                <a:sym typeface="Arial"/>
              </a:rPr>
              <a:t>Giới thiệu</a:t>
            </a:r>
            <a:endParaRPr sz="1600">
              <a:solidFill>
                <a:schemeClr val="dk1"/>
              </a:solidFill>
              <a:latin typeface="Arial"/>
              <a:ea typeface="Arial"/>
              <a:cs typeface="Arial"/>
              <a:sym typeface="Arial"/>
            </a:endParaRPr>
          </a:p>
          <a:p>
            <a:pPr indent="156210" lvl="0" marL="12700" marR="5080" rtl="0" algn="just">
              <a:lnSpc>
                <a:spcPct val="100000"/>
              </a:lnSpc>
              <a:spcBef>
                <a:spcPts val="919"/>
              </a:spcBef>
              <a:spcAft>
                <a:spcPts val="0"/>
              </a:spcAft>
              <a:buNone/>
            </a:pPr>
            <a:r>
              <a:rPr lang="vi-VN" sz="1200">
                <a:solidFill>
                  <a:schemeClr val="dk1"/>
                </a:solidFill>
              </a:rPr>
              <a:t>Ngành nuôi trồng thủy sản phụ thuộc lớn vào việc đưa ra ước lượng về các chỉ số như kích thước, trọng lượng và xác định vị trí của cá. Tuy nhiên, các phương pháp truyền thống sử dụng thiết bị đo đạc vô cùng mất thời gian và công sức. Việc xác định vị trí của cá giúp cho việc đếm số lượng cá trong môi trường, cần cho việc đảm bảo cân bằng sinh học trong môi trường nước. Mô hình đề xuất có thể đưa ra các ước lượng về kích thước của cá thông qua việc phân vùng ảnh cá; và xác định vị trí của cá trả lại hình ảnh nhiệt của cá dưới môi trường nước và số lượng cá. Đồng thời, mô hình có thể được huấn luyện mà không cần sử dụng dữ liệu được gán nhãn đầy đủ.</a:t>
            </a:r>
            <a:endParaRPr sz="1200">
              <a:solidFill>
                <a:schemeClr val="dk1"/>
              </a:solidFill>
            </a:endParaRPr>
          </a:p>
        </p:txBody>
      </p:sp>
      <p:sp>
        <p:nvSpPr>
          <p:cNvPr id="60" name="Google Shape;60;p1"/>
          <p:cNvSpPr/>
          <p:nvPr/>
        </p:nvSpPr>
        <p:spPr>
          <a:xfrm>
            <a:off x="7129064" y="3527875"/>
            <a:ext cx="3390900" cy="4530090"/>
          </a:xfrm>
          <a:custGeom>
            <a:rect b="b" l="l" r="r" t="t"/>
            <a:pathLst>
              <a:path extrusionOk="0" h="4530090" w="3390900">
                <a:moveTo>
                  <a:pt x="3390900" y="4529670"/>
                </a:moveTo>
                <a:lnTo>
                  <a:pt x="0" y="4529670"/>
                </a:lnTo>
                <a:lnTo>
                  <a:pt x="0" y="0"/>
                </a:lnTo>
                <a:lnTo>
                  <a:pt x="3390900" y="0"/>
                </a:lnTo>
                <a:lnTo>
                  <a:pt x="3390900" y="4529670"/>
                </a:lnTo>
                <a:close/>
              </a:path>
            </a:pathLst>
          </a:custGeom>
          <a:solidFill>
            <a:srgbClr val="E6E7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1"/>
          <p:cNvSpPr txBox="1"/>
          <p:nvPr/>
        </p:nvSpPr>
        <p:spPr>
          <a:xfrm>
            <a:off x="7223162" y="3886378"/>
            <a:ext cx="3210000" cy="923400"/>
          </a:xfrm>
          <a:prstGeom prst="rect">
            <a:avLst/>
          </a:prstGeom>
          <a:noFill/>
          <a:ln>
            <a:noFill/>
          </a:ln>
        </p:spPr>
        <p:txBody>
          <a:bodyPr anchorCtr="0" anchor="t" bIns="0" lIns="0" spcFirstLastPara="1" rIns="0" wrap="square" tIns="0">
            <a:spAutoFit/>
          </a:bodyPr>
          <a:lstStyle/>
          <a:p>
            <a:pPr indent="153035" lvl="0" marL="12700" marR="5080" rtl="0" algn="just">
              <a:lnSpc>
                <a:spcPct val="100000"/>
              </a:lnSpc>
              <a:spcBef>
                <a:spcPts val="0"/>
              </a:spcBef>
              <a:spcAft>
                <a:spcPts val="0"/>
              </a:spcAft>
              <a:buNone/>
            </a:pPr>
            <a:r>
              <a:rPr lang="vi-VN" sz="1200">
                <a:solidFill>
                  <a:srgbClr val="231F20"/>
                </a:solidFill>
              </a:rPr>
              <a:t>Mô hình có baseline FCN và được tiền huấn luyện cho kết quả vượt trội hơn. Với việc sử dụng affinity, kết quả trên vượt trội so với trường hợp cùng mô hình đề xuất mà không sử dụng affinity.</a:t>
            </a:r>
            <a:endParaRPr sz="1200">
              <a:solidFill>
                <a:schemeClr val="dk1"/>
              </a:solidFill>
              <a:latin typeface="Arial"/>
              <a:ea typeface="Arial"/>
              <a:cs typeface="Arial"/>
              <a:sym typeface="Arial"/>
            </a:endParaRPr>
          </a:p>
        </p:txBody>
      </p:sp>
      <p:sp>
        <p:nvSpPr>
          <p:cNvPr id="62" name="Google Shape;62;p1"/>
          <p:cNvSpPr/>
          <p:nvPr/>
        </p:nvSpPr>
        <p:spPr>
          <a:xfrm>
            <a:off x="4675980" y="6558700"/>
            <a:ext cx="1538465" cy="134571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nvSpPr>
        <p:spPr>
          <a:xfrm>
            <a:off x="3756084" y="8392390"/>
            <a:ext cx="3216300" cy="985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1600">
                <a:solidFill>
                  <a:srgbClr val="004261"/>
                </a:solidFill>
                <a:latin typeface="Arial"/>
                <a:ea typeface="Arial"/>
                <a:cs typeface="Arial"/>
                <a:sym typeface="Arial"/>
              </a:rPr>
              <a:t>Kết quả &amp; bàn luận</a:t>
            </a:r>
            <a:endParaRPr sz="1600">
              <a:solidFill>
                <a:schemeClr val="dk1"/>
              </a:solidFill>
            </a:endParaRPr>
          </a:p>
          <a:p>
            <a:pPr indent="257299" lvl="0" marL="12700" marR="0" rtl="0" algn="just">
              <a:lnSpc>
                <a:spcPct val="100000"/>
              </a:lnSpc>
              <a:spcBef>
                <a:spcPts val="0"/>
              </a:spcBef>
              <a:spcAft>
                <a:spcPts val="0"/>
              </a:spcAft>
              <a:buNone/>
            </a:pPr>
            <a:r>
              <a:rPr lang="vi-VN" sz="1200">
                <a:solidFill>
                  <a:schemeClr val="dk1"/>
                </a:solidFill>
              </a:rPr>
              <a:t>Mô hình được huấn luyện trong 300 epoches trên 2 tập FishLoc và FishSeg, được kiểm tra trên FishSeg và hình vẽ kết quả được minh họa trên FishLoc.</a:t>
            </a:r>
            <a:endParaRPr sz="1200">
              <a:solidFill>
                <a:schemeClr val="dk1"/>
              </a:solidFill>
            </a:endParaRPr>
          </a:p>
        </p:txBody>
      </p:sp>
      <p:sp>
        <p:nvSpPr>
          <p:cNvPr id="64" name="Google Shape;64;p1"/>
          <p:cNvSpPr/>
          <p:nvPr/>
        </p:nvSpPr>
        <p:spPr>
          <a:xfrm>
            <a:off x="3681941" y="3527878"/>
            <a:ext cx="3359290" cy="4530090"/>
          </a:xfrm>
          <a:custGeom>
            <a:rect b="b" l="l" r="r" t="t"/>
            <a:pathLst>
              <a:path extrusionOk="0" h="3580129" w="3390900">
                <a:moveTo>
                  <a:pt x="3390900" y="3579761"/>
                </a:moveTo>
                <a:lnTo>
                  <a:pt x="0" y="3579761"/>
                </a:lnTo>
                <a:lnTo>
                  <a:pt x="0" y="0"/>
                </a:lnTo>
                <a:lnTo>
                  <a:pt x="3390900" y="0"/>
                </a:lnTo>
                <a:lnTo>
                  <a:pt x="3390900" y="3579761"/>
                </a:lnTo>
                <a:close/>
              </a:path>
            </a:pathLst>
          </a:custGeom>
          <a:solidFill>
            <a:srgbClr val="B7CC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
          <p:cNvSpPr txBox="1"/>
          <p:nvPr/>
        </p:nvSpPr>
        <p:spPr>
          <a:xfrm>
            <a:off x="241300" y="11889740"/>
            <a:ext cx="4900800" cy="12159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1600">
                <a:solidFill>
                  <a:srgbClr val="004261"/>
                </a:solidFill>
                <a:latin typeface="Arial"/>
                <a:ea typeface="Arial"/>
                <a:cs typeface="Arial"/>
                <a:sym typeface="Arial"/>
              </a:rPr>
              <a:t>Kiến nghị, hướng phát triển</a:t>
            </a:r>
            <a:endParaRPr sz="1600">
              <a:solidFill>
                <a:schemeClr val="dk1"/>
              </a:solidFill>
              <a:latin typeface="Arial"/>
              <a:ea typeface="Arial"/>
              <a:cs typeface="Arial"/>
              <a:sym typeface="Arial"/>
            </a:endParaRPr>
          </a:p>
          <a:p>
            <a:pPr indent="-304800" lvl="0" marL="457200" marR="0" rtl="0" algn="l">
              <a:lnSpc>
                <a:spcPct val="100000"/>
              </a:lnSpc>
              <a:spcBef>
                <a:spcPts val="359"/>
              </a:spcBef>
              <a:spcAft>
                <a:spcPts val="0"/>
              </a:spcAft>
              <a:buClr>
                <a:srgbClr val="231F20"/>
              </a:buClr>
              <a:buSzPts val="1200"/>
              <a:buAutoNum type="arabicPeriod"/>
            </a:pPr>
            <a:r>
              <a:rPr lang="vi-VN" sz="1200">
                <a:solidFill>
                  <a:srgbClr val="231F20"/>
                </a:solidFill>
              </a:rPr>
              <a:t>Tiếp tục ứng dụng phương pháp đề xuất lên các tập dữ liệu khác phức tạp hơn; ví dụ: nhiều phân lớp hơn, mật độ vật thể trong môi trường dày hơn,...</a:t>
            </a:r>
            <a:endParaRPr sz="1200">
              <a:solidFill>
                <a:srgbClr val="231F20"/>
              </a:solidFill>
            </a:endParaRPr>
          </a:p>
          <a:p>
            <a:pPr indent="-304800" lvl="0" marL="457200" marR="0" rtl="0" algn="l">
              <a:lnSpc>
                <a:spcPct val="100000"/>
              </a:lnSpc>
              <a:spcBef>
                <a:spcPts val="0"/>
              </a:spcBef>
              <a:spcAft>
                <a:spcPts val="0"/>
              </a:spcAft>
              <a:buClr>
                <a:srgbClr val="231F20"/>
              </a:buClr>
              <a:buSzPts val="1200"/>
              <a:buAutoNum type="arabicPeriod"/>
            </a:pPr>
            <a:r>
              <a:rPr lang="vi-VN" sz="1200">
                <a:solidFill>
                  <a:srgbClr val="231F20"/>
                </a:solidFill>
              </a:rPr>
              <a:t>Cải thiện mô hình nhẹ hơn song song với việc cải thiện độ chính xác của phương pháp, giúp ứng dụng được nhiều bài toán hơn. </a:t>
            </a:r>
            <a:endParaRPr sz="1200">
              <a:solidFill>
                <a:srgbClr val="231F20"/>
              </a:solidFill>
            </a:endParaRPr>
          </a:p>
        </p:txBody>
      </p:sp>
      <p:sp>
        <p:nvSpPr>
          <p:cNvPr id="66" name="Google Shape;66;p1"/>
          <p:cNvSpPr txBox="1"/>
          <p:nvPr/>
        </p:nvSpPr>
        <p:spPr>
          <a:xfrm>
            <a:off x="5637025" y="11835315"/>
            <a:ext cx="4888200" cy="18675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1600">
                <a:solidFill>
                  <a:srgbClr val="004261"/>
                </a:solidFill>
                <a:latin typeface="Arial"/>
                <a:ea typeface="Arial"/>
                <a:cs typeface="Arial"/>
                <a:sym typeface="Arial"/>
              </a:rPr>
              <a:t>Tài liệu tham khảo</a:t>
            </a:r>
            <a:endParaRPr sz="1600">
              <a:solidFill>
                <a:schemeClr val="dk1"/>
              </a:solidFill>
              <a:latin typeface="Arial"/>
              <a:ea typeface="Arial"/>
              <a:cs typeface="Arial"/>
              <a:sym typeface="Arial"/>
            </a:endParaRPr>
          </a:p>
          <a:p>
            <a:pPr indent="-113029" lvl="0" marL="125729" marR="5080" rtl="0" algn="l">
              <a:lnSpc>
                <a:spcPct val="111100"/>
              </a:lnSpc>
              <a:spcBef>
                <a:spcPts val="0"/>
              </a:spcBef>
              <a:spcAft>
                <a:spcPts val="0"/>
              </a:spcAft>
              <a:buClr>
                <a:srgbClr val="231F20"/>
              </a:buClr>
              <a:buSzPts val="1200"/>
              <a:buFont typeface="Arial"/>
              <a:buAutoNum type="arabicPeriod"/>
            </a:pPr>
            <a:r>
              <a:rPr i="1" lang="vi-VN" sz="1200">
                <a:solidFill>
                  <a:schemeClr val="dk1"/>
                </a:solidFill>
              </a:rPr>
              <a:t>Y. Qingsen et. al. </a:t>
            </a:r>
            <a:r>
              <a:rPr lang="vi-VN" sz="1200">
                <a:solidFill>
                  <a:schemeClr val="dk1"/>
                </a:solidFill>
              </a:rPr>
              <a:t>COVID-19 Chest CT Image Segmentation Network by Multi-Scale Fusion and Enhancement Operations; DOI: 10.1109/TBDATA.2021.3056564 (2021).</a:t>
            </a:r>
            <a:endParaRPr sz="1200">
              <a:solidFill>
                <a:schemeClr val="dk1"/>
              </a:solidFill>
            </a:endParaRPr>
          </a:p>
          <a:p>
            <a:pPr indent="-113029" lvl="0" marL="125729" marR="5080" rtl="0" algn="l">
              <a:lnSpc>
                <a:spcPct val="111100"/>
              </a:lnSpc>
              <a:spcBef>
                <a:spcPts val="0"/>
              </a:spcBef>
              <a:spcAft>
                <a:spcPts val="0"/>
              </a:spcAft>
              <a:buClr>
                <a:schemeClr val="dk1"/>
              </a:buClr>
              <a:buSzPts val="1200"/>
              <a:buFont typeface="Arial"/>
              <a:buAutoNum type="arabicPeriod"/>
            </a:pPr>
            <a:r>
              <a:rPr i="1" lang="vi-VN" sz="1200">
                <a:solidFill>
                  <a:schemeClr val="dk1"/>
                </a:solidFill>
              </a:rPr>
              <a:t>D.H.N. Nham et. al. </a:t>
            </a:r>
            <a:r>
              <a:rPr lang="vi-VN" sz="1200">
                <a:solidFill>
                  <a:schemeClr val="dk1"/>
                </a:solidFill>
              </a:rPr>
              <a:t>A modified FCN-based method for Left Ventricle endocardium and epicardium segmentation with new block modules; DOI: 10.1109/NICS54270.2021.9701571 (2021).</a:t>
            </a:r>
            <a:endParaRPr i="1" sz="1200">
              <a:solidFill>
                <a:schemeClr val="dk1"/>
              </a:solidFill>
            </a:endParaRPr>
          </a:p>
          <a:p>
            <a:pPr indent="-113029" lvl="0" marL="125729" marR="5080" rtl="0" algn="l">
              <a:lnSpc>
                <a:spcPct val="111100"/>
              </a:lnSpc>
              <a:spcBef>
                <a:spcPts val="0"/>
              </a:spcBef>
              <a:spcAft>
                <a:spcPts val="0"/>
              </a:spcAft>
              <a:buClr>
                <a:srgbClr val="231F20"/>
              </a:buClr>
              <a:buSzPts val="1200"/>
              <a:buFont typeface="Arial"/>
              <a:buAutoNum type="arabicPeriod"/>
            </a:pPr>
            <a:r>
              <a:rPr i="1" lang="vi-VN" sz="1200">
                <a:solidFill>
                  <a:schemeClr val="dk1"/>
                </a:solidFill>
              </a:rPr>
              <a:t>I. Laradji et. al. </a:t>
            </a:r>
            <a:r>
              <a:rPr lang="vi-VN" sz="1200">
                <a:solidFill>
                  <a:schemeClr val="dk1"/>
                </a:solidFill>
              </a:rPr>
              <a:t>Affinity LCFCN: Learning to Segment Fish with Weak Supervision; DOI: 10.48550/arXiv.2011.03149 (2020).</a:t>
            </a:r>
            <a:endParaRPr sz="1200">
              <a:solidFill>
                <a:schemeClr val="dk1"/>
              </a:solidFill>
              <a:latin typeface="Arial"/>
              <a:ea typeface="Arial"/>
              <a:cs typeface="Arial"/>
              <a:sym typeface="Arial"/>
            </a:endParaRPr>
          </a:p>
        </p:txBody>
      </p:sp>
      <p:sp>
        <p:nvSpPr>
          <p:cNvPr id="67" name="Google Shape;67;p1"/>
          <p:cNvSpPr txBox="1"/>
          <p:nvPr/>
        </p:nvSpPr>
        <p:spPr>
          <a:xfrm>
            <a:off x="965685" y="1864500"/>
            <a:ext cx="8791800" cy="15654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vi-VN" sz="2700">
                <a:solidFill>
                  <a:srgbClr val="E36C09"/>
                </a:solidFill>
                <a:latin typeface="Arial"/>
                <a:ea typeface="Arial"/>
                <a:cs typeface="Arial"/>
                <a:sym typeface="Arial"/>
              </a:rPr>
              <a:t>TÊN ĐỀ TÀI:</a:t>
            </a:r>
            <a:r>
              <a:rPr b="1" lang="vi-VN" sz="2700">
                <a:solidFill>
                  <a:srgbClr val="EF4123"/>
                </a:solidFill>
              </a:rPr>
              <a:t> </a:t>
            </a:r>
            <a:r>
              <a:rPr b="1" lang="vi-VN" sz="2700">
                <a:solidFill>
                  <a:srgbClr val="17365D"/>
                </a:solidFill>
              </a:rPr>
              <a:t>PHÂN ĐOẠN</a:t>
            </a:r>
            <a:r>
              <a:rPr b="1" lang="vi-VN" sz="2700">
                <a:solidFill>
                  <a:srgbClr val="17365D"/>
                </a:solidFill>
              </a:rPr>
              <a:t> VÀ </a:t>
            </a:r>
            <a:r>
              <a:rPr b="1" lang="vi-VN" sz="2700">
                <a:solidFill>
                  <a:srgbClr val="17365D"/>
                </a:solidFill>
              </a:rPr>
              <a:t>XÁC ĐỊNH VỊ TRÍ CÁ  </a:t>
            </a:r>
            <a:endParaRPr b="1" sz="2700">
              <a:solidFill>
                <a:srgbClr val="17365D"/>
              </a:solidFill>
              <a:latin typeface="Arial"/>
              <a:ea typeface="Arial"/>
              <a:cs typeface="Arial"/>
              <a:sym typeface="Arial"/>
            </a:endParaRPr>
          </a:p>
          <a:p>
            <a:pPr indent="0" lvl="0" marL="12700" marR="0" rtl="0" algn="l">
              <a:lnSpc>
                <a:spcPct val="100000"/>
              </a:lnSpc>
              <a:spcBef>
                <a:spcPts val="1405"/>
              </a:spcBef>
              <a:spcAft>
                <a:spcPts val="0"/>
              </a:spcAft>
              <a:buNone/>
            </a:pPr>
            <a:r>
              <a:rPr b="1" baseline="30000" lang="vi-VN" sz="2100">
                <a:solidFill>
                  <a:srgbClr val="004261"/>
                </a:solidFill>
                <a:latin typeface="Arial"/>
                <a:ea typeface="Arial"/>
                <a:cs typeface="Arial"/>
                <a:sym typeface="Arial"/>
              </a:rPr>
              <a:t>Sinh viên:</a:t>
            </a:r>
            <a:r>
              <a:rPr b="1" baseline="30000" lang="vi-VN" sz="2100">
                <a:solidFill>
                  <a:srgbClr val="004261"/>
                </a:solidFill>
              </a:rPr>
              <a:t> Nhâm Đỗ Hải Ninh, Nguyễn Việt Dũng</a:t>
            </a:r>
            <a:endParaRPr b="1"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baseline="30000" lang="vi-VN" sz="2100">
                <a:solidFill>
                  <a:srgbClr val="004261"/>
                </a:solidFill>
                <a:latin typeface="Arial"/>
                <a:ea typeface="Arial"/>
                <a:cs typeface="Arial"/>
                <a:sym typeface="Arial"/>
              </a:rPr>
              <a:t>Giáo viên hướng dẫn: </a:t>
            </a:r>
            <a:r>
              <a:rPr b="1" baseline="30000" lang="vi-VN" sz="2100">
                <a:solidFill>
                  <a:srgbClr val="004261"/>
                </a:solidFill>
              </a:rPr>
              <a:t>PGS. TS. Nguyễn Đình Hân - Viện Toán Ứng dụng và Tin học</a:t>
            </a:r>
            <a:endParaRPr b="1" baseline="30000" sz="2100">
              <a:solidFill>
                <a:srgbClr val="004261"/>
              </a:solidFill>
            </a:endParaRPr>
          </a:p>
          <a:p>
            <a:pPr indent="0" lvl="0" marL="12700" marR="0" rtl="0" algn="l">
              <a:lnSpc>
                <a:spcPct val="100000"/>
              </a:lnSpc>
              <a:spcBef>
                <a:spcPts val="0"/>
              </a:spcBef>
              <a:spcAft>
                <a:spcPts val="0"/>
              </a:spcAft>
              <a:buNone/>
            </a:pPr>
            <a:r>
              <a:rPr b="1" baseline="30000" lang="vi-VN" sz="2100">
                <a:solidFill>
                  <a:srgbClr val="004261"/>
                </a:solidFill>
              </a:rPr>
              <a:t>			        TS. Trần Thị Thảo - Khoa Tự động hóa - Trường Điện-Điện tử</a:t>
            </a:r>
            <a:endParaRPr b="1" baseline="30000" sz="2100">
              <a:solidFill>
                <a:srgbClr val="004261"/>
              </a:solidFill>
            </a:endParaRPr>
          </a:p>
        </p:txBody>
      </p:sp>
      <p:sp>
        <p:nvSpPr>
          <p:cNvPr id="68" name="Google Shape;68;p1"/>
          <p:cNvSpPr txBox="1"/>
          <p:nvPr/>
        </p:nvSpPr>
        <p:spPr>
          <a:xfrm>
            <a:off x="3846775" y="3829745"/>
            <a:ext cx="2997900" cy="246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vi-VN" sz="1600">
                <a:solidFill>
                  <a:srgbClr val="004261"/>
                </a:solidFill>
                <a:latin typeface="Arial"/>
                <a:ea typeface="Arial"/>
                <a:cs typeface="Arial"/>
                <a:sym typeface="Arial"/>
              </a:rPr>
              <a:t>Phương pháp thí nghiệm</a:t>
            </a:r>
            <a:endParaRPr sz="1600">
              <a:solidFill>
                <a:schemeClr val="dk1"/>
              </a:solidFill>
              <a:latin typeface="Arial"/>
              <a:ea typeface="Arial"/>
              <a:cs typeface="Arial"/>
              <a:sym typeface="Arial"/>
            </a:endParaRPr>
          </a:p>
          <a:p>
            <a:pPr indent="179999" lvl="0" marL="0" rtl="0" algn="just">
              <a:spcBef>
                <a:spcPts val="0"/>
              </a:spcBef>
              <a:spcAft>
                <a:spcPts val="0"/>
              </a:spcAft>
              <a:buClr>
                <a:schemeClr val="dk1"/>
              </a:buClr>
              <a:buSzPts val="1100"/>
              <a:buFont typeface="Arial"/>
              <a:buNone/>
            </a:pPr>
            <a:r>
              <a:rPr lang="vi-VN" sz="1200">
                <a:solidFill>
                  <a:schemeClr val="dk1"/>
                </a:solidFill>
              </a:rPr>
              <a:t>Mô hình đề xuất bao gồm 4 giai đoạn: (1) backbone, (2) nhánh activation, (3) nhánh affinity và cuối cùng là module Random Walk. Backbone của mô hình là 1 mạng FCN8 tiền huấn luyện trên wide-ResNet50-2. Tất cả các feature đầu ra đều của nhánh affinity được tăng kích thước bằng phép nội suy song tuyến tính để trở về kích cỡ ban đầu trước khi được kết hợp lại với nhau. Activation map được lọc kỹ hơn qua Random Walk để nhận được đầu ra phân vùng chất lượng tốt hơn.</a:t>
            </a:r>
            <a:endParaRPr sz="1200">
              <a:solidFill>
                <a:schemeClr val="dk1"/>
              </a:solidFill>
              <a:latin typeface="Arial"/>
              <a:ea typeface="Arial"/>
              <a:cs typeface="Arial"/>
              <a:sym typeface="Arial"/>
            </a:endParaRPr>
          </a:p>
        </p:txBody>
      </p:sp>
      <p:pic>
        <p:nvPicPr>
          <p:cNvPr id="69" name="Google Shape;69;p1"/>
          <p:cNvPicPr preferRelativeResize="0"/>
          <p:nvPr/>
        </p:nvPicPr>
        <p:blipFill>
          <a:blip r:embed="rId5">
            <a:alphaModFix/>
          </a:blip>
          <a:stretch>
            <a:fillRect/>
          </a:stretch>
        </p:blipFill>
        <p:spPr>
          <a:xfrm>
            <a:off x="3812250" y="6388575"/>
            <a:ext cx="3103926" cy="1103625"/>
          </a:xfrm>
          <a:prstGeom prst="rect">
            <a:avLst/>
          </a:prstGeom>
          <a:noFill/>
          <a:ln>
            <a:noFill/>
          </a:ln>
        </p:spPr>
      </p:pic>
      <p:pic>
        <p:nvPicPr>
          <p:cNvPr id="70" name="Google Shape;70;p1"/>
          <p:cNvPicPr preferRelativeResize="0"/>
          <p:nvPr/>
        </p:nvPicPr>
        <p:blipFill rotWithShape="1">
          <a:blip r:embed="rId6">
            <a:alphaModFix/>
          </a:blip>
          <a:srcRect b="16533" l="15310" r="36858" t="25350"/>
          <a:stretch/>
        </p:blipFill>
        <p:spPr>
          <a:xfrm>
            <a:off x="4042262" y="9443100"/>
            <a:ext cx="2805902" cy="1917551"/>
          </a:xfrm>
          <a:prstGeom prst="rect">
            <a:avLst/>
          </a:prstGeom>
          <a:noFill/>
          <a:ln>
            <a:noFill/>
          </a:ln>
        </p:spPr>
      </p:pic>
      <p:sp>
        <p:nvSpPr>
          <p:cNvPr id="71" name="Google Shape;71;p1"/>
          <p:cNvSpPr txBox="1"/>
          <p:nvPr/>
        </p:nvSpPr>
        <p:spPr>
          <a:xfrm>
            <a:off x="3681946" y="7567415"/>
            <a:ext cx="3216300" cy="184800"/>
          </a:xfrm>
          <a:prstGeom prst="rect">
            <a:avLst/>
          </a:prstGeom>
          <a:noFill/>
          <a:ln>
            <a:noFill/>
          </a:ln>
        </p:spPr>
        <p:txBody>
          <a:bodyPr anchorCtr="0" anchor="t" bIns="0" lIns="0" spcFirstLastPara="1" rIns="0" wrap="square" tIns="0">
            <a:spAutoFit/>
          </a:bodyPr>
          <a:lstStyle/>
          <a:p>
            <a:pPr indent="257299" lvl="0" marL="12700" marR="0" rtl="0" algn="ctr">
              <a:lnSpc>
                <a:spcPct val="100000"/>
              </a:lnSpc>
              <a:spcBef>
                <a:spcPts val="0"/>
              </a:spcBef>
              <a:spcAft>
                <a:spcPts val="0"/>
              </a:spcAft>
              <a:buNone/>
            </a:pPr>
            <a:r>
              <a:rPr i="1" lang="vi-VN" sz="1200">
                <a:solidFill>
                  <a:schemeClr val="dk1"/>
                </a:solidFill>
              </a:rPr>
              <a:t>Hình 1. Mô hình đề xuất</a:t>
            </a:r>
            <a:endParaRPr i="1" sz="1200">
              <a:solidFill>
                <a:schemeClr val="dk1"/>
              </a:solidFill>
            </a:endParaRPr>
          </a:p>
        </p:txBody>
      </p:sp>
      <p:sp>
        <p:nvSpPr>
          <p:cNvPr id="72" name="Google Shape;72;p1"/>
          <p:cNvSpPr txBox="1"/>
          <p:nvPr/>
        </p:nvSpPr>
        <p:spPr>
          <a:xfrm>
            <a:off x="3756059" y="11426140"/>
            <a:ext cx="3216300" cy="184800"/>
          </a:xfrm>
          <a:prstGeom prst="rect">
            <a:avLst/>
          </a:prstGeom>
          <a:noFill/>
          <a:ln>
            <a:noFill/>
          </a:ln>
        </p:spPr>
        <p:txBody>
          <a:bodyPr anchorCtr="0" anchor="t" bIns="0" lIns="0" spcFirstLastPara="1" rIns="0" wrap="square" tIns="0">
            <a:spAutoFit/>
          </a:bodyPr>
          <a:lstStyle/>
          <a:p>
            <a:pPr indent="257299" lvl="0" marL="12700" marR="0" rtl="0" algn="ctr">
              <a:lnSpc>
                <a:spcPct val="100000"/>
              </a:lnSpc>
              <a:spcBef>
                <a:spcPts val="0"/>
              </a:spcBef>
              <a:spcAft>
                <a:spcPts val="0"/>
              </a:spcAft>
              <a:buNone/>
            </a:pPr>
            <a:r>
              <a:rPr i="1" lang="vi-VN" sz="1200">
                <a:solidFill>
                  <a:schemeClr val="dk1"/>
                </a:solidFill>
              </a:rPr>
              <a:t>Hình 2. Hình phân đoạn dự đoán</a:t>
            </a:r>
            <a:endParaRPr i="1" sz="1200">
              <a:solidFill>
                <a:schemeClr val="dk1"/>
              </a:solidFill>
            </a:endParaRPr>
          </a:p>
        </p:txBody>
      </p:sp>
      <p:pic>
        <p:nvPicPr>
          <p:cNvPr id="73" name="Google Shape;73;p1"/>
          <p:cNvPicPr preferRelativeResize="0"/>
          <p:nvPr/>
        </p:nvPicPr>
        <p:blipFill rotWithShape="1">
          <a:blip r:embed="rId7">
            <a:alphaModFix/>
          </a:blip>
          <a:srcRect b="46343" l="65635" r="10891" t="29139"/>
          <a:stretch/>
        </p:blipFill>
        <p:spPr>
          <a:xfrm>
            <a:off x="7225775" y="4939813"/>
            <a:ext cx="3209923" cy="1885928"/>
          </a:xfrm>
          <a:prstGeom prst="rect">
            <a:avLst/>
          </a:prstGeom>
          <a:noFill/>
          <a:ln>
            <a:noFill/>
          </a:ln>
        </p:spPr>
      </p:pic>
      <p:sp>
        <p:nvSpPr>
          <p:cNvPr id="74" name="Google Shape;74;p1"/>
          <p:cNvSpPr txBox="1"/>
          <p:nvPr/>
        </p:nvSpPr>
        <p:spPr>
          <a:xfrm>
            <a:off x="7257509" y="6869427"/>
            <a:ext cx="3216300" cy="369300"/>
          </a:xfrm>
          <a:prstGeom prst="rect">
            <a:avLst/>
          </a:prstGeom>
          <a:noFill/>
          <a:ln>
            <a:noFill/>
          </a:ln>
        </p:spPr>
        <p:txBody>
          <a:bodyPr anchorCtr="0" anchor="t" bIns="0" lIns="0" spcFirstLastPara="1" rIns="0" wrap="square" tIns="0">
            <a:spAutoFit/>
          </a:bodyPr>
          <a:lstStyle/>
          <a:p>
            <a:pPr indent="257299" lvl="0" marL="12700" marR="0" rtl="0" algn="ctr">
              <a:lnSpc>
                <a:spcPct val="100000"/>
              </a:lnSpc>
              <a:spcBef>
                <a:spcPts val="0"/>
              </a:spcBef>
              <a:spcAft>
                <a:spcPts val="0"/>
              </a:spcAft>
              <a:buNone/>
            </a:pPr>
            <a:r>
              <a:rPr i="1" lang="vi-VN" sz="1200">
                <a:solidFill>
                  <a:schemeClr val="dk1"/>
                </a:solidFill>
              </a:rPr>
              <a:t>Bảng 1. So sánh kết quả các mô hình trên tập testing FishSeg. </a:t>
            </a:r>
            <a:endParaRPr i="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2016-05-10T09:15:57Z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2016-05-10T00:00:00Z</vt:filetime>
  </property>
  <property fmtid="{D5CDD505-2E9C-101B-9397-08002B2CF9AE}" pid="3" name="Creator">
    <vt:lpwstr>Adobe Illustrator CS6 (Windows)</vt:lpwstr>
  </property>
  <property fmtid="{D5CDD505-2E9C-101B-9397-08002B2CF9AE}" pid="4" name="LastSaved">
    <vt:filetime>2016-05-10T00:00:00Z</vt:filetime>
  </property>
  <property fmtid="{D5CDD505-2E9C-101B-9397-08002B2CF9AE}" pid="5" name="ContentTypeId">
    <vt:lpwstr>0x010100622354D7C55E734A81267721AE71C29D</vt:lpwstr>
  </property>
</Properties>
</file>