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EB Garamond"/>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1A993F-8101-407E-A1BD-7B6A72A105ED}">
  <a:tblStyle styleId="{101A993F-8101-407E-A1BD-7B6A72A105E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EBGaramond-bold.fntdata"/><Relationship Id="rId11" Type="http://schemas.openxmlformats.org/officeDocument/2006/relationships/slide" Target="slides/slide6.xml"/><Relationship Id="rId22" Type="http://schemas.openxmlformats.org/officeDocument/2006/relationships/font" Target="fonts/EBGaramond-boldItalic.fntdata"/><Relationship Id="rId10" Type="http://schemas.openxmlformats.org/officeDocument/2006/relationships/slide" Target="slides/slide5.xml"/><Relationship Id="rId21" Type="http://schemas.openxmlformats.org/officeDocument/2006/relationships/font" Target="fonts/EBGaramon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BGaramond-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0e60af552d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10e60af552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734c1e70f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734c1e70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Nhu:</a:t>
            </a:r>
            <a:endParaRPr/>
          </a:p>
          <a:p>
            <a:pPr indent="0" lvl="0" marL="0" rtl="0" algn="l">
              <a:spcBef>
                <a:spcPts val="0"/>
              </a:spcBef>
              <a:spcAft>
                <a:spcPts val="0"/>
              </a:spcAft>
              <a:buNone/>
            </a:pPr>
            <a:r>
              <a:rPr lang="en-US"/>
              <a:t>After making sure all assumptions are passed, the next step is obtaining the summary of ANOVA to identify the significant variables. From the ANOVA test result table, with the default threshold set to 0.05. The only p-value that </a:t>
            </a:r>
            <a:r>
              <a:rPr lang="en-US"/>
              <a:t>is significant</a:t>
            </a:r>
            <a:r>
              <a:rPr lang="en-US"/>
              <a:t> is smoker predictor.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Thus, we are reject the H0B, the data suggest that there is significant </a:t>
            </a:r>
            <a:r>
              <a:rPr lang="en-US"/>
              <a:t>effect</a:t>
            </a:r>
            <a:r>
              <a:rPr lang="en-US"/>
              <a:t> of smoker on </a:t>
            </a:r>
            <a:r>
              <a:rPr lang="en-US"/>
              <a:t>insurance</a:t>
            </a:r>
            <a:r>
              <a:rPr lang="en-US"/>
              <a:t> price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bef8094a0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bef8094a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Nhu:</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Last step is performing Tukey Test to identify the significant difference between yes (smoker) versus non smoker. The result output showed the p-adjust value is really small which mean that there is significant difference between smoker and non smoker in the price charge of US health insurance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f83275896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f8327589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Nhung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734c1e70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734c1e70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1bef8094a0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1bef8094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Nhung</a:t>
            </a:r>
            <a:endParaRPr/>
          </a:p>
          <a:p>
            <a:pPr indent="-298450" lvl="0" marL="457200" rtl="0" algn="l">
              <a:spcBef>
                <a:spcPts val="0"/>
              </a:spcBef>
              <a:spcAft>
                <a:spcPts val="0"/>
              </a:spcAft>
              <a:buSzPts val="1100"/>
              <a:buChar char="-"/>
            </a:pPr>
            <a:r>
              <a:rPr lang="en-US"/>
              <a:t>This is the flow chart we follow to work on this project.</a:t>
            </a:r>
            <a:endParaRPr/>
          </a:p>
          <a:p>
            <a:pPr indent="-298450" lvl="0" marL="457200" rtl="0" algn="l">
              <a:spcBef>
                <a:spcPts val="0"/>
              </a:spcBef>
              <a:spcAft>
                <a:spcPts val="0"/>
              </a:spcAft>
              <a:buSzPts val="1100"/>
              <a:buChar char="-"/>
            </a:pPr>
            <a:r>
              <a:rPr lang="en-US"/>
              <a:t>At first, we will identify the problem that we’re interested in and </a:t>
            </a:r>
            <a:r>
              <a:rPr lang="en-US"/>
              <a:t>decide</a:t>
            </a:r>
            <a:r>
              <a:rPr lang="en-US"/>
              <a:t> the goal of the project</a:t>
            </a:r>
            <a:endParaRPr/>
          </a:p>
          <a:p>
            <a:pPr indent="-298450" lvl="0" marL="457200" rtl="0" algn="l">
              <a:spcBef>
                <a:spcPts val="0"/>
              </a:spcBef>
              <a:spcAft>
                <a:spcPts val="0"/>
              </a:spcAft>
              <a:buSzPts val="1100"/>
              <a:buChar char="-"/>
            </a:pPr>
            <a:r>
              <a:rPr lang="en-US"/>
              <a:t>Next, we’ll search for the data that have information we need for analysis and do data cleaning.</a:t>
            </a:r>
            <a:endParaRPr/>
          </a:p>
          <a:p>
            <a:pPr indent="-298450" lvl="0" marL="457200" rtl="0" algn="l">
              <a:spcBef>
                <a:spcPts val="0"/>
              </a:spcBef>
              <a:spcAft>
                <a:spcPts val="0"/>
              </a:spcAft>
              <a:buSzPts val="1100"/>
              <a:buChar char="-"/>
            </a:pPr>
            <a:r>
              <a:rPr lang="en-US"/>
              <a:t>We then state the hypotheses and build the </a:t>
            </a:r>
            <a:r>
              <a:rPr lang="en-US"/>
              <a:t>model</a:t>
            </a:r>
            <a:r>
              <a:rPr lang="en-US"/>
              <a:t> based on that. As you can see, we’ll use ANOVA in this project</a:t>
            </a:r>
            <a:endParaRPr/>
          </a:p>
          <a:p>
            <a:pPr indent="-298450" lvl="0" marL="457200" rtl="0" algn="l">
              <a:spcBef>
                <a:spcPts val="0"/>
              </a:spcBef>
              <a:spcAft>
                <a:spcPts val="0"/>
              </a:spcAft>
              <a:buSzPts val="1100"/>
              <a:buChar char="-"/>
            </a:pPr>
            <a:r>
              <a:rPr lang="en-US"/>
              <a:t>After that, assumptions on normality, homogeneity, and </a:t>
            </a:r>
            <a:r>
              <a:rPr lang="en-US"/>
              <a:t>independence</a:t>
            </a:r>
            <a:r>
              <a:rPr lang="en-US"/>
              <a:t> are checked. If any of them fail, we go look for another dataset. If they all pass, and variables are found significant, Tukey’s test will be produced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f7c503588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f7c50358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US" sz="1200">
                <a:latin typeface="Calibri"/>
                <a:ea typeface="Calibri"/>
                <a:cs typeface="Calibri"/>
                <a:sym typeface="Calibri"/>
              </a:rPr>
              <a:t>As you all know, there are many factors that affect our health insurance price such as age, sex, or the location we live. Many of you may wonder why I‘m being charged by that amount but not lower. It turns out there is </a:t>
            </a:r>
            <a:r>
              <a:rPr lang="en-US" sz="1200">
                <a:solidFill>
                  <a:srgbClr val="202124"/>
                </a:solidFill>
                <a:highlight>
                  <a:srgbClr val="FFFFFF"/>
                </a:highlight>
                <a:latin typeface="Calibri"/>
                <a:ea typeface="Calibri"/>
                <a:cs typeface="Calibri"/>
                <a:sym typeface="Calibri"/>
              </a:rPr>
              <a:t>risk in health insurance that not many people notice. It is the risk of uncontrollable factors or an inaccurate assessment of risks when writing an insurance policy. It may result in paying out more than what we’re supposed to.</a:t>
            </a:r>
            <a:endParaRPr sz="1200">
              <a:solidFill>
                <a:srgbClr val="202124"/>
              </a:solidFill>
              <a:highlight>
                <a:srgbClr val="FFFFFF"/>
              </a:highlight>
              <a:latin typeface="Calibri"/>
              <a:ea typeface="Calibri"/>
              <a:cs typeface="Calibri"/>
              <a:sym typeface="Calibri"/>
            </a:endParaRPr>
          </a:p>
          <a:p>
            <a:pPr indent="-304800" lvl="0" marL="457200" rtl="0" algn="l">
              <a:spcBef>
                <a:spcPts val="0"/>
              </a:spcBef>
              <a:spcAft>
                <a:spcPts val="0"/>
              </a:spcAft>
              <a:buClr>
                <a:srgbClr val="202124"/>
              </a:buClr>
              <a:buSzPts val="1200"/>
              <a:buFont typeface="Calibri"/>
              <a:buChar char="-"/>
            </a:pPr>
            <a:r>
              <a:rPr lang="en-US" sz="1200">
                <a:solidFill>
                  <a:srgbClr val="202124"/>
                </a:solidFill>
                <a:highlight>
                  <a:srgbClr val="FFFFFF"/>
                </a:highlight>
                <a:latin typeface="Calibri"/>
                <a:ea typeface="Calibri"/>
                <a:cs typeface="Calibri"/>
                <a:sym typeface="Calibri"/>
              </a:rPr>
              <a:t>So, we would like to find out more about the effects of certain factors on insurance price. We picked out 2 factors that are most interesting to us. number of children, and tobacco use. We choose number of children to analyze because whether the plan covers dependents would make significant impacts on many people who have family</a:t>
            </a:r>
            <a:endParaRPr sz="1200">
              <a:solidFill>
                <a:srgbClr val="202124"/>
              </a:solidFill>
              <a:highlight>
                <a:srgbClr val="FFFFFF"/>
              </a:highlight>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f35821480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f3582148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Nhu:</a:t>
            </a:r>
            <a:endParaRPr/>
          </a:p>
          <a:p>
            <a:pPr indent="0" lvl="0" marL="0" rtl="0" algn="l">
              <a:spcBef>
                <a:spcPts val="0"/>
              </a:spcBef>
              <a:spcAft>
                <a:spcPts val="0"/>
              </a:spcAft>
              <a:buNone/>
            </a:pPr>
            <a:r>
              <a:rPr lang="en-US"/>
              <a:t>After identifying the problem and goal for the project we start to search for dataset and the one we choose to complete this project is from Kaggle named US Health Insuarance Dataset with number of observation is 1338 and number of variables within the dataset is age, sex, BMI, number of children, smoker and region. There is no missing data on this dataset</a:t>
            </a:r>
            <a:endParaRPr/>
          </a:p>
          <a:p>
            <a:pPr indent="0" lvl="0" marL="0" rtl="0" algn="l">
              <a:spcBef>
                <a:spcPts val="0"/>
              </a:spcBef>
              <a:spcAft>
                <a:spcPts val="0"/>
              </a:spcAft>
              <a:buNone/>
            </a:pPr>
            <a:r>
              <a:rPr lang="en-US"/>
              <a:t>We choose R to perform the ANOVA 2 way with the 2 factors are Number of children and smoker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f635de99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f635de99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bef8094a0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bef8094a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https://www.statology.org/equal-variance-assumption/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734c1e70f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734c1e70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Nhu:</a:t>
            </a:r>
            <a:endParaRPr sz="1200">
              <a:latin typeface="Times New Roman"/>
              <a:ea typeface="Times New Roman"/>
              <a:cs typeface="Times New Roman"/>
              <a:sym typeface="Times New Roman"/>
            </a:endParaRPr>
          </a:p>
          <a:p>
            <a:pPr indent="0" lvl="0" marL="0" rtl="0" algn="l">
              <a:spcBef>
                <a:spcPts val="0"/>
              </a:spcBef>
              <a:spcAft>
                <a:spcPts val="0"/>
              </a:spcAft>
              <a:buNone/>
            </a:pPr>
            <a:r>
              <a:rPr lang="en-US" sz="1200">
                <a:latin typeface="Times New Roman"/>
                <a:ea typeface="Times New Roman"/>
                <a:cs typeface="Times New Roman"/>
                <a:sym typeface="Times New Roman"/>
              </a:rPr>
              <a:t>We perform 3 </a:t>
            </a:r>
            <a:r>
              <a:rPr lang="en-US" sz="1200">
                <a:latin typeface="Times New Roman"/>
                <a:ea typeface="Times New Roman"/>
                <a:cs typeface="Times New Roman"/>
                <a:sym typeface="Times New Roman"/>
              </a:rPr>
              <a:t>hypotheses</a:t>
            </a:r>
            <a:r>
              <a:rPr lang="en-US" sz="1200">
                <a:latin typeface="Times New Roman"/>
                <a:ea typeface="Times New Roman"/>
                <a:cs typeface="Times New Roman"/>
                <a:sym typeface="Times New Roman"/>
              </a:rPr>
              <a:t> testing, first one is null hypothesis on factor A state that </a:t>
            </a:r>
            <a:r>
              <a:rPr lang="en-US" sz="1200">
                <a:solidFill>
                  <a:schemeClr val="dk1"/>
                </a:solidFill>
                <a:latin typeface="Times New Roman"/>
                <a:ea typeface="Times New Roman"/>
                <a:cs typeface="Times New Roman"/>
                <a:sym typeface="Times New Roman"/>
              </a:rPr>
              <a:t>the different levels of factor A (number of children) has no effect on the true average insurance price versus the alternative there is at least one level of factor A (number of children) has effect on the true average insurance price. Repeat the same test for factor B (smoker) and the interaction between them</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dk1"/>
              </a:solidFill>
              <a:latin typeface="EB Garamond"/>
              <a:ea typeface="EB Garamond"/>
              <a:cs typeface="EB Garamond"/>
              <a:sym typeface="EB Garamon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bef8094a0_2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bef8094a0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734c1e70f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734c1e70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2">
    <p:spTree>
      <p:nvGrpSpPr>
        <p:cNvPr id="11" name="Shape 11"/>
        <p:cNvGrpSpPr/>
        <p:nvPr/>
      </p:nvGrpSpPr>
      <p:grpSpPr>
        <a:xfrm>
          <a:off x="0" y="0"/>
          <a:ext cx="0" cy="0"/>
          <a:chOff x="0" y="0"/>
          <a:chExt cx="0" cy="0"/>
        </a:xfrm>
      </p:grpSpPr>
      <p:sp>
        <p:nvSpPr>
          <p:cNvPr id="12" name="Google Shape;12;p2"/>
          <p:cNvSpPr txBox="1"/>
          <p:nvPr>
            <p:ph type="title"/>
          </p:nvPr>
        </p:nvSpPr>
        <p:spPr>
          <a:xfrm>
            <a:off x="1158200" y="1586175"/>
            <a:ext cx="8796900" cy="1325700"/>
          </a:xfrm>
          <a:prstGeom prst="rect">
            <a:avLst/>
          </a:prstGeom>
        </p:spPr>
        <p:txBody>
          <a:bodyPr anchorCtr="0" anchor="t" bIns="45700" lIns="91425" spcFirstLastPara="1" rIns="91425" wrap="square" tIns="45700">
            <a:normAutofit/>
          </a:bodyPr>
          <a:lstStyle>
            <a:lvl1pPr lvl="0" algn="ctr">
              <a:spcBef>
                <a:spcPts val="0"/>
              </a:spcBef>
              <a:spcAft>
                <a:spcPts val="0"/>
              </a:spcAft>
              <a:buSzPts val="4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p:nvPr/>
        </p:nvSpPr>
        <p:spPr>
          <a:xfrm>
            <a:off x="-26025" y="3146125"/>
            <a:ext cx="12218100" cy="2329500"/>
          </a:xfrm>
          <a:prstGeom prst="rect">
            <a:avLst/>
          </a:prstGeom>
          <a:solidFill>
            <a:srgbClr val="73A1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3025" y="2911875"/>
            <a:ext cx="12192000" cy="689700"/>
          </a:xfrm>
          <a:prstGeom prst="rect">
            <a:avLst/>
          </a:prstGeom>
          <a:solidFill>
            <a:srgbClr val="F5BE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68500" y="-6450"/>
            <a:ext cx="689700" cy="6870900"/>
          </a:xfrm>
          <a:prstGeom prst="rect">
            <a:avLst/>
          </a:prstGeom>
          <a:solidFill>
            <a:srgbClr val="011B50"/>
          </a:solidFill>
          <a:ln cap="flat" cmpd="sng" w="9525">
            <a:solidFill>
              <a:srgbClr val="011B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 name="Shape 16"/>
        <p:cNvGrpSpPr/>
        <p:nvPr/>
      </p:nvGrpSpPr>
      <p:grpSpPr>
        <a:xfrm>
          <a:off x="0" y="0"/>
          <a:ext cx="0" cy="0"/>
          <a:chOff x="0" y="0"/>
          <a:chExt cx="0" cy="0"/>
        </a:xfrm>
      </p:grpSpPr>
      <p:sp>
        <p:nvSpPr>
          <p:cNvPr id="17" name="Google Shape;1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21" name="Google Shape;21;p3"/>
          <p:cNvGrpSpPr/>
          <p:nvPr/>
        </p:nvGrpSpPr>
        <p:grpSpPr>
          <a:xfrm>
            <a:off x="0" y="5572445"/>
            <a:ext cx="12192607" cy="1285897"/>
            <a:chOff x="0" y="8358250"/>
            <a:chExt cx="18287996" cy="1928749"/>
          </a:xfrm>
        </p:grpSpPr>
        <p:sp>
          <p:nvSpPr>
            <p:cNvPr id="22" name="Google Shape;22;p3"/>
            <p:cNvSpPr/>
            <p:nvPr/>
          </p:nvSpPr>
          <p:spPr>
            <a:xfrm>
              <a:off x="482" y="8358250"/>
              <a:ext cx="18287365" cy="1924050"/>
            </a:xfrm>
            <a:custGeom>
              <a:rect b="b" l="l" r="r" t="t"/>
              <a:pathLst>
                <a:path extrusionOk="0" h="1924050" w="18287365">
                  <a:moveTo>
                    <a:pt x="18287022" y="0"/>
                  </a:moveTo>
                  <a:lnTo>
                    <a:pt x="18158029" y="0"/>
                  </a:lnTo>
                  <a:lnTo>
                    <a:pt x="128993" y="0"/>
                  </a:lnTo>
                  <a:lnTo>
                    <a:pt x="0" y="0"/>
                  </a:lnTo>
                  <a:lnTo>
                    <a:pt x="0" y="1924050"/>
                  </a:lnTo>
                  <a:lnTo>
                    <a:pt x="128993" y="1924050"/>
                  </a:lnTo>
                  <a:lnTo>
                    <a:pt x="18158029" y="1924050"/>
                  </a:lnTo>
                  <a:lnTo>
                    <a:pt x="18287022" y="1924050"/>
                  </a:lnTo>
                  <a:lnTo>
                    <a:pt x="18287022" y="0"/>
                  </a:lnTo>
                  <a:close/>
                </a:path>
              </a:pathLst>
            </a:custGeom>
            <a:solidFill>
              <a:srgbClr val="014A97">
                <a:alpha val="5647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pic>
          <p:nvPicPr>
            <p:cNvPr id="23" name="Google Shape;23;p3"/>
            <p:cNvPicPr preferRelativeResize="0"/>
            <p:nvPr/>
          </p:nvPicPr>
          <p:blipFill rotWithShape="1">
            <a:blip r:embed="rId2">
              <a:alphaModFix/>
            </a:blip>
            <a:srcRect b="0" l="0" r="0" t="0"/>
            <a:stretch/>
          </p:blipFill>
          <p:spPr>
            <a:xfrm>
              <a:off x="0" y="8563945"/>
              <a:ext cx="18287996" cy="1723054"/>
            </a:xfrm>
            <a:prstGeom prst="rect">
              <a:avLst/>
            </a:prstGeom>
            <a:noFill/>
            <a:ln>
              <a:noFill/>
            </a:ln>
          </p:spPr>
        </p:pic>
      </p:grpSp>
      <p:sp>
        <p:nvSpPr>
          <p:cNvPr id="24" name="Google Shape;24;p3"/>
          <p:cNvSpPr txBox="1"/>
          <p:nvPr>
            <p:ph idx="1" type="body"/>
          </p:nvPr>
        </p:nvSpPr>
        <p:spPr>
          <a:xfrm>
            <a:off x="565425" y="1466575"/>
            <a:ext cx="11114100" cy="3834300"/>
          </a:xfrm>
          <a:prstGeom prst="rect">
            <a:avLst/>
          </a:prstGeom>
        </p:spPr>
        <p:txBody>
          <a:bodyPr anchorCtr="0" anchor="t" bIns="45700" lIns="91425" spcFirstLastPara="1" rIns="91425" wrap="square" tIns="45700">
            <a:normAutofit/>
          </a:bodyPr>
          <a:lstStyle>
            <a:lvl1pPr indent="-406400" lvl="0" marL="457200">
              <a:spcBef>
                <a:spcPts val="1000"/>
              </a:spcBef>
              <a:spcAft>
                <a:spcPts val="0"/>
              </a:spcAft>
              <a:buSzPts val="2800"/>
              <a:buChar char="•"/>
              <a:defRPr/>
            </a:lvl1pPr>
            <a:lvl2pPr indent="-381000" lvl="1" marL="914400">
              <a:spcBef>
                <a:spcPts val="500"/>
              </a:spcBef>
              <a:spcAft>
                <a:spcPts val="0"/>
              </a:spcAft>
              <a:buSzPts val="2400"/>
              <a:buChar char="•"/>
              <a:defRPr/>
            </a:lvl2pPr>
            <a:lvl3pPr indent="-355600" lvl="2" marL="1371600">
              <a:spcBef>
                <a:spcPts val="500"/>
              </a:spcBef>
              <a:spcAft>
                <a:spcPts val="0"/>
              </a:spcAft>
              <a:buSzPts val="2000"/>
              <a:buChar char="•"/>
              <a:defRPr/>
            </a:lvl3pPr>
            <a:lvl4pPr indent="-342900" lvl="3" marL="1828800">
              <a:spcBef>
                <a:spcPts val="500"/>
              </a:spcBef>
              <a:spcAft>
                <a:spcPts val="0"/>
              </a:spcAft>
              <a:buSzPts val="1800"/>
              <a:buChar char="•"/>
              <a:defRPr/>
            </a:lvl4pPr>
            <a:lvl5pPr indent="-342900" lvl="4" marL="2286000">
              <a:spcBef>
                <a:spcPts val="500"/>
              </a:spcBef>
              <a:spcAft>
                <a:spcPts val="0"/>
              </a:spcAft>
              <a:buSzPts val="1800"/>
              <a:buChar char="•"/>
              <a:defRPr/>
            </a:lvl5pPr>
            <a:lvl6pPr indent="-342900" lvl="5" marL="2743200">
              <a:spcBef>
                <a:spcPts val="500"/>
              </a:spcBef>
              <a:spcAft>
                <a:spcPts val="0"/>
              </a:spcAft>
              <a:buSzPts val="1800"/>
              <a:buChar char="•"/>
              <a:defRPr/>
            </a:lvl6pPr>
            <a:lvl7pPr indent="-342900" lvl="6" marL="3200400">
              <a:spcBef>
                <a:spcPts val="500"/>
              </a:spcBef>
              <a:spcAft>
                <a:spcPts val="0"/>
              </a:spcAft>
              <a:buSzPts val="1800"/>
              <a:buChar char="•"/>
              <a:defRPr/>
            </a:lvl7pPr>
            <a:lvl8pPr indent="-342900" lvl="7" marL="3657600">
              <a:spcBef>
                <a:spcPts val="500"/>
              </a:spcBef>
              <a:spcAft>
                <a:spcPts val="0"/>
              </a:spcAft>
              <a:buSzPts val="1800"/>
              <a:buChar char="•"/>
              <a:defRPr/>
            </a:lvl8pPr>
            <a:lvl9pPr indent="-342900" lvl="8" marL="4114800">
              <a:spcBef>
                <a:spcPts val="50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25" name="Shape 25"/>
        <p:cNvGrpSpPr/>
        <p:nvPr/>
      </p:nvGrpSpPr>
      <p:grpSpPr>
        <a:xfrm>
          <a:off x="0" y="0"/>
          <a:ext cx="0" cy="0"/>
          <a:chOff x="0" y="0"/>
          <a:chExt cx="0" cy="0"/>
        </a:xfrm>
      </p:grpSpPr>
      <p:sp>
        <p:nvSpPr>
          <p:cNvPr id="26" name="Google Shape;26;p4"/>
          <p:cNvSpPr txBox="1"/>
          <p:nvPr>
            <p:ph type="title"/>
          </p:nvPr>
        </p:nvSpPr>
        <p:spPr>
          <a:xfrm>
            <a:off x="838200" y="5294925"/>
            <a:ext cx="10515600" cy="1325700"/>
          </a:xfrm>
          <a:prstGeom prst="rect">
            <a:avLst/>
          </a:prstGeom>
        </p:spPr>
        <p:txBody>
          <a:bodyPr anchorCtr="0" anchor="t" bIns="45700" lIns="91425" spcFirstLastPara="1" rIns="91425" wrap="square" tIns="45700">
            <a:normAutofit/>
          </a:bodyPr>
          <a:lstStyle>
            <a:lvl1pPr lvl="0">
              <a:spcBef>
                <a:spcPts val="0"/>
              </a:spcBef>
              <a:spcAft>
                <a:spcPts val="0"/>
              </a:spcAft>
              <a:buSzPts val="4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7" name="Google Shape;27;p4"/>
          <p:cNvGrpSpPr/>
          <p:nvPr/>
        </p:nvGrpSpPr>
        <p:grpSpPr>
          <a:xfrm>
            <a:off x="-300" y="0"/>
            <a:ext cx="12192609" cy="1543127"/>
            <a:chOff x="0" y="0"/>
            <a:chExt cx="18287999" cy="2314575"/>
          </a:xfrm>
        </p:grpSpPr>
        <p:sp>
          <p:nvSpPr>
            <p:cNvPr id="28" name="Google Shape;28;p4"/>
            <p:cNvSpPr/>
            <p:nvPr/>
          </p:nvSpPr>
          <p:spPr>
            <a:xfrm>
              <a:off x="514" y="0"/>
              <a:ext cx="18287365" cy="2314575"/>
            </a:xfrm>
            <a:custGeom>
              <a:rect b="b" l="l" r="r" t="t"/>
              <a:pathLst>
                <a:path extrusionOk="0" h="2314575" w="18287365">
                  <a:moveTo>
                    <a:pt x="18286969" y="2314574"/>
                  </a:moveTo>
                  <a:lnTo>
                    <a:pt x="0" y="2314574"/>
                  </a:lnTo>
                  <a:lnTo>
                    <a:pt x="0" y="0"/>
                  </a:lnTo>
                  <a:lnTo>
                    <a:pt x="18286969" y="0"/>
                  </a:lnTo>
                  <a:lnTo>
                    <a:pt x="18286969" y="2314574"/>
                  </a:lnTo>
                  <a:close/>
                </a:path>
              </a:pathLst>
            </a:custGeom>
            <a:solidFill>
              <a:srgbClr val="014A97">
                <a:alpha val="694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pic>
          <p:nvPicPr>
            <p:cNvPr id="29" name="Google Shape;29;p4"/>
            <p:cNvPicPr preferRelativeResize="0"/>
            <p:nvPr/>
          </p:nvPicPr>
          <p:blipFill rotWithShape="1">
            <a:blip r:embed="rId2">
              <a:alphaModFix/>
            </a:blip>
            <a:srcRect b="0" l="0" r="0" t="0"/>
            <a:stretch/>
          </p:blipFill>
          <p:spPr>
            <a:xfrm>
              <a:off x="0" y="0"/>
              <a:ext cx="18287999" cy="2000249"/>
            </a:xfrm>
            <a:prstGeom prst="rect">
              <a:avLst/>
            </a:prstGeom>
            <a:noFill/>
            <a:ln>
              <a:noFill/>
            </a:ln>
          </p:spPr>
        </p:pic>
      </p:grpSp>
      <p:sp>
        <p:nvSpPr>
          <p:cNvPr id="30" name="Google Shape;30;p4"/>
          <p:cNvSpPr txBox="1"/>
          <p:nvPr>
            <p:ph idx="1" type="body"/>
          </p:nvPr>
        </p:nvSpPr>
        <p:spPr>
          <a:xfrm>
            <a:off x="335725" y="1731625"/>
            <a:ext cx="11397000" cy="3534000"/>
          </a:xfrm>
          <a:prstGeom prst="rect">
            <a:avLst/>
          </a:prstGeom>
        </p:spPr>
        <p:txBody>
          <a:bodyPr anchorCtr="0" anchor="t" bIns="45700" lIns="91425" spcFirstLastPara="1" rIns="91425" wrap="square" tIns="45700">
            <a:normAutofit/>
          </a:bodyPr>
          <a:lstStyle>
            <a:lvl1pPr indent="-406400" lvl="0" marL="457200">
              <a:spcBef>
                <a:spcPts val="1000"/>
              </a:spcBef>
              <a:spcAft>
                <a:spcPts val="0"/>
              </a:spcAft>
              <a:buSzPts val="2800"/>
              <a:buChar char="•"/>
              <a:defRPr/>
            </a:lvl1pPr>
            <a:lvl2pPr indent="-381000" lvl="1" marL="914400">
              <a:spcBef>
                <a:spcPts val="500"/>
              </a:spcBef>
              <a:spcAft>
                <a:spcPts val="0"/>
              </a:spcAft>
              <a:buSzPts val="2400"/>
              <a:buChar char="•"/>
              <a:defRPr/>
            </a:lvl2pPr>
            <a:lvl3pPr indent="-355600" lvl="2" marL="1371600">
              <a:spcBef>
                <a:spcPts val="500"/>
              </a:spcBef>
              <a:spcAft>
                <a:spcPts val="0"/>
              </a:spcAft>
              <a:buSzPts val="2000"/>
              <a:buChar char="•"/>
              <a:defRPr/>
            </a:lvl3pPr>
            <a:lvl4pPr indent="-342900" lvl="3" marL="1828800">
              <a:spcBef>
                <a:spcPts val="500"/>
              </a:spcBef>
              <a:spcAft>
                <a:spcPts val="0"/>
              </a:spcAft>
              <a:buSzPts val="1800"/>
              <a:buChar char="•"/>
              <a:defRPr/>
            </a:lvl4pPr>
            <a:lvl5pPr indent="-342900" lvl="4" marL="2286000">
              <a:spcBef>
                <a:spcPts val="500"/>
              </a:spcBef>
              <a:spcAft>
                <a:spcPts val="0"/>
              </a:spcAft>
              <a:buSzPts val="1800"/>
              <a:buChar char="•"/>
              <a:defRPr/>
            </a:lvl5pPr>
            <a:lvl6pPr indent="-342900" lvl="5" marL="2743200">
              <a:spcBef>
                <a:spcPts val="500"/>
              </a:spcBef>
              <a:spcAft>
                <a:spcPts val="0"/>
              </a:spcAft>
              <a:buSzPts val="1800"/>
              <a:buChar char="•"/>
              <a:defRPr/>
            </a:lvl6pPr>
            <a:lvl7pPr indent="-342900" lvl="6" marL="3200400">
              <a:spcBef>
                <a:spcPts val="500"/>
              </a:spcBef>
              <a:spcAft>
                <a:spcPts val="0"/>
              </a:spcAft>
              <a:buSzPts val="1800"/>
              <a:buChar char="•"/>
              <a:defRPr/>
            </a:lvl7pPr>
            <a:lvl8pPr indent="-342900" lvl="7" marL="3657600">
              <a:spcBef>
                <a:spcPts val="500"/>
              </a:spcBef>
              <a:spcAft>
                <a:spcPts val="0"/>
              </a:spcAft>
              <a:buSzPts val="1800"/>
              <a:buChar char="•"/>
              <a:defRPr/>
            </a:lvl8pPr>
            <a:lvl9pPr indent="-342900" lvl="8" marL="4114800">
              <a:spcBef>
                <a:spcPts val="50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31" name="Shape 31"/>
        <p:cNvGrpSpPr/>
        <p:nvPr/>
      </p:nvGrpSpPr>
      <p:grpSpPr>
        <a:xfrm>
          <a:off x="0" y="0"/>
          <a:ext cx="0" cy="0"/>
          <a:chOff x="0" y="0"/>
          <a:chExt cx="0" cy="0"/>
        </a:xfrm>
      </p:grpSpPr>
      <p:sp>
        <p:nvSpPr>
          <p:cNvPr id="32" name="Google Shape;32;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 name="Google Shape;33;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5"/>
          <p:cNvSpPr txBox="1"/>
          <p:nvPr>
            <p:ph idx="12" type="sldNum"/>
          </p:nvPr>
        </p:nvSpPr>
        <p:spPr>
          <a:xfrm>
            <a:off x="8778241" y="6377940"/>
            <a:ext cx="2804100" cy="1848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200">
              <a:latin typeface="Calibri"/>
              <a:ea typeface="Calibri"/>
              <a:cs typeface="Calibri"/>
              <a:sym typeface="Calibri"/>
            </a:endParaRPr>
          </a:p>
        </p:txBody>
      </p:sp>
      <p:grpSp>
        <p:nvGrpSpPr>
          <p:cNvPr id="35" name="Google Shape;35;p5"/>
          <p:cNvGrpSpPr/>
          <p:nvPr/>
        </p:nvGrpSpPr>
        <p:grpSpPr>
          <a:xfrm>
            <a:off x="0" y="6433347"/>
            <a:ext cx="12192778" cy="222261"/>
            <a:chOff x="0" y="9649538"/>
            <a:chExt cx="18288253" cy="333375"/>
          </a:xfrm>
        </p:grpSpPr>
        <p:sp>
          <p:nvSpPr>
            <p:cNvPr id="36" name="Google Shape;36;p5"/>
            <p:cNvSpPr/>
            <p:nvPr/>
          </p:nvSpPr>
          <p:spPr>
            <a:xfrm>
              <a:off x="8389873" y="9649538"/>
              <a:ext cx="9898380" cy="333375"/>
            </a:xfrm>
            <a:custGeom>
              <a:rect b="b" l="l" r="r" t="t"/>
              <a:pathLst>
                <a:path extrusionOk="0" h="333375" w="9898380">
                  <a:moveTo>
                    <a:pt x="0" y="333374"/>
                  </a:moveTo>
                  <a:lnTo>
                    <a:pt x="9898125" y="333374"/>
                  </a:lnTo>
                  <a:lnTo>
                    <a:pt x="9898125" y="0"/>
                  </a:lnTo>
                  <a:lnTo>
                    <a:pt x="0" y="0"/>
                  </a:lnTo>
                  <a:lnTo>
                    <a:pt x="0" y="333374"/>
                  </a:lnTo>
                  <a:close/>
                </a:path>
              </a:pathLst>
            </a:custGeom>
            <a:solidFill>
              <a:srgbClr val="F5BE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7" name="Google Shape;37;p5"/>
            <p:cNvSpPr/>
            <p:nvPr/>
          </p:nvSpPr>
          <p:spPr>
            <a:xfrm>
              <a:off x="0" y="9649538"/>
              <a:ext cx="8390255" cy="333375"/>
            </a:xfrm>
            <a:custGeom>
              <a:rect b="b" l="l" r="r" t="t"/>
              <a:pathLst>
                <a:path extrusionOk="0" h="333375" w="8390255">
                  <a:moveTo>
                    <a:pt x="0" y="0"/>
                  </a:moveTo>
                  <a:lnTo>
                    <a:pt x="8389873" y="0"/>
                  </a:lnTo>
                  <a:lnTo>
                    <a:pt x="8389873" y="333374"/>
                  </a:lnTo>
                  <a:lnTo>
                    <a:pt x="0" y="333374"/>
                  </a:lnTo>
                  <a:lnTo>
                    <a:pt x="0" y="0"/>
                  </a:lnTo>
                  <a:close/>
                </a:path>
              </a:pathLst>
            </a:custGeom>
            <a:solidFill>
              <a:srgbClr val="011B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grpSp>
      <p:sp>
        <p:nvSpPr>
          <p:cNvPr id="38" name="Google Shape;38;p5"/>
          <p:cNvSpPr txBox="1"/>
          <p:nvPr>
            <p:ph idx="1" type="body"/>
          </p:nvPr>
        </p:nvSpPr>
        <p:spPr>
          <a:xfrm>
            <a:off x="247375" y="1219200"/>
            <a:ext cx="11750400" cy="4929600"/>
          </a:xfrm>
          <a:prstGeom prst="rect">
            <a:avLst/>
          </a:prstGeom>
        </p:spPr>
        <p:txBody>
          <a:bodyPr anchorCtr="0" anchor="t" bIns="45700" lIns="91425" spcFirstLastPara="1" rIns="91425" wrap="square" tIns="45700">
            <a:normAutofit/>
          </a:bodyPr>
          <a:lstStyle>
            <a:lvl1pPr indent="-406400" lvl="0" marL="457200">
              <a:spcBef>
                <a:spcPts val="1000"/>
              </a:spcBef>
              <a:spcAft>
                <a:spcPts val="0"/>
              </a:spcAft>
              <a:buSzPts val="2800"/>
              <a:buChar char="•"/>
              <a:defRPr/>
            </a:lvl1pPr>
            <a:lvl2pPr indent="-381000" lvl="1" marL="914400">
              <a:spcBef>
                <a:spcPts val="500"/>
              </a:spcBef>
              <a:spcAft>
                <a:spcPts val="0"/>
              </a:spcAft>
              <a:buSzPts val="2400"/>
              <a:buChar char="•"/>
              <a:defRPr/>
            </a:lvl2pPr>
            <a:lvl3pPr indent="-355600" lvl="2" marL="1371600">
              <a:spcBef>
                <a:spcPts val="500"/>
              </a:spcBef>
              <a:spcAft>
                <a:spcPts val="0"/>
              </a:spcAft>
              <a:buSzPts val="2000"/>
              <a:buChar char="•"/>
              <a:defRPr/>
            </a:lvl3pPr>
            <a:lvl4pPr indent="-342900" lvl="3" marL="1828800">
              <a:spcBef>
                <a:spcPts val="500"/>
              </a:spcBef>
              <a:spcAft>
                <a:spcPts val="0"/>
              </a:spcAft>
              <a:buSzPts val="1800"/>
              <a:buChar char="•"/>
              <a:defRPr/>
            </a:lvl4pPr>
            <a:lvl5pPr indent="-342900" lvl="4" marL="2286000">
              <a:spcBef>
                <a:spcPts val="500"/>
              </a:spcBef>
              <a:spcAft>
                <a:spcPts val="0"/>
              </a:spcAft>
              <a:buSzPts val="1800"/>
              <a:buChar char="•"/>
              <a:defRPr/>
            </a:lvl5pPr>
            <a:lvl6pPr indent="-342900" lvl="5" marL="2743200">
              <a:spcBef>
                <a:spcPts val="500"/>
              </a:spcBef>
              <a:spcAft>
                <a:spcPts val="0"/>
              </a:spcAft>
              <a:buSzPts val="1800"/>
              <a:buChar char="•"/>
              <a:defRPr/>
            </a:lvl6pPr>
            <a:lvl7pPr indent="-342900" lvl="6" marL="3200400">
              <a:spcBef>
                <a:spcPts val="500"/>
              </a:spcBef>
              <a:spcAft>
                <a:spcPts val="0"/>
              </a:spcAft>
              <a:buSzPts val="1800"/>
              <a:buChar char="•"/>
              <a:defRPr/>
            </a:lvl7pPr>
            <a:lvl8pPr indent="-342900" lvl="7" marL="3657600">
              <a:spcBef>
                <a:spcPts val="500"/>
              </a:spcBef>
              <a:spcAft>
                <a:spcPts val="0"/>
              </a:spcAft>
              <a:buSzPts val="1800"/>
              <a:buChar char="•"/>
              <a:defRPr/>
            </a:lvl8pPr>
            <a:lvl9pPr indent="-342900" lvl="8" marL="4114800">
              <a:spcBef>
                <a:spcPts val="500"/>
              </a:spcBef>
              <a:spcAft>
                <a:spcPts val="0"/>
              </a:spcAft>
              <a:buSzPts val="1800"/>
              <a:buChar char="•"/>
              <a:defRPr/>
            </a:lvl9pPr>
          </a:lstStyle>
          <a:p/>
        </p:txBody>
      </p:sp>
      <p:sp>
        <p:nvSpPr>
          <p:cNvPr id="39" name="Google Shape;39;p5"/>
          <p:cNvSpPr txBox="1"/>
          <p:nvPr>
            <p:ph type="title"/>
          </p:nvPr>
        </p:nvSpPr>
        <p:spPr>
          <a:xfrm>
            <a:off x="106025" y="141350"/>
            <a:ext cx="11962200" cy="1024800"/>
          </a:xfrm>
          <a:prstGeom prst="rect">
            <a:avLst/>
          </a:prstGeom>
        </p:spPr>
        <p:txBody>
          <a:bodyPr anchorCtr="0" anchor="t" bIns="45700" lIns="91425" spcFirstLastPara="1" rIns="91425" wrap="square" tIns="45700">
            <a:normAutofit/>
          </a:bodyPr>
          <a:lstStyle>
            <a:lvl1pPr lvl="0">
              <a:spcBef>
                <a:spcPts val="0"/>
              </a:spcBef>
              <a:spcAft>
                <a:spcPts val="0"/>
              </a:spcAft>
              <a:buSzPts val="4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JSU">
  <p:cSld name="CUSTOM_1">
    <p:spTree>
      <p:nvGrpSpPr>
        <p:cNvPr id="40" name="Shape 40"/>
        <p:cNvGrpSpPr/>
        <p:nvPr/>
      </p:nvGrpSpPr>
      <p:grpSpPr>
        <a:xfrm>
          <a:off x="0" y="0"/>
          <a:ext cx="0" cy="0"/>
          <a:chOff x="0" y="0"/>
          <a:chExt cx="0" cy="0"/>
        </a:xfrm>
      </p:grpSpPr>
      <p:sp>
        <p:nvSpPr>
          <p:cNvPr id="41" name="Google Shape;41;p6"/>
          <p:cNvSpPr txBox="1"/>
          <p:nvPr>
            <p:ph type="title"/>
          </p:nvPr>
        </p:nvSpPr>
        <p:spPr>
          <a:xfrm>
            <a:off x="996275" y="339100"/>
            <a:ext cx="10515600" cy="1325700"/>
          </a:xfrm>
          <a:prstGeom prst="rect">
            <a:avLst/>
          </a:prstGeom>
        </p:spPr>
        <p:txBody>
          <a:bodyPr anchorCtr="0" anchor="t" bIns="45700" lIns="91425" spcFirstLastPara="1" rIns="91425" wrap="square" tIns="45700">
            <a:normAutofit/>
          </a:bodyPr>
          <a:lstStyle>
            <a:lvl1pPr lvl="0">
              <a:spcBef>
                <a:spcPts val="0"/>
              </a:spcBef>
              <a:spcAft>
                <a:spcPts val="0"/>
              </a:spcAft>
              <a:buSzPts val="4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42" name="Google Shape;42;p6"/>
          <p:cNvGrpSpPr/>
          <p:nvPr/>
        </p:nvGrpSpPr>
        <p:grpSpPr>
          <a:xfrm>
            <a:off x="274331" y="55"/>
            <a:ext cx="721944" cy="6858343"/>
            <a:chOff x="411476" y="83"/>
            <a:chExt cx="1082862" cy="10287000"/>
          </a:xfrm>
        </p:grpSpPr>
        <p:sp>
          <p:nvSpPr>
            <p:cNvPr id="43" name="Google Shape;43;p6"/>
            <p:cNvSpPr/>
            <p:nvPr/>
          </p:nvSpPr>
          <p:spPr>
            <a:xfrm>
              <a:off x="411476" y="83"/>
              <a:ext cx="411480" cy="10287000"/>
            </a:xfrm>
            <a:custGeom>
              <a:rect b="b" l="l" r="r" t="t"/>
              <a:pathLst>
                <a:path extrusionOk="0" h="10287000" w="411480">
                  <a:moveTo>
                    <a:pt x="0" y="10286823"/>
                  </a:moveTo>
                  <a:lnTo>
                    <a:pt x="411482" y="10286823"/>
                  </a:lnTo>
                  <a:lnTo>
                    <a:pt x="411482" y="0"/>
                  </a:lnTo>
                  <a:lnTo>
                    <a:pt x="0" y="0"/>
                  </a:lnTo>
                  <a:lnTo>
                    <a:pt x="0" y="10286823"/>
                  </a:lnTo>
                  <a:close/>
                </a:path>
              </a:pathLst>
            </a:custGeom>
            <a:solidFill>
              <a:srgbClr val="011B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4" name="Google Shape;44;p6"/>
            <p:cNvSpPr/>
            <p:nvPr/>
          </p:nvSpPr>
          <p:spPr>
            <a:xfrm>
              <a:off x="822958" y="535"/>
              <a:ext cx="357505" cy="10286365"/>
            </a:xfrm>
            <a:custGeom>
              <a:rect b="b" l="l" r="r" t="t"/>
              <a:pathLst>
                <a:path extrusionOk="0" h="10286365" w="357505">
                  <a:moveTo>
                    <a:pt x="0" y="10285919"/>
                  </a:moveTo>
                  <a:lnTo>
                    <a:pt x="357054" y="10285919"/>
                  </a:lnTo>
                  <a:lnTo>
                    <a:pt x="357054" y="0"/>
                  </a:lnTo>
                  <a:lnTo>
                    <a:pt x="0" y="0"/>
                  </a:lnTo>
                  <a:lnTo>
                    <a:pt x="0" y="10285919"/>
                  </a:lnTo>
                  <a:close/>
                </a:path>
              </a:pathLst>
            </a:custGeom>
            <a:solidFill>
              <a:srgbClr val="73A1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5" name="Google Shape;45;p6"/>
            <p:cNvSpPr/>
            <p:nvPr/>
          </p:nvSpPr>
          <p:spPr>
            <a:xfrm>
              <a:off x="1180013" y="893"/>
              <a:ext cx="314325" cy="10285730"/>
            </a:xfrm>
            <a:custGeom>
              <a:rect b="b" l="l" r="r" t="t"/>
              <a:pathLst>
                <a:path extrusionOk="0" h="10285730" w="314325">
                  <a:moveTo>
                    <a:pt x="314325" y="10285221"/>
                  </a:moveTo>
                  <a:lnTo>
                    <a:pt x="0" y="10285221"/>
                  </a:lnTo>
                  <a:lnTo>
                    <a:pt x="0" y="0"/>
                  </a:lnTo>
                  <a:lnTo>
                    <a:pt x="314325" y="0"/>
                  </a:lnTo>
                  <a:lnTo>
                    <a:pt x="314325" y="10285221"/>
                  </a:lnTo>
                  <a:close/>
                </a:path>
              </a:pathLst>
            </a:custGeom>
            <a:solidFill>
              <a:srgbClr val="F5BE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grpSp>
      <p:sp>
        <p:nvSpPr>
          <p:cNvPr id="46" name="Google Shape;46;p6"/>
          <p:cNvSpPr txBox="1"/>
          <p:nvPr>
            <p:ph idx="1" type="body"/>
          </p:nvPr>
        </p:nvSpPr>
        <p:spPr>
          <a:xfrm>
            <a:off x="1219200" y="1130850"/>
            <a:ext cx="10760700" cy="5442300"/>
          </a:xfrm>
          <a:prstGeom prst="rect">
            <a:avLst/>
          </a:prstGeom>
        </p:spPr>
        <p:txBody>
          <a:bodyPr anchorCtr="0" anchor="t" bIns="45700" lIns="91425" spcFirstLastPara="1" rIns="91425" wrap="square" tIns="45700">
            <a:normAutofit/>
          </a:bodyPr>
          <a:lstStyle>
            <a:lvl1pPr indent="-406400" lvl="0" marL="457200">
              <a:spcBef>
                <a:spcPts val="1000"/>
              </a:spcBef>
              <a:spcAft>
                <a:spcPts val="0"/>
              </a:spcAft>
              <a:buSzPts val="2800"/>
              <a:buChar char="•"/>
              <a:defRPr/>
            </a:lvl1pPr>
            <a:lvl2pPr indent="-381000" lvl="1" marL="914400">
              <a:spcBef>
                <a:spcPts val="500"/>
              </a:spcBef>
              <a:spcAft>
                <a:spcPts val="0"/>
              </a:spcAft>
              <a:buSzPts val="2400"/>
              <a:buChar char="•"/>
              <a:defRPr/>
            </a:lvl2pPr>
            <a:lvl3pPr indent="-355600" lvl="2" marL="1371600">
              <a:spcBef>
                <a:spcPts val="500"/>
              </a:spcBef>
              <a:spcAft>
                <a:spcPts val="0"/>
              </a:spcAft>
              <a:buSzPts val="2000"/>
              <a:buChar char="•"/>
              <a:defRPr/>
            </a:lvl3pPr>
            <a:lvl4pPr indent="-342900" lvl="3" marL="1828800">
              <a:spcBef>
                <a:spcPts val="500"/>
              </a:spcBef>
              <a:spcAft>
                <a:spcPts val="0"/>
              </a:spcAft>
              <a:buSzPts val="1800"/>
              <a:buChar char="•"/>
              <a:defRPr/>
            </a:lvl4pPr>
            <a:lvl5pPr indent="-342900" lvl="4" marL="2286000">
              <a:spcBef>
                <a:spcPts val="500"/>
              </a:spcBef>
              <a:spcAft>
                <a:spcPts val="0"/>
              </a:spcAft>
              <a:buSzPts val="1800"/>
              <a:buChar char="•"/>
              <a:defRPr/>
            </a:lvl5pPr>
            <a:lvl6pPr indent="-342900" lvl="5" marL="2743200">
              <a:spcBef>
                <a:spcPts val="500"/>
              </a:spcBef>
              <a:spcAft>
                <a:spcPts val="0"/>
              </a:spcAft>
              <a:buSzPts val="1800"/>
              <a:buChar char="•"/>
              <a:defRPr/>
            </a:lvl6pPr>
            <a:lvl7pPr indent="-342900" lvl="6" marL="3200400">
              <a:spcBef>
                <a:spcPts val="500"/>
              </a:spcBef>
              <a:spcAft>
                <a:spcPts val="0"/>
              </a:spcAft>
              <a:buSzPts val="1800"/>
              <a:buChar char="•"/>
              <a:defRPr/>
            </a:lvl7pPr>
            <a:lvl8pPr indent="-342900" lvl="7" marL="3657600">
              <a:spcBef>
                <a:spcPts val="500"/>
              </a:spcBef>
              <a:spcAft>
                <a:spcPts val="0"/>
              </a:spcAft>
              <a:buSzPts val="1800"/>
              <a:buChar char="•"/>
              <a:defRPr/>
            </a:lvl8pPr>
            <a:lvl9pPr indent="-342900" lvl="8" marL="4114800">
              <a:spcBef>
                <a:spcPts val="50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EB Garamond"/>
              <a:buNone/>
              <a:defRPr i="0" sz="4400" u="none" cap="none" strike="noStrike">
                <a:solidFill>
                  <a:schemeClr val="dk1"/>
                </a:solidFill>
                <a:latin typeface="EB Garamond"/>
                <a:ea typeface="EB Garamond"/>
                <a:cs typeface="EB Garamond"/>
                <a:sym typeface="EB 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EB Garamond"/>
              <a:buChar char="•"/>
              <a:defRPr i="0" sz="2800" u="none" cap="none" strike="noStrike">
                <a:solidFill>
                  <a:schemeClr val="dk1"/>
                </a:solidFill>
                <a:latin typeface="EB Garamond"/>
                <a:ea typeface="EB Garamond"/>
                <a:cs typeface="EB Garamond"/>
                <a:sym typeface="EB Garamond"/>
              </a:defRPr>
            </a:lvl1pPr>
            <a:lvl2pPr indent="-381000" lvl="1" marL="914400" marR="0" rtl="0" algn="l">
              <a:lnSpc>
                <a:spcPct val="90000"/>
              </a:lnSpc>
              <a:spcBef>
                <a:spcPts val="500"/>
              </a:spcBef>
              <a:spcAft>
                <a:spcPts val="0"/>
              </a:spcAft>
              <a:buClr>
                <a:schemeClr val="dk1"/>
              </a:buClr>
              <a:buSzPts val="2400"/>
              <a:buFont typeface="EB Garamond"/>
              <a:buChar char="•"/>
              <a:defRPr i="0" sz="2400" u="none" cap="none" strike="noStrike">
                <a:solidFill>
                  <a:schemeClr val="dk1"/>
                </a:solidFill>
                <a:latin typeface="EB Garamond"/>
                <a:ea typeface="EB Garamond"/>
                <a:cs typeface="EB Garamond"/>
                <a:sym typeface="EB Garamond"/>
              </a:defRPr>
            </a:lvl2pPr>
            <a:lvl3pPr indent="-355600" lvl="2" marL="1371600" marR="0" rtl="0" algn="l">
              <a:lnSpc>
                <a:spcPct val="90000"/>
              </a:lnSpc>
              <a:spcBef>
                <a:spcPts val="500"/>
              </a:spcBef>
              <a:spcAft>
                <a:spcPts val="0"/>
              </a:spcAft>
              <a:buClr>
                <a:schemeClr val="dk1"/>
              </a:buClr>
              <a:buSzPts val="2000"/>
              <a:buFont typeface="EB Garamond"/>
              <a:buChar char="•"/>
              <a:defRPr i="0" sz="2000" u="none" cap="none" strike="noStrike">
                <a:solidFill>
                  <a:schemeClr val="dk1"/>
                </a:solidFill>
                <a:latin typeface="EB Garamond"/>
                <a:ea typeface="EB Garamond"/>
                <a:cs typeface="EB Garamond"/>
                <a:sym typeface="EB Garamond"/>
              </a:defRPr>
            </a:lvl3pPr>
            <a:lvl4pPr indent="-342900" lvl="3" marL="1828800" marR="0" rtl="0" algn="l">
              <a:lnSpc>
                <a:spcPct val="90000"/>
              </a:lnSpc>
              <a:spcBef>
                <a:spcPts val="500"/>
              </a:spcBef>
              <a:spcAft>
                <a:spcPts val="0"/>
              </a:spcAft>
              <a:buClr>
                <a:schemeClr val="dk1"/>
              </a:buClr>
              <a:buSzPts val="1800"/>
              <a:buFont typeface="EB Garamond"/>
              <a:buChar char="•"/>
              <a:defRPr i="0" sz="1800" u="none" cap="none" strike="noStrike">
                <a:solidFill>
                  <a:schemeClr val="dk1"/>
                </a:solidFill>
                <a:latin typeface="EB Garamond"/>
                <a:ea typeface="EB Garamond"/>
                <a:cs typeface="EB Garamond"/>
                <a:sym typeface="EB Garamond"/>
              </a:defRPr>
            </a:lvl4pPr>
            <a:lvl5pPr indent="-342900" lvl="4" marL="2286000" marR="0" rtl="0" algn="l">
              <a:lnSpc>
                <a:spcPct val="90000"/>
              </a:lnSpc>
              <a:spcBef>
                <a:spcPts val="500"/>
              </a:spcBef>
              <a:spcAft>
                <a:spcPts val="0"/>
              </a:spcAft>
              <a:buClr>
                <a:schemeClr val="dk1"/>
              </a:buClr>
              <a:buSzPts val="1800"/>
              <a:buFont typeface="EB Garamond"/>
              <a:buChar char="•"/>
              <a:defRPr i="0" sz="1800" u="none" cap="none" strike="noStrike">
                <a:solidFill>
                  <a:schemeClr val="dk1"/>
                </a:solidFill>
                <a:latin typeface="EB Garamond"/>
                <a:ea typeface="EB Garamond"/>
                <a:cs typeface="EB Garamond"/>
                <a:sym typeface="EB Garamond"/>
              </a:defRPr>
            </a:lvl5pPr>
            <a:lvl6pPr indent="-342900" lvl="5" marL="2743200" marR="0" rtl="0" algn="l">
              <a:lnSpc>
                <a:spcPct val="90000"/>
              </a:lnSpc>
              <a:spcBef>
                <a:spcPts val="500"/>
              </a:spcBef>
              <a:spcAft>
                <a:spcPts val="0"/>
              </a:spcAft>
              <a:buClr>
                <a:schemeClr val="dk1"/>
              </a:buClr>
              <a:buSzPts val="1800"/>
              <a:buFont typeface="EB Garamond"/>
              <a:buChar char="•"/>
              <a:defRPr i="0" sz="1800" u="none" cap="none" strike="noStrike">
                <a:solidFill>
                  <a:schemeClr val="dk1"/>
                </a:solidFill>
                <a:latin typeface="EB Garamond"/>
                <a:ea typeface="EB Garamond"/>
                <a:cs typeface="EB Garamond"/>
                <a:sym typeface="EB Garamond"/>
              </a:defRPr>
            </a:lvl6pPr>
            <a:lvl7pPr indent="-342900" lvl="6" marL="3200400" marR="0" rtl="0" algn="l">
              <a:lnSpc>
                <a:spcPct val="90000"/>
              </a:lnSpc>
              <a:spcBef>
                <a:spcPts val="500"/>
              </a:spcBef>
              <a:spcAft>
                <a:spcPts val="0"/>
              </a:spcAft>
              <a:buClr>
                <a:schemeClr val="dk1"/>
              </a:buClr>
              <a:buSzPts val="1800"/>
              <a:buFont typeface="EB Garamond"/>
              <a:buChar char="•"/>
              <a:defRPr i="0" sz="1800" u="none" cap="none" strike="noStrike">
                <a:solidFill>
                  <a:schemeClr val="dk1"/>
                </a:solidFill>
                <a:latin typeface="EB Garamond"/>
                <a:ea typeface="EB Garamond"/>
                <a:cs typeface="EB Garamond"/>
                <a:sym typeface="EB Garamond"/>
              </a:defRPr>
            </a:lvl7pPr>
            <a:lvl8pPr indent="-342900" lvl="7" marL="3657600" marR="0" rtl="0" algn="l">
              <a:lnSpc>
                <a:spcPct val="90000"/>
              </a:lnSpc>
              <a:spcBef>
                <a:spcPts val="500"/>
              </a:spcBef>
              <a:spcAft>
                <a:spcPts val="0"/>
              </a:spcAft>
              <a:buClr>
                <a:schemeClr val="dk1"/>
              </a:buClr>
              <a:buSzPts val="1800"/>
              <a:buFont typeface="EB Garamond"/>
              <a:buChar char="•"/>
              <a:defRPr i="0" sz="1800" u="none" cap="none" strike="noStrike">
                <a:solidFill>
                  <a:schemeClr val="dk1"/>
                </a:solidFill>
                <a:latin typeface="EB Garamond"/>
                <a:ea typeface="EB Garamond"/>
                <a:cs typeface="EB Garamond"/>
                <a:sym typeface="EB Garamond"/>
              </a:defRPr>
            </a:lvl8pPr>
            <a:lvl9pPr indent="-342900" lvl="8" marL="4114800" marR="0" rtl="0" algn="l">
              <a:lnSpc>
                <a:spcPct val="90000"/>
              </a:lnSpc>
              <a:spcBef>
                <a:spcPts val="500"/>
              </a:spcBef>
              <a:spcAft>
                <a:spcPts val="0"/>
              </a:spcAft>
              <a:buClr>
                <a:schemeClr val="dk1"/>
              </a:buClr>
              <a:buSzPts val="1800"/>
              <a:buFont typeface="EB Garamond"/>
              <a:buChar char="•"/>
              <a:defRPr i="0" sz="1800" u="none" cap="none" strike="noStrike">
                <a:solidFill>
                  <a:schemeClr val="dk1"/>
                </a:solidFill>
                <a:latin typeface="EB Garamond"/>
                <a:ea typeface="EB Garamond"/>
                <a:cs typeface="EB Garamond"/>
                <a:sym typeface="EB Garamond"/>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7"/>
          <p:cNvSpPr txBox="1"/>
          <p:nvPr>
            <p:ph type="title"/>
          </p:nvPr>
        </p:nvSpPr>
        <p:spPr>
          <a:xfrm>
            <a:off x="1697550" y="2046575"/>
            <a:ext cx="8796900" cy="8601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sz="5400"/>
              <a:t>US Health </a:t>
            </a:r>
            <a:r>
              <a:rPr lang="en-US" sz="5400"/>
              <a:t>Insurance</a:t>
            </a:r>
            <a:endParaRPr/>
          </a:p>
        </p:txBody>
      </p:sp>
      <p:sp>
        <p:nvSpPr>
          <p:cNvPr id="52" name="Google Shape;52;p7"/>
          <p:cNvSpPr txBox="1"/>
          <p:nvPr/>
        </p:nvSpPr>
        <p:spPr>
          <a:xfrm>
            <a:off x="4116900" y="3130000"/>
            <a:ext cx="4458300" cy="240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latin typeface="EB Garamond"/>
                <a:ea typeface="EB Garamond"/>
                <a:cs typeface="EB Garamond"/>
                <a:sym typeface="EB Garamond"/>
              </a:rPr>
              <a:t>Team:</a:t>
            </a:r>
            <a:endParaRPr sz="2400">
              <a:latin typeface="EB Garamond"/>
              <a:ea typeface="EB Garamond"/>
              <a:cs typeface="EB Garamond"/>
              <a:sym typeface="EB Garamond"/>
            </a:endParaRPr>
          </a:p>
          <a:p>
            <a:pPr indent="0" lvl="0" marL="0" rtl="0" algn="ctr">
              <a:spcBef>
                <a:spcPts val="0"/>
              </a:spcBef>
              <a:spcAft>
                <a:spcPts val="0"/>
              </a:spcAft>
              <a:buNone/>
            </a:pPr>
            <a:r>
              <a:rPr lang="en-US" sz="2400">
                <a:latin typeface="EB Garamond"/>
                <a:ea typeface="EB Garamond"/>
                <a:cs typeface="EB Garamond"/>
                <a:sym typeface="EB Garamond"/>
              </a:rPr>
              <a:t>Le Dao</a:t>
            </a:r>
            <a:endParaRPr sz="2400">
              <a:latin typeface="EB Garamond"/>
              <a:ea typeface="EB Garamond"/>
              <a:cs typeface="EB Garamond"/>
              <a:sym typeface="EB Garamond"/>
            </a:endParaRPr>
          </a:p>
          <a:p>
            <a:pPr indent="0" lvl="0" marL="0" rtl="0" algn="ctr">
              <a:spcBef>
                <a:spcPts val="0"/>
              </a:spcBef>
              <a:spcAft>
                <a:spcPts val="0"/>
              </a:spcAft>
              <a:buNone/>
            </a:pPr>
            <a:r>
              <a:rPr lang="en-US" sz="2400">
                <a:latin typeface="EB Garamond"/>
                <a:ea typeface="EB Garamond"/>
                <a:cs typeface="EB Garamond"/>
                <a:sym typeface="EB Garamond"/>
              </a:rPr>
              <a:t>Dang Minh Nhu Nguyen</a:t>
            </a:r>
            <a:endParaRPr sz="2400">
              <a:latin typeface="EB Garamond"/>
              <a:ea typeface="EB Garamond"/>
              <a:cs typeface="EB Garamond"/>
              <a:sym typeface="EB Garamond"/>
            </a:endParaRPr>
          </a:p>
          <a:p>
            <a:pPr indent="0" lvl="0" marL="0" rtl="0" algn="ctr">
              <a:spcBef>
                <a:spcPts val="0"/>
              </a:spcBef>
              <a:spcAft>
                <a:spcPts val="0"/>
              </a:spcAft>
              <a:buNone/>
            </a:pPr>
            <a:r>
              <a:rPr lang="en-US" sz="2400">
                <a:latin typeface="EB Garamond"/>
                <a:ea typeface="EB Garamond"/>
                <a:cs typeface="EB Garamond"/>
                <a:sym typeface="EB Garamond"/>
              </a:rPr>
              <a:t>Nhung Luong</a:t>
            </a:r>
            <a:endParaRPr sz="2400">
              <a:latin typeface="EB Garamond"/>
              <a:ea typeface="EB Garamond"/>
              <a:cs typeface="EB Garamond"/>
              <a:sym typeface="EB Garamond"/>
            </a:endParaRPr>
          </a:p>
          <a:p>
            <a:pPr indent="0" lvl="0" marL="0" rtl="0" algn="ctr">
              <a:spcBef>
                <a:spcPts val="0"/>
              </a:spcBef>
              <a:spcAft>
                <a:spcPts val="0"/>
              </a:spcAft>
              <a:buNone/>
            </a:pPr>
            <a:r>
              <a:t/>
            </a:r>
            <a:endParaRPr sz="2400">
              <a:latin typeface="EB Garamond"/>
              <a:ea typeface="EB Garamond"/>
              <a:cs typeface="EB Garamond"/>
              <a:sym typeface="EB Garamond"/>
            </a:endParaRPr>
          </a:p>
          <a:p>
            <a:pPr indent="0" lvl="0" marL="0" rtl="0" algn="l">
              <a:spcBef>
                <a:spcPts val="0"/>
              </a:spcBef>
              <a:spcAft>
                <a:spcPts val="0"/>
              </a:spcAft>
              <a:buNone/>
            </a:pPr>
            <a:r>
              <a:rPr lang="en-US" sz="2400">
                <a:latin typeface="EB Garamond"/>
                <a:ea typeface="EB Garamond"/>
                <a:cs typeface="EB Garamond"/>
                <a:sym typeface="EB Garamond"/>
              </a:rPr>
              <a:t>Class: MATH 161B - Spring 2022</a:t>
            </a:r>
            <a:endParaRPr sz="2400">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996275" y="339100"/>
            <a:ext cx="10515600" cy="13257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Result</a:t>
            </a:r>
            <a:endParaRPr/>
          </a:p>
        </p:txBody>
      </p:sp>
      <p:sp>
        <p:nvSpPr>
          <p:cNvPr id="118" name="Google Shape;118;p16"/>
          <p:cNvSpPr txBox="1"/>
          <p:nvPr>
            <p:ph idx="1" type="body"/>
          </p:nvPr>
        </p:nvSpPr>
        <p:spPr>
          <a:xfrm>
            <a:off x="1219200" y="1130850"/>
            <a:ext cx="10760700" cy="5436300"/>
          </a:xfrm>
          <a:prstGeom prst="rect">
            <a:avLst/>
          </a:prstGeom>
        </p:spPr>
        <p:txBody>
          <a:bodyPr anchorCtr="0" anchor="t" bIns="45700" lIns="91425" spcFirstLastPara="1" rIns="91425" wrap="square" tIns="45700">
            <a:normAutofit fontScale="77500" lnSpcReduction="20000"/>
          </a:bodyPr>
          <a:lstStyle/>
          <a:p>
            <a:pPr indent="0" lvl="0" marL="0" rtl="0" algn="l">
              <a:spcBef>
                <a:spcPts val="1000"/>
              </a:spcBef>
              <a:spcAft>
                <a:spcPts val="0"/>
              </a:spcAft>
              <a:buClr>
                <a:schemeClr val="dk1"/>
              </a:buClr>
              <a:buSzPct val="39285"/>
              <a:buFont typeface="Arial"/>
              <a:buNone/>
            </a:pPr>
            <a:r>
              <a:rPr lang="en-US"/>
              <a:t>5. Obtain the summary of ANOVA, identify the significant variable(s)</a:t>
            </a:r>
            <a:endParaRPr/>
          </a:p>
          <a:p>
            <a:pPr indent="0" lvl="0" marL="457200" rtl="0" algn="l">
              <a:spcBef>
                <a:spcPts val="1000"/>
              </a:spcBef>
              <a:spcAft>
                <a:spcPts val="0"/>
              </a:spcAft>
              <a:buClr>
                <a:schemeClr val="dk1"/>
              </a:buClr>
              <a:buSzPct val="39285"/>
              <a:buFont typeface="Arial"/>
              <a:buNone/>
            </a:pPr>
            <a:r>
              <a:t/>
            </a:r>
            <a:endParaRPr/>
          </a:p>
          <a:p>
            <a:pPr indent="0" lvl="0" marL="457200" rtl="0" algn="l">
              <a:spcBef>
                <a:spcPts val="1000"/>
              </a:spcBef>
              <a:spcAft>
                <a:spcPts val="0"/>
              </a:spcAft>
              <a:buClr>
                <a:schemeClr val="dk1"/>
              </a:buClr>
              <a:buSzPct val="39285"/>
              <a:buFont typeface="Arial"/>
              <a:buNone/>
            </a:pPr>
            <a:r>
              <a:t/>
            </a:r>
            <a:endParaRPr/>
          </a:p>
          <a:p>
            <a:pPr indent="0" lvl="0" marL="457200" rtl="0" algn="l">
              <a:spcBef>
                <a:spcPts val="1000"/>
              </a:spcBef>
              <a:spcAft>
                <a:spcPts val="0"/>
              </a:spcAft>
              <a:buClr>
                <a:schemeClr val="dk1"/>
              </a:buClr>
              <a:buSzPct val="39285"/>
              <a:buFont typeface="Arial"/>
              <a:buNone/>
            </a:pPr>
            <a:r>
              <a:rPr lang="en-US"/>
              <a:t>		</a:t>
            </a:r>
            <a:endParaRPr/>
          </a:p>
          <a:p>
            <a:pPr indent="0" lvl="0" marL="457200" rtl="0" algn="l">
              <a:spcBef>
                <a:spcPts val="1000"/>
              </a:spcBef>
              <a:spcAft>
                <a:spcPts val="0"/>
              </a:spcAft>
              <a:buNone/>
            </a:pPr>
            <a:r>
              <a:t/>
            </a:r>
            <a:endParaRPr/>
          </a:p>
          <a:p>
            <a:pPr indent="0" lvl="0" marL="457200" rtl="0" algn="l">
              <a:spcBef>
                <a:spcPts val="1000"/>
              </a:spcBef>
              <a:spcAft>
                <a:spcPts val="0"/>
              </a:spcAft>
              <a:buClr>
                <a:schemeClr val="dk1"/>
              </a:buClr>
              <a:buSzPct val="39285"/>
              <a:buFont typeface="Arial"/>
              <a:buNone/>
            </a:pPr>
            <a:r>
              <a:t/>
            </a:r>
            <a:endParaRPr/>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t/>
            </a:r>
            <a:endParaRPr sz="2400"/>
          </a:p>
          <a:p>
            <a:pPr indent="0" lvl="0" marL="0" rtl="0" algn="l">
              <a:lnSpc>
                <a:spcPct val="115000"/>
              </a:lnSpc>
              <a:spcBef>
                <a:spcPts val="0"/>
              </a:spcBef>
              <a:spcAft>
                <a:spcPts val="0"/>
              </a:spcAft>
              <a:buNone/>
            </a:pPr>
            <a:r>
              <a:rPr lang="en-US" sz="2400"/>
              <a:t>Fail to reject H</a:t>
            </a:r>
            <a:r>
              <a:rPr baseline="-25000" lang="en-US" sz="2400"/>
              <a:t>oA, </a:t>
            </a:r>
            <a:r>
              <a:rPr lang="en-US" sz="2400"/>
              <a:t>the data suggests that there no is significant effect of number of children  on insurance price.</a:t>
            </a:r>
            <a:endParaRPr sz="2400"/>
          </a:p>
          <a:p>
            <a:pPr indent="0" lvl="0" marL="0" rtl="0" algn="l">
              <a:lnSpc>
                <a:spcPct val="115000"/>
              </a:lnSpc>
              <a:spcBef>
                <a:spcPts val="0"/>
              </a:spcBef>
              <a:spcAft>
                <a:spcPts val="0"/>
              </a:spcAft>
              <a:buClr>
                <a:schemeClr val="dk1"/>
              </a:buClr>
              <a:buSzPct val="45833"/>
              <a:buFont typeface="Arial"/>
              <a:buNone/>
            </a:pPr>
            <a:r>
              <a:t/>
            </a:r>
            <a:endParaRPr sz="2400"/>
          </a:p>
          <a:p>
            <a:pPr indent="0" lvl="0" marL="0" rtl="0" algn="l">
              <a:lnSpc>
                <a:spcPct val="115000"/>
              </a:lnSpc>
              <a:spcBef>
                <a:spcPts val="0"/>
              </a:spcBef>
              <a:spcAft>
                <a:spcPts val="0"/>
              </a:spcAft>
              <a:buNone/>
            </a:pPr>
            <a:r>
              <a:rPr lang="en-US" sz="2400"/>
              <a:t>Reject H</a:t>
            </a:r>
            <a:r>
              <a:rPr baseline="-25000" lang="en-US" sz="2400"/>
              <a:t>oB</a:t>
            </a:r>
            <a:r>
              <a:rPr lang="en-US" sz="2400"/>
              <a:t>, the data suggests  that there is significant effect of smoker on insurance price.</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Clr>
                <a:schemeClr val="dk1"/>
              </a:buClr>
              <a:buSzPct val="45833"/>
              <a:buFont typeface="Arial"/>
              <a:buNone/>
            </a:pPr>
            <a:r>
              <a:rPr lang="en-US" sz="2400"/>
              <a:t>Fail to reject H</a:t>
            </a:r>
            <a:r>
              <a:rPr baseline="-25000" lang="en-US" sz="2400"/>
              <a:t>oAB</a:t>
            </a:r>
            <a:r>
              <a:rPr lang="en-US" sz="2400"/>
              <a:t> </a:t>
            </a:r>
            <a:r>
              <a:rPr baseline="-25000" lang="en-US" sz="2400"/>
              <a:t>, </a:t>
            </a:r>
            <a:r>
              <a:rPr lang="en-US" sz="2400"/>
              <a:t>the data suggests that there no is significant effect of the interaction between smoker and number of children  on insurance price.</a:t>
            </a:r>
            <a:endParaRPr baseline="-25000"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t/>
            </a:r>
            <a:endParaRPr sz="2400"/>
          </a:p>
        </p:txBody>
      </p:sp>
      <p:graphicFrame>
        <p:nvGraphicFramePr>
          <p:cNvPr id="119" name="Google Shape;119;p16"/>
          <p:cNvGraphicFramePr/>
          <p:nvPr/>
        </p:nvGraphicFramePr>
        <p:xfrm>
          <a:off x="2957238" y="1848625"/>
          <a:ext cx="3000000" cy="3000000"/>
        </p:xfrm>
        <a:graphic>
          <a:graphicData uri="http://schemas.openxmlformats.org/drawingml/2006/table">
            <a:tbl>
              <a:tblPr>
                <a:noFill/>
                <a:tableStyleId>{101A993F-8101-407E-A1BD-7B6A72A105ED}</a:tableStyleId>
              </a:tblPr>
              <a:tblGrid>
                <a:gridCol w="6417050"/>
              </a:tblGrid>
              <a:tr h="1563625">
                <a:tc>
                  <a:txBody>
                    <a:bodyPr/>
                    <a:lstStyle/>
                    <a:p>
                      <a:pPr indent="0" lvl="0" marL="0" rtl="0" algn="ctr">
                        <a:spcBef>
                          <a:spcPts val="0"/>
                        </a:spcBef>
                        <a:spcAft>
                          <a:spcPts val="0"/>
                        </a:spcAft>
                        <a:buNone/>
                      </a:pPr>
                      <a:r>
                        <a:t/>
                      </a:r>
                      <a:endParaRPr sz="1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tcPr>
                </a:tc>
              </a:tr>
              <a:tr h="522125">
                <a:tc>
                  <a:txBody>
                    <a:bodyPr/>
                    <a:lstStyle/>
                    <a:p>
                      <a:pPr indent="0" lvl="0" marL="0" rtl="0" algn="ctr">
                        <a:lnSpc>
                          <a:spcPct val="50000"/>
                        </a:lnSpc>
                        <a:spcBef>
                          <a:spcPts val="0"/>
                        </a:spcBef>
                        <a:spcAft>
                          <a:spcPts val="0"/>
                        </a:spcAft>
                        <a:buNone/>
                      </a:pPr>
                      <a:r>
                        <a:rPr b="1" i="1" lang="en-US">
                          <a:latin typeface="Times New Roman"/>
                          <a:ea typeface="Times New Roman"/>
                          <a:cs typeface="Times New Roman"/>
                          <a:sym typeface="Times New Roman"/>
                        </a:rPr>
                        <a:t>ANOVA Summary of Test Result</a:t>
                      </a:r>
                      <a:endParaRPr b="1" i="1">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tcPr>
                </a:tc>
              </a:tr>
            </a:tbl>
          </a:graphicData>
        </a:graphic>
      </p:graphicFrame>
      <p:pic>
        <p:nvPicPr>
          <p:cNvPr id="120" name="Google Shape;120;p16"/>
          <p:cNvPicPr preferRelativeResize="0"/>
          <p:nvPr/>
        </p:nvPicPr>
        <p:blipFill>
          <a:blip r:embed="rId3">
            <a:alphaModFix/>
          </a:blip>
          <a:stretch>
            <a:fillRect/>
          </a:stretch>
        </p:blipFill>
        <p:spPr>
          <a:xfrm>
            <a:off x="3550925" y="1908700"/>
            <a:ext cx="5406325" cy="1415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996275" y="339100"/>
            <a:ext cx="10515600" cy="1325700"/>
          </a:xfrm>
          <a:prstGeom prst="rect">
            <a:avLst/>
          </a:prstGeom>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None/>
            </a:pPr>
            <a:r>
              <a:rPr lang="en-US"/>
              <a:t>Result (Cont.)</a:t>
            </a:r>
            <a:endParaRPr/>
          </a:p>
          <a:p>
            <a:pPr indent="0" lvl="0" marL="0" rtl="0" algn="l">
              <a:spcBef>
                <a:spcPts val="0"/>
              </a:spcBef>
              <a:spcAft>
                <a:spcPts val="0"/>
              </a:spcAft>
              <a:buNone/>
            </a:pPr>
            <a:r>
              <a:t/>
            </a:r>
            <a:endParaRPr/>
          </a:p>
        </p:txBody>
      </p:sp>
      <p:sp>
        <p:nvSpPr>
          <p:cNvPr id="126" name="Google Shape;126;p17"/>
          <p:cNvSpPr txBox="1"/>
          <p:nvPr>
            <p:ph idx="1" type="body"/>
          </p:nvPr>
        </p:nvSpPr>
        <p:spPr>
          <a:xfrm>
            <a:off x="1230100" y="1338000"/>
            <a:ext cx="10760700" cy="83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6. Tukey’s Test</a:t>
            </a:r>
            <a:endParaRPr/>
          </a:p>
        </p:txBody>
      </p:sp>
      <p:graphicFrame>
        <p:nvGraphicFramePr>
          <p:cNvPr id="127" name="Google Shape;127;p17"/>
          <p:cNvGraphicFramePr/>
          <p:nvPr/>
        </p:nvGraphicFramePr>
        <p:xfrm>
          <a:off x="1827575" y="2526175"/>
          <a:ext cx="3000000" cy="3000000"/>
        </p:xfrm>
        <a:graphic>
          <a:graphicData uri="http://schemas.openxmlformats.org/drawingml/2006/table">
            <a:tbl>
              <a:tblPr>
                <a:noFill/>
                <a:tableStyleId>{101A993F-8101-407E-A1BD-7B6A72A105ED}</a:tableStyleId>
              </a:tblPr>
              <a:tblGrid>
                <a:gridCol w="8618700"/>
              </a:tblGrid>
              <a:tr h="1589250">
                <a:tc>
                  <a:txBody>
                    <a:bodyPr/>
                    <a:lstStyle/>
                    <a:p>
                      <a:pPr indent="0" lvl="0" marL="0" rtl="0" algn="ctr">
                        <a:spcBef>
                          <a:spcPts val="0"/>
                        </a:spcBef>
                        <a:spcAft>
                          <a:spcPts val="0"/>
                        </a:spcAft>
                        <a:buNone/>
                      </a:pPr>
                      <a:r>
                        <a:t/>
                      </a:r>
                      <a:endParaRPr sz="1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tcPr>
                </a:tc>
              </a:tr>
              <a:tr h="1114050">
                <a:tc>
                  <a:txBody>
                    <a:bodyPr/>
                    <a:lstStyle/>
                    <a:p>
                      <a:pPr indent="0" lvl="0" marL="0" rtl="0" algn="ctr">
                        <a:spcBef>
                          <a:spcPts val="0"/>
                        </a:spcBef>
                        <a:spcAft>
                          <a:spcPts val="0"/>
                        </a:spcAft>
                        <a:buNone/>
                      </a:pPr>
                      <a:r>
                        <a:t/>
                      </a:r>
                      <a:endParaRPr b="1" i="1" sz="2400">
                        <a:latin typeface="Times New Roman"/>
                        <a:ea typeface="Times New Roman"/>
                        <a:cs typeface="Times New Roman"/>
                        <a:sym typeface="Times New Roman"/>
                      </a:endParaRPr>
                    </a:p>
                    <a:p>
                      <a:pPr indent="0" lvl="0" marL="0" rtl="0" algn="ctr">
                        <a:spcBef>
                          <a:spcPts val="0"/>
                        </a:spcBef>
                        <a:spcAft>
                          <a:spcPts val="0"/>
                        </a:spcAft>
                        <a:buNone/>
                      </a:pPr>
                      <a:r>
                        <a:rPr b="1" i="1" lang="en-US" sz="2400">
                          <a:latin typeface="Times New Roman"/>
                          <a:ea typeface="Times New Roman"/>
                          <a:cs typeface="Times New Roman"/>
                          <a:sym typeface="Times New Roman"/>
                        </a:rPr>
                        <a:t>Tukey’s Test Result on Smoker</a:t>
                      </a:r>
                      <a:endParaRPr b="1" i="1" sz="24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tcPr>
                </a:tc>
              </a:tr>
            </a:tbl>
          </a:graphicData>
        </a:graphic>
      </p:graphicFrame>
      <p:pic>
        <p:nvPicPr>
          <p:cNvPr id="128" name="Google Shape;128;p17"/>
          <p:cNvPicPr preferRelativeResize="0"/>
          <p:nvPr/>
        </p:nvPicPr>
        <p:blipFill>
          <a:blip r:embed="rId3">
            <a:alphaModFix/>
          </a:blip>
          <a:stretch>
            <a:fillRect/>
          </a:stretch>
        </p:blipFill>
        <p:spPr>
          <a:xfrm>
            <a:off x="2158950" y="2780888"/>
            <a:ext cx="7955950" cy="1142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996275" y="339100"/>
            <a:ext cx="10515600" cy="13257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Challenges and Future Improvement</a:t>
            </a:r>
            <a:endParaRPr/>
          </a:p>
        </p:txBody>
      </p:sp>
      <p:sp>
        <p:nvSpPr>
          <p:cNvPr id="134" name="Google Shape;134;p18"/>
          <p:cNvSpPr txBox="1"/>
          <p:nvPr>
            <p:ph idx="1" type="body"/>
          </p:nvPr>
        </p:nvSpPr>
        <p:spPr>
          <a:xfrm>
            <a:off x="1750850" y="1130850"/>
            <a:ext cx="5454300" cy="5442300"/>
          </a:xfrm>
          <a:prstGeom prst="rect">
            <a:avLst/>
          </a:prstGeom>
        </p:spPr>
        <p:txBody>
          <a:bodyPr anchorCtr="0" anchor="t" bIns="45700" lIns="91425" spcFirstLastPara="1" rIns="91425" wrap="square" tIns="45700">
            <a:normAutofit/>
          </a:bodyPr>
          <a:lstStyle/>
          <a:p>
            <a:pPr indent="-368300" lvl="0" marL="457200" rtl="0" algn="l">
              <a:lnSpc>
                <a:spcPct val="150000"/>
              </a:lnSpc>
              <a:spcBef>
                <a:spcPts val="1000"/>
              </a:spcBef>
              <a:spcAft>
                <a:spcPts val="0"/>
              </a:spcAft>
              <a:buSzPts val="2200"/>
              <a:buAutoNum type="arabicPeriod"/>
            </a:pPr>
            <a:r>
              <a:rPr lang="en-US" sz="2200"/>
              <a:t>Challenges</a:t>
            </a:r>
            <a:endParaRPr sz="2200"/>
          </a:p>
          <a:p>
            <a:pPr indent="-368300" lvl="0" marL="457200" rtl="0" algn="l">
              <a:lnSpc>
                <a:spcPct val="150000"/>
              </a:lnSpc>
              <a:spcBef>
                <a:spcPts val="0"/>
              </a:spcBef>
              <a:spcAft>
                <a:spcPts val="0"/>
              </a:spcAft>
              <a:buSzPts val="2200"/>
              <a:buChar char="-"/>
            </a:pPr>
            <a:r>
              <a:rPr lang="en-US" sz="2200"/>
              <a:t>Choose dataset and o</a:t>
            </a:r>
            <a:r>
              <a:rPr lang="en-US" sz="2200"/>
              <a:t>bservational data</a:t>
            </a:r>
            <a:endParaRPr sz="2200"/>
          </a:p>
          <a:p>
            <a:pPr indent="-368300" lvl="0" marL="457200" rtl="0" algn="l">
              <a:lnSpc>
                <a:spcPct val="150000"/>
              </a:lnSpc>
              <a:spcBef>
                <a:spcPts val="0"/>
              </a:spcBef>
              <a:spcAft>
                <a:spcPts val="0"/>
              </a:spcAft>
              <a:buSzPts val="2200"/>
              <a:buChar char="-"/>
            </a:pPr>
            <a:r>
              <a:rPr lang="en-US" sz="2200"/>
              <a:t>Test on different factors</a:t>
            </a:r>
            <a:endParaRPr sz="2200"/>
          </a:p>
          <a:p>
            <a:pPr indent="-368300" lvl="0" marL="457200" rtl="0" algn="l">
              <a:lnSpc>
                <a:spcPct val="150000"/>
              </a:lnSpc>
              <a:spcBef>
                <a:spcPts val="0"/>
              </a:spcBef>
              <a:spcAft>
                <a:spcPts val="0"/>
              </a:spcAft>
              <a:buSzPts val="2200"/>
              <a:buChar char="-"/>
            </a:pPr>
            <a:r>
              <a:rPr lang="en-US" sz="2200"/>
              <a:t>L</a:t>
            </a:r>
            <a:r>
              <a:rPr lang="en-US" sz="2200"/>
              <a:t>arge enough and can be assumed as normally distributed</a:t>
            </a:r>
            <a:endParaRPr sz="2200"/>
          </a:p>
          <a:p>
            <a:pPr indent="-368300" lvl="0" marL="457200" rtl="0" algn="l">
              <a:lnSpc>
                <a:spcPct val="150000"/>
              </a:lnSpc>
              <a:spcBef>
                <a:spcPts val="0"/>
              </a:spcBef>
              <a:spcAft>
                <a:spcPts val="0"/>
              </a:spcAft>
              <a:buSzPts val="2200"/>
              <a:buChar char="-"/>
            </a:pPr>
            <a:r>
              <a:rPr lang="en-US" sz="2200"/>
              <a:t>Need to pass assumptions Shapiro test</a:t>
            </a:r>
            <a:endParaRPr sz="2200"/>
          </a:p>
          <a:p>
            <a:pPr indent="-368300" lvl="0" marL="457200" rtl="0" algn="l">
              <a:lnSpc>
                <a:spcPct val="150000"/>
              </a:lnSpc>
              <a:spcBef>
                <a:spcPts val="0"/>
              </a:spcBef>
              <a:spcAft>
                <a:spcPts val="0"/>
              </a:spcAft>
              <a:buSzPts val="2200"/>
              <a:buAutoNum type="arabicPeriod"/>
            </a:pPr>
            <a:r>
              <a:rPr lang="en-US" sz="2200"/>
              <a:t>Improvement</a:t>
            </a:r>
            <a:endParaRPr sz="2200"/>
          </a:p>
          <a:p>
            <a:pPr indent="-368300" lvl="0" marL="457200" rtl="0" algn="l">
              <a:lnSpc>
                <a:spcPct val="150000"/>
              </a:lnSpc>
              <a:spcBef>
                <a:spcPts val="0"/>
              </a:spcBef>
              <a:spcAft>
                <a:spcPts val="0"/>
              </a:spcAft>
              <a:buSzPts val="2200"/>
              <a:buChar char="-"/>
            </a:pPr>
            <a:r>
              <a:rPr lang="en-US" sz="2200"/>
              <a:t>MANOVA</a:t>
            </a:r>
            <a:endParaRPr sz="2200"/>
          </a:p>
          <a:p>
            <a:pPr indent="-368300" lvl="0" marL="457200" rtl="0" algn="l">
              <a:lnSpc>
                <a:spcPct val="150000"/>
              </a:lnSpc>
              <a:spcBef>
                <a:spcPts val="0"/>
              </a:spcBef>
              <a:spcAft>
                <a:spcPts val="0"/>
              </a:spcAft>
              <a:buSzPts val="2200"/>
              <a:buChar char="-"/>
            </a:pPr>
            <a:r>
              <a:rPr lang="en-US" sz="2200"/>
              <a:t>Utilize all data in dataset</a:t>
            </a:r>
            <a:endParaRPr sz="2200"/>
          </a:p>
          <a:p>
            <a:pPr indent="-368300" lvl="0" marL="457200" rtl="0" algn="l">
              <a:lnSpc>
                <a:spcPct val="150000"/>
              </a:lnSpc>
              <a:spcBef>
                <a:spcPts val="0"/>
              </a:spcBef>
              <a:spcAft>
                <a:spcPts val="0"/>
              </a:spcAft>
              <a:buSzPts val="2200"/>
              <a:buChar char="-"/>
            </a:pPr>
            <a:r>
              <a:rPr lang="en-US" sz="2200"/>
              <a:t>Better judgement</a:t>
            </a:r>
            <a:endParaRPr sz="2200"/>
          </a:p>
        </p:txBody>
      </p:sp>
      <p:pic>
        <p:nvPicPr>
          <p:cNvPr id="135" name="Google Shape;135;p18"/>
          <p:cNvPicPr preferRelativeResize="0"/>
          <p:nvPr/>
        </p:nvPicPr>
        <p:blipFill>
          <a:blip r:embed="rId3">
            <a:alphaModFix/>
          </a:blip>
          <a:stretch>
            <a:fillRect/>
          </a:stretch>
        </p:blipFill>
        <p:spPr>
          <a:xfrm>
            <a:off x="6933820" y="1130850"/>
            <a:ext cx="4206755" cy="54422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1697550" y="1956800"/>
            <a:ext cx="8796900" cy="9699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sz="7200"/>
              <a:t>THANK YOU</a:t>
            </a:r>
            <a:endParaRPr sz="7200"/>
          </a:p>
        </p:txBody>
      </p:sp>
      <p:sp>
        <p:nvSpPr>
          <p:cNvPr id="141" name="Google Shape;141;p19"/>
          <p:cNvSpPr txBox="1"/>
          <p:nvPr/>
        </p:nvSpPr>
        <p:spPr>
          <a:xfrm>
            <a:off x="5143950" y="3003400"/>
            <a:ext cx="1904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000">
                <a:latin typeface="EB Garamond"/>
                <a:ea typeface="EB Garamond"/>
                <a:cs typeface="EB Garamond"/>
                <a:sym typeface="EB Garamond"/>
              </a:rPr>
              <a:t>Q&amp;A</a:t>
            </a:r>
            <a:endParaRPr sz="6000">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pic>
        <p:nvPicPr>
          <p:cNvPr id="57" name="Google Shape;57;p8"/>
          <p:cNvPicPr preferRelativeResize="0"/>
          <p:nvPr/>
        </p:nvPicPr>
        <p:blipFill>
          <a:blip r:embed="rId3">
            <a:alphaModFix/>
          </a:blip>
          <a:stretch>
            <a:fillRect/>
          </a:stretch>
        </p:blipFill>
        <p:spPr>
          <a:xfrm>
            <a:off x="6626625" y="152400"/>
            <a:ext cx="5065445" cy="6553199"/>
          </a:xfrm>
          <a:prstGeom prst="rect">
            <a:avLst/>
          </a:prstGeom>
          <a:noFill/>
          <a:ln>
            <a:noFill/>
          </a:ln>
        </p:spPr>
      </p:pic>
      <p:sp>
        <p:nvSpPr>
          <p:cNvPr id="58" name="Google Shape;58;p8"/>
          <p:cNvSpPr txBox="1"/>
          <p:nvPr/>
        </p:nvSpPr>
        <p:spPr>
          <a:xfrm>
            <a:off x="2644075" y="204000"/>
            <a:ext cx="2181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400">
                <a:latin typeface="EB Garamond"/>
                <a:ea typeface="EB Garamond"/>
                <a:cs typeface="EB Garamond"/>
                <a:sym typeface="EB Garamond"/>
              </a:rPr>
              <a:t>Outlines</a:t>
            </a:r>
            <a:endParaRPr sz="4400">
              <a:latin typeface="EB Garamond"/>
              <a:ea typeface="EB Garamond"/>
              <a:cs typeface="EB Garamond"/>
              <a:sym typeface="EB Garamond"/>
            </a:endParaRPr>
          </a:p>
        </p:txBody>
      </p:sp>
      <p:sp>
        <p:nvSpPr>
          <p:cNvPr id="59" name="Google Shape;59;p8"/>
          <p:cNvSpPr txBox="1"/>
          <p:nvPr/>
        </p:nvSpPr>
        <p:spPr>
          <a:xfrm>
            <a:off x="1161150" y="1065900"/>
            <a:ext cx="5791200" cy="3717300"/>
          </a:xfrm>
          <a:prstGeom prst="rect">
            <a:avLst/>
          </a:prstGeom>
          <a:noFill/>
          <a:ln>
            <a:noFill/>
          </a:ln>
        </p:spPr>
        <p:txBody>
          <a:bodyPr anchorCtr="0" anchor="t" bIns="91425" lIns="91425" spcFirstLastPara="1" rIns="91425" wrap="square" tIns="91425">
            <a:spAutoFit/>
          </a:bodyPr>
          <a:lstStyle/>
          <a:p>
            <a:pPr indent="-400050" lvl="0" marL="457200" rtl="0" algn="l">
              <a:lnSpc>
                <a:spcPct val="150000"/>
              </a:lnSpc>
              <a:spcBef>
                <a:spcPts val="1000"/>
              </a:spcBef>
              <a:spcAft>
                <a:spcPts val="0"/>
              </a:spcAft>
              <a:buClr>
                <a:schemeClr val="dk1"/>
              </a:buClr>
              <a:buSzPts val="2700"/>
              <a:buFont typeface="EB Garamond"/>
              <a:buAutoNum type="arabicPeriod"/>
            </a:pPr>
            <a:r>
              <a:rPr lang="en-US" sz="2700">
                <a:solidFill>
                  <a:schemeClr val="dk1"/>
                </a:solidFill>
                <a:latin typeface="EB Garamond"/>
                <a:ea typeface="EB Garamond"/>
                <a:cs typeface="EB Garamond"/>
                <a:sym typeface="EB Garamond"/>
              </a:rPr>
              <a:t>Problem and Goal</a:t>
            </a:r>
            <a:endParaRPr sz="2700">
              <a:solidFill>
                <a:schemeClr val="dk1"/>
              </a:solidFill>
              <a:latin typeface="EB Garamond"/>
              <a:ea typeface="EB Garamond"/>
              <a:cs typeface="EB Garamond"/>
              <a:sym typeface="EB Garamond"/>
            </a:endParaRPr>
          </a:p>
          <a:p>
            <a:pPr indent="-400050" lvl="0" marL="457200" rtl="0" algn="l">
              <a:lnSpc>
                <a:spcPct val="150000"/>
              </a:lnSpc>
              <a:spcBef>
                <a:spcPts val="0"/>
              </a:spcBef>
              <a:spcAft>
                <a:spcPts val="0"/>
              </a:spcAft>
              <a:buClr>
                <a:schemeClr val="dk1"/>
              </a:buClr>
              <a:buSzPts val="2700"/>
              <a:buFont typeface="EB Garamond"/>
              <a:buAutoNum type="arabicPeriod"/>
            </a:pPr>
            <a:r>
              <a:rPr lang="en-US" sz="2700">
                <a:solidFill>
                  <a:schemeClr val="dk1"/>
                </a:solidFill>
                <a:latin typeface="EB Garamond"/>
                <a:ea typeface="EB Garamond"/>
                <a:cs typeface="EB Garamond"/>
                <a:sym typeface="EB Garamond"/>
              </a:rPr>
              <a:t>Materials</a:t>
            </a:r>
            <a:endParaRPr sz="2700">
              <a:solidFill>
                <a:schemeClr val="dk1"/>
              </a:solidFill>
              <a:latin typeface="EB Garamond"/>
              <a:ea typeface="EB Garamond"/>
              <a:cs typeface="EB Garamond"/>
              <a:sym typeface="EB Garamond"/>
            </a:endParaRPr>
          </a:p>
          <a:p>
            <a:pPr indent="-400050" lvl="0" marL="457200" rtl="0" algn="l">
              <a:lnSpc>
                <a:spcPct val="150000"/>
              </a:lnSpc>
              <a:spcBef>
                <a:spcPts val="0"/>
              </a:spcBef>
              <a:spcAft>
                <a:spcPts val="0"/>
              </a:spcAft>
              <a:buClr>
                <a:schemeClr val="dk1"/>
              </a:buClr>
              <a:buSzPts val="2700"/>
              <a:buFont typeface="EB Garamond"/>
              <a:buAutoNum type="arabicPeriod"/>
            </a:pPr>
            <a:r>
              <a:rPr lang="en-US" sz="2700">
                <a:solidFill>
                  <a:schemeClr val="dk1"/>
                </a:solidFill>
                <a:latin typeface="EB Garamond"/>
                <a:ea typeface="EB Garamond"/>
                <a:cs typeface="EB Garamond"/>
                <a:sym typeface="EB Garamond"/>
              </a:rPr>
              <a:t>Methodology</a:t>
            </a:r>
            <a:endParaRPr sz="2700">
              <a:solidFill>
                <a:schemeClr val="dk1"/>
              </a:solidFill>
              <a:latin typeface="EB Garamond"/>
              <a:ea typeface="EB Garamond"/>
              <a:cs typeface="EB Garamond"/>
              <a:sym typeface="EB Garamond"/>
            </a:endParaRPr>
          </a:p>
          <a:p>
            <a:pPr indent="-400050" lvl="0" marL="457200" rtl="0" algn="l">
              <a:lnSpc>
                <a:spcPct val="150000"/>
              </a:lnSpc>
              <a:spcBef>
                <a:spcPts val="0"/>
              </a:spcBef>
              <a:spcAft>
                <a:spcPts val="0"/>
              </a:spcAft>
              <a:buClr>
                <a:schemeClr val="dk1"/>
              </a:buClr>
              <a:buSzPts val="2700"/>
              <a:buFont typeface="EB Garamond"/>
              <a:buAutoNum type="arabicPeriod"/>
            </a:pPr>
            <a:r>
              <a:rPr lang="en-US" sz="2700">
                <a:solidFill>
                  <a:schemeClr val="dk1"/>
                </a:solidFill>
                <a:latin typeface="EB Garamond"/>
                <a:ea typeface="EB Garamond"/>
                <a:cs typeface="EB Garamond"/>
                <a:sym typeface="EB Garamond"/>
              </a:rPr>
              <a:t>Result</a:t>
            </a:r>
            <a:endParaRPr sz="2700">
              <a:solidFill>
                <a:schemeClr val="dk1"/>
              </a:solidFill>
              <a:latin typeface="EB Garamond"/>
              <a:ea typeface="EB Garamond"/>
              <a:cs typeface="EB Garamond"/>
              <a:sym typeface="EB Garamond"/>
            </a:endParaRPr>
          </a:p>
          <a:p>
            <a:pPr indent="-400050" lvl="0" marL="457200" rtl="0" algn="l">
              <a:lnSpc>
                <a:spcPct val="150000"/>
              </a:lnSpc>
              <a:spcBef>
                <a:spcPts val="0"/>
              </a:spcBef>
              <a:spcAft>
                <a:spcPts val="0"/>
              </a:spcAft>
              <a:buClr>
                <a:schemeClr val="dk1"/>
              </a:buClr>
              <a:buSzPts val="2700"/>
              <a:buFont typeface="EB Garamond"/>
              <a:buAutoNum type="arabicPeriod"/>
            </a:pPr>
            <a:r>
              <a:rPr lang="en-US" sz="2700">
                <a:solidFill>
                  <a:schemeClr val="dk1"/>
                </a:solidFill>
                <a:latin typeface="EB Garamond"/>
                <a:ea typeface="EB Garamond"/>
                <a:cs typeface="EB Garamond"/>
                <a:sym typeface="EB Garamond"/>
              </a:rPr>
              <a:t>Challenges and Future Improvement</a:t>
            </a:r>
            <a:endParaRPr sz="2700">
              <a:solidFill>
                <a:schemeClr val="dk1"/>
              </a:solidFill>
              <a:latin typeface="EB Garamond"/>
              <a:ea typeface="EB Garamond"/>
              <a:cs typeface="EB Garamond"/>
              <a:sym typeface="EB Garamond"/>
            </a:endParaRPr>
          </a:p>
          <a:p>
            <a:pPr indent="-400050" lvl="0" marL="457200" rtl="0" algn="l">
              <a:lnSpc>
                <a:spcPct val="150000"/>
              </a:lnSpc>
              <a:spcBef>
                <a:spcPts val="0"/>
              </a:spcBef>
              <a:spcAft>
                <a:spcPts val="0"/>
              </a:spcAft>
              <a:buClr>
                <a:schemeClr val="dk1"/>
              </a:buClr>
              <a:buSzPts val="2700"/>
              <a:buFont typeface="EB Garamond"/>
              <a:buAutoNum type="arabicPeriod"/>
            </a:pPr>
            <a:r>
              <a:rPr lang="en-US" sz="2700">
                <a:solidFill>
                  <a:schemeClr val="dk1"/>
                </a:solidFill>
                <a:latin typeface="EB Garamond"/>
                <a:ea typeface="EB Garamond"/>
                <a:cs typeface="EB Garamond"/>
                <a:sym typeface="EB Garamond"/>
              </a:rPr>
              <a:t>Q&amp;A</a:t>
            </a:r>
            <a:endParaRPr sz="2700">
              <a:solidFill>
                <a:schemeClr val="dk1"/>
              </a:solidFill>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9"/>
          <p:cNvSpPr txBox="1"/>
          <p:nvPr>
            <p:ph idx="1" type="body"/>
          </p:nvPr>
        </p:nvSpPr>
        <p:spPr>
          <a:xfrm>
            <a:off x="1137400" y="1219200"/>
            <a:ext cx="4536900" cy="4929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700"/>
              <a:t>Problem</a:t>
            </a:r>
            <a:endParaRPr sz="2700"/>
          </a:p>
          <a:p>
            <a:pPr indent="-381000" lvl="0" marL="457200" rtl="0" algn="l">
              <a:spcBef>
                <a:spcPts val="1000"/>
              </a:spcBef>
              <a:spcAft>
                <a:spcPts val="0"/>
              </a:spcAft>
              <a:buSzPts val="2400"/>
              <a:buChar char="-"/>
            </a:pPr>
            <a:r>
              <a:rPr lang="en-US" sz="2400"/>
              <a:t>Risk underwriting in Insurance Business </a:t>
            </a:r>
            <a:endParaRPr sz="2400"/>
          </a:p>
          <a:p>
            <a:pPr indent="-381000" lvl="0" marL="457200" rtl="0" algn="l">
              <a:spcBef>
                <a:spcPts val="0"/>
              </a:spcBef>
              <a:spcAft>
                <a:spcPts val="0"/>
              </a:spcAft>
              <a:buSzPts val="2400"/>
              <a:buChar char="-"/>
            </a:pPr>
            <a:r>
              <a:rPr lang="en-US" sz="2400"/>
              <a:t>Variables in insurance charges (age, sex, smoker, etc.)</a:t>
            </a:r>
            <a:endParaRPr sz="2400"/>
          </a:p>
          <a:p>
            <a:pPr indent="0" lvl="0" marL="0" rtl="0" algn="l">
              <a:spcBef>
                <a:spcPts val="1000"/>
              </a:spcBef>
              <a:spcAft>
                <a:spcPts val="0"/>
              </a:spcAft>
              <a:buNone/>
            </a:pPr>
            <a:r>
              <a:rPr lang="en-US" sz="2700"/>
              <a:t>Goal</a:t>
            </a:r>
            <a:endParaRPr sz="2700"/>
          </a:p>
          <a:p>
            <a:pPr indent="-381000" lvl="0" marL="457200" rtl="0" algn="l">
              <a:spcBef>
                <a:spcPts val="1000"/>
              </a:spcBef>
              <a:spcAft>
                <a:spcPts val="0"/>
              </a:spcAft>
              <a:buSzPts val="2400"/>
              <a:buChar char="-"/>
            </a:pPr>
            <a:r>
              <a:rPr lang="en-US" sz="2400"/>
              <a:t>Answer: if there is an effect of number of children, smoker, and the interaction of both factors on insurance price</a:t>
            </a:r>
            <a:endParaRPr sz="2400"/>
          </a:p>
          <a:p>
            <a:pPr indent="0" lvl="0" marL="0" rtl="0" algn="l">
              <a:spcBef>
                <a:spcPts val="1000"/>
              </a:spcBef>
              <a:spcAft>
                <a:spcPts val="0"/>
              </a:spcAft>
              <a:buNone/>
            </a:pPr>
            <a:r>
              <a:t/>
            </a:r>
            <a:endParaRPr sz="2400"/>
          </a:p>
        </p:txBody>
      </p:sp>
      <p:sp>
        <p:nvSpPr>
          <p:cNvPr id="65" name="Google Shape;65;p9"/>
          <p:cNvSpPr txBox="1"/>
          <p:nvPr>
            <p:ph type="title"/>
          </p:nvPr>
        </p:nvSpPr>
        <p:spPr>
          <a:xfrm>
            <a:off x="247375" y="141350"/>
            <a:ext cx="11820900" cy="10248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Problem and Goal</a:t>
            </a:r>
            <a:endParaRPr/>
          </a:p>
        </p:txBody>
      </p:sp>
      <p:pic>
        <p:nvPicPr>
          <p:cNvPr id="66" name="Google Shape;66;p9"/>
          <p:cNvPicPr preferRelativeResize="0"/>
          <p:nvPr/>
        </p:nvPicPr>
        <p:blipFill>
          <a:blip r:embed="rId3">
            <a:alphaModFix/>
          </a:blip>
          <a:stretch>
            <a:fillRect/>
          </a:stretch>
        </p:blipFill>
        <p:spPr>
          <a:xfrm>
            <a:off x="6091475" y="1687437"/>
            <a:ext cx="5423475" cy="348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0"/>
          <p:cNvSpPr txBox="1"/>
          <p:nvPr>
            <p:ph type="title"/>
          </p:nvPr>
        </p:nvSpPr>
        <p:spPr>
          <a:xfrm>
            <a:off x="996275" y="339100"/>
            <a:ext cx="10515600" cy="798300"/>
          </a:xfrm>
          <a:prstGeom prst="rect">
            <a:avLst/>
          </a:prstGeom>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ts val="990"/>
              <a:buFont typeface="Arial"/>
              <a:buNone/>
            </a:pPr>
            <a:r>
              <a:rPr lang="en-US"/>
              <a:t>Materials</a:t>
            </a:r>
            <a:endParaRPr/>
          </a:p>
          <a:p>
            <a:pPr indent="0" lvl="0" marL="0" rtl="0" algn="l">
              <a:spcBef>
                <a:spcPts val="0"/>
              </a:spcBef>
              <a:spcAft>
                <a:spcPts val="0"/>
              </a:spcAft>
              <a:buNone/>
            </a:pPr>
            <a:r>
              <a:t/>
            </a:r>
            <a:endParaRPr/>
          </a:p>
        </p:txBody>
      </p:sp>
      <p:sp>
        <p:nvSpPr>
          <p:cNvPr id="72" name="Google Shape;72;p10"/>
          <p:cNvSpPr txBox="1"/>
          <p:nvPr>
            <p:ph idx="1" type="body"/>
          </p:nvPr>
        </p:nvSpPr>
        <p:spPr>
          <a:xfrm>
            <a:off x="1418700" y="1226875"/>
            <a:ext cx="10773300" cy="2977800"/>
          </a:xfrm>
          <a:prstGeom prst="rect">
            <a:avLst/>
          </a:prstGeom>
        </p:spPr>
        <p:txBody>
          <a:bodyPr anchorCtr="0" anchor="t" bIns="45700" lIns="91425" spcFirstLastPara="1" rIns="91425" wrap="square" tIns="45700">
            <a:noAutofit/>
          </a:bodyPr>
          <a:lstStyle/>
          <a:p>
            <a:pPr indent="-381000" lvl="0" marL="457200" rtl="0" algn="l">
              <a:lnSpc>
                <a:spcPct val="100000"/>
              </a:lnSpc>
              <a:spcBef>
                <a:spcPts val="1000"/>
              </a:spcBef>
              <a:spcAft>
                <a:spcPts val="0"/>
              </a:spcAft>
              <a:buSzPts val="2400"/>
              <a:buAutoNum type="arabicPeriod"/>
            </a:pPr>
            <a:r>
              <a:rPr lang="en-US" sz="2400"/>
              <a:t>Dataset</a:t>
            </a:r>
            <a:endParaRPr sz="2400"/>
          </a:p>
          <a:p>
            <a:pPr indent="-381000" lvl="0" marL="457200" rtl="0" algn="l">
              <a:lnSpc>
                <a:spcPct val="100000"/>
              </a:lnSpc>
              <a:spcBef>
                <a:spcPts val="0"/>
              </a:spcBef>
              <a:spcAft>
                <a:spcPts val="0"/>
              </a:spcAft>
              <a:buSzPts val="2400"/>
              <a:buChar char="-"/>
            </a:pPr>
            <a:r>
              <a:rPr lang="en-US" sz="2400"/>
              <a:t>Name: US Health Insurance Dataset</a:t>
            </a:r>
            <a:endParaRPr sz="2400"/>
          </a:p>
          <a:p>
            <a:pPr indent="-381000" lvl="0" marL="457200" rtl="0" algn="l">
              <a:lnSpc>
                <a:spcPct val="100000"/>
              </a:lnSpc>
              <a:spcBef>
                <a:spcPts val="0"/>
              </a:spcBef>
              <a:spcAft>
                <a:spcPts val="0"/>
              </a:spcAft>
              <a:buSzPts val="2400"/>
              <a:buChar char="-"/>
            </a:pPr>
            <a:r>
              <a:rPr lang="en-US" sz="2400"/>
              <a:t>Source: Kaggle</a:t>
            </a:r>
            <a:endParaRPr sz="2400"/>
          </a:p>
          <a:p>
            <a:pPr indent="-381000" lvl="0" marL="457200" rtl="0" algn="l">
              <a:lnSpc>
                <a:spcPct val="100000"/>
              </a:lnSpc>
              <a:spcBef>
                <a:spcPts val="0"/>
              </a:spcBef>
              <a:spcAft>
                <a:spcPts val="0"/>
              </a:spcAft>
              <a:buSzPts val="2400"/>
              <a:buChar char="-"/>
            </a:pPr>
            <a:r>
              <a:rPr lang="en-US" sz="2400"/>
              <a:t>Number of </a:t>
            </a:r>
            <a:r>
              <a:rPr lang="en-US" sz="2400"/>
              <a:t>observations: </a:t>
            </a:r>
            <a:r>
              <a:rPr lang="en-US" sz="2400"/>
              <a:t>1338</a:t>
            </a:r>
            <a:endParaRPr sz="2400"/>
          </a:p>
          <a:p>
            <a:pPr indent="-381000" lvl="0" marL="457200" rtl="0" algn="l">
              <a:lnSpc>
                <a:spcPct val="100000"/>
              </a:lnSpc>
              <a:spcBef>
                <a:spcPts val="0"/>
              </a:spcBef>
              <a:spcAft>
                <a:spcPts val="0"/>
              </a:spcAft>
              <a:buSzPts val="2400"/>
              <a:buChar char="-"/>
            </a:pPr>
            <a:r>
              <a:rPr lang="en-US" sz="2400"/>
              <a:t>Number of variables : Age, Sex, BMI, Number of Children, Smoker, and Region</a:t>
            </a:r>
            <a:endParaRPr sz="2400"/>
          </a:p>
          <a:p>
            <a:pPr indent="-381000" lvl="0" marL="457200" rtl="0" algn="l">
              <a:lnSpc>
                <a:spcPct val="100000"/>
              </a:lnSpc>
              <a:spcBef>
                <a:spcPts val="0"/>
              </a:spcBef>
              <a:spcAft>
                <a:spcPts val="0"/>
              </a:spcAft>
              <a:buSzPts val="2400"/>
              <a:buChar char="-"/>
            </a:pPr>
            <a:r>
              <a:rPr lang="en-US" sz="2400"/>
              <a:t>Missing data: none</a:t>
            </a:r>
            <a:endParaRPr sz="2400"/>
          </a:p>
          <a:p>
            <a:pPr indent="-381000" lvl="0" marL="457200" rtl="0" algn="l">
              <a:lnSpc>
                <a:spcPct val="100000"/>
              </a:lnSpc>
              <a:spcBef>
                <a:spcPts val="0"/>
              </a:spcBef>
              <a:spcAft>
                <a:spcPts val="0"/>
              </a:spcAft>
              <a:buSzPts val="2400"/>
              <a:buAutoNum type="arabicPeriod"/>
            </a:pPr>
            <a:r>
              <a:rPr lang="en-US" sz="2400"/>
              <a:t>Programming language</a:t>
            </a:r>
            <a:endParaRPr sz="2400"/>
          </a:p>
          <a:p>
            <a:pPr indent="-381000" lvl="0" marL="457200" rtl="0" algn="l">
              <a:lnSpc>
                <a:spcPct val="100000"/>
              </a:lnSpc>
              <a:spcBef>
                <a:spcPts val="0"/>
              </a:spcBef>
              <a:spcAft>
                <a:spcPts val="0"/>
              </a:spcAft>
              <a:buSzPts val="2400"/>
              <a:buChar char="-"/>
            </a:pPr>
            <a:r>
              <a:rPr lang="en-US" sz="2400"/>
              <a:t>R</a:t>
            </a:r>
            <a:endParaRPr sz="2400"/>
          </a:p>
          <a:p>
            <a:pPr indent="0" lvl="0" marL="0" rtl="0" algn="l">
              <a:lnSpc>
                <a:spcPct val="100000"/>
              </a:lnSpc>
              <a:spcBef>
                <a:spcPts val="1000"/>
              </a:spcBef>
              <a:spcAft>
                <a:spcPts val="0"/>
              </a:spcAft>
              <a:buSzPts val="688"/>
              <a:buNone/>
            </a:pPr>
            <a:r>
              <a:t/>
            </a:r>
            <a:endParaRPr sz="2400"/>
          </a:p>
        </p:txBody>
      </p:sp>
      <p:sp>
        <p:nvSpPr>
          <p:cNvPr id="73" name="Google Shape;73;p10"/>
          <p:cNvSpPr txBox="1"/>
          <p:nvPr/>
        </p:nvSpPr>
        <p:spPr>
          <a:xfrm>
            <a:off x="8098575" y="1310275"/>
            <a:ext cx="370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EB Garamond"/>
              <a:ea typeface="EB Garamond"/>
              <a:cs typeface="EB Garamond"/>
              <a:sym typeface="EB Garamond"/>
            </a:endParaRPr>
          </a:p>
        </p:txBody>
      </p:sp>
      <p:sp>
        <p:nvSpPr>
          <p:cNvPr id="74" name="Google Shape;74;p10"/>
          <p:cNvSpPr txBox="1"/>
          <p:nvPr/>
        </p:nvSpPr>
        <p:spPr>
          <a:xfrm>
            <a:off x="6845600" y="3667575"/>
            <a:ext cx="4454700" cy="27861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US" sz="2400">
                <a:solidFill>
                  <a:schemeClr val="dk1"/>
                </a:solidFill>
                <a:latin typeface="EB Garamond"/>
                <a:ea typeface="EB Garamond"/>
                <a:cs typeface="EB Garamond"/>
                <a:sym typeface="EB Garamond"/>
              </a:rPr>
              <a:t>3. </a:t>
            </a:r>
            <a:r>
              <a:rPr lang="en-US" sz="2400">
                <a:solidFill>
                  <a:schemeClr val="dk1"/>
                </a:solidFill>
                <a:latin typeface="EB Garamond"/>
                <a:ea typeface="EB Garamond"/>
                <a:cs typeface="EB Garamond"/>
                <a:sym typeface="EB Garamond"/>
              </a:rPr>
              <a:t>Method: </a:t>
            </a:r>
            <a:endParaRPr sz="2400">
              <a:solidFill>
                <a:schemeClr val="dk1"/>
              </a:solidFill>
              <a:latin typeface="EB Garamond"/>
              <a:ea typeface="EB Garamond"/>
              <a:cs typeface="EB Garamond"/>
              <a:sym typeface="EB Garamond"/>
            </a:endParaRPr>
          </a:p>
          <a:p>
            <a:pPr indent="-381000" lvl="0" marL="457200" rtl="0" algn="l">
              <a:spcBef>
                <a:spcPts val="1000"/>
              </a:spcBef>
              <a:spcAft>
                <a:spcPts val="0"/>
              </a:spcAft>
              <a:buClr>
                <a:schemeClr val="dk1"/>
              </a:buClr>
              <a:buSzPts val="2400"/>
              <a:buFont typeface="EB Garamond"/>
              <a:buChar char="-"/>
            </a:pPr>
            <a:r>
              <a:rPr lang="en-US" sz="2400">
                <a:solidFill>
                  <a:schemeClr val="dk1"/>
                </a:solidFill>
                <a:latin typeface="EB Garamond"/>
                <a:ea typeface="EB Garamond"/>
                <a:cs typeface="EB Garamond"/>
                <a:sym typeface="EB Garamond"/>
              </a:rPr>
              <a:t>2-way ANOVA</a:t>
            </a:r>
            <a:endParaRPr sz="2400">
              <a:solidFill>
                <a:schemeClr val="dk1"/>
              </a:solidFill>
              <a:latin typeface="EB Garamond"/>
              <a:ea typeface="EB Garamond"/>
              <a:cs typeface="EB Garamond"/>
              <a:sym typeface="EB Garamond"/>
            </a:endParaRPr>
          </a:p>
          <a:p>
            <a:pPr indent="0" lvl="0" marL="0" rtl="0" algn="l">
              <a:spcBef>
                <a:spcPts val="1000"/>
              </a:spcBef>
              <a:spcAft>
                <a:spcPts val="0"/>
              </a:spcAft>
              <a:buNone/>
            </a:pPr>
            <a:r>
              <a:rPr lang="en-US" sz="2400">
                <a:solidFill>
                  <a:schemeClr val="dk1"/>
                </a:solidFill>
                <a:latin typeface="EB Garamond"/>
                <a:ea typeface="EB Garamond"/>
                <a:cs typeface="EB Garamond"/>
                <a:sym typeface="EB Garamond"/>
              </a:rPr>
              <a:t>4. Selected parameters: 2 factors</a:t>
            </a:r>
            <a:endParaRPr sz="2400">
              <a:solidFill>
                <a:schemeClr val="dk1"/>
              </a:solidFill>
              <a:latin typeface="EB Garamond"/>
              <a:ea typeface="EB Garamond"/>
              <a:cs typeface="EB Garamond"/>
              <a:sym typeface="EB Garamond"/>
            </a:endParaRPr>
          </a:p>
          <a:p>
            <a:pPr indent="-381000" lvl="0" marL="457200" rtl="0" algn="l">
              <a:spcBef>
                <a:spcPts val="1000"/>
              </a:spcBef>
              <a:spcAft>
                <a:spcPts val="0"/>
              </a:spcAft>
              <a:buClr>
                <a:schemeClr val="dk1"/>
              </a:buClr>
              <a:buSzPts val="2400"/>
              <a:buFont typeface="EB Garamond"/>
              <a:buChar char="-"/>
            </a:pPr>
            <a:r>
              <a:rPr lang="en-US" sz="2400">
                <a:solidFill>
                  <a:schemeClr val="dk1"/>
                </a:solidFill>
                <a:latin typeface="EB Garamond"/>
                <a:ea typeface="EB Garamond"/>
                <a:cs typeface="EB Garamond"/>
                <a:sym typeface="EB Garamond"/>
              </a:rPr>
              <a:t>Factor A: Number of children (Number)</a:t>
            </a:r>
            <a:endParaRPr sz="2400">
              <a:solidFill>
                <a:schemeClr val="dk1"/>
              </a:solidFill>
              <a:latin typeface="EB Garamond"/>
              <a:ea typeface="EB Garamond"/>
              <a:cs typeface="EB Garamond"/>
              <a:sym typeface="EB Garamond"/>
            </a:endParaRPr>
          </a:p>
          <a:p>
            <a:pPr indent="-381000" lvl="0" marL="457200" rtl="0" algn="l">
              <a:spcBef>
                <a:spcPts val="0"/>
              </a:spcBef>
              <a:spcAft>
                <a:spcPts val="0"/>
              </a:spcAft>
              <a:buClr>
                <a:schemeClr val="dk1"/>
              </a:buClr>
              <a:buSzPts val="2400"/>
              <a:buFont typeface="EB Garamond"/>
              <a:buChar char="-"/>
            </a:pPr>
            <a:r>
              <a:rPr lang="en-US" sz="2400">
                <a:solidFill>
                  <a:schemeClr val="dk1"/>
                </a:solidFill>
                <a:latin typeface="EB Garamond"/>
                <a:ea typeface="EB Garamond"/>
                <a:cs typeface="EB Garamond"/>
                <a:sym typeface="EB Garamond"/>
              </a:rPr>
              <a:t>Factor B: Smoker (Yes/No)</a:t>
            </a:r>
            <a:endParaRPr>
              <a:latin typeface="EB Garamond"/>
              <a:ea typeface="EB Garamond"/>
              <a:cs typeface="EB Garamond"/>
              <a:sym typeface="EB Garamond"/>
            </a:endParaRPr>
          </a:p>
        </p:txBody>
      </p:sp>
      <p:pic>
        <p:nvPicPr>
          <p:cNvPr id="75" name="Google Shape;75;p10"/>
          <p:cNvPicPr preferRelativeResize="0"/>
          <p:nvPr/>
        </p:nvPicPr>
        <p:blipFill>
          <a:blip r:embed="rId3">
            <a:alphaModFix/>
          </a:blip>
          <a:stretch>
            <a:fillRect/>
          </a:stretch>
        </p:blipFill>
        <p:spPr>
          <a:xfrm>
            <a:off x="2113182" y="5183062"/>
            <a:ext cx="2066917" cy="798300"/>
          </a:xfrm>
          <a:prstGeom prst="rect">
            <a:avLst/>
          </a:prstGeom>
          <a:noFill/>
          <a:ln>
            <a:noFill/>
          </a:ln>
        </p:spPr>
      </p:pic>
      <p:pic>
        <p:nvPicPr>
          <p:cNvPr id="76" name="Google Shape;76;p10"/>
          <p:cNvPicPr preferRelativeResize="0"/>
          <p:nvPr/>
        </p:nvPicPr>
        <p:blipFill>
          <a:blip r:embed="rId4">
            <a:alphaModFix/>
          </a:blip>
          <a:stretch>
            <a:fillRect/>
          </a:stretch>
        </p:blipFill>
        <p:spPr>
          <a:xfrm>
            <a:off x="4473475" y="4632825"/>
            <a:ext cx="1955328" cy="1515374"/>
          </a:xfrm>
          <a:prstGeom prst="rect">
            <a:avLst/>
          </a:prstGeom>
          <a:noFill/>
          <a:ln>
            <a:noFill/>
          </a:ln>
        </p:spPr>
      </p:pic>
      <p:sp>
        <p:nvSpPr>
          <p:cNvPr id="77" name="Google Shape;77;p10"/>
          <p:cNvSpPr txBox="1"/>
          <p:nvPr/>
        </p:nvSpPr>
        <p:spPr>
          <a:xfrm>
            <a:off x="9843075" y="-2591275"/>
            <a:ext cx="978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1"/>
          <p:cNvSpPr txBox="1"/>
          <p:nvPr>
            <p:ph idx="1" type="body"/>
          </p:nvPr>
        </p:nvSpPr>
        <p:spPr>
          <a:xfrm>
            <a:off x="1764275" y="939000"/>
            <a:ext cx="8645700" cy="5227800"/>
          </a:xfrm>
          <a:prstGeom prst="rect">
            <a:avLst/>
          </a:prstGeom>
        </p:spPr>
        <p:txBody>
          <a:bodyPr anchorCtr="0" anchor="t" bIns="45700" lIns="91425" spcFirstLastPara="1" rIns="91425" wrap="square" tIns="45700">
            <a:normAutofit/>
          </a:bodyPr>
          <a:lstStyle/>
          <a:p>
            <a:pPr indent="-406400" lvl="0" marL="457200" rtl="0" algn="l">
              <a:spcBef>
                <a:spcPts val="1000"/>
              </a:spcBef>
              <a:spcAft>
                <a:spcPts val="0"/>
              </a:spcAft>
              <a:buSzPts val="2800"/>
              <a:buAutoNum type="arabicPeriod"/>
            </a:pPr>
            <a:r>
              <a:rPr lang="en-US"/>
              <a:t>Data Cleaning:</a:t>
            </a:r>
            <a:endParaRPr/>
          </a:p>
          <a:p>
            <a:pPr indent="-374650" lvl="1" marL="914400" rtl="0" algn="l">
              <a:spcBef>
                <a:spcPts val="0"/>
              </a:spcBef>
              <a:spcAft>
                <a:spcPts val="0"/>
              </a:spcAft>
              <a:buSzPts val="2300"/>
              <a:buAutoNum type="alphaLcPeriod"/>
            </a:pPr>
            <a:r>
              <a:rPr lang="en-US" sz="2300"/>
              <a:t>Subset the data: </a:t>
            </a:r>
            <a:endParaRPr sz="2300"/>
          </a:p>
          <a:p>
            <a:pPr indent="-374650" lvl="2" marL="1371600" rtl="0" algn="l">
              <a:spcBef>
                <a:spcPts val="0"/>
              </a:spcBef>
              <a:spcAft>
                <a:spcPts val="0"/>
              </a:spcAft>
              <a:buSzPts val="2300"/>
              <a:buAutoNum type="romanLcPeriod"/>
            </a:pPr>
            <a:r>
              <a:rPr lang="en-US" sz="2300"/>
              <a:t>The number of observations in each group at different level of </a:t>
            </a:r>
            <a:endParaRPr sz="2300"/>
          </a:p>
          <a:p>
            <a:pPr indent="0" lvl="0" marL="1371600" rtl="0" algn="l">
              <a:spcBef>
                <a:spcPts val="1000"/>
              </a:spcBef>
              <a:spcAft>
                <a:spcPts val="0"/>
              </a:spcAft>
              <a:buNone/>
            </a:pPr>
            <a:r>
              <a:rPr lang="en-US" sz="2300"/>
              <a:t>factor A and B varied</a:t>
            </a:r>
            <a:endParaRPr sz="2300"/>
          </a:p>
          <a:p>
            <a:pPr indent="-374650" lvl="2" marL="1371600" rtl="0" algn="l">
              <a:spcBef>
                <a:spcPts val="500"/>
              </a:spcBef>
              <a:spcAft>
                <a:spcPts val="0"/>
              </a:spcAft>
              <a:buSzPts val="2300"/>
              <a:buAutoNum type="romanLcPeriod"/>
            </a:pPr>
            <a:r>
              <a:rPr lang="en-US" sz="2300"/>
              <a:t>Run for loop to randomly sampling 41 observations </a:t>
            </a:r>
            <a:endParaRPr sz="2300"/>
          </a:p>
          <a:p>
            <a:pPr indent="-374650" lvl="1" marL="914400" rtl="0" algn="l">
              <a:spcBef>
                <a:spcPts val="0"/>
              </a:spcBef>
              <a:spcAft>
                <a:spcPts val="0"/>
              </a:spcAft>
              <a:buSzPts val="2300"/>
              <a:buAutoNum type="alphaLcPeriod"/>
            </a:pPr>
            <a:r>
              <a:rPr lang="en-US" sz="2300"/>
              <a:t>Binding new data based on rows</a:t>
            </a:r>
            <a:endParaRPr sz="2300"/>
          </a:p>
          <a:p>
            <a:pPr indent="0" lvl="0" marL="0" rtl="0" algn="l">
              <a:spcBef>
                <a:spcPts val="1000"/>
              </a:spcBef>
              <a:spcAft>
                <a:spcPts val="0"/>
              </a:spcAft>
              <a:buNone/>
            </a:pPr>
            <a:r>
              <a:rPr lang="en-US" sz="2300"/>
              <a:t>→ Assure that each group have the same number of observations</a:t>
            </a:r>
            <a:endParaRPr sz="2300"/>
          </a:p>
          <a:p>
            <a:pPr indent="0" lvl="0" marL="0" rtl="0" algn="l">
              <a:spcBef>
                <a:spcPts val="1000"/>
              </a:spcBef>
              <a:spcAft>
                <a:spcPts val="0"/>
              </a:spcAft>
              <a:buNone/>
            </a:pPr>
            <a:r>
              <a:t/>
            </a:r>
            <a:endParaRPr/>
          </a:p>
          <a:p>
            <a:pPr indent="0" lvl="0" marL="91440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83" name="Google Shape;83;p11"/>
          <p:cNvSpPr txBox="1"/>
          <p:nvPr>
            <p:ph type="title"/>
          </p:nvPr>
        </p:nvSpPr>
        <p:spPr>
          <a:xfrm>
            <a:off x="106025" y="141350"/>
            <a:ext cx="11962200" cy="7158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Methodology</a:t>
            </a:r>
            <a:endParaRPr/>
          </a:p>
        </p:txBody>
      </p:sp>
      <p:pic>
        <p:nvPicPr>
          <p:cNvPr id="84" name="Google Shape;84;p11"/>
          <p:cNvPicPr preferRelativeResize="0"/>
          <p:nvPr/>
        </p:nvPicPr>
        <p:blipFill>
          <a:blip r:embed="rId3">
            <a:alphaModFix/>
          </a:blip>
          <a:stretch>
            <a:fillRect/>
          </a:stretch>
        </p:blipFill>
        <p:spPr>
          <a:xfrm>
            <a:off x="4023475" y="3966300"/>
            <a:ext cx="4127300" cy="1874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2"/>
          <p:cNvSpPr txBox="1"/>
          <p:nvPr>
            <p:ph idx="1" type="body"/>
          </p:nvPr>
        </p:nvSpPr>
        <p:spPr>
          <a:xfrm>
            <a:off x="818775" y="736975"/>
            <a:ext cx="11178900" cy="5412000"/>
          </a:xfrm>
          <a:prstGeom prst="rect">
            <a:avLst/>
          </a:prstGeom>
        </p:spPr>
        <p:txBody>
          <a:bodyPr anchorCtr="0" anchor="t" bIns="45700" lIns="91425" spcFirstLastPara="1" rIns="91425" wrap="square" tIns="45700">
            <a:normAutofit/>
          </a:bodyPr>
          <a:lstStyle/>
          <a:p>
            <a:pPr indent="-406400" lvl="0" marL="457200" rtl="0" algn="l">
              <a:spcBef>
                <a:spcPts val="1000"/>
              </a:spcBef>
              <a:spcAft>
                <a:spcPts val="0"/>
              </a:spcAft>
              <a:buSzPts val="2800"/>
              <a:buAutoNum type="arabicPeriod"/>
            </a:pPr>
            <a:r>
              <a:rPr lang="en-US"/>
              <a:t>Data Cleaning:</a:t>
            </a:r>
            <a:endParaRPr sz="2300"/>
          </a:p>
          <a:p>
            <a:pPr indent="0" lvl="0" marL="457200" rtl="0" algn="l">
              <a:spcBef>
                <a:spcPts val="1000"/>
              </a:spcBef>
              <a:spcAft>
                <a:spcPts val="0"/>
              </a:spcAft>
              <a:buNone/>
            </a:pPr>
            <a:r>
              <a:rPr lang="en-US" sz="2300"/>
              <a:t>c. Visualize the data</a:t>
            </a:r>
            <a:endParaRPr sz="2300"/>
          </a:p>
          <a:p>
            <a:pPr indent="-342900" lvl="0" marL="1371600" rtl="0" algn="l">
              <a:spcBef>
                <a:spcPts val="1000"/>
              </a:spcBef>
              <a:spcAft>
                <a:spcPts val="0"/>
              </a:spcAft>
              <a:buSzPts val="1800"/>
              <a:buChar char="•"/>
            </a:pPr>
            <a:r>
              <a:rPr lang="en-US" sz="1800"/>
              <a:t>Variance varied → Equal variances assumptions might be violated</a:t>
            </a:r>
            <a:endParaRPr sz="1800"/>
          </a:p>
          <a:p>
            <a:pPr indent="-342900" lvl="0" marL="1371600" rtl="0" algn="l">
              <a:spcBef>
                <a:spcPts val="0"/>
              </a:spcBef>
              <a:spcAft>
                <a:spcPts val="0"/>
              </a:spcAft>
              <a:buSzPts val="1800"/>
              <a:buChar char="•"/>
            </a:pPr>
            <a:r>
              <a:rPr lang="en-US" sz="1800"/>
              <a:t>However, ANOVA is fairly robust against this type of violations as long as the number of observations in each group has the same sample size (41 ob</a:t>
            </a:r>
            <a:r>
              <a:rPr lang="en-US" sz="1800"/>
              <a:t>servations is chosen above)</a:t>
            </a:r>
            <a:endParaRPr sz="1800"/>
          </a:p>
          <a:p>
            <a:pPr indent="0" lvl="0" marL="0" rtl="0" algn="l">
              <a:spcBef>
                <a:spcPts val="1000"/>
              </a:spcBef>
              <a:spcAft>
                <a:spcPts val="0"/>
              </a:spcAft>
              <a:buNone/>
            </a:pPr>
            <a:r>
              <a:t/>
            </a:r>
            <a:endParaRPr/>
          </a:p>
          <a:p>
            <a:pPr indent="0" lvl="0" marL="91440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90" name="Google Shape;90;p12"/>
          <p:cNvSpPr txBox="1"/>
          <p:nvPr>
            <p:ph type="title"/>
          </p:nvPr>
        </p:nvSpPr>
        <p:spPr>
          <a:xfrm>
            <a:off x="106025" y="141350"/>
            <a:ext cx="11962200" cy="7158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Methodology</a:t>
            </a:r>
            <a:endParaRPr/>
          </a:p>
        </p:txBody>
      </p:sp>
      <p:pic>
        <p:nvPicPr>
          <p:cNvPr id="91" name="Google Shape;91;p12"/>
          <p:cNvPicPr preferRelativeResize="0"/>
          <p:nvPr/>
        </p:nvPicPr>
        <p:blipFill>
          <a:blip r:embed="rId3">
            <a:alphaModFix/>
          </a:blip>
          <a:stretch>
            <a:fillRect/>
          </a:stretch>
        </p:blipFill>
        <p:spPr>
          <a:xfrm>
            <a:off x="818775" y="2854625"/>
            <a:ext cx="4322425" cy="3560450"/>
          </a:xfrm>
          <a:prstGeom prst="rect">
            <a:avLst/>
          </a:prstGeom>
          <a:noFill/>
          <a:ln>
            <a:noFill/>
          </a:ln>
        </p:spPr>
      </p:pic>
      <p:pic>
        <p:nvPicPr>
          <p:cNvPr id="92" name="Google Shape;92;p12"/>
          <p:cNvPicPr preferRelativeResize="0"/>
          <p:nvPr/>
        </p:nvPicPr>
        <p:blipFill>
          <a:blip r:embed="rId4">
            <a:alphaModFix/>
          </a:blip>
          <a:stretch>
            <a:fillRect/>
          </a:stretch>
        </p:blipFill>
        <p:spPr>
          <a:xfrm>
            <a:off x="6775075" y="2854624"/>
            <a:ext cx="4322425" cy="35604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3"/>
          <p:cNvSpPr txBox="1"/>
          <p:nvPr>
            <p:ph idx="1" type="body"/>
          </p:nvPr>
        </p:nvSpPr>
        <p:spPr>
          <a:xfrm>
            <a:off x="716500" y="818875"/>
            <a:ext cx="11013900" cy="56298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US"/>
              <a:t>2</a:t>
            </a:r>
            <a:r>
              <a:rPr lang="en-US"/>
              <a:t>. Test Hypotheses:</a:t>
            </a:r>
            <a:endParaRPr/>
          </a:p>
          <a:p>
            <a:pPr indent="0" lvl="0" marL="914400" rtl="0" algn="l">
              <a:spcBef>
                <a:spcPts val="1000"/>
              </a:spcBef>
              <a:spcAft>
                <a:spcPts val="0"/>
              </a:spcAft>
              <a:buNone/>
            </a:pPr>
            <a:r>
              <a:t/>
            </a:r>
            <a:endParaRPr/>
          </a:p>
          <a:p>
            <a:pPr indent="0" lvl="0" marL="914400" rtl="0" algn="l">
              <a:spcBef>
                <a:spcPts val="1000"/>
              </a:spcBef>
              <a:spcAft>
                <a:spcPts val="0"/>
              </a:spcAft>
              <a:buNone/>
            </a:pPr>
            <a:r>
              <a:t/>
            </a:r>
            <a:endParaRPr/>
          </a:p>
          <a:p>
            <a:pPr indent="0" lvl="0" marL="914400" rtl="0" algn="l">
              <a:spcBef>
                <a:spcPts val="1000"/>
              </a:spcBef>
              <a:spcAft>
                <a:spcPts val="0"/>
              </a:spcAft>
              <a:buNone/>
            </a:pPr>
            <a:r>
              <a:t/>
            </a:r>
            <a:endParaRPr/>
          </a:p>
          <a:p>
            <a:pPr indent="-381000" lvl="0" marL="457200" rtl="0" algn="l">
              <a:lnSpc>
                <a:spcPct val="100000"/>
              </a:lnSpc>
              <a:spcBef>
                <a:spcPts val="0"/>
              </a:spcBef>
              <a:spcAft>
                <a:spcPts val="0"/>
              </a:spcAft>
              <a:buSzPts val="2400"/>
              <a:buChar char="-"/>
            </a:pPr>
            <a:r>
              <a:rPr lang="en-US" sz="2400"/>
              <a:t>H</a:t>
            </a:r>
            <a:r>
              <a:rPr baseline="-25000" lang="en-US" sz="2400"/>
              <a:t>oA</a:t>
            </a:r>
            <a:r>
              <a:rPr lang="en-US" sz="2400"/>
              <a:t> states that the different levels of factor A (number of children) has no effect on the true average insurance price.</a:t>
            </a:r>
            <a:endParaRPr sz="2400"/>
          </a:p>
          <a:p>
            <a:pPr indent="-381000" lvl="0" marL="457200" rtl="0" algn="l">
              <a:lnSpc>
                <a:spcPct val="100000"/>
              </a:lnSpc>
              <a:spcBef>
                <a:spcPts val="0"/>
              </a:spcBef>
              <a:spcAft>
                <a:spcPts val="0"/>
              </a:spcAft>
              <a:buSzPts val="2400"/>
              <a:buChar char="-"/>
            </a:pPr>
            <a:r>
              <a:rPr lang="en-US" sz="2400"/>
              <a:t>H</a:t>
            </a:r>
            <a:r>
              <a:rPr baseline="-25000" lang="en-US" sz="2400"/>
              <a:t>aA</a:t>
            </a:r>
            <a:r>
              <a:rPr lang="en-US" sz="2400"/>
              <a:t> states that there is at least one level of factor A (number of children) has effect on the true average insurance price.</a:t>
            </a:r>
            <a:endParaRPr sz="2400"/>
          </a:p>
          <a:p>
            <a:pPr indent="-381000" lvl="0" marL="457200" rtl="0" algn="l">
              <a:lnSpc>
                <a:spcPct val="100000"/>
              </a:lnSpc>
              <a:spcBef>
                <a:spcPts val="0"/>
              </a:spcBef>
              <a:spcAft>
                <a:spcPts val="0"/>
              </a:spcAft>
              <a:buSzPts val="2400"/>
              <a:buChar char="-"/>
            </a:pPr>
            <a:r>
              <a:rPr lang="en-US" sz="2400"/>
              <a:t>H</a:t>
            </a:r>
            <a:r>
              <a:rPr baseline="-25000" lang="en-US" sz="2400"/>
              <a:t>oB</a:t>
            </a:r>
            <a:r>
              <a:rPr lang="en-US" sz="2400"/>
              <a:t> states that the different levels of factor B (smoker) has no effect on the true average insurance price.</a:t>
            </a:r>
            <a:endParaRPr sz="2400"/>
          </a:p>
          <a:p>
            <a:pPr indent="-381000" lvl="0" marL="457200" rtl="0" algn="l">
              <a:lnSpc>
                <a:spcPct val="100000"/>
              </a:lnSpc>
              <a:spcBef>
                <a:spcPts val="0"/>
              </a:spcBef>
              <a:spcAft>
                <a:spcPts val="0"/>
              </a:spcAft>
              <a:buSzPts val="2400"/>
              <a:buChar char="-"/>
            </a:pPr>
            <a:r>
              <a:rPr lang="en-US" sz="2400"/>
              <a:t>H</a:t>
            </a:r>
            <a:r>
              <a:rPr baseline="-25000" lang="en-US" sz="2400"/>
              <a:t>aB</a:t>
            </a:r>
            <a:r>
              <a:rPr lang="en-US" sz="2400"/>
              <a:t> states that there is at least one level of factor B (smoker) has effect on the true average insurance price.</a:t>
            </a:r>
            <a:endParaRPr sz="2400"/>
          </a:p>
          <a:p>
            <a:pPr indent="-381000" lvl="0" marL="457200" rtl="0" algn="l">
              <a:lnSpc>
                <a:spcPct val="100000"/>
              </a:lnSpc>
              <a:spcBef>
                <a:spcPts val="0"/>
              </a:spcBef>
              <a:spcAft>
                <a:spcPts val="0"/>
              </a:spcAft>
              <a:buSzPts val="2400"/>
              <a:buChar char="-"/>
            </a:pPr>
            <a:r>
              <a:rPr lang="en-US" sz="2400"/>
              <a:t>H</a:t>
            </a:r>
            <a:r>
              <a:rPr baseline="-25000" lang="en-US" sz="2400"/>
              <a:t>oAB</a:t>
            </a:r>
            <a:r>
              <a:rPr lang="en-US" sz="2400"/>
              <a:t> states that there is no interaction between the factor number of children at level i and factor smoker at level j.</a:t>
            </a:r>
            <a:endParaRPr sz="2400"/>
          </a:p>
          <a:p>
            <a:pPr indent="-381000" lvl="0" marL="457200" rtl="0" algn="l">
              <a:lnSpc>
                <a:spcPct val="100000"/>
              </a:lnSpc>
              <a:spcBef>
                <a:spcPts val="0"/>
              </a:spcBef>
              <a:spcAft>
                <a:spcPts val="0"/>
              </a:spcAft>
              <a:buSzPts val="2400"/>
              <a:buChar char="-"/>
            </a:pPr>
            <a:r>
              <a:rPr lang="en-US" sz="2400"/>
              <a:t>H</a:t>
            </a:r>
            <a:r>
              <a:rPr baseline="-25000" lang="en-US" sz="2400"/>
              <a:t>aAB</a:t>
            </a:r>
            <a:r>
              <a:rPr lang="en-US" sz="2400"/>
              <a:t> states that there is interaction between the factor number of children at level i and factor smoker at level j.</a:t>
            </a:r>
            <a:endParaRPr sz="2400"/>
          </a:p>
          <a:p>
            <a:pPr indent="0" lvl="0" marL="914400" rtl="0" algn="l">
              <a:spcBef>
                <a:spcPts val="1000"/>
              </a:spcBef>
              <a:spcAft>
                <a:spcPts val="0"/>
              </a:spcAft>
              <a:buNone/>
            </a:pPr>
            <a:r>
              <a:t/>
            </a:r>
            <a:endParaRPr/>
          </a:p>
        </p:txBody>
      </p:sp>
      <p:sp>
        <p:nvSpPr>
          <p:cNvPr id="98" name="Google Shape;98;p13"/>
          <p:cNvSpPr txBox="1"/>
          <p:nvPr>
            <p:ph type="title"/>
          </p:nvPr>
        </p:nvSpPr>
        <p:spPr>
          <a:xfrm>
            <a:off x="106025" y="141350"/>
            <a:ext cx="11962200" cy="10248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Methodology </a:t>
            </a:r>
            <a:r>
              <a:rPr i="1" lang="en-US" sz="3000"/>
              <a:t>(Cont.)</a:t>
            </a:r>
            <a:endParaRPr i="1" sz="3000"/>
          </a:p>
        </p:txBody>
      </p:sp>
      <p:pic>
        <p:nvPicPr>
          <p:cNvPr id="99" name="Google Shape;99;p13"/>
          <p:cNvPicPr preferRelativeResize="0"/>
          <p:nvPr/>
        </p:nvPicPr>
        <p:blipFill rotWithShape="1">
          <a:blip r:embed="rId3">
            <a:alphaModFix/>
          </a:blip>
          <a:srcRect b="9722" l="0" r="0" t="0"/>
          <a:stretch/>
        </p:blipFill>
        <p:spPr>
          <a:xfrm>
            <a:off x="3505000" y="1045900"/>
            <a:ext cx="6187675" cy="1188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ph idx="1" type="body"/>
          </p:nvPr>
        </p:nvSpPr>
        <p:spPr>
          <a:xfrm>
            <a:off x="890675" y="1219200"/>
            <a:ext cx="10250100" cy="49296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None/>
            </a:pPr>
            <a:r>
              <a:rPr lang="en-US"/>
              <a:t>3. Build ANOVA model</a:t>
            </a:r>
            <a:endParaRPr/>
          </a:p>
          <a:p>
            <a:pPr indent="-381000" lvl="0" marL="457200" rtl="0" algn="l">
              <a:lnSpc>
                <a:spcPct val="115000"/>
              </a:lnSpc>
              <a:spcBef>
                <a:spcPts val="1000"/>
              </a:spcBef>
              <a:spcAft>
                <a:spcPts val="0"/>
              </a:spcAft>
              <a:buSzPts val="2400"/>
              <a:buChar char="-"/>
            </a:pPr>
            <a:r>
              <a:rPr lang="en-US" sz="2400"/>
              <a:t>Responding variable: charges</a:t>
            </a:r>
            <a:endParaRPr sz="2400"/>
          </a:p>
          <a:p>
            <a:pPr indent="-381000" lvl="0" marL="457200" rtl="0" algn="l">
              <a:lnSpc>
                <a:spcPct val="115000"/>
              </a:lnSpc>
              <a:spcBef>
                <a:spcPts val="0"/>
              </a:spcBef>
              <a:spcAft>
                <a:spcPts val="0"/>
              </a:spcAft>
              <a:buSzPts val="2400"/>
              <a:buChar char="-"/>
            </a:pPr>
            <a:r>
              <a:rPr lang="en-US" sz="2400"/>
              <a:t>Predictors:  smoker, children and the interaction between the two features</a:t>
            </a:r>
            <a:endParaRPr sz="2400"/>
          </a:p>
          <a:p>
            <a:pPr indent="0" lvl="0" marL="0" rtl="0" algn="l">
              <a:lnSpc>
                <a:spcPct val="115000"/>
              </a:lnSpc>
              <a:spcBef>
                <a:spcPts val="1000"/>
              </a:spcBef>
              <a:spcAft>
                <a:spcPts val="0"/>
              </a:spcAft>
              <a:buNone/>
            </a:pPr>
            <a:r>
              <a:rPr lang="en-US"/>
              <a:t>4. Check Assumptions based on the ANOVA model: </a:t>
            </a:r>
            <a:endParaRPr/>
          </a:p>
          <a:p>
            <a:pPr indent="-381000" lvl="1" marL="914400" rtl="0" algn="l">
              <a:lnSpc>
                <a:spcPct val="115000"/>
              </a:lnSpc>
              <a:spcBef>
                <a:spcPts val="500"/>
              </a:spcBef>
              <a:spcAft>
                <a:spcPts val="0"/>
              </a:spcAft>
              <a:buSzPts val="2400"/>
              <a:buAutoNum type="alphaLcPeriod"/>
            </a:pPr>
            <a:r>
              <a:rPr lang="en-US"/>
              <a:t>Homogeneity of variance </a:t>
            </a:r>
            <a:endParaRPr/>
          </a:p>
          <a:p>
            <a:pPr indent="-381000" lvl="1" marL="914400" rtl="0" algn="l">
              <a:lnSpc>
                <a:spcPct val="115000"/>
              </a:lnSpc>
              <a:spcBef>
                <a:spcPts val="0"/>
              </a:spcBef>
              <a:spcAft>
                <a:spcPts val="0"/>
              </a:spcAft>
              <a:buSzPts val="2400"/>
              <a:buAutoNum type="alphaLcPeriod"/>
            </a:pPr>
            <a:r>
              <a:rPr lang="en-US"/>
              <a:t>Normality</a:t>
            </a:r>
            <a:endParaRPr/>
          </a:p>
          <a:p>
            <a:pPr indent="-355600" lvl="2" marL="1371600" rtl="0" algn="l">
              <a:lnSpc>
                <a:spcPct val="115000"/>
              </a:lnSpc>
              <a:spcBef>
                <a:spcPts val="0"/>
              </a:spcBef>
              <a:spcAft>
                <a:spcPts val="0"/>
              </a:spcAft>
              <a:buSzPts val="2000"/>
              <a:buAutoNum type="romanLcPeriod"/>
            </a:pPr>
            <a:r>
              <a:rPr lang="en-US"/>
              <a:t>Shapiro Test</a:t>
            </a:r>
            <a:endParaRPr/>
          </a:p>
          <a:p>
            <a:pPr indent="0" lvl="0" marL="0" rtl="0" algn="l">
              <a:lnSpc>
                <a:spcPct val="115000"/>
              </a:lnSpc>
              <a:spcBef>
                <a:spcPts val="1000"/>
              </a:spcBef>
              <a:spcAft>
                <a:spcPts val="0"/>
              </a:spcAft>
              <a:buNone/>
            </a:pPr>
            <a:r>
              <a:t/>
            </a:r>
            <a:endParaRPr/>
          </a:p>
        </p:txBody>
      </p:sp>
      <p:sp>
        <p:nvSpPr>
          <p:cNvPr id="105" name="Google Shape;105;p14"/>
          <p:cNvSpPr txBox="1"/>
          <p:nvPr>
            <p:ph type="title"/>
          </p:nvPr>
        </p:nvSpPr>
        <p:spPr>
          <a:xfrm>
            <a:off x="106025" y="141350"/>
            <a:ext cx="11962200" cy="1024800"/>
          </a:xfrm>
          <a:prstGeom prst="rect">
            <a:avLst/>
          </a:prstGeom>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36666"/>
              <a:buFont typeface="Arial"/>
              <a:buNone/>
            </a:pPr>
            <a:r>
              <a:rPr lang="en-US"/>
              <a:t>Methodology </a:t>
            </a:r>
            <a:r>
              <a:rPr i="1" lang="en-US" sz="3000"/>
              <a:t>(Cont.)</a:t>
            </a:r>
            <a:endParaRPr i="1" sz="3000"/>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401500" y="229250"/>
            <a:ext cx="11565300" cy="738300"/>
          </a:xfrm>
          <a:prstGeom prst="rect">
            <a:avLst/>
          </a:prstGeom>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36666"/>
              <a:buFont typeface="Arial"/>
              <a:buNone/>
            </a:pPr>
            <a:r>
              <a:rPr lang="en-US"/>
              <a:t>Methodology </a:t>
            </a:r>
            <a:r>
              <a:rPr i="1" lang="en-US" sz="3000"/>
              <a:t>(Cont.)</a:t>
            </a:r>
            <a:endParaRPr i="1" sz="3000"/>
          </a:p>
          <a:p>
            <a:pPr indent="0" lvl="0" marL="0" rtl="0" algn="l">
              <a:spcBef>
                <a:spcPts val="0"/>
              </a:spcBef>
              <a:spcAft>
                <a:spcPts val="0"/>
              </a:spcAft>
              <a:buNone/>
            </a:pPr>
            <a:r>
              <a:t/>
            </a:r>
            <a:endParaRPr/>
          </a:p>
        </p:txBody>
      </p:sp>
      <p:pic>
        <p:nvPicPr>
          <p:cNvPr id="111" name="Google Shape;111;p15"/>
          <p:cNvPicPr preferRelativeResize="0"/>
          <p:nvPr/>
        </p:nvPicPr>
        <p:blipFill rotWithShape="1">
          <a:blip r:embed="rId3">
            <a:alphaModFix/>
          </a:blip>
          <a:srcRect b="0" l="0" r="0" t="8290"/>
          <a:stretch/>
        </p:blipFill>
        <p:spPr>
          <a:xfrm>
            <a:off x="306700" y="947075"/>
            <a:ext cx="6570999" cy="4963850"/>
          </a:xfrm>
          <a:prstGeom prst="rect">
            <a:avLst/>
          </a:prstGeom>
          <a:noFill/>
          <a:ln>
            <a:noFill/>
          </a:ln>
        </p:spPr>
      </p:pic>
      <p:pic>
        <p:nvPicPr>
          <p:cNvPr id="112" name="Google Shape;112;p15"/>
          <p:cNvPicPr preferRelativeResize="0"/>
          <p:nvPr/>
        </p:nvPicPr>
        <p:blipFill>
          <a:blip r:embed="rId4">
            <a:alphaModFix/>
          </a:blip>
          <a:stretch>
            <a:fillRect/>
          </a:stretch>
        </p:blipFill>
        <p:spPr>
          <a:xfrm>
            <a:off x="6877700" y="2201475"/>
            <a:ext cx="5004075" cy="1606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