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iriam Libre"/>
      <p:regular r:id="rId19"/>
      <p:bold r:id="rId20"/>
    </p:embeddedFont>
    <p:embeddedFont>
      <p:font typeface="Work Sans"/>
      <p:regular r:id="rId21"/>
      <p:bold r:id="rId22"/>
      <p:italic r:id="rId23"/>
      <p:boldItalic r:id="rId24"/>
    </p:embeddedFont>
    <p:embeddedFont>
      <p:font typeface="Barlow Light"/>
      <p:regular r:id="rId25"/>
      <p:bold r:id="rId26"/>
      <p:italic r:id="rId27"/>
      <p:boldItalic r:id="rId28"/>
    </p:embeddedFont>
    <p:embeddedFont>
      <p:font typeface="Barlow"/>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B0DC53-1A04-43B2-B987-D453887F2D46}">
  <a:tblStyle styleId="{CBB0DC53-1A04-43B2-B987-D453887F2D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iriamLibre-bold.fntdata"/><Relationship Id="rId22" Type="http://schemas.openxmlformats.org/officeDocument/2006/relationships/font" Target="fonts/WorkSans-bold.fntdata"/><Relationship Id="rId21" Type="http://schemas.openxmlformats.org/officeDocument/2006/relationships/font" Target="fonts/WorkSans-regular.fntdata"/><Relationship Id="rId24" Type="http://schemas.openxmlformats.org/officeDocument/2006/relationships/font" Target="fonts/WorkSans-boldItalic.fntdata"/><Relationship Id="rId23" Type="http://schemas.openxmlformats.org/officeDocument/2006/relationships/font" Target="fonts/Work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Light-bold.fntdata"/><Relationship Id="rId25" Type="http://schemas.openxmlformats.org/officeDocument/2006/relationships/font" Target="fonts/BarlowLight-regular.fntdata"/><Relationship Id="rId28" Type="http://schemas.openxmlformats.org/officeDocument/2006/relationships/font" Target="fonts/BarlowLight-boldItalic.fntdata"/><Relationship Id="rId27" Type="http://schemas.openxmlformats.org/officeDocument/2006/relationships/font" Target="fonts/BarlowLigh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italic.fntdata"/><Relationship Id="rId30"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iriamLibr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(10-15 min presentation)</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Pretend you’re talking to an employer who has asked you about this project in your portfolio during an interview. Why did you choose this project? Which methods did you implement? Did you write your own code or used code from somewhere? Talk about the methods you used.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Clr>
                <a:schemeClr val="dk1"/>
              </a:buClr>
              <a:buSzPts val="1100"/>
              <a:buFont typeface="Arial"/>
              <a:buNone/>
            </a:pPr>
            <a:r>
              <a:rPr lang="en" sz="1500"/>
              <a:t>Show us a description of your code or algorithm (or Pseudocode if you like) rather than actual code. If your analysis contained several different steps, walk your audience through those steps. Definitely show the results of your work in graph or table form.</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8423267b9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8423267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Show the results of your work in graph or table form.</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8423267b9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8423267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Johanna’s Slide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Discuss the specific question you addressed.</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Show us a description of your code or algorithm (or Pseudocode if you like) rather than actual code. If your analysis contained several different steps, walk your audience through those steps.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8423267b9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8423267b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Compare behavior of consumers between holidays and non-holidays across different </a:t>
            </a:r>
            <a:r>
              <a:rPr lang="en" sz="1500">
                <a:solidFill>
                  <a:schemeClr val="dk1"/>
                </a:solidFill>
              </a:rPr>
              <a:t>years</a:t>
            </a:r>
            <a:r>
              <a:rPr lang="en" sz="1500">
                <a:solidFill>
                  <a:schemeClr val="dk1"/>
                </a:solidFill>
              </a:rPr>
              <a:t>.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In total, consumers make less total transactions during holidays… graph suggests ~1 to 5 ratio of holiday transactions versus non-holidays transactions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Graph may be deceptive (too reliant on our specific data that it does NOT reveal info about the true proportion of transactions in Ecuador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To give some </a:t>
            </a:r>
            <a:r>
              <a:rPr lang="en" sz="1500">
                <a:solidFill>
                  <a:schemeClr val="dk1"/>
                </a:solidFill>
              </a:rPr>
              <a:t>perspective of our data, I identified the unique dates in our dataset that we considered a holiday and those that were non-holidays. Ratio: 1 to 3 (105 distinct holiday dates and 328 distinct non-holiday dates recorded). </a:t>
            </a:r>
            <a:endParaRPr sz="15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8423267b9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8423267b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u="sng">
                <a:solidFill>
                  <a:schemeClr val="dk1"/>
                </a:solidFill>
              </a:rPr>
              <a:t>Why did you choose this project? </a:t>
            </a:r>
            <a:endParaRPr sz="1500" u="sng">
              <a:solidFill>
                <a:schemeClr val="dk1"/>
              </a:solidFill>
            </a:endParaRPr>
          </a:p>
          <a:p>
            <a:pPr indent="0" lvl="0" marL="0" rtl="0" algn="l">
              <a:lnSpc>
                <a:spcPct val="115000"/>
              </a:lnSpc>
              <a:spcBef>
                <a:spcPts val="0"/>
              </a:spcBef>
              <a:spcAft>
                <a:spcPts val="0"/>
              </a:spcAft>
              <a:buNone/>
            </a:pPr>
            <a:r>
              <a:rPr lang="en" sz="1500">
                <a:solidFill>
                  <a:schemeClr val="dk1"/>
                </a:solidFill>
              </a:rPr>
              <a:t>From the beginning, we decided to work on a data wrangling project. We originally chose a dataset based on manager salary; however, because there was only one dataset available, we needed at least one other dataset. In addition, there were many columns with free-form text data that would be difficult to work with.</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Alternatively, we chose another dataset called Store Sales-Time Series Forecasting. We chose 4 files to work with, containing information about holiday events, stores, transactions, and oil. There was missing data on the oil file but none others.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Explain the information in each dataset.</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98e373b87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98e373b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8423267b9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8423267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Discuss the </a:t>
            </a:r>
            <a:r>
              <a:rPr lang="en" sz="1500">
                <a:solidFill>
                  <a:schemeClr val="dk1"/>
                </a:solidFill>
              </a:rPr>
              <a:t>task of merging the files together.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Then the specific question you addressed.</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Show us a description of your code or algorithm (or Pseudocode if you like) rather than actual code. If your analysis contained several different steps, walk your audience through those steps.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94583f07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94583f07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8423267b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8423267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Kat: The next goal that our group want to accomplish is investigating which store has highest transactions separated by type of Holidays (i.e. Local, Regional, National). One of the benefit of completing this goal, in the future, we can predict the store sale so that we can have better preparation in service and supply</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To </a:t>
            </a:r>
            <a:r>
              <a:rPr lang="en" sz="1500">
                <a:solidFill>
                  <a:schemeClr val="dk1"/>
                </a:solidFill>
              </a:rPr>
              <a:t>achieve</a:t>
            </a:r>
            <a:r>
              <a:rPr lang="en" sz="1500">
                <a:solidFill>
                  <a:schemeClr val="dk1"/>
                </a:solidFill>
              </a:rPr>
              <a:t> this, we need to first explore the data, according to Kaggle, we able to find out the type of </a:t>
            </a:r>
            <a:r>
              <a:rPr lang="en" sz="1500">
                <a:solidFill>
                  <a:schemeClr val="dk1"/>
                </a:solidFill>
              </a:rPr>
              <a:t>product</a:t>
            </a:r>
            <a:r>
              <a:rPr lang="en" sz="1500">
                <a:solidFill>
                  <a:schemeClr val="dk1"/>
                </a:solidFill>
              </a:rPr>
              <a:t> they were selling. Here are the output for some of them.</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Since we were interested in the total transactions which were separated by type of holidays (i.e. Local, National, Regional), the choice of stacked bar plot would be meaningful in this case.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Discuss the specific question you addressed.</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Show us a description of your code or algorithm (or Pseudocode if you like) rather than actual code. If your analysis contained several different steps, walk your audience through those steps.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94583f071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94583f07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98e373b8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98e373b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8423267b9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8423267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Discuss </a:t>
            </a:r>
            <a:r>
              <a:rPr lang="en" sz="1500">
                <a:solidFill>
                  <a:schemeClr val="dk1"/>
                </a:solidFill>
              </a:rPr>
              <a:t>the specific question you addressed.</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Show us a description of your code or algorithm (or Pseudocode if you like) rather than actual code. If your analysis contained several different steps, walk your audience through those steps.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600"/>
              <a:buNone/>
              <a:defRPr sz="4600">
                <a:solidFill>
                  <a:srgbClr val="000000"/>
                </a:solidFill>
              </a:defRPr>
            </a:lvl1pPr>
            <a:lvl2pPr lvl="1" rtl="0" algn="ctr">
              <a:spcBef>
                <a:spcPts val="0"/>
              </a:spcBef>
              <a:spcAft>
                <a:spcPts val="0"/>
              </a:spcAft>
              <a:buClr>
                <a:srgbClr val="000000"/>
              </a:buClr>
              <a:buSzPts val="4600"/>
              <a:buNone/>
              <a:defRPr sz="4600">
                <a:solidFill>
                  <a:srgbClr val="000000"/>
                </a:solidFill>
              </a:defRPr>
            </a:lvl2pPr>
            <a:lvl3pPr lvl="2" rtl="0" algn="ctr">
              <a:spcBef>
                <a:spcPts val="0"/>
              </a:spcBef>
              <a:spcAft>
                <a:spcPts val="0"/>
              </a:spcAft>
              <a:buClr>
                <a:srgbClr val="000000"/>
              </a:buClr>
              <a:buSzPts val="4600"/>
              <a:buNone/>
              <a:defRPr sz="4600">
                <a:solidFill>
                  <a:srgbClr val="000000"/>
                </a:solidFill>
              </a:defRPr>
            </a:lvl3pPr>
            <a:lvl4pPr lvl="3" rtl="0" algn="ctr">
              <a:spcBef>
                <a:spcPts val="0"/>
              </a:spcBef>
              <a:spcAft>
                <a:spcPts val="0"/>
              </a:spcAft>
              <a:buClr>
                <a:srgbClr val="000000"/>
              </a:buClr>
              <a:buSzPts val="4600"/>
              <a:buNone/>
              <a:defRPr sz="4600">
                <a:solidFill>
                  <a:srgbClr val="000000"/>
                </a:solidFill>
              </a:defRPr>
            </a:lvl4pPr>
            <a:lvl5pPr lvl="4" rtl="0" algn="ctr">
              <a:spcBef>
                <a:spcPts val="0"/>
              </a:spcBef>
              <a:spcAft>
                <a:spcPts val="0"/>
              </a:spcAft>
              <a:buClr>
                <a:srgbClr val="000000"/>
              </a:buClr>
              <a:buSzPts val="4600"/>
              <a:buNone/>
              <a:defRPr sz="4600">
                <a:solidFill>
                  <a:srgbClr val="000000"/>
                </a:solidFill>
              </a:defRPr>
            </a:lvl5pPr>
            <a:lvl6pPr lvl="5" rtl="0" algn="ctr">
              <a:spcBef>
                <a:spcPts val="0"/>
              </a:spcBef>
              <a:spcAft>
                <a:spcPts val="0"/>
              </a:spcAft>
              <a:buClr>
                <a:srgbClr val="000000"/>
              </a:buClr>
              <a:buSzPts val="4600"/>
              <a:buNone/>
              <a:defRPr sz="4600">
                <a:solidFill>
                  <a:srgbClr val="000000"/>
                </a:solidFill>
              </a:defRPr>
            </a:lvl6pPr>
            <a:lvl7pPr lvl="6" rtl="0" algn="ctr">
              <a:spcBef>
                <a:spcPts val="0"/>
              </a:spcBef>
              <a:spcAft>
                <a:spcPts val="0"/>
              </a:spcAft>
              <a:buClr>
                <a:srgbClr val="000000"/>
              </a:buClr>
              <a:buSzPts val="4600"/>
              <a:buNone/>
              <a:defRPr sz="4600">
                <a:solidFill>
                  <a:srgbClr val="000000"/>
                </a:solidFill>
              </a:defRPr>
            </a:lvl7pPr>
            <a:lvl8pPr lvl="7" rtl="0" algn="ctr">
              <a:spcBef>
                <a:spcPts val="0"/>
              </a:spcBef>
              <a:spcAft>
                <a:spcPts val="0"/>
              </a:spcAft>
              <a:buClr>
                <a:srgbClr val="000000"/>
              </a:buClr>
              <a:buSzPts val="4600"/>
              <a:buNone/>
              <a:defRPr sz="4600">
                <a:solidFill>
                  <a:srgbClr val="000000"/>
                </a:solidFill>
              </a:defRPr>
            </a:lvl8pPr>
            <a:lvl9pPr lvl="8" rtl="0" algn="ctr">
              <a:spcBef>
                <a:spcPts val="0"/>
              </a:spcBef>
              <a:spcAft>
                <a:spcPts val="0"/>
              </a:spcAft>
              <a:buClr>
                <a:srgbClr val="000000"/>
              </a:buClr>
              <a:buSzPts val="4600"/>
              <a:buNone/>
              <a:defRPr sz="4600">
                <a:solidFill>
                  <a:srgbClr val="000000"/>
                </a:solidFill>
              </a:defRPr>
            </a:lvl9pPr>
          </a:lstStyle>
          <a:p/>
        </p:txBody>
      </p:sp>
      <p:sp>
        <p:nvSpPr>
          <p:cNvPr id="11" name="Google Shape;11;p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ird">
  <p:cSld name="BLANK_1">
    <p:spTree>
      <p:nvGrpSpPr>
        <p:cNvPr id="228"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0" y="0"/>
            <a:ext cx="3048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32"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7" name="Shape 47"/>
        <p:cNvGrpSpPr/>
        <p:nvPr/>
      </p:nvGrpSpPr>
      <p:grpSpPr>
        <a:xfrm>
          <a:off x="0" y="0"/>
          <a:ext cx="0" cy="0"/>
          <a:chOff x="0" y="0"/>
          <a:chExt cx="0" cy="0"/>
        </a:xfrm>
      </p:grpSpPr>
      <p:sp>
        <p:nvSpPr>
          <p:cNvPr id="48" name="Google Shape;48;p3"/>
          <p:cNvSpPr/>
          <p:nvPr/>
        </p:nvSpPr>
        <p:spPr>
          <a:xfrm>
            <a:off x="0" y="0"/>
            <a:ext cx="9144000" cy="5143500"/>
          </a:xfrm>
          <a:prstGeom prst="frame">
            <a:avLst>
              <a:gd fmla="val 437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txBox="1"/>
          <p:nvPr>
            <p:ph type="ctrTitle"/>
          </p:nvPr>
        </p:nvSpPr>
        <p:spPr>
          <a:xfrm>
            <a:off x="2626350" y="1888150"/>
            <a:ext cx="38913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000"/>
              <a:buNone/>
              <a:defRPr sz="4000">
                <a:solidFill>
                  <a:srgbClr val="FFFFFF"/>
                </a:solidFill>
              </a:defRPr>
            </a:lvl2pPr>
            <a:lvl3pPr lvl="2" rtl="0" algn="ctr">
              <a:spcBef>
                <a:spcPts val="0"/>
              </a:spcBef>
              <a:spcAft>
                <a:spcPts val="0"/>
              </a:spcAft>
              <a:buClr>
                <a:srgbClr val="FFFFFF"/>
              </a:buClr>
              <a:buSzPts val="4000"/>
              <a:buNone/>
              <a:defRPr sz="4000">
                <a:solidFill>
                  <a:srgbClr val="FFFFFF"/>
                </a:solidFill>
              </a:defRPr>
            </a:lvl3pPr>
            <a:lvl4pPr lvl="3" rtl="0" algn="ctr">
              <a:spcBef>
                <a:spcPts val="0"/>
              </a:spcBef>
              <a:spcAft>
                <a:spcPts val="0"/>
              </a:spcAft>
              <a:buClr>
                <a:srgbClr val="FFFFFF"/>
              </a:buClr>
              <a:buSzPts val="4000"/>
              <a:buNone/>
              <a:defRPr sz="4000">
                <a:solidFill>
                  <a:srgbClr val="FFFFFF"/>
                </a:solidFill>
              </a:defRPr>
            </a:lvl4pPr>
            <a:lvl5pPr lvl="4" rtl="0" algn="ctr">
              <a:spcBef>
                <a:spcPts val="0"/>
              </a:spcBef>
              <a:spcAft>
                <a:spcPts val="0"/>
              </a:spcAft>
              <a:buClr>
                <a:srgbClr val="FFFFFF"/>
              </a:buClr>
              <a:buSzPts val="4000"/>
              <a:buNone/>
              <a:defRPr sz="4000">
                <a:solidFill>
                  <a:srgbClr val="FFFFFF"/>
                </a:solidFill>
              </a:defRPr>
            </a:lvl5pPr>
            <a:lvl6pPr lvl="5" rtl="0" algn="ctr">
              <a:spcBef>
                <a:spcPts val="0"/>
              </a:spcBef>
              <a:spcAft>
                <a:spcPts val="0"/>
              </a:spcAft>
              <a:buClr>
                <a:srgbClr val="FFFFFF"/>
              </a:buClr>
              <a:buSzPts val="4000"/>
              <a:buNone/>
              <a:defRPr sz="4000">
                <a:solidFill>
                  <a:srgbClr val="FFFFFF"/>
                </a:solidFill>
              </a:defRPr>
            </a:lvl6pPr>
            <a:lvl7pPr lvl="6" rtl="0" algn="ctr">
              <a:spcBef>
                <a:spcPts val="0"/>
              </a:spcBef>
              <a:spcAft>
                <a:spcPts val="0"/>
              </a:spcAft>
              <a:buClr>
                <a:srgbClr val="FFFFFF"/>
              </a:buClr>
              <a:buSzPts val="4000"/>
              <a:buNone/>
              <a:defRPr sz="4000">
                <a:solidFill>
                  <a:srgbClr val="FFFFFF"/>
                </a:solidFill>
              </a:defRPr>
            </a:lvl7pPr>
            <a:lvl8pPr lvl="7" rtl="0" algn="ctr">
              <a:spcBef>
                <a:spcPts val="0"/>
              </a:spcBef>
              <a:spcAft>
                <a:spcPts val="0"/>
              </a:spcAft>
              <a:buClr>
                <a:srgbClr val="FFFFFF"/>
              </a:buClr>
              <a:buSzPts val="4000"/>
              <a:buNone/>
              <a:defRPr sz="4000">
                <a:solidFill>
                  <a:srgbClr val="FFFFFF"/>
                </a:solidFill>
              </a:defRPr>
            </a:lvl8pPr>
            <a:lvl9pPr lvl="8" rtl="0" algn="ctr">
              <a:spcBef>
                <a:spcPts val="0"/>
              </a:spcBef>
              <a:spcAft>
                <a:spcPts val="0"/>
              </a:spcAft>
              <a:buClr>
                <a:srgbClr val="FFFFFF"/>
              </a:buClr>
              <a:buSzPts val="4000"/>
              <a:buNone/>
              <a:defRPr sz="4000">
                <a:solidFill>
                  <a:srgbClr val="FFFFFF"/>
                </a:solidFill>
              </a:defRPr>
            </a:lvl9pPr>
          </a:lstStyle>
          <a:p/>
        </p:txBody>
      </p:sp>
      <p:sp>
        <p:nvSpPr>
          <p:cNvPr id="50" name="Google Shape;50;p3"/>
          <p:cNvSpPr txBox="1"/>
          <p:nvPr>
            <p:ph idx="1" type="subTitle"/>
          </p:nvPr>
        </p:nvSpPr>
        <p:spPr>
          <a:xfrm>
            <a:off x="2626350" y="3144854"/>
            <a:ext cx="38913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2400"/>
              <a:buNone/>
              <a:defRPr>
                <a:solidFill>
                  <a:srgbClr val="000000"/>
                </a:solidFill>
              </a:defRPr>
            </a:lvl1pPr>
            <a:lvl2pPr lvl="1" rtl="0" algn="ctr">
              <a:spcBef>
                <a:spcPts val="0"/>
              </a:spcBef>
              <a:spcAft>
                <a:spcPts val="0"/>
              </a:spcAft>
              <a:buClr>
                <a:srgbClr val="000000"/>
              </a:buClr>
              <a:buSzPts val="3000"/>
              <a:buNone/>
              <a:defRPr sz="3000">
                <a:solidFill>
                  <a:srgbClr val="000000"/>
                </a:solidFill>
              </a:defRPr>
            </a:lvl2pPr>
            <a:lvl3pPr lvl="2" rtl="0" algn="ctr">
              <a:spcBef>
                <a:spcPts val="0"/>
              </a:spcBef>
              <a:spcAft>
                <a:spcPts val="0"/>
              </a:spcAft>
              <a:buClr>
                <a:srgbClr val="000000"/>
              </a:buClr>
              <a:buSzPts val="3000"/>
              <a:buNone/>
              <a:defRPr sz="3000">
                <a:solidFill>
                  <a:srgbClr val="000000"/>
                </a:solidFill>
              </a:defRPr>
            </a:lvl3pPr>
            <a:lvl4pPr lvl="3" rtl="0" algn="ctr">
              <a:spcBef>
                <a:spcPts val="0"/>
              </a:spcBef>
              <a:spcAft>
                <a:spcPts val="0"/>
              </a:spcAft>
              <a:buClr>
                <a:srgbClr val="000000"/>
              </a:buClr>
              <a:buSzPts val="3000"/>
              <a:buNone/>
              <a:defRPr sz="3000">
                <a:solidFill>
                  <a:srgbClr val="000000"/>
                </a:solidFill>
              </a:defRPr>
            </a:lvl4pPr>
            <a:lvl5pPr lvl="4" rtl="0" algn="ctr">
              <a:spcBef>
                <a:spcPts val="0"/>
              </a:spcBef>
              <a:spcAft>
                <a:spcPts val="0"/>
              </a:spcAft>
              <a:buClr>
                <a:srgbClr val="000000"/>
              </a:buClr>
              <a:buSzPts val="3000"/>
              <a:buNone/>
              <a:defRPr sz="3000">
                <a:solidFill>
                  <a:srgbClr val="000000"/>
                </a:solidFill>
              </a:defRPr>
            </a:lvl5pPr>
            <a:lvl6pPr lvl="5" rtl="0" algn="ctr">
              <a:spcBef>
                <a:spcPts val="0"/>
              </a:spcBef>
              <a:spcAft>
                <a:spcPts val="0"/>
              </a:spcAft>
              <a:buClr>
                <a:srgbClr val="000000"/>
              </a:buClr>
              <a:buSzPts val="3000"/>
              <a:buNone/>
              <a:defRPr sz="3000">
                <a:solidFill>
                  <a:srgbClr val="000000"/>
                </a:solidFill>
              </a:defRPr>
            </a:lvl6pPr>
            <a:lvl7pPr lvl="6" rtl="0" algn="ctr">
              <a:spcBef>
                <a:spcPts val="0"/>
              </a:spcBef>
              <a:spcAft>
                <a:spcPts val="0"/>
              </a:spcAft>
              <a:buClr>
                <a:srgbClr val="000000"/>
              </a:buClr>
              <a:buSzPts val="3000"/>
              <a:buNone/>
              <a:defRPr sz="3000">
                <a:solidFill>
                  <a:srgbClr val="000000"/>
                </a:solidFill>
              </a:defRPr>
            </a:lvl7pPr>
            <a:lvl8pPr lvl="7" rtl="0" algn="ctr">
              <a:spcBef>
                <a:spcPts val="0"/>
              </a:spcBef>
              <a:spcAft>
                <a:spcPts val="0"/>
              </a:spcAft>
              <a:buClr>
                <a:srgbClr val="000000"/>
              </a:buClr>
              <a:buSzPts val="3000"/>
              <a:buNone/>
              <a:defRPr sz="3000">
                <a:solidFill>
                  <a:srgbClr val="000000"/>
                </a:solidFill>
              </a:defRPr>
            </a:lvl8pPr>
            <a:lvl9pPr lvl="8" rtl="0" algn="ctr">
              <a:spcBef>
                <a:spcPts val="0"/>
              </a:spcBef>
              <a:spcAft>
                <a:spcPts val="0"/>
              </a:spcAft>
              <a:buClr>
                <a:srgbClr val="000000"/>
              </a:buClr>
              <a:buSzPts val="3000"/>
              <a:buNone/>
              <a:defRPr sz="3000">
                <a:solidFill>
                  <a:srgbClr val="000000"/>
                </a:solidFill>
              </a:defRPr>
            </a:lvl9pPr>
          </a:lstStyle>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9"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2848484" y="825425"/>
            <a:ext cx="3447000" cy="3492600"/>
          </a:xfrm>
          <a:prstGeom prst="rect">
            <a:avLst/>
          </a:prstGeom>
        </p:spPr>
        <p:txBody>
          <a:bodyPr anchorCtr="0" anchor="ctr" bIns="91425" lIns="91425" spcFirstLastPara="1" rIns="91425" wrap="square" tIns="91425">
            <a:noAutofit/>
          </a:bodyPr>
          <a:lstStyle>
            <a:lvl1pPr indent="-381000" lvl="0" marL="457200" rtl="0" algn="ctr">
              <a:lnSpc>
                <a:spcPct val="115000"/>
              </a:lnSpc>
              <a:spcBef>
                <a:spcPts val="600"/>
              </a:spcBef>
              <a:spcAft>
                <a:spcPts val="0"/>
              </a:spcAft>
              <a:buSzPts val="2400"/>
              <a:buChar char="▹"/>
              <a:defRPr i="1"/>
            </a:lvl1pPr>
            <a:lvl2pPr indent="-381000" lvl="1" marL="914400" rtl="0" algn="ctr">
              <a:lnSpc>
                <a:spcPct val="115000"/>
              </a:lnSpc>
              <a:spcBef>
                <a:spcPts val="0"/>
              </a:spcBef>
              <a:spcAft>
                <a:spcPts val="0"/>
              </a:spcAft>
              <a:buSzPts val="2400"/>
              <a:buChar char="￭"/>
              <a:defRPr i="1"/>
            </a:lvl2pPr>
            <a:lvl3pPr indent="-381000" lvl="2" marL="1371600" rtl="0" algn="ctr">
              <a:lnSpc>
                <a:spcPct val="115000"/>
              </a:lnSpc>
              <a:spcBef>
                <a:spcPts val="0"/>
              </a:spcBef>
              <a:spcAft>
                <a:spcPts val="0"/>
              </a:spcAft>
              <a:buSzPts val="2400"/>
              <a:buChar char="⬝"/>
              <a:defRPr i="1"/>
            </a:lvl3pPr>
            <a:lvl4pPr indent="-381000" lvl="3" marL="1828800" rtl="0" algn="ctr">
              <a:lnSpc>
                <a:spcPct val="115000"/>
              </a:lnSpc>
              <a:spcBef>
                <a:spcPts val="0"/>
              </a:spcBef>
              <a:spcAft>
                <a:spcPts val="0"/>
              </a:spcAft>
              <a:buSzPts val="2400"/>
              <a:buChar char="●"/>
              <a:defRPr i="1"/>
            </a:lvl4pPr>
            <a:lvl5pPr indent="-381000" lvl="4" marL="2286000" rtl="0" algn="ctr">
              <a:lnSpc>
                <a:spcPct val="115000"/>
              </a:lnSpc>
              <a:spcBef>
                <a:spcPts val="0"/>
              </a:spcBef>
              <a:spcAft>
                <a:spcPts val="0"/>
              </a:spcAft>
              <a:buSzPts val="2400"/>
              <a:buChar char="○"/>
              <a:defRPr i="1"/>
            </a:lvl5pPr>
            <a:lvl6pPr indent="-381000" lvl="5" marL="2743200" rtl="0" algn="ctr">
              <a:lnSpc>
                <a:spcPct val="115000"/>
              </a:lnSpc>
              <a:spcBef>
                <a:spcPts val="0"/>
              </a:spcBef>
              <a:spcAft>
                <a:spcPts val="0"/>
              </a:spcAft>
              <a:buSzPts val="2400"/>
              <a:buChar char="■"/>
              <a:defRPr i="1"/>
            </a:lvl6pPr>
            <a:lvl7pPr indent="-381000" lvl="6" marL="3200400" rtl="0" algn="ctr">
              <a:lnSpc>
                <a:spcPct val="115000"/>
              </a:lnSpc>
              <a:spcBef>
                <a:spcPts val="0"/>
              </a:spcBef>
              <a:spcAft>
                <a:spcPts val="0"/>
              </a:spcAft>
              <a:buSzPts val="2400"/>
              <a:buChar char="●"/>
              <a:defRPr i="1"/>
            </a:lvl7pPr>
            <a:lvl8pPr indent="-381000" lvl="7" marL="3657600" rtl="0" algn="ctr">
              <a:lnSpc>
                <a:spcPct val="115000"/>
              </a:lnSpc>
              <a:spcBef>
                <a:spcPts val="0"/>
              </a:spcBef>
              <a:spcAft>
                <a:spcPts val="0"/>
              </a:spcAft>
              <a:buSzPts val="2400"/>
              <a:buChar char="○"/>
              <a:defRPr i="1"/>
            </a:lvl8pPr>
            <a:lvl9pPr indent="-381000" lvl="8" marL="4114800" rtl="0" algn="ctr">
              <a:lnSpc>
                <a:spcPct val="115000"/>
              </a:lnSpc>
              <a:spcBef>
                <a:spcPts val="0"/>
              </a:spcBef>
              <a:spcAft>
                <a:spcPts val="0"/>
              </a:spcAft>
              <a:buSzPts val="2400"/>
              <a:buChar char="■"/>
              <a:defRPr i="1"/>
            </a:lvl9pPr>
          </a:lstStyle>
          <a:p/>
        </p:txBody>
      </p:sp>
      <p:sp>
        <p:nvSpPr>
          <p:cNvPr id="63" name="Google Shape;63;p4"/>
          <p:cNvSpPr txBox="1"/>
          <p:nvPr/>
        </p:nvSpPr>
        <p:spPr>
          <a:xfrm>
            <a:off x="3593400" y="193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A5B0FE"/>
                </a:solidFill>
                <a:latin typeface="Work Sans"/>
                <a:ea typeface="Work Sans"/>
                <a:cs typeface="Work Sans"/>
                <a:sym typeface="Work Sans"/>
              </a:rPr>
              <a:t>“</a:t>
            </a:r>
            <a:endParaRPr b="1" sz="7200">
              <a:solidFill>
                <a:srgbClr val="A5B0FE"/>
              </a:solidFill>
              <a:latin typeface="Work Sans"/>
              <a:ea typeface="Work Sans"/>
              <a:cs typeface="Work Sans"/>
              <a:sym typeface="Work Sans"/>
            </a:endParaRPr>
          </a:p>
        </p:txBody>
      </p:sp>
      <p:sp>
        <p:nvSpPr>
          <p:cNvPr id="64" name="Google Shape;64;p4"/>
          <p:cNvSpPr txBox="1"/>
          <p:nvPr>
            <p:ph idx="12" type="sldNum"/>
          </p:nvPr>
        </p:nvSpPr>
        <p:spPr>
          <a:xfrm>
            <a:off x="4116400" y="4807500"/>
            <a:ext cx="911100" cy="336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rect b="b" l="l" r="r" t="t"/>
              <a:pathLst>
                <a:path extrusionOk="0" h="120000" w="12000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rect b="b" l="l" r="r" t="t"/>
              <a:pathLst>
                <a:path extrusionOk="0" h="120000" w="12000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rect b="b" l="l" r="r" t="t"/>
              <a:pathLst>
                <a:path extrusionOk="0" h="120000" w="12000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rect b="b" l="l" r="r" t="t"/>
              <a:pathLst>
                <a:path extrusionOk="0" h="120000" w="12000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rect b="b" l="l" r="r" t="t"/>
              <a:pathLst>
                <a:path extrusionOk="0" h="120000" w="12000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rect b="b" l="l" r="r" t="t"/>
              <a:pathLst>
                <a:path extrusionOk="0" h="120000" w="12000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rect b="b" l="l" r="r" t="t"/>
              <a:pathLst>
                <a:path extrusionOk="0" h="120000" w="12000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rect b="b" l="l" r="r" t="t"/>
              <a:pathLst>
                <a:path extrusionOk="0" h="120000" w="12000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rect b="b" l="l" r="r" t="t"/>
              <a:pathLst>
                <a:path extrusionOk="0" h="120000" w="12000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rect b="b" l="l" r="r" t="t"/>
              <a:pathLst>
                <a:path extrusionOk="0" h="120000" w="12000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rect b="b" l="l" r="r" t="t"/>
              <a:pathLst>
                <a:path extrusionOk="0" h="120000" w="12000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rect b="b" l="l" r="r" t="t"/>
              <a:pathLst>
                <a:path extrusionOk="0" h="120000" w="12000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rect b="b" l="l" r="r" t="t"/>
              <a:pathLst>
                <a:path extrusionOk="0" h="120000" w="12000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rect b="b" l="l" r="r" t="t"/>
              <a:pathLst>
                <a:path extrusionOk="0" h="120000" w="12000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rect b="b" l="l" r="r" t="t"/>
              <a:pathLst>
                <a:path extrusionOk="0" h="120000" w="12000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rect b="b" l="l" r="r" t="t"/>
              <a:pathLst>
                <a:path extrusionOk="0" h="120000" w="12000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3"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5"/>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rect b="b" l="l" r="r" t="t"/>
              <a:pathLst>
                <a:path extrusionOk="0" h="120000" w="12000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rect b="b" l="l" r="r" t="t"/>
              <a:pathLst>
                <a:path extrusionOk="0" h="120000" w="12000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rect b="b" l="l" r="r" t="t"/>
              <a:pathLst>
                <a:path extrusionOk="0" h="120000" w="12000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rect b="b" l="l" r="r" t="t"/>
              <a:pathLst>
                <a:path extrusionOk="0" h="120000" w="12000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rect b="b" l="l" r="r" t="t"/>
              <a:pathLst>
                <a:path extrusionOk="0" h="120000" w="12000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rect b="b" l="l" r="r" t="t"/>
              <a:pathLst>
                <a:path extrusionOk="0" h="120000" w="12000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rect b="b" l="l" r="r" t="t"/>
              <a:pathLst>
                <a:path extrusionOk="0" h="120000" w="12000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 name="Google Shape;115;p6"/>
          <p:cNvSpPr txBox="1"/>
          <p:nvPr>
            <p:ph idx="1" type="body"/>
          </p:nvPr>
        </p:nvSpPr>
        <p:spPr>
          <a:xfrm>
            <a:off x="457200" y="1672300"/>
            <a:ext cx="2494200" cy="3155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6" name="Google Shape;116;p6"/>
          <p:cNvSpPr txBox="1"/>
          <p:nvPr>
            <p:ph idx="2" type="body"/>
          </p:nvPr>
        </p:nvSpPr>
        <p:spPr>
          <a:xfrm>
            <a:off x="3101652" y="1672300"/>
            <a:ext cx="2494200" cy="3155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7" name="Google Shape;117;p6"/>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rect b="b" l="l" r="r" t="t"/>
              <a:pathLst>
                <a:path extrusionOk="0" h="120000" w="120000">
                  <a:moveTo>
                    <a:pt x="98823" y="0"/>
                  </a:moveTo>
                  <a:lnTo>
                    <a:pt x="0" y="0"/>
                  </a:lnTo>
                  <a:lnTo>
                    <a:pt x="0" y="120000"/>
                  </a:lnTo>
                  <a:lnTo>
                    <a:pt x="120000" y="120000"/>
                  </a:lnTo>
                  <a:lnTo>
                    <a:pt x="9882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rect b="b" l="l" r="r" t="t"/>
              <a:pathLst>
                <a:path extrusionOk="0" h="120000" w="12000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rect b="b" l="l" r="r" t="t"/>
              <a:pathLst>
                <a:path extrusionOk="0" h="120000" w="12000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rect b="b" l="l" r="r" t="t"/>
              <a:pathLst>
                <a:path extrusionOk="0" h="120000" w="12000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rect b="b" l="l" r="r" t="t"/>
              <a:pathLst>
                <a:path extrusionOk="0" h="120000" w="12000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rect b="b" l="l" r="r" t="t"/>
              <a:pathLst>
                <a:path extrusionOk="0" h="120000" w="12000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rect b="b" l="l" r="r" t="t"/>
              <a:pathLst>
                <a:path extrusionOk="0" h="120000" w="12000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rect b="b" l="l" r="r" t="t"/>
              <a:pathLst>
                <a:path extrusionOk="0" h="120000" w="12000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rect b="b" l="l" r="r" t="t"/>
              <a:pathLst>
                <a:path extrusionOk="0" h="120000" w="12000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rect b="b" l="l" r="r" t="t"/>
              <a:pathLst>
                <a:path extrusionOk="0" h="120000" w="12000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rect b="b" l="l" r="r" t="t"/>
              <a:pathLst>
                <a:path extrusionOk="0" h="120000" w="12000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rect b="b" l="l" r="r" t="t"/>
              <a:pathLst>
                <a:path extrusionOk="0" h="120000" w="12000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rect b="b" l="l" r="r" t="t"/>
              <a:pathLst>
                <a:path extrusionOk="0" h="120000" w="12000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rect b="b" l="l" r="r" t="t"/>
              <a:pathLst>
                <a:path extrusionOk="0" h="120000" w="12000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rect b="b" l="l" r="r" t="t"/>
              <a:pathLst>
                <a:path extrusionOk="0" h="120000" w="12000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rect b="b" l="l" r="r" t="t"/>
              <a:pathLst>
                <a:path extrusionOk="0" h="120000" w="12000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rect b="b" l="l" r="r" t="t"/>
              <a:pathLst>
                <a:path extrusionOk="0" h="120000" w="12000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rect b="b" l="l" r="r" t="t"/>
              <a:pathLst>
                <a:path extrusionOk="0" h="120000" w="12000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7"/>
          <p:cNvSpPr txBox="1"/>
          <p:nvPr>
            <p:ph idx="1" type="body"/>
          </p:nvPr>
        </p:nvSpPr>
        <p:spPr>
          <a:xfrm>
            <a:off x="4572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7" name="Google Shape;147;p7"/>
          <p:cNvSpPr txBox="1"/>
          <p:nvPr>
            <p:ph idx="2" type="body"/>
          </p:nvPr>
        </p:nvSpPr>
        <p:spPr>
          <a:xfrm>
            <a:off x="219835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8" name="Google Shape;148;p7"/>
          <p:cNvSpPr txBox="1"/>
          <p:nvPr>
            <p:ph idx="3" type="body"/>
          </p:nvPr>
        </p:nvSpPr>
        <p:spPr>
          <a:xfrm>
            <a:off x="3939500" y="1661575"/>
            <a:ext cx="1656300" cy="30552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 name="Google Shape;149;p7"/>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rect b="b" l="l" r="r" t="t"/>
              <a:pathLst>
                <a:path extrusionOk="0" h="120000" w="12000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rect b="b" l="l" r="r" t="t"/>
              <a:pathLst>
                <a:path extrusionOk="0" h="120000" w="12000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rect b="b" l="l" r="r" t="t"/>
              <a:pathLst>
                <a:path extrusionOk="0" h="120000" w="12000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rect b="b" l="l" r="r" t="t"/>
              <a:pathLst>
                <a:path extrusionOk="0" h="120000" w="12000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rect b="b" l="l" r="r" t="t"/>
              <a:pathLst>
                <a:path extrusionOk="0" h="120000" w="12000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rect b="b" l="l" r="r" t="t"/>
              <a:pathLst>
                <a:path extrusionOk="0" h="120000" w="12000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rect b="b" l="l" r="r" t="t"/>
              <a:pathLst>
                <a:path extrusionOk="0" h="120000" w="12000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rect b="b" l="l" r="r" t="t"/>
              <a:pathLst>
                <a:path extrusionOk="0" h="120000" w="12000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rect b="b" l="l" r="r" t="t"/>
              <a:pathLst>
                <a:path extrusionOk="0" h="120000" w="12000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rect b="b" l="l" r="r" t="t"/>
              <a:pathLst>
                <a:path extrusionOk="0" h="120000" w="12000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rect b="b" l="l" r="r" t="t"/>
              <a:pathLst>
                <a:path extrusionOk="0" h="120000" w="12000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rect b="b" l="l" r="r" t="t"/>
              <a:pathLst>
                <a:path extrusionOk="0" h="120000" w="12000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8"/>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rect b="b" l="l" r="r" t="t"/>
              <a:pathLst>
                <a:path extrusionOk="0" h="120000" w="12000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rect b="b" l="l" r="r" t="t"/>
              <a:pathLst>
                <a:path extrusionOk="0" h="120000" w="12000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rect b="b" l="l" r="r" t="t"/>
              <a:pathLst>
                <a:path extrusionOk="0" h="120000" w="12000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rect b="b" l="l" r="r" t="t"/>
              <a:pathLst>
                <a:path extrusionOk="0" h="120000" w="12000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rect b="b" l="l" r="r" t="t"/>
              <a:pathLst>
                <a:path extrusionOk="0" h="120000" w="12000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rect b="b" l="l" r="r" t="t"/>
              <a:pathLst>
                <a:path extrusionOk="0" h="120000" w="12000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rect b="b" l="l" r="r" t="t"/>
              <a:pathLst>
                <a:path extrusionOk="0" h="120000" w="12000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rect b="b" l="l" r="r" t="t"/>
              <a:pathLst>
                <a:path extrusionOk="0" h="120000" w="12000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rect b="b" l="l" r="r" t="t"/>
              <a:pathLst>
                <a:path extrusionOk="0" h="120000" w="12000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rect b="b" l="l" r="r" t="t"/>
              <a:pathLst>
                <a:path extrusionOk="0" h="120000" w="12000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rect b="b" l="l" r="r" t="t"/>
              <a:pathLst>
                <a:path extrusionOk="0" h="120000" w="12000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rect b="b" l="l" r="r" t="t"/>
              <a:pathLst>
                <a:path extrusionOk="0" h="120000" w="12000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rect b="b" l="l" r="r" t="t"/>
              <a:pathLst>
                <a:path extrusionOk="0" h="120000" w="12000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rect b="b" l="l" r="r" t="t"/>
              <a:pathLst>
                <a:path extrusionOk="0" h="120000" w="12000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rect b="b" l="l" r="r" t="t"/>
              <a:pathLst>
                <a:path extrusionOk="0" h="120000" w="12000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rect b="b" l="l" r="r" t="t"/>
              <a:pathLst>
                <a:path extrusionOk="0" h="120000" w="12000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rect b="b" l="l" r="r" t="t"/>
              <a:pathLst>
                <a:path extrusionOk="0" h="120000" w="12000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rect b="b" l="l" r="r" t="t"/>
              <a:pathLst>
                <a:path extrusionOk="0" h="120000" w="12000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rect b="b" l="l" r="r" t="t"/>
              <a:pathLst>
                <a:path extrusionOk="0" h="120000" w="12000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rect b="b" l="l" r="r" t="t"/>
              <a:pathLst>
                <a:path extrusionOk="0" h="120000" w="12000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rect b="b" l="l" r="r" t="t"/>
              <a:pathLst>
                <a:path extrusionOk="0" h="120000" w="12000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rect b="b" l="l" r="r" t="t"/>
              <a:pathLst>
                <a:path extrusionOk="0" h="120000" w="12000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rect b="b" l="l" r="r" t="t"/>
              <a:pathLst>
                <a:path extrusionOk="0" h="120000" w="12000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rect b="b" l="l" r="r" t="t"/>
              <a:pathLst>
                <a:path extrusionOk="0" h="120000" w="12000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rect b="b" l="l" r="r" t="t"/>
              <a:pathLst>
                <a:path extrusionOk="0" h="120000" w="12000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rect b="b" l="l" r="r" t="t"/>
              <a:pathLst>
                <a:path extrusionOk="0" h="120000" w="12000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rect b="b" l="l" r="r" t="t"/>
              <a:pathLst>
                <a:path extrusionOk="0" h="120000" w="12000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9"/>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0" y="0"/>
            <a:ext cx="6096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ph idx="1" type="body"/>
          </p:nvPr>
        </p:nvSpPr>
        <p:spPr>
          <a:xfrm>
            <a:off x="6390750" y="439500"/>
            <a:ext cx="2122500" cy="4264200"/>
          </a:xfrm>
          <a:prstGeom prst="rect">
            <a:avLst/>
          </a:prstGeom>
        </p:spPr>
        <p:txBody>
          <a:bodyPr anchorCtr="0" anchor="ctr" bIns="91425" lIns="91425" spcFirstLastPara="1" rIns="91425" wrap="square" tIns="91425">
            <a:noAutofit/>
          </a:bodyPr>
          <a:lstStyle>
            <a:lvl1pPr indent="-228600" lvl="0" marL="457200" rtl="0">
              <a:spcBef>
                <a:spcPts val="360"/>
              </a:spcBef>
              <a:spcAft>
                <a:spcPts val="0"/>
              </a:spcAft>
              <a:buClr>
                <a:srgbClr val="FFFFFF"/>
              </a:buClr>
              <a:buSzPts val="1800"/>
              <a:buNone/>
              <a:defRPr sz="1800">
                <a:solidFill>
                  <a:srgbClr val="FFFFFF"/>
                </a:solidFill>
              </a:defRPr>
            </a:lvl1pPr>
          </a:lstStyle>
          <a:p/>
        </p:txBody>
      </p:sp>
      <p:sp>
        <p:nvSpPr>
          <p:cNvPr id="223" name="Google Shape;223;p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type="blank">
  <p:cSld name="BLANK">
    <p:spTree>
      <p:nvGrpSpPr>
        <p:cNvPr id="224"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0" y="0"/>
            <a:ext cx="4566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A5B0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86975"/>
            <a:ext cx="51387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rt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p:txBody>
      </p:sp>
      <p:sp>
        <p:nvSpPr>
          <p:cNvPr id="7" name="Google Shape;7;p1"/>
          <p:cNvSpPr txBox="1"/>
          <p:nvPr>
            <p:ph idx="1" type="body"/>
          </p:nvPr>
        </p:nvSpPr>
        <p:spPr>
          <a:xfrm>
            <a:off x="457200" y="1657350"/>
            <a:ext cx="5138700" cy="31809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indent="-381000" lvl="1" marL="914400" rtl="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indent="-381000" lvl="2" marL="1371600" rtl="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indent="-381000" lvl="3" marL="1828800" rtl="0">
              <a:spcBef>
                <a:spcPts val="0"/>
              </a:spcBef>
              <a:spcAft>
                <a:spcPts val="0"/>
              </a:spcAft>
              <a:buSzPts val="2400"/>
              <a:buFont typeface="Barlow Light"/>
              <a:buChar char="●"/>
              <a:defRPr sz="2400">
                <a:latin typeface="Barlow Light"/>
                <a:ea typeface="Barlow Light"/>
                <a:cs typeface="Barlow Light"/>
                <a:sym typeface="Barlow Light"/>
              </a:defRPr>
            </a:lvl4pPr>
            <a:lvl5pPr indent="-381000" lvl="4" marL="2286000" rtl="0">
              <a:spcBef>
                <a:spcPts val="0"/>
              </a:spcBef>
              <a:spcAft>
                <a:spcPts val="0"/>
              </a:spcAft>
              <a:buSzPts val="2400"/>
              <a:buFont typeface="Barlow Light"/>
              <a:buChar char="○"/>
              <a:defRPr sz="2400">
                <a:latin typeface="Barlow Light"/>
                <a:ea typeface="Barlow Light"/>
                <a:cs typeface="Barlow Light"/>
                <a:sym typeface="Barlow Light"/>
              </a:defRPr>
            </a:lvl5pPr>
            <a:lvl6pPr indent="-381000" lvl="5" marL="2743200" rtl="0">
              <a:spcBef>
                <a:spcPts val="0"/>
              </a:spcBef>
              <a:spcAft>
                <a:spcPts val="0"/>
              </a:spcAft>
              <a:buSzPts val="2400"/>
              <a:buFont typeface="Barlow Light"/>
              <a:buChar char="■"/>
              <a:defRPr sz="2400">
                <a:latin typeface="Barlow Light"/>
                <a:ea typeface="Barlow Light"/>
                <a:cs typeface="Barlow Light"/>
                <a:sym typeface="Barlow Light"/>
              </a:defRPr>
            </a:lvl6pPr>
            <a:lvl7pPr indent="-381000" lvl="6" marL="3200400" rtl="0">
              <a:spcBef>
                <a:spcPts val="0"/>
              </a:spcBef>
              <a:spcAft>
                <a:spcPts val="0"/>
              </a:spcAft>
              <a:buSzPts val="2400"/>
              <a:buFont typeface="Barlow Light"/>
              <a:buChar char="●"/>
              <a:defRPr sz="2400">
                <a:latin typeface="Barlow Light"/>
                <a:ea typeface="Barlow Light"/>
                <a:cs typeface="Barlow Light"/>
                <a:sym typeface="Barlow Light"/>
              </a:defRPr>
            </a:lvl7pPr>
            <a:lvl8pPr indent="-381000" lvl="7" marL="3657600" rtl="0">
              <a:spcBef>
                <a:spcPts val="0"/>
              </a:spcBef>
              <a:spcAft>
                <a:spcPts val="0"/>
              </a:spcAft>
              <a:buSzPts val="2400"/>
              <a:buFont typeface="Barlow Light"/>
              <a:buChar char="○"/>
              <a:defRPr sz="2400">
                <a:latin typeface="Barlow Light"/>
                <a:ea typeface="Barlow Light"/>
                <a:cs typeface="Barlow Light"/>
                <a:sym typeface="Barlow Light"/>
              </a:defRPr>
            </a:lvl8pPr>
            <a:lvl9pPr indent="-381000" lvl="8" marL="4114800" rtl="0">
              <a:spcBef>
                <a:spcPts val="0"/>
              </a:spcBef>
              <a:spcAft>
                <a:spcPts val="0"/>
              </a:spcAft>
              <a:buSzPts val="2400"/>
              <a:buFont typeface="Barlow Light"/>
              <a:buChar char="■"/>
              <a:defRPr sz="2400">
                <a:latin typeface="Barlow Light"/>
                <a:ea typeface="Barlow Light"/>
                <a:cs typeface="Barlow Light"/>
                <a:sym typeface="Barlow Light"/>
              </a:defRPr>
            </a:lvl9pPr>
          </a:lstStyle>
          <a:p/>
        </p:txBody>
      </p:sp>
      <p:sp>
        <p:nvSpPr>
          <p:cNvPr id="8" name="Google Shape;8;p1"/>
          <p:cNvSpPr txBox="1"/>
          <p:nvPr>
            <p:ph idx="12" type="sldNum"/>
          </p:nvPr>
        </p:nvSpPr>
        <p:spPr>
          <a:xfrm>
            <a:off x="8808000" y="2208175"/>
            <a:ext cx="336000" cy="727200"/>
          </a:xfrm>
          <a:prstGeom prst="rect">
            <a:avLst/>
          </a:prstGeom>
          <a:noFill/>
          <a:ln>
            <a:noFill/>
          </a:ln>
        </p:spPr>
        <p:txBody>
          <a:bodyPr anchorCtr="0" anchor="ctr" bIns="91425" lIns="91425" spcFirstLastPara="1" rIns="91425" wrap="square" tIns="91425">
            <a:noAutofit/>
          </a:bodyPr>
          <a:lstStyle>
            <a:lvl1pPr lvl="0" rtl="0" algn="ctr">
              <a:buNone/>
              <a:defRPr sz="1000">
                <a:solidFill>
                  <a:srgbClr val="FFFFFF"/>
                </a:solidFill>
                <a:latin typeface="Barlow"/>
                <a:ea typeface="Barlow"/>
                <a:cs typeface="Barlow"/>
                <a:sym typeface="Barlow"/>
              </a:defRPr>
            </a:lvl1pPr>
            <a:lvl2pPr lvl="1" rtl="0" algn="ctr">
              <a:buNone/>
              <a:defRPr sz="1000">
                <a:solidFill>
                  <a:srgbClr val="FFFFFF"/>
                </a:solidFill>
                <a:latin typeface="Barlow"/>
                <a:ea typeface="Barlow"/>
                <a:cs typeface="Barlow"/>
                <a:sym typeface="Barlow"/>
              </a:defRPr>
            </a:lvl2pPr>
            <a:lvl3pPr lvl="2" rtl="0" algn="ctr">
              <a:buNone/>
              <a:defRPr sz="1000">
                <a:solidFill>
                  <a:srgbClr val="FFFFFF"/>
                </a:solidFill>
                <a:latin typeface="Barlow"/>
                <a:ea typeface="Barlow"/>
                <a:cs typeface="Barlow"/>
                <a:sym typeface="Barlow"/>
              </a:defRPr>
            </a:lvl3pPr>
            <a:lvl4pPr lvl="3" rtl="0" algn="ctr">
              <a:buNone/>
              <a:defRPr sz="1000">
                <a:solidFill>
                  <a:srgbClr val="FFFFFF"/>
                </a:solidFill>
                <a:latin typeface="Barlow"/>
                <a:ea typeface="Barlow"/>
                <a:cs typeface="Barlow"/>
                <a:sym typeface="Barlow"/>
              </a:defRPr>
            </a:lvl4pPr>
            <a:lvl5pPr lvl="4" rtl="0" algn="ctr">
              <a:buNone/>
              <a:defRPr sz="1000">
                <a:solidFill>
                  <a:srgbClr val="FFFFFF"/>
                </a:solidFill>
                <a:latin typeface="Barlow"/>
                <a:ea typeface="Barlow"/>
                <a:cs typeface="Barlow"/>
                <a:sym typeface="Barlow"/>
              </a:defRPr>
            </a:lvl5pPr>
            <a:lvl6pPr lvl="5" rtl="0" algn="ctr">
              <a:buNone/>
              <a:defRPr sz="1000">
                <a:solidFill>
                  <a:srgbClr val="FFFFFF"/>
                </a:solidFill>
                <a:latin typeface="Barlow"/>
                <a:ea typeface="Barlow"/>
                <a:cs typeface="Barlow"/>
                <a:sym typeface="Barlow"/>
              </a:defRPr>
            </a:lvl6pPr>
            <a:lvl7pPr lvl="6" rtl="0" algn="ctr">
              <a:buNone/>
              <a:defRPr sz="1000">
                <a:solidFill>
                  <a:srgbClr val="FFFFFF"/>
                </a:solidFill>
                <a:latin typeface="Barlow"/>
                <a:ea typeface="Barlow"/>
                <a:cs typeface="Barlow"/>
                <a:sym typeface="Barlow"/>
              </a:defRPr>
            </a:lvl7pPr>
            <a:lvl8pPr lvl="7" rtl="0" algn="ctr">
              <a:buNone/>
              <a:defRPr sz="1000">
                <a:solidFill>
                  <a:srgbClr val="FFFFFF"/>
                </a:solidFill>
                <a:latin typeface="Barlow"/>
                <a:ea typeface="Barlow"/>
                <a:cs typeface="Barlow"/>
                <a:sym typeface="Barlow"/>
              </a:defRPr>
            </a:lvl8pPr>
            <a:lvl9pPr lvl="8" rtl="0" algn="ctr">
              <a:buNone/>
              <a:defRPr sz="10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39" name="Shape 239"/>
        <p:cNvGrpSpPr/>
        <p:nvPr/>
      </p:nvGrpSpPr>
      <p:grpSpPr>
        <a:xfrm>
          <a:off x="0" y="0"/>
          <a:ext cx="0" cy="0"/>
          <a:chOff x="0" y="0"/>
          <a:chExt cx="0" cy="0"/>
        </a:xfrm>
      </p:grpSpPr>
      <p:sp>
        <p:nvSpPr>
          <p:cNvPr id="240" name="Google Shape;240;p13"/>
          <p:cNvSpPr txBox="1"/>
          <p:nvPr>
            <p:ph type="ctrTitle"/>
          </p:nvPr>
        </p:nvSpPr>
        <p:spPr>
          <a:xfrm>
            <a:off x="2122525" y="1991825"/>
            <a:ext cx="4899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C4587"/>
                </a:solidFill>
              </a:rPr>
              <a:t>Data Exploration Analysis on Store Sale Data</a:t>
            </a:r>
            <a:endParaRPr>
              <a:solidFill>
                <a:srgbClr val="1C4587"/>
              </a:solidFill>
            </a:endParaRPr>
          </a:p>
        </p:txBody>
      </p:sp>
      <p:sp>
        <p:nvSpPr>
          <p:cNvPr id="241" name="Google Shape;241;p13"/>
          <p:cNvSpPr txBox="1"/>
          <p:nvPr/>
        </p:nvSpPr>
        <p:spPr>
          <a:xfrm>
            <a:off x="2744875" y="3759050"/>
            <a:ext cx="36543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t>Andrew Pickard-Christen, </a:t>
            </a:r>
            <a:r>
              <a:rPr lang="en">
                <a:solidFill>
                  <a:schemeClr val="dk1"/>
                </a:solidFill>
              </a:rPr>
              <a:t>Johanna Chen, </a:t>
            </a:r>
            <a:r>
              <a:rPr lang="en"/>
              <a:t>Dang Minh Nhu Nguyen, Le Dao</a:t>
            </a:r>
            <a:endParaRPr/>
          </a:p>
          <a:p>
            <a:pPr indent="0" lvl="0" marL="0" rtl="0" algn="ctr">
              <a:lnSpc>
                <a:spcPct val="115000"/>
              </a:lnSpc>
              <a:spcBef>
                <a:spcPts val="0"/>
              </a:spcBef>
              <a:spcAft>
                <a:spcPts val="0"/>
              </a:spcAft>
              <a:buNone/>
            </a:pPr>
            <a:r>
              <a:rPr lang="en"/>
              <a:t>Dr. Martina Bremer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304" name="Shape 304"/>
        <p:cNvGrpSpPr/>
        <p:nvPr/>
      </p:nvGrpSpPr>
      <p:grpSpPr>
        <a:xfrm>
          <a:off x="0" y="0"/>
          <a:ext cx="0" cy="0"/>
          <a:chOff x="0" y="0"/>
          <a:chExt cx="0" cy="0"/>
        </a:xfrm>
      </p:grpSpPr>
      <p:sp>
        <p:nvSpPr>
          <p:cNvPr id="305" name="Google Shape;305;p22"/>
          <p:cNvSpPr txBox="1"/>
          <p:nvPr>
            <p:ph idx="4294967295" type="title"/>
          </p:nvPr>
        </p:nvSpPr>
        <p:spPr>
          <a:xfrm>
            <a:off x="478000" y="562425"/>
            <a:ext cx="8187900" cy="61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B5394"/>
                </a:solidFill>
              </a:rPr>
              <a:t>Results</a:t>
            </a:r>
            <a:endParaRPr>
              <a:solidFill>
                <a:srgbClr val="0B5394"/>
              </a:solidFill>
            </a:endParaRPr>
          </a:p>
        </p:txBody>
      </p:sp>
      <p:sp>
        <p:nvSpPr>
          <p:cNvPr id="306" name="Google Shape;306;p22"/>
          <p:cNvSpPr txBox="1"/>
          <p:nvPr>
            <p:ph idx="12" type="sldNum"/>
          </p:nvPr>
        </p:nvSpPr>
        <p:spPr>
          <a:xfrm>
            <a:off x="4116400" y="4807375"/>
            <a:ext cx="911100" cy="33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07" name="Google Shape;307;p22"/>
          <p:cNvPicPr preferRelativeResize="0"/>
          <p:nvPr/>
        </p:nvPicPr>
        <p:blipFill>
          <a:blip r:embed="rId3">
            <a:alphaModFix/>
          </a:blip>
          <a:stretch>
            <a:fillRect/>
          </a:stretch>
        </p:blipFill>
        <p:spPr>
          <a:xfrm>
            <a:off x="2739525" y="985800"/>
            <a:ext cx="6050651" cy="3403900"/>
          </a:xfrm>
          <a:prstGeom prst="rect">
            <a:avLst/>
          </a:prstGeom>
          <a:noFill/>
          <a:ln>
            <a:noFill/>
          </a:ln>
        </p:spPr>
      </p:pic>
      <p:sp>
        <p:nvSpPr>
          <p:cNvPr id="308" name="Google Shape;308;p22"/>
          <p:cNvSpPr txBox="1"/>
          <p:nvPr/>
        </p:nvSpPr>
        <p:spPr>
          <a:xfrm>
            <a:off x="317500" y="1403500"/>
            <a:ext cx="2367600" cy="2986200"/>
          </a:xfrm>
          <a:prstGeom prst="rect">
            <a:avLst/>
          </a:prstGeom>
          <a:noFill/>
          <a:ln>
            <a:noFill/>
          </a:ln>
        </p:spPr>
        <p:txBody>
          <a:bodyPr anchorCtr="0" anchor="t" bIns="91425" lIns="91425" spcFirstLastPara="1" rIns="91425" wrap="square" tIns="91425">
            <a:spAutoFit/>
          </a:bodyPr>
          <a:lstStyle/>
          <a:p>
            <a:pPr indent="-203200" lvl="0" marL="228600" rtl="0" algn="l">
              <a:spcBef>
                <a:spcPts val="0"/>
              </a:spcBef>
              <a:spcAft>
                <a:spcPts val="0"/>
              </a:spcAft>
              <a:buSzPts val="1400"/>
              <a:buFont typeface="Barlow Light"/>
              <a:buChar char="●"/>
            </a:pPr>
            <a:r>
              <a:rPr lang="en">
                <a:latin typeface="Barlow Light"/>
                <a:ea typeface="Barlow Light"/>
                <a:cs typeface="Barlow Light"/>
                <a:sym typeface="Barlow Light"/>
              </a:rPr>
              <a:t>The graph shows a significant downturn </a:t>
            </a:r>
            <a:r>
              <a:rPr lang="en">
                <a:latin typeface="Barlow Light"/>
                <a:ea typeface="Barlow Light"/>
                <a:cs typeface="Barlow Light"/>
                <a:sym typeface="Barlow Light"/>
              </a:rPr>
              <a:t>in</a:t>
            </a:r>
            <a:r>
              <a:rPr lang="en">
                <a:latin typeface="Barlow Light"/>
                <a:ea typeface="Barlow Light"/>
                <a:cs typeface="Barlow Light"/>
                <a:sym typeface="Barlow Light"/>
              </a:rPr>
              <a:t> the price of oil from 2014 to 2015, one which did not recover in the following years and even worsened going into 2017.</a:t>
            </a:r>
            <a:endParaRPr>
              <a:latin typeface="Barlow Light"/>
              <a:ea typeface="Barlow Light"/>
              <a:cs typeface="Barlow Light"/>
              <a:sym typeface="Barlow Light"/>
            </a:endParaRPr>
          </a:p>
          <a:p>
            <a:pPr indent="-203200" lvl="0" marL="228600" rtl="0" algn="l">
              <a:spcBef>
                <a:spcPts val="0"/>
              </a:spcBef>
              <a:spcAft>
                <a:spcPts val="0"/>
              </a:spcAft>
              <a:buSzPts val="1400"/>
              <a:buFont typeface="Barlow Light"/>
              <a:buChar char="●"/>
            </a:pPr>
            <a:r>
              <a:rPr lang="en">
                <a:latin typeface="Barlow Light"/>
                <a:ea typeface="Barlow Light"/>
                <a:cs typeface="Barlow Light"/>
                <a:sym typeface="Barlow Light"/>
              </a:rPr>
              <a:t>The crash is attributed to an oversupply of oil with respect to demand in the previous years, which led to prices being at their lowest in years.</a:t>
            </a:r>
            <a:endParaRPr>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312" name="Shape 312"/>
        <p:cNvGrpSpPr/>
        <p:nvPr/>
      </p:nvGrpSpPr>
      <p:grpSpPr>
        <a:xfrm>
          <a:off x="0" y="0"/>
          <a:ext cx="0" cy="0"/>
          <a:chOff x="0" y="0"/>
          <a:chExt cx="0" cy="0"/>
        </a:xfrm>
      </p:grpSpPr>
      <p:sp>
        <p:nvSpPr>
          <p:cNvPr id="313" name="Google Shape;313;p23"/>
          <p:cNvSpPr txBox="1"/>
          <p:nvPr>
            <p:ph type="title"/>
          </p:nvPr>
        </p:nvSpPr>
        <p:spPr>
          <a:xfrm>
            <a:off x="457200" y="5869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Methods (cont.)</a:t>
            </a:r>
            <a:endParaRPr>
              <a:solidFill>
                <a:srgbClr val="4A86E8"/>
              </a:solidFill>
            </a:endParaRPr>
          </a:p>
        </p:txBody>
      </p:sp>
      <p:sp>
        <p:nvSpPr>
          <p:cNvPr id="314" name="Google Shape;314;p23"/>
          <p:cNvSpPr txBox="1"/>
          <p:nvPr>
            <p:ph idx="1" type="body"/>
          </p:nvPr>
        </p:nvSpPr>
        <p:spPr>
          <a:xfrm>
            <a:off x="457200" y="1657350"/>
            <a:ext cx="5138700" cy="3180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4A86E8"/>
              </a:buClr>
              <a:buSzPts val="2400"/>
              <a:buChar char="▹"/>
            </a:pPr>
            <a:r>
              <a:rPr b="1" lang="en">
                <a:latin typeface="Barlow"/>
                <a:ea typeface="Barlow"/>
                <a:cs typeface="Barlow"/>
                <a:sym typeface="Barlow"/>
              </a:rPr>
              <a:t>Goal:</a:t>
            </a:r>
            <a:r>
              <a:rPr lang="en"/>
              <a:t> compare consumer behavior during the holiday season to normal working days</a:t>
            </a:r>
            <a:endParaRPr/>
          </a:p>
          <a:p>
            <a:pPr indent="-381000" lvl="0" marL="457200" rtl="0" algn="l">
              <a:spcBef>
                <a:spcPts val="0"/>
              </a:spcBef>
              <a:spcAft>
                <a:spcPts val="0"/>
              </a:spcAft>
              <a:buClr>
                <a:srgbClr val="4A86E8"/>
              </a:buClr>
              <a:buSzPts val="2400"/>
              <a:buChar char="▹"/>
            </a:pPr>
            <a:r>
              <a:rPr lang="en"/>
              <a:t>Computed sum of transactions for all holidays and non-holidays</a:t>
            </a:r>
            <a:endParaRPr/>
          </a:p>
        </p:txBody>
      </p:sp>
      <p:sp>
        <p:nvSpPr>
          <p:cNvPr id="315" name="Google Shape;315;p23"/>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19" name="Shape 319"/>
        <p:cNvGrpSpPr/>
        <p:nvPr/>
      </p:nvGrpSpPr>
      <p:grpSpPr>
        <a:xfrm>
          <a:off x="0" y="0"/>
          <a:ext cx="0" cy="0"/>
          <a:chOff x="0" y="0"/>
          <a:chExt cx="0" cy="0"/>
        </a:xfrm>
      </p:grpSpPr>
      <p:sp>
        <p:nvSpPr>
          <p:cNvPr id="320" name="Google Shape;320;p24"/>
          <p:cNvSpPr txBox="1"/>
          <p:nvPr>
            <p:ph type="title"/>
          </p:nvPr>
        </p:nvSpPr>
        <p:spPr>
          <a:xfrm>
            <a:off x="457200" y="5107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B5394"/>
                </a:solidFill>
              </a:rPr>
              <a:t>Results</a:t>
            </a:r>
            <a:endParaRPr>
              <a:solidFill>
                <a:srgbClr val="0B5394"/>
              </a:solidFill>
            </a:endParaRPr>
          </a:p>
        </p:txBody>
      </p:sp>
      <p:sp>
        <p:nvSpPr>
          <p:cNvPr id="321" name="Google Shape;321;p2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2" name="Google Shape;322;p24"/>
          <p:cNvSpPr/>
          <p:nvPr/>
        </p:nvSpPr>
        <p:spPr>
          <a:xfrm>
            <a:off x="6122475" y="8825"/>
            <a:ext cx="3021600" cy="51435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txBox="1"/>
          <p:nvPr>
            <p:ph idx="1" type="body"/>
          </p:nvPr>
        </p:nvSpPr>
        <p:spPr>
          <a:xfrm>
            <a:off x="6122400" y="1160375"/>
            <a:ext cx="3021600" cy="36861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Clr>
                <a:schemeClr val="lt1"/>
              </a:buClr>
              <a:buSzPts val="1900"/>
              <a:buChar char="▹"/>
            </a:pPr>
            <a:r>
              <a:rPr lang="en" sz="1900">
                <a:solidFill>
                  <a:schemeClr val="lt1"/>
                </a:solidFill>
              </a:rPr>
              <a:t>~ 1 to 5 ratio of holiday vs. non-holiday </a:t>
            </a:r>
            <a:r>
              <a:rPr lang="en" sz="1900">
                <a:solidFill>
                  <a:schemeClr val="lt1"/>
                </a:solidFill>
              </a:rPr>
              <a:t>transactions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Graph may be deceptive (too data reliant)</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Dataset observes 105 distinct holiday dates and 328 distinct non-holiday dates</a:t>
            </a:r>
            <a:endParaRPr sz="1900">
              <a:solidFill>
                <a:schemeClr val="lt1"/>
              </a:solidFill>
            </a:endParaRPr>
          </a:p>
        </p:txBody>
      </p:sp>
      <p:pic>
        <p:nvPicPr>
          <p:cNvPr id="324" name="Google Shape;324;p24"/>
          <p:cNvPicPr preferRelativeResize="0"/>
          <p:nvPr/>
        </p:nvPicPr>
        <p:blipFill>
          <a:blip r:embed="rId3">
            <a:alphaModFix/>
          </a:blip>
          <a:stretch>
            <a:fillRect/>
          </a:stretch>
        </p:blipFill>
        <p:spPr>
          <a:xfrm>
            <a:off x="457200" y="1236575"/>
            <a:ext cx="5746074" cy="383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328" name="Shape 328"/>
        <p:cNvGrpSpPr/>
        <p:nvPr/>
      </p:nvGrpSpPr>
      <p:grpSpPr>
        <a:xfrm>
          <a:off x="0" y="0"/>
          <a:ext cx="0" cy="0"/>
          <a:chOff x="0" y="0"/>
          <a:chExt cx="0" cy="0"/>
        </a:xfrm>
      </p:grpSpPr>
      <p:sp>
        <p:nvSpPr>
          <p:cNvPr id="329" name="Google Shape;329;p25"/>
          <p:cNvSpPr txBox="1"/>
          <p:nvPr>
            <p:ph idx="4294967295" type="title"/>
          </p:nvPr>
        </p:nvSpPr>
        <p:spPr>
          <a:xfrm>
            <a:off x="457200" y="439500"/>
            <a:ext cx="5138700" cy="646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solidFill>
                  <a:srgbClr val="4A86E8"/>
                </a:solidFill>
              </a:rPr>
              <a:t>Conclusion</a:t>
            </a:r>
            <a:endParaRPr>
              <a:solidFill>
                <a:srgbClr val="4A86E8"/>
              </a:solidFill>
            </a:endParaRPr>
          </a:p>
        </p:txBody>
      </p:sp>
      <p:sp>
        <p:nvSpPr>
          <p:cNvPr id="330" name="Google Shape;330;p25"/>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1" name="Google Shape;331;p25"/>
          <p:cNvSpPr txBox="1"/>
          <p:nvPr/>
        </p:nvSpPr>
        <p:spPr>
          <a:xfrm>
            <a:off x="457200" y="1086000"/>
            <a:ext cx="5138700" cy="3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Light"/>
                <a:ea typeface="Barlow Light"/>
                <a:cs typeface="Barlow Light"/>
                <a:sym typeface="Barlow Light"/>
              </a:rPr>
              <a:t>In summary, we were able to use the information provided by the data set to predict future trends and draw conclusions on the current situation.</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0" lvl="0" marL="0" rtl="0" algn="l">
              <a:spcBef>
                <a:spcPts val="0"/>
              </a:spcBef>
              <a:spcAft>
                <a:spcPts val="0"/>
              </a:spcAft>
              <a:buNone/>
            </a:pPr>
            <a:r>
              <a:rPr lang="en" sz="1800">
                <a:latin typeface="Barlow Light"/>
                <a:ea typeface="Barlow Light"/>
                <a:cs typeface="Barlow Light"/>
                <a:sym typeface="Barlow Light"/>
              </a:rPr>
              <a:t>The data cleaning process we used was able to accurately represent the data in a simple and understandable way. The data we found was useful and we were able to learn a lot about the country of Ecuador and their patterns of crude oil consumption.</a:t>
            </a:r>
            <a:endParaRPr sz="1800">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45" name="Shape 245"/>
        <p:cNvGrpSpPr/>
        <p:nvPr/>
      </p:nvGrpSpPr>
      <p:grpSpPr>
        <a:xfrm>
          <a:off x="0" y="0"/>
          <a:ext cx="0" cy="0"/>
          <a:chOff x="0" y="0"/>
          <a:chExt cx="0" cy="0"/>
        </a:xfrm>
      </p:grpSpPr>
      <p:sp>
        <p:nvSpPr>
          <p:cNvPr id="246" name="Google Shape;246;p14"/>
          <p:cNvSpPr txBox="1"/>
          <p:nvPr>
            <p:ph type="title"/>
          </p:nvPr>
        </p:nvSpPr>
        <p:spPr>
          <a:xfrm>
            <a:off x="457200" y="260500"/>
            <a:ext cx="5138700" cy="646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solidFill>
                  <a:srgbClr val="0B5394"/>
                </a:solidFill>
              </a:rPr>
              <a:t>Motivation</a:t>
            </a:r>
            <a:endParaRPr>
              <a:solidFill>
                <a:srgbClr val="0B5394"/>
              </a:solidFill>
            </a:endParaRPr>
          </a:p>
        </p:txBody>
      </p:sp>
      <p:sp>
        <p:nvSpPr>
          <p:cNvPr id="247" name="Google Shape;247;p14"/>
          <p:cNvSpPr txBox="1"/>
          <p:nvPr>
            <p:ph idx="1" type="body"/>
          </p:nvPr>
        </p:nvSpPr>
        <p:spPr>
          <a:xfrm>
            <a:off x="60300" y="907000"/>
            <a:ext cx="5983800" cy="2271000"/>
          </a:xfrm>
          <a:prstGeom prst="rect">
            <a:avLst/>
          </a:prstGeom>
        </p:spPr>
        <p:txBody>
          <a:bodyPr anchorCtr="0" anchor="t" bIns="91425" lIns="91425" spcFirstLastPara="1" rIns="91425" wrap="square" tIns="91425">
            <a:noAutofit/>
          </a:bodyPr>
          <a:lstStyle/>
          <a:p>
            <a:pPr indent="-254000" lvl="0" marL="342900" rtl="0" algn="l">
              <a:lnSpc>
                <a:spcPct val="100000"/>
              </a:lnSpc>
              <a:spcBef>
                <a:spcPts val="0"/>
              </a:spcBef>
              <a:spcAft>
                <a:spcPts val="0"/>
              </a:spcAft>
              <a:buClr>
                <a:schemeClr val="dk1"/>
              </a:buClr>
              <a:buSzPts val="2200"/>
              <a:buChar char="-"/>
            </a:pPr>
            <a:r>
              <a:rPr b="1" lang="en" sz="2200">
                <a:solidFill>
                  <a:schemeClr val="dk1"/>
                </a:solidFill>
              </a:rPr>
              <a:t>How do holidays, transactions, and oil prices affect each other?</a:t>
            </a:r>
            <a:endParaRPr b="1" sz="2200">
              <a:solidFill>
                <a:schemeClr val="dk1"/>
              </a:solidFill>
            </a:endParaRPr>
          </a:p>
          <a:p>
            <a:pPr indent="-254000" lvl="0" marL="342900" rtl="0" algn="l">
              <a:lnSpc>
                <a:spcPct val="100000"/>
              </a:lnSpc>
              <a:spcBef>
                <a:spcPts val="600"/>
              </a:spcBef>
              <a:spcAft>
                <a:spcPts val="0"/>
              </a:spcAft>
              <a:buClr>
                <a:schemeClr val="dk1"/>
              </a:buClr>
              <a:buSzPts val="2200"/>
              <a:buChar char="-"/>
            </a:pPr>
            <a:r>
              <a:rPr b="1" lang="en" sz="2200">
                <a:solidFill>
                  <a:schemeClr val="dk1"/>
                </a:solidFill>
              </a:rPr>
              <a:t>Data on transactions and holidays in Ecuador</a:t>
            </a:r>
            <a:endParaRPr b="1" sz="2200">
              <a:solidFill>
                <a:schemeClr val="dk1"/>
              </a:solidFill>
            </a:endParaRPr>
          </a:p>
          <a:p>
            <a:pPr indent="-254000" lvl="1" marL="685800" rtl="0" algn="l">
              <a:lnSpc>
                <a:spcPct val="100000"/>
              </a:lnSpc>
              <a:spcBef>
                <a:spcPts val="600"/>
              </a:spcBef>
              <a:spcAft>
                <a:spcPts val="0"/>
              </a:spcAft>
              <a:buClr>
                <a:schemeClr val="dk1"/>
              </a:buClr>
              <a:buSzPts val="2200"/>
              <a:buChar char="-"/>
            </a:pPr>
            <a:r>
              <a:rPr b="1" lang="en" sz="2200">
                <a:solidFill>
                  <a:schemeClr val="dk1"/>
                </a:solidFill>
              </a:rPr>
              <a:t>Ecuador is a culturally rich and festive country, and they observe many holidays</a:t>
            </a:r>
            <a:endParaRPr b="1" sz="2200">
              <a:solidFill>
                <a:schemeClr val="dk1"/>
              </a:solidFill>
            </a:endParaRPr>
          </a:p>
        </p:txBody>
      </p:sp>
      <p:sp>
        <p:nvSpPr>
          <p:cNvPr id="248" name="Google Shape;248;p14"/>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9" name="Google Shape;249;p14"/>
          <p:cNvSpPr txBox="1"/>
          <p:nvPr>
            <p:ph type="title"/>
          </p:nvPr>
        </p:nvSpPr>
        <p:spPr>
          <a:xfrm>
            <a:off x="529800" y="30328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B5394"/>
                </a:solidFill>
              </a:rPr>
              <a:t>Objective</a:t>
            </a:r>
            <a:endParaRPr>
              <a:solidFill>
                <a:srgbClr val="0B5394"/>
              </a:solidFill>
            </a:endParaRPr>
          </a:p>
        </p:txBody>
      </p:sp>
      <p:sp>
        <p:nvSpPr>
          <p:cNvPr id="250" name="Google Shape;250;p14"/>
          <p:cNvSpPr txBox="1"/>
          <p:nvPr>
            <p:ph idx="1" type="body"/>
          </p:nvPr>
        </p:nvSpPr>
        <p:spPr>
          <a:xfrm>
            <a:off x="190975" y="3890200"/>
            <a:ext cx="5913900" cy="1113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200">
                <a:solidFill>
                  <a:schemeClr val="dk1"/>
                </a:solidFill>
              </a:rPr>
              <a:t>Analyze how holidays, cities, transactions, and oil prices affect each other from 2013 to 2017.</a:t>
            </a:r>
            <a:endParaRPr b="1"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6" name="Google Shape;256;p15"/>
          <p:cNvSpPr txBox="1"/>
          <p:nvPr>
            <p:ph type="title"/>
          </p:nvPr>
        </p:nvSpPr>
        <p:spPr>
          <a:xfrm>
            <a:off x="457200" y="111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Data Cleaning</a:t>
            </a:r>
            <a:endParaRPr>
              <a:solidFill>
                <a:schemeClr val="accent5"/>
              </a:solidFill>
            </a:endParaRPr>
          </a:p>
        </p:txBody>
      </p:sp>
      <p:sp>
        <p:nvSpPr>
          <p:cNvPr id="257" name="Google Shape;257;p15"/>
          <p:cNvSpPr txBox="1"/>
          <p:nvPr>
            <p:ph idx="1" type="body"/>
          </p:nvPr>
        </p:nvSpPr>
        <p:spPr>
          <a:xfrm>
            <a:off x="128550" y="850475"/>
            <a:ext cx="5796000" cy="3591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5"/>
              </a:buClr>
              <a:buSzPts val="2400"/>
              <a:buAutoNum type="arabicPeriod"/>
            </a:pPr>
            <a:r>
              <a:rPr lang="en"/>
              <a:t>Package: Pandas, matplotlib, plotly, seaborn</a:t>
            </a:r>
            <a:endParaRPr/>
          </a:p>
          <a:p>
            <a:pPr indent="-381000" lvl="0" marL="457200" rtl="0" algn="l">
              <a:spcBef>
                <a:spcPts val="0"/>
              </a:spcBef>
              <a:spcAft>
                <a:spcPts val="0"/>
              </a:spcAft>
              <a:buClr>
                <a:schemeClr val="accent5"/>
              </a:buClr>
              <a:buSzPts val="2400"/>
              <a:buAutoNum type="arabicPeriod"/>
            </a:pPr>
            <a:r>
              <a:rPr lang="en"/>
              <a:t>Data Merging: Merge Left to reduce data loss</a:t>
            </a:r>
            <a:endParaRPr/>
          </a:p>
          <a:p>
            <a:pPr indent="-381000" lvl="0" marL="457200" rtl="0" algn="l">
              <a:spcBef>
                <a:spcPts val="0"/>
              </a:spcBef>
              <a:spcAft>
                <a:spcPts val="0"/>
              </a:spcAft>
              <a:buClr>
                <a:schemeClr val="accent5"/>
              </a:buClr>
              <a:buSzPts val="2400"/>
              <a:buAutoNum type="arabicPeriod"/>
            </a:pPr>
            <a:r>
              <a:rPr lang="en"/>
              <a:t>Merge left result in lots of NAs</a:t>
            </a:r>
            <a:endParaRPr/>
          </a:p>
          <a:p>
            <a:pPr indent="-381000" lvl="0" marL="457200" rtl="0" algn="l">
              <a:spcBef>
                <a:spcPts val="0"/>
              </a:spcBef>
              <a:spcAft>
                <a:spcPts val="0"/>
              </a:spcAft>
              <a:buClr>
                <a:schemeClr val="accent5"/>
              </a:buClr>
              <a:buSzPts val="2400"/>
              <a:buAutoNum type="arabicPeriod"/>
            </a:pPr>
            <a:r>
              <a:rPr lang="en"/>
              <a:t>Missing data are from different type so, use Multiple Imputation by Chained Equation</a:t>
            </a:r>
            <a:endParaRPr/>
          </a:p>
          <a:p>
            <a:pPr indent="-381000" lvl="0" marL="457200" marR="0" rtl="0" algn="l">
              <a:lnSpc>
                <a:spcPct val="100000"/>
              </a:lnSpc>
              <a:spcBef>
                <a:spcPts val="0"/>
              </a:spcBef>
              <a:spcAft>
                <a:spcPts val="0"/>
              </a:spcAft>
              <a:buClr>
                <a:schemeClr val="accent5"/>
              </a:buClr>
              <a:buSzPts val="2400"/>
              <a:buAutoNum type="arabicPeriod"/>
            </a:pPr>
            <a:r>
              <a:rPr lang="en"/>
              <a:t>MICE: I</a:t>
            </a:r>
            <a:r>
              <a:rPr lang="en"/>
              <a:t>mputes missing data into a dataset through an iterative series of predictive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61" name="Shape 261"/>
        <p:cNvGrpSpPr/>
        <p:nvPr/>
      </p:nvGrpSpPr>
      <p:grpSpPr>
        <a:xfrm>
          <a:off x="0" y="0"/>
          <a:ext cx="0" cy="0"/>
          <a:chOff x="0" y="0"/>
          <a:chExt cx="0" cy="0"/>
        </a:xfrm>
      </p:grpSpPr>
      <p:sp>
        <p:nvSpPr>
          <p:cNvPr id="262" name="Google Shape;262;p16"/>
          <p:cNvSpPr txBox="1"/>
          <p:nvPr>
            <p:ph type="title"/>
          </p:nvPr>
        </p:nvSpPr>
        <p:spPr>
          <a:xfrm>
            <a:off x="395775" y="111000"/>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Methods (cont.)</a:t>
            </a:r>
            <a:endParaRPr>
              <a:solidFill>
                <a:srgbClr val="4A86E8"/>
              </a:solidFill>
            </a:endParaRPr>
          </a:p>
        </p:txBody>
      </p:sp>
      <p:sp>
        <p:nvSpPr>
          <p:cNvPr id="263" name="Google Shape;263;p16"/>
          <p:cNvSpPr txBox="1"/>
          <p:nvPr>
            <p:ph idx="1" type="body"/>
          </p:nvPr>
        </p:nvSpPr>
        <p:spPr>
          <a:xfrm>
            <a:off x="199600" y="968400"/>
            <a:ext cx="5711700" cy="3409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4A86E8"/>
              </a:buClr>
              <a:buSzPts val="2100"/>
              <a:buChar char="▹"/>
            </a:pPr>
            <a:r>
              <a:rPr b="1" lang="en" sz="2100" u="sng">
                <a:latin typeface="Barlow"/>
                <a:ea typeface="Barlow"/>
                <a:cs typeface="Barlow"/>
                <a:sym typeface="Barlow"/>
              </a:rPr>
              <a:t>Goal 1:</a:t>
            </a:r>
            <a:r>
              <a:rPr b="1" lang="en" sz="2100">
                <a:latin typeface="Barlow"/>
                <a:ea typeface="Barlow"/>
                <a:cs typeface="Barlow"/>
                <a:sym typeface="Barlow"/>
              </a:rPr>
              <a:t> </a:t>
            </a:r>
            <a:r>
              <a:rPr lang="en" sz="2100"/>
              <a:t>The trend of average transactions in each city throughout different holiday type</a:t>
            </a:r>
            <a:endParaRPr sz="2100"/>
          </a:p>
          <a:p>
            <a:pPr indent="-361950" lvl="0" marL="457200" rtl="0" algn="l">
              <a:lnSpc>
                <a:spcPct val="115000"/>
              </a:lnSpc>
              <a:spcBef>
                <a:spcPts val="0"/>
              </a:spcBef>
              <a:spcAft>
                <a:spcPts val="0"/>
              </a:spcAft>
              <a:buClr>
                <a:srgbClr val="4A86E8"/>
              </a:buClr>
              <a:buSzPts val="2100"/>
              <a:buChar char="▹"/>
            </a:pPr>
            <a:r>
              <a:rPr b="1" lang="en" sz="2100" u="sng">
                <a:latin typeface="Barlow"/>
                <a:ea typeface="Barlow"/>
                <a:cs typeface="Barlow"/>
                <a:sym typeface="Barlow"/>
              </a:rPr>
              <a:t>Method 1:</a:t>
            </a:r>
            <a:r>
              <a:rPr lang="en" sz="2100"/>
              <a:t> </a:t>
            </a:r>
            <a:r>
              <a:rPr lang="en" sz="2100">
                <a:solidFill>
                  <a:schemeClr val="dk1"/>
                </a:solidFill>
              </a:rPr>
              <a:t>Group the data by city and holiday and aggregated the average transaction</a:t>
            </a:r>
            <a:endParaRPr sz="2100"/>
          </a:p>
          <a:p>
            <a:pPr indent="-361950" lvl="0" marL="457200" rtl="0" algn="l">
              <a:lnSpc>
                <a:spcPct val="115000"/>
              </a:lnSpc>
              <a:spcBef>
                <a:spcPts val="0"/>
              </a:spcBef>
              <a:spcAft>
                <a:spcPts val="0"/>
              </a:spcAft>
              <a:buClr>
                <a:srgbClr val="4A86E8"/>
              </a:buClr>
              <a:buSzPts val="2100"/>
              <a:buChar char="▹"/>
            </a:pPr>
            <a:r>
              <a:rPr b="1" lang="en" sz="2100" u="sng">
                <a:latin typeface="Barlow"/>
                <a:ea typeface="Barlow"/>
                <a:cs typeface="Barlow"/>
                <a:sym typeface="Barlow"/>
              </a:rPr>
              <a:t>Goal 2:</a:t>
            </a:r>
            <a:r>
              <a:rPr lang="en" sz="2100"/>
              <a:t> Is the trend of average transactions above being affected by the number of stores that each city had?</a:t>
            </a:r>
            <a:endParaRPr sz="2100"/>
          </a:p>
          <a:p>
            <a:pPr indent="-361950" lvl="0" marL="457200" rtl="0" algn="l">
              <a:lnSpc>
                <a:spcPct val="115000"/>
              </a:lnSpc>
              <a:spcBef>
                <a:spcPts val="0"/>
              </a:spcBef>
              <a:spcAft>
                <a:spcPts val="0"/>
              </a:spcAft>
              <a:buClr>
                <a:srgbClr val="4A86E8"/>
              </a:buClr>
              <a:buSzPts val="2100"/>
              <a:buChar char="▹"/>
            </a:pPr>
            <a:r>
              <a:rPr b="1" lang="en" sz="2100" u="sng">
                <a:latin typeface="Barlow"/>
                <a:ea typeface="Barlow"/>
                <a:cs typeface="Barlow"/>
                <a:sym typeface="Barlow"/>
              </a:rPr>
              <a:t>Method 2:</a:t>
            </a:r>
            <a:r>
              <a:rPr lang="en" sz="2100"/>
              <a:t> Group the data by city and value_counts() the number of stores</a:t>
            </a:r>
            <a:endParaRPr sz="2100"/>
          </a:p>
        </p:txBody>
      </p:sp>
      <p:sp>
        <p:nvSpPr>
          <p:cNvPr id="264" name="Google Shape;264;p16"/>
          <p:cNvSpPr txBox="1"/>
          <p:nvPr>
            <p:ph idx="12" type="sldNum"/>
          </p:nvPr>
        </p:nvSpPr>
        <p:spPr>
          <a:xfrm>
            <a:off x="8808000" y="2208279"/>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7"/>
          <p:cNvPicPr preferRelativeResize="0"/>
          <p:nvPr/>
        </p:nvPicPr>
        <p:blipFill>
          <a:blip r:embed="rId3">
            <a:alphaModFix/>
          </a:blip>
          <a:stretch>
            <a:fillRect/>
          </a:stretch>
        </p:blipFill>
        <p:spPr>
          <a:xfrm>
            <a:off x="491325" y="-72675"/>
            <a:ext cx="7768974" cy="2529275"/>
          </a:xfrm>
          <a:prstGeom prst="rect">
            <a:avLst/>
          </a:prstGeom>
          <a:noFill/>
          <a:ln>
            <a:noFill/>
          </a:ln>
        </p:spPr>
      </p:pic>
      <p:pic>
        <p:nvPicPr>
          <p:cNvPr id="270" name="Google Shape;270;p17"/>
          <p:cNvPicPr preferRelativeResize="0"/>
          <p:nvPr/>
        </p:nvPicPr>
        <p:blipFill>
          <a:blip r:embed="rId4">
            <a:alphaModFix/>
          </a:blip>
          <a:stretch>
            <a:fillRect/>
          </a:stretch>
        </p:blipFill>
        <p:spPr>
          <a:xfrm>
            <a:off x="1604394" y="2420300"/>
            <a:ext cx="5542843" cy="268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274" name="Shape 274"/>
        <p:cNvGrpSpPr/>
        <p:nvPr/>
      </p:nvGrpSpPr>
      <p:grpSpPr>
        <a:xfrm>
          <a:off x="0" y="0"/>
          <a:ext cx="0" cy="0"/>
          <a:chOff x="0" y="0"/>
          <a:chExt cx="0" cy="0"/>
        </a:xfrm>
      </p:grpSpPr>
      <p:sp>
        <p:nvSpPr>
          <p:cNvPr id="275" name="Google Shape;275;p18"/>
          <p:cNvSpPr txBox="1"/>
          <p:nvPr>
            <p:ph type="title"/>
          </p:nvPr>
        </p:nvSpPr>
        <p:spPr>
          <a:xfrm>
            <a:off x="457200" y="57775"/>
            <a:ext cx="51387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Methods (cont.)</a:t>
            </a:r>
            <a:endParaRPr>
              <a:solidFill>
                <a:srgbClr val="4A86E8"/>
              </a:solidFill>
            </a:endParaRPr>
          </a:p>
        </p:txBody>
      </p:sp>
      <p:sp>
        <p:nvSpPr>
          <p:cNvPr id="276" name="Google Shape;276;p18"/>
          <p:cNvSpPr txBox="1"/>
          <p:nvPr>
            <p:ph idx="1" type="body"/>
          </p:nvPr>
        </p:nvSpPr>
        <p:spPr>
          <a:xfrm>
            <a:off x="219450" y="915175"/>
            <a:ext cx="5614200" cy="1548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4A86E8"/>
              </a:buClr>
              <a:buSzPts val="1400"/>
              <a:buChar char="▹"/>
            </a:pPr>
            <a:r>
              <a:rPr b="1" lang="en" sz="1400">
                <a:solidFill>
                  <a:schemeClr val="dk1"/>
                </a:solidFill>
                <a:latin typeface="Barlow"/>
                <a:ea typeface="Barlow"/>
                <a:cs typeface="Barlow"/>
                <a:sym typeface="Barlow"/>
              </a:rPr>
              <a:t>Goal</a:t>
            </a:r>
            <a:r>
              <a:rPr lang="en" sz="1400">
                <a:solidFill>
                  <a:schemeClr val="dk1"/>
                </a:solidFill>
              </a:rPr>
              <a:t>: Investigating the store has highest transactions separated by type of Holidays (i.e. Local, Regional, National) </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rgbClr val="4A86E8"/>
              </a:buClr>
              <a:buSzPts val="1400"/>
              <a:buFont typeface="Barlow"/>
              <a:buChar char="▹"/>
            </a:pPr>
            <a:r>
              <a:rPr b="1" lang="en" sz="1400">
                <a:latin typeface="Barlow"/>
                <a:ea typeface="Barlow"/>
                <a:cs typeface="Barlow"/>
                <a:sym typeface="Barlow"/>
              </a:rPr>
              <a:t>Future Goal: </a:t>
            </a:r>
            <a:r>
              <a:rPr lang="en" sz="1400"/>
              <a:t>predict the store sale during each type of holidays for better service and supply.</a:t>
            </a:r>
            <a:endParaRPr sz="1400"/>
          </a:p>
          <a:p>
            <a:pPr indent="-317500" lvl="0" marL="457200" rtl="0" algn="l">
              <a:spcBef>
                <a:spcPts val="0"/>
              </a:spcBef>
              <a:spcAft>
                <a:spcPts val="0"/>
              </a:spcAft>
              <a:buClr>
                <a:srgbClr val="4A86E8"/>
              </a:buClr>
              <a:buSzPts val="1400"/>
              <a:buChar char="▹"/>
            </a:pPr>
            <a:r>
              <a:rPr b="1" lang="en" sz="1400">
                <a:latin typeface="Barlow"/>
                <a:ea typeface="Barlow"/>
                <a:cs typeface="Barlow"/>
                <a:sym typeface="Barlow"/>
              </a:rPr>
              <a:t>Data Exploration</a:t>
            </a:r>
            <a:r>
              <a:rPr lang="en" sz="1400"/>
              <a:t>: 17 cluster groups separated by type of product they were selling (i.e. Beverages, Bakery, Clothing…)</a:t>
            </a:r>
            <a:endParaRPr sz="1400"/>
          </a:p>
          <a:p>
            <a:pPr indent="0" lvl="0" marL="914400" rtl="0" algn="l">
              <a:spcBef>
                <a:spcPts val="600"/>
              </a:spcBef>
              <a:spcAft>
                <a:spcPts val="0"/>
              </a:spcAft>
              <a:buNone/>
            </a:pPr>
            <a:r>
              <a:t/>
            </a:r>
            <a:endParaRPr b="1" i="1" sz="1200">
              <a:solidFill>
                <a:schemeClr val="dk1"/>
              </a:solidFill>
              <a:latin typeface="Barlow"/>
              <a:ea typeface="Barlow"/>
              <a:cs typeface="Barlow"/>
              <a:sym typeface="Barlow"/>
            </a:endParaRPr>
          </a:p>
          <a:p>
            <a:pPr indent="0" lvl="0" marL="914400" rtl="0" algn="l">
              <a:spcBef>
                <a:spcPts val="600"/>
              </a:spcBef>
              <a:spcAft>
                <a:spcPts val="0"/>
              </a:spcAft>
              <a:buNone/>
            </a:pPr>
            <a:r>
              <a:rPr b="1" i="1" lang="en" sz="1200">
                <a:solidFill>
                  <a:schemeClr val="dk1"/>
                </a:solidFill>
                <a:latin typeface="Barlow"/>
                <a:ea typeface="Barlow"/>
                <a:cs typeface="Barlow"/>
                <a:sym typeface="Barlow"/>
              </a:rPr>
              <a:t>Summary Cluster Groups and Store Number (extracted)</a:t>
            </a:r>
            <a:endParaRPr b="1" i="1" sz="1200">
              <a:solidFill>
                <a:schemeClr val="dk1"/>
              </a:solidFill>
              <a:latin typeface="Barlow"/>
              <a:ea typeface="Barlow"/>
              <a:cs typeface="Barlow"/>
              <a:sym typeface="Barlow"/>
            </a:endParaRPr>
          </a:p>
          <a:p>
            <a:pPr indent="0" lvl="0" marL="457200" rtl="0" algn="l">
              <a:spcBef>
                <a:spcPts val="600"/>
              </a:spcBef>
              <a:spcAft>
                <a:spcPts val="0"/>
              </a:spcAft>
              <a:buNone/>
            </a:pPr>
            <a:r>
              <a:t/>
            </a:r>
            <a:endParaRPr b="1" i="1" sz="1200">
              <a:latin typeface="Barlow"/>
              <a:ea typeface="Barlow"/>
              <a:cs typeface="Barlow"/>
              <a:sym typeface="Barlow"/>
            </a:endParaRPr>
          </a:p>
        </p:txBody>
      </p:sp>
      <p:graphicFrame>
        <p:nvGraphicFramePr>
          <p:cNvPr id="277" name="Google Shape;277;p18"/>
          <p:cNvGraphicFramePr/>
          <p:nvPr/>
        </p:nvGraphicFramePr>
        <p:xfrm>
          <a:off x="140250" y="2892400"/>
          <a:ext cx="3000000" cy="3000000"/>
        </p:xfrm>
        <a:graphic>
          <a:graphicData uri="http://schemas.openxmlformats.org/drawingml/2006/table">
            <a:tbl>
              <a:tblPr>
                <a:noFill/>
                <a:tableStyleId>{CBB0DC53-1A04-43B2-B987-D453887F2D46}</a:tableStyleId>
              </a:tblPr>
              <a:tblGrid>
                <a:gridCol w="960825"/>
                <a:gridCol w="1572100"/>
                <a:gridCol w="3280300"/>
              </a:tblGrid>
              <a:tr h="246750">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Cluster group</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Store Number</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Type of Product</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FC5E8"/>
                    </a:solidFill>
                  </a:tcPr>
                </a:tc>
              </a:tr>
              <a:tr h="245600">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24, 25, 27</a:t>
                      </a:r>
                      <a:endParaRPr sz="1000">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Beverages, bakery, books,...</a:t>
                      </a:r>
                      <a:endParaRPr sz="1000">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r>
              <a:tr h="270250">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ctr">
                        <a:lnSpc>
                          <a:spcPct val="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9, 11, 20, 21, 34, 39</a:t>
                      </a:r>
                      <a:endParaRPr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Beauty, beverages, automotive, baby care,…</a:t>
                      </a:r>
                      <a:endParaRPr sz="10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4100">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12</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ctr">
                        <a:lnSpc>
                          <a:spcPct val="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17</a:t>
                      </a:r>
                      <a:endParaRPr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Personal care, pet supplies, ladies wear…</a:t>
                      </a:r>
                      <a:endParaRPr sz="10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7950">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14</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46, 47, 48, 50</a:t>
                      </a:r>
                      <a:endParaRPr sz="10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Celebration, bakery, pet supplies,...</a:t>
                      </a:r>
                      <a:endParaRPr sz="10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850">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16</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ctr">
                        <a:lnSpc>
                          <a:spcPct val="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18</a:t>
                      </a:r>
                      <a:endParaRPr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Automotive, prepared food, produce,...</a:t>
                      </a:r>
                      <a:endParaRPr sz="10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3325">
                <a:tc>
                  <a:txBody>
                    <a:bodyPr/>
                    <a:lstStyle/>
                    <a:p>
                      <a:pPr indent="0" lvl="0" marL="0" rtl="0" algn="ctr">
                        <a:lnSpc>
                          <a:spcPct val="50000"/>
                        </a:lnSpc>
                        <a:spcBef>
                          <a:spcPts val="0"/>
                        </a:spcBef>
                        <a:spcAft>
                          <a:spcPts val="0"/>
                        </a:spcAft>
                        <a:buNone/>
                      </a:pPr>
                      <a:r>
                        <a:rPr b="1" lang="en" sz="1000">
                          <a:latin typeface="Times New Roman"/>
                          <a:ea typeface="Times New Roman"/>
                          <a:cs typeface="Times New Roman"/>
                          <a:sym typeface="Times New Roman"/>
                        </a:rPr>
                        <a:t>17</a:t>
                      </a:r>
                      <a:endParaRPr b="1"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D966"/>
                    </a:solidFill>
                  </a:tcPr>
                </a:tc>
                <a:tc>
                  <a:txBody>
                    <a:bodyPr/>
                    <a:lstStyle/>
                    <a:p>
                      <a:pPr indent="0" lvl="0" marL="0" rtl="0" algn="ctr">
                        <a:lnSpc>
                          <a:spcPct val="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51</a:t>
                      </a:r>
                      <a:endParaRPr sz="1000">
                        <a:latin typeface="Times New Roman"/>
                        <a:ea typeface="Times New Roman"/>
                        <a:cs typeface="Times New Roman"/>
                        <a:sym typeface="Times New Roman"/>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50000"/>
                        </a:lnSpc>
                        <a:spcBef>
                          <a:spcPts val="0"/>
                        </a:spcBef>
                        <a:spcAft>
                          <a:spcPts val="0"/>
                        </a:spcAft>
                        <a:buNone/>
                      </a:pPr>
                      <a:r>
                        <a:rPr lang="en" sz="1000">
                          <a:latin typeface="Times New Roman"/>
                          <a:ea typeface="Times New Roman"/>
                          <a:cs typeface="Times New Roman"/>
                          <a:sym typeface="Times New Roman"/>
                        </a:rPr>
                        <a:t>Baby care, automotive, poultry,...</a:t>
                      </a:r>
                      <a:endParaRPr sz="1000">
                        <a:latin typeface="Times New Roman"/>
                        <a:ea typeface="Times New Roman"/>
                        <a:cs typeface="Times New Roman"/>
                        <a:sym typeface="Times New Roman"/>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83" name="Google Shape;283;p19"/>
          <p:cNvPicPr preferRelativeResize="0"/>
          <p:nvPr/>
        </p:nvPicPr>
        <p:blipFill>
          <a:blip r:embed="rId3">
            <a:alphaModFix/>
          </a:blip>
          <a:stretch>
            <a:fillRect/>
          </a:stretch>
        </p:blipFill>
        <p:spPr>
          <a:xfrm>
            <a:off x="-272500" y="937450"/>
            <a:ext cx="6687849" cy="3566850"/>
          </a:xfrm>
          <a:prstGeom prst="rect">
            <a:avLst/>
          </a:prstGeom>
          <a:noFill/>
          <a:ln>
            <a:noFill/>
          </a:ln>
        </p:spPr>
      </p:pic>
      <p:sp>
        <p:nvSpPr>
          <p:cNvPr id="284" name="Google Shape;284;p19"/>
          <p:cNvSpPr txBox="1"/>
          <p:nvPr>
            <p:ph idx="4294967295" type="title"/>
          </p:nvPr>
        </p:nvSpPr>
        <p:spPr>
          <a:xfrm>
            <a:off x="2293675" y="226775"/>
            <a:ext cx="1555500" cy="63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B5394"/>
                </a:solidFill>
              </a:rPr>
              <a:t>Results</a:t>
            </a:r>
            <a:endParaRPr>
              <a:solidFill>
                <a:srgbClr val="0B5394"/>
              </a:solidFill>
            </a:endParaRPr>
          </a:p>
        </p:txBody>
      </p:sp>
      <p:sp>
        <p:nvSpPr>
          <p:cNvPr id="285" name="Google Shape;285;p19"/>
          <p:cNvSpPr txBox="1"/>
          <p:nvPr>
            <p:ph idx="1" type="body"/>
          </p:nvPr>
        </p:nvSpPr>
        <p:spPr>
          <a:xfrm>
            <a:off x="6203675" y="436975"/>
            <a:ext cx="2604300" cy="4567800"/>
          </a:xfrm>
          <a:prstGeom prst="rect">
            <a:avLst/>
          </a:prstGeom>
        </p:spPr>
        <p:txBody>
          <a:bodyPr anchorCtr="0" anchor="ctr" bIns="91425" lIns="91425" spcFirstLastPara="1" rIns="91425" wrap="square" tIns="91425">
            <a:noAutofit/>
          </a:bodyPr>
          <a:lstStyle/>
          <a:p>
            <a:pPr indent="-311150" lvl="0" marL="228600" rtl="0" algn="l">
              <a:spcBef>
                <a:spcPts val="360"/>
              </a:spcBef>
              <a:spcAft>
                <a:spcPts val="0"/>
              </a:spcAft>
              <a:buClr>
                <a:schemeClr val="dk1"/>
              </a:buClr>
              <a:buSzPts val="1300"/>
              <a:buChar char="➢"/>
            </a:pPr>
            <a:r>
              <a:rPr b="1" lang="en" sz="1300">
                <a:solidFill>
                  <a:schemeClr val="dk1"/>
                </a:solidFill>
                <a:latin typeface="Barlow"/>
                <a:ea typeface="Barlow"/>
                <a:cs typeface="Barlow"/>
                <a:sym typeface="Barlow"/>
              </a:rPr>
              <a:t>Highest transaction groups</a:t>
            </a:r>
            <a:r>
              <a:rPr b="1" lang="en" sz="1300">
                <a:solidFill>
                  <a:schemeClr val="dk1"/>
                </a:solidFill>
              </a:rPr>
              <a:t>: cluster group 14</a:t>
            </a:r>
            <a:endParaRPr b="1" sz="1300">
              <a:solidFill>
                <a:schemeClr val="dk1"/>
              </a:solidFill>
            </a:endParaRPr>
          </a:p>
          <a:p>
            <a:pPr indent="-311150" lvl="0" marL="228600" rtl="0" algn="l">
              <a:spcBef>
                <a:spcPts val="1000"/>
              </a:spcBef>
              <a:spcAft>
                <a:spcPts val="0"/>
              </a:spcAft>
              <a:buClr>
                <a:schemeClr val="dk1"/>
              </a:buClr>
              <a:buSzPts val="1300"/>
              <a:buChar char="➢"/>
            </a:pPr>
            <a:r>
              <a:rPr b="1" lang="en" sz="1300">
                <a:solidFill>
                  <a:schemeClr val="dk1"/>
                </a:solidFill>
                <a:latin typeface="Barlow"/>
                <a:ea typeface="Barlow"/>
                <a:cs typeface="Barlow"/>
                <a:sym typeface="Barlow"/>
              </a:rPr>
              <a:t>Lowest transaction groups</a:t>
            </a:r>
            <a:r>
              <a:rPr b="1" lang="en" sz="1300">
                <a:solidFill>
                  <a:schemeClr val="dk1"/>
                </a:solidFill>
              </a:rPr>
              <a:t>: cluster group 12, 16, 17</a:t>
            </a:r>
            <a:endParaRPr b="1" sz="1300">
              <a:solidFill>
                <a:schemeClr val="dk1"/>
              </a:solidFill>
            </a:endParaRPr>
          </a:p>
          <a:p>
            <a:pPr indent="-311150" lvl="0" marL="228600" rtl="0" algn="l">
              <a:spcBef>
                <a:spcPts val="1000"/>
              </a:spcBef>
              <a:spcAft>
                <a:spcPts val="0"/>
              </a:spcAft>
              <a:buClr>
                <a:schemeClr val="dk1"/>
              </a:buClr>
              <a:buSzPts val="1300"/>
              <a:buFont typeface="Barlow"/>
              <a:buChar char="➢"/>
            </a:pPr>
            <a:r>
              <a:rPr b="1" lang="en" sz="1300">
                <a:solidFill>
                  <a:schemeClr val="dk1"/>
                </a:solidFill>
                <a:latin typeface="Barlow"/>
                <a:ea typeface="Barlow"/>
                <a:cs typeface="Barlow"/>
                <a:sym typeface="Barlow"/>
              </a:rPr>
              <a:t>Deeper Analysis on group 14:</a:t>
            </a:r>
            <a:endParaRPr b="1" sz="1300">
              <a:solidFill>
                <a:schemeClr val="dk1"/>
              </a:solidFill>
              <a:latin typeface="Barlow"/>
              <a:ea typeface="Barlow"/>
              <a:cs typeface="Barlow"/>
              <a:sym typeface="Barlow"/>
            </a:endParaRPr>
          </a:p>
          <a:p>
            <a:pPr indent="0" lvl="0" marL="914400" rtl="0" algn="l">
              <a:spcBef>
                <a:spcPts val="1000"/>
              </a:spcBef>
              <a:spcAft>
                <a:spcPts val="1000"/>
              </a:spcAft>
              <a:buNone/>
            </a:pPr>
            <a:r>
              <a:t/>
            </a:r>
            <a:endParaRPr sz="1200" u="sng">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0"/>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1" name="Google Shape;291;p20"/>
          <p:cNvSpPr txBox="1"/>
          <p:nvPr>
            <p:ph idx="4294967295" type="title"/>
          </p:nvPr>
        </p:nvSpPr>
        <p:spPr>
          <a:xfrm>
            <a:off x="2293675" y="226775"/>
            <a:ext cx="1555500" cy="63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B5394"/>
                </a:solidFill>
              </a:rPr>
              <a:t>Results</a:t>
            </a:r>
            <a:endParaRPr>
              <a:solidFill>
                <a:srgbClr val="0B5394"/>
              </a:solidFill>
            </a:endParaRPr>
          </a:p>
        </p:txBody>
      </p:sp>
      <p:sp>
        <p:nvSpPr>
          <p:cNvPr id="292" name="Google Shape;292;p20"/>
          <p:cNvSpPr txBox="1"/>
          <p:nvPr>
            <p:ph idx="1" type="body"/>
          </p:nvPr>
        </p:nvSpPr>
        <p:spPr>
          <a:xfrm>
            <a:off x="6203675" y="436975"/>
            <a:ext cx="2604300" cy="4567800"/>
          </a:xfrm>
          <a:prstGeom prst="rect">
            <a:avLst/>
          </a:prstGeom>
        </p:spPr>
        <p:txBody>
          <a:bodyPr anchorCtr="0" anchor="ctr" bIns="91425" lIns="91425" spcFirstLastPara="1" rIns="91425" wrap="square" tIns="91425">
            <a:noAutofit/>
          </a:bodyPr>
          <a:lstStyle/>
          <a:p>
            <a:pPr indent="-311150" lvl="0" marL="228600" rtl="0" algn="l">
              <a:spcBef>
                <a:spcPts val="360"/>
              </a:spcBef>
              <a:spcAft>
                <a:spcPts val="0"/>
              </a:spcAft>
              <a:buClr>
                <a:schemeClr val="dk1"/>
              </a:buClr>
              <a:buSzPts val="1300"/>
              <a:buChar char="➢"/>
            </a:pPr>
            <a:r>
              <a:rPr b="1" lang="en" sz="1300">
                <a:solidFill>
                  <a:schemeClr val="dk1"/>
                </a:solidFill>
                <a:latin typeface="Barlow"/>
                <a:ea typeface="Barlow"/>
                <a:cs typeface="Barlow"/>
                <a:sym typeface="Barlow"/>
              </a:rPr>
              <a:t>Highest transaction groups</a:t>
            </a:r>
            <a:r>
              <a:rPr b="1" lang="en" sz="1300">
                <a:solidFill>
                  <a:schemeClr val="dk1"/>
                </a:solidFill>
              </a:rPr>
              <a:t>: cluster group 14</a:t>
            </a:r>
            <a:endParaRPr b="1" sz="1300">
              <a:solidFill>
                <a:schemeClr val="dk1"/>
              </a:solidFill>
            </a:endParaRPr>
          </a:p>
          <a:p>
            <a:pPr indent="-311150" lvl="0" marL="228600" rtl="0" algn="l">
              <a:spcBef>
                <a:spcPts val="1000"/>
              </a:spcBef>
              <a:spcAft>
                <a:spcPts val="0"/>
              </a:spcAft>
              <a:buClr>
                <a:schemeClr val="dk1"/>
              </a:buClr>
              <a:buSzPts val="1300"/>
              <a:buChar char="➢"/>
            </a:pPr>
            <a:r>
              <a:rPr b="1" lang="en" sz="1300">
                <a:solidFill>
                  <a:schemeClr val="dk1"/>
                </a:solidFill>
                <a:latin typeface="Barlow"/>
                <a:ea typeface="Barlow"/>
                <a:cs typeface="Barlow"/>
                <a:sym typeface="Barlow"/>
              </a:rPr>
              <a:t>Lowest transaction groups</a:t>
            </a:r>
            <a:r>
              <a:rPr b="1" lang="en" sz="1300">
                <a:solidFill>
                  <a:schemeClr val="dk1"/>
                </a:solidFill>
              </a:rPr>
              <a:t>: cluster group 12, 16, 17</a:t>
            </a:r>
            <a:endParaRPr b="1" sz="1300">
              <a:solidFill>
                <a:schemeClr val="dk1"/>
              </a:solidFill>
            </a:endParaRPr>
          </a:p>
          <a:p>
            <a:pPr indent="-311150" lvl="0" marL="228600" rtl="0" algn="l">
              <a:spcBef>
                <a:spcPts val="1000"/>
              </a:spcBef>
              <a:spcAft>
                <a:spcPts val="0"/>
              </a:spcAft>
              <a:buClr>
                <a:schemeClr val="dk1"/>
              </a:buClr>
              <a:buSzPts val="1300"/>
              <a:buFont typeface="Barlow"/>
              <a:buChar char="➢"/>
            </a:pPr>
            <a:r>
              <a:rPr b="1" lang="en" sz="1300">
                <a:solidFill>
                  <a:schemeClr val="dk1"/>
                </a:solidFill>
                <a:latin typeface="Barlow"/>
                <a:ea typeface="Barlow"/>
                <a:cs typeface="Barlow"/>
                <a:sym typeface="Barlow"/>
              </a:rPr>
              <a:t>Deeper Analysis on group 14:</a:t>
            </a:r>
            <a:endParaRPr b="1" sz="1300">
              <a:solidFill>
                <a:schemeClr val="dk1"/>
              </a:solidFill>
              <a:latin typeface="Barlow"/>
              <a:ea typeface="Barlow"/>
              <a:cs typeface="Barlow"/>
              <a:sym typeface="Barlow"/>
            </a:endParaRPr>
          </a:p>
          <a:p>
            <a:pPr indent="-304800" lvl="1" marL="685800" rtl="0" algn="l">
              <a:spcBef>
                <a:spcPts val="1000"/>
              </a:spcBef>
              <a:spcAft>
                <a:spcPts val="0"/>
              </a:spcAft>
              <a:buClr>
                <a:schemeClr val="dk1"/>
              </a:buClr>
              <a:buSzPts val="1200"/>
              <a:buFont typeface="Barlow"/>
              <a:buChar char="○"/>
            </a:pPr>
            <a:r>
              <a:rPr lang="en" sz="1200" u="sng">
                <a:solidFill>
                  <a:schemeClr val="dk1"/>
                </a:solidFill>
                <a:latin typeface="Barlow"/>
                <a:ea typeface="Barlow"/>
                <a:cs typeface="Barlow"/>
                <a:sym typeface="Barlow"/>
              </a:rPr>
              <a:t>Location</a:t>
            </a:r>
            <a:r>
              <a:rPr lang="en" sz="1200">
                <a:solidFill>
                  <a:schemeClr val="dk1"/>
                </a:solidFill>
                <a:latin typeface="Barlow"/>
                <a:ea typeface="Barlow"/>
                <a:cs typeface="Barlow"/>
                <a:sym typeface="Barlow"/>
              </a:rPr>
              <a:t>: Quito City</a:t>
            </a:r>
            <a:endParaRPr sz="1200">
              <a:solidFill>
                <a:schemeClr val="dk1"/>
              </a:solidFill>
              <a:latin typeface="Barlow"/>
              <a:ea typeface="Barlow"/>
              <a:cs typeface="Barlow"/>
              <a:sym typeface="Barlow"/>
            </a:endParaRPr>
          </a:p>
          <a:p>
            <a:pPr indent="-304800" lvl="1" marL="685800" rtl="0" algn="l">
              <a:spcBef>
                <a:spcPts val="1000"/>
              </a:spcBef>
              <a:spcAft>
                <a:spcPts val="0"/>
              </a:spcAft>
              <a:buClr>
                <a:schemeClr val="dk1"/>
              </a:buClr>
              <a:buSzPts val="1200"/>
              <a:buFont typeface="Barlow"/>
              <a:buChar char="○"/>
            </a:pPr>
            <a:r>
              <a:rPr lang="en" sz="1200" u="sng">
                <a:solidFill>
                  <a:schemeClr val="dk1"/>
                </a:solidFill>
                <a:latin typeface="Barlow"/>
                <a:ea typeface="Barlow"/>
                <a:cs typeface="Barlow"/>
                <a:sym typeface="Barlow"/>
              </a:rPr>
              <a:t>Regional Holiday</a:t>
            </a:r>
            <a:r>
              <a:rPr lang="en" sz="1200">
                <a:solidFill>
                  <a:schemeClr val="dk1"/>
                </a:solidFill>
                <a:latin typeface="Barlow"/>
                <a:ea typeface="Barlow"/>
                <a:cs typeface="Barlow"/>
                <a:sym typeface="Barlow"/>
              </a:rPr>
              <a:t>: Provincialización de Santo Domingo (06/25/2017)</a:t>
            </a:r>
            <a:endParaRPr sz="1200">
              <a:solidFill>
                <a:schemeClr val="dk1"/>
              </a:solidFill>
              <a:latin typeface="Barlow"/>
              <a:ea typeface="Barlow"/>
              <a:cs typeface="Barlow"/>
              <a:sym typeface="Barlow"/>
            </a:endParaRPr>
          </a:p>
          <a:p>
            <a:pPr indent="-304800" lvl="1" marL="685800" rtl="0" algn="l">
              <a:spcBef>
                <a:spcPts val="1000"/>
              </a:spcBef>
              <a:spcAft>
                <a:spcPts val="0"/>
              </a:spcAft>
              <a:buClr>
                <a:schemeClr val="dk1"/>
              </a:buClr>
              <a:buSzPts val="1200"/>
              <a:buFont typeface="Barlow"/>
              <a:buChar char="○"/>
            </a:pPr>
            <a:r>
              <a:rPr lang="en" sz="1200" u="sng">
                <a:solidFill>
                  <a:schemeClr val="dk1"/>
                </a:solidFill>
                <a:latin typeface="Barlow"/>
                <a:ea typeface="Barlow"/>
                <a:cs typeface="Barlow"/>
                <a:sym typeface="Barlow"/>
              </a:rPr>
              <a:t>National Holiday</a:t>
            </a:r>
            <a:r>
              <a:rPr lang="en" sz="1200">
                <a:solidFill>
                  <a:schemeClr val="dk1"/>
                </a:solidFill>
                <a:latin typeface="Barlow"/>
                <a:ea typeface="Barlow"/>
                <a:cs typeface="Barlow"/>
                <a:sym typeface="Barlow"/>
              </a:rPr>
              <a:t>: Viernes Santo (08/11/2017)</a:t>
            </a:r>
            <a:endParaRPr sz="1200">
              <a:solidFill>
                <a:schemeClr val="dk1"/>
              </a:solidFill>
              <a:latin typeface="Barlow"/>
              <a:ea typeface="Barlow"/>
              <a:cs typeface="Barlow"/>
              <a:sym typeface="Barlow"/>
            </a:endParaRPr>
          </a:p>
          <a:p>
            <a:pPr indent="-304800" lvl="1" marL="685800" rtl="0" algn="l">
              <a:spcBef>
                <a:spcPts val="1000"/>
              </a:spcBef>
              <a:spcAft>
                <a:spcPts val="0"/>
              </a:spcAft>
              <a:buClr>
                <a:schemeClr val="dk1"/>
              </a:buClr>
              <a:buSzPts val="1200"/>
              <a:buFont typeface="Barlow"/>
              <a:buChar char="○"/>
            </a:pPr>
            <a:r>
              <a:rPr lang="en" sz="1200" u="sng">
                <a:solidFill>
                  <a:schemeClr val="dk1"/>
                </a:solidFill>
                <a:latin typeface="Barlow"/>
                <a:ea typeface="Barlow"/>
                <a:cs typeface="Barlow"/>
                <a:sym typeface="Barlow"/>
              </a:rPr>
              <a:t>Local Holiday</a:t>
            </a:r>
            <a:r>
              <a:rPr lang="en" sz="1200">
                <a:solidFill>
                  <a:schemeClr val="dk1"/>
                </a:solidFill>
                <a:latin typeface="Barlow"/>
                <a:ea typeface="Barlow"/>
                <a:cs typeface="Barlow"/>
                <a:sym typeface="Barlow"/>
              </a:rPr>
              <a:t>: Traslado Fundación de Guayaquil (08/15/2017)</a:t>
            </a:r>
            <a:endParaRPr sz="1200">
              <a:solidFill>
                <a:schemeClr val="dk1"/>
              </a:solidFill>
              <a:latin typeface="Barlow"/>
              <a:ea typeface="Barlow"/>
              <a:cs typeface="Barlow"/>
              <a:sym typeface="Barlow"/>
            </a:endParaRPr>
          </a:p>
          <a:p>
            <a:pPr indent="-304800" lvl="1" marL="685800" rtl="0" algn="l">
              <a:spcBef>
                <a:spcPts val="1000"/>
              </a:spcBef>
              <a:spcAft>
                <a:spcPts val="0"/>
              </a:spcAft>
              <a:buClr>
                <a:schemeClr val="dk1"/>
              </a:buClr>
              <a:buSzPts val="1200"/>
              <a:buFont typeface="Barlow"/>
              <a:buChar char="○"/>
            </a:pPr>
            <a:r>
              <a:rPr lang="en" sz="1200">
                <a:solidFill>
                  <a:schemeClr val="dk1"/>
                </a:solidFill>
                <a:latin typeface="Barlow"/>
                <a:ea typeface="Barlow"/>
                <a:cs typeface="Barlow"/>
                <a:sym typeface="Barlow"/>
              </a:rPr>
              <a:t>People </a:t>
            </a:r>
            <a:r>
              <a:rPr lang="en" sz="1200" u="sng">
                <a:solidFill>
                  <a:schemeClr val="dk1"/>
                </a:solidFill>
                <a:latin typeface="Barlow"/>
                <a:ea typeface="Barlow"/>
                <a:cs typeface="Barlow"/>
                <a:sym typeface="Barlow"/>
              </a:rPr>
              <a:t>shopped ahead</a:t>
            </a:r>
            <a:endParaRPr sz="1200" u="sng">
              <a:solidFill>
                <a:schemeClr val="dk1"/>
              </a:solidFill>
              <a:latin typeface="Barlow"/>
              <a:ea typeface="Barlow"/>
              <a:cs typeface="Barlow"/>
              <a:sym typeface="Barlow"/>
            </a:endParaRPr>
          </a:p>
          <a:p>
            <a:pPr indent="-304800" lvl="1" marL="685800" rtl="0" algn="l">
              <a:spcBef>
                <a:spcPts val="1000"/>
              </a:spcBef>
              <a:spcAft>
                <a:spcPts val="1000"/>
              </a:spcAft>
              <a:buClr>
                <a:schemeClr val="dk1"/>
              </a:buClr>
              <a:buSzPts val="1200"/>
              <a:buFont typeface="Barlow"/>
              <a:buChar char="○"/>
            </a:pPr>
            <a:r>
              <a:rPr lang="en" sz="1200" u="sng">
                <a:solidFill>
                  <a:schemeClr val="dk1"/>
                </a:solidFill>
                <a:latin typeface="Barlow"/>
                <a:ea typeface="Barlow"/>
                <a:cs typeface="Barlow"/>
                <a:sym typeface="Barlow"/>
              </a:rPr>
              <a:t>No correlation </a:t>
            </a:r>
            <a:r>
              <a:rPr lang="en" sz="1200">
                <a:solidFill>
                  <a:schemeClr val="dk1"/>
                </a:solidFill>
                <a:latin typeface="Barlow"/>
                <a:ea typeface="Barlow"/>
                <a:cs typeface="Barlow"/>
                <a:sym typeface="Barlow"/>
              </a:rPr>
              <a:t>between </a:t>
            </a:r>
            <a:r>
              <a:rPr lang="en" sz="1200" u="sng">
                <a:solidFill>
                  <a:schemeClr val="dk1"/>
                </a:solidFill>
                <a:latin typeface="Barlow"/>
                <a:ea typeface="Barlow"/>
                <a:cs typeface="Barlow"/>
                <a:sym typeface="Barlow"/>
              </a:rPr>
              <a:t>Oil Price</a:t>
            </a:r>
            <a:r>
              <a:rPr lang="en" sz="1200">
                <a:solidFill>
                  <a:schemeClr val="dk1"/>
                </a:solidFill>
                <a:latin typeface="Barlow"/>
                <a:ea typeface="Barlow"/>
                <a:cs typeface="Barlow"/>
                <a:sym typeface="Barlow"/>
              </a:rPr>
              <a:t> and </a:t>
            </a:r>
            <a:r>
              <a:rPr lang="en" sz="1200" u="sng">
                <a:solidFill>
                  <a:schemeClr val="dk1"/>
                </a:solidFill>
                <a:latin typeface="Barlow"/>
                <a:ea typeface="Barlow"/>
                <a:cs typeface="Barlow"/>
                <a:sym typeface="Barlow"/>
              </a:rPr>
              <a:t>Transaction</a:t>
            </a:r>
            <a:endParaRPr sz="1200" u="sng">
              <a:solidFill>
                <a:schemeClr val="dk1"/>
              </a:solidFill>
              <a:latin typeface="Barlow"/>
              <a:ea typeface="Barlow"/>
              <a:cs typeface="Barlow"/>
              <a:sym typeface="Barlow"/>
            </a:endParaRPr>
          </a:p>
        </p:txBody>
      </p:sp>
      <p:pic>
        <p:nvPicPr>
          <p:cNvPr id="293" name="Google Shape;293;p20"/>
          <p:cNvPicPr preferRelativeResize="0"/>
          <p:nvPr/>
        </p:nvPicPr>
        <p:blipFill>
          <a:blip r:embed="rId3">
            <a:alphaModFix/>
          </a:blip>
          <a:stretch>
            <a:fillRect/>
          </a:stretch>
        </p:blipFill>
        <p:spPr>
          <a:xfrm>
            <a:off x="121988" y="1254800"/>
            <a:ext cx="5898875" cy="29321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297" name="Shape 297"/>
        <p:cNvGrpSpPr/>
        <p:nvPr/>
      </p:nvGrpSpPr>
      <p:grpSpPr>
        <a:xfrm>
          <a:off x="0" y="0"/>
          <a:ext cx="0" cy="0"/>
          <a:chOff x="0" y="0"/>
          <a:chExt cx="0" cy="0"/>
        </a:xfrm>
      </p:grpSpPr>
      <p:sp>
        <p:nvSpPr>
          <p:cNvPr id="298" name="Google Shape;298;p21"/>
          <p:cNvSpPr txBox="1"/>
          <p:nvPr>
            <p:ph idx="4294967295" type="title"/>
          </p:nvPr>
        </p:nvSpPr>
        <p:spPr>
          <a:xfrm>
            <a:off x="457200" y="478125"/>
            <a:ext cx="5138700" cy="64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A86E8"/>
                </a:solidFill>
              </a:rPr>
              <a:t>Methods (cont.)</a:t>
            </a:r>
            <a:endParaRPr>
              <a:solidFill>
                <a:srgbClr val="4A86E8"/>
              </a:solidFill>
            </a:endParaRPr>
          </a:p>
        </p:txBody>
      </p:sp>
      <p:sp>
        <p:nvSpPr>
          <p:cNvPr id="299" name="Google Shape;299;p21"/>
          <p:cNvSpPr txBox="1"/>
          <p:nvPr>
            <p:ph idx="4294967295" type="body"/>
          </p:nvPr>
        </p:nvSpPr>
        <p:spPr>
          <a:xfrm>
            <a:off x="281225" y="1185175"/>
            <a:ext cx="4045800" cy="36861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4A86E8"/>
              </a:buClr>
              <a:buSzPts val="1600"/>
              <a:buFont typeface="Barlow"/>
              <a:buChar char="▹"/>
            </a:pPr>
            <a:r>
              <a:rPr b="1" lang="en" sz="1600">
                <a:latin typeface="Barlow"/>
                <a:ea typeface="Barlow"/>
                <a:cs typeface="Barlow"/>
                <a:sym typeface="Barlow"/>
              </a:rPr>
              <a:t>Goal:</a:t>
            </a:r>
            <a:r>
              <a:rPr lang="en" sz="1600"/>
              <a:t> Investigate the relationship between the price of crude oil over the year it was sold using a box plot.</a:t>
            </a:r>
            <a:endParaRPr sz="1600"/>
          </a:p>
          <a:p>
            <a:pPr indent="-330200" lvl="0" marL="457200" rtl="0" algn="l">
              <a:spcBef>
                <a:spcPts val="0"/>
              </a:spcBef>
              <a:spcAft>
                <a:spcPts val="0"/>
              </a:spcAft>
              <a:buClr>
                <a:srgbClr val="4A86E8"/>
              </a:buClr>
              <a:buSzPts val="1600"/>
              <a:buChar char="▹"/>
            </a:pPr>
            <a:r>
              <a:rPr lang="en" sz="1600"/>
              <a:t>It will be able to be used to predict the average future oil prices, given the range of prices from the previous year.</a:t>
            </a:r>
            <a:endParaRPr sz="1600"/>
          </a:p>
          <a:p>
            <a:pPr indent="-330200" lvl="0" marL="457200" rtl="0" algn="l">
              <a:spcBef>
                <a:spcPts val="0"/>
              </a:spcBef>
              <a:spcAft>
                <a:spcPts val="0"/>
              </a:spcAft>
              <a:buClr>
                <a:srgbClr val="4A86E8"/>
              </a:buClr>
              <a:buSzPts val="1600"/>
              <a:buChar char="▹"/>
            </a:pPr>
            <a:r>
              <a:rPr lang="en" sz="1600"/>
              <a:t>The data was cleaned by inputting averaging values to replace missing data. The final year only contains a partial year’s worth of data.</a:t>
            </a:r>
            <a:endParaRPr sz="1600"/>
          </a:p>
        </p:txBody>
      </p:sp>
      <p:sp>
        <p:nvSpPr>
          <p:cNvPr id="300" name="Google Shape;300;p21"/>
          <p:cNvSpPr txBox="1"/>
          <p:nvPr>
            <p:ph idx="12" type="sldNum"/>
          </p:nvPr>
        </p:nvSpPr>
        <p:spPr>
          <a:xfrm>
            <a:off x="8808000" y="2208175"/>
            <a:ext cx="336000" cy="7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