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0" r:id="rId4"/>
    <p:sldId id="279" r:id="rId5"/>
    <p:sldId id="281" r:id="rId6"/>
    <p:sldId id="282" r:id="rId7"/>
    <p:sldId id="274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Đề bài" id="{30FF8A13-A026-4D6F-B467-FDFF4863572E}">
          <p14:sldIdLst>
            <p14:sldId id="257"/>
          </p14:sldIdLst>
        </p14:section>
        <p14:section name="1. Vẽ và format lại các slide" id="{655AF934-B7CB-4F14-81E6-AF0B99C272A2}">
          <p14:sldIdLst>
            <p14:sldId id="280"/>
            <p14:sldId id="270"/>
            <p14:sldId id="279"/>
            <p14:sldId id="281"/>
            <p14:sldId id="282"/>
            <p14:sldId id="274"/>
          </p14:sldIdLst>
        </p14:section>
        <p14:section name="2. Phân tích điểm tư duy của các slide trên" id="{7692080A-E1C2-49C8-B6FE-AD6542D612F2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C96"/>
    <a:srgbClr val="C7C8DF"/>
    <a:srgbClr val="C6DFFA"/>
    <a:srgbClr val="E8E8E8"/>
    <a:srgbClr val="0066CC"/>
    <a:srgbClr val="002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25150"/>
            <a:ext cx="12185092" cy="430649"/>
          </a:xfrm>
          <a:custGeom>
            <a:avLst/>
            <a:gdLst/>
            <a:ahLst/>
            <a:cxnLst/>
            <a:rect l="l" t="t" r="r" b="b"/>
            <a:pathLst>
              <a:path w="8961120" h="422275">
                <a:moveTo>
                  <a:pt x="8961120" y="0"/>
                </a:moveTo>
                <a:lnTo>
                  <a:pt x="0" y="0"/>
                </a:lnTo>
                <a:lnTo>
                  <a:pt x="0" y="422148"/>
                </a:lnTo>
                <a:lnTo>
                  <a:pt x="8961120" y="422148"/>
                </a:lnTo>
                <a:lnTo>
                  <a:pt x="8961120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7" name="bg object 17"/>
          <p:cNvSpPr/>
          <p:nvPr/>
        </p:nvSpPr>
        <p:spPr>
          <a:xfrm>
            <a:off x="0" y="1206076"/>
            <a:ext cx="12185092" cy="1395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8" name="bg object 18"/>
          <p:cNvSpPr/>
          <p:nvPr/>
        </p:nvSpPr>
        <p:spPr>
          <a:xfrm>
            <a:off x="1035" y="1196750"/>
            <a:ext cx="12185092" cy="20723"/>
          </a:xfrm>
          <a:custGeom>
            <a:avLst/>
            <a:gdLst/>
            <a:ahLst/>
            <a:cxnLst/>
            <a:rect l="l" t="t" r="r" b="b"/>
            <a:pathLst>
              <a:path w="8961120" h="20319">
                <a:moveTo>
                  <a:pt x="0" y="19811"/>
                </a:moveTo>
                <a:lnTo>
                  <a:pt x="8961120" y="19811"/>
                </a:lnTo>
                <a:lnTo>
                  <a:pt x="8961120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38" b="1" i="0">
                <a:solidFill>
                  <a:srgbClr val="002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46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30B2-2988-1598-161F-95AAA64F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A037-FB17-F8EE-5A97-06B7BA86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15DC5-A53A-2AFE-8C0B-A94F3EAE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A428-BC8B-BE3B-A689-C281250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9D115D-C757-74CE-BE49-4886547579EA}"/>
              </a:ext>
            </a:extLst>
          </p:cNvPr>
          <p:cNvSpPr/>
          <p:nvPr userDrawn="1"/>
        </p:nvSpPr>
        <p:spPr>
          <a:xfrm>
            <a:off x="0" y="6437376"/>
            <a:ext cx="12192000" cy="420624"/>
          </a:xfrm>
          <a:prstGeom prst="rect">
            <a:avLst/>
          </a:prstGeom>
          <a:solidFill>
            <a:schemeClr val="accent6">
              <a:lumMod val="40000"/>
              <a:lumOff val="6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55FA7D5F-AF16-A3C8-D496-0A27721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1" y="289959"/>
            <a:ext cx="11693638" cy="604519"/>
          </a:xfrm>
        </p:spPr>
        <p:txBody>
          <a:bodyPr lIns="0" tIns="0" rIns="0" bIns="0"/>
          <a:lstStyle>
            <a:lvl1pPr>
              <a:defRPr sz="1900" b="1" i="0">
                <a:solidFill>
                  <a:schemeClr val="accent6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2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>
            <a:extLst>
              <a:ext uri="{FF2B5EF4-FFF2-40B4-BE49-F238E27FC236}">
                <a16:creationId xmlns:a16="http://schemas.microsoft.com/office/drawing/2014/main" id="{55FA7D5F-AF16-A3C8-D496-0A27721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07" y="368967"/>
            <a:ext cx="10683514" cy="405194"/>
          </a:xfrm>
        </p:spPr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A1E6DBE9-6573-EBF7-904F-F1977EDA14B4}"/>
              </a:ext>
            </a:extLst>
          </p:cNvPr>
          <p:cNvSpPr/>
          <p:nvPr userDrawn="1"/>
        </p:nvSpPr>
        <p:spPr>
          <a:xfrm>
            <a:off x="521896" y="220198"/>
            <a:ext cx="59267" cy="702733"/>
          </a:xfrm>
          <a:prstGeom prst="rect">
            <a:avLst/>
          </a:prstGeom>
          <a:solidFill>
            <a:srgbClr val="C500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62D02-F589-F671-306E-F5A7679DD2AD}"/>
              </a:ext>
            </a:extLst>
          </p:cNvPr>
          <p:cNvSpPr/>
          <p:nvPr userDrawn="1"/>
        </p:nvSpPr>
        <p:spPr>
          <a:xfrm>
            <a:off x="11771785" y="0"/>
            <a:ext cx="275835" cy="577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>
            <a:extLst>
              <a:ext uri="{FF2B5EF4-FFF2-40B4-BE49-F238E27FC236}">
                <a16:creationId xmlns:a16="http://schemas.microsoft.com/office/drawing/2014/main" id="{55FA7D5F-AF16-A3C8-D496-0A27721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07" y="368967"/>
            <a:ext cx="10683514" cy="405194"/>
          </a:xfrm>
        </p:spPr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A1E6DBE9-6573-EBF7-904F-F1977EDA14B4}"/>
              </a:ext>
            </a:extLst>
          </p:cNvPr>
          <p:cNvSpPr/>
          <p:nvPr userDrawn="1"/>
        </p:nvSpPr>
        <p:spPr>
          <a:xfrm>
            <a:off x="521896" y="220198"/>
            <a:ext cx="59267" cy="702733"/>
          </a:xfrm>
          <a:prstGeom prst="rect">
            <a:avLst/>
          </a:prstGeom>
          <a:solidFill>
            <a:srgbClr val="C500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62D02-F589-F671-306E-F5A7679DD2AD}"/>
              </a:ext>
            </a:extLst>
          </p:cNvPr>
          <p:cNvSpPr/>
          <p:nvPr userDrawn="1"/>
        </p:nvSpPr>
        <p:spPr>
          <a:xfrm>
            <a:off x="11771785" y="0"/>
            <a:ext cx="275835" cy="577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A934C-D753-8AEC-4D5E-7041896F0886}"/>
              </a:ext>
            </a:extLst>
          </p:cNvPr>
          <p:cNvSpPr/>
          <p:nvPr userDrawn="1"/>
        </p:nvSpPr>
        <p:spPr>
          <a:xfrm>
            <a:off x="0" y="6437376"/>
            <a:ext cx="12192000" cy="420624"/>
          </a:xfrm>
          <a:prstGeom prst="rect">
            <a:avLst/>
          </a:prstGeom>
          <a:solidFill>
            <a:schemeClr val="accent6">
              <a:lumMod val="40000"/>
              <a:lumOff val="60000"/>
              <a:alpha val="4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07A8-45DB-40CD-8856-260F932CF1EE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13FA-69E4-4C50-A2D7-25F1666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41.png"/><Relationship Id="rId42" Type="http://schemas.openxmlformats.org/officeDocument/2006/relationships/image" Target="../media/image62.png"/><Relationship Id="rId63" Type="http://schemas.openxmlformats.org/officeDocument/2006/relationships/image" Target="../media/image83.png"/><Relationship Id="rId84" Type="http://schemas.openxmlformats.org/officeDocument/2006/relationships/image" Target="../media/image104.png"/><Relationship Id="rId138" Type="http://schemas.openxmlformats.org/officeDocument/2006/relationships/image" Target="../media/image158.png"/><Relationship Id="rId107" Type="http://schemas.openxmlformats.org/officeDocument/2006/relationships/image" Target="../media/image127.png"/><Relationship Id="rId11" Type="http://schemas.openxmlformats.org/officeDocument/2006/relationships/image" Target="../media/image31.png"/><Relationship Id="rId32" Type="http://schemas.openxmlformats.org/officeDocument/2006/relationships/image" Target="../media/image52.png"/><Relationship Id="rId53" Type="http://schemas.openxmlformats.org/officeDocument/2006/relationships/image" Target="../media/image73.png"/><Relationship Id="rId74" Type="http://schemas.openxmlformats.org/officeDocument/2006/relationships/image" Target="../media/image94.png"/><Relationship Id="rId128" Type="http://schemas.openxmlformats.org/officeDocument/2006/relationships/image" Target="../media/image148.png"/><Relationship Id="rId149" Type="http://schemas.openxmlformats.org/officeDocument/2006/relationships/image" Target="../media/image169.png"/><Relationship Id="rId5" Type="http://schemas.openxmlformats.org/officeDocument/2006/relationships/image" Target="../media/image25.png"/><Relationship Id="rId95" Type="http://schemas.openxmlformats.org/officeDocument/2006/relationships/image" Target="../media/image115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64" Type="http://schemas.openxmlformats.org/officeDocument/2006/relationships/image" Target="../media/image84.png"/><Relationship Id="rId69" Type="http://schemas.openxmlformats.org/officeDocument/2006/relationships/image" Target="../media/image89.png"/><Relationship Id="rId113" Type="http://schemas.openxmlformats.org/officeDocument/2006/relationships/image" Target="../media/image133.png"/><Relationship Id="rId118" Type="http://schemas.openxmlformats.org/officeDocument/2006/relationships/image" Target="../media/image138.png"/><Relationship Id="rId134" Type="http://schemas.openxmlformats.org/officeDocument/2006/relationships/image" Target="../media/image154.png"/><Relationship Id="rId139" Type="http://schemas.openxmlformats.org/officeDocument/2006/relationships/image" Target="../media/image159.png"/><Relationship Id="rId80" Type="http://schemas.openxmlformats.org/officeDocument/2006/relationships/image" Target="../media/image100.png"/><Relationship Id="rId85" Type="http://schemas.openxmlformats.org/officeDocument/2006/relationships/image" Target="../media/image105.png"/><Relationship Id="rId150" Type="http://schemas.openxmlformats.org/officeDocument/2006/relationships/image" Target="../media/image1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59" Type="http://schemas.openxmlformats.org/officeDocument/2006/relationships/image" Target="../media/image79.png"/><Relationship Id="rId103" Type="http://schemas.openxmlformats.org/officeDocument/2006/relationships/image" Target="../media/image123.png"/><Relationship Id="rId108" Type="http://schemas.openxmlformats.org/officeDocument/2006/relationships/image" Target="../media/image128.png"/><Relationship Id="rId124" Type="http://schemas.openxmlformats.org/officeDocument/2006/relationships/image" Target="../media/image144.png"/><Relationship Id="rId129" Type="http://schemas.openxmlformats.org/officeDocument/2006/relationships/image" Target="../media/image149.png"/><Relationship Id="rId54" Type="http://schemas.openxmlformats.org/officeDocument/2006/relationships/image" Target="../media/image74.png"/><Relationship Id="rId70" Type="http://schemas.openxmlformats.org/officeDocument/2006/relationships/image" Target="../media/image90.png"/><Relationship Id="rId75" Type="http://schemas.openxmlformats.org/officeDocument/2006/relationships/image" Target="../media/image95.png"/><Relationship Id="rId91" Type="http://schemas.openxmlformats.org/officeDocument/2006/relationships/image" Target="../media/image111.png"/><Relationship Id="rId96" Type="http://schemas.openxmlformats.org/officeDocument/2006/relationships/image" Target="../media/image116.png"/><Relationship Id="rId140" Type="http://schemas.openxmlformats.org/officeDocument/2006/relationships/image" Target="../media/image160.png"/><Relationship Id="rId145" Type="http://schemas.openxmlformats.org/officeDocument/2006/relationships/image" Target="../media/image1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49" Type="http://schemas.openxmlformats.org/officeDocument/2006/relationships/image" Target="../media/image69.png"/><Relationship Id="rId114" Type="http://schemas.openxmlformats.org/officeDocument/2006/relationships/image" Target="../media/image134.png"/><Relationship Id="rId119" Type="http://schemas.openxmlformats.org/officeDocument/2006/relationships/image" Target="../media/image139.png"/><Relationship Id="rId44" Type="http://schemas.openxmlformats.org/officeDocument/2006/relationships/image" Target="../media/image64.png"/><Relationship Id="rId60" Type="http://schemas.openxmlformats.org/officeDocument/2006/relationships/image" Target="../media/image80.png"/><Relationship Id="rId65" Type="http://schemas.openxmlformats.org/officeDocument/2006/relationships/image" Target="../media/image85.png"/><Relationship Id="rId81" Type="http://schemas.openxmlformats.org/officeDocument/2006/relationships/image" Target="../media/image101.png"/><Relationship Id="rId86" Type="http://schemas.openxmlformats.org/officeDocument/2006/relationships/image" Target="../media/image106.png"/><Relationship Id="rId130" Type="http://schemas.openxmlformats.org/officeDocument/2006/relationships/image" Target="../media/image150.png"/><Relationship Id="rId135" Type="http://schemas.openxmlformats.org/officeDocument/2006/relationships/image" Target="../media/image15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9" Type="http://schemas.openxmlformats.org/officeDocument/2006/relationships/image" Target="../media/image59.png"/><Relationship Id="rId109" Type="http://schemas.openxmlformats.org/officeDocument/2006/relationships/image" Target="../media/image129.png"/><Relationship Id="rId34" Type="http://schemas.openxmlformats.org/officeDocument/2006/relationships/image" Target="../media/image54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6" Type="http://schemas.openxmlformats.org/officeDocument/2006/relationships/image" Target="../media/image96.png"/><Relationship Id="rId97" Type="http://schemas.openxmlformats.org/officeDocument/2006/relationships/image" Target="../media/image117.png"/><Relationship Id="rId104" Type="http://schemas.openxmlformats.org/officeDocument/2006/relationships/image" Target="../media/image124.png"/><Relationship Id="rId120" Type="http://schemas.openxmlformats.org/officeDocument/2006/relationships/image" Target="../media/image140.png"/><Relationship Id="rId125" Type="http://schemas.openxmlformats.org/officeDocument/2006/relationships/image" Target="../media/image145.png"/><Relationship Id="rId141" Type="http://schemas.openxmlformats.org/officeDocument/2006/relationships/image" Target="../media/image161.png"/><Relationship Id="rId146" Type="http://schemas.openxmlformats.org/officeDocument/2006/relationships/image" Target="../media/image166.png"/><Relationship Id="rId7" Type="http://schemas.openxmlformats.org/officeDocument/2006/relationships/image" Target="../media/image27.png"/><Relationship Id="rId71" Type="http://schemas.openxmlformats.org/officeDocument/2006/relationships/image" Target="../media/image91.png"/><Relationship Id="rId92" Type="http://schemas.openxmlformats.org/officeDocument/2006/relationships/image" Target="../media/image112.png"/><Relationship Id="rId2" Type="http://schemas.openxmlformats.org/officeDocument/2006/relationships/image" Target="../media/image22.jpg"/><Relationship Id="rId29" Type="http://schemas.openxmlformats.org/officeDocument/2006/relationships/image" Target="../media/image49.png"/><Relationship Id="rId24" Type="http://schemas.openxmlformats.org/officeDocument/2006/relationships/image" Target="../media/image44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66" Type="http://schemas.openxmlformats.org/officeDocument/2006/relationships/image" Target="../media/image86.png"/><Relationship Id="rId87" Type="http://schemas.openxmlformats.org/officeDocument/2006/relationships/image" Target="../media/image107.png"/><Relationship Id="rId110" Type="http://schemas.openxmlformats.org/officeDocument/2006/relationships/image" Target="../media/image130.png"/><Relationship Id="rId115" Type="http://schemas.openxmlformats.org/officeDocument/2006/relationships/image" Target="../media/image135.png"/><Relationship Id="rId131" Type="http://schemas.openxmlformats.org/officeDocument/2006/relationships/image" Target="../media/image151.png"/><Relationship Id="rId136" Type="http://schemas.openxmlformats.org/officeDocument/2006/relationships/image" Target="../media/image156.png"/><Relationship Id="rId61" Type="http://schemas.openxmlformats.org/officeDocument/2006/relationships/image" Target="../media/image81.png"/><Relationship Id="rId82" Type="http://schemas.openxmlformats.org/officeDocument/2006/relationships/image" Target="../media/image102.png"/><Relationship Id="rId19" Type="http://schemas.openxmlformats.org/officeDocument/2006/relationships/image" Target="../media/image39.png"/><Relationship Id="rId14" Type="http://schemas.openxmlformats.org/officeDocument/2006/relationships/image" Target="../media/image34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56" Type="http://schemas.openxmlformats.org/officeDocument/2006/relationships/image" Target="../media/image76.png"/><Relationship Id="rId77" Type="http://schemas.openxmlformats.org/officeDocument/2006/relationships/image" Target="../media/image97.png"/><Relationship Id="rId100" Type="http://schemas.openxmlformats.org/officeDocument/2006/relationships/image" Target="../media/image120.png"/><Relationship Id="rId105" Type="http://schemas.openxmlformats.org/officeDocument/2006/relationships/image" Target="../media/image125.png"/><Relationship Id="rId126" Type="http://schemas.openxmlformats.org/officeDocument/2006/relationships/image" Target="../media/image146.png"/><Relationship Id="rId147" Type="http://schemas.openxmlformats.org/officeDocument/2006/relationships/image" Target="../media/image167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72" Type="http://schemas.openxmlformats.org/officeDocument/2006/relationships/image" Target="../media/image92.png"/><Relationship Id="rId93" Type="http://schemas.openxmlformats.org/officeDocument/2006/relationships/image" Target="../media/image113.png"/><Relationship Id="rId98" Type="http://schemas.openxmlformats.org/officeDocument/2006/relationships/image" Target="../media/image118.png"/><Relationship Id="rId121" Type="http://schemas.openxmlformats.org/officeDocument/2006/relationships/image" Target="../media/image141.png"/><Relationship Id="rId142" Type="http://schemas.openxmlformats.org/officeDocument/2006/relationships/image" Target="../media/image162.png"/><Relationship Id="rId3" Type="http://schemas.openxmlformats.org/officeDocument/2006/relationships/image" Target="../media/image23.png"/><Relationship Id="rId25" Type="http://schemas.openxmlformats.org/officeDocument/2006/relationships/image" Target="../media/image45.png"/><Relationship Id="rId46" Type="http://schemas.openxmlformats.org/officeDocument/2006/relationships/image" Target="../media/image66.png"/><Relationship Id="rId67" Type="http://schemas.openxmlformats.org/officeDocument/2006/relationships/image" Target="../media/image87.png"/><Relationship Id="rId116" Type="http://schemas.openxmlformats.org/officeDocument/2006/relationships/image" Target="../media/image136.png"/><Relationship Id="rId137" Type="http://schemas.openxmlformats.org/officeDocument/2006/relationships/image" Target="../media/image157.png"/><Relationship Id="rId20" Type="http://schemas.openxmlformats.org/officeDocument/2006/relationships/image" Target="../media/image40.png"/><Relationship Id="rId41" Type="http://schemas.openxmlformats.org/officeDocument/2006/relationships/image" Target="../media/image61.png"/><Relationship Id="rId62" Type="http://schemas.openxmlformats.org/officeDocument/2006/relationships/image" Target="../media/image82.png"/><Relationship Id="rId83" Type="http://schemas.openxmlformats.org/officeDocument/2006/relationships/image" Target="../media/image103.png"/><Relationship Id="rId88" Type="http://schemas.openxmlformats.org/officeDocument/2006/relationships/image" Target="../media/image108.png"/><Relationship Id="rId111" Type="http://schemas.openxmlformats.org/officeDocument/2006/relationships/image" Target="../media/image131.png"/><Relationship Id="rId132" Type="http://schemas.openxmlformats.org/officeDocument/2006/relationships/image" Target="../media/image152.png"/><Relationship Id="rId15" Type="http://schemas.openxmlformats.org/officeDocument/2006/relationships/image" Target="../media/image35.png"/><Relationship Id="rId36" Type="http://schemas.openxmlformats.org/officeDocument/2006/relationships/image" Target="../media/image56.png"/><Relationship Id="rId57" Type="http://schemas.openxmlformats.org/officeDocument/2006/relationships/image" Target="../media/image77.png"/><Relationship Id="rId106" Type="http://schemas.openxmlformats.org/officeDocument/2006/relationships/image" Target="../media/image126.png"/><Relationship Id="rId127" Type="http://schemas.openxmlformats.org/officeDocument/2006/relationships/image" Target="../media/image147.png"/><Relationship Id="rId10" Type="http://schemas.openxmlformats.org/officeDocument/2006/relationships/image" Target="../media/image30.png"/><Relationship Id="rId31" Type="http://schemas.openxmlformats.org/officeDocument/2006/relationships/image" Target="../media/image51.png"/><Relationship Id="rId52" Type="http://schemas.openxmlformats.org/officeDocument/2006/relationships/image" Target="../media/image72.png"/><Relationship Id="rId73" Type="http://schemas.openxmlformats.org/officeDocument/2006/relationships/image" Target="../media/image93.png"/><Relationship Id="rId78" Type="http://schemas.openxmlformats.org/officeDocument/2006/relationships/image" Target="../media/image98.png"/><Relationship Id="rId94" Type="http://schemas.openxmlformats.org/officeDocument/2006/relationships/image" Target="../media/image114.png"/><Relationship Id="rId99" Type="http://schemas.openxmlformats.org/officeDocument/2006/relationships/image" Target="../media/image119.png"/><Relationship Id="rId101" Type="http://schemas.openxmlformats.org/officeDocument/2006/relationships/image" Target="../media/image121.png"/><Relationship Id="rId122" Type="http://schemas.openxmlformats.org/officeDocument/2006/relationships/image" Target="../media/image142.png"/><Relationship Id="rId143" Type="http://schemas.openxmlformats.org/officeDocument/2006/relationships/image" Target="../media/image163.png"/><Relationship Id="rId148" Type="http://schemas.openxmlformats.org/officeDocument/2006/relationships/image" Target="../media/image16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26" Type="http://schemas.openxmlformats.org/officeDocument/2006/relationships/image" Target="../media/image46.png"/><Relationship Id="rId47" Type="http://schemas.openxmlformats.org/officeDocument/2006/relationships/image" Target="../media/image67.png"/><Relationship Id="rId68" Type="http://schemas.openxmlformats.org/officeDocument/2006/relationships/image" Target="../media/image88.png"/><Relationship Id="rId89" Type="http://schemas.openxmlformats.org/officeDocument/2006/relationships/image" Target="../media/image109.png"/><Relationship Id="rId112" Type="http://schemas.openxmlformats.org/officeDocument/2006/relationships/image" Target="../media/image132.png"/><Relationship Id="rId133" Type="http://schemas.openxmlformats.org/officeDocument/2006/relationships/image" Target="../media/image153.png"/><Relationship Id="rId16" Type="http://schemas.openxmlformats.org/officeDocument/2006/relationships/image" Target="../media/image36.png"/><Relationship Id="rId37" Type="http://schemas.openxmlformats.org/officeDocument/2006/relationships/image" Target="../media/image57.png"/><Relationship Id="rId58" Type="http://schemas.openxmlformats.org/officeDocument/2006/relationships/image" Target="../media/image78.png"/><Relationship Id="rId79" Type="http://schemas.openxmlformats.org/officeDocument/2006/relationships/image" Target="../media/image99.png"/><Relationship Id="rId102" Type="http://schemas.openxmlformats.org/officeDocument/2006/relationships/image" Target="../media/image122.png"/><Relationship Id="rId123" Type="http://schemas.openxmlformats.org/officeDocument/2006/relationships/image" Target="../media/image143.png"/><Relationship Id="rId144" Type="http://schemas.openxmlformats.org/officeDocument/2006/relationships/image" Target="../media/image164.png"/><Relationship Id="rId90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jp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4.png"/><Relationship Id="rId5" Type="http://schemas.openxmlformats.org/officeDocument/2006/relationships/image" Target="../media/image173.jpg"/><Relationship Id="rId4" Type="http://schemas.openxmlformats.org/officeDocument/2006/relationships/image" Target="../media/image1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775" y="1030500"/>
            <a:ext cx="11487260" cy="255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Đề bài: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vi-V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Vẽ và format lại các hình ảnh trong slide dựa trên hình ảnh cho trước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vi-V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Phân tích điểm tư duy trong các slide dựa trên những gì đã học </a:t>
            </a:r>
          </a:p>
        </p:txBody>
      </p:sp>
    </p:spTree>
    <p:extLst>
      <p:ext uri="{BB962C8B-B14F-4D97-AF65-F5344CB8AC3E}">
        <p14:creationId xmlns:p14="http://schemas.microsoft.com/office/powerpoint/2010/main" val="420145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7C5DBA-5478-A89F-9506-3608E893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08" y="1134977"/>
            <a:ext cx="4794825" cy="2530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323EEE-CE02-6D88-78ED-8498F8FB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7" y="1134977"/>
            <a:ext cx="4484160" cy="25300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8C4814-B62F-FDE5-172C-BF82A6B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vi-V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Phân tích điểm tư duy trong các slide dựa trên những gì đã học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04FE78-14DC-FF7B-6A17-F4009335615E}"/>
              </a:ext>
            </a:extLst>
          </p:cNvPr>
          <p:cNvGrpSpPr/>
          <p:nvPr/>
        </p:nvGrpSpPr>
        <p:grpSpPr>
          <a:xfrm>
            <a:off x="1129804" y="2162640"/>
            <a:ext cx="247353" cy="307777"/>
            <a:chOff x="5847348" y="3881455"/>
            <a:chExt cx="328863" cy="3727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5CF66-9CE4-771C-C42A-01A8B5DA9CB9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DBF350-580F-E047-61CE-6F03EAEFC408}"/>
                </a:ext>
              </a:extLst>
            </p:cNvPr>
            <p:cNvSpPr txBox="1"/>
            <p:nvPr/>
          </p:nvSpPr>
          <p:spPr>
            <a:xfrm>
              <a:off x="5890790" y="3881455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277B04-3726-171B-0A70-F89990C452A3}"/>
              </a:ext>
            </a:extLst>
          </p:cNvPr>
          <p:cNvGrpSpPr/>
          <p:nvPr/>
        </p:nvGrpSpPr>
        <p:grpSpPr>
          <a:xfrm>
            <a:off x="510376" y="4131815"/>
            <a:ext cx="5395297" cy="461665"/>
            <a:chOff x="6039853" y="2393848"/>
            <a:chExt cx="5395297" cy="461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B9EF8C-CEA9-6F5B-2A47-C6759B705385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D9F761-5D1E-8B24-8FD6-23DA90570B4C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2DE355-00EB-0CEB-C182-B8D369AC8C44}"/>
                </a:ext>
              </a:extLst>
            </p:cNvPr>
            <p:cNvSpPr txBox="1"/>
            <p:nvPr/>
          </p:nvSpPr>
          <p:spPr>
            <a:xfrm>
              <a:off x="6494182" y="2393848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Các</a:t>
              </a:r>
              <a:r>
                <a:rPr lang="en-US" sz="1200" dirty="0"/>
                <a:t>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thiết</a:t>
              </a:r>
              <a:r>
                <a:rPr lang="en-US" sz="1200" dirty="0"/>
                <a:t> bị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một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logic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người</a:t>
              </a:r>
              <a:r>
                <a:rPr lang="en-US" sz="1200" dirty="0"/>
                <a:t> </a:t>
              </a:r>
              <a:r>
                <a:rPr lang="en-US" sz="1200" dirty="0" err="1"/>
                <a:t>xem</a:t>
              </a:r>
              <a:r>
                <a:rPr lang="en-US" sz="1200" dirty="0"/>
                <a:t> </a:t>
              </a:r>
              <a:r>
                <a:rPr lang="en-US" sz="1200" dirty="0" err="1"/>
                <a:t>biết</a:t>
              </a:r>
              <a:r>
                <a:rPr lang="en-US" sz="1200" dirty="0"/>
                <a:t>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đâu</a:t>
              </a:r>
              <a:r>
                <a:rPr lang="en-US" sz="1200" dirty="0"/>
                <a:t> là </a:t>
              </a:r>
              <a:r>
                <a:rPr lang="en-US" sz="1200" dirty="0" err="1"/>
                <a:t>thiết</a:t>
              </a:r>
              <a:r>
                <a:rPr lang="en-US" sz="1200" dirty="0"/>
                <a:t> bị </a:t>
              </a:r>
              <a:r>
                <a:rPr lang="en-US" sz="1200" dirty="0" err="1"/>
                <a:t>gi</a:t>
              </a:r>
              <a:r>
                <a:rPr lang="en-US" sz="1200" dirty="0"/>
                <a:t>̀ </a:t>
              </a:r>
              <a:r>
                <a:rPr lang="en-US" sz="1200" dirty="0" err="1"/>
                <a:t>va</a:t>
              </a:r>
              <a:r>
                <a:rPr lang="en-US" sz="1200" dirty="0"/>
                <a:t>̀ vị trí </a:t>
              </a:r>
              <a:r>
                <a:rPr lang="en-US" sz="1200" dirty="0" err="1"/>
                <a:t>của</a:t>
              </a:r>
              <a:r>
                <a:rPr lang="en-US" sz="1200" dirty="0"/>
                <a:t> nó.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FB23D0-C68C-C62A-22A4-5C2D0FC3ECA4}"/>
              </a:ext>
            </a:extLst>
          </p:cNvPr>
          <p:cNvGrpSpPr/>
          <p:nvPr/>
        </p:nvGrpSpPr>
        <p:grpSpPr>
          <a:xfrm>
            <a:off x="510376" y="4623394"/>
            <a:ext cx="5861110" cy="461665"/>
            <a:chOff x="6039853" y="2395831"/>
            <a:chExt cx="5861110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E82AF6-37CF-9B8E-DD4A-C16A27586551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4E7B05-9F7E-E57C-05A7-3AA2789B01D0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C1320-2CC2-CD8B-7EFB-FA123803A515}"/>
                </a:ext>
              </a:extLst>
            </p:cNvPr>
            <p:cNvSpPr txBox="1"/>
            <p:nvPr/>
          </p:nvSpPr>
          <p:spPr>
            <a:xfrm>
              <a:off x="6497053" y="2395831"/>
              <a:ext cx="54039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Chú </a:t>
              </a:r>
              <a:r>
                <a:rPr lang="en-US" sz="1200" dirty="0" err="1"/>
                <a:t>thích</a:t>
              </a:r>
              <a:r>
                <a:rPr lang="en-US" sz="1200" dirty="0"/>
                <a:t> </a:t>
              </a:r>
              <a:r>
                <a:rPr lang="en-US" sz="1200" dirty="0" err="1"/>
                <a:t>các</a:t>
              </a:r>
              <a:r>
                <a:rPr lang="en-US" sz="1200" dirty="0"/>
                <a:t> </a:t>
              </a:r>
              <a:r>
                <a:rPr lang="en-US" sz="1200" dirty="0" err="1"/>
                <a:t>thiết</a:t>
              </a:r>
              <a:r>
                <a:rPr lang="en-US" sz="1200" dirty="0"/>
                <a:t> bị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đặt</a:t>
              </a:r>
              <a:r>
                <a:rPr lang="en-US" sz="1200" dirty="0"/>
                <a:t> </a:t>
              </a:r>
              <a:r>
                <a:rPr lang="en-US" sz="1200" dirty="0" err="1"/>
                <a:t>gọn</a:t>
              </a:r>
              <a:r>
                <a:rPr lang="en-US" sz="1200" dirty="0"/>
                <a:t> </a:t>
              </a:r>
              <a:r>
                <a:rPr lang="en-US" sz="1200" dirty="0" err="1"/>
                <a:t>trong</a:t>
              </a:r>
              <a:r>
                <a:rPr lang="en-US" sz="1200" dirty="0"/>
                <a:t> box </a:t>
              </a:r>
              <a:r>
                <a:rPr lang="en-US" sz="1200" dirty="0" err="1"/>
                <a:t>làm</a:t>
              </a:r>
              <a:r>
                <a:rPr lang="en-US" sz="1200" dirty="0"/>
                <a:t> </a:t>
              </a:r>
              <a:r>
                <a:rPr lang="en-US" sz="1200" dirty="0" err="1"/>
                <a:t>nổi</a:t>
              </a:r>
              <a:r>
                <a:rPr lang="en-US" sz="1200" dirty="0"/>
                <a:t> </a:t>
              </a:r>
              <a:r>
                <a:rPr lang="en-US" sz="1200" dirty="0" err="1"/>
                <a:t>bật</a:t>
              </a:r>
              <a:r>
                <a:rPr lang="en-US" sz="1200" dirty="0"/>
                <a:t> </a:t>
              </a:r>
              <a:r>
                <a:rPr lang="en-US" sz="1200" dirty="0" err="1"/>
                <a:t>hơn</a:t>
              </a:r>
              <a:r>
                <a:rPr lang="en-US" sz="1200" dirty="0"/>
                <a:t> so </a:t>
              </a:r>
              <a:r>
                <a:rPr lang="en-US" sz="1200" dirty="0" err="1"/>
                <a:t>với</a:t>
              </a:r>
              <a:r>
                <a:rPr lang="en-US" sz="1200" dirty="0"/>
                <a:t> </a:t>
              </a:r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không</a:t>
              </a:r>
              <a:r>
                <a:rPr lang="en-US" sz="1200" dirty="0"/>
                <a:t> </a:t>
              </a:r>
              <a:r>
                <a:rPr lang="en-US" sz="1200" dirty="0" err="1"/>
                <a:t>chứa</a:t>
              </a:r>
              <a:r>
                <a:rPr lang="en-US" sz="1200" dirty="0"/>
                <a:t> </a:t>
              </a:r>
              <a:r>
                <a:rPr lang="en-US" sz="1200" dirty="0" err="1"/>
                <a:t>trong</a:t>
              </a:r>
              <a:r>
                <a:rPr lang="en-US" sz="1200" dirty="0"/>
                <a:t> box </a:t>
              </a:r>
              <a:r>
                <a:rPr lang="en-US" sz="1200" dirty="0" err="1"/>
                <a:t>khi</a:t>
              </a:r>
              <a:r>
                <a:rPr lang="en-US" sz="1200" dirty="0"/>
                <a:t> </a:t>
              </a:r>
              <a:r>
                <a:rPr lang="en-US" sz="1200" dirty="0" err="1"/>
                <a:t>đặt</a:t>
              </a:r>
              <a:r>
                <a:rPr lang="en-US" sz="1200" dirty="0"/>
                <a:t> </a:t>
              </a:r>
              <a:r>
                <a:rPr lang="en-US" sz="1200" dirty="0" err="1"/>
                <a:t>trên</a:t>
              </a:r>
              <a:r>
                <a:rPr lang="en-US" sz="1200" dirty="0"/>
                <a:t> background </a:t>
              </a:r>
              <a:r>
                <a:rPr lang="en-US" sz="1200" dirty="0" err="1"/>
                <a:t>chìm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trong</a:t>
              </a:r>
              <a:r>
                <a:rPr lang="en-US" sz="1200" dirty="0"/>
                <a:t> ví dụ 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A7271A-0A5B-8AAA-4828-A512048533A3}"/>
              </a:ext>
            </a:extLst>
          </p:cNvPr>
          <p:cNvGrpSpPr/>
          <p:nvPr/>
        </p:nvGrpSpPr>
        <p:grpSpPr>
          <a:xfrm>
            <a:off x="1994270" y="1342208"/>
            <a:ext cx="247353" cy="307777"/>
            <a:chOff x="5847348" y="3888337"/>
            <a:chExt cx="328863" cy="3727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583BFF-DC36-DB15-4B0A-917B3BF4EECD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F810ED-A80C-C707-C748-A3A8CDD3B6B7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72105B-E490-2F33-B6CF-AEC83656F018}"/>
              </a:ext>
            </a:extLst>
          </p:cNvPr>
          <p:cNvGrpSpPr/>
          <p:nvPr/>
        </p:nvGrpSpPr>
        <p:grpSpPr>
          <a:xfrm>
            <a:off x="6371486" y="4148764"/>
            <a:ext cx="5521319" cy="338554"/>
            <a:chOff x="6039853" y="2449596"/>
            <a:chExt cx="5521319" cy="33855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F833AA-D76A-54C9-A0F1-F806BC7727B3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F0439F-891F-65CF-00C0-DCA1C1765B1F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4632F4-23FE-F401-03AB-739D350968C2}"/>
                </a:ext>
              </a:extLst>
            </p:cNvPr>
            <p:cNvSpPr txBox="1"/>
            <p:nvPr/>
          </p:nvSpPr>
          <p:spPr>
            <a:xfrm>
              <a:off x="6491867" y="2449596"/>
              <a:ext cx="506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Bô</a:t>
              </a:r>
              <a:r>
                <a:rPr lang="en-US" sz="1200" dirty="0"/>
                <a:t>́ </a:t>
              </a:r>
              <a:r>
                <a:rPr lang="en-US" sz="1200" dirty="0" err="1"/>
                <a:t>cục</a:t>
              </a:r>
              <a:r>
                <a:rPr lang="en-US" sz="1200" dirty="0"/>
                <a:t>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ràng</a:t>
              </a:r>
              <a:r>
                <a:rPr lang="en-US" sz="1200" dirty="0"/>
                <a:t> </a:t>
              </a:r>
              <a:r>
                <a:rPr lang="en-US" sz="1200" dirty="0" err="1"/>
                <a:t>khi</a:t>
              </a:r>
              <a:r>
                <a:rPr lang="en-US" sz="1200" dirty="0"/>
                <a:t>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text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tại</a:t>
              </a:r>
              <a:r>
                <a:rPr lang="en-US" sz="1200" dirty="0"/>
                <a:t> 2 </a:t>
              </a:r>
              <a:r>
                <a:rPr lang="en-US" sz="1200" dirty="0" err="1"/>
                <a:t>khu</a:t>
              </a:r>
              <a:r>
                <a:rPr lang="en-US" sz="1200" dirty="0"/>
                <a:t> </a:t>
              </a:r>
              <a:r>
                <a:rPr lang="en-US" sz="1200" dirty="0" err="1"/>
                <a:t>vực</a:t>
              </a:r>
              <a:r>
                <a:rPr lang="en-US" sz="1200" dirty="0"/>
                <a:t> </a:t>
              </a:r>
              <a:r>
                <a:rPr lang="en-US" sz="1200" dirty="0" err="1"/>
                <a:t>riêng</a:t>
              </a:r>
              <a:r>
                <a:rPr lang="en-US" sz="1200" dirty="0"/>
                <a:t> </a:t>
              </a:r>
              <a:r>
                <a:rPr lang="en-US" sz="1200" dirty="0" err="1"/>
                <a:t>biệt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D9E46-9D61-96B2-D6E6-B17AE2D9BB71}"/>
              </a:ext>
            </a:extLst>
          </p:cNvPr>
          <p:cNvGrpSpPr/>
          <p:nvPr/>
        </p:nvGrpSpPr>
        <p:grpSpPr>
          <a:xfrm>
            <a:off x="6621177" y="2248414"/>
            <a:ext cx="247353" cy="307777"/>
            <a:chOff x="5847348" y="3888337"/>
            <a:chExt cx="328863" cy="3727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30E1ED-98A1-A742-1996-57B2075078B8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A0C6F1-1FE1-3B4B-0EB4-DF20D1E80594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204F4D-C59F-BB9D-272A-2BC7A0A99492}"/>
              </a:ext>
            </a:extLst>
          </p:cNvPr>
          <p:cNvGrpSpPr/>
          <p:nvPr/>
        </p:nvGrpSpPr>
        <p:grpSpPr>
          <a:xfrm>
            <a:off x="6371486" y="4595200"/>
            <a:ext cx="5392982" cy="375251"/>
            <a:chOff x="6039853" y="2412899"/>
            <a:chExt cx="5392982" cy="37525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86A3578-478E-53FE-D541-6F773104F7D4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87E2BA-3391-E9E9-13DB-6E715855BD1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68F8D2-5603-775E-B38B-8BDB9610F016}"/>
                </a:ext>
              </a:extLst>
            </p:cNvPr>
            <p:cNvSpPr txBox="1"/>
            <p:nvPr/>
          </p:nvSpPr>
          <p:spPr>
            <a:xfrm>
              <a:off x="6491867" y="2412899"/>
              <a:ext cx="494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ghi</a:t>
              </a:r>
              <a:r>
                <a:rPr lang="en-US" sz="1200" dirty="0"/>
                <a:t> </a:t>
              </a:r>
              <a:r>
                <a:rPr lang="en-US" sz="1200" dirty="0" err="1"/>
                <a:t>dưới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bullet point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dàng</a:t>
              </a:r>
              <a:r>
                <a:rPr lang="en-US" sz="1200" dirty="0"/>
                <a:t> </a:t>
              </a:r>
              <a:r>
                <a:rPr lang="en-US" sz="1200" dirty="0" err="1"/>
                <a:t>theo</a:t>
              </a:r>
              <a:r>
                <a:rPr lang="en-US" sz="1200" dirty="0"/>
                <a:t> </a:t>
              </a:r>
              <a:r>
                <a:rPr lang="en-US" sz="1200" dirty="0" err="1"/>
                <a:t>dõi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A9B5EA-8D52-2E04-8DC7-5F726CDBC821}"/>
              </a:ext>
            </a:extLst>
          </p:cNvPr>
          <p:cNvGrpSpPr/>
          <p:nvPr/>
        </p:nvGrpSpPr>
        <p:grpSpPr>
          <a:xfrm>
            <a:off x="8909120" y="2883047"/>
            <a:ext cx="247353" cy="307777"/>
            <a:chOff x="5847348" y="3888337"/>
            <a:chExt cx="328863" cy="37271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D865F8D-E914-0634-EFDA-A4DA453A206A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77CE9B-9833-45DC-48FE-B35E0FA6E1C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D77BDC-8288-A9A9-44A3-DA5A873759B1}"/>
              </a:ext>
            </a:extLst>
          </p:cNvPr>
          <p:cNvGrpSpPr/>
          <p:nvPr/>
        </p:nvGrpSpPr>
        <p:grpSpPr>
          <a:xfrm>
            <a:off x="6371486" y="5052742"/>
            <a:ext cx="5785770" cy="461665"/>
            <a:chOff x="6039853" y="2388040"/>
            <a:chExt cx="5365945" cy="46166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E2BB1-FD5B-DB8E-B920-DACCF1C9D577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88E638-291D-6E30-2242-D55E81EC2EC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136040-E86F-7B27-1DCF-8DBA681C1467}"/>
                </a:ext>
              </a:extLst>
            </p:cNvPr>
            <p:cNvSpPr txBox="1"/>
            <p:nvPr/>
          </p:nvSpPr>
          <p:spPr>
            <a:xfrm>
              <a:off x="6464830" y="2388040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kết</a:t>
              </a:r>
              <a:r>
                <a:rPr lang="en-US" sz="1200" dirty="0"/>
                <a:t> </a:t>
              </a:r>
              <a:r>
                <a:rPr lang="en-US" sz="1200" dirty="0" err="1"/>
                <a:t>hợp</a:t>
              </a:r>
              <a:r>
                <a:rPr lang="en-US" sz="1200" dirty="0"/>
                <a:t> </a:t>
              </a:r>
              <a:r>
                <a:rPr lang="en-US" sz="1200" dirty="0" err="1"/>
                <a:t>với</a:t>
              </a:r>
              <a:r>
                <a:rPr lang="en-US" sz="1200" dirty="0"/>
                <a:t> Shape effects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mang</a:t>
              </a:r>
              <a:r>
                <a:rPr lang="en-US" sz="1200" dirty="0"/>
                <a:t>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thẩm</a:t>
              </a:r>
              <a:r>
                <a:rPr lang="en-US" sz="1200" dirty="0"/>
                <a:t> mỹ </a:t>
              </a:r>
              <a:r>
                <a:rPr lang="en-US" sz="1200" dirty="0" err="1"/>
                <a:t>hơn</a:t>
              </a:r>
              <a:r>
                <a:rPr lang="en-US" sz="1200" dirty="0"/>
                <a:t> </a:t>
              </a:r>
              <a:r>
                <a:rPr lang="en-US" sz="1200" dirty="0" err="1"/>
                <a:t>cũng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cô</a:t>
              </a:r>
              <a:r>
                <a:rPr lang="en-US" sz="1200" dirty="0"/>
                <a:t> </a:t>
              </a:r>
              <a:r>
                <a:rPr lang="en-US" sz="1200" dirty="0" err="1"/>
                <a:t>lập</a:t>
              </a:r>
              <a:r>
                <a:rPr lang="en-US" sz="1200" dirty="0"/>
                <a:t>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text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rệt</a:t>
              </a:r>
              <a:r>
                <a:rPr lang="en-US" sz="1200" dirty="0"/>
                <a:t> </a:t>
              </a:r>
              <a:r>
                <a:rPr lang="en-US" sz="1200" dirty="0" err="1"/>
                <a:t>hơn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465DAB-F7E0-B419-1284-7DABA34875E0}"/>
              </a:ext>
            </a:extLst>
          </p:cNvPr>
          <p:cNvGrpSpPr/>
          <p:nvPr/>
        </p:nvGrpSpPr>
        <p:grpSpPr>
          <a:xfrm>
            <a:off x="8561547" y="1990646"/>
            <a:ext cx="247353" cy="307777"/>
            <a:chOff x="5847348" y="3888337"/>
            <a:chExt cx="328863" cy="37271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801677-A72C-B141-BBD3-9F4CFE04BF15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187688-914E-9921-90A9-34444E1C7BD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72EC5F-C0B5-4C84-438F-70BE3658608D}"/>
              </a:ext>
            </a:extLst>
          </p:cNvPr>
          <p:cNvGrpSpPr/>
          <p:nvPr/>
        </p:nvGrpSpPr>
        <p:grpSpPr>
          <a:xfrm>
            <a:off x="6371486" y="5551376"/>
            <a:ext cx="5779557" cy="646331"/>
            <a:chOff x="6039853" y="2399428"/>
            <a:chExt cx="5360183" cy="64633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8D566F-3C63-15DB-BCD4-70464CD36DEE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AF0055-AF1D-4707-59DF-2AEF6CB93294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17DE11-6525-79EF-0E07-CBC4D3329B7A}"/>
                </a:ext>
              </a:extLst>
            </p:cNvPr>
            <p:cNvSpPr txBox="1"/>
            <p:nvPr/>
          </p:nvSpPr>
          <p:spPr>
            <a:xfrm>
              <a:off x="6459068" y="2399428"/>
              <a:ext cx="494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Có </a:t>
              </a:r>
              <a:r>
                <a:rPr lang="en-US" sz="1200" dirty="0" err="1"/>
                <a:t>đường</a:t>
              </a:r>
              <a:r>
                <a:rPr lang="en-US" sz="1200" dirty="0"/>
                <a:t> </a:t>
              </a:r>
              <a:r>
                <a:rPr lang="en-US" sz="1200" dirty="0" err="1"/>
                <a:t>ngăn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</a:t>
              </a:r>
              <a:r>
                <a:rPr lang="en-US" sz="1200" dirty="0" err="1"/>
                <a:t>giữa</a:t>
              </a:r>
              <a:r>
                <a:rPr lang="en-US" sz="1200" dirty="0"/>
                <a:t> header </a:t>
              </a:r>
              <a:r>
                <a:rPr lang="en-US" sz="1200" dirty="0" err="1"/>
                <a:t>va</a:t>
              </a:r>
              <a:r>
                <a:rPr lang="en-US" sz="1200" dirty="0"/>
                <a:t>̀ body </a:t>
              </a:r>
              <a:r>
                <a:rPr lang="en-US" sz="1200" dirty="0" err="1"/>
                <a:t>đồng</a:t>
              </a:r>
              <a:r>
                <a:rPr lang="en-US" sz="1200" dirty="0"/>
                <a:t> </a:t>
              </a:r>
              <a:r>
                <a:rPr lang="en-US" sz="1200" dirty="0" err="1"/>
                <a:t>thời</a:t>
              </a:r>
              <a:r>
                <a:rPr lang="en-US" sz="1200" dirty="0"/>
                <a:t> có </a:t>
              </a:r>
              <a:r>
                <a:rPr lang="en-US" sz="1200" dirty="0" err="1"/>
                <a:t>sư</a:t>
              </a:r>
              <a:r>
                <a:rPr lang="en-US" sz="1200" dirty="0"/>
                <a:t>̉ </a:t>
              </a:r>
              <a:r>
                <a:rPr lang="en-US" sz="1200" dirty="0" err="1"/>
                <a:t>dụng</a:t>
              </a:r>
              <a:r>
                <a:rPr lang="en-US" sz="1200" dirty="0"/>
                <a:t> </a:t>
              </a:r>
              <a:r>
                <a:rPr lang="en-US" sz="1200" dirty="0" err="1"/>
                <a:t>đô</a:t>
              </a:r>
              <a:r>
                <a:rPr lang="en-US" sz="1200" dirty="0"/>
                <a:t>̉ </a:t>
              </a:r>
              <a:r>
                <a:rPr lang="en-US" sz="1200" dirty="0" err="1"/>
                <a:t>bóng</a:t>
              </a:r>
              <a:r>
                <a:rPr lang="en-US" sz="1200" dirty="0"/>
                <a:t> </a:t>
              </a:r>
              <a:r>
                <a:rPr lang="en-US" sz="1200" dirty="0" err="1"/>
                <a:t>tạo</a:t>
              </a:r>
              <a:r>
                <a:rPr lang="en-US" sz="1200" dirty="0"/>
                <a:t> </a:t>
              </a:r>
              <a:r>
                <a:rPr lang="en-US" sz="1200" dirty="0" err="1"/>
                <a:t>cảm</a:t>
              </a:r>
              <a:r>
                <a:rPr lang="en-US" sz="1200" dirty="0"/>
                <a:t> </a:t>
              </a:r>
              <a:r>
                <a:rPr lang="en-US" sz="1200" dirty="0" err="1"/>
                <a:t>giác</a:t>
              </a:r>
              <a:r>
                <a:rPr lang="en-US" sz="1200" dirty="0"/>
                <a:t> header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3D </a:t>
              </a:r>
              <a:r>
                <a:rPr lang="en-US" sz="1200" dirty="0" err="1"/>
                <a:t>cũng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cô</a:t>
              </a:r>
              <a:r>
                <a:rPr lang="en-US" sz="1200" dirty="0"/>
                <a:t> </a:t>
              </a:r>
              <a:r>
                <a:rPr lang="en-US" sz="1200" dirty="0" err="1"/>
                <a:t>lập</a:t>
              </a:r>
              <a:r>
                <a:rPr lang="en-US" sz="1200" dirty="0"/>
                <a:t> </a:t>
              </a:r>
              <a:r>
                <a:rPr lang="en-US" sz="1200" dirty="0" err="1"/>
                <a:t>tiêu</a:t>
              </a:r>
              <a:r>
                <a:rPr lang="en-US" sz="1200" dirty="0"/>
                <a:t> </a:t>
              </a:r>
              <a:r>
                <a:rPr lang="en-US" sz="1200" dirty="0" err="1"/>
                <a:t>đê</a:t>
              </a:r>
              <a:r>
                <a:rPr lang="en-US" sz="1200" dirty="0"/>
                <a:t>̀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phần</a:t>
              </a:r>
              <a:r>
                <a:rPr lang="en-US" sz="1200" dirty="0"/>
                <a:t> than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rệt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C5194C-7CB3-0216-FDE8-77B4BDF50919}"/>
              </a:ext>
            </a:extLst>
          </p:cNvPr>
          <p:cNvGrpSpPr/>
          <p:nvPr/>
        </p:nvGrpSpPr>
        <p:grpSpPr>
          <a:xfrm>
            <a:off x="6292010" y="1342209"/>
            <a:ext cx="247353" cy="307777"/>
            <a:chOff x="5847348" y="3888337"/>
            <a:chExt cx="328863" cy="3727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F705A9-861C-43BA-36D0-5043A3BFB1E0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AEA9C3-A01D-420C-7741-A5ED6FBCBDA1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03DEF-7CD8-8486-A5DA-837D4A2CC77B}"/>
              </a:ext>
            </a:extLst>
          </p:cNvPr>
          <p:cNvGrpSpPr/>
          <p:nvPr/>
        </p:nvGrpSpPr>
        <p:grpSpPr>
          <a:xfrm>
            <a:off x="507505" y="5073659"/>
            <a:ext cx="5313010" cy="461665"/>
            <a:chOff x="6039853" y="2406534"/>
            <a:chExt cx="5313010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337BBC-2BED-26BB-0A88-42781B0D2FF1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3AB-6B4F-5096-9499-E278E7519C16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56D508-12D1-B093-7E6D-1F3F8C1F542A}"/>
                </a:ext>
              </a:extLst>
            </p:cNvPr>
            <p:cNvSpPr txBox="1"/>
            <p:nvPr/>
          </p:nvSpPr>
          <p:spPr>
            <a:xfrm>
              <a:off x="6497053" y="2406534"/>
              <a:ext cx="4855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Footer có </a:t>
              </a:r>
              <a:r>
                <a:rPr lang="en-US" sz="1200" dirty="0" err="1"/>
                <a:t>màu</a:t>
              </a:r>
              <a:r>
                <a:rPr lang="en-US" sz="1200" dirty="0"/>
                <a:t> </a:t>
              </a:r>
              <a:r>
                <a:rPr lang="en-US" sz="1200" dirty="0" err="1"/>
                <a:t>sắc</a:t>
              </a:r>
              <a:r>
                <a:rPr lang="en-US" sz="1200" dirty="0"/>
                <a:t> </a:t>
              </a:r>
              <a:r>
                <a:rPr lang="en-US" sz="1200" dirty="0" err="1"/>
                <a:t>riêng</a:t>
              </a:r>
              <a:r>
                <a:rPr lang="en-US" sz="1200" dirty="0"/>
                <a:t>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người</a:t>
              </a:r>
              <a:r>
                <a:rPr lang="en-US" sz="1200" dirty="0"/>
                <a:t> </a:t>
              </a:r>
              <a:r>
                <a:rPr lang="en-US" sz="1200" dirty="0" err="1"/>
                <a:t>xem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dàng</a:t>
              </a:r>
              <a:r>
                <a:rPr lang="en-US" sz="1200" dirty="0"/>
                <a:t> </a:t>
              </a:r>
              <a:r>
                <a:rPr lang="en-US" sz="1200" dirty="0" err="1"/>
                <a:t>phân</a:t>
              </a:r>
              <a:r>
                <a:rPr lang="en-US" sz="1200" dirty="0"/>
                <a:t> </a:t>
              </a:r>
              <a:r>
                <a:rPr lang="en-US" sz="1200" dirty="0" err="1"/>
                <a:t>biệt</a:t>
              </a:r>
              <a:r>
                <a:rPr lang="en-US" sz="1200" dirty="0"/>
                <a:t>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đâu</a:t>
              </a:r>
              <a:r>
                <a:rPr lang="en-US" sz="1200" dirty="0"/>
                <a:t> là </a:t>
              </a:r>
              <a:r>
                <a:rPr lang="en-US" sz="1200" dirty="0" err="1"/>
                <a:t>phần</a:t>
              </a:r>
              <a:r>
                <a:rPr lang="en-US" sz="1200" dirty="0"/>
                <a:t> header </a:t>
              </a:r>
              <a:r>
                <a:rPr lang="en-US" sz="1200" dirty="0" err="1"/>
                <a:t>đâu</a:t>
              </a:r>
              <a:r>
                <a:rPr lang="en-US" sz="1200" dirty="0"/>
                <a:t> là body </a:t>
              </a:r>
              <a:r>
                <a:rPr lang="en-US" sz="1200" dirty="0" err="1"/>
                <a:t>va</a:t>
              </a:r>
              <a:r>
                <a:rPr lang="en-US" sz="1200" dirty="0"/>
                <a:t>̀ footer.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3A8A1-57CB-EA55-8FD8-B29000B175B0}"/>
              </a:ext>
            </a:extLst>
          </p:cNvPr>
          <p:cNvGrpSpPr/>
          <p:nvPr/>
        </p:nvGrpSpPr>
        <p:grpSpPr>
          <a:xfrm>
            <a:off x="469920" y="3353936"/>
            <a:ext cx="247353" cy="307777"/>
            <a:chOff x="5847348" y="3881455"/>
            <a:chExt cx="328863" cy="37271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1E61A3-908A-54F8-1F89-EFE904FAB635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1FA2C7-47F8-7281-99C2-241E9C63C419}"/>
                </a:ext>
              </a:extLst>
            </p:cNvPr>
            <p:cNvSpPr txBox="1"/>
            <p:nvPr/>
          </p:nvSpPr>
          <p:spPr>
            <a:xfrm>
              <a:off x="5890790" y="3881455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438E8533-EF6F-0C6E-12B4-FC14A9F134F0}"/>
              </a:ext>
            </a:extLst>
          </p:cNvPr>
          <p:cNvSpPr/>
          <p:nvPr/>
        </p:nvSpPr>
        <p:spPr>
          <a:xfrm>
            <a:off x="0" y="1938688"/>
            <a:ext cx="6681538" cy="4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0676D-A41A-D14B-153A-52C3D70A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7875D-DB20-B4B9-6722-816C17D63312}"/>
              </a:ext>
            </a:extLst>
          </p:cNvPr>
          <p:cNvSpPr txBox="1"/>
          <p:nvPr/>
        </p:nvSpPr>
        <p:spPr>
          <a:xfrm>
            <a:off x="370114" y="1331427"/>
            <a:ext cx="11451771" cy="385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4470" marR="66040" indent="-192405">
              <a:lnSpc>
                <a:spcPct val="100000"/>
              </a:lnSpc>
              <a:spcBef>
                <a:spcPts val="105"/>
              </a:spcBef>
              <a:buClr>
                <a:srgbClr val="00295F"/>
              </a:buClr>
              <a:buSzPct val="125000"/>
              <a:buChar char="▪"/>
              <a:tabLst>
                <a:tab pos="205104" algn="l"/>
              </a:tabLst>
            </a:pPr>
            <a:r>
              <a:rPr lang="en-US" sz="1400" dirty="0">
                <a:cs typeface="Arial"/>
              </a:rPr>
              <a:t>Multiple forces at </a:t>
            </a:r>
            <a:r>
              <a:rPr lang="en-US" sz="1400" spc="-5" dirty="0">
                <a:cs typeface="Arial"/>
              </a:rPr>
              <a:t>work, </a:t>
            </a:r>
            <a:r>
              <a:rPr lang="en-US" sz="1400" dirty="0">
                <a:cs typeface="Arial"/>
              </a:rPr>
              <a:t>such as </a:t>
            </a:r>
            <a:r>
              <a:rPr lang="en-US" sz="1400" dirty="0" err="1">
                <a:cs typeface="Arial"/>
              </a:rPr>
              <a:t>labour</a:t>
            </a:r>
            <a:r>
              <a:rPr lang="en-US" sz="1400" dirty="0">
                <a:cs typeface="Arial"/>
              </a:rPr>
              <a:t> </a:t>
            </a:r>
            <a:r>
              <a:rPr lang="en-US" sz="1400" spc="-15" dirty="0">
                <a:cs typeface="Arial"/>
              </a:rPr>
              <a:t>scarcity, </a:t>
            </a:r>
            <a:r>
              <a:rPr lang="en-US" sz="1400" dirty="0">
                <a:cs typeface="Arial"/>
              </a:rPr>
              <a:t>rising costs of inputs, increased health and safety  </a:t>
            </a:r>
            <a:r>
              <a:rPr lang="en-US" sz="1400" spc="-5" dirty="0">
                <a:cs typeface="Arial"/>
              </a:rPr>
              <a:t>standards, </a:t>
            </a:r>
            <a:r>
              <a:rPr lang="en-US" sz="1400" dirty="0">
                <a:cs typeface="Arial"/>
              </a:rPr>
              <a:t>and declining </a:t>
            </a:r>
            <a:r>
              <a:rPr lang="en-US" sz="1400" spc="-10" dirty="0">
                <a:cs typeface="Arial"/>
              </a:rPr>
              <a:t>productivity, </a:t>
            </a:r>
            <a:r>
              <a:rPr lang="en-US" sz="1400" spc="-5" dirty="0">
                <a:cs typeface="Arial"/>
              </a:rPr>
              <a:t>have </a:t>
            </a:r>
            <a:r>
              <a:rPr lang="en-US" sz="1400" dirty="0">
                <a:cs typeface="Arial"/>
              </a:rPr>
              <a:t>been putting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significant pressure on the mining industry  </a:t>
            </a:r>
            <a:r>
              <a:rPr lang="en-US" sz="1400" dirty="0">
                <a:cs typeface="Arial"/>
              </a:rPr>
              <a:t>in the last decade,</a:t>
            </a:r>
            <a:r>
              <a:rPr lang="en-US" sz="1400" spc="-10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e.g.,</a:t>
            </a:r>
          </a:p>
          <a:p>
            <a:pPr marL="468630" lvl="1" indent="-263525">
              <a:lnSpc>
                <a:spcPct val="100000"/>
              </a:lnSpc>
              <a:spcBef>
                <a:spcPts val="550"/>
              </a:spcBef>
              <a:buClr>
                <a:srgbClr val="00295F"/>
              </a:buClr>
              <a:buSzPct val="117857"/>
              <a:buChar char="–"/>
              <a:tabLst>
                <a:tab pos="467995" algn="l"/>
                <a:tab pos="469265" algn="l"/>
              </a:tabLst>
            </a:pPr>
            <a:r>
              <a:rPr lang="en-US" sz="1400" spc="-5" dirty="0">
                <a:cs typeface="Arial"/>
              </a:rPr>
              <a:t>Average </a:t>
            </a:r>
            <a:r>
              <a:rPr lang="en-US" sz="1400" dirty="0">
                <a:cs typeface="Arial"/>
              </a:rPr>
              <a:t>copper mine input costs </a:t>
            </a:r>
            <a:r>
              <a:rPr lang="en-US" sz="1400" spc="-5" dirty="0">
                <a:cs typeface="Arial"/>
              </a:rPr>
              <a:t>have </a:t>
            </a:r>
            <a:r>
              <a:rPr lang="en-US" sz="1400" dirty="0">
                <a:cs typeface="Arial"/>
              </a:rPr>
              <a:t>risen </a:t>
            </a:r>
            <a:r>
              <a:rPr lang="en-US" sz="1400" spc="-5" dirty="0">
                <a:cs typeface="Arial"/>
              </a:rPr>
              <a:t>~150% </a:t>
            </a:r>
            <a:r>
              <a:rPr lang="en-US" sz="1400" dirty="0">
                <a:cs typeface="Arial"/>
              </a:rPr>
              <a:t>in the past 15</a:t>
            </a:r>
            <a:r>
              <a:rPr lang="en-US" sz="1400" spc="-254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years</a:t>
            </a:r>
            <a:endParaRPr lang="en-US" sz="1400" dirty="0">
              <a:cs typeface="Arial"/>
            </a:endParaRPr>
          </a:p>
          <a:p>
            <a:pPr marL="468630" lvl="1" indent="-263525">
              <a:lnSpc>
                <a:spcPct val="100000"/>
              </a:lnSpc>
              <a:spcBef>
                <a:spcPts val="509"/>
              </a:spcBef>
              <a:buClr>
                <a:srgbClr val="00295F"/>
              </a:buClr>
              <a:buSzPct val="117857"/>
              <a:buChar char="–"/>
              <a:tabLst>
                <a:tab pos="467995" algn="l"/>
                <a:tab pos="469265" algn="l"/>
              </a:tabLst>
            </a:pPr>
            <a:r>
              <a:rPr lang="en-US" sz="1400" dirty="0">
                <a:cs typeface="Arial"/>
              </a:rPr>
              <a:t>In </a:t>
            </a:r>
            <a:r>
              <a:rPr lang="en-US" sz="1400" spc="-5" dirty="0">
                <a:cs typeface="Arial"/>
              </a:rPr>
              <a:t>10 years, productivity in some of </a:t>
            </a:r>
            <a:r>
              <a:rPr lang="en-US" sz="1400" dirty="0">
                <a:cs typeface="Arial"/>
              </a:rPr>
              <a:t>the </a:t>
            </a:r>
            <a:r>
              <a:rPr lang="en-US" sz="1400" spc="-10" dirty="0">
                <a:cs typeface="Arial"/>
              </a:rPr>
              <a:t>world’s </a:t>
            </a:r>
            <a:r>
              <a:rPr lang="en-US" sz="1400" spc="-5" dirty="0">
                <a:cs typeface="Arial"/>
              </a:rPr>
              <a:t>major mining hubs has declined by up </a:t>
            </a:r>
            <a:r>
              <a:rPr lang="en-US" sz="1400" dirty="0">
                <a:cs typeface="Arial"/>
              </a:rPr>
              <a:t>to</a:t>
            </a:r>
            <a:r>
              <a:rPr lang="en-US" sz="1400" spc="-210" dirty="0">
                <a:cs typeface="Arial"/>
              </a:rPr>
              <a:t> </a:t>
            </a:r>
            <a:r>
              <a:rPr lang="en-US" sz="1400" spc="-5" dirty="0">
                <a:cs typeface="Arial"/>
              </a:rPr>
              <a:t>50%</a:t>
            </a:r>
            <a:endParaRPr lang="en-US" sz="1400" dirty="0">
              <a:cs typeface="Arial"/>
            </a:endParaRPr>
          </a:p>
          <a:p>
            <a:pPr marL="204470" marR="154305" indent="-192405">
              <a:lnSpc>
                <a:spcPct val="100000"/>
              </a:lnSpc>
              <a:spcBef>
                <a:spcPts val="740"/>
              </a:spcBef>
              <a:buClr>
                <a:srgbClr val="00295F"/>
              </a:buClr>
              <a:buSzPct val="125000"/>
              <a:buChar char="▪"/>
              <a:tabLst>
                <a:tab pos="205104" algn="l"/>
              </a:tabLst>
            </a:pPr>
            <a:r>
              <a:rPr lang="en-US" sz="1400" dirty="0">
                <a:cs typeface="Arial"/>
              </a:rPr>
              <a:t>Mining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companies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are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increasingly looking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at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technological innovations </a:t>
            </a:r>
            <a:r>
              <a:rPr lang="en-US" sz="1400" dirty="0">
                <a:cs typeface="Arial"/>
              </a:rPr>
              <a:t>to address these</a:t>
            </a:r>
            <a:r>
              <a:rPr lang="en-US" sz="1400" spc="-22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trends,  </a:t>
            </a:r>
            <a:r>
              <a:rPr lang="en-US" sz="1400" spc="-5" dirty="0">
                <a:cs typeface="Arial"/>
              </a:rPr>
              <a:t>with </a:t>
            </a:r>
            <a:r>
              <a:rPr lang="en-US" sz="1400" dirty="0">
                <a:cs typeface="Arial"/>
              </a:rPr>
              <a:t>a </a:t>
            </a:r>
            <a:r>
              <a:rPr lang="en-US" sz="1400" spc="-5" dirty="0">
                <a:cs typeface="Arial"/>
              </a:rPr>
              <a:t>view </a:t>
            </a:r>
            <a:r>
              <a:rPr lang="en-US" sz="1400" dirty="0">
                <a:cs typeface="Arial"/>
              </a:rPr>
              <a:t>to reducing costs and increasing</a:t>
            </a:r>
            <a:r>
              <a:rPr lang="en-US" sz="1400" spc="-160" dirty="0">
                <a:cs typeface="Arial"/>
              </a:rPr>
              <a:t> </a:t>
            </a:r>
            <a:r>
              <a:rPr lang="en-US" sz="1400" dirty="0">
                <a:cs typeface="Arial"/>
              </a:rPr>
              <a:t>productivity</a:t>
            </a:r>
          </a:p>
          <a:p>
            <a:pPr marL="204470" marR="98425" indent="-192405">
              <a:lnSpc>
                <a:spcPct val="100000"/>
              </a:lnSpc>
              <a:spcBef>
                <a:spcPts val="805"/>
              </a:spcBef>
              <a:buSzPct val="125000"/>
              <a:buFont typeface="Arial"/>
              <a:buChar char="▪"/>
              <a:tabLst>
                <a:tab pos="205104" algn="l"/>
              </a:tabLst>
            </a:pP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Development,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testing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and implementation</a:t>
            </a:r>
            <a:r>
              <a:rPr lang="en-US" sz="1400" b="1" spc="-5" dirty="0">
                <a:solidFill>
                  <a:srgbClr val="00295F"/>
                </a:solidFill>
                <a:cs typeface="Arial"/>
              </a:rPr>
              <a:t> </a:t>
            </a:r>
            <a:r>
              <a:rPr lang="en-US" sz="1400" dirty="0">
                <a:cs typeface="Arial"/>
              </a:rPr>
              <a:t>of high-tech solutions in mining </a:t>
            </a:r>
            <a:r>
              <a:rPr lang="en-US" sz="1400" spc="-5" dirty="0">
                <a:cs typeface="Arial"/>
              </a:rPr>
              <a:t>have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exploded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in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the 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past 15 </a:t>
            </a:r>
            <a:r>
              <a:rPr lang="en-US" sz="1400" b="1" spc="-10" dirty="0">
                <a:solidFill>
                  <a:schemeClr val="accent6"/>
                </a:solidFill>
                <a:cs typeface="Arial"/>
              </a:rPr>
              <a:t>years</a:t>
            </a:r>
            <a:r>
              <a:rPr lang="en-US" sz="1400" spc="-10" dirty="0">
                <a:cs typeface="Arial"/>
              </a:rPr>
              <a:t>, </a:t>
            </a:r>
            <a:r>
              <a:rPr lang="en-US" sz="1400" spc="-5" dirty="0">
                <a:cs typeface="Arial"/>
              </a:rPr>
              <a:t>with </a:t>
            </a:r>
            <a:r>
              <a:rPr lang="en-US" sz="1400" dirty="0">
                <a:cs typeface="Arial"/>
              </a:rPr>
              <a:t>advanced technologies being </a:t>
            </a:r>
            <a:r>
              <a:rPr lang="en-US" sz="1400" spc="-5" dirty="0">
                <a:cs typeface="Arial"/>
              </a:rPr>
              <a:t>developed </a:t>
            </a:r>
            <a:r>
              <a:rPr lang="en-US" sz="1400" dirty="0">
                <a:cs typeface="Arial"/>
              </a:rPr>
              <a:t>and implemented across all stages of</a:t>
            </a:r>
            <a:r>
              <a:rPr lang="en-US" sz="1400" spc="-24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the  mining </a:t>
            </a:r>
            <a:r>
              <a:rPr lang="en-US" sz="1400" spc="-5" dirty="0">
                <a:cs typeface="Arial"/>
              </a:rPr>
              <a:t>value </a:t>
            </a:r>
            <a:r>
              <a:rPr lang="en-US" sz="1400" dirty="0">
                <a:cs typeface="Arial"/>
              </a:rPr>
              <a:t>chain, from </a:t>
            </a:r>
            <a:r>
              <a:rPr lang="en-US" sz="1400" spc="-5" dirty="0">
                <a:cs typeface="Arial"/>
              </a:rPr>
              <a:t>exploration </a:t>
            </a:r>
            <a:r>
              <a:rPr lang="en-US" sz="1400" dirty="0">
                <a:cs typeface="Arial"/>
              </a:rPr>
              <a:t>to hauling and</a:t>
            </a:r>
            <a:r>
              <a:rPr lang="en-US" sz="1400" spc="-17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dozing</a:t>
            </a:r>
          </a:p>
          <a:p>
            <a:pPr marL="204470" marR="238760" indent="-192405">
              <a:lnSpc>
                <a:spcPct val="100000"/>
              </a:lnSpc>
              <a:spcBef>
                <a:spcPts val="805"/>
              </a:spcBef>
              <a:buClr>
                <a:srgbClr val="00295F"/>
              </a:buClr>
              <a:buSzPct val="125000"/>
              <a:buChar char="▪"/>
              <a:tabLst>
                <a:tab pos="205104" algn="l"/>
              </a:tabLst>
            </a:pPr>
            <a:r>
              <a:rPr lang="en-US" sz="1400" spc="-5" dirty="0">
                <a:cs typeface="Arial"/>
              </a:rPr>
              <a:t>There is an increasing </a:t>
            </a:r>
            <a:r>
              <a:rPr lang="en-US" sz="1400" dirty="0">
                <a:cs typeface="Arial"/>
              </a:rPr>
              <a:t>sense </a:t>
            </a:r>
            <a:r>
              <a:rPr lang="en-US" sz="1400" spc="-5" dirty="0">
                <a:cs typeface="Arial"/>
              </a:rPr>
              <a:t>among all sizes of mining companies that </a:t>
            </a:r>
            <a:r>
              <a:rPr lang="en-US" sz="1400" spc="5" dirty="0">
                <a:solidFill>
                  <a:schemeClr val="accent6"/>
                </a:solidFill>
                <a:cs typeface="Arial"/>
              </a:rPr>
              <a:t>“</a:t>
            </a:r>
            <a:r>
              <a:rPr lang="en-US" sz="1400" b="1" spc="5" dirty="0">
                <a:solidFill>
                  <a:schemeClr val="accent6"/>
                </a:solidFill>
                <a:cs typeface="Arial"/>
              </a:rPr>
              <a:t>the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future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is now</a:t>
            </a:r>
            <a:r>
              <a:rPr lang="en-US" sz="1400" dirty="0">
                <a:solidFill>
                  <a:schemeClr val="accent6"/>
                </a:solidFill>
                <a:cs typeface="Arial"/>
              </a:rPr>
              <a:t>”, </a:t>
            </a:r>
            <a:r>
              <a:rPr lang="en-US" sz="1400" spc="-5" dirty="0">
                <a:cs typeface="Arial"/>
              </a:rPr>
              <a:t>and that  </a:t>
            </a:r>
            <a:r>
              <a:rPr lang="en-US" sz="1400" dirty="0">
                <a:cs typeface="Arial"/>
              </a:rPr>
              <a:t>the </a:t>
            </a:r>
            <a:r>
              <a:rPr lang="en-US" sz="1400" spc="-5" dirty="0">
                <a:cs typeface="Arial"/>
              </a:rPr>
              <a:t>best-performing </a:t>
            </a:r>
            <a:r>
              <a:rPr lang="en-US" sz="1400" dirty="0">
                <a:cs typeface="Arial"/>
              </a:rPr>
              <a:t>companies in the </a:t>
            </a:r>
            <a:r>
              <a:rPr lang="en-US" sz="1400" spc="-5" dirty="0">
                <a:cs typeface="Arial"/>
              </a:rPr>
              <a:t>next </a:t>
            </a:r>
            <a:r>
              <a:rPr lang="en-US" sz="1400" dirty="0">
                <a:cs typeface="Arial"/>
              </a:rPr>
              <a:t>decades </a:t>
            </a:r>
            <a:r>
              <a:rPr lang="en-US" sz="1400" spc="-5" dirty="0">
                <a:cs typeface="Arial"/>
              </a:rPr>
              <a:t>will </a:t>
            </a:r>
            <a:r>
              <a:rPr lang="en-US" sz="1400" dirty="0">
                <a:cs typeface="Arial"/>
              </a:rPr>
              <a:t>be the one </a:t>
            </a:r>
            <a:r>
              <a:rPr lang="en-US" sz="1400" spc="-5" dirty="0">
                <a:cs typeface="Arial"/>
              </a:rPr>
              <a:t>willing </a:t>
            </a:r>
            <a:r>
              <a:rPr lang="en-US" sz="1400" dirty="0">
                <a:cs typeface="Arial"/>
              </a:rPr>
              <a:t>to assume the costs of  implementing </a:t>
            </a:r>
            <a:r>
              <a:rPr lang="en-US" sz="1400" spc="-5" dirty="0">
                <a:cs typeface="Arial"/>
              </a:rPr>
              <a:t>advanced </a:t>
            </a:r>
            <a:r>
              <a:rPr lang="en-US" sz="1400" dirty="0">
                <a:cs typeface="Arial"/>
              </a:rPr>
              <a:t>technologies during this challenging</a:t>
            </a:r>
            <a:r>
              <a:rPr lang="en-US" sz="1400" spc="-225" dirty="0">
                <a:cs typeface="Arial"/>
              </a:rPr>
              <a:t> </a:t>
            </a:r>
            <a:r>
              <a:rPr lang="en-US" sz="1400" dirty="0">
                <a:cs typeface="Arial"/>
              </a:rPr>
              <a:t>period</a:t>
            </a:r>
          </a:p>
          <a:p>
            <a:pPr marL="204470" indent="-192405">
              <a:lnSpc>
                <a:spcPct val="100000"/>
              </a:lnSpc>
              <a:spcBef>
                <a:spcPts val="790"/>
              </a:spcBef>
              <a:buClr>
                <a:srgbClr val="00295F"/>
              </a:buClr>
              <a:buSzPct val="125000"/>
              <a:buChar char="▪"/>
              <a:tabLst>
                <a:tab pos="205104" algn="l"/>
              </a:tabLst>
            </a:pPr>
            <a:r>
              <a:rPr lang="en-US" sz="1400" spc="-5" dirty="0">
                <a:cs typeface="Arial"/>
              </a:rPr>
              <a:t>Examples </a:t>
            </a:r>
            <a:r>
              <a:rPr lang="en-US" sz="1400" dirty="0">
                <a:cs typeface="Arial"/>
              </a:rPr>
              <a:t>of the </a:t>
            </a:r>
            <a:r>
              <a:rPr lang="en-US" sz="1400" spc="-5" dirty="0">
                <a:cs typeface="Arial"/>
              </a:rPr>
              <a:t>most </a:t>
            </a:r>
            <a:r>
              <a:rPr lang="en-US" sz="1400" dirty="0">
                <a:cs typeface="Arial"/>
              </a:rPr>
              <a:t>promising and </a:t>
            </a:r>
            <a:r>
              <a:rPr lang="en-US" sz="1400" spc="-5" dirty="0">
                <a:cs typeface="Arial"/>
              </a:rPr>
              <a:t>most developed advanced </a:t>
            </a:r>
            <a:r>
              <a:rPr lang="en-US" sz="1400" dirty="0">
                <a:cs typeface="Arial"/>
              </a:rPr>
              <a:t>technologies</a:t>
            </a:r>
            <a:r>
              <a:rPr lang="en-US" sz="1400" spc="-200" dirty="0">
                <a:cs typeface="Arial"/>
              </a:rPr>
              <a:t> </a:t>
            </a:r>
            <a:r>
              <a:rPr lang="en-US" sz="1400" dirty="0">
                <a:cs typeface="Arial"/>
              </a:rPr>
              <a:t>include</a:t>
            </a:r>
          </a:p>
          <a:p>
            <a:pPr marL="468630" marR="39370" lvl="1" indent="-262890" algn="just">
              <a:lnSpc>
                <a:spcPts val="1680"/>
              </a:lnSpc>
              <a:spcBef>
                <a:spcPts val="865"/>
              </a:spcBef>
              <a:buSzPct val="117857"/>
              <a:buFont typeface="Arial"/>
              <a:buChar char="–"/>
              <a:tabLst>
                <a:tab pos="469265" algn="l"/>
              </a:tabLst>
            </a:pPr>
            <a:r>
              <a:rPr lang="en-US" sz="1400" b="1" spc="-10" dirty="0">
                <a:solidFill>
                  <a:schemeClr val="accent6"/>
                </a:solidFill>
                <a:cs typeface="Arial"/>
              </a:rPr>
              <a:t>Autonomous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haulage</a:t>
            </a:r>
            <a:r>
              <a:rPr lang="en-US" sz="1400" spc="-5" dirty="0">
                <a:cs typeface="Arial"/>
              </a:rPr>
              <a:t>, which </a:t>
            </a:r>
            <a:r>
              <a:rPr lang="en-US" sz="1400" dirty="0">
                <a:cs typeface="Arial"/>
              </a:rPr>
              <a:t>has been implemented at ~25 sites and can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reduce overall haulage 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costs</a:t>
            </a:r>
            <a:r>
              <a:rPr lang="en-US" sz="1400" b="1" spc="-35" dirty="0">
                <a:solidFill>
                  <a:schemeClr val="accent6"/>
                </a:solidFill>
                <a:cs typeface="Arial"/>
              </a:rPr>
              <a:t>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10-40%</a:t>
            </a:r>
            <a:endParaRPr lang="en-US" sz="1400" dirty="0">
              <a:solidFill>
                <a:schemeClr val="accent6"/>
              </a:solidFill>
              <a:cs typeface="Arial"/>
            </a:endParaRPr>
          </a:p>
          <a:p>
            <a:pPr marL="468630" marR="5080" lvl="1" indent="-262890" algn="just">
              <a:lnSpc>
                <a:spcPts val="1680"/>
              </a:lnSpc>
              <a:spcBef>
                <a:spcPts val="805"/>
              </a:spcBef>
              <a:buSzPct val="117857"/>
              <a:buFont typeface="Arial"/>
              <a:buChar char="–"/>
              <a:tabLst>
                <a:tab pos="469265" algn="l"/>
              </a:tabLst>
            </a:pPr>
            <a:r>
              <a:rPr lang="en-US" sz="1400" b="1" spc="-10" dirty="0">
                <a:solidFill>
                  <a:schemeClr val="accent6"/>
                </a:solidFill>
                <a:cs typeface="Arial"/>
              </a:rPr>
              <a:t>Autonomous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or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tele-remote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drilling</a:t>
            </a:r>
            <a:r>
              <a:rPr lang="en-US" sz="1400" spc="-5" dirty="0">
                <a:solidFill>
                  <a:schemeClr val="accent6"/>
                </a:solidFill>
                <a:cs typeface="Arial"/>
              </a:rPr>
              <a:t>,</a:t>
            </a:r>
            <a:r>
              <a:rPr lang="en-US" sz="1400" spc="-5" dirty="0">
                <a:cs typeface="Arial"/>
              </a:rPr>
              <a:t> which </a:t>
            </a:r>
            <a:r>
              <a:rPr lang="en-US" sz="1400" dirty="0">
                <a:cs typeface="Arial"/>
              </a:rPr>
              <a:t>has been </a:t>
            </a:r>
            <a:r>
              <a:rPr lang="en-US" sz="1400" dirty="0" err="1">
                <a:cs typeface="Arial"/>
              </a:rPr>
              <a:t>trialled</a:t>
            </a:r>
            <a:r>
              <a:rPr lang="en-US" sz="1400" dirty="0">
                <a:cs typeface="Arial"/>
              </a:rPr>
              <a:t> at nearly 20 sites, </a:t>
            </a:r>
            <a:r>
              <a:rPr lang="en-US" sz="1400" spc="-5" dirty="0">
                <a:cs typeface="Arial"/>
              </a:rPr>
              <a:t>with demonstrated  </a:t>
            </a:r>
            <a:r>
              <a:rPr lang="en-US" sz="1400" dirty="0">
                <a:cs typeface="Arial"/>
              </a:rPr>
              <a:t>increase of both </a:t>
            </a:r>
            <a:r>
              <a:rPr lang="en-US" sz="1400" spc="-5" dirty="0">
                <a:cs typeface="Arial"/>
              </a:rPr>
              <a:t>available </a:t>
            </a:r>
            <a:r>
              <a:rPr lang="en-US" sz="1400" dirty="0">
                <a:cs typeface="Arial"/>
              </a:rPr>
              <a:t>drilling </a:t>
            </a:r>
            <a:r>
              <a:rPr lang="en-US" sz="1400" spc="-5" dirty="0">
                <a:cs typeface="Arial"/>
              </a:rPr>
              <a:t>time </a:t>
            </a:r>
            <a:r>
              <a:rPr lang="en-US" sz="1400" dirty="0">
                <a:cs typeface="Arial"/>
              </a:rPr>
              <a:t>per shift and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drilling/blasting accuracy</a:t>
            </a:r>
            <a:r>
              <a:rPr lang="en-US" sz="1400" spc="-5" dirty="0">
                <a:cs typeface="Arial"/>
              </a:rPr>
              <a:t>, </a:t>
            </a:r>
            <a:r>
              <a:rPr lang="en-US" sz="1400" dirty="0">
                <a:cs typeface="Arial"/>
              </a:rPr>
              <a:t>leading to a</a:t>
            </a:r>
            <a:r>
              <a:rPr lang="en-US" sz="1400" spc="-220" dirty="0">
                <a:cs typeface="Arial"/>
              </a:rPr>
              <a:t>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knock-  on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impact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on downstream</a:t>
            </a:r>
            <a:r>
              <a:rPr lang="en-US" sz="1400" b="1" spc="-75" dirty="0">
                <a:solidFill>
                  <a:schemeClr val="accent6"/>
                </a:solidFill>
                <a:cs typeface="Arial"/>
              </a:rPr>
              <a:t> </a:t>
            </a:r>
            <a:r>
              <a:rPr lang="en-US" sz="1400" b="1" spc="-5" dirty="0">
                <a:solidFill>
                  <a:schemeClr val="accent6"/>
                </a:solidFill>
                <a:cs typeface="Arial"/>
              </a:rPr>
              <a:t>processes</a:t>
            </a:r>
            <a:endParaRPr lang="en-US"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FF83F47-4F25-0355-B1F4-E3AED3EF3480}"/>
              </a:ext>
            </a:extLst>
          </p:cNvPr>
          <p:cNvSpPr txBox="1"/>
          <p:nvPr/>
        </p:nvSpPr>
        <p:spPr>
          <a:xfrm>
            <a:off x="10322299" y="6543978"/>
            <a:ext cx="1620520" cy="182101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cs typeface="Arial"/>
              </a:rPr>
              <a:t>McKinsey &amp; Company </a:t>
            </a:r>
            <a:r>
              <a:rPr sz="1100" baseline="2314" dirty="0">
                <a:cs typeface="Arial"/>
              </a:rPr>
              <a:t>|</a:t>
            </a:r>
            <a:r>
              <a:rPr sz="1100" spc="112" baseline="2314" dirty="0">
                <a:cs typeface="Arial"/>
              </a:rPr>
              <a:t> </a:t>
            </a:r>
            <a:r>
              <a:rPr sz="1100" spc="-10" dirty="0">
                <a:cs typeface="Arial"/>
              </a:rPr>
              <a:t>12</a:t>
            </a:r>
            <a:endParaRPr sz="1100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4DDD8-9CA9-9538-93DF-410AD33D3FE7}"/>
              </a:ext>
            </a:extLst>
          </p:cNvPr>
          <p:cNvSpPr/>
          <p:nvPr/>
        </p:nvSpPr>
        <p:spPr>
          <a:xfrm>
            <a:off x="0" y="1032135"/>
            <a:ext cx="12192000" cy="386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innerShdw blurRad="63500" dist="50800" dir="162000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3A8642-8FE9-126F-4384-94FB7441C62D}"/>
              </a:ext>
            </a:extLst>
          </p:cNvPr>
          <p:cNvCxnSpPr>
            <a:cxnSpLocks/>
          </p:cNvCxnSpPr>
          <p:nvPr/>
        </p:nvCxnSpPr>
        <p:spPr>
          <a:xfrm>
            <a:off x="0" y="1032135"/>
            <a:ext cx="12192000" cy="0"/>
          </a:xfrm>
          <a:prstGeom prst="line">
            <a:avLst/>
          </a:prstGeom>
          <a:ln w="28575">
            <a:solidFill>
              <a:srgbClr val="5D5C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F06569C-3909-5CA7-5220-2E04EF34404C}"/>
              </a:ext>
            </a:extLst>
          </p:cNvPr>
          <p:cNvSpPr/>
          <p:nvPr/>
        </p:nvSpPr>
        <p:spPr>
          <a:xfrm>
            <a:off x="0" y="1062084"/>
            <a:ext cx="12192000" cy="2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innerShdw blurRad="63500" dist="50800" dir="162000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E94759-0D14-B27B-6F04-924EF3E74D4F}"/>
              </a:ext>
            </a:extLst>
          </p:cNvPr>
          <p:cNvCxnSpPr>
            <a:cxnSpLocks/>
          </p:cNvCxnSpPr>
          <p:nvPr/>
        </p:nvCxnSpPr>
        <p:spPr>
          <a:xfrm>
            <a:off x="0" y="1032135"/>
            <a:ext cx="12192000" cy="0"/>
          </a:xfrm>
          <a:prstGeom prst="line">
            <a:avLst/>
          </a:prstGeom>
          <a:ln w="28575">
            <a:solidFill>
              <a:srgbClr val="5D5C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0294399" y="6541999"/>
            <a:ext cx="1652655" cy="182356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1100" spc="-5" dirty="0">
                <a:cs typeface="Arial"/>
              </a:rPr>
              <a:t>McKinsey &amp; Company </a:t>
            </a:r>
            <a:r>
              <a:rPr sz="1100" baseline="2314" dirty="0">
                <a:cs typeface="Arial"/>
              </a:rPr>
              <a:t>|</a:t>
            </a:r>
            <a:r>
              <a:rPr sz="1100" spc="114" baseline="2314" dirty="0">
                <a:cs typeface="Arial"/>
              </a:rPr>
              <a:t> </a:t>
            </a:r>
            <a:r>
              <a:rPr sz="1100" spc="-10" dirty="0">
                <a:cs typeface="Arial"/>
              </a:rPr>
              <a:t>13</a:t>
            </a:r>
            <a:endParaRPr sz="1100" dirty="0"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01958" y="3855164"/>
            <a:ext cx="1571317" cy="1190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" name="object 7"/>
          <p:cNvSpPr/>
          <p:nvPr/>
        </p:nvSpPr>
        <p:spPr>
          <a:xfrm>
            <a:off x="3902735" y="3855941"/>
            <a:ext cx="1571706" cy="1190922"/>
          </a:xfrm>
          <a:custGeom>
            <a:avLst/>
            <a:gdLst/>
            <a:ahLst/>
            <a:cxnLst/>
            <a:rect l="l" t="t" r="r" b="b"/>
            <a:pathLst>
              <a:path w="1541145" h="1167764">
                <a:moveTo>
                  <a:pt x="1198880" y="0"/>
                </a:moveTo>
                <a:lnTo>
                  <a:pt x="341884" y="0"/>
                </a:lnTo>
                <a:lnTo>
                  <a:pt x="0" y="341884"/>
                </a:lnTo>
                <a:lnTo>
                  <a:pt x="0" y="825500"/>
                </a:lnTo>
                <a:lnTo>
                  <a:pt x="341884" y="1167384"/>
                </a:lnTo>
                <a:lnTo>
                  <a:pt x="1198880" y="1167384"/>
                </a:lnTo>
                <a:lnTo>
                  <a:pt x="1540764" y="825500"/>
                </a:lnTo>
                <a:lnTo>
                  <a:pt x="1540764" y="341884"/>
                </a:lnTo>
                <a:lnTo>
                  <a:pt x="1198880" y="0"/>
                </a:lnTo>
                <a:close/>
              </a:path>
            </a:pathLst>
          </a:custGeom>
          <a:solidFill>
            <a:srgbClr val="FFFFFF">
              <a:alpha val="81175"/>
            </a:srgbClr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" name="object 8"/>
          <p:cNvSpPr/>
          <p:nvPr/>
        </p:nvSpPr>
        <p:spPr>
          <a:xfrm>
            <a:off x="3902735" y="3855941"/>
            <a:ext cx="1563624" cy="1188720"/>
          </a:xfrm>
          <a:custGeom>
            <a:avLst/>
            <a:gdLst/>
            <a:ahLst/>
            <a:cxnLst/>
            <a:rect l="l" t="t" r="r" b="b"/>
            <a:pathLst>
              <a:path w="1541145" h="1167764">
                <a:moveTo>
                  <a:pt x="0" y="341884"/>
                </a:moveTo>
                <a:lnTo>
                  <a:pt x="341884" y="0"/>
                </a:lnTo>
                <a:lnTo>
                  <a:pt x="1198880" y="0"/>
                </a:lnTo>
                <a:lnTo>
                  <a:pt x="1540764" y="341884"/>
                </a:lnTo>
                <a:lnTo>
                  <a:pt x="1540764" y="825500"/>
                </a:lnTo>
                <a:lnTo>
                  <a:pt x="1198880" y="1167384"/>
                </a:lnTo>
                <a:lnTo>
                  <a:pt x="341884" y="1167384"/>
                </a:lnTo>
                <a:lnTo>
                  <a:pt x="0" y="825500"/>
                </a:lnTo>
                <a:lnTo>
                  <a:pt x="0" y="341884"/>
                </a:lnTo>
                <a:close/>
              </a:path>
            </a:pathLst>
          </a:custGeom>
          <a:ln w="19811">
            <a:solidFill>
              <a:srgbClr val="46A2FF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3" name="object 13"/>
          <p:cNvSpPr txBox="1"/>
          <p:nvPr/>
        </p:nvSpPr>
        <p:spPr>
          <a:xfrm>
            <a:off x="244946" y="6541999"/>
            <a:ext cx="2875244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100" spc="-5" dirty="0">
                <a:cs typeface="Arial"/>
              </a:rPr>
              <a:t>SOURCE: McKinsey Basic Materials</a:t>
            </a:r>
            <a:r>
              <a:rPr sz="1100" dirty="0">
                <a:cs typeface="Arial"/>
              </a:rPr>
              <a:t> </a:t>
            </a:r>
            <a:r>
              <a:rPr sz="1100" spc="-5" dirty="0">
                <a:cs typeface="Arial"/>
              </a:rPr>
              <a:t>Practice</a:t>
            </a:r>
            <a:endParaRPr sz="1100" dirty="0"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6808" y="4060709"/>
            <a:ext cx="1218768" cy="76661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304" marR="5181" algn="ctr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Increasing</a:t>
            </a:r>
            <a:r>
              <a:rPr sz="1200" b="1" spc="-71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price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volatility</a:t>
            </a:r>
            <a:endParaRPr sz="1200" dirty="0">
              <a:cs typeface="Arial"/>
            </a:endParaRPr>
          </a:p>
          <a:p>
            <a:pPr marL="180673" marR="170959" algn="ctr"/>
            <a:r>
              <a:rPr sz="1200" b="1" dirty="0">
                <a:solidFill>
                  <a:srgbClr val="00295F"/>
                </a:solidFill>
                <a:cs typeface="Arial"/>
              </a:rPr>
              <a:t>(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b</a:t>
            </a:r>
            <a:r>
              <a:rPr sz="1200" b="1" spc="-41" dirty="0">
                <a:solidFill>
                  <a:srgbClr val="00295F"/>
                </a:solidFill>
                <a:cs typeface="Arial"/>
              </a:rPr>
              <a:t>y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-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prod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uc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t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credits)</a:t>
            </a:r>
            <a:endParaRPr sz="1200" dirty="0"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0013" y="1969417"/>
            <a:ext cx="1563624" cy="1188720"/>
            <a:chOff x="2331466" y="1854454"/>
            <a:chExt cx="1559560" cy="1189355"/>
          </a:xfrm>
        </p:grpSpPr>
        <p:sp>
          <p:nvSpPr>
            <p:cNvPr id="16" name="object 16"/>
            <p:cNvSpPr/>
            <p:nvPr/>
          </p:nvSpPr>
          <p:spPr>
            <a:xfrm>
              <a:off x="2735165" y="2029871"/>
              <a:ext cx="785434" cy="821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626" y="1864614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39" h="1169035">
                  <a:moveTo>
                    <a:pt x="1196848" y="0"/>
                  </a:moveTo>
                  <a:lnTo>
                    <a:pt x="342392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2" y="1168908"/>
                  </a:lnTo>
                  <a:lnTo>
                    <a:pt x="1196848" y="1168908"/>
                  </a:lnTo>
                  <a:lnTo>
                    <a:pt x="1539239" y="826515"/>
                  </a:lnTo>
                  <a:lnTo>
                    <a:pt x="1539239" y="342391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1626" y="1864614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39" h="1169035">
                  <a:moveTo>
                    <a:pt x="0" y="342391"/>
                  </a:moveTo>
                  <a:lnTo>
                    <a:pt x="342392" y="0"/>
                  </a:lnTo>
                  <a:lnTo>
                    <a:pt x="1196848" y="0"/>
                  </a:lnTo>
                  <a:lnTo>
                    <a:pt x="1539239" y="342391"/>
                  </a:lnTo>
                  <a:lnTo>
                    <a:pt x="1539239" y="826515"/>
                  </a:lnTo>
                  <a:lnTo>
                    <a:pt x="1196848" y="1168908"/>
                  </a:lnTo>
                  <a:lnTo>
                    <a:pt x="342392" y="1168908"/>
                  </a:lnTo>
                  <a:lnTo>
                    <a:pt x="0" y="826515"/>
                  </a:lnTo>
                  <a:lnTo>
                    <a:pt x="0" y="342391"/>
                  </a:lnTo>
                  <a:close/>
                </a:path>
              </a:pathLst>
            </a:custGeom>
            <a:ln w="19812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15434" y="2084211"/>
            <a:ext cx="1228743" cy="973682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213052" marR="5181" indent="-200748">
              <a:spcBef>
                <a:spcPts val="102"/>
              </a:spcBef>
            </a:pPr>
            <a:r>
              <a:rPr sz="1200" b="1" dirty="0">
                <a:solidFill>
                  <a:srgbClr val="00295F"/>
                </a:solidFill>
                <a:cs typeface="Arial"/>
              </a:rPr>
              <a:t>Global</a:t>
            </a:r>
            <a:r>
              <a:rPr sz="1200" b="1" spc="-51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sourcin</a:t>
            </a:r>
            <a:r>
              <a:rPr lang="en-US" sz="1200" b="1" spc="-5" dirty="0">
                <a:solidFill>
                  <a:srgbClr val="00295F"/>
                </a:solidFill>
                <a:cs typeface="Arial"/>
              </a:rPr>
              <a:t>g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 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changing  equipment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industry  structure</a:t>
            </a:r>
            <a:endParaRPr sz="1200" dirty="0"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92055" y="3858013"/>
            <a:ext cx="1563624" cy="1188720"/>
            <a:chOff x="4969509" y="3712210"/>
            <a:chExt cx="1559560" cy="1189355"/>
          </a:xfrm>
        </p:grpSpPr>
        <p:sp>
          <p:nvSpPr>
            <p:cNvPr id="22" name="object 22"/>
            <p:cNvSpPr/>
            <p:nvPr/>
          </p:nvSpPr>
          <p:spPr>
            <a:xfrm>
              <a:off x="4978907" y="3721633"/>
              <a:ext cx="1539239" cy="11646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9669" y="3722370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40" h="1169035">
                  <a:moveTo>
                    <a:pt x="1196847" y="0"/>
                  </a:moveTo>
                  <a:lnTo>
                    <a:pt x="342391" y="0"/>
                  </a:lnTo>
                  <a:lnTo>
                    <a:pt x="0" y="342392"/>
                  </a:lnTo>
                  <a:lnTo>
                    <a:pt x="0" y="826516"/>
                  </a:lnTo>
                  <a:lnTo>
                    <a:pt x="342391" y="1168908"/>
                  </a:lnTo>
                  <a:lnTo>
                    <a:pt x="1196847" y="1168908"/>
                  </a:lnTo>
                  <a:lnTo>
                    <a:pt x="1539239" y="826516"/>
                  </a:lnTo>
                  <a:lnTo>
                    <a:pt x="1539239" y="342392"/>
                  </a:lnTo>
                  <a:lnTo>
                    <a:pt x="1196847" y="0"/>
                  </a:lnTo>
                  <a:close/>
                </a:path>
              </a:pathLst>
            </a:custGeom>
            <a:solidFill>
              <a:srgbClr val="FFFFFF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" name="object 24"/>
            <p:cNvSpPr/>
            <p:nvPr/>
          </p:nvSpPr>
          <p:spPr>
            <a:xfrm>
              <a:off x="4979669" y="3722370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40" h="1169035">
                  <a:moveTo>
                    <a:pt x="0" y="342392"/>
                  </a:moveTo>
                  <a:lnTo>
                    <a:pt x="342391" y="0"/>
                  </a:lnTo>
                  <a:lnTo>
                    <a:pt x="1196847" y="0"/>
                  </a:lnTo>
                  <a:lnTo>
                    <a:pt x="1539239" y="342392"/>
                  </a:lnTo>
                  <a:lnTo>
                    <a:pt x="1539239" y="826516"/>
                  </a:lnTo>
                  <a:lnTo>
                    <a:pt x="1196847" y="1168908"/>
                  </a:lnTo>
                  <a:lnTo>
                    <a:pt x="342391" y="1168908"/>
                  </a:lnTo>
                  <a:lnTo>
                    <a:pt x="0" y="826516"/>
                  </a:lnTo>
                  <a:lnTo>
                    <a:pt x="0" y="342392"/>
                  </a:lnTo>
                  <a:close/>
                </a:path>
              </a:pathLst>
            </a:custGeom>
            <a:ln w="19811">
              <a:solidFill>
                <a:srgbClr val="00295F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32170" y="4260297"/>
            <a:ext cx="913105" cy="38984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 marR="5181" indent="91308">
              <a:spcBef>
                <a:spcPts val="102"/>
              </a:spcBef>
            </a:pPr>
            <a:r>
              <a:rPr sz="1200" b="1" dirty="0">
                <a:solidFill>
                  <a:srgbClr val="00295F"/>
                </a:solidFill>
                <a:cs typeface="Arial"/>
              </a:rPr>
              <a:t>Declining  prod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ucti</a:t>
            </a:r>
            <a:r>
              <a:rPr sz="1200" b="1" spc="-31" dirty="0">
                <a:solidFill>
                  <a:srgbClr val="00295F"/>
                </a:solidFill>
                <a:cs typeface="Arial"/>
              </a:rPr>
              <a:t>v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ity</a:t>
            </a:r>
            <a:endParaRPr sz="1200" dirty="0"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88171" y="1968480"/>
            <a:ext cx="1563624" cy="1188720"/>
            <a:chOff x="4969509" y="1860550"/>
            <a:chExt cx="1559560" cy="1189355"/>
          </a:xfrm>
        </p:grpSpPr>
        <p:sp>
          <p:nvSpPr>
            <p:cNvPr id="27" name="object 27"/>
            <p:cNvSpPr/>
            <p:nvPr/>
          </p:nvSpPr>
          <p:spPr>
            <a:xfrm>
              <a:off x="4978907" y="1869948"/>
              <a:ext cx="1539239" cy="1168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" name="object 28"/>
            <p:cNvSpPr/>
            <p:nvPr/>
          </p:nvSpPr>
          <p:spPr>
            <a:xfrm>
              <a:off x="4979669" y="1870710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40" h="1169035">
                  <a:moveTo>
                    <a:pt x="1196847" y="0"/>
                  </a:moveTo>
                  <a:lnTo>
                    <a:pt x="342391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1" y="1168907"/>
                  </a:lnTo>
                  <a:lnTo>
                    <a:pt x="1196847" y="1168907"/>
                  </a:lnTo>
                  <a:lnTo>
                    <a:pt x="1539239" y="826515"/>
                  </a:lnTo>
                  <a:lnTo>
                    <a:pt x="1539239" y="342391"/>
                  </a:lnTo>
                  <a:lnTo>
                    <a:pt x="1196847" y="0"/>
                  </a:lnTo>
                  <a:close/>
                </a:path>
              </a:pathLst>
            </a:custGeom>
            <a:solidFill>
              <a:srgbClr val="FFFFFF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" name="object 29"/>
            <p:cNvSpPr/>
            <p:nvPr/>
          </p:nvSpPr>
          <p:spPr>
            <a:xfrm>
              <a:off x="4979669" y="1870710"/>
              <a:ext cx="1539240" cy="1169035"/>
            </a:xfrm>
            <a:custGeom>
              <a:avLst/>
              <a:gdLst/>
              <a:ahLst/>
              <a:cxnLst/>
              <a:rect l="l" t="t" r="r" b="b"/>
              <a:pathLst>
                <a:path w="1539240" h="1169035">
                  <a:moveTo>
                    <a:pt x="0" y="342391"/>
                  </a:moveTo>
                  <a:lnTo>
                    <a:pt x="342391" y="0"/>
                  </a:lnTo>
                  <a:lnTo>
                    <a:pt x="1196847" y="0"/>
                  </a:lnTo>
                  <a:lnTo>
                    <a:pt x="1539239" y="342391"/>
                  </a:lnTo>
                  <a:lnTo>
                    <a:pt x="1539239" y="826515"/>
                  </a:lnTo>
                  <a:lnTo>
                    <a:pt x="1196847" y="1168907"/>
                  </a:lnTo>
                  <a:lnTo>
                    <a:pt x="342391" y="1168907"/>
                  </a:lnTo>
                  <a:lnTo>
                    <a:pt x="0" y="826515"/>
                  </a:lnTo>
                  <a:lnTo>
                    <a:pt x="0" y="342391"/>
                  </a:lnTo>
                  <a:close/>
                </a:path>
              </a:pathLst>
            </a:custGeom>
            <a:ln w="19812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59123" y="2278017"/>
            <a:ext cx="1055575" cy="586071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 marR="5181" algn="ctr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Rising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cost</a:t>
            </a:r>
            <a:r>
              <a:rPr sz="1200" b="1" spc="-61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of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production  inputs</a:t>
            </a:r>
            <a:endParaRPr sz="1200" dirty="0"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33878" y="2903721"/>
            <a:ext cx="1563624" cy="1188720"/>
            <a:chOff x="6187185" y="2776474"/>
            <a:chExt cx="1561465" cy="1189355"/>
          </a:xfrm>
        </p:grpSpPr>
        <p:sp>
          <p:nvSpPr>
            <p:cNvPr id="32" name="object 32"/>
            <p:cNvSpPr/>
            <p:nvPr/>
          </p:nvSpPr>
          <p:spPr>
            <a:xfrm>
              <a:off x="6196583" y="2785872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1" y="0"/>
                  </a:moveTo>
                  <a:lnTo>
                    <a:pt x="342391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1" y="1168907"/>
                  </a:lnTo>
                  <a:lnTo>
                    <a:pt x="1198371" y="1168907"/>
                  </a:lnTo>
                  <a:lnTo>
                    <a:pt x="1540764" y="826515"/>
                  </a:lnTo>
                  <a:lnTo>
                    <a:pt x="1540764" y="342391"/>
                  </a:lnTo>
                  <a:lnTo>
                    <a:pt x="1198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" name="object 33"/>
            <p:cNvSpPr/>
            <p:nvPr/>
          </p:nvSpPr>
          <p:spPr>
            <a:xfrm>
              <a:off x="6196583" y="2874403"/>
              <a:ext cx="1540764" cy="1080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" name="object 34"/>
            <p:cNvSpPr/>
            <p:nvPr/>
          </p:nvSpPr>
          <p:spPr>
            <a:xfrm>
              <a:off x="6197345" y="2786634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2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2" y="1168907"/>
                  </a:lnTo>
                  <a:lnTo>
                    <a:pt x="1198372" y="1168907"/>
                  </a:lnTo>
                  <a:lnTo>
                    <a:pt x="1540763" y="826515"/>
                  </a:lnTo>
                  <a:lnTo>
                    <a:pt x="1540763" y="342391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" name="object 35"/>
            <p:cNvSpPr/>
            <p:nvPr/>
          </p:nvSpPr>
          <p:spPr>
            <a:xfrm>
              <a:off x="6197345" y="2786634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0" y="342391"/>
                  </a:moveTo>
                  <a:lnTo>
                    <a:pt x="342392" y="0"/>
                  </a:lnTo>
                  <a:lnTo>
                    <a:pt x="1198372" y="0"/>
                  </a:lnTo>
                  <a:lnTo>
                    <a:pt x="1540763" y="342391"/>
                  </a:lnTo>
                  <a:lnTo>
                    <a:pt x="1540763" y="826515"/>
                  </a:lnTo>
                  <a:lnTo>
                    <a:pt x="1198372" y="1168907"/>
                  </a:lnTo>
                  <a:lnTo>
                    <a:pt x="342392" y="1168907"/>
                  </a:lnTo>
                  <a:lnTo>
                    <a:pt x="0" y="826515"/>
                  </a:lnTo>
                  <a:lnTo>
                    <a:pt x="0" y="342391"/>
                  </a:lnTo>
                  <a:close/>
                </a:path>
              </a:pathLst>
            </a:custGeom>
            <a:ln w="19812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38438" y="3119299"/>
            <a:ext cx="1547745" cy="76661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 marR="5181" algn="ctr">
              <a:spcBef>
                <a:spcPts val="102"/>
              </a:spcBef>
            </a:pPr>
            <a:r>
              <a:rPr sz="1200" b="1" dirty="0">
                <a:solidFill>
                  <a:srgbClr val="00295F"/>
                </a:solidFill>
                <a:cs typeface="Arial"/>
              </a:rPr>
              <a:t>Demand growth  fueled by</a:t>
            </a:r>
            <a:r>
              <a:rPr sz="1200" b="1" spc="-51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population 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growth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and 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socio-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economic</a:t>
            </a:r>
            <a:r>
              <a:rPr sz="1200" b="1" spc="-25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changes</a:t>
            </a:r>
            <a:endParaRPr sz="1200" dirty="0"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55213" y="2903721"/>
            <a:ext cx="1563624" cy="1188720"/>
            <a:chOff x="1109217" y="2776474"/>
            <a:chExt cx="1561465" cy="1189355"/>
          </a:xfrm>
        </p:grpSpPr>
        <p:sp>
          <p:nvSpPr>
            <p:cNvPr id="38" name="object 38"/>
            <p:cNvSpPr/>
            <p:nvPr/>
          </p:nvSpPr>
          <p:spPr>
            <a:xfrm>
              <a:off x="1118615" y="2776728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2" y="0"/>
                  </a:lnTo>
                  <a:lnTo>
                    <a:pt x="0" y="342391"/>
                  </a:lnTo>
                  <a:lnTo>
                    <a:pt x="0" y="826516"/>
                  </a:lnTo>
                  <a:lnTo>
                    <a:pt x="342392" y="1168908"/>
                  </a:lnTo>
                  <a:lnTo>
                    <a:pt x="1198372" y="1168908"/>
                  </a:lnTo>
                  <a:lnTo>
                    <a:pt x="1540764" y="826516"/>
                  </a:lnTo>
                  <a:lnTo>
                    <a:pt x="1540764" y="342391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9" name="object 39"/>
            <p:cNvSpPr/>
            <p:nvPr/>
          </p:nvSpPr>
          <p:spPr>
            <a:xfrm>
              <a:off x="1118615" y="2776728"/>
              <a:ext cx="1540764" cy="11689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0" name="object 40"/>
            <p:cNvSpPr/>
            <p:nvPr/>
          </p:nvSpPr>
          <p:spPr>
            <a:xfrm>
              <a:off x="1119377" y="2786634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1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1" y="1168907"/>
                  </a:lnTo>
                  <a:lnTo>
                    <a:pt x="1198372" y="1168907"/>
                  </a:lnTo>
                  <a:lnTo>
                    <a:pt x="1540764" y="826515"/>
                  </a:lnTo>
                  <a:lnTo>
                    <a:pt x="1540764" y="342391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9377" y="2786634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0" y="342391"/>
                  </a:moveTo>
                  <a:lnTo>
                    <a:pt x="342391" y="0"/>
                  </a:lnTo>
                  <a:lnTo>
                    <a:pt x="1198372" y="0"/>
                  </a:lnTo>
                  <a:lnTo>
                    <a:pt x="1540764" y="342391"/>
                  </a:lnTo>
                  <a:lnTo>
                    <a:pt x="1540764" y="826515"/>
                  </a:lnTo>
                  <a:lnTo>
                    <a:pt x="1198372" y="1168907"/>
                  </a:lnTo>
                  <a:lnTo>
                    <a:pt x="342391" y="1168907"/>
                  </a:lnTo>
                  <a:lnTo>
                    <a:pt x="0" y="826515"/>
                  </a:lnTo>
                  <a:lnTo>
                    <a:pt x="0" y="342391"/>
                  </a:lnTo>
                  <a:close/>
                </a:path>
              </a:pathLst>
            </a:custGeom>
            <a:ln w="19812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84708" y="3212752"/>
            <a:ext cx="935123" cy="586071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33025" marR="5181" indent="-20722" algn="just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Increas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ingly  challenging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geologies</a:t>
            </a:r>
            <a:endParaRPr sz="1200" dirty="0"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44546" y="4700400"/>
            <a:ext cx="1563624" cy="1188720"/>
            <a:chOff x="3648202" y="4538218"/>
            <a:chExt cx="1561465" cy="1189355"/>
          </a:xfrm>
        </p:grpSpPr>
        <p:sp>
          <p:nvSpPr>
            <p:cNvPr id="44" name="object 44"/>
            <p:cNvSpPr/>
            <p:nvPr/>
          </p:nvSpPr>
          <p:spPr>
            <a:xfrm>
              <a:off x="3657600" y="4547616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1" y="0"/>
                  </a:lnTo>
                  <a:lnTo>
                    <a:pt x="0" y="342392"/>
                  </a:lnTo>
                  <a:lnTo>
                    <a:pt x="0" y="826516"/>
                  </a:lnTo>
                  <a:lnTo>
                    <a:pt x="342391" y="1168908"/>
                  </a:lnTo>
                  <a:lnTo>
                    <a:pt x="1198372" y="1168908"/>
                  </a:lnTo>
                  <a:lnTo>
                    <a:pt x="1540764" y="826516"/>
                  </a:lnTo>
                  <a:lnTo>
                    <a:pt x="1540764" y="342392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7600" y="4547616"/>
              <a:ext cx="1540764" cy="11689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8362" y="4548378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1" y="0"/>
                  </a:lnTo>
                  <a:lnTo>
                    <a:pt x="0" y="342392"/>
                  </a:lnTo>
                  <a:lnTo>
                    <a:pt x="0" y="826516"/>
                  </a:lnTo>
                  <a:lnTo>
                    <a:pt x="342391" y="1168908"/>
                  </a:lnTo>
                  <a:lnTo>
                    <a:pt x="1198372" y="1168908"/>
                  </a:lnTo>
                  <a:lnTo>
                    <a:pt x="1540764" y="826516"/>
                  </a:lnTo>
                  <a:lnTo>
                    <a:pt x="1540764" y="342392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7" name="object 47"/>
            <p:cNvSpPr/>
            <p:nvPr/>
          </p:nvSpPr>
          <p:spPr>
            <a:xfrm>
              <a:off x="3658362" y="4548378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0" y="342392"/>
                  </a:moveTo>
                  <a:lnTo>
                    <a:pt x="342391" y="0"/>
                  </a:lnTo>
                  <a:lnTo>
                    <a:pt x="1198372" y="0"/>
                  </a:lnTo>
                  <a:lnTo>
                    <a:pt x="1540764" y="342392"/>
                  </a:lnTo>
                  <a:lnTo>
                    <a:pt x="1540764" y="826516"/>
                  </a:lnTo>
                  <a:lnTo>
                    <a:pt x="1198372" y="1168908"/>
                  </a:lnTo>
                  <a:lnTo>
                    <a:pt x="342391" y="1168908"/>
                  </a:lnTo>
                  <a:lnTo>
                    <a:pt x="0" y="826516"/>
                  </a:lnTo>
                  <a:lnTo>
                    <a:pt x="0" y="342392"/>
                  </a:lnTo>
                  <a:close/>
                </a:path>
              </a:pathLst>
            </a:custGeom>
            <a:ln w="1981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96978" y="5196586"/>
            <a:ext cx="1091193" cy="201463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Labor</a:t>
            </a:r>
            <a:r>
              <a:rPr sz="1200" b="1" spc="-31" dirty="0">
                <a:solidFill>
                  <a:srgbClr val="00295F"/>
                </a:solidFill>
                <a:cs typeface="Arial"/>
              </a:rPr>
              <a:t>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scarcity</a:t>
            </a:r>
            <a:endParaRPr sz="1200" dirty="0"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70125" y="1140477"/>
            <a:ext cx="1563624" cy="1188720"/>
            <a:chOff x="3648202" y="1014730"/>
            <a:chExt cx="1561465" cy="1189355"/>
          </a:xfrm>
        </p:grpSpPr>
        <p:sp>
          <p:nvSpPr>
            <p:cNvPr id="50" name="object 50"/>
            <p:cNvSpPr/>
            <p:nvPr/>
          </p:nvSpPr>
          <p:spPr>
            <a:xfrm>
              <a:off x="3657600" y="1024128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1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1" y="1168908"/>
                  </a:lnTo>
                  <a:lnTo>
                    <a:pt x="1198372" y="1168908"/>
                  </a:lnTo>
                  <a:lnTo>
                    <a:pt x="1540764" y="826515"/>
                  </a:lnTo>
                  <a:lnTo>
                    <a:pt x="1540764" y="342391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1" name="object 51"/>
            <p:cNvSpPr/>
            <p:nvPr/>
          </p:nvSpPr>
          <p:spPr>
            <a:xfrm>
              <a:off x="3657600" y="1024128"/>
              <a:ext cx="1392936" cy="11689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8362" y="1024890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1198372" y="0"/>
                  </a:moveTo>
                  <a:lnTo>
                    <a:pt x="342391" y="0"/>
                  </a:lnTo>
                  <a:lnTo>
                    <a:pt x="0" y="342391"/>
                  </a:lnTo>
                  <a:lnTo>
                    <a:pt x="0" y="826515"/>
                  </a:lnTo>
                  <a:lnTo>
                    <a:pt x="342391" y="1168908"/>
                  </a:lnTo>
                  <a:lnTo>
                    <a:pt x="1198372" y="1168908"/>
                  </a:lnTo>
                  <a:lnTo>
                    <a:pt x="1540764" y="826515"/>
                  </a:lnTo>
                  <a:lnTo>
                    <a:pt x="1540764" y="342391"/>
                  </a:lnTo>
                  <a:lnTo>
                    <a:pt x="1198372" y="0"/>
                  </a:lnTo>
                  <a:close/>
                </a:path>
              </a:pathLst>
            </a:custGeom>
            <a:solidFill>
              <a:srgbClr val="FFFFFF">
                <a:alpha val="81175"/>
              </a:srgbClr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3" name="object 53"/>
            <p:cNvSpPr/>
            <p:nvPr/>
          </p:nvSpPr>
          <p:spPr>
            <a:xfrm>
              <a:off x="3658362" y="1024890"/>
              <a:ext cx="1541145" cy="1169035"/>
            </a:xfrm>
            <a:custGeom>
              <a:avLst/>
              <a:gdLst/>
              <a:ahLst/>
              <a:cxnLst/>
              <a:rect l="l" t="t" r="r" b="b"/>
              <a:pathLst>
                <a:path w="1541145" h="1169035">
                  <a:moveTo>
                    <a:pt x="0" y="342391"/>
                  </a:moveTo>
                  <a:lnTo>
                    <a:pt x="342391" y="0"/>
                  </a:lnTo>
                  <a:lnTo>
                    <a:pt x="1198372" y="0"/>
                  </a:lnTo>
                  <a:lnTo>
                    <a:pt x="1540764" y="342391"/>
                  </a:lnTo>
                  <a:lnTo>
                    <a:pt x="1540764" y="826515"/>
                  </a:lnTo>
                  <a:lnTo>
                    <a:pt x="1198372" y="1168908"/>
                  </a:lnTo>
                  <a:lnTo>
                    <a:pt x="342391" y="1168908"/>
                  </a:lnTo>
                  <a:lnTo>
                    <a:pt x="0" y="826515"/>
                  </a:lnTo>
                  <a:lnTo>
                    <a:pt x="0" y="342391"/>
                  </a:lnTo>
                  <a:close/>
                </a:path>
              </a:pathLst>
            </a:custGeom>
            <a:ln w="19812">
              <a:solidFill>
                <a:srgbClr val="C6DFFA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532725" y="1167749"/>
            <a:ext cx="1018662" cy="586071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304" marR="5181" algn="ctr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C</a:t>
            </a:r>
            <a:r>
              <a:rPr sz="1200" b="1" spc="-10" dirty="0">
                <a:solidFill>
                  <a:srgbClr val="00295F"/>
                </a:solidFill>
                <a:cs typeface="Arial"/>
              </a:rPr>
              <a:t>o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n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t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inuousl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y  increasing  </a:t>
            </a:r>
            <a:r>
              <a:rPr sz="1200" b="1" spc="-20" dirty="0">
                <a:solidFill>
                  <a:srgbClr val="00295F"/>
                </a:solidFill>
                <a:cs typeface="Arial"/>
              </a:rPr>
              <a:t>safety,</a:t>
            </a:r>
            <a:endParaRPr sz="1200" dirty="0"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62255" y="1719636"/>
            <a:ext cx="957789" cy="585423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304" marR="5181" indent="-648" algn="ctr">
              <a:spcBef>
                <a:spcPts val="102"/>
              </a:spcBef>
            </a:pPr>
            <a:r>
              <a:rPr sz="1200" b="1" spc="-5" dirty="0">
                <a:solidFill>
                  <a:srgbClr val="00295F"/>
                </a:solidFill>
                <a:cs typeface="Arial"/>
              </a:rPr>
              <a:t>health and  en</a:t>
            </a:r>
            <a:r>
              <a:rPr sz="1200" b="1" spc="-31" dirty="0">
                <a:solidFill>
                  <a:srgbClr val="00295F"/>
                </a:solidFill>
                <a:cs typeface="Arial"/>
              </a:rPr>
              <a:t>v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ironm</a:t>
            </a:r>
            <a:r>
              <a:rPr sz="1200" b="1" dirty="0">
                <a:solidFill>
                  <a:srgbClr val="00295F"/>
                </a:solidFill>
                <a:cs typeface="Arial"/>
              </a:rPr>
              <a:t>ent  </a:t>
            </a:r>
            <a:r>
              <a:rPr sz="1200" b="1" spc="-5" dirty="0">
                <a:solidFill>
                  <a:srgbClr val="00295F"/>
                </a:solidFill>
                <a:cs typeface="Arial"/>
              </a:rPr>
              <a:t>standards</a:t>
            </a:r>
            <a:endParaRPr sz="1200" dirty="0"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77097" y="2829807"/>
            <a:ext cx="1746504" cy="1335024"/>
            <a:chOff x="3553967" y="2705100"/>
            <a:chExt cx="1750060" cy="1332230"/>
          </a:xfrm>
        </p:grpSpPr>
        <p:sp>
          <p:nvSpPr>
            <p:cNvPr id="57" name="object 57"/>
            <p:cNvSpPr/>
            <p:nvPr/>
          </p:nvSpPr>
          <p:spPr>
            <a:xfrm>
              <a:off x="3563111" y="2714244"/>
              <a:ext cx="1729739" cy="13121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8" name="object 58"/>
            <p:cNvSpPr/>
            <p:nvPr/>
          </p:nvSpPr>
          <p:spPr>
            <a:xfrm>
              <a:off x="3563873" y="2715006"/>
              <a:ext cx="1729739" cy="1312545"/>
            </a:xfrm>
            <a:custGeom>
              <a:avLst/>
              <a:gdLst/>
              <a:ahLst/>
              <a:cxnLst/>
              <a:rect l="l" t="t" r="r" b="b"/>
              <a:pathLst>
                <a:path w="1729739" h="1312545">
                  <a:moveTo>
                    <a:pt x="0" y="384301"/>
                  </a:moveTo>
                  <a:lnTo>
                    <a:pt x="384301" y="0"/>
                  </a:lnTo>
                  <a:lnTo>
                    <a:pt x="1345438" y="0"/>
                  </a:lnTo>
                  <a:lnTo>
                    <a:pt x="1729739" y="384301"/>
                  </a:lnTo>
                  <a:lnTo>
                    <a:pt x="1729739" y="927862"/>
                  </a:lnTo>
                  <a:lnTo>
                    <a:pt x="1345438" y="1312164"/>
                  </a:lnTo>
                  <a:lnTo>
                    <a:pt x="384301" y="1312164"/>
                  </a:lnTo>
                  <a:lnTo>
                    <a:pt x="0" y="927862"/>
                  </a:lnTo>
                  <a:lnTo>
                    <a:pt x="0" y="384301"/>
                  </a:lnTo>
                  <a:close/>
                </a:path>
              </a:pathLst>
            </a:custGeom>
            <a:ln w="19812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54507" y="240880"/>
            <a:ext cx="10683514" cy="597200"/>
          </a:xfrm>
          <a:prstGeom prst="rect">
            <a:avLst/>
          </a:prstGeom>
        </p:spPr>
        <p:txBody>
          <a:bodyPr vert="horz" wrap="square" lIns="0" tIns="12304" rIns="0" bIns="0" rtlCol="0" anchor="ctr">
            <a:spAutoFit/>
          </a:bodyPr>
          <a:lstStyle/>
          <a:p>
            <a:pPr marL="12951" marR="5181">
              <a:lnSpc>
                <a:spcPct val="100000"/>
              </a:lnSpc>
              <a:spcBef>
                <a:spcPts val="97"/>
              </a:spcBef>
            </a:pPr>
            <a:r>
              <a:rPr spc="-5" dirty="0"/>
              <a:t>The mining industry faces multiple forces </a:t>
            </a:r>
            <a:r>
              <a:rPr spc="5" dirty="0"/>
              <a:t>which </a:t>
            </a:r>
            <a:r>
              <a:rPr dirty="0"/>
              <a:t>will </a:t>
            </a:r>
            <a:r>
              <a:rPr spc="-5" dirty="0"/>
              <a:t>adversely impact industry economics going</a:t>
            </a:r>
            <a:r>
              <a:rPr spc="20" dirty="0"/>
              <a:t> </a:t>
            </a:r>
            <a:r>
              <a:rPr dirty="0"/>
              <a:t>forward</a:t>
            </a:r>
          </a:p>
        </p:txBody>
      </p:sp>
      <p:grpSp>
        <p:nvGrpSpPr>
          <p:cNvPr id="67" name="object 9">
            <a:extLst>
              <a:ext uri="{FF2B5EF4-FFF2-40B4-BE49-F238E27FC236}">
                <a16:creationId xmlns:a16="http://schemas.microsoft.com/office/drawing/2014/main" id="{8406E453-545A-FB04-D7D0-1F0840B8A4AE}"/>
              </a:ext>
            </a:extLst>
          </p:cNvPr>
          <p:cNvGrpSpPr/>
          <p:nvPr/>
        </p:nvGrpSpPr>
        <p:grpSpPr>
          <a:xfrm>
            <a:off x="3418967" y="5956617"/>
            <a:ext cx="5405755" cy="457834"/>
            <a:chOff x="1752600" y="5778948"/>
            <a:chExt cx="5405755" cy="457834"/>
          </a:xfrm>
        </p:grpSpPr>
        <p:sp>
          <p:nvSpPr>
            <p:cNvPr id="68" name="object 10">
              <a:extLst>
                <a:ext uri="{FF2B5EF4-FFF2-40B4-BE49-F238E27FC236}">
                  <a16:creationId xmlns:a16="http://schemas.microsoft.com/office/drawing/2014/main" id="{2AAE7AF9-5E56-499C-7B9E-A45C693F9F69}"/>
                </a:ext>
              </a:extLst>
            </p:cNvPr>
            <p:cNvSpPr/>
            <p:nvPr/>
          </p:nvSpPr>
          <p:spPr>
            <a:xfrm>
              <a:off x="1763270" y="5778948"/>
              <a:ext cx="5387334" cy="4451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1">
              <a:extLst>
                <a:ext uri="{FF2B5EF4-FFF2-40B4-BE49-F238E27FC236}">
                  <a16:creationId xmlns:a16="http://schemas.microsoft.com/office/drawing/2014/main" id="{3585B5C6-878A-A9BB-C39D-387465A679BC}"/>
                </a:ext>
              </a:extLst>
            </p:cNvPr>
            <p:cNvSpPr/>
            <p:nvPr/>
          </p:nvSpPr>
          <p:spPr>
            <a:xfrm>
              <a:off x="1752600" y="5809488"/>
              <a:ext cx="5405628" cy="4267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2">
            <a:extLst>
              <a:ext uri="{FF2B5EF4-FFF2-40B4-BE49-F238E27FC236}">
                <a16:creationId xmlns:a16="http://schemas.microsoft.com/office/drawing/2014/main" id="{89E4A54D-4E78-337D-942C-D8F1352DF401}"/>
              </a:ext>
            </a:extLst>
          </p:cNvPr>
          <p:cNvSpPr txBox="1"/>
          <p:nvPr/>
        </p:nvSpPr>
        <p:spPr>
          <a:xfrm>
            <a:off x="3456305" y="5983346"/>
            <a:ext cx="5279390" cy="347472"/>
          </a:xfrm>
          <a:prstGeom prst="rect">
            <a:avLst/>
          </a:prstGeom>
          <a:solidFill>
            <a:srgbClr val="FFFFFF"/>
          </a:solidFill>
          <a:ln w="19811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580"/>
              </a:spcBef>
            </a:pPr>
            <a:r>
              <a:rPr sz="1200" dirty="0">
                <a:cs typeface="Arial"/>
              </a:rPr>
              <a:t>These forces </a:t>
            </a:r>
            <a:r>
              <a:rPr sz="1200" spc="-10" dirty="0">
                <a:cs typeface="Arial"/>
              </a:rPr>
              <a:t>will </a:t>
            </a:r>
            <a:r>
              <a:rPr sz="1200" spc="-5" dirty="0">
                <a:cs typeface="Arial"/>
              </a:rPr>
              <a:t>have determine how </a:t>
            </a:r>
            <a:r>
              <a:rPr sz="1200" dirty="0">
                <a:cs typeface="Arial"/>
              </a:rPr>
              <a:t>mines </a:t>
            </a:r>
            <a:r>
              <a:rPr sz="1200" spc="-5" dirty="0">
                <a:cs typeface="Arial"/>
              </a:rPr>
              <a:t>are </a:t>
            </a:r>
            <a:r>
              <a:rPr sz="1200" dirty="0">
                <a:cs typeface="Arial"/>
              </a:rPr>
              <a:t>set </a:t>
            </a:r>
            <a:r>
              <a:rPr sz="1200" spc="-5" dirty="0">
                <a:cs typeface="Arial"/>
              </a:rPr>
              <a:t>up and run in </a:t>
            </a:r>
            <a:r>
              <a:rPr sz="1200" dirty="0">
                <a:cs typeface="Arial"/>
              </a:rPr>
              <a:t>the</a:t>
            </a:r>
            <a:r>
              <a:rPr sz="1200" spc="-65" dirty="0">
                <a:cs typeface="Arial"/>
              </a:rPr>
              <a:t> </a:t>
            </a:r>
            <a:r>
              <a:rPr sz="1200" dirty="0">
                <a:cs typeface="Arial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9282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352137"/>
            <a:ext cx="5121634" cy="3691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" name="object 4"/>
          <p:cNvSpPr/>
          <p:nvPr/>
        </p:nvSpPr>
        <p:spPr>
          <a:xfrm>
            <a:off x="-785" y="1377040"/>
            <a:ext cx="5121634" cy="3691275"/>
          </a:xfrm>
          <a:custGeom>
            <a:avLst/>
            <a:gdLst/>
            <a:ahLst/>
            <a:cxnLst/>
            <a:rect l="l" t="t" r="r" b="b"/>
            <a:pathLst>
              <a:path w="3619500" h="3619500">
                <a:moveTo>
                  <a:pt x="3619500" y="0"/>
                </a:moveTo>
                <a:lnTo>
                  <a:pt x="0" y="0"/>
                </a:lnTo>
                <a:lnTo>
                  <a:pt x="0" y="3619500"/>
                </a:lnTo>
                <a:lnTo>
                  <a:pt x="3619500" y="3619500"/>
                </a:lnTo>
                <a:lnTo>
                  <a:pt x="36195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5" name="object 5"/>
          <p:cNvSpPr/>
          <p:nvPr/>
        </p:nvSpPr>
        <p:spPr>
          <a:xfrm>
            <a:off x="0" y="1377040"/>
            <a:ext cx="12192000" cy="613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507" y="272964"/>
            <a:ext cx="10683514" cy="597200"/>
          </a:xfrm>
          <a:prstGeom prst="rect">
            <a:avLst/>
          </a:prstGeom>
        </p:spPr>
        <p:txBody>
          <a:bodyPr vert="horz" wrap="square" lIns="0" tIns="12304" rIns="0" bIns="0" rtlCol="0" anchor="ctr">
            <a:spAutoFit/>
          </a:bodyPr>
          <a:lstStyle/>
          <a:p>
            <a:pPr marL="12951" marR="5181">
              <a:lnSpc>
                <a:spcPct val="100000"/>
              </a:lnSpc>
              <a:spcBef>
                <a:spcPts val="97"/>
              </a:spcBef>
            </a:pPr>
            <a:r>
              <a:rPr spc="-5" dirty="0"/>
              <a:t>The McKinsey Mining Productivity Index </a:t>
            </a:r>
            <a:r>
              <a:rPr spc="-10" dirty="0"/>
              <a:t>reveals </a:t>
            </a:r>
            <a:r>
              <a:rPr spc="-5" dirty="0"/>
              <a:t>that mining productivity globally has declined 3.5% p.a. </a:t>
            </a:r>
            <a:r>
              <a:rPr spc="-15" dirty="0"/>
              <a:t>over </a:t>
            </a:r>
            <a:r>
              <a:rPr spc="-5" dirty="0"/>
              <a:t>the past</a:t>
            </a:r>
            <a:r>
              <a:rPr spc="127" dirty="0"/>
              <a:t> </a:t>
            </a:r>
            <a:r>
              <a:rPr spc="-5" dirty="0"/>
              <a:t>decade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5220" y="1532204"/>
            <a:ext cx="1652007" cy="453211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208519" marR="5181" indent="-196215">
              <a:spcBef>
                <a:spcPts val="107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dirty="0">
                <a:cs typeface="Arial"/>
              </a:rPr>
              <a:t>McKinsey Mining  Productivity</a:t>
            </a:r>
            <a:r>
              <a:rPr sz="1400" spc="-122" dirty="0">
                <a:cs typeface="Arial"/>
              </a:rPr>
              <a:t> </a:t>
            </a:r>
            <a:r>
              <a:rPr sz="1400" dirty="0">
                <a:cs typeface="Arial"/>
              </a:rPr>
              <a:t>Index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5220" y="1967385"/>
            <a:ext cx="1758212" cy="3083868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208519" marR="262267">
              <a:spcBef>
                <a:spcPts val="107"/>
              </a:spcBef>
            </a:pPr>
            <a:r>
              <a:rPr sz="1400" dirty="0">
                <a:cs typeface="Arial"/>
              </a:rPr>
              <a:t>computed</a:t>
            </a:r>
            <a:r>
              <a:rPr sz="1400" spc="-127" dirty="0">
                <a:cs typeface="Arial"/>
              </a:rPr>
              <a:t> </a:t>
            </a:r>
            <a:r>
              <a:rPr sz="1400" dirty="0">
                <a:cs typeface="Arial"/>
              </a:rPr>
              <a:t>using  global data set  comprising</a:t>
            </a:r>
          </a:p>
          <a:p>
            <a:pPr marL="477261" marR="5181" indent="-267448">
              <a:lnSpc>
                <a:spcPts val="1713"/>
              </a:lnSpc>
              <a:spcBef>
                <a:spcPts val="56"/>
              </a:spcBef>
              <a:buClr>
                <a:srgbClr val="00295F"/>
              </a:buClr>
              <a:buSzPct val="117857"/>
              <a:buChar char="–"/>
              <a:tabLst>
                <a:tab pos="477261" algn="l"/>
                <a:tab pos="477909" algn="l"/>
              </a:tabLst>
            </a:pPr>
            <a:r>
              <a:rPr sz="1400" dirty="0">
                <a:cs typeface="Arial"/>
              </a:rPr>
              <a:t>Detailed data</a:t>
            </a:r>
            <a:r>
              <a:rPr sz="1400" spc="-138" dirty="0">
                <a:cs typeface="Arial"/>
              </a:rPr>
              <a:t> </a:t>
            </a:r>
            <a:r>
              <a:rPr sz="1400" dirty="0">
                <a:cs typeface="Arial"/>
              </a:rPr>
              <a:t>at  mine-site </a:t>
            </a:r>
            <a:r>
              <a:rPr sz="1400" spc="-5" dirty="0">
                <a:cs typeface="Arial"/>
              </a:rPr>
              <a:t>level  </a:t>
            </a:r>
            <a:r>
              <a:rPr sz="1400" dirty="0">
                <a:cs typeface="Arial"/>
              </a:rPr>
              <a:t>for ~50 mines  from all </a:t>
            </a:r>
            <a:r>
              <a:rPr sz="1400" spc="-5" dirty="0">
                <a:cs typeface="Arial"/>
              </a:rPr>
              <a:t>major  </a:t>
            </a:r>
            <a:r>
              <a:rPr sz="1400" dirty="0">
                <a:cs typeface="Arial"/>
              </a:rPr>
              <a:t>mining  jurisdictions</a:t>
            </a:r>
          </a:p>
          <a:p>
            <a:pPr marL="477261" marR="254495" indent="-267448">
              <a:lnSpc>
                <a:spcPts val="1713"/>
              </a:lnSpc>
              <a:spcBef>
                <a:spcPts val="5"/>
              </a:spcBef>
              <a:buClr>
                <a:srgbClr val="00295F"/>
              </a:buClr>
              <a:buSzPct val="117857"/>
              <a:buChar char="–"/>
              <a:tabLst>
                <a:tab pos="477261" algn="l"/>
                <a:tab pos="477909" algn="l"/>
              </a:tabLst>
            </a:pPr>
            <a:r>
              <a:rPr sz="1400" dirty="0">
                <a:cs typeface="Arial"/>
              </a:rPr>
              <a:t>10 </a:t>
            </a:r>
            <a:r>
              <a:rPr sz="1400" spc="-5" dirty="0">
                <a:cs typeface="Arial"/>
              </a:rPr>
              <a:t>years </a:t>
            </a:r>
            <a:r>
              <a:rPr sz="1400" dirty="0">
                <a:cs typeface="Arial"/>
              </a:rPr>
              <a:t>of  perfor</a:t>
            </a:r>
            <a:r>
              <a:rPr sz="1400" spc="-10" dirty="0">
                <a:cs typeface="Arial"/>
              </a:rPr>
              <a:t>m</a:t>
            </a:r>
            <a:r>
              <a:rPr sz="1400" dirty="0">
                <a:cs typeface="Arial"/>
              </a:rPr>
              <a:t>a</a:t>
            </a:r>
            <a:r>
              <a:rPr sz="1400" spc="-15" dirty="0">
                <a:cs typeface="Arial"/>
              </a:rPr>
              <a:t>n</a:t>
            </a:r>
            <a:r>
              <a:rPr sz="1400" spc="-10" dirty="0">
                <a:cs typeface="Arial"/>
              </a:rPr>
              <a:t>c</a:t>
            </a:r>
            <a:r>
              <a:rPr sz="1400" dirty="0">
                <a:cs typeface="Arial"/>
              </a:rPr>
              <a:t>e  data</a:t>
            </a:r>
          </a:p>
          <a:p>
            <a:pPr marL="208519" marR="81594" indent="-196215">
              <a:lnSpc>
                <a:spcPts val="1713"/>
              </a:lnSpc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dirty="0">
                <a:cs typeface="Arial"/>
              </a:rPr>
              <a:t>All </a:t>
            </a:r>
            <a:r>
              <a:rPr sz="1400" spc="-5" dirty="0">
                <a:cs typeface="Arial"/>
              </a:rPr>
              <a:t>values</a:t>
            </a:r>
            <a:r>
              <a:rPr sz="1400" spc="-61" dirty="0">
                <a:cs typeface="Arial"/>
              </a:rPr>
              <a:t> </a:t>
            </a:r>
            <a:r>
              <a:rPr sz="1400" spc="-5" dirty="0">
                <a:cs typeface="Arial"/>
              </a:rPr>
              <a:t>indexed  </a:t>
            </a:r>
            <a:r>
              <a:rPr sz="1400" dirty="0">
                <a:cs typeface="Arial"/>
              </a:rPr>
              <a:t>to 2004 =</a:t>
            </a:r>
            <a:r>
              <a:rPr sz="1400" spc="-76" dirty="0">
                <a:cs typeface="Arial"/>
              </a:rPr>
              <a:t> </a:t>
            </a:r>
            <a:r>
              <a:rPr sz="1400" dirty="0">
                <a:cs typeface="Arial"/>
              </a:rPr>
              <a:t>100</a:t>
            </a:r>
          </a:p>
        </p:txBody>
      </p:sp>
      <p:sp>
        <p:nvSpPr>
          <p:cNvPr id="11" name="object 11"/>
          <p:cNvSpPr/>
          <p:nvPr/>
        </p:nvSpPr>
        <p:spPr>
          <a:xfrm>
            <a:off x="4744138" y="1792282"/>
            <a:ext cx="5498055" cy="4070764"/>
          </a:xfrm>
          <a:custGeom>
            <a:avLst/>
            <a:gdLst/>
            <a:ahLst/>
            <a:cxnLst/>
            <a:rect l="l" t="t" r="r" b="b"/>
            <a:pathLst>
              <a:path w="5391150" h="3991610">
                <a:moveTo>
                  <a:pt x="0" y="0"/>
                </a:moveTo>
                <a:lnTo>
                  <a:pt x="0" y="3981816"/>
                </a:lnTo>
              </a:path>
              <a:path w="5391150" h="3991610">
                <a:moveTo>
                  <a:pt x="0" y="3991322"/>
                </a:moveTo>
                <a:lnTo>
                  <a:pt x="47549" y="3991322"/>
                </a:lnTo>
              </a:path>
              <a:path w="5391150" h="3991610">
                <a:moveTo>
                  <a:pt x="0" y="3543583"/>
                </a:moveTo>
                <a:lnTo>
                  <a:pt x="47549" y="3543583"/>
                </a:lnTo>
              </a:path>
              <a:path w="5391150" h="3991610">
                <a:moveTo>
                  <a:pt x="0" y="3105350"/>
                </a:moveTo>
                <a:lnTo>
                  <a:pt x="47549" y="3105350"/>
                </a:lnTo>
              </a:path>
              <a:path w="5391150" h="3991610">
                <a:moveTo>
                  <a:pt x="0" y="2657915"/>
                </a:moveTo>
                <a:lnTo>
                  <a:pt x="47549" y="2657915"/>
                </a:lnTo>
              </a:path>
              <a:path w="5391150" h="3991610">
                <a:moveTo>
                  <a:pt x="0" y="2219746"/>
                </a:moveTo>
                <a:lnTo>
                  <a:pt x="47549" y="2219746"/>
                </a:lnTo>
              </a:path>
              <a:path w="5391150" h="3991610">
                <a:moveTo>
                  <a:pt x="0" y="1771943"/>
                </a:moveTo>
                <a:lnTo>
                  <a:pt x="47549" y="1771943"/>
                </a:lnTo>
              </a:path>
              <a:path w="5391150" h="3991610">
                <a:moveTo>
                  <a:pt x="0" y="1333774"/>
                </a:moveTo>
                <a:lnTo>
                  <a:pt x="47549" y="1333774"/>
                </a:lnTo>
              </a:path>
              <a:path w="5391150" h="3991610">
                <a:moveTo>
                  <a:pt x="0" y="885971"/>
                </a:moveTo>
                <a:lnTo>
                  <a:pt x="47549" y="885971"/>
                </a:lnTo>
              </a:path>
              <a:path w="5391150" h="3991610">
                <a:moveTo>
                  <a:pt x="0" y="447802"/>
                </a:moveTo>
                <a:lnTo>
                  <a:pt x="47549" y="447802"/>
                </a:lnTo>
              </a:path>
              <a:path w="5391150" h="3991610">
                <a:moveTo>
                  <a:pt x="0" y="0"/>
                </a:moveTo>
                <a:lnTo>
                  <a:pt x="47549" y="0"/>
                </a:lnTo>
              </a:path>
              <a:path w="5391150" h="3991610">
                <a:moveTo>
                  <a:pt x="0" y="3991322"/>
                </a:moveTo>
                <a:lnTo>
                  <a:pt x="5381282" y="3991322"/>
                </a:lnTo>
              </a:path>
              <a:path w="5391150" h="3991610">
                <a:moveTo>
                  <a:pt x="0" y="3991322"/>
                </a:moveTo>
                <a:lnTo>
                  <a:pt x="0" y="3943791"/>
                </a:lnTo>
              </a:path>
              <a:path w="5391150" h="3991610">
                <a:moveTo>
                  <a:pt x="600068" y="3991322"/>
                </a:moveTo>
                <a:lnTo>
                  <a:pt x="600068" y="3943791"/>
                </a:lnTo>
              </a:path>
              <a:path w="5391150" h="3991610">
                <a:moveTo>
                  <a:pt x="1200137" y="3991322"/>
                </a:moveTo>
                <a:lnTo>
                  <a:pt x="1200137" y="3943791"/>
                </a:lnTo>
              </a:path>
              <a:path w="5391150" h="3991610">
                <a:moveTo>
                  <a:pt x="1800269" y="3991322"/>
                </a:moveTo>
                <a:lnTo>
                  <a:pt x="1800269" y="3943791"/>
                </a:lnTo>
              </a:path>
              <a:path w="5391150" h="3991610">
                <a:moveTo>
                  <a:pt x="2400275" y="3991322"/>
                </a:moveTo>
                <a:lnTo>
                  <a:pt x="2400275" y="3943791"/>
                </a:lnTo>
              </a:path>
              <a:path w="5391150" h="3991610">
                <a:moveTo>
                  <a:pt x="2990897" y="3991322"/>
                </a:moveTo>
                <a:lnTo>
                  <a:pt x="2990897" y="3943791"/>
                </a:lnTo>
              </a:path>
              <a:path w="5391150" h="3991610">
                <a:moveTo>
                  <a:pt x="3590649" y="3991322"/>
                </a:moveTo>
                <a:lnTo>
                  <a:pt x="3590649" y="3943791"/>
                </a:lnTo>
              </a:path>
              <a:path w="5391150" h="3991610">
                <a:moveTo>
                  <a:pt x="4190654" y="3991322"/>
                </a:moveTo>
                <a:lnTo>
                  <a:pt x="4190654" y="3943791"/>
                </a:lnTo>
              </a:path>
              <a:path w="5391150" h="3991610">
                <a:moveTo>
                  <a:pt x="4790660" y="3991322"/>
                </a:moveTo>
                <a:lnTo>
                  <a:pt x="4790660" y="3943791"/>
                </a:lnTo>
              </a:path>
              <a:path w="5391150" h="3991610">
                <a:moveTo>
                  <a:pt x="5390792" y="3991322"/>
                </a:moveTo>
                <a:lnTo>
                  <a:pt x="5390792" y="3943791"/>
                </a:lnTo>
              </a:path>
            </a:pathLst>
          </a:custGeom>
          <a:ln w="950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36" dirty="0"/>
          </a:p>
        </p:txBody>
      </p:sp>
      <p:sp>
        <p:nvSpPr>
          <p:cNvPr id="12" name="object 12"/>
          <p:cNvSpPr/>
          <p:nvPr/>
        </p:nvSpPr>
        <p:spPr>
          <a:xfrm>
            <a:off x="4739288" y="2691040"/>
            <a:ext cx="5498055" cy="2992523"/>
          </a:xfrm>
          <a:custGeom>
            <a:avLst/>
            <a:gdLst/>
            <a:ahLst/>
            <a:cxnLst/>
            <a:rect l="l" t="t" r="r" b="b"/>
            <a:pathLst>
              <a:path w="5391150" h="2934335">
                <a:moveTo>
                  <a:pt x="0" y="0"/>
                </a:moveTo>
                <a:lnTo>
                  <a:pt x="600068" y="533230"/>
                </a:lnTo>
                <a:lnTo>
                  <a:pt x="1200201" y="1419202"/>
                </a:lnTo>
                <a:lnTo>
                  <a:pt x="1800206" y="1962320"/>
                </a:lnTo>
                <a:lnTo>
                  <a:pt x="2400338" y="1828980"/>
                </a:lnTo>
                <a:lnTo>
                  <a:pt x="2990834" y="2362224"/>
                </a:lnTo>
                <a:lnTo>
                  <a:pt x="3590586" y="2229138"/>
                </a:lnTo>
                <a:lnTo>
                  <a:pt x="4190718" y="2352718"/>
                </a:lnTo>
                <a:lnTo>
                  <a:pt x="4790723" y="2933859"/>
                </a:lnTo>
                <a:lnTo>
                  <a:pt x="5390855" y="2467108"/>
                </a:lnTo>
              </a:path>
            </a:pathLst>
          </a:custGeom>
          <a:ln w="2852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3" name="object 13"/>
          <p:cNvSpPr/>
          <p:nvPr/>
        </p:nvSpPr>
        <p:spPr>
          <a:xfrm>
            <a:off x="4728416" y="2143529"/>
            <a:ext cx="5510361" cy="2689450"/>
          </a:xfrm>
          <a:custGeom>
            <a:avLst/>
            <a:gdLst/>
            <a:ahLst/>
            <a:cxnLst/>
            <a:rect l="l" t="t" r="r" b="b"/>
            <a:pathLst>
              <a:path w="5403215" h="2637154">
                <a:moveTo>
                  <a:pt x="5368887" y="2599690"/>
                </a:moveTo>
                <a:lnTo>
                  <a:pt x="5306187" y="2599690"/>
                </a:lnTo>
                <a:lnTo>
                  <a:pt x="5287099" y="2599690"/>
                </a:lnTo>
                <a:lnTo>
                  <a:pt x="5285486" y="2636901"/>
                </a:lnTo>
                <a:lnTo>
                  <a:pt x="5368887" y="2599690"/>
                </a:lnTo>
                <a:close/>
              </a:path>
              <a:path w="5403215" h="2637154">
                <a:moveTo>
                  <a:pt x="5402199" y="2584831"/>
                </a:moveTo>
                <a:lnTo>
                  <a:pt x="5290439" y="2522728"/>
                </a:lnTo>
                <a:lnTo>
                  <a:pt x="5288788" y="2560764"/>
                </a:lnTo>
                <a:lnTo>
                  <a:pt x="3002788" y="2461006"/>
                </a:lnTo>
                <a:lnTo>
                  <a:pt x="3001962" y="2478582"/>
                </a:lnTo>
                <a:lnTo>
                  <a:pt x="2981998" y="2435987"/>
                </a:lnTo>
                <a:lnTo>
                  <a:pt x="2948432" y="2364359"/>
                </a:lnTo>
                <a:lnTo>
                  <a:pt x="2924784" y="2394267"/>
                </a:lnTo>
                <a:lnTo>
                  <a:pt x="1700530" y="1427327"/>
                </a:lnTo>
                <a:lnTo>
                  <a:pt x="1715871" y="1426171"/>
                </a:lnTo>
                <a:lnTo>
                  <a:pt x="1778736" y="1419377"/>
                </a:lnTo>
                <a:lnTo>
                  <a:pt x="1837270" y="1410919"/>
                </a:lnTo>
                <a:lnTo>
                  <a:pt x="1890953" y="1400924"/>
                </a:lnTo>
                <a:lnTo>
                  <a:pt x="1939239" y="1389545"/>
                </a:lnTo>
                <a:lnTo>
                  <a:pt x="1981581" y="1376883"/>
                </a:lnTo>
                <a:lnTo>
                  <a:pt x="2017445" y="1363078"/>
                </a:lnTo>
                <a:lnTo>
                  <a:pt x="2067547" y="1332534"/>
                </a:lnTo>
                <a:lnTo>
                  <a:pt x="2085213" y="1298956"/>
                </a:lnTo>
                <a:lnTo>
                  <a:pt x="2080704" y="1281861"/>
                </a:lnTo>
                <a:lnTo>
                  <a:pt x="2046274" y="1249667"/>
                </a:lnTo>
                <a:lnTo>
                  <a:pt x="1981581" y="1221041"/>
                </a:lnTo>
                <a:lnTo>
                  <a:pt x="1939239" y="1208379"/>
                </a:lnTo>
                <a:lnTo>
                  <a:pt x="1890953" y="1197000"/>
                </a:lnTo>
                <a:lnTo>
                  <a:pt x="1837270" y="1187005"/>
                </a:lnTo>
                <a:lnTo>
                  <a:pt x="1778736" y="1178547"/>
                </a:lnTo>
                <a:lnTo>
                  <a:pt x="1715871" y="1171752"/>
                </a:lnTo>
                <a:lnTo>
                  <a:pt x="1649247" y="1166736"/>
                </a:lnTo>
                <a:lnTo>
                  <a:pt x="1579397" y="1163624"/>
                </a:lnTo>
                <a:lnTo>
                  <a:pt x="1506855" y="1162558"/>
                </a:lnTo>
                <a:lnTo>
                  <a:pt x="1434299" y="1163624"/>
                </a:lnTo>
                <a:lnTo>
                  <a:pt x="1370253" y="1166482"/>
                </a:lnTo>
                <a:lnTo>
                  <a:pt x="23622" y="102870"/>
                </a:lnTo>
                <a:lnTo>
                  <a:pt x="0" y="132842"/>
                </a:lnTo>
                <a:lnTo>
                  <a:pt x="1313840" y="1170559"/>
                </a:lnTo>
                <a:lnTo>
                  <a:pt x="1297825" y="1171752"/>
                </a:lnTo>
                <a:lnTo>
                  <a:pt x="1234960" y="1178547"/>
                </a:lnTo>
                <a:lnTo>
                  <a:pt x="1176426" y="1187005"/>
                </a:lnTo>
                <a:lnTo>
                  <a:pt x="1122743" y="1197000"/>
                </a:lnTo>
                <a:lnTo>
                  <a:pt x="1074458" y="1208379"/>
                </a:lnTo>
                <a:lnTo>
                  <a:pt x="1032116" y="1221041"/>
                </a:lnTo>
                <a:lnTo>
                  <a:pt x="996251" y="1234846"/>
                </a:lnTo>
                <a:lnTo>
                  <a:pt x="946150" y="1265389"/>
                </a:lnTo>
                <a:lnTo>
                  <a:pt x="928497" y="1298956"/>
                </a:lnTo>
                <a:lnTo>
                  <a:pt x="932992" y="1316062"/>
                </a:lnTo>
                <a:lnTo>
                  <a:pt x="967422" y="1348257"/>
                </a:lnTo>
                <a:lnTo>
                  <a:pt x="1032116" y="1376883"/>
                </a:lnTo>
                <a:lnTo>
                  <a:pt x="1074458" y="1389545"/>
                </a:lnTo>
                <a:lnTo>
                  <a:pt x="1122743" y="1400924"/>
                </a:lnTo>
                <a:lnTo>
                  <a:pt x="1176426" y="1410919"/>
                </a:lnTo>
                <a:lnTo>
                  <a:pt x="1234960" y="1419377"/>
                </a:lnTo>
                <a:lnTo>
                  <a:pt x="1297825" y="1426171"/>
                </a:lnTo>
                <a:lnTo>
                  <a:pt x="1364449" y="1431188"/>
                </a:lnTo>
                <a:lnTo>
                  <a:pt x="1434299" y="1434299"/>
                </a:lnTo>
                <a:lnTo>
                  <a:pt x="1506855" y="1435354"/>
                </a:lnTo>
                <a:lnTo>
                  <a:pt x="1579397" y="1434299"/>
                </a:lnTo>
                <a:lnTo>
                  <a:pt x="1644129" y="1431417"/>
                </a:lnTo>
                <a:lnTo>
                  <a:pt x="2901124" y="2424214"/>
                </a:lnTo>
                <a:lnTo>
                  <a:pt x="2877566" y="2454021"/>
                </a:lnTo>
                <a:lnTo>
                  <a:pt x="3001899" y="2479903"/>
                </a:lnTo>
                <a:lnTo>
                  <a:pt x="3001010" y="2499106"/>
                </a:lnTo>
                <a:lnTo>
                  <a:pt x="5287124" y="2598864"/>
                </a:lnTo>
                <a:lnTo>
                  <a:pt x="5306212" y="2598864"/>
                </a:lnTo>
                <a:lnTo>
                  <a:pt x="5370754" y="2598864"/>
                </a:lnTo>
                <a:lnTo>
                  <a:pt x="5402199" y="2584831"/>
                </a:lnTo>
                <a:close/>
              </a:path>
              <a:path w="5403215" h="2637154">
                <a:moveTo>
                  <a:pt x="5402961" y="2484247"/>
                </a:moveTo>
                <a:lnTo>
                  <a:pt x="5384965" y="2461895"/>
                </a:lnTo>
                <a:lnTo>
                  <a:pt x="5322824" y="2384679"/>
                </a:lnTo>
                <a:lnTo>
                  <a:pt x="5306923" y="2419388"/>
                </a:lnTo>
                <a:lnTo>
                  <a:pt x="19685" y="0"/>
                </a:lnTo>
                <a:lnTo>
                  <a:pt x="3937" y="34544"/>
                </a:lnTo>
                <a:lnTo>
                  <a:pt x="5291099" y="2453957"/>
                </a:lnTo>
                <a:lnTo>
                  <a:pt x="5275199" y="2488692"/>
                </a:lnTo>
                <a:lnTo>
                  <a:pt x="5402961" y="248424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836" dirty="0"/>
          </a:p>
        </p:txBody>
      </p:sp>
      <p:sp>
        <p:nvSpPr>
          <p:cNvPr id="14" name="object 14"/>
          <p:cNvSpPr txBox="1"/>
          <p:nvPr/>
        </p:nvSpPr>
        <p:spPr>
          <a:xfrm>
            <a:off x="4366849" y="5272000"/>
            <a:ext cx="240257" cy="662679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70</a:t>
            </a:r>
            <a:endParaRPr sz="1400" dirty="0">
              <a:cs typeface="Arial"/>
            </a:endParaRPr>
          </a:p>
          <a:p>
            <a:pPr>
              <a:spcBef>
                <a:spcPts val="5"/>
              </a:spcBef>
            </a:pPr>
            <a:endParaRPr sz="1400" dirty="0">
              <a:cs typeface="Arial"/>
            </a:endParaRPr>
          </a:p>
          <a:p>
            <a:pPr marL="12951"/>
            <a:r>
              <a:rPr sz="1400" spc="41" dirty="0">
                <a:cs typeface="Arial"/>
              </a:rPr>
              <a:t>65</a:t>
            </a:r>
            <a:endParaRPr sz="1400" dirty="0"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6849" y="4825077"/>
            <a:ext cx="240257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75</a:t>
            </a:r>
            <a:endParaRPr sz="1400" dirty="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6849" y="4368511"/>
            <a:ext cx="240257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80</a:t>
            </a:r>
            <a:endParaRPr sz="1400" dirty="0"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6849" y="3921523"/>
            <a:ext cx="240257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85</a:t>
            </a:r>
            <a:endParaRPr sz="1400" dirty="0"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6849" y="3464971"/>
            <a:ext cx="240257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90</a:t>
            </a:r>
            <a:endParaRPr sz="1400" dirty="0"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66849" y="3017982"/>
            <a:ext cx="240257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95</a:t>
            </a:r>
            <a:endParaRPr sz="1400" dirty="0"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0167" y="2561430"/>
            <a:ext cx="347109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100</a:t>
            </a:r>
            <a:endParaRPr sz="1400" dirty="0"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0167" y="2114830"/>
            <a:ext cx="347109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105</a:t>
            </a:r>
            <a:endParaRPr sz="1400" dirty="0"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0167" y="1658147"/>
            <a:ext cx="347109" cy="236088"/>
          </a:xfrm>
          <a:prstGeom prst="rect">
            <a:avLst/>
          </a:prstGeom>
        </p:spPr>
        <p:txBody>
          <a:bodyPr vert="horz" wrap="square" lIns="0" tIns="16190" rIns="0" bIns="0" rtlCol="0">
            <a:spAutoFit/>
          </a:bodyPr>
          <a:lstStyle/>
          <a:p>
            <a:pPr marL="12951">
              <a:spcBef>
                <a:spcPts val="127"/>
              </a:spcBef>
            </a:pPr>
            <a:r>
              <a:rPr sz="1400" spc="41" dirty="0">
                <a:cs typeface="Arial"/>
              </a:rPr>
              <a:t>110</a:t>
            </a:r>
            <a:endParaRPr sz="1400" dirty="0"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4632" y="3329919"/>
            <a:ext cx="861297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b="1" dirty="0">
                <a:solidFill>
                  <a:srgbClr val="FFFFFF"/>
                </a:solidFill>
                <a:cs typeface="Arial"/>
              </a:rPr>
              <a:t>-6.0%</a:t>
            </a:r>
            <a:r>
              <a:rPr sz="1400" b="1" spc="-92" dirty="0">
                <a:solidFill>
                  <a:srgbClr val="FFFFFF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Arial"/>
              </a:rPr>
              <a:t>p.a.</a:t>
            </a:r>
            <a:endParaRPr sz="1400" dirty="0"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24740" y="4586506"/>
            <a:ext cx="1179913" cy="278465"/>
          </a:xfrm>
          <a:custGeom>
            <a:avLst/>
            <a:gdLst/>
            <a:ahLst/>
            <a:cxnLst/>
            <a:rect l="l" t="t" r="r" b="b"/>
            <a:pathLst>
              <a:path w="1156970" h="273050">
                <a:moveTo>
                  <a:pt x="578358" y="0"/>
                </a:moveTo>
                <a:lnTo>
                  <a:pt x="505812" y="1063"/>
                </a:lnTo>
                <a:lnTo>
                  <a:pt x="435955" y="4166"/>
                </a:lnTo>
                <a:lnTo>
                  <a:pt x="369328" y="9183"/>
                </a:lnTo>
                <a:lnTo>
                  <a:pt x="306474" y="15985"/>
                </a:lnTo>
                <a:lnTo>
                  <a:pt x="247935" y="24443"/>
                </a:lnTo>
                <a:lnTo>
                  <a:pt x="194252" y="34430"/>
                </a:lnTo>
                <a:lnTo>
                  <a:pt x="145968" y="45818"/>
                </a:lnTo>
                <a:lnTo>
                  <a:pt x="103626" y="58479"/>
                </a:lnTo>
                <a:lnTo>
                  <a:pt x="67766" y="72285"/>
                </a:lnTo>
                <a:lnTo>
                  <a:pt x="17664" y="102819"/>
                </a:lnTo>
                <a:lnTo>
                  <a:pt x="0" y="136398"/>
                </a:lnTo>
                <a:lnTo>
                  <a:pt x="4506" y="153503"/>
                </a:lnTo>
                <a:lnTo>
                  <a:pt x="38931" y="185687"/>
                </a:lnTo>
                <a:lnTo>
                  <a:pt x="103626" y="214316"/>
                </a:lnTo>
                <a:lnTo>
                  <a:pt x="145968" y="226977"/>
                </a:lnTo>
                <a:lnTo>
                  <a:pt x="194252" y="238365"/>
                </a:lnTo>
                <a:lnTo>
                  <a:pt x="247935" y="248352"/>
                </a:lnTo>
                <a:lnTo>
                  <a:pt x="306474" y="256810"/>
                </a:lnTo>
                <a:lnTo>
                  <a:pt x="369328" y="263612"/>
                </a:lnTo>
                <a:lnTo>
                  <a:pt x="435955" y="268629"/>
                </a:lnTo>
                <a:lnTo>
                  <a:pt x="505812" y="271732"/>
                </a:lnTo>
                <a:lnTo>
                  <a:pt x="578358" y="272796"/>
                </a:lnTo>
                <a:lnTo>
                  <a:pt x="650903" y="271732"/>
                </a:lnTo>
                <a:lnTo>
                  <a:pt x="720760" y="268629"/>
                </a:lnTo>
                <a:lnTo>
                  <a:pt x="787387" y="263612"/>
                </a:lnTo>
                <a:lnTo>
                  <a:pt x="850241" y="256810"/>
                </a:lnTo>
                <a:lnTo>
                  <a:pt x="908780" y="248352"/>
                </a:lnTo>
                <a:lnTo>
                  <a:pt x="962463" y="238365"/>
                </a:lnTo>
                <a:lnTo>
                  <a:pt x="1010747" y="226977"/>
                </a:lnTo>
                <a:lnTo>
                  <a:pt x="1053089" y="214316"/>
                </a:lnTo>
                <a:lnTo>
                  <a:pt x="1088949" y="200510"/>
                </a:lnTo>
                <a:lnTo>
                  <a:pt x="1139051" y="169976"/>
                </a:lnTo>
                <a:lnTo>
                  <a:pt x="1156716" y="136398"/>
                </a:lnTo>
                <a:lnTo>
                  <a:pt x="1152209" y="119292"/>
                </a:lnTo>
                <a:lnTo>
                  <a:pt x="1117784" y="87108"/>
                </a:lnTo>
                <a:lnTo>
                  <a:pt x="1053089" y="58479"/>
                </a:lnTo>
                <a:lnTo>
                  <a:pt x="1010747" y="45818"/>
                </a:lnTo>
                <a:lnTo>
                  <a:pt x="962463" y="34430"/>
                </a:lnTo>
                <a:lnTo>
                  <a:pt x="908780" y="24443"/>
                </a:lnTo>
                <a:lnTo>
                  <a:pt x="850241" y="15985"/>
                </a:lnTo>
                <a:lnTo>
                  <a:pt x="787387" y="9183"/>
                </a:lnTo>
                <a:lnTo>
                  <a:pt x="720760" y="4166"/>
                </a:lnTo>
                <a:lnTo>
                  <a:pt x="650903" y="1063"/>
                </a:lnTo>
                <a:lnTo>
                  <a:pt x="578358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25" name="object 25"/>
          <p:cNvSpPr txBox="1"/>
          <p:nvPr/>
        </p:nvSpPr>
        <p:spPr>
          <a:xfrm>
            <a:off x="8584048" y="4588190"/>
            <a:ext cx="861945" cy="232819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1400" b="1" dirty="0">
                <a:solidFill>
                  <a:srgbClr val="FFFFFF"/>
                </a:solidFill>
                <a:cs typeface="Arial"/>
              </a:rPr>
              <a:t>-0.4%</a:t>
            </a:r>
            <a:r>
              <a:rPr sz="1400" b="1" spc="-87" dirty="0">
                <a:solidFill>
                  <a:srgbClr val="FFFFFF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Arial"/>
              </a:rPr>
              <a:t>p.a.</a:t>
            </a:r>
            <a:endParaRPr sz="1400" dirty="0"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98495" y="3277852"/>
            <a:ext cx="1181208" cy="279760"/>
          </a:xfrm>
          <a:custGeom>
            <a:avLst/>
            <a:gdLst/>
            <a:ahLst/>
            <a:cxnLst/>
            <a:rect l="l" t="t" r="r" b="b"/>
            <a:pathLst>
              <a:path w="1158239" h="274320">
                <a:moveTo>
                  <a:pt x="579120" y="0"/>
                </a:moveTo>
                <a:lnTo>
                  <a:pt x="506486" y="1069"/>
                </a:lnTo>
                <a:lnTo>
                  <a:pt x="436543" y="4192"/>
                </a:lnTo>
                <a:lnTo>
                  <a:pt x="369831" y="9239"/>
                </a:lnTo>
                <a:lnTo>
                  <a:pt x="306896" y="16082"/>
                </a:lnTo>
                <a:lnTo>
                  <a:pt x="248279" y="24590"/>
                </a:lnTo>
                <a:lnTo>
                  <a:pt x="194524" y="34636"/>
                </a:lnTo>
                <a:lnTo>
                  <a:pt x="146174" y="46090"/>
                </a:lnTo>
                <a:lnTo>
                  <a:pt x="103773" y="58823"/>
                </a:lnTo>
                <a:lnTo>
                  <a:pt x="67863" y="72706"/>
                </a:lnTo>
                <a:lnTo>
                  <a:pt x="17690" y="103407"/>
                </a:lnTo>
                <a:lnTo>
                  <a:pt x="0" y="137160"/>
                </a:lnTo>
                <a:lnTo>
                  <a:pt x="4513" y="154353"/>
                </a:lnTo>
                <a:lnTo>
                  <a:pt x="38987" y="186709"/>
                </a:lnTo>
                <a:lnTo>
                  <a:pt x="103773" y="215496"/>
                </a:lnTo>
                <a:lnTo>
                  <a:pt x="146174" y="228229"/>
                </a:lnTo>
                <a:lnTo>
                  <a:pt x="194524" y="239683"/>
                </a:lnTo>
                <a:lnTo>
                  <a:pt x="248279" y="249729"/>
                </a:lnTo>
                <a:lnTo>
                  <a:pt x="306896" y="258237"/>
                </a:lnTo>
                <a:lnTo>
                  <a:pt x="369831" y="265080"/>
                </a:lnTo>
                <a:lnTo>
                  <a:pt x="436543" y="270127"/>
                </a:lnTo>
                <a:lnTo>
                  <a:pt x="506486" y="273250"/>
                </a:lnTo>
                <a:lnTo>
                  <a:pt x="579120" y="274319"/>
                </a:lnTo>
                <a:lnTo>
                  <a:pt x="651753" y="273250"/>
                </a:lnTo>
                <a:lnTo>
                  <a:pt x="721696" y="270127"/>
                </a:lnTo>
                <a:lnTo>
                  <a:pt x="788408" y="265080"/>
                </a:lnTo>
                <a:lnTo>
                  <a:pt x="851343" y="258237"/>
                </a:lnTo>
                <a:lnTo>
                  <a:pt x="909960" y="249729"/>
                </a:lnTo>
                <a:lnTo>
                  <a:pt x="963715" y="239683"/>
                </a:lnTo>
                <a:lnTo>
                  <a:pt x="1012065" y="228229"/>
                </a:lnTo>
                <a:lnTo>
                  <a:pt x="1054466" y="215496"/>
                </a:lnTo>
                <a:lnTo>
                  <a:pt x="1090376" y="201613"/>
                </a:lnTo>
                <a:lnTo>
                  <a:pt x="1140549" y="170912"/>
                </a:lnTo>
                <a:lnTo>
                  <a:pt x="1158240" y="137160"/>
                </a:lnTo>
                <a:lnTo>
                  <a:pt x="1153726" y="119966"/>
                </a:lnTo>
                <a:lnTo>
                  <a:pt x="1119252" y="87610"/>
                </a:lnTo>
                <a:lnTo>
                  <a:pt x="1054466" y="58823"/>
                </a:lnTo>
                <a:lnTo>
                  <a:pt x="1012065" y="46090"/>
                </a:lnTo>
                <a:lnTo>
                  <a:pt x="963715" y="34636"/>
                </a:lnTo>
                <a:lnTo>
                  <a:pt x="909960" y="24590"/>
                </a:lnTo>
                <a:lnTo>
                  <a:pt x="851343" y="16082"/>
                </a:lnTo>
                <a:lnTo>
                  <a:pt x="788408" y="9239"/>
                </a:lnTo>
                <a:lnTo>
                  <a:pt x="721696" y="4192"/>
                </a:lnTo>
                <a:lnTo>
                  <a:pt x="651753" y="1069"/>
                </a:lnTo>
                <a:lnTo>
                  <a:pt x="57912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27" name="object 27"/>
          <p:cNvSpPr txBox="1"/>
          <p:nvPr/>
        </p:nvSpPr>
        <p:spPr>
          <a:xfrm>
            <a:off x="7058710" y="3279536"/>
            <a:ext cx="861945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b="1" dirty="0">
                <a:solidFill>
                  <a:srgbClr val="FFFFFF"/>
                </a:solidFill>
                <a:cs typeface="Arial"/>
              </a:rPr>
              <a:t>-3.5%</a:t>
            </a:r>
            <a:r>
              <a:rPr sz="1400" b="1" spc="-87" dirty="0">
                <a:solidFill>
                  <a:srgbClr val="FFFFFF"/>
                </a:solidFill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cs typeface="Arial"/>
              </a:rPr>
              <a:t>p.a.</a:t>
            </a:r>
            <a:endParaRPr sz="1400" dirty="0"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44134" y="6004370"/>
            <a:ext cx="1705110" cy="444619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R="5181" algn="r">
              <a:spcBef>
                <a:spcPts val="107"/>
              </a:spcBef>
              <a:tabLst>
                <a:tab pos="604833" algn="l"/>
                <a:tab pos="1117063" algn="l"/>
              </a:tabLst>
            </a:pPr>
            <a:r>
              <a:rPr sz="1400" spc="-112" dirty="0">
                <a:cs typeface="Arial"/>
              </a:rPr>
              <a:t>1</a:t>
            </a:r>
            <a:r>
              <a:rPr sz="1400" dirty="0">
                <a:cs typeface="Arial"/>
              </a:rPr>
              <a:t>1	</a:t>
            </a:r>
            <a:r>
              <a:rPr sz="1400" spc="-5" dirty="0">
                <a:cs typeface="Arial"/>
              </a:rPr>
              <a:t>1</a:t>
            </a:r>
            <a:r>
              <a:rPr sz="1400" dirty="0">
                <a:cs typeface="Arial"/>
              </a:rPr>
              <a:t>2	</a:t>
            </a:r>
            <a:r>
              <a:rPr sz="1400" spc="-5" dirty="0">
                <a:cs typeface="Arial"/>
              </a:rPr>
              <a:t>2013</a:t>
            </a:r>
            <a:endParaRPr sz="1400" dirty="0">
              <a:cs typeface="Arial"/>
            </a:endParaRPr>
          </a:p>
          <a:p>
            <a:pPr>
              <a:spcBef>
                <a:spcPts val="10"/>
              </a:spcBef>
            </a:pPr>
            <a:endParaRPr sz="1400" dirty="0"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2789" y="6004370"/>
            <a:ext cx="22795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spc="-5" dirty="0">
                <a:cs typeface="Arial"/>
              </a:rPr>
              <a:t>10</a:t>
            </a:r>
            <a:endParaRPr sz="1400"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70684" y="6004370"/>
            <a:ext cx="22795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spc="-5" dirty="0">
                <a:cs typeface="Arial"/>
              </a:rPr>
              <a:t>09</a:t>
            </a:r>
            <a:endParaRPr sz="1400" dirty="0"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8295" y="6004370"/>
            <a:ext cx="22795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spc="-5" dirty="0">
                <a:cs typeface="Arial"/>
              </a:rPr>
              <a:t>08</a:t>
            </a:r>
            <a:endParaRPr sz="1400" dirty="0"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56320" y="6004370"/>
            <a:ext cx="22795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spc="-5" dirty="0">
                <a:cs typeface="Arial"/>
              </a:rPr>
              <a:t>07</a:t>
            </a:r>
            <a:endParaRPr sz="1400" dirty="0"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4215" y="6004370"/>
            <a:ext cx="22795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spc="-5" dirty="0">
                <a:cs typeface="Arial"/>
              </a:rPr>
              <a:t>06</a:t>
            </a:r>
            <a:endParaRPr sz="1400" dirty="0"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19761" y="6004370"/>
            <a:ext cx="940303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  <a:tabLst>
                <a:tab pos="724634" algn="l"/>
              </a:tabLst>
            </a:pPr>
            <a:r>
              <a:rPr sz="1400" spc="-5" dirty="0">
                <a:cs typeface="Arial"/>
              </a:rPr>
              <a:t>200</a:t>
            </a:r>
            <a:r>
              <a:rPr sz="1400" dirty="0">
                <a:cs typeface="Arial"/>
              </a:rPr>
              <a:t>4	</a:t>
            </a:r>
            <a:r>
              <a:rPr sz="1400" spc="-5" dirty="0">
                <a:cs typeface="Arial"/>
              </a:rPr>
              <a:t>05</a:t>
            </a:r>
            <a:endParaRPr sz="1400" dirty="0"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547" y="6552469"/>
            <a:ext cx="3327842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100" spc="-5" dirty="0">
                <a:cs typeface="Arial"/>
              </a:rPr>
              <a:t>SOURCE: Company annual reports; McKinsey</a:t>
            </a:r>
            <a:r>
              <a:rPr sz="1100" spc="-10" dirty="0">
                <a:cs typeface="Arial"/>
              </a:rPr>
              <a:t> analysis</a:t>
            </a:r>
            <a:endParaRPr sz="1100" dirty="0"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58511" y="1591522"/>
            <a:ext cx="2815083" cy="11950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73825" rIns="0" bIns="0" rtlCol="0">
            <a:spAutoFit/>
          </a:bodyPr>
          <a:lstStyle/>
          <a:p>
            <a:pPr marL="272628" marR="159951" indent="-196215">
              <a:spcBef>
                <a:spcPts val="581"/>
              </a:spcBef>
              <a:buSzPct val="125000"/>
              <a:buChar char="▪"/>
              <a:tabLst>
                <a:tab pos="272628" algn="l"/>
              </a:tabLst>
            </a:pPr>
            <a:r>
              <a:rPr sz="1400" spc="-5" dirty="0">
                <a:solidFill>
                  <a:srgbClr val="FFFFFF"/>
                </a:solidFill>
                <a:cs typeface="Arial"/>
              </a:rPr>
              <a:t>Between </a:t>
            </a:r>
            <a:r>
              <a:rPr sz="1400" dirty="0">
                <a:solidFill>
                  <a:srgbClr val="FFFFFF"/>
                </a:solidFill>
                <a:cs typeface="Arial"/>
              </a:rPr>
              <a:t>2004 and 2013,  global mining </a:t>
            </a:r>
            <a:r>
              <a:rPr sz="1400" spc="-5" dirty="0">
                <a:solidFill>
                  <a:srgbClr val="FFFFFF"/>
                </a:solidFill>
                <a:cs typeface="Arial"/>
              </a:rPr>
              <a:t>productivity</a:t>
            </a:r>
            <a:r>
              <a:rPr sz="1400" spc="-92" dirty="0">
                <a:solidFill>
                  <a:srgbClr val="FFFFFF"/>
                </a:solidFill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cs typeface="Arial"/>
              </a:rPr>
              <a:t>has  fallen ~30%, or 3.5% p.a.,  </a:t>
            </a:r>
            <a:r>
              <a:rPr sz="1400" spc="-5" dirty="0">
                <a:solidFill>
                  <a:srgbClr val="FFFFFF"/>
                </a:solidFill>
                <a:cs typeface="Arial"/>
              </a:rPr>
              <a:t>even </a:t>
            </a:r>
            <a:r>
              <a:rPr sz="1400" dirty="0">
                <a:solidFill>
                  <a:srgbClr val="FFFFFF"/>
                </a:solidFill>
                <a:cs typeface="Arial"/>
              </a:rPr>
              <a:t>after accounting for  geological</a:t>
            </a:r>
            <a:r>
              <a:rPr sz="1400" spc="-56" dirty="0">
                <a:solidFill>
                  <a:srgbClr val="FFFFFF"/>
                </a:solidFill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cs typeface="Arial"/>
              </a:rPr>
              <a:t>degradation</a:t>
            </a:r>
            <a:endParaRPr sz="1400" dirty="0"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32588" y="870345"/>
            <a:ext cx="5176203" cy="453211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2587054">
              <a:spcBef>
                <a:spcPts val="107"/>
              </a:spcBef>
            </a:pPr>
            <a:r>
              <a:rPr lang="en-US" sz="1400" b="1" dirty="0">
                <a:solidFill>
                  <a:schemeClr val="accent6"/>
                </a:solidFill>
                <a:cs typeface="Arial"/>
              </a:rPr>
              <a:t>McKinsey Mining</a:t>
            </a:r>
            <a:r>
              <a:rPr lang="en-US" sz="1400" b="1" spc="-158" dirty="0">
                <a:solidFill>
                  <a:schemeClr val="accent6"/>
                </a:solidFill>
                <a:cs typeface="Arial"/>
              </a:rPr>
              <a:t> </a:t>
            </a:r>
            <a:r>
              <a:rPr lang="en-US" sz="1400" b="1" dirty="0">
                <a:solidFill>
                  <a:schemeClr val="accent6"/>
                </a:solidFill>
                <a:cs typeface="Arial"/>
              </a:rPr>
              <a:t>Productivity</a:t>
            </a:r>
            <a:endParaRPr lang="en-US" sz="1400" dirty="0">
              <a:solidFill>
                <a:schemeClr val="accent6"/>
              </a:solidFill>
              <a:cs typeface="Arial"/>
            </a:endParaRPr>
          </a:p>
          <a:p>
            <a:pPr marL="12951">
              <a:spcBef>
                <a:spcPts val="20"/>
              </a:spcBef>
              <a:tabLst>
                <a:tab pos="2587054" algn="l"/>
              </a:tabLst>
            </a:pPr>
            <a:r>
              <a:rPr sz="1400" b="1" spc="-10" dirty="0">
                <a:solidFill>
                  <a:schemeClr val="accent6"/>
                </a:solidFill>
                <a:cs typeface="Arial"/>
              </a:rPr>
              <a:t>Approach</a:t>
            </a:r>
            <a:r>
              <a:rPr sz="1428" b="1" spc="-10" dirty="0">
                <a:solidFill>
                  <a:srgbClr val="00295F"/>
                </a:solidFill>
                <a:latin typeface="Arial"/>
                <a:cs typeface="Arial"/>
              </a:rPr>
              <a:t>	</a:t>
            </a:r>
            <a:r>
              <a:rPr sz="1400" spc="-5" dirty="0">
                <a:solidFill>
                  <a:srgbClr val="808080"/>
                </a:solidFill>
                <a:cs typeface="Arial"/>
              </a:rPr>
              <a:t>Index, </a:t>
            </a:r>
            <a:r>
              <a:rPr sz="1400" dirty="0">
                <a:solidFill>
                  <a:srgbClr val="808080"/>
                </a:solidFill>
                <a:cs typeface="Arial"/>
              </a:rPr>
              <a:t>2004 =</a:t>
            </a:r>
            <a:r>
              <a:rPr sz="1400" spc="-51" dirty="0">
                <a:solidFill>
                  <a:srgbClr val="808080"/>
                </a:solidFill>
                <a:cs typeface="Arial"/>
              </a:rPr>
              <a:t> </a:t>
            </a:r>
            <a:r>
              <a:rPr sz="1400" dirty="0">
                <a:solidFill>
                  <a:srgbClr val="808080"/>
                </a:solidFill>
                <a:cs typeface="Arial"/>
              </a:rPr>
              <a:t>100</a:t>
            </a:r>
            <a:endParaRPr sz="1400" dirty="0">
              <a:cs typeface="Arial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0127D9-853F-E731-CCE7-51381FFA6377}"/>
              </a:ext>
            </a:extLst>
          </p:cNvPr>
          <p:cNvCxnSpPr>
            <a:cxnSpLocks/>
          </p:cNvCxnSpPr>
          <p:nvPr/>
        </p:nvCxnSpPr>
        <p:spPr>
          <a:xfrm>
            <a:off x="0" y="1377040"/>
            <a:ext cx="12165664" cy="0"/>
          </a:xfrm>
          <a:prstGeom prst="line">
            <a:avLst/>
          </a:prstGeom>
          <a:ln w="28575">
            <a:solidFill>
              <a:srgbClr val="5D5C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bject 39"/>
          <p:cNvSpPr/>
          <p:nvPr/>
        </p:nvSpPr>
        <p:spPr>
          <a:xfrm>
            <a:off x="3868542" y="1377817"/>
            <a:ext cx="11657" cy="4979983"/>
          </a:xfrm>
          <a:custGeom>
            <a:avLst/>
            <a:gdLst/>
            <a:ahLst/>
            <a:cxnLst/>
            <a:rect l="l" t="t" r="r" b="b"/>
            <a:pathLst>
              <a:path w="11430" h="4883150">
                <a:moveTo>
                  <a:pt x="11302" y="0"/>
                </a:moveTo>
                <a:lnTo>
                  <a:pt x="0" y="4883150"/>
                </a:lnTo>
              </a:path>
            </a:pathLst>
          </a:custGeom>
          <a:ln w="19050">
            <a:solidFill>
              <a:srgbClr val="5D5C96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0" name="object 40"/>
          <p:cNvSpPr/>
          <p:nvPr/>
        </p:nvSpPr>
        <p:spPr>
          <a:xfrm>
            <a:off x="3656391" y="1170328"/>
            <a:ext cx="502012" cy="502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1" name="object 41"/>
          <p:cNvSpPr/>
          <p:nvPr/>
        </p:nvSpPr>
        <p:spPr>
          <a:xfrm>
            <a:off x="3692915" y="1206852"/>
            <a:ext cx="373013" cy="373013"/>
          </a:xfrm>
          <a:custGeom>
            <a:avLst/>
            <a:gdLst/>
            <a:ahLst/>
            <a:cxnLst/>
            <a:rect l="l" t="t" r="r" b="b"/>
            <a:pathLst>
              <a:path w="365760" h="365759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59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59" y="182879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2" name="object 42"/>
          <p:cNvSpPr/>
          <p:nvPr/>
        </p:nvSpPr>
        <p:spPr>
          <a:xfrm>
            <a:off x="3692915" y="1206852"/>
            <a:ext cx="373013" cy="373013"/>
          </a:xfrm>
          <a:custGeom>
            <a:avLst/>
            <a:gdLst/>
            <a:ahLst/>
            <a:cxnLst/>
            <a:rect l="l" t="t" r="r" b="b"/>
            <a:pathLst>
              <a:path w="365760" h="365759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80" y="0"/>
                </a:lnTo>
                <a:lnTo>
                  <a:pt x="231483" y="6535"/>
                </a:lnTo>
                <a:lnTo>
                  <a:pt x="275166" y="24976"/>
                </a:lnTo>
                <a:lnTo>
                  <a:pt x="312181" y="53578"/>
                </a:lnTo>
                <a:lnTo>
                  <a:pt x="340783" y="90593"/>
                </a:lnTo>
                <a:lnTo>
                  <a:pt x="359224" y="134276"/>
                </a:lnTo>
                <a:lnTo>
                  <a:pt x="365759" y="182879"/>
                </a:lnTo>
                <a:lnTo>
                  <a:pt x="359224" y="231483"/>
                </a:lnTo>
                <a:lnTo>
                  <a:pt x="340783" y="275166"/>
                </a:lnTo>
                <a:lnTo>
                  <a:pt x="312181" y="312181"/>
                </a:lnTo>
                <a:lnTo>
                  <a:pt x="275166" y="340783"/>
                </a:lnTo>
                <a:lnTo>
                  <a:pt x="231483" y="359224"/>
                </a:lnTo>
                <a:lnTo>
                  <a:pt x="182880" y="365759"/>
                </a:lnTo>
                <a:lnTo>
                  <a:pt x="134276" y="359224"/>
                </a:lnTo>
                <a:lnTo>
                  <a:pt x="90593" y="340783"/>
                </a:lnTo>
                <a:lnTo>
                  <a:pt x="53578" y="312181"/>
                </a:lnTo>
                <a:lnTo>
                  <a:pt x="24976" y="275166"/>
                </a:lnTo>
                <a:lnTo>
                  <a:pt x="6535" y="231483"/>
                </a:lnTo>
                <a:lnTo>
                  <a:pt x="0" y="182879"/>
                </a:lnTo>
                <a:close/>
              </a:path>
            </a:pathLst>
          </a:custGeom>
          <a:ln w="19811">
            <a:solidFill>
              <a:srgbClr val="5D5C96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3" name="object 43"/>
          <p:cNvSpPr/>
          <p:nvPr/>
        </p:nvSpPr>
        <p:spPr>
          <a:xfrm>
            <a:off x="3734102" y="1316425"/>
            <a:ext cx="134051" cy="152832"/>
          </a:xfrm>
          <a:custGeom>
            <a:avLst/>
            <a:gdLst/>
            <a:ahLst/>
            <a:cxnLst/>
            <a:rect l="l" t="t" r="r" b="b"/>
            <a:pathLst>
              <a:path w="131444" h="149859">
                <a:moveTo>
                  <a:pt x="81915" y="0"/>
                </a:moveTo>
                <a:lnTo>
                  <a:pt x="0" y="0"/>
                </a:lnTo>
                <a:lnTo>
                  <a:pt x="49149" y="74675"/>
                </a:lnTo>
                <a:lnTo>
                  <a:pt x="0" y="149351"/>
                </a:lnTo>
                <a:lnTo>
                  <a:pt x="81915" y="149351"/>
                </a:lnTo>
                <a:lnTo>
                  <a:pt x="131064" y="74675"/>
                </a:lnTo>
                <a:lnTo>
                  <a:pt x="8191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4" name="object 44"/>
          <p:cNvSpPr/>
          <p:nvPr/>
        </p:nvSpPr>
        <p:spPr>
          <a:xfrm>
            <a:off x="3734102" y="1316425"/>
            <a:ext cx="134051" cy="152832"/>
          </a:xfrm>
          <a:custGeom>
            <a:avLst/>
            <a:gdLst/>
            <a:ahLst/>
            <a:cxnLst/>
            <a:rect l="l" t="t" r="r" b="b"/>
            <a:pathLst>
              <a:path w="131444" h="149859">
                <a:moveTo>
                  <a:pt x="0" y="0"/>
                </a:moveTo>
                <a:lnTo>
                  <a:pt x="81915" y="0"/>
                </a:lnTo>
                <a:lnTo>
                  <a:pt x="131064" y="74675"/>
                </a:lnTo>
                <a:lnTo>
                  <a:pt x="81915" y="149351"/>
                </a:lnTo>
                <a:lnTo>
                  <a:pt x="0" y="149351"/>
                </a:lnTo>
                <a:lnTo>
                  <a:pt x="49149" y="74675"/>
                </a:lnTo>
                <a:lnTo>
                  <a:pt x="0" y="0"/>
                </a:lnTo>
                <a:close/>
              </a:path>
            </a:pathLst>
          </a:custGeom>
          <a:solidFill>
            <a:srgbClr val="5D5C96"/>
          </a:solidFill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5" name="object 45"/>
          <p:cNvSpPr/>
          <p:nvPr/>
        </p:nvSpPr>
        <p:spPr>
          <a:xfrm>
            <a:off x="3786945" y="1276015"/>
            <a:ext cx="253338" cy="27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46" name="object 46"/>
          <p:cNvSpPr/>
          <p:nvPr/>
        </p:nvSpPr>
        <p:spPr>
          <a:xfrm>
            <a:off x="3830464" y="1288199"/>
            <a:ext cx="166431" cy="192982"/>
          </a:xfrm>
          <a:custGeom>
            <a:avLst/>
            <a:gdLst/>
            <a:ahLst/>
            <a:cxnLst/>
            <a:rect l="l" t="t" r="r" b="b"/>
            <a:pathLst>
              <a:path w="163194" h="189230">
                <a:moveTo>
                  <a:pt x="101853" y="0"/>
                </a:moveTo>
                <a:lnTo>
                  <a:pt x="0" y="0"/>
                </a:lnTo>
                <a:lnTo>
                  <a:pt x="61213" y="94487"/>
                </a:lnTo>
                <a:lnTo>
                  <a:pt x="0" y="188975"/>
                </a:lnTo>
                <a:lnTo>
                  <a:pt x="101853" y="188975"/>
                </a:lnTo>
                <a:lnTo>
                  <a:pt x="163067" y="94487"/>
                </a:lnTo>
                <a:lnTo>
                  <a:pt x="1018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50" name="object 35">
            <a:extLst>
              <a:ext uri="{FF2B5EF4-FFF2-40B4-BE49-F238E27FC236}">
                <a16:creationId xmlns:a16="http://schemas.microsoft.com/office/drawing/2014/main" id="{B97BCB4F-58CF-A3F8-FEC1-3B600F80B7DB}"/>
              </a:ext>
            </a:extLst>
          </p:cNvPr>
          <p:cNvSpPr txBox="1"/>
          <p:nvPr/>
        </p:nvSpPr>
        <p:spPr>
          <a:xfrm>
            <a:off x="10237343" y="6552468"/>
            <a:ext cx="1705110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R="56986" algn="r"/>
            <a:r>
              <a:rPr lang="en-US" sz="1100" spc="-5" dirty="0">
                <a:cs typeface="Arial"/>
              </a:rPr>
              <a:t>McKinsey &amp; Company </a:t>
            </a:r>
            <a:r>
              <a:rPr lang="en-US" sz="1100" baseline="2314" dirty="0">
                <a:cs typeface="Arial"/>
              </a:rPr>
              <a:t>|</a:t>
            </a:r>
            <a:r>
              <a:rPr lang="en-US" sz="1100" spc="106" baseline="2314" dirty="0">
                <a:cs typeface="Arial"/>
              </a:rPr>
              <a:t> </a:t>
            </a:r>
            <a:r>
              <a:rPr lang="en-US" sz="1100" spc="-10" dirty="0">
                <a:cs typeface="Arial"/>
              </a:rPr>
              <a:t>14</a:t>
            </a:r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1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DD171-90EC-8ECA-B787-7954D55CE1B1}"/>
              </a:ext>
            </a:extLst>
          </p:cNvPr>
          <p:cNvSpPr/>
          <p:nvPr/>
        </p:nvSpPr>
        <p:spPr>
          <a:xfrm>
            <a:off x="0" y="1062084"/>
            <a:ext cx="12192000" cy="27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innerShdw blurRad="63500" dist="50800" dir="162000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0272322" y="6560160"/>
            <a:ext cx="1652655" cy="182356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1100" spc="-5" dirty="0">
                <a:cs typeface="Arial"/>
              </a:rPr>
              <a:t>McKinsey &amp; Company </a:t>
            </a:r>
            <a:r>
              <a:rPr sz="1100" baseline="2314" dirty="0">
                <a:cs typeface="Arial"/>
              </a:rPr>
              <a:t>|</a:t>
            </a:r>
            <a:r>
              <a:rPr sz="1100" spc="114" baseline="2314" dirty="0">
                <a:cs typeface="Arial"/>
              </a:rPr>
              <a:t> </a:t>
            </a:r>
            <a:r>
              <a:rPr sz="1100" spc="-10" dirty="0">
                <a:cs typeface="Arial"/>
              </a:rPr>
              <a:t>15</a:t>
            </a:r>
            <a:endParaRPr sz="1100" dirty="0"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6928" y="1278709"/>
            <a:ext cx="3047827" cy="1526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" name="object 7"/>
          <p:cNvSpPr/>
          <p:nvPr/>
        </p:nvSpPr>
        <p:spPr>
          <a:xfrm>
            <a:off x="4890442" y="1278709"/>
            <a:ext cx="5635604" cy="15262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04" rIns="0" bIns="0" rtlCol="0" anchor="ctr">
            <a:spAutoFit/>
          </a:bodyPr>
          <a:lstStyle/>
          <a:p>
            <a:pPr marL="12951" marR="5181">
              <a:lnSpc>
                <a:spcPct val="100000"/>
              </a:lnSpc>
              <a:spcBef>
                <a:spcPts val="97"/>
              </a:spcBef>
            </a:pPr>
            <a:r>
              <a:rPr spc="-5" dirty="0"/>
              <a:t>Mining companies are increasingly looking at technological </a:t>
            </a:r>
            <a:r>
              <a:rPr spc="-10" dirty="0"/>
              <a:t>innovations </a:t>
            </a:r>
            <a:r>
              <a:rPr spc="-5" dirty="0"/>
              <a:t>to  address the declining productivity</a:t>
            </a:r>
            <a:r>
              <a:rPr spc="82" dirty="0"/>
              <a:t> </a:t>
            </a:r>
            <a:r>
              <a:rPr spc="-5" dirty="0"/>
              <a:t>trends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7023" y="6560160"/>
            <a:ext cx="1403980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100" spc="-5" dirty="0">
                <a:cs typeface="Arial"/>
              </a:rPr>
              <a:t>SOURCE: Press</a:t>
            </a:r>
            <a:r>
              <a:rPr sz="1100" spc="-51" dirty="0">
                <a:cs typeface="Arial"/>
              </a:rPr>
              <a:t> </a:t>
            </a:r>
            <a:r>
              <a:rPr sz="1100" spc="-5" dirty="0">
                <a:cs typeface="Arial"/>
              </a:rPr>
              <a:t>search</a:t>
            </a:r>
            <a:endParaRPr sz="1100" dirty="0"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6928" y="4833213"/>
            <a:ext cx="8789120" cy="1321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" name="object 11"/>
          <p:cNvSpPr/>
          <p:nvPr/>
        </p:nvSpPr>
        <p:spPr>
          <a:xfrm>
            <a:off x="1719902" y="2937769"/>
            <a:ext cx="3047827" cy="1815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 dirty="0"/>
          </a:p>
        </p:txBody>
      </p:sp>
      <p:sp>
        <p:nvSpPr>
          <p:cNvPr id="12" name="object 12"/>
          <p:cNvSpPr/>
          <p:nvPr/>
        </p:nvSpPr>
        <p:spPr>
          <a:xfrm>
            <a:off x="4890443" y="2923076"/>
            <a:ext cx="5635604" cy="1837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3" name="object 13"/>
          <p:cNvSpPr txBox="1"/>
          <p:nvPr/>
        </p:nvSpPr>
        <p:spPr>
          <a:xfrm>
            <a:off x="1861058" y="1348779"/>
            <a:ext cx="2824149" cy="137064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 marR="147647">
              <a:spcBef>
                <a:spcPts val="107"/>
              </a:spcBef>
            </a:pPr>
            <a:r>
              <a:rPr sz="1400" dirty="0">
                <a:cs typeface="Arial"/>
              </a:rPr>
              <a:t>"Where </a:t>
            </a:r>
            <a:r>
              <a:rPr sz="1400" spc="-5" dirty="0">
                <a:cs typeface="Arial"/>
              </a:rPr>
              <a:t>we're </a:t>
            </a:r>
            <a:r>
              <a:rPr sz="1400" dirty="0">
                <a:cs typeface="Arial"/>
              </a:rPr>
              <a:t>really behind,  shamefully behind, is in the</a:t>
            </a:r>
            <a:r>
              <a:rPr sz="1400" spc="-189" dirty="0">
                <a:cs typeface="Arial"/>
              </a:rPr>
              <a:t> </a:t>
            </a:r>
            <a:r>
              <a:rPr sz="1400" dirty="0">
                <a:cs typeface="Arial"/>
              </a:rPr>
              <a:t>issue  of</a:t>
            </a:r>
            <a:r>
              <a:rPr sz="1400" spc="-20" dirty="0">
                <a:cs typeface="Arial"/>
              </a:rPr>
              <a:t> </a:t>
            </a:r>
            <a:r>
              <a:rPr sz="1400" spc="-5" dirty="0">
                <a:cs typeface="Arial"/>
              </a:rPr>
              <a:t>productivity"</a:t>
            </a:r>
            <a:endParaRPr sz="1400" dirty="0">
              <a:cs typeface="Arial"/>
            </a:endParaRPr>
          </a:p>
          <a:p>
            <a:pPr marL="207223" marR="5181" indent="-104259" algn="r">
              <a:spcBef>
                <a:spcPts val="341"/>
              </a:spcBef>
            </a:pPr>
            <a:r>
              <a:rPr sz="1400" b="1" i="1" dirty="0">
                <a:solidFill>
                  <a:schemeClr val="accent6"/>
                </a:solidFill>
                <a:cs typeface="Arial"/>
              </a:rPr>
              <a:t>–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Thomas </a:t>
            </a:r>
            <a:r>
              <a:rPr sz="1400" b="1" i="1" spc="-10" dirty="0">
                <a:solidFill>
                  <a:schemeClr val="accent6"/>
                </a:solidFill>
                <a:cs typeface="Arial"/>
              </a:rPr>
              <a:t>Keller,</a:t>
            </a:r>
            <a:r>
              <a:rPr sz="1400" b="1" i="1" spc="-102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CEO</a:t>
            </a:r>
            <a:r>
              <a:rPr sz="1400" b="1" i="1" spc="-10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Codelco; </a:t>
            </a:r>
            <a:r>
              <a:rPr sz="1400" b="1" i="1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April </a:t>
            </a:r>
            <a:r>
              <a:rPr sz="1400" b="1" i="1" dirty="0">
                <a:solidFill>
                  <a:schemeClr val="accent6"/>
                </a:solidFill>
                <a:cs typeface="Arial"/>
              </a:rPr>
              <a:t>2014,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CRU</a:t>
            </a:r>
            <a:r>
              <a:rPr sz="1400" b="1" i="1" spc="-76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10" dirty="0">
                <a:solidFill>
                  <a:schemeClr val="accent6"/>
                </a:solidFill>
                <a:cs typeface="Arial"/>
              </a:rPr>
              <a:t>World</a:t>
            </a:r>
            <a:r>
              <a:rPr sz="1400" b="1" i="1" spc="-20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Copper </a:t>
            </a:r>
            <a:r>
              <a:rPr sz="1400" b="1" i="1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Conference,</a:t>
            </a:r>
            <a:r>
              <a:rPr sz="1400" b="1" i="1" spc="-71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Santiago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2857" y="5040961"/>
            <a:ext cx="8279465" cy="892037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 marR="73176">
              <a:spcBef>
                <a:spcPts val="102"/>
              </a:spcBef>
            </a:pPr>
            <a:r>
              <a:rPr sz="1400" spc="-5" dirty="0">
                <a:cs typeface="Arial"/>
              </a:rPr>
              <a:t>“Now </a:t>
            </a:r>
            <a:r>
              <a:rPr sz="1400" spc="-10" dirty="0">
                <a:cs typeface="Arial"/>
              </a:rPr>
              <a:t>we </a:t>
            </a:r>
            <a:r>
              <a:rPr sz="1400" spc="-5" dirty="0">
                <a:cs typeface="Arial"/>
              </a:rPr>
              <a:t>need </a:t>
            </a:r>
            <a:r>
              <a:rPr sz="1400" dirty="0">
                <a:cs typeface="Arial"/>
              </a:rPr>
              <a:t>to </a:t>
            </a:r>
            <a:r>
              <a:rPr sz="1400" spc="-5" dirty="0">
                <a:cs typeface="Arial"/>
              </a:rPr>
              <a:t>protect our operating margins, </a:t>
            </a:r>
            <a:r>
              <a:rPr sz="1400" spc="-10" dirty="0">
                <a:cs typeface="Arial"/>
              </a:rPr>
              <a:t>we have </a:t>
            </a:r>
            <a:r>
              <a:rPr sz="1400" dirty="0">
                <a:cs typeface="Arial"/>
              </a:rPr>
              <a:t>to </a:t>
            </a:r>
            <a:r>
              <a:rPr sz="1400" spc="-10" dirty="0">
                <a:cs typeface="Arial"/>
              </a:rPr>
              <a:t>improve </a:t>
            </a:r>
            <a:r>
              <a:rPr sz="1400" spc="-5" dirty="0">
                <a:cs typeface="Arial"/>
              </a:rPr>
              <a:t>our working practices”,. “The  </a:t>
            </a:r>
            <a:r>
              <a:rPr sz="1400" dirty="0">
                <a:cs typeface="Arial"/>
              </a:rPr>
              <a:t>company is </a:t>
            </a:r>
            <a:r>
              <a:rPr sz="1400" spc="-5" dirty="0">
                <a:cs typeface="Arial"/>
              </a:rPr>
              <a:t>moving towards </a:t>
            </a:r>
            <a:r>
              <a:rPr sz="1400" dirty="0">
                <a:cs typeface="Arial"/>
              </a:rPr>
              <a:t>full </a:t>
            </a:r>
            <a:r>
              <a:rPr sz="1400" spc="-5" dirty="0">
                <a:cs typeface="Arial"/>
              </a:rPr>
              <a:t>automation </a:t>
            </a:r>
            <a:r>
              <a:rPr sz="1400" dirty="0">
                <a:cs typeface="Arial"/>
              </a:rPr>
              <a:t>at </a:t>
            </a:r>
            <a:r>
              <a:rPr sz="1400" spc="-10" dirty="0">
                <a:cs typeface="Arial"/>
              </a:rPr>
              <a:t>it’s </a:t>
            </a:r>
            <a:r>
              <a:rPr sz="1400" spc="-5" dirty="0">
                <a:cs typeface="Arial"/>
              </a:rPr>
              <a:t>mines, “something </a:t>
            </a:r>
            <a:r>
              <a:rPr sz="1400" spc="-10" dirty="0">
                <a:cs typeface="Arial"/>
              </a:rPr>
              <a:t>we have </a:t>
            </a:r>
            <a:r>
              <a:rPr sz="1400" spc="-5" dirty="0">
                <a:cs typeface="Arial"/>
              </a:rPr>
              <a:t>been slow </a:t>
            </a:r>
            <a:r>
              <a:rPr sz="1400" dirty="0">
                <a:cs typeface="Arial"/>
              </a:rPr>
              <a:t>to </a:t>
            </a:r>
            <a:r>
              <a:rPr sz="1400" spc="-5" dirty="0">
                <a:cs typeface="Arial"/>
              </a:rPr>
              <a:t>progress in  </a:t>
            </a:r>
            <a:r>
              <a:rPr sz="1400" dirty="0">
                <a:cs typeface="Arial"/>
              </a:rPr>
              <a:t>the</a:t>
            </a:r>
            <a:r>
              <a:rPr sz="1400" spc="-25" dirty="0">
                <a:cs typeface="Arial"/>
              </a:rPr>
              <a:t> </a:t>
            </a:r>
            <a:r>
              <a:rPr sz="1400" spc="-5" dirty="0">
                <a:cs typeface="Arial"/>
              </a:rPr>
              <a:t>past”</a:t>
            </a:r>
            <a:endParaRPr sz="1400" dirty="0">
              <a:cs typeface="Arial"/>
            </a:endParaRPr>
          </a:p>
          <a:p>
            <a:pPr marL="5053660"/>
            <a:r>
              <a:rPr sz="1400" b="1" i="1" dirty="0">
                <a:solidFill>
                  <a:schemeClr val="accent6"/>
                </a:solidFill>
                <a:cs typeface="Arial"/>
              </a:rPr>
              <a:t>–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Diego Hernandez, CEO</a:t>
            </a:r>
            <a:r>
              <a:rPr sz="1400" b="1" i="1" spc="-116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Antofagasta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1562" y="1348779"/>
            <a:ext cx="5307665" cy="137064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 marR="93251">
              <a:spcBef>
                <a:spcPts val="107"/>
              </a:spcBef>
            </a:pPr>
            <a:r>
              <a:rPr sz="1400" dirty="0">
                <a:cs typeface="Arial"/>
              </a:rPr>
              <a:t>“With</a:t>
            </a:r>
            <a:r>
              <a:rPr sz="1400" spc="-51" dirty="0">
                <a:cs typeface="Arial"/>
              </a:rPr>
              <a:t> </a:t>
            </a:r>
            <a:r>
              <a:rPr sz="1400" spc="-5" dirty="0">
                <a:cs typeface="Arial"/>
              </a:rPr>
              <a:t>our</a:t>
            </a:r>
            <a:r>
              <a:rPr sz="1400" spc="-15" dirty="0">
                <a:cs typeface="Arial"/>
              </a:rPr>
              <a:t> </a:t>
            </a:r>
            <a:r>
              <a:rPr sz="1400" dirty="0">
                <a:cs typeface="Arial"/>
              </a:rPr>
              <a:t>Southdowns</a:t>
            </a:r>
            <a:r>
              <a:rPr sz="1400" spc="-31" dirty="0">
                <a:cs typeface="Arial"/>
              </a:rPr>
              <a:t> </a:t>
            </a:r>
            <a:r>
              <a:rPr sz="1400" dirty="0">
                <a:cs typeface="Arial"/>
              </a:rPr>
              <a:t>project</a:t>
            </a:r>
            <a:r>
              <a:rPr sz="1400" spc="-41" dirty="0">
                <a:cs typeface="Arial"/>
              </a:rPr>
              <a:t> </a:t>
            </a:r>
            <a:r>
              <a:rPr sz="1400" dirty="0">
                <a:cs typeface="Arial"/>
              </a:rPr>
              <a:t>(Western</a:t>
            </a:r>
            <a:r>
              <a:rPr sz="1400" spc="-133" dirty="0">
                <a:cs typeface="Arial"/>
              </a:rPr>
              <a:t> </a:t>
            </a:r>
            <a:r>
              <a:rPr sz="1400" dirty="0">
                <a:cs typeface="Arial"/>
              </a:rPr>
              <a:t>Australia),</a:t>
            </a:r>
            <a:r>
              <a:rPr sz="1400" spc="-51" dirty="0">
                <a:cs typeface="Arial"/>
              </a:rPr>
              <a:t> </a:t>
            </a:r>
            <a:r>
              <a:rPr sz="1400" spc="-10" dirty="0">
                <a:cs typeface="Arial"/>
              </a:rPr>
              <a:t>we</a:t>
            </a:r>
            <a:r>
              <a:rPr sz="1400" spc="5" dirty="0">
                <a:cs typeface="Arial"/>
              </a:rPr>
              <a:t> </a:t>
            </a:r>
            <a:r>
              <a:rPr sz="1400" dirty="0">
                <a:cs typeface="Arial"/>
              </a:rPr>
              <a:t>are</a:t>
            </a:r>
            <a:r>
              <a:rPr sz="1400" spc="-25" dirty="0">
                <a:cs typeface="Arial"/>
              </a:rPr>
              <a:t> </a:t>
            </a:r>
            <a:r>
              <a:rPr sz="1400" dirty="0">
                <a:cs typeface="Arial"/>
              </a:rPr>
              <a:t>able</a:t>
            </a:r>
            <a:r>
              <a:rPr sz="1400" spc="-10" dirty="0">
                <a:cs typeface="Arial"/>
              </a:rPr>
              <a:t> </a:t>
            </a:r>
            <a:r>
              <a:rPr sz="1400" dirty="0">
                <a:cs typeface="Arial"/>
              </a:rPr>
              <a:t>to  </a:t>
            </a:r>
            <a:r>
              <a:rPr sz="1400" spc="-5" dirty="0">
                <a:cs typeface="Arial"/>
              </a:rPr>
              <a:t>vastly improve </a:t>
            </a:r>
            <a:r>
              <a:rPr sz="1400" dirty="0">
                <a:cs typeface="Arial"/>
              </a:rPr>
              <a:t>the economics by </a:t>
            </a:r>
            <a:r>
              <a:rPr sz="1400" spc="-5" dirty="0">
                <a:cs typeface="Arial"/>
              </a:rPr>
              <a:t>steepening </a:t>
            </a:r>
            <a:r>
              <a:rPr sz="1400" dirty="0">
                <a:cs typeface="Arial"/>
              </a:rPr>
              <a:t>the </a:t>
            </a:r>
            <a:r>
              <a:rPr sz="1400" spc="-5" dirty="0">
                <a:cs typeface="Arial"/>
              </a:rPr>
              <a:t>walls </a:t>
            </a:r>
            <a:r>
              <a:rPr sz="1400" dirty="0">
                <a:cs typeface="Arial"/>
              </a:rPr>
              <a:t>and  </a:t>
            </a:r>
            <a:r>
              <a:rPr sz="1400" spc="-5" dirty="0">
                <a:cs typeface="Arial"/>
              </a:rPr>
              <a:t>improving </a:t>
            </a:r>
            <a:r>
              <a:rPr sz="1400" dirty="0">
                <a:cs typeface="Arial"/>
              </a:rPr>
              <a:t>the strip ratio because </a:t>
            </a:r>
            <a:r>
              <a:rPr sz="1400" spc="-10" dirty="0">
                <a:cs typeface="Arial"/>
              </a:rPr>
              <a:t>we </a:t>
            </a:r>
            <a:r>
              <a:rPr sz="1400" spc="-5" dirty="0">
                <a:cs typeface="Arial"/>
              </a:rPr>
              <a:t>have proven </a:t>
            </a:r>
            <a:r>
              <a:rPr sz="1400" dirty="0">
                <a:cs typeface="Arial"/>
              </a:rPr>
              <a:t>methods and  [remote control drill, rock-breaker and </a:t>
            </a:r>
            <a:r>
              <a:rPr sz="1400" spc="-5" dirty="0">
                <a:cs typeface="Arial"/>
              </a:rPr>
              <a:t>explosives </a:t>
            </a:r>
            <a:r>
              <a:rPr sz="1400" dirty="0">
                <a:cs typeface="Arial"/>
              </a:rPr>
              <a:t>loader]  </a:t>
            </a:r>
            <a:r>
              <a:rPr sz="1400" spc="-5" dirty="0">
                <a:cs typeface="Arial"/>
              </a:rPr>
              <a:t>technology </a:t>
            </a:r>
            <a:r>
              <a:rPr sz="1400" dirty="0">
                <a:cs typeface="Arial"/>
              </a:rPr>
              <a:t>to </a:t>
            </a:r>
            <a:r>
              <a:rPr sz="1400" spc="-5" dirty="0">
                <a:cs typeface="Arial"/>
              </a:rPr>
              <a:t>manage </a:t>
            </a:r>
            <a:r>
              <a:rPr sz="1400" dirty="0">
                <a:cs typeface="Arial"/>
              </a:rPr>
              <a:t>those </a:t>
            </a:r>
            <a:r>
              <a:rPr sz="1400" spc="-5" dirty="0">
                <a:cs typeface="Arial"/>
              </a:rPr>
              <a:t>steeper</a:t>
            </a:r>
            <a:r>
              <a:rPr sz="1400" spc="-168" dirty="0">
                <a:cs typeface="Arial"/>
              </a:rPr>
              <a:t> </a:t>
            </a:r>
            <a:r>
              <a:rPr sz="1400" spc="-5" dirty="0">
                <a:cs typeface="Arial"/>
              </a:rPr>
              <a:t>walls”</a:t>
            </a:r>
            <a:endParaRPr sz="1400" dirty="0">
              <a:cs typeface="Arial"/>
            </a:endParaRPr>
          </a:p>
          <a:p>
            <a:pPr marL="259677">
              <a:spcBef>
                <a:spcPts val="341"/>
              </a:spcBef>
            </a:pPr>
            <a:r>
              <a:rPr sz="1400" b="1" i="1" dirty="0">
                <a:solidFill>
                  <a:schemeClr val="accent6"/>
                </a:solidFill>
                <a:cs typeface="Arial"/>
              </a:rPr>
              <a:t>–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Matthew Andersson, Mining </a:t>
            </a:r>
            <a:r>
              <a:rPr sz="1400" b="1" i="1" spc="-15" dirty="0">
                <a:solidFill>
                  <a:schemeClr val="accent6"/>
                </a:solidFill>
                <a:cs typeface="Arial"/>
              </a:rPr>
              <a:t>Manager,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Grange</a:t>
            </a:r>
            <a:r>
              <a:rPr sz="1400" b="1" i="1" spc="-143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Resources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1059" y="3353724"/>
            <a:ext cx="2509419" cy="910121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 marR="5181">
              <a:spcBef>
                <a:spcPts val="107"/>
              </a:spcBef>
            </a:pPr>
            <a:r>
              <a:rPr sz="1400" spc="-5" dirty="0">
                <a:cs typeface="Arial"/>
              </a:rPr>
              <a:t>“Declining productivity is now </a:t>
            </a:r>
            <a:r>
              <a:rPr sz="1400" dirty="0">
                <a:cs typeface="Arial"/>
              </a:rPr>
              <a:t>a  </a:t>
            </a:r>
            <a:r>
              <a:rPr sz="1400" spc="-5" dirty="0">
                <a:cs typeface="Arial"/>
              </a:rPr>
              <a:t>problem </a:t>
            </a:r>
            <a:r>
              <a:rPr sz="1400" spc="-10" dirty="0">
                <a:cs typeface="Arial"/>
              </a:rPr>
              <a:t>we</a:t>
            </a:r>
            <a:r>
              <a:rPr sz="1400" spc="-41" dirty="0">
                <a:cs typeface="Arial"/>
              </a:rPr>
              <a:t> </a:t>
            </a:r>
            <a:r>
              <a:rPr sz="1400" spc="-5" dirty="0">
                <a:cs typeface="Arial"/>
              </a:rPr>
              <a:t>share”</a:t>
            </a:r>
            <a:endParaRPr sz="1400" dirty="0">
              <a:cs typeface="Arial"/>
            </a:endParaRPr>
          </a:p>
          <a:p>
            <a:pPr marL="12951"/>
            <a:r>
              <a:rPr sz="1400" b="1" i="1" dirty="0">
                <a:solidFill>
                  <a:schemeClr val="accent6"/>
                </a:solidFill>
                <a:cs typeface="Arial"/>
              </a:rPr>
              <a:t>–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Paul Dowd, Director</a:t>
            </a:r>
            <a:r>
              <a:rPr sz="1400" b="1" i="1" spc="-71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dirty="0">
                <a:solidFill>
                  <a:schemeClr val="accent6"/>
                </a:solidFill>
                <a:cs typeface="Arial"/>
              </a:rPr>
              <a:t>OZ</a:t>
            </a:r>
            <a:endParaRPr sz="1400" dirty="0">
              <a:solidFill>
                <a:schemeClr val="accent6"/>
              </a:solidFill>
              <a:cs typeface="Arial"/>
            </a:endParaRPr>
          </a:p>
          <a:p>
            <a:pPr marL="12951"/>
            <a:r>
              <a:rPr sz="1400" b="1" i="1" spc="-5" dirty="0">
                <a:solidFill>
                  <a:schemeClr val="accent6"/>
                </a:solidFill>
                <a:cs typeface="Arial"/>
              </a:rPr>
              <a:t>Minerals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1563" y="3099091"/>
            <a:ext cx="5082950" cy="1409114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 marR="251906">
              <a:spcBef>
                <a:spcPts val="107"/>
              </a:spcBef>
            </a:pPr>
            <a:r>
              <a:rPr sz="1400" spc="-5" dirty="0">
                <a:cs typeface="Arial"/>
              </a:rPr>
              <a:t>“Progressive mining companies are beginning </a:t>
            </a:r>
            <a:r>
              <a:rPr sz="1400" dirty="0">
                <a:cs typeface="Arial"/>
              </a:rPr>
              <a:t>to </a:t>
            </a:r>
            <a:r>
              <a:rPr sz="1400" spc="-5" dirty="0">
                <a:cs typeface="Arial"/>
              </a:rPr>
              <a:t>implement  automated systems, with </a:t>
            </a:r>
            <a:r>
              <a:rPr sz="1400" dirty="0">
                <a:cs typeface="Arial"/>
              </a:rPr>
              <a:t>the rest of the industry </a:t>
            </a:r>
            <a:r>
              <a:rPr sz="1400" spc="-5" dirty="0">
                <a:cs typeface="Arial"/>
              </a:rPr>
              <a:t>expected</a:t>
            </a:r>
            <a:r>
              <a:rPr sz="1400" spc="-178" dirty="0">
                <a:cs typeface="Arial"/>
              </a:rPr>
              <a:t> </a:t>
            </a:r>
            <a:r>
              <a:rPr sz="1400" dirty="0">
                <a:cs typeface="Arial"/>
              </a:rPr>
              <a:t>to  </a:t>
            </a:r>
            <a:r>
              <a:rPr sz="1400" spc="-5" dirty="0">
                <a:cs typeface="Arial"/>
              </a:rPr>
              <a:t>follow</a:t>
            </a:r>
            <a:r>
              <a:rPr sz="1400" spc="-31" dirty="0">
                <a:cs typeface="Arial"/>
              </a:rPr>
              <a:t> </a:t>
            </a:r>
            <a:r>
              <a:rPr sz="1400" spc="-5" dirty="0">
                <a:cs typeface="Arial"/>
              </a:rPr>
              <a:t>suit”</a:t>
            </a:r>
            <a:endParaRPr sz="1400" dirty="0">
              <a:cs typeface="Arial"/>
            </a:endParaRPr>
          </a:p>
          <a:p>
            <a:pPr marL="12951" marR="5181">
              <a:spcBef>
                <a:spcPts val="342"/>
              </a:spcBef>
            </a:pPr>
            <a:r>
              <a:rPr sz="1400" spc="-5" dirty="0">
                <a:cs typeface="Arial"/>
              </a:rPr>
              <a:t>“Autonomous technologies </a:t>
            </a:r>
            <a:r>
              <a:rPr sz="1400" dirty="0">
                <a:cs typeface="Arial"/>
              </a:rPr>
              <a:t>represent a </a:t>
            </a:r>
            <a:r>
              <a:rPr sz="1400" spc="-5" dirty="0">
                <a:cs typeface="Arial"/>
              </a:rPr>
              <a:t>class of innovation that  </a:t>
            </a:r>
            <a:r>
              <a:rPr sz="1400" spc="-10" dirty="0">
                <a:cs typeface="Arial"/>
              </a:rPr>
              <a:t>will </a:t>
            </a:r>
            <a:r>
              <a:rPr sz="1400" spc="-5" dirty="0">
                <a:cs typeface="Arial"/>
              </a:rPr>
              <a:t>profoundly change how minerals are mined and</a:t>
            </a:r>
            <a:r>
              <a:rPr sz="1400" spc="-97" dirty="0">
                <a:cs typeface="Arial"/>
              </a:rPr>
              <a:t> </a:t>
            </a:r>
            <a:r>
              <a:rPr sz="1400" spc="-5" dirty="0">
                <a:cs typeface="Arial"/>
              </a:rPr>
              <a:t>processed”</a:t>
            </a:r>
            <a:endParaRPr sz="1400" dirty="0">
              <a:cs typeface="Arial"/>
            </a:endParaRPr>
          </a:p>
          <a:p>
            <a:pPr marL="12951">
              <a:spcBef>
                <a:spcPts val="342"/>
              </a:spcBef>
            </a:pPr>
            <a:r>
              <a:rPr sz="1400" b="1" i="1" dirty="0">
                <a:solidFill>
                  <a:schemeClr val="accent6"/>
                </a:solidFill>
                <a:cs typeface="Arial"/>
              </a:rPr>
              <a:t>– Ken Stapylton, </a:t>
            </a:r>
            <a:r>
              <a:rPr sz="1400" b="1" i="1" spc="-15" dirty="0">
                <a:solidFill>
                  <a:schemeClr val="accent6"/>
                </a:solidFill>
                <a:cs typeface="Arial"/>
              </a:rPr>
              <a:t>Vice </a:t>
            </a:r>
            <a:r>
              <a:rPr sz="1400" b="1" i="1" dirty="0">
                <a:solidFill>
                  <a:schemeClr val="accent6"/>
                </a:solidFill>
                <a:cs typeface="Arial"/>
              </a:rPr>
              <a:t>President surface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drilling,</a:t>
            </a:r>
            <a:r>
              <a:rPr sz="1400" b="1" i="1" spc="-178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i="1" spc="-5" dirty="0">
                <a:solidFill>
                  <a:schemeClr val="accent6"/>
                </a:solidFill>
                <a:cs typeface="Arial"/>
              </a:rPr>
              <a:t>Sandvik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911F12-93C6-787C-9239-532200515487}"/>
              </a:ext>
            </a:extLst>
          </p:cNvPr>
          <p:cNvCxnSpPr>
            <a:cxnSpLocks/>
          </p:cNvCxnSpPr>
          <p:nvPr/>
        </p:nvCxnSpPr>
        <p:spPr>
          <a:xfrm>
            <a:off x="0" y="1032135"/>
            <a:ext cx="12192000" cy="0"/>
          </a:xfrm>
          <a:prstGeom prst="line">
            <a:avLst/>
          </a:prstGeom>
          <a:ln w="28575">
            <a:solidFill>
              <a:srgbClr val="5D5C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2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object 3">
            <a:extLst>
              <a:ext uri="{FF2B5EF4-FFF2-40B4-BE49-F238E27FC236}">
                <a16:creationId xmlns:a16="http://schemas.microsoft.com/office/drawing/2014/main" id="{0EC53A7C-E799-3866-86C3-FFE1CCBFB5A4}"/>
              </a:ext>
            </a:extLst>
          </p:cNvPr>
          <p:cNvSpPr/>
          <p:nvPr/>
        </p:nvSpPr>
        <p:spPr>
          <a:xfrm>
            <a:off x="0" y="930292"/>
            <a:ext cx="12192000" cy="5509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2" name="object 2"/>
          <p:cNvSpPr txBox="1"/>
          <p:nvPr/>
        </p:nvSpPr>
        <p:spPr>
          <a:xfrm>
            <a:off x="10268133" y="6537931"/>
            <a:ext cx="1652655" cy="182356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1100" spc="-5" dirty="0">
                <a:cs typeface="Arial"/>
              </a:rPr>
              <a:t>McKinsey &amp; Company </a:t>
            </a:r>
            <a:r>
              <a:rPr sz="1100" baseline="2314" dirty="0">
                <a:cs typeface="Arial"/>
              </a:rPr>
              <a:t>|</a:t>
            </a:r>
            <a:r>
              <a:rPr sz="1100" spc="114" baseline="2314" dirty="0">
                <a:cs typeface="Arial"/>
              </a:rPr>
              <a:t> </a:t>
            </a:r>
            <a:r>
              <a:rPr sz="1100" spc="-10" dirty="0">
                <a:cs typeface="Arial"/>
              </a:rPr>
              <a:t>16</a:t>
            </a:r>
            <a:endParaRPr sz="11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97" y="6540304"/>
            <a:ext cx="6502627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100" spc="-5" dirty="0">
                <a:cs typeface="Arial"/>
              </a:rPr>
              <a:t>SOURCE: Expert Interviews; </a:t>
            </a:r>
            <a:r>
              <a:rPr sz="1100" spc="-10" dirty="0">
                <a:cs typeface="Arial"/>
              </a:rPr>
              <a:t>Sandvik webpage; </a:t>
            </a:r>
            <a:r>
              <a:rPr sz="1100" spc="-5" dirty="0">
                <a:cs typeface="Arial"/>
              </a:rPr>
              <a:t>Caterpillar </a:t>
            </a:r>
            <a:r>
              <a:rPr sz="1100" spc="-10" dirty="0">
                <a:cs typeface="Arial"/>
              </a:rPr>
              <a:t>webpage; </a:t>
            </a:r>
            <a:r>
              <a:rPr sz="1100" spc="-5" dirty="0">
                <a:cs typeface="Arial"/>
              </a:rPr>
              <a:t>Metso </a:t>
            </a:r>
            <a:r>
              <a:rPr sz="1100" spc="-10" dirty="0">
                <a:cs typeface="Arial"/>
              </a:rPr>
              <a:t>webpage; </a:t>
            </a:r>
            <a:r>
              <a:rPr sz="1100" dirty="0">
                <a:cs typeface="Arial"/>
              </a:rPr>
              <a:t>Transmin</a:t>
            </a:r>
            <a:r>
              <a:rPr sz="1100" spc="204" dirty="0">
                <a:cs typeface="Arial"/>
              </a:rPr>
              <a:t> </a:t>
            </a:r>
            <a:r>
              <a:rPr sz="1100" spc="-10" dirty="0">
                <a:cs typeface="Arial"/>
              </a:rPr>
              <a:t>webpage</a:t>
            </a:r>
            <a:endParaRPr sz="1100" dirty="0"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04" rIns="0" bIns="0" rtlCol="0" anchor="ctr">
            <a:spAutoFit/>
          </a:bodyPr>
          <a:lstStyle/>
          <a:p>
            <a:pPr marL="12951" marR="5181">
              <a:lnSpc>
                <a:spcPct val="100000"/>
              </a:lnSpc>
              <a:spcBef>
                <a:spcPts val="97"/>
              </a:spcBef>
            </a:pPr>
            <a:r>
              <a:rPr spc="-5" dirty="0"/>
              <a:t>Autonomous </a:t>
            </a:r>
            <a:r>
              <a:rPr dirty="0"/>
              <a:t>equipment-enabled open-pit </a:t>
            </a:r>
            <a:r>
              <a:rPr spc="-5" dirty="0"/>
              <a:t>mines rely on the careful and  coordinated interplay of the </a:t>
            </a:r>
            <a:r>
              <a:rPr spc="5" dirty="0"/>
              <a:t>mine-wide </a:t>
            </a:r>
            <a:r>
              <a:rPr spc="-5" dirty="0"/>
              <a:t>control systems and</a:t>
            </a:r>
            <a:r>
              <a:rPr spc="133" dirty="0"/>
              <a:t> </a:t>
            </a:r>
            <a:r>
              <a:rPr spc="-5" dirty="0"/>
              <a:t>equipment</a:t>
            </a:r>
          </a:p>
        </p:txBody>
      </p:sp>
      <p:sp>
        <p:nvSpPr>
          <p:cNvPr id="7" name="object 7"/>
          <p:cNvSpPr/>
          <p:nvPr/>
        </p:nvSpPr>
        <p:spPr>
          <a:xfrm>
            <a:off x="5346606" y="1184883"/>
            <a:ext cx="154904" cy="212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" name="object 8"/>
          <p:cNvSpPr/>
          <p:nvPr/>
        </p:nvSpPr>
        <p:spPr>
          <a:xfrm>
            <a:off x="5173310" y="1290004"/>
            <a:ext cx="1056870" cy="73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" name="object 9"/>
          <p:cNvSpPr/>
          <p:nvPr/>
        </p:nvSpPr>
        <p:spPr>
          <a:xfrm>
            <a:off x="5227708" y="1305547"/>
            <a:ext cx="948074" cy="6294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59" name="object 59"/>
          <p:cNvSpPr/>
          <p:nvPr/>
        </p:nvSpPr>
        <p:spPr>
          <a:xfrm>
            <a:off x="6876349" y="926446"/>
            <a:ext cx="437771" cy="120452"/>
          </a:xfrm>
          <a:custGeom>
            <a:avLst/>
            <a:gdLst/>
            <a:ahLst/>
            <a:cxnLst/>
            <a:rect l="l" t="t" r="r" b="b"/>
            <a:pathLst>
              <a:path w="429260" h="118109">
                <a:moveTo>
                  <a:pt x="9398" y="118110"/>
                </a:moveTo>
                <a:lnTo>
                  <a:pt x="0" y="49784"/>
                </a:lnTo>
              </a:path>
              <a:path w="429260" h="118109">
                <a:moveTo>
                  <a:pt x="148971" y="94996"/>
                </a:moveTo>
                <a:lnTo>
                  <a:pt x="140715" y="34417"/>
                </a:lnTo>
              </a:path>
              <a:path w="429260" h="118109">
                <a:moveTo>
                  <a:pt x="56134" y="111760"/>
                </a:moveTo>
                <a:lnTo>
                  <a:pt x="46736" y="43307"/>
                </a:lnTo>
              </a:path>
              <a:path w="429260" h="118109">
                <a:moveTo>
                  <a:pt x="102235" y="101473"/>
                </a:moveTo>
                <a:lnTo>
                  <a:pt x="93979" y="40894"/>
                </a:lnTo>
              </a:path>
              <a:path w="429260" h="118109">
                <a:moveTo>
                  <a:pt x="195707" y="88646"/>
                </a:moveTo>
                <a:lnTo>
                  <a:pt x="187451" y="28067"/>
                </a:lnTo>
              </a:path>
              <a:path w="429260" h="118109">
                <a:moveTo>
                  <a:pt x="242315" y="81280"/>
                </a:moveTo>
                <a:lnTo>
                  <a:pt x="234314" y="22606"/>
                </a:lnTo>
              </a:path>
              <a:path w="429260" h="118109">
                <a:moveTo>
                  <a:pt x="288925" y="73913"/>
                </a:moveTo>
                <a:lnTo>
                  <a:pt x="281177" y="17272"/>
                </a:lnTo>
              </a:path>
              <a:path w="429260" h="118109">
                <a:moveTo>
                  <a:pt x="335534" y="67437"/>
                </a:moveTo>
                <a:lnTo>
                  <a:pt x="327787" y="10795"/>
                </a:lnTo>
              </a:path>
              <a:path w="429260" h="118109">
                <a:moveTo>
                  <a:pt x="382270" y="61087"/>
                </a:moveTo>
                <a:lnTo>
                  <a:pt x="374523" y="4445"/>
                </a:lnTo>
              </a:path>
              <a:path w="429260" h="118109">
                <a:moveTo>
                  <a:pt x="428751" y="52705"/>
                </a:moveTo>
                <a:lnTo>
                  <a:pt x="421513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0" name="object 60"/>
          <p:cNvSpPr/>
          <p:nvPr/>
        </p:nvSpPr>
        <p:spPr>
          <a:xfrm>
            <a:off x="7354012" y="921007"/>
            <a:ext cx="7124" cy="51807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6985" y="50672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1" name="object 61"/>
          <p:cNvSpPr/>
          <p:nvPr/>
        </p:nvSpPr>
        <p:spPr>
          <a:xfrm>
            <a:off x="7401804" y="870365"/>
            <a:ext cx="387260" cy="95196"/>
          </a:xfrm>
          <a:custGeom>
            <a:avLst/>
            <a:gdLst/>
            <a:ahLst/>
            <a:cxnLst/>
            <a:rect l="l" t="t" r="r" b="b"/>
            <a:pathLst>
              <a:path w="379729" h="93344">
                <a:moveTo>
                  <a:pt x="6731" y="92963"/>
                </a:moveTo>
                <a:lnTo>
                  <a:pt x="0" y="44196"/>
                </a:lnTo>
              </a:path>
              <a:path w="379729" h="93344">
                <a:moveTo>
                  <a:pt x="53466" y="86613"/>
                </a:moveTo>
                <a:lnTo>
                  <a:pt x="46736" y="37846"/>
                </a:lnTo>
              </a:path>
              <a:path w="379729" h="93344">
                <a:moveTo>
                  <a:pt x="99822" y="78359"/>
                </a:moveTo>
                <a:lnTo>
                  <a:pt x="93725" y="33274"/>
                </a:lnTo>
              </a:path>
              <a:path w="379729" h="93344">
                <a:moveTo>
                  <a:pt x="146176" y="68961"/>
                </a:moveTo>
                <a:lnTo>
                  <a:pt x="140843" y="29845"/>
                </a:lnTo>
              </a:path>
              <a:path w="379729" h="93344">
                <a:moveTo>
                  <a:pt x="286385" y="49784"/>
                </a:moveTo>
                <a:lnTo>
                  <a:pt x="281050" y="10667"/>
                </a:lnTo>
              </a:path>
              <a:path w="379729" h="93344">
                <a:moveTo>
                  <a:pt x="192912" y="62611"/>
                </a:moveTo>
                <a:lnTo>
                  <a:pt x="187578" y="23495"/>
                </a:lnTo>
              </a:path>
              <a:path w="379729" h="93344">
                <a:moveTo>
                  <a:pt x="239649" y="56134"/>
                </a:moveTo>
                <a:lnTo>
                  <a:pt x="234314" y="17017"/>
                </a:lnTo>
              </a:path>
              <a:path w="379729" h="93344">
                <a:moveTo>
                  <a:pt x="332739" y="41275"/>
                </a:moveTo>
                <a:lnTo>
                  <a:pt x="328040" y="6350"/>
                </a:lnTo>
              </a:path>
              <a:path w="379729" h="93344">
                <a:moveTo>
                  <a:pt x="379475" y="34925"/>
                </a:moveTo>
                <a:lnTo>
                  <a:pt x="374776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2" name="object 62"/>
          <p:cNvSpPr/>
          <p:nvPr/>
        </p:nvSpPr>
        <p:spPr>
          <a:xfrm>
            <a:off x="7831547" y="863889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4825" y="34798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3" name="object 63"/>
          <p:cNvSpPr/>
          <p:nvPr/>
        </p:nvSpPr>
        <p:spPr>
          <a:xfrm>
            <a:off x="7879209" y="841223"/>
            <a:ext cx="147651" cy="51807"/>
          </a:xfrm>
          <a:custGeom>
            <a:avLst/>
            <a:gdLst/>
            <a:ahLst/>
            <a:cxnLst/>
            <a:rect l="l" t="t" r="r" b="b"/>
            <a:pathLst>
              <a:path w="144779" h="50800">
                <a:moveTo>
                  <a:pt x="4825" y="50673"/>
                </a:moveTo>
                <a:lnTo>
                  <a:pt x="0" y="15748"/>
                </a:lnTo>
              </a:path>
              <a:path w="144779" h="50800">
                <a:moveTo>
                  <a:pt x="144525" y="28194"/>
                </a:moveTo>
                <a:lnTo>
                  <a:pt x="140715" y="0"/>
                </a:lnTo>
              </a:path>
              <a:path w="144779" h="50800">
                <a:moveTo>
                  <a:pt x="51053" y="40894"/>
                </a:moveTo>
                <a:lnTo>
                  <a:pt x="47243" y="1270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4" name="object 64"/>
          <p:cNvSpPr/>
          <p:nvPr/>
        </p:nvSpPr>
        <p:spPr>
          <a:xfrm>
            <a:off x="7975052" y="847699"/>
            <a:ext cx="3886" cy="29142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3810" y="28194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5" name="object 65"/>
          <p:cNvSpPr/>
          <p:nvPr/>
        </p:nvSpPr>
        <p:spPr>
          <a:xfrm>
            <a:off x="8070637" y="837597"/>
            <a:ext cx="3238" cy="23313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1587" y="-4762"/>
                </a:moveTo>
                <a:lnTo>
                  <a:pt x="1587" y="27241"/>
                </a:lnTo>
              </a:path>
            </a:pathLst>
          </a:custGeom>
          <a:ln w="12700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6" name="object 66"/>
          <p:cNvSpPr/>
          <p:nvPr/>
        </p:nvSpPr>
        <p:spPr>
          <a:xfrm>
            <a:off x="8118948" y="835006"/>
            <a:ext cx="1943" cy="15542"/>
          </a:xfrm>
          <a:custGeom>
            <a:avLst/>
            <a:gdLst/>
            <a:ahLst/>
            <a:cxnLst/>
            <a:rect l="l" t="t" r="r" b="b"/>
            <a:pathLst>
              <a:path w="1904" h="15240">
                <a:moveTo>
                  <a:pt x="952" y="-4762"/>
                </a:moveTo>
                <a:lnTo>
                  <a:pt x="952" y="19494"/>
                </a:lnTo>
              </a:path>
            </a:pathLst>
          </a:custGeom>
          <a:ln w="11429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7" name="object 67"/>
          <p:cNvSpPr/>
          <p:nvPr/>
        </p:nvSpPr>
        <p:spPr>
          <a:xfrm>
            <a:off x="8166481" y="828530"/>
            <a:ext cx="2590" cy="14894"/>
          </a:xfrm>
          <a:custGeom>
            <a:avLst/>
            <a:gdLst/>
            <a:ahLst/>
            <a:cxnLst/>
            <a:rect l="l" t="t" r="r" b="b"/>
            <a:pathLst>
              <a:path w="2540" h="14605">
                <a:moveTo>
                  <a:pt x="1016" y="-4762"/>
                </a:moveTo>
                <a:lnTo>
                  <a:pt x="1016" y="19367"/>
                </a:lnTo>
              </a:path>
            </a:pathLst>
          </a:custGeom>
          <a:ln w="11556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68" name="object 68"/>
          <p:cNvSpPr/>
          <p:nvPr/>
        </p:nvSpPr>
        <p:spPr>
          <a:xfrm>
            <a:off x="6899272" y="825163"/>
            <a:ext cx="1316555" cy="218885"/>
          </a:xfrm>
          <a:custGeom>
            <a:avLst/>
            <a:gdLst/>
            <a:ahLst/>
            <a:cxnLst/>
            <a:rect l="l" t="t" r="r" b="b"/>
            <a:pathLst>
              <a:path w="1290954" h="214630">
                <a:moveTo>
                  <a:pt x="1290954" y="8509"/>
                </a:moveTo>
                <a:lnTo>
                  <a:pt x="1289812" y="0"/>
                </a:lnTo>
              </a:path>
              <a:path w="1290954" h="214630">
                <a:moveTo>
                  <a:pt x="9271" y="214122"/>
                </a:moveTo>
                <a:lnTo>
                  <a:pt x="0" y="145669"/>
                </a:lnTo>
              </a:path>
              <a:path w="1290954" h="214630">
                <a:moveTo>
                  <a:pt x="148971" y="191008"/>
                </a:moveTo>
                <a:lnTo>
                  <a:pt x="140588" y="130428"/>
                </a:lnTo>
              </a:path>
              <a:path w="1290954" h="214630">
                <a:moveTo>
                  <a:pt x="56007" y="207772"/>
                </a:moveTo>
                <a:lnTo>
                  <a:pt x="46736" y="139319"/>
                </a:lnTo>
              </a:path>
              <a:path w="1290954" h="214630">
                <a:moveTo>
                  <a:pt x="102235" y="197358"/>
                </a:moveTo>
                <a:lnTo>
                  <a:pt x="93980" y="136778"/>
                </a:lnTo>
              </a:path>
              <a:path w="1290954" h="214630">
                <a:moveTo>
                  <a:pt x="195707" y="184658"/>
                </a:moveTo>
                <a:lnTo>
                  <a:pt x="187325" y="124078"/>
                </a:lnTo>
              </a:path>
              <a:path w="1290954" h="214630">
                <a:moveTo>
                  <a:pt x="242188" y="177292"/>
                </a:moveTo>
                <a:lnTo>
                  <a:pt x="234187" y="118618"/>
                </a:lnTo>
              </a:path>
              <a:path w="1290954" h="214630">
                <a:moveTo>
                  <a:pt x="288798" y="169925"/>
                </a:moveTo>
                <a:lnTo>
                  <a:pt x="281050" y="113284"/>
                </a:lnTo>
              </a:path>
              <a:path w="1290954" h="214630">
                <a:moveTo>
                  <a:pt x="335534" y="163449"/>
                </a:moveTo>
                <a:lnTo>
                  <a:pt x="327787" y="106807"/>
                </a:lnTo>
              </a:path>
              <a:path w="1290954" h="214630">
                <a:moveTo>
                  <a:pt x="382270" y="157099"/>
                </a:moveTo>
                <a:lnTo>
                  <a:pt x="374523" y="100457"/>
                </a:lnTo>
              </a:path>
              <a:path w="1290954" h="214630">
                <a:moveTo>
                  <a:pt x="428751" y="148717"/>
                </a:moveTo>
                <a:lnTo>
                  <a:pt x="421513" y="9601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 dirty="0"/>
          </a:p>
        </p:txBody>
      </p:sp>
      <p:sp>
        <p:nvSpPr>
          <p:cNvPr id="69" name="object 69"/>
          <p:cNvSpPr/>
          <p:nvPr/>
        </p:nvSpPr>
        <p:spPr>
          <a:xfrm>
            <a:off x="7376936" y="917639"/>
            <a:ext cx="7124" cy="51807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6985" y="50673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0" name="object 70"/>
          <p:cNvSpPr/>
          <p:nvPr/>
        </p:nvSpPr>
        <p:spPr>
          <a:xfrm>
            <a:off x="7424729" y="905594"/>
            <a:ext cx="54398" cy="56339"/>
          </a:xfrm>
          <a:custGeom>
            <a:avLst/>
            <a:gdLst/>
            <a:ahLst/>
            <a:cxnLst/>
            <a:rect l="l" t="t" r="r" b="b"/>
            <a:pathLst>
              <a:path w="53339" h="55244">
                <a:moveTo>
                  <a:pt x="6604" y="55117"/>
                </a:moveTo>
                <a:lnTo>
                  <a:pt x="0" y="6350"/>
                </a:lnTo>
              </a:path>
              <a:path w="53339" h="55244">
                <a:moveTo>
                  <a:pt x="53340" y="48640"/>
                </a:moveTo>
                <a:lnTo>
                  <a:pt x="46736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1" name="object 71"/>
          <p:cNvSpPr/>
          <p:nvPr/>
        </p:nvSpPr>
        <p:spPr>
          <a:xfrm>
            <a:off x="7520314" y="900931"/>
            <a:ext cx="6476" cy="45979"/>
          </a:xfrm>
          <a:custGeom>
            <a:avLst/>
            <a:gdLst/>
            <a:ahLst/>
            <a:cxnLst/>
            <a:rect l="l" t="t" r="r" b="b"/>
            <a:pathLst>
              <a:path w="6350" h="45084">
                <a:moveTo>
                  <a:pt x="6095" y="45085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2" name="object 72"/>
          <p:cNvSpPr/>
          <p:nvPr/>
        </p:nvSpPr>
        <p:spPr>
          <a:xfrm>
            <a:off x="7568365" y="866997"/>
            <a:ext cx="243495" cy="70588"/>
          </a:xfrm>
          <a:custGeom>
            <a:avLst/>
            <a:gdLst/>
            <a:ahLst/>
            <a:cxnLst/>
            <a:rect l="l" t="t" r="r" b="b"/>
            <a:pathLst>
              <a:path w="238760" h="69215">
                <a:moveTo>
                  <a:pt x="5334" y="68961"/>
                </a:moveTo>
                <a:lnTo>
                  <a:pt x="0" y="29844"/>
                </a:lnTo>
              </a:path>
              <a:path w="238760" h="69215">
                <a:moveTo>
                  <a:pt x="145414" y="49784"/>
                </a:moveTo>
                <a:lnTo>
                  <a:pt x="140080" y="10667"/>
                </a:lnTo>
              </a:path>
              <a:path w="238760" h="69215">
                <a:moveTo>
                  <a:pt x="52069" y="62611"/>
                </a:moveTo>
                <a:lnTo>
                  <a:pt x="46609" y="23367"/>
                </a:lnTo>
              </a:path>
              <a:path w="238760" h="69215">
                <a:moveTo>
                  <a:pt x="98805" y="56134"/>
                </a:moveTo>
                <a:lnTo>
                  <a:pt x="93344" y="17017"/>
                </a:lnTo>
              </a:path>
              <a:path w="238760" h="69215">
                <a:moveTo>
                  <a:pt x="191897" y="41275"/>
                </a:moveTo>
                <a:lnTo>
                  <a:pt x="187071" y="6350"/>
                </a:lnTo>
              </a:path>
              <a:path w="238760" h="69215">
                <a:moveTo>
                  <a:pt x="238633" y="34798"/>
                </a:moveTo>
                <a:lnTo>
                  <a:pt x="233806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3" name="object 73"/>
          <p:cNvSpPr/>
          <p:nvPr/>
        </p:nvSpPr>
        <p:spPr>
          <a:xfrm>
            <a:off x="7854471" y="860521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4825" y="34798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4" name="object 74"/>
          <p:cNvSpPr/>
          <p:nvPr/>
        </p:nvSpPr>
        <p:spPr>
          <a:xfrm>
            <a:off x="7902134" y="853916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4825" y="34925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5" name="object 75"/>
          <p:cNvSpPr/>
          <p:nvPr/>
        </p:nvSpPr>
        <p:spPr>
          <a:xfrm>
            <a:off x="8045510" y="837726"/>
            <a:ext cx="4533" cy="29142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3937" y="28193"/>
                </a:moveTo>
                <a:lnTo>
                  <a:pt x="0" y="0"/>
                </a:lnTo>
              </a:path>
            </a:pathLst>
          </a:custGeom>
          <a:ln w="9524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6" name="object 76"/>
          <p:cNvSpPr/>
          <p:nvPr/>
        </p:nvSpPr>
        <p:spPr>
          <a:xfrm>
            <a:off x="7950186" y="850808"/>
            <a:ext cx="4533" cy="29142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3937" y="28193"/>
                </a:moveTo>
                <a:lnTo>
                  <a:pt x="0" y="0"/>
                </a:lnTo>
              </a:path>
            </a:pathLst>
          </a:custGeom>
          <a:ln w="9524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7" name="object 77"/>
          <p:cNvSpPr/>
          <p:nvPr/>
        </p:nvSpPr>
        <p:spPr>
          <a:xfrm>
            <a:off x="7997848" y="844332"/>
            <a:ext cx="4533" cy="29142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3937" y="28193"/>
                </a:moveTo>
                <a:lnTo>
                  <a:pt x="0" y="0"/>
                </a:lnTo>
              </a:path>
            </a:pathLst>
          </a:custGeom>
          <a:ln w="9524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8" name="object 78"/>
          <p:cNvSpPr/>
          <p:nvPr/>
        </p:nvSpPr>
        <p:spPr>
          <a:xfrm>
            <a:off x="8093562" y="834100"/>
            <a:ext cx="3238" cy="23313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1524" y="-4762"/>
                </a:moveTo>
                <a:lnTo>
                  <a:pt x="1524" y="27368"/>
                </a:lnTo>
              </a:path>
            </a:pathLst>
          </a:custGeom>
          <a:ln w="12573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79" name="object 79"/>
          <p:cNvSpPr/>
          <p:nvPr/>
        </p:nvSpPr>
        <p:spPr>
          <a:xfrm>
            <a:off x="8141743" y="831639"/>
            <a:ext cx="2590" cy="14894"/>
          </a:xfrm>
          <a:custGeom>
            <a:avLst/>
            <a:gdLst/>
            <a:ahLst/>
            <a:cxnLst/>
            <a:rect l="l" t="t" r="r" b="b"/>
            <a:pathLst>
              <a:path w="2539" h="14605">
                <a:moveTo>
                  <a:pt x="1015" y="-4762"/>
                </a:moveTo>
                <a:lnTo>
                  <a:pt x="1015" y="19367"/>
                </a:lnTo>
              </a:path>
            </a:pathLst>
          </a:custGeom>
          <a:ln w="11557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0" name="object 80"/>
          <p:cNvSpPr/>
          <p:nvPr/>
        </p:nvSpPr>
        <p:spPr>
          <a:xfrm>
            <a:off x="8189406" y="825163"/>
            <a:ext cx="2590" cy="14894"/>
          </a:xfrm>
          <a:custGeom>
            <a:avLst/>
            <a:gdLst/>
            <a:ahLst/>
            <a:cxnLst/>
            <a:rect l="l" t="t" r="r" b="b"/>
            <a:pathLst>
              <a:path w="2540" h="14605">
                <a:moveTo>
                  <a:pt x="1016" y="-4762"/>
                </a:moveTo>
                <a:lnTo>
                  <a:pt x="1016" y="19367"/>
                </a:lnTo>
              </a:path>
            </a:pathLst>
          </a:custGeom>
          <a:ln w="11556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1" name="object 81"/>
          <p:cNvSpPr/>
          <p:nvPr/>
        </p:nvSpPr>
        <p:spPr>
          <a:xfrm>
            <a:off x="8237457" y="821795"/>
            <a:ext cx="1295" cy="9066"/>
          </a:xfrm>
          <a:custGeom>
            <a:avLst/>
            <a:gdLst/>
            <a:ahLst/>
            <a:cxnLst/>
            <a:rect l="l" t="t" r="r" b="b"/>
            <a:pathLst>
              <a:path w="1270" h="8890">
                <a:moveTo>
                  <a:pt x="1142" y="8509"/>
                </a:moveTo>
                <a:lnTo>
                  <a:pt x="0" y="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2" name="object 82"/>
          <p:cNvSpPr/>
          <p:nvPr/>
        </p:nvSpPr>
        <p:spPr>
          <a:xfrm>
            <a:off x="6711989" y="980196"/>
            <a:ext cx="152184" cy="85482"/>
          </a:xfrm>
          <a:custGeom>
            <a:avLst/>
            <a:gdLst/>
            <a:ahLst/>
            <a:cxnLst/>
            <a:rect l="l" t="t" r="r" b="b"/>
            <a:pathLst>
              <a:path w="149225" h="83819">
                <a:moveTo>
                  <a:pt x="139573" y="0"/>
                </a:moveTo>
                <a:lnTo>
                  <a:pt x="148971" y="68325"/>
                </a:lnTo>
              </a:path>
              <a:path w="149225" h="83819">
                <a:moveTo>
                  <a:pt x="0" y="23113"/>
                </a:moveTo>
                <a:lnTo>
                  <a:pt x="8254" y="8369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3" name="object 83"/>
          <p:cNvSpPr/>
          <p:nvPr/>
        </p:nvSpPr>
        <p:spPr>
          <a:xfrm>
            <a:off x="6806667" y="986672"/>
            <a:ext cx="9714" cy="69940"/>
          </a:xfrm>
          <a:custGeom>
            <a:avLst/>
            <a:gdLst/>
            <a:ahLst/>
            <a:cxnLst/>
            <a:rect l="l" t="t" r="r" b="b"/>
            <a:pathLst>
              <a:path w="9525" h="68580">
                <a:moveTo>
                  <a:pt x="0" y="0"/>
                </a:moveTo>
                <a:lnTo>
                  <a:pt x="9398" y="6845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4" name="object 84"/>
          <p:cNvSpPr/>
          <p:nvPr/>
        </p:nvSpPr>
        <p:spPr>
          <a:xfrm>
            <a:off x="6759652" y="997163"/>
            <a:ext cx="8419" cy="62169"/>
          </a:xfrm>
          <a:custGeom>
            <a:avLst/>
            <a:gdLst/>
            <a:ahLst/>
            <a:cxnLst/>
            <a:rect l="l" t="t" r="r" b="b"/>
            <a:pathLst>
              <a:path w="8254" h="60959">
                <a:moveTo>
                  <a:pt x="0" y="0"/>
                </a:moveTo>
                <a:lnTo>
                  <a:pt x="8254" y="60578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5" name="object 85"/>
          <p:cNvSpPr/>
          <p:nvPr/>
        </p:nvSpPr>
        <p:spPr>
          <a:xfrm>
            <a:off x="6616793" y="1010245"/>
            <a:ext cx="56339" cy="67350"/>
          </a:xfrm>
          <a:custGeom>
            <a:avLst/>
            <a:gdLst/>
            <a:ahLst/>
            <a:cxnLst/>
            <a:rect l="l" t="t" r="r" b="b"/>
            <a:pathLst>
              <a:path w="55245" h="66040">
                <a:moveTo>
                  <a:pt x="46609" y="0"/>
                </a:moveTo>
                <a:lnTo>
                  <a:pt x="54863" y="60578"/>
                </a:lnTo>
              </a:path>
              <a:path w="55245" h="66040">
                <a:moveTo>
                  <a:pt x="0" y="7365"/>
                </a:moveTo>
                <a:lnTo>
                  <a:pt x="8000" y="66039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6" name="object 86"/>
          <p:cNvSpPr/>
          <p:nvPr/>
        </p:nvSpPr>
        <p:spPr>
          <a:xfrm>
            <a:off x="6569260" y="1025269"/>
            <a:ext cx="8419" cy="58283"/>
          </a:xfrm>
          <a:custGeom>
            <a:avLst/>
            <a:gdLst/>
            <a:ahLst/>
            <a:cxnLst/>
            <a:rect l="l" t="t" r="r" b="b"/>
            <a:pathLst>
              <a:path w="8254" h="57150">
                <a:moveTo>
                  <a:pt x="0" y="0"/>
                </a:moveTo>
                <a:lnTo>
                  <a:pt x="7746" y="5664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7" name="object 87"/>
          <p:cNvSpPr/>
          <p:nvPr/>
        </p:nvSpPr>
        <p:spPr>
          <a:xfrm>
            <a:off x="6521598" y="1031874"/>
            <a:ext cx="8419" cy="58283"/>
          </a:xfrm>
          <a:custGeom>
            <a:avLst/>
            <a:gdLst/>
            <a:ahLst/>
            <a:cxnLst/>
            <a:rect l="l" t="t" r="r" b="b"/>
            <a:pathLst>
              <a:path w="8254" h="57150">
                <a:moveTo>
                  <a:pt x="0" y="0"/>
                </a:moveTo>
                <a:lnTo>
                  <a:pt x="7747" y="56641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8" name="object 88"/>
          <p:cNvSpPr/>
          <p:nvPr/>
        </p:nvSpPr>
        <p:spPr>
          <a:xfrm>
            <a:off x="6474064" y="1038350"/>
            <a:ext cx="8419" cy="58283"/>
          </a:xfrm>
          <a:custGeom>
            <a:avLst/>
            <a:gdLst/>
            <a:ahLst/>
            <a:cxnLst/>
            <a:rect l="l" t="t" r="r" b="b"/>
            <a:pathLst>
              <a:path w="8254" h="57150">
                <a:moveTo>
                  <a:pt x="0" y="0"/>
                </a:moveTo>
                <a:lnTo>
                  <a:pt x="7747" y="56641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89" name="object 89"/>
          <p:cNvSpPr/>
          <p:nvPr/>
        </p:nvSpPr>
        <p:spPr>
          <a:xfrm>
            <a:off x="6426660" y="1046898"/>
            <a:ext cx="7771" cy="53750"/>
          </a:xfrm>
          <a:custGeom>
            <a:avLst/>
            <a:gdLst/>
            <a:ahLst/>
            <a:cxnLst/>
            <a:rect l="l" t="t" r="r" b="b"/>
            <a:pathLst>
              <a:path w="7620" h="52705">
                <a:moveTo>
                  <a:pt x="0" y="0"/>
                </a:moveTo>
                <a:lnTo>
                  <a:pt x="7239" y="5270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0" name="object 90"/>
          <p:cNvSpPr/>
          <p:nvPr/>
        </p:nvSpPr>
        <p:spPr>
          <a:xfrm>
            <a:off x="6379128" y="1054411"/>
            <a:ext cx="7124" cy="51807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0" y="0"/>
                </a:moveTo>
                <a:lnTo>
                  <a:pt x="6985" y="50673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1" name="object 91"/>
          <p:cNvSpPr/>
          <p:nvPr/>
        </p:nvSpPr>
        <p:spPr>
          <a:xfrm>
            <a:off x="6331593" y="1061923"/>
            <a:ext cx="7124" cy="49865"/>
          </a:xfrm>
          <a:custGeom>
            <a:avLst/>
            <a:gdLst/>
            <a:ahLst/>
            <a:cxnLst/>
            <a:rect l="l" t="t" r="r" b="b"/>
            <a:pathLst>
              <a:path w="6985" h="48894">
                <a:moveTo>
                  <a:pt x="0" y="0"/>
                </a:moveTo>
                <a:lnTo>
                  <a:pt x="6731" y="48767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2" name="object 92"/>
          <p:cNvSpPr/>
          <p:nvPr/>
        </p:nvSpPr>
        <p:spPr>
          <a:xfrm>
            <a:off x="6283931" y="1068398"/>
            <a:ext cx="7124" cy="49865"/>
          </a:xfrm>
          <a:custGeom>
            <a:avLst/>
            <a:gdLst/>
            <a:ahLst/>
            <a:cxnLst/>
            <a:rect l="l" t="t" r="r" b="b"/>
            <a:pathLst>
              <a:path w="6985" h="48894">
                <a:moveTo>
                  <a:pt x="0" y="0"/>
                </a:moveTo>
                <a:lnTo>
                  <a:pt x="6731" y="48767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3" name="object 93"/>
          <p:cNvSpPr/>
          <p:nvPr/>
        </p:nvSpPr>
        <p:spPr>
          <a:xfrm>
            <a:off x="6046394" y="1076817"/>
            <a:ext cx="196868" cy="69292"/>
          </a:xfrm>
          <a:custGeom>
            <a:avLst/>
            <a:gdLst/>
            <a:ahLst/>
            <a:cxnLst/>
            <a:rect l="l" t="t" r="r" b="b"/>
            <a:pathLst>
              <a:path w="193039" h="67944">
                <a:moveTo>
                  <a:pt x="186436" y="0"/>
                </a:moveTo>
                <a:lnTo>
                  <a:pt x="192658" y="45085"/>
                </a:lnTo>
              </a:path>
              <a:path w="193039" h="67944">
                <a:moveTo>
                  <a:pt x="140207" y="9398"/>
                </a:moveTo>
                <a:lnTo>
                  <a:pt x="145541" y="48513"/>
                </a:lnTo>
              </a:path>
              <a:path w="193039" h="67944">
                <a:moveTo>
                  <a:pt x="0" y="28575"/>
                </a:moveTo>
                <a:lnTo>
                  <a:pt x="5333" y="67690"/>
                </a:lnTo>
              </a:path>
              <a:path w="193039" h="67944">
                <a:moveTo>
                  <a:pt x="93471" y="15748"/>
                </a:moveTo>
                <a:lnTo>
                  <a:pt x="98805" y="54863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4" name="object 94"/>
          <p:cNvSpPr/>
          <p:nvPr/>
        </p:nvSpPr>
        <p:spPr>
          <a:xfrm>
            <a:off x="6094057" y="1099483"/>
            <a:ext cx="5828" cy="40151"/>
          </a:xfrm>
          <a:custGeom>
            <a:avLst/>
            <a:gdLst/>
            <a:ahLst/>
            <a:cxnLst/>
            <a:rect l="l" t="t" r="r" b="b"/>
            <a:pathLst>
              <a:path w="5714" h="39369">
                <a:moveTo>
                  <a:pt x="0" y="0"/>
                </a:moveTo>
                <a:lnTo>
                  <a:pt x="5333" y="39115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5" name="object 95"/>
          <p:cNvSpPr/>
          <p:nvPr/>
        </p:nvSpPr>
        <p:spPr>
          <a:xfrm>
            <a:off x="5999120" y="1114637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699" y="34798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6" name="object 96"/>
          <p:cNvSpPr/>
          <p:nvPr/>
        </p:nvSpPr>
        <p:spPr>
          <a:xfrm>
            <a:off x="5951457" y="1121112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699" y="34925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7" name="object 97"/>
          <p:cNvSpPr/>
          <p:nvPr/>
        </p:nvSpPr>
        <p:spPr>
          <a:xfrm>
            <a:off x="5903794" y="1127718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698" y="34798"/>
                </a:lnTo>
              </a:path>
            </a:pathLst>
          </a:custGeom>
          <a:ln w="9524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8" name="object 98"/>
          <p:cNvSpPr/>
          <p:nvPr/>
        </p:nvSpPr>
        <p:spPr>
          <a:xfrm>
            <a:off x="5856131" y="1134194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825" y="34798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99" name="object 99"/>
          <p:cNvSpPr/>
          <p:nvPr/>
        </p:nvSpPr>
        <p:spPr>
          <a:xfrm>
            <a:off x="5713661" y="1157119"/>
            <a:ext cx="3886" cy="29142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0" y="0"/>
                </a:moveTo>
                <a:lnTo>
                  <a:pt x="3809" y="2819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0" name="object 100"/>
          <p:cNvSpPr/>
          <p:nvPr/>
        </p:nvSpPr>
        <p:spPr>
          <a:xfrm>
            <a:off x="5761324" y="1144167"/>
            <a:ext cx="51807" cy="35618"/>
          </a:xfrm>
          <a:custGeom>
            <a:avLst/>
            <a:gdLst/>
            <a:ahLst/>
            <a:cxnLst/>
            <a:rect l="l" t="t" r="r" b="b"/>
            <a:pathLst>
              <a:path w="50800" h="34925">
                <a:moveTo>
                  <a:pt x="46735" y="0"/>
                </a:moveTo>
                <a:lnTo>
                  <a:pt x="50545" y="28194"/>
                </a:lnTo>
              </a:path>
              <a:path w="50800" h="34925">
                <a:moveTo>
                  <a:pt x="0" y="6350"/>
                </a:moveTo>
                <a:lnTo>
                  <a:pt x="3809" y="3454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1" name="object 101"/>
          <p:cNvSpPr/>
          <p:nvPr/>
        </p:nvSpPr>
        <p:spPr>
          <a:xfrm>
            <a:off x="5666387" y="1166573"/>
            <a:ext cx="3238" cy="23313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1524" y="-4762"/>
                </a:moveTo>
                <a:lnTo>
                  <a:pt x="1524" y="27241"/>
                </a:lnTo>
              </a:path>
            </a:pathLst>
          </a:custGeom>
          <a:ln w="12573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2" name="object 102"/>
          <p:cNvSpPr/>
          <p:nvPr/>
        </p:nvSpPr>
        <p:spPr>
          <a:xfrm>
            <a:off x="5572681" y="1172207"/>
            <a:ext cx="47922" cy="31732"/>
          </a:xfrm>
          <a:custGeom>
            <a:avLst/>
            <a:gdLst/>
            <a:ahLst/>
            <a:cxnLst/>
            <a:rect l="l" t="t" r="r" b="b"/>
            <a:pathLst>
              <a:path w="46989" h="31115">
                <a:moveTo>
                  <a:pt x="46735" y="0"/>
                </a:moveTo>
                <a:lnTo>
                  <a:pt x="46735" y="24256"/>
                </a:lnTo>
              </a:path>
              <a:path w="46989" h="31115">
                <a:moveTo>
                  <a:pt x="0" y="6476"/>
                </a:moveTo>
                <a:lnTo>
                  <a:pt x="0" y="30606"/>
                </a:lnTo>
              </a:path>
            </a:pathLst>
          </a:custGeom>
          <a:ln w="11430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3" name="object 103"/>
          <p:cNvSpPr/>
          <p:nvPr/>
        </p:nvSpPr>
        <p:spPr>
          <a:xfrm>
            <a:off x="5524435" y="983564"/>
            <a:ext cx="1316555" cy="218885"/>
          </a:xfrm>
          <a:custGeom>
            <a:avLst/>
            <a:gdLst/>
            <a:ahLst/>
            <a:cxnLst/>
            <a:rect l="l" t="t" r="r" b="b"/>
            <a:pathLst>
              <a:path w="1290954" h="214630">
                <a:moveTo>
                  <a:pt x="0" y="205612"/>
                </a:moveTo>
                <a:lnTo>
                  <a:pt x="1142" y="214122"/>
                </a:lnTo>
              </a:path>
              <a:path w="1290954" h="214630">
                <a:moveTo>
                  <a:pt x="1281684" y="0"/>
                </a:moveTo>
                <a:lnTo>
                  <a:pt x="1290954" y="68452"/>
                </a:lnTo>
              </a:path>
              <a:path w="1290954" h="214630">
                <a:moveTo>
                  <a:pt x="1141984" y="23113"/>
                </a:moveTo>
                <a:lnTo>
                  <a:pt x="1150239" y="8369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4" name="object 104"/>
          <p:cNvSpPr/>
          <p:nvPr/>
        </p:nvSpPr>
        <p:spPr>
          <a:xfrm>
            <a:off x="6783873" y="990040"/>
            <a:ext cx="9714" cy="69940"/>
          </a:xfrm>
          <a:custGeom>
            <a:avLst/>
            <a:gdLst/>
            <a:ahLst/>
            <a:cxnLst/>
            <a:rect l="l" t="t" r="r" b="b"/>
            <a:pathLst>
              <a:path w="9525" h="68580">
                <a:moveTo>
                  <a:pt x="0" y="0"/>
                </a:moveTo>
                <a:lnTo>
                  <a:pt x="9270" y="6845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5" name="object 105"/>
          <p:cNvSpPr/>
          <p:nvPr/>
        </p:nvSpPr>
        <p:spPr>
          <a:xfrm>
            <a:off x="6736728" y="1000660"/>
            <a:ext cx="8419" cy="62169"/>
          </a:xfrm>
          <a:custGeom>
            <a:avLst/>
            <a:gdLst/>
            <a:ahLst/>
            <a:cxnLst/>
            <a:rect l="l" t="t" r="r" b="b"/>
            <a:pathLst>
              <a:path w="8254" h="60959">
                <a:moveTo>
                  <a:pt x="0" y="0"/>
                </a:moveTo>
                <a:lnTo>
                  <a:pt x="8254" y="60451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6" name="object 106"/>
          <p:cNvSpPr/>
          <p:nvPr/>
        </p:nvSpPr>
        <p:spPr>
          <a:xfrm>
            <a:off x="6403735" y="1013612"/>
            <a:ext cx="246733" cy="90663"/>
          </a:xfrm>
          <a:custGeom>
            <a:avLst/>
            <a:gdLst/>
            <a:ahLst/>
            <a:cxnLst/>
            <a:rect l="l" t="t" r="r" b="b"/>
            <a:pathLst>
              <a:path w="241935" h="88900">
                <a:moveTo>
                  <a:pt x="233045" y="0"/>
                </a:moveTo>
                <a:lnTo>
                  <a:pt x="241426" y="60578"/>
                </a:lnTo>
              </a:path>
              <a:path w="241935" h="88900">
                <a:moveTo>
                  <a:pt x="186436" y="7365"/>
                </a:moveTo>
                <a:lnTo>
                  <a:pt x="194563" y="66039"/>
                </a:lnTo>
              </a:path>
              <a:path w="241935" h="88900">
                <a:moveTo>
                  <a:pt x="139953" y="14732"/>
                </a:moveTo>
                <a:lnTo>
                  <a:pt x="147700" y="71374"/>
                </a:lnTo>
              </a:path>
              <a:path w="241935" h="88900">
                <a:moveTo>
                  <a:pt x="93218" y="21209"/>
                </a:moveTo>
                <a:lnTo>
                  <a:pt x="100964" y="77850"/>
                </a:lnTo>
              </a:path>
              <a:path w="241935" h="88900">
                <a:moveTo>
                  <a:pt x="46482" y="27559"/>
                </a:moveTo>
                <a:lnTo>
                  <a:pt x="54228" y="84200"/>
                </a:lnTo>
              </a:path>
              <a:path w="241935" h="88900">
                <a:moveTo>
                  <a:pt x="0" y="35940"/>
                </a:moveTo>
                <a:lnTo>
                  <a:pt x="7238" y="88646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7" name="object 107"/>
          <p:cNvSpPr/>
          <p:nvPr/>
        </p:nvSpPr>
        <p:spPr>
          <a:xfrm>
            <a:off x="6356202" y="1057778"/>
            <a:ext cx="7124" cy="51807"/>
          </a:xfrm>
          <a:custGeom>
            <a:avLst/>
            <a:gdLst/>
            <a:ahLst/>
            <a:cxnLst/>
            <a:rect l="l" t="t" r="r" b="b"/>
            <a:pathLst>
              <a:path w="6985" h="50800">
                <a:moveTo>
                  <a:pt x="0" y="0"/>
                </a:moveTo>
                <a:lnTo>
                  <a:pt x="6985" y="50672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8" name="object 108"/>
          <p:cNvSpPr/>
          <p:nvPr/>
        </p:nvSpPr>
        <p:spPr>
          <a:xfrm>
            <a:off x="6308798" y="1065290"/>
            <a:ext cx="7124" cy="49865"/>
          </a:xfrm>
          <a:custGeom>
            <a:avLst/>
            <a:gdLst/>
            <a:ahLst/>
            <a:cxnLst/>
            <a:rect l="l" t="t" r="r" b="b"/>
            <a:pathLst>
              <a:path w="6985" h="48894">
                <a:moveTo>
                  <a:pt x="0" y="0"/>
                </a:moveTo>
                <a:lnTo>
                  <a:pt x="6603" y="48767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09" name="object 109"/>
          <p:cNvSpPr/>
          <p:nvPr/>
        </p:nvSpPr>
        <p:spPr>
          <a:xfrm>
            <a:off x="6261136" y="1071895"/>
            <a:ext cx="7124" cy="49865"/>
          </a:xfrm>
          <a:custGeom>
            <a:avLst/>
            <a:gdLst/>
            <a:ahLst/>
            <a:cxnLst/>
            <a:rect l="l" t="t" r="r" b="b"/>
            <a:pathLst>
              <a:path w="6985" h="48894">
                <a:moveTo>
                  <a:pt x="0" y="0"/>
                </a:moveTo>
                <a:lnTo>
                  <a:pt x="6603" y="4864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0" name="object 110"/>
          <p:cNvSpPr/>
          <p:nvPr/>
        </p:nvSpPr>
        <p:spPr>
          <a:xfrm>
            <a:off x="6023599" y="1080185"/>
            <a:ext cx="196868" cy="69292"/>
          </a:xfrm>
          <a:custGeom>
            <a:avLst/>
            <a:gdLst/>
            <a:ahLst/>
            <a:cxnLst/>
            <a:rect l="l" t="t" r="r" b="b"/>
            <a:pathLst>
              <a:path w="193039" h="67944">
                <a:moveTo>
                  <a:pt x="186435" y="0"/>
                </a:moveTo>
                <a:lnTo>
                  <a:pt x="192531" y="45085"/>
                </a:lnTo>
              </a:path>
              <a:path w="193039" h="67944">
                <a:moveTo>
                  <a:pt x="140080" y="9398"/>
                </a:moveTo>
                <a:lnTo>
                  <a:pt x="145414" y="48513"/>
                </a:lnTo>
              </a:path>
              <a:path w="193039" h="67944">
                <a:moveTo>
                  <a:pt x="0" y="28575"/>
                </a:moveTo>
                <a:lnTo>
                  <a:pt x="5333" y="67690"/>
                </a:lnTo>
              </a:path>
              <a:path w="193039" h="67944">
                <a:moveTo>
                  <a:pt x="93344" y="15748"/>
                </a:moveTo>
                <a:lnTo>
                  <a:pt x="98678" y="54990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1" name="object 111"/>
          <p:cNvSpPr/>
          <p:nvPr/>
        </p:nvSpPr>
        <p:spPr>
          <a:xfrm>
            <a:off x="5976196" y="1102850"/>
            <a:ext cx="101024" cy="51160"/>
          </a:xfrm>
          <a:custGeom>
            <a:avLst/>
            <a:gdLst/>
            <a:ahLst/>
            <a:cxnLst/>
            <a:rect l="l" t="t" r="r" b="b"/>
            <a:pathLst>
              <a:path w="99060" h="50165">
                <a:moveTo>
                  <a:pt x="93090" y="0"/>
                </a:moveTo>
                <a:lnTo>
                  <a:pt x="98551" y="39115"/>
                </a:lnTo>
              </a:path>
              <a:path w="99060" h="50165">
                <a:moveTo>
                  <a:pt x="0" y="14859"/>
                </a:moveTo>
                <a:lnTo>
                  <a:pt x="4699" y="4978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2" name="object 112"/>
          <p:cNvSpPr/>
          <p:nvPr/>
        </p:nvSpPr>
        <p:spPr>
          <a:xfrm>
            <a:off x="5928532" y="1124609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825" y="34798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3" name="object 113"/>
          <p:cNvSpPr/>
          <p:nvPr/>
        </p:nvSpPr>
        <p:spPr>
          <a:xfrm>
            <a:off x="5880869" y="1131085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825" y="34798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4" name="object 114"/>
          <p:cNvSpPr/>
          <p:nvPr/>
        </p:nvSpPr>
        <p:spPr>
          <a:xfrm>
            <a:off x="5833206" y="1137561"/>
            <a:ext cx="5181" cy="35618"/>
          </a:xfrm>
          <a:custGeom>
            <a:avLst/>
            <a:gdLst/>
            <a:ahLst/>
            <a:cxnLst/>
            <a:rect l="l" t="t" r="r" b="b"/>
            <a:pathLst>
              <a:path w="5079" h="34925">
                <a:moveTo>
                  <a:pt x="0" y="0"/>
                </a:moveTo>
                <a:lnTo>
                  <a:pt x="4825" y="34925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5" name="object 115"/>
          <p:cNvSpPr/>
          <p:nvPr/>
        </p:nvSpPr>
        <p:spPr>
          <a:xfrm>
            <a:off x="5690736" y="1160486"/>
            <a:ext cx="4533" cy="29142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0" y="0"/>
                </a:moveTo>
                <a:lnTo>
                  <a:pt x="3937" y="28321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6" name="object 116"/>
          <p:cNvSpPr/>
          <p:nvPr/>
        </p:nvSpPr>
        <p:spPr>
          <a:xfrm>
            <a:off x="5786062" y="1147534"/>
            <a:ext cx="3886" cy="29142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0" y="0"/>
                </a:moveTo>
                <a:lnTo>
                  <a:pt x="3810" y="2819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7" name="object 117"/>
          <p:cNvSpPr/>
          <p:nvPr/>
        </p:nvSpPr>
        <p:spPr>
          <a:xfrm>
            <a:off x="5738399" y="1154010"/>
            <a:ext cx="4533" cy="29142"/>
          </a:xfrm>
          <a:custGeom>
            <a:avLst/>
            <a:gdLst/>
            <a:ahLst/>
            <a:cxnLst/>
            <a:rect l="l" t="t" r="r" b="b"/>
            <a:pathLst>
              <a:path w="4445" h="28575">
                <a:moveTo>
                  <a:pt x="0" y="0"/>
                </a:moveTo>
                <a:lnTo>
                  <a:pt x="3937" y="28194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8" name="object 118"/>
          <p:cNvSpPr/>
          <p:nvPr/>
        </p:nvSpPr>
        <p:spPr>
          <a:xfrm>
            <a:off x="5643462" y="1169941"/>
            <a:ext cx="3238" cy="23313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1587" y="-4762"/>
                </a:moveTo>
                <a:lnTo>
                  <a:pt x="1587" y="27241"/>
                </a:lnTo>
              </a:path>
            </a:pathLst>
          </a:custGeom>
          <a:ln w="12700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19" name="object 119"/>
          <p:cNvSpPr/>
          <p:nvPr/>
        </p:nvSpPr>
        <p:spPr>
          <a:xfrm>
            <a:off x="5596447" y="1180561"/>
            <a:ext cx="2590" cy="14894"/>
          </a:xfrm>
          <a:custGeom>
            <a:avLst/>
            <a:gdLst/>
            <a:ahLst/>
            <a:cxnLst/>
            <a:rect l="l" t="t" r="r" b="b"/>
            <a:pathLst>
              <a:path w="2539" h="14605">
                <a:moveTo>
                  <a:pt x="1015" y="-4762"/>
                </a:moveTo>
                <a:lnTo>
                  <a:pt x="1015" y="19367"/>
                </a:lnTo>
              </a:path>
            </a:pathLst>
          </a:custGeom>
          <a:ln w="11556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20" name="object 120"/>
          <p:cNvSpPr/>
          <p:nvPr/>
        </p:nvSpPr>
        <p:spPr>
          <a:xfrm>
            <a:off x="5548784" y="1187037"/>
            <a:ext cx="2590" cy="14894"/>
          </a:xfrm>
          <a:custGeom>
            <a:avLst/>
            <a:gdLst/>
            <a:ahLst/>
            <a:cxnLst/>
            <a:rect l="l" t="t" r="r" b="b"/>
            <a:pathLst>
              <a:path w="2539" h="14605">
                <a:moveTo>
                  <a:pt x="1016" y="-4762"/>
                </a:moveTo>
                <a:lnTo>
                  <a:pt x="1016" y="19367"/>
                </a:lnTo>
              </a:path>
            </a:pathLst>
          </a:custGeom>
          <a:ln w="11557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121" name="object 121"/>
          <p:cNvSpPr/>
          <p:nvPr/>
        </p:nvSpPr>
        <p:spPr>
          <a:xfrm>
            <a:off x="5501510" y="1196622"/>
            <a:ext cx="1295" cy="9066"/>
          </a:xfrm>
          <a:custGeom>
            <a:avLst/>
            <a:gdLst/>
            <a:ahLst/>
            <a:cxnLst/>
            <a:rect l="l" t="t" r="r" b="b"/>
            <a:pathLst>
              <a:path w="1270" h="8890">
                <a:moveTo>
                  <a:pt x="0" y="0"/>
                </a:moveTo>
                <a:lnTo>
                  <a:pt x="1269" y="8509"/>
                </a:lnTo>
              </a:path>
            </a:pathLst>
          </a:custGeom>
          <a:ln w="9525">
            <a:solidFill>
              <a:srgbClr val="FBDE04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4037ABE-26EC-8C49-62E5-3C3E87BFD750}"/>
              </a:ext>
            </a:extLst>
          </p:cNvPr>
          <p:cNvGrpSpPr/>
          <p:nvPr/>
        </p:nvGrpSpPr>
        <p:grpSpPr>
          <a:xfrm>
            <a:off x="6530653" y="3586614"/>
            <a:ext cx="1291558" cy="1461394"/>
            <a:chOff x="10280999" y="4078671"/>
            <a:chExt cx="1291558" cy="1461394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D08C461C-0E2C-2C92-DDF3-1876F19F5C35}"/>
                </a:ext>
              </a:extLst>
            </p:cNvPr>
            <p:cNvGrpSpPr/>
            <p:nvPr/>
          </p:nvGrpSpPr>
          <p:grpSpPr>
            <a:xfrm>
              <a:off x="10348737" y="5181040"/>
              <a:ext cx="1150123" cy="359025"/>
              <a:chOff x="6450880" y="4612929"/>
              <a:chExt cx="1150123" cy="359025"/>
            </a:xfrm>
          </p:grpSpPr>
          <p:sp>
            <p:nvSpPr>
              <p:cNvPr id="122" name="object 122"/>
              <p:cNvSpPr/>
              <p:nvPr/>
            </p:nvSpPr>
            <p:spPr>
              <a:xfrm>
                <a:off x="6450880" y="4614482"/>
                <a:ext cx="1150123" cy="31550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6743073" y="4612929"/>
                <a:ext cx="564182" cy="35902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24" name="object 124"/>
              <p:cNvSpPr/>
              <p:nvPr/>
            </p:nvSpPr>
            <p:spPr>
              <a:xfrm>
                <a:off x="6499046" y="4641036"/>
                <a:ext cx="1053762" cy="2191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047BA47-4158-4537-0263-CBADD3467C7A}"/>
                </a:ext>
              </a:extLst>
            </p:cNvPr>
            <p:cNvGrpSpPr/>
            <p:nvPr/>
          </p:nvGrpSpPr>
          <p:grpSpPr>
            <a:xfrm>
              <a:off x="10280999" y="4078671"/>
              <a:ext cx="1291558" cy="1320977"/>
              <a:chOff x="6383787" y="3507877"/>
              <a:chExt cx="1291558" cy="1320977"/>
            </a:xfrm>
          </p:grpSpPr>
          <p:sp>
            <p:nvSpPr>
              <p:cNvPr id="125" name="object 125"/>
              <p:cNvSpPr txBox="1"/>
              <p:nvPr/>
            </p:nvSpPr>
            <p:spPr>
              <a:xfrm>
                <a:off x="6498799" y="4639349"/>
                <a:ext cx="1054280" cy="189505"/>
              </a:xfrm>
              <a:prstGeom prst="rect">
                <a:avLst/>
              </a:prstGeom>
              <a:ln w="9144">
                <a:solidFill>
                  <a:srgbClr val="00275F"/>
                </a:solidFill>
              </a:ln>
            </p:spPr>
            <p:txBody>
              <a:bodyPr vert="horz" wrap="square" lIns="0" tIns="29142" rIns="0" bIns="0" rtlCol="0">
                <a:spAutoFit/>
              </a:bodyPr>
              <a:lstStyle/>
              <a:p>
                <a:pPr marL="1295" algn="ctr">
                  <a:spcBef>
                    <a:spcPts val="229"/>
                  </a:spcBef>
                </a:pPr>
                <a:r>
                  <a:rPr sz="1020" b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Drills</a:t>
                </a:r>
                <a:endParaRPr sz="1020">
                  <a:latin typeface="Arial"/>
                  <a:cs typeface="Arial"/>
                </a:endParaRPr>
              </a:p>
            </p:txBody>
          </p:sp>
          <p:sp>
            <p:nvSpPr>
              <p:cNvPr id="127" name="object 127"/>
              <p:cNvSpPr/>
              <p:nvPr/>
            </p:nvSpPr>
            <p:spPr>
              <a:xfrm>
                <a:off x="7132922" y="4138891"/>
                <a:ext cx="373013" cy="256447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28" name="object 128"/>
              <p:cNvSpPr/>
              <p:nvPr/>
            </p:nvSpPr>
            <p:spPr>
              <a:xfrm>
                <a:off x="7132922" y="4158383"/>
                <a:ext cx="329818" cy="319327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7181880" y="4236418"/>
                <a:ext cx="177181" cy="16863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7181880" y="4236418"/>
                <a:ext cx="177440" cy="169022"/>
              </a:xfrm>
              <a:custGeom>
                <a:avLst/>
                <a:gdLst/>
                <a:ahLst/>
                <a:cxnLst/>
                <a:rect l="l" t="t" r="r" b="b"/>
                <a:pathLst>
                  <a:path w="173989" h="165735">
                    <a:moveTo>
                      <a:pt x="156590" y="0"/>
                    </a:moveTo>
                    <a:lnTo>
                      <a:pt x="0" y="147193"/>
                    </a:lnTo>
                    <a:lnTo>
                      <a:pt x="17144" y="165354"/>
                    </a:lnTo>
                    <a:lnTo>
                      <a:pt x="173736" y="18161"/>
                    </a:lnTo>
                    <a:lnTo>
                      <a:pt x="156590" y="0"/>
                    </a:lnTo>
                    <a:close/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6411763" y="4120240"/>
                <a:ext cx="848604" cy="407206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6459944" y="4145108"/>
                <a:ext cx="752242" cy="310844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6459944" y="4145108"/>
                <a:ext cx="752502" cy="310844"/>
              </a:xfrm>
              <a:custGeom>
                <a:avLst/>
                <a:gdLst/>
                <a:ahLst/>
                <a:cxnLst/>
                <a:rect l="l" t="t" r="r" b="b"/>
                <a:pathLst>
                  <a:path w="737870" h="304800">
                    <a:moveTo>
                      <a:pt x="737615" y="304799"/>
                    </a:moveTo>
                    <a:lnTo>
                      <a:pt x="724915" y="0"/>
                    </a:lnTo>
                    <a:lnTo>
                      <a:pt x="0" y="0"/>
                    </a:lnTo>
                    <a:lnTo>
                      <a:pt x="12700" y="304799"/>
                    </a:lnTo>
                    <a:lnTo>
                      <a:pt x="737615" y="304799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4" name="object 134"/>
              <p:cNvSpPr/>
              <p:nvPr/>
            </p:nvSpPr>
            <p:spPr>
              <a:xfrm>
                <a:off x="6424197" y="4048746"/>
                <a:ext cx="822183" cy="156976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6472378" y="4073614"/>
                <a:ext cx="725821" cy="60615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6472378" y="4073614"/>
                <a:ext cx="725951" cy="60874"/>
              </a:xfrm>
              <a:custGeom>
                <a:avLst/>
                <a:gdLst/>
                <a:ahLst/>
                <a:cxnLst/>
                <a:rect l="l" t="t" r="r" b="b"/>
                <a:pathLst>
                  <a:path w="711835" h="59689">
                    <a:moveTo>
                      <a:pt x="0" y="59436"/>
                    </a:moveTo>
                    <a:lnTo>
                      <a:pt x="14859" y="0"/>
                    </a:lnTo>
                    <a:lnTo>
                      <a:pt x="711708" y="0"/>
                    </a:lnTo>
                    <a:lnTo>
                      <a:pt x="696849" y="59436"/>
                    </a:lnTo>
                    <a:lnTo>
                      <a:pt x="0" y="59436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7" name="object 137"/>
              <p:cNvSpPr/>
              <p:nvPr/>
            </p:nvSpPr>
            <p:spPr>
              <a:xfrm>
                <a:off x="6473932" y="4441964"/>
                <a:ext cx="724267" cy="138326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6383787" y="4073614"/>
                <a:ext cx="128999" cy="427411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39" name="object 139"/>
              <p:cNvSpPr/>
              <p:nvPr/>
            </p:nvSpPr>
            <p:spPr>
              <a:xfrm>
                <a:off x="6431968" y="4098481"/>
                <a:ext cx="32638" cy="331049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0" name="object 140"/>
              <p:cNvSpPr/>
              <p:nvPr/>
            </p:nvSpPr>
            <p:spPr>
              <a:xfrm>
                <a:off x="6431968" y="4098481"/>
                <a:ext cx="33026" cy="331567"/>
              </a:xfrm>
              <a:custGeom>
                <a:avLst/>
                <a:gdLst/>
                <a:ahLst/>
                <a:cxnLst/>
                <a:rect l="l" t="t" r="r" b="b"/>
                <a:pathLst>
                  <a:path w="32385" h="325120">
                    <a:moveTo>
                      <a:pt x="0" y="324612"/>
                    </a:moveTo>
                    <a:lnTo>
                      <a:pt x="32003" y="324612"/>
                    </a:lnTo>
                    <a:lnTo>
                      <a:pt x="32003" y="0"/>
                    </a:lnTo>
                    <a:lnTo>
                      <a:pt x="0" y="0"/>
                    </a:lnTo>
                    <a:lnTo>
                      <a:pt x="0" y="324612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1" name="object 141"/>
              <p:cNvSpPr/>
              <p:nvPr/>
            </p:nvSpPr>
            <p:spPr>
              <a:xfrm>
                <a:off x="7493501" y="3686612"/>
                <a:ext cx="150758" cy="853267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2" name="object 142"/>
              <p:cNvSpPr/>
              <p:nvPr/>
            </p:nvSpPr>
            <p:spPr>
              <a:xfrm>
                <a:off x="7541293" y="3711350"/>
                <a:ext cx="55174" cy="756258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7541293" y="3711350"/>
                <a:ext cx="55693" cy="756388"/>
              </a:xfrm>
              <a:custGeom>
                <a:avLst/>
                <a:gdLst/>
                <a:ahLst/>
                <a:cxnLst/>
                <a:rect l="l" t="t" r="r" b="b"/>
                <a:pathLst>
                  <a:path w="54610" h="741679">
                    <a:moveTo>
                      <a:pt x="0" y="761"/>
                    </a:moveTo>
                    <a:lnTo>
                      <a:pt x="38607" y="741552"/>
                    </a:lnTo>
                    <a:lnTo>
                      <a:pt x="54101" y="740790"/>
                    </a:lnTo>
                    <a:lnTo>
                      <a:pt x="15493" y="0"/>
                    </a:lnTo>
                    <a:lnTo>
                      <a:pt x="0" y="761"/>
                    </a:lnTo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4" name="object 144"/>
              <p:cNvSpPr/>
              <p:nvPr/>
            </p:nvSpPr>
            <p:spPr>
              <a:xfrm>
                <a:off x="7510598" y="4427976"/>
                <a:ext cx="164747" cy="186507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5" name="object 145"/>
              <p:cNvSpPr/>
              <p:nvPr/>
            </p:nvSpPr>
            <p:spPr>
              <a:xfrm>
                <a:off x="7558001" y="4452584"/>
                <a:ext cx="69940" cy="90532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7553145" y="4447727"/>
                <a:ext cx="79654" cy="100246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7" name="object 147"/>
              <p:cNvSpPr/>
              <p:nvPr/>
            </p:nvSpPr>
            <p:spPr>
              <a:xfrm>
                <a:off x="7434441" y="3657082"/>
                <a:ext cx="170963" cy="144542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7482363" y="3682468"/>
                <a:ext cx="74861" cy="47144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49" name="object 149"/>
              <p:cNvSpPr/>
              <p:nvPr/>
            </p:nvSpPr>
            <p:spPr>
              <a:xfrm>
                <a:off x="7482363" y="3682468"/>
                <a:ext cx="75121" cy="47274"/>
              </a:xfrm>
              <a:custGeom>
                <a:avLst/>
                <a:gdLst/>
                <a:ahLst/>
                <a:cxnLst/>
                <a:rect l="l" t="t" r="r" b="b"/>
                <a:pathLst>
                  <a:path w="73660" h="46354">
                    <a:moveTo>
                      <a:pt x="0" y="3682"/>
                    </a:moveTo>
                    <a:lnTo>
                      <a:pt x="2286" y="46227"/>
                    </a:lnTo>
                    <a:lnTo>
                      <a:pt x="73405" y="42418"/>
                    </a:lnTo>
                    <a:lnTo>
                      <a:pt x="71247" y="0"/>
                    </a:lnTo>
                    <a:lnTo>
                      <a:pt x="0" y="3682"/>
                    </a:lnTo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0" name="object 150"/>
              <p:cNvSpPr/>
              <p:nvPr/>
            </p:nvSpPr>
            <p:spPr>
              <a:xfrm>
                <a:off x="7459308" y="3636877"/>
                <a:ext cx="180290" cy="184952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1" name="object 151"/>
              <p:cNvSpPr/>
              <p:nvPr/>
            </p:nvSpPr>
            <p:spPr>
              <a:xfrm>
                <a:off x="7507230" y="3661745"/>
                <a:ext cx="84315" cy="88591"/>
              </a:xfrm>
              <a:prstGeom prst="rect">
                <a:avLst/>
              </a:prstGeom>
              <a:blipFill>
                <a:blip r:embed="rId2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7507230" y="3661745"/>
                <a:ext cx="84835" cy="88720"/>
              </a:xfrm>
              <a:custGeom>
                <a:avLst/>
                <a:gdLst/>
                <a:ahLst/>
                <a:cxnLst/>
                <a:rect l="l" t="t" r="r" b="b"/>
                <a:pathLst>
                  <a:path w="83185" h="86995">
                    <a:moveTo>
                      <a:pt x="0" y="4064"/>
                    </a:moveTo>
                    <a:lnTo>
                      <a:pt x="4317" y="86868"/>
                    </a:lnTo>
                    <a:lnTo>
                      <a:pt x="82676" y="82804"/>
                    </a:lnTo>
                    <a:lnTo>
                      <a:pt x="78358" y="0"/>
                    </a:lnTo>
                    <a:lnTo>
                      <a:pt x="0" y="4064"/>
                    </a:lnTo>
                    <a:close/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3" name="object 153"/>
              <p:cNvSpPr/>
              <p:nvPr/>
            </p:nvSpPr>
            <p:spPr>
              <a:xfrm>
                <a:off x="7373826" y="3748781"/>
                <a:ext cx="160085" cy="722712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4" name="object 154"/>
              <p:cNvSpPr/>
              <p:nvPr/>
            </p:nvSpPr>
            <p:spPr>
              <a:xfrm>
                <a:off x="7422914" y="3773390"/>
                <a:ext cx="63333" cy="625963"/>
              </a:xfrm>
              <a:prstGeom prst="rect">
                <a:avLst/>
              </a:prstGeom>
              <a:blipFill>
                <a:blip r:embed="rId2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7422914" y="3773390"/>
                <a:ext cx="63464" cy="626222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614045">
                    <a:moveTo>
                      <a:pt x="0" y="1524"/>
                    </a:moveTo>
                    <a:lnTo>
                      <a:pt x="31876" y="613791"/>
                    </a:lnTo>
                    <a:lnTo>
                      <a:pt x="62102" y="612267"/>
                    </a:lnTo>
                    <a:lnTo>
                      <a:pt x="30098" y="0"/>
                    </a:lnTo>
                    <a:lnTo>
                      <a:pt x="0" y="1524"/>
                    </a:lnTo>
                    <a:close/>
                  </a:path>
                </a:pathLst>
              </a:custGeom>
              <a:ln w="952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7401802" y="3507877"/>
                <a:ext cx="181844" cy="1103497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 dirty="0"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7449724" y="3532356"/>
                <a:ext cx="86258" cy="1007394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8" name="object 158"/>
              <p:cNvSpPr/>
              <p:nvPr/>
            </p:nvSpPr>
            <p:spPr>
              <a:xfrm>
                <a:off x="7449724" y="3532356"/>
                <a:ext cx="86777" cy="1007653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988060">
                    <a:moveTo>
                      <a:pt x="0" y="1651"/>
                    </a:moveTo>
                    <a:lnTo>
                      <a:pt x="51307" y="987806"/>
                    </a:lnTo>
                    <a:lnTo>
                      <a:pt x="84581" y="986028"/>
                    </a:lnTo>
                    <a:lnTo>
                      <a:pt x="33146" y="0"/>
                    </a:lnTo>
                    <a:lnTo>
                      <a:pt x="0" y="1651"/>
                    </a:lnTo>
                    <a:close/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59" name="object 159"/>
              <p:cNvSpPr/>
              <p:nvPr/>
            </p:nvSpPr>
            <p:spPr>
              <a:xfrm>
                <a:off x="7535465" y="4490145"/>
                <a:ext cx="115011" cy="155422"/>
              </a:xfrm>
              <a:prstGeom prst="rect">
                <a:avLst/>
              </a:prstGeom>
              <a:blipFill>
                <a:blip r:embed="rId3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7584294" y="4514883"/>
                <a:ext cx="17354" cy="58283"/>
              </a:xfrm>
              <a:prstGeom prst="rect">
                <a:avLst/>
              </a:prstGeom>
              <a:blipFill>
                <a:blip r:embed="rId3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7584294" y="4514883"/>
                <a:ext cx="17485" cy="58283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57150">
                    <a:moveTo>
                      <a:pt x="0" y="635"/>
                    </a:moveTo>
                    <a:lnTo>
                      <a:pt x="2921" y="57150"/>
                    </a:lnTo>
                    <a:lnTo>
                      <a:pt x="17017" y="56388"/>
                    </a:lnTo>
                    <a:lnTo>
                      <a:pt x="14097" y="0"/>
                    </a:lnTo>
                    <a:lnTo>
                      <a:pt x="0" y="635"/>
                    </a:lnTo>
                    <a:close/>
                  </a:path>
                </a:pathLst>
              </a:custGeom>
              <a:ln w="9525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7047440" y="4459060"/>
                <a:ext cx="181844" cy="181843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3" name="object 163"/>
              <p:cNvSpPr/>
              <p:nvPr/>
            </p:nvSpPr>
            <p:spPr>
              <a:xfrm>
                <a:off x="7095620" y="4483928"/>
                <a:ext cx="85482" cy="85481"/>
              </a:xfrm>
              <a:prstGeom prst="rect">
                <a:avLst/>
              </a:prstGeom>
              <a:blipFill>
                <a:blip r:embed="rId3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4" name="object 164"/>
              <p:cNvSpPr/>
              <p:nvPr/>
            </p:nvSpPr>
            <p:spPr>
              <a:xfrm>
                <a:off x="7090958" y="4479265"/>
                <a:ext cx="94807" cy="94807"/>
              </a:xfrm>
              <a:prstGeom prst="rect">
                <a:avLst/>
              </a:prstGeom>
              <a:blipFill>
                <a:blip r:embed="rId3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5" name="object 165"/>
              <p:cNvSpPr/>
              <p:nvPr/>
            </p:nvSpPr>
            <p:spPr>
              <a:xfrm>
                <a:off x="6449064" y="4459060"/>
                <a:ext cx="181844" cy="181843"/>
              </a:xfrm>
              <a:prstGeom prst="rect">
                <a:avLst/>
              </a:prstGeom>
              <a:blipFill>
                <a:blip r:embed="rId3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6492583" y="4479265"/>
                <a:ext cx="679195" cy="136771"/>
              </a:xfrm>
              <a:prstGeom prst="rect">
                <a:avLst/>
              </a:prstGeom>
              <a:blipFill>
                <a:blip r:embed="rId3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7" name="object 167"/>
              <p:cNvSpPr/>
              <p:nvPr/>
            </p:nvSpPr>
            <p:spPr>
              <a:xfrm>
                <a:off x="6546980" y="4507241"/>
                <a:ext cx="576615" cy="37300"/>
              </a:xfrm>
              <a:prstGeom prst="rect">
                <a:avLst/>
              </a:prstGeom>
              <a:blipFill>
                <a:blip r:embed="rId3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8" name="object 168"/>
              <p:cNvSpPr/>
              <p:nvPr/>
            </p:nvSpPr>
            <p:spPr>
              <a:xfrm>
                <a:off x="6546980" y="4507241"/>
                <a:ext cx="577005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565785" h="36829">
                    <a:moveTo>
                      <a:pt x="0" y="36575"/>
                    </a:moveTo>
                    <a:lnTo>
                      <a:pt x="565403" y="36575"/>
                    </a:lnTo>
                    <a:lnTo>
                      <a:pt x="565403" y="0"/>
                    </a:lnTo>
                    <a:lnTo>
                      <a:pt x="0" y="0"/>
                    </a:lnTo>
                    <a:lnTo>
                      <a:pt x="0" y="36575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69" name="object 169"/>
              <p:cNvSpPr/>
              <p:nvPr/>
            </p:nvSpPr>
            <p:spPr>
              <a:xfrm>
                <a:off x="6517450" y="4120240"/>
                <a:ext cx="289084" cy="284422"/>
              </a:xfrm>
              <a:prstGeom prst="rect">
                <a:avLst/>
              </a:prstGeom>
              <a:blipFill>
                <a:blip r:embed="rId3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6773897" y="4165313"/>
                <a:ext cx="414977" cy="242459"/>
              </a:xfrm>
              <a:prstGeom prst="rect">
                <a:avLst/>
              </a:prstGeom>
              <a:blipFill>
                <a:blip r:embed="rId3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1" name="object 171"/>
              <p:cNvSpPr/>
              <p:nvPr/>
            </p:nvSpPr>
            <p:spPr>
              <a:xfrm>
                <a:off x="6822078" y="4190180"/>
                <a:ext cx="318615" cy="146097"/>
              </a:xfrm>
              <a:prstGeom prst="rect">
                <a:avLst/>
              </a:prstGeom>
              <a:blipFill>
                <a:blip r:embed="rId4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6822078" y="4190180"/>
                <a:ext cx="318615" cy="146356"/>
              </a:xfrm>
              <a:custGeom>
                <a:avLst/>
                <a:gdLst/>
                <a:ahLst/>
                <a:cxnLst/>
                <a:rect l="l" t="t" r="r" b="b"/>
                <a:pathLst>
                  <a:path w="312420" h="143510">
                    <a:moveTo>
                      <a:pt x="0" y="143256"/>
                    </a:moveTo>
                    <a:lnTo>
                      <a:pt x="312420" y="143256"/>
                    </a:lnTo>
                    <a:lnTo>
                      <a:pt x="312420" y="0"/>
                    </a:lnTo>
                    <a:lnTo>
                      <a:pt x="0" y="0"/>
                    </a:lnTo>
                    <a:lnTo>
                      <a:pt x="0" y="143256"/>
                    </a:lnTo>
                    <a:close/>
                  </a:path>
                </a:pathLst>
              </a:custGeom>
              <a:ln w="9143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3" name="object 173"/>
              <p:cNvSpPr/>
              <p:nvPr/>
            </p:nvSpPr>
            <p:spPr>
              <a:xfrm>
                <a:off x="6433522" y="4134228"/>
                <a:ext cx="293748" cy="206711"/>
              </a:xfrm>
              <a:prstGeom prst="rect">
                <a:avLst/>
              </a:prstGeom>
              <a:blipFill>
                <a:blip r:embed="rId4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4" name="object 174"/>
              <p:cNvSpPr/>
              <p:nvPr/>
            </p:nvSpPr>
            <p:spPr>
              <a:xfrm>
                <a:off x="6481703" y="4159096"/>
                <a:ext cx="197386" cy="110350"/>
              </a:xfrm>
              <a:prstGeom prst="rect">
                <a:avLst/>
              </a:prstGeom>
              <a:blipFill>
                <a:blip r:embed="rId4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5" name="object 175"/>
              <p:cNvSpPr/>
              <p:nvPr/>
            </p:nvSpPr>
            <p:spPr>
              <a:xfrm>
                <a:off x="6481703" y="4159096"/>
                <a:ext cx="197516" cy="110738"/>
              </a:xfrm>
              <a:custGeom>
                <a:avLst/>
                <a:gdLst/>
                <a:ahLst/>
                <a:cxnLst/>
                <a:rect l="l" t="t" r="r" b="b"/>
                <a:pathLst>
                  <a:path w="193675" h="108585">
                    <a:moveTo>
                      <a:pt x="0" y="108204"/>
                    </a:moveTo>
                    <a:lnTo>
                      <a:pt x="193548" y="108204"/>
                    </a:lnTo>
                    <a:lnTo>
                      <a:pt x="193548" y="0"/>
                    </a:lnTo>
                    <a:lnTo>
                      <a:pt x="0" y="0"/>
                    </a:lnTo>
                    <a:lnTo>
                      <a:pt x="0" y="108204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7260368" y="4183963"/>
                <a:ext cx="160085" cy="160085"/>
              </a:xfrm>
              <a:prstGeom prst="rect">
                <a:avLst/>
              </a:prstGeom>
              <a:blipFill>
                <a:blip r:embed="rId4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7" name="object 177"/>
              <p:cNvSpPr/>
              <p:nvPr/>
            </p:nvSpPr>
            <p:spPr>
              <a:xfrm>
                <a:off x="7308549" y="4208831"/>
                <a:ext cx="63723" cy="63723"/>
              </a:xfrm>
              <a:prstGeom prst="rect">
                <a:avLst/>
              </a:prstGeom>
              <a:blipFill>
                <a:blip r:embed="rId4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7303886" y="4204168"/>
                <a:ext cx="73048" cy="73048"/>
              </a:xfrm>
              <a:prstGeom prst="rect">
                <a:avLst/>
              </a:prstGeom>
              <a:blipFill>
                <a:blip r:embed="rId4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79" name="object 179"/>
              <p:cNvSpPr/>
              <p:nvPr/>
            </p:nvSpPr>
            <p:spPr>
              <a:xfrm>
                <a:off x="7174886" y="4194843"/>
                <a:ext cx="48181" cy="18650"/>
              </a:xfrm>
              <a:prstGeom prst="rect">
                <a:avLst/>
              </a:prstGeom>
              <a:blipFill>
                <a:blip r:embed="rId4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0" name="object 180"/>
              <p:cNvSpPr/>
              <p:nvPr/>
            </p:nvSpPr>
            <p:spPr>
              <a:xfrm>
                <a:off x="7174886" y="4233698"/>
                <a:ext cx="48181" cy="18650"/>
              </a:xfrm>
              <a:prstGeom prst="rect">
                <a:avLst/>
              </a:prstGeom>
              <a:blipFill>
                <a:blip r:embed="rId4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1" name="object 181"/>
              <p:cNvSpPr/>
              <p:nvPr/>
            </p:nvSpPr>
            <p:spPr>
              <a:xfrm>
                <a:off x="7174886" y="4267891"/>
                <a:ext cx="48181" cy="20205"/>
              </a:xfrm>
              <a:prstGeom prst="rect">
                <a:avLst/>
              </a:prstGeom>
              <a:blipFill>
                <a:blip r:embed="rId4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7174886" y="4305193"/>
                <a:ext cx="48181" cy="18650"/>
              </a:xfrm>
              <a:prstGeom prst="rect">
                <a:avLst/>
              </a:prstGeom>
              <a:blipFill>
                <a:blip r:embed="rId4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6424197" y="4230590"/>
                <a:ext cx="48181" cy="20205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6424197" y="4269445"/>
                <a:ext cx="48181" cy="20205"/>
              </a:xfrm>
              <a:prstGeom prst="rect">
                <a:avLst/>
              </a:prstGeom>
              <a:blipFill>
                <a:blip r:embed="rId5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6424197" y="4347156"/>
                <a:ext cx="48181" cy="18650"/>
              </a:xfrm>
              <a:prstGeom prst="rect">
                <a:avLst/>
              </a:prstGeom>
              <a:blipFill>
                <a:blip r:embed="rId5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6424197" y="4308301"/>
                <a:ext cx="48181" cy="20205"/>
              </a:xfrm>
              <a:prstGeom prst="rect">
                <a:avLst/>
              </a:prstGeom>
              <a:blipFill>
                <a:blip r:embed="rId5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6424197" y="4191734"/>
                <a:ext cx="48181" cy="20205"/>
              </a:xfrm>
              <a:prstGeom prst="rect">
                <a:avLst/>
              </a:prstGeom>
              <a:blipFill>
                <a:blip r:embed="rId5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E509B0E-1DFE-72E2-6BAF-612DEE456071}"/>
              </a:ext>
            </a:extLst>
          </p:cNvPr>
          <p:cNvGrpSpPr/>
          <p:nvPr/>
        </p:nvGrpSpPr>
        <p:grpSpPr>
          <a:xfrm>
            <a:off x="10462571" y="5410430"/>
            <a:ext cx="1308784" cy="907923"/>
            <a:chOff x="8859923" y="5531473"/>
            <a:chExt cx="1308784" cy="907923"/>
          </a:xfrm>
        </p:grpSpPr>
        <p:grpSp>
          <p:nvGrpSpPr>
            <p:cNvPr id="211" name="object 211"/>
            <p:cNvGrpSpPr/>
            <p:nvPr/>
          </p:nvGrpSpPr>
          <p:grpSpPr>
            <a:xfrm>
              <a:off x="8859923" y="5531473"/>
              <a:ext cx="1308784" cy="907923"/>
              <a:chOff x="7193280" y="5423916"/>
              <a:chExt cx="1283335" cy="890269"/>
            </a:xfrm>
          </p:grpSpPr>
          <p:sp>
            <p:nvSpPr>
              <p:cNvPr id="212" name="object 212"/>
              <p:cNvSpPr/>
              <p:nvPr/>
            </p:nvSpPr>
            <p:spPr>
              <a:xfrm>
                <a:off x="7271004" y="5423916"/>
                <a:ext cx="1127759" cy="547116"/>
              </a:xfrm>
              <a:prstGeom prst="rect">
                <a:avLst/>
              </a:prstGeom>
              <a:blipFill>
                <a:blip r:embed="rId5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3" name="object 213"/>
              <p:cNvSpPr/>
              <p:nvPr/>
            </p:nvSpPr>
            <p:spPr>
              <a:xfrm>
                <a:off x="7317994" y="5448300"/>
                <a:ext cx="1033365" cy="452628"/>
              </a:xfrm>
              <a:prstGeom prst="rect">
                <a:avLst/>
              </a:prstGeom>
              <a:blipFill>
                <a:blip r:embed="rId5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7317994" y="5448300"/>
                <a:ext cx="1033780" cy="452755"/>
              </a:xfrm>
              <a:custGeom>
                <a:avLst/>
                <a:gdLst/>
                <a:ahLst/>
                <a:cxnLst/>
                <a:rect l="l" t="t" r="r" b="b"/>
                <a:pathLst>
                  <a:path w="1033779" h="452754">
                    <a:moveTo>
                      <a:pt x="492505" y="0"/>
                    </a:moveTo>
                    <a:lnTo>
                      <a:pt x="543316" y="7869"/>
                    </a:lnTo>
                    <a:lnTo>
                      <a:pt x="587451" y="29785"/>
                    </a:lnTo>
                    <a:lnTo>
                      <a:pt x="622259" y="63203"/>
                    </a:lnTo>
                    <a:lnTo>
                      <a:pt x="645088" y="105582"/>
                    </a:lnTo>
                    <a:lnTo>
                      <a:pt x="653287" y="154381"/>
                    </a:lnTo>
                    <a:lnTo>
                      <a:pt x="647573" y="181724"/>
                    </a:lnTo>
                    <a:lnTo>
                      <a:pt x="677326" y="169636"/>
                    </a:lnTo>
                    <a:lnTo>
                      <a:pt x="707485" y="160697"/>
                    </a:lnTo>
                    <a:lnTo>
                      <a:pt x="737405" y="155033"/>
                    </a:lnTo>
                    <a:lnTo>
                      <a:pt x="766445" y="152768"/>
                    </a:lnTo>
                    <a:lnTo>
                      <a:pt x="783586" y="153117"/>
                    </a:lnTo>
                    <a:lnTo>
                      <a:pt x="830199" y="162559"/>
                    </a:lnTo>
                    <a:lnTo>
                      <a:pt x="868173" y="188026"/>
                    </a:lnTo>
                    <a:lnTo>
                      <a:pt x="884062" y="224623"/>
                    </a:lnTo>
                    <a:lnTo>
                      <a:pt x="877687" y="268400"/>
                    </a:lnTo>
                    <a:lnTo>
                      <a:pt x="848867" y="315404"/>
                    </a:lnTo>
                    <a:lnTo>
                      <a:pt x="906494" y="314401"/>
                    </a:lnTo>
                    <a:lnTo>
                      <a:pt x="956690" y="320860"/>
                    </a:lnTo>
                    <a:lnTo>
                      <a:pt x="996600" y="334437"/>
                    </a:lnTo>
                    <a:lnTo>
                      <a:pt x="1023365" y="354787"/>
                    </a:lnTo>
                    <a:lnTo>
                      <a:pt x="1033365" y="377872"/>
                    </a:lnTo>
                    <a:lnTo>
                      <a:pt x="1028588" y="402667"/>
                    </a:lnTo>
                    <a:lnTo>
                      <a:pt x="1010025" y="427923"/>
                    </a:lnTo>
                    <a:lnTo>
                      <a:pt x="978661" y="452386"/>
                    </a:lnTo>
                    <a:lnTo>
                      <a:pt x="979551" y="452627"/>
                    </a:lnTo>
                    <a:lnTo>
                      <a:pt x="253" y="452627"/>
                    </a:lnTo>
                    <a:lnTo>
                      <a:pt x="0" y="444487"/>
                    </a:lnTo>
                    <a:lnTo>
                      <a:pt x="25856" y="412665"/>
                    </a:lnTo>
                    <a:lnTo>
                      <a:pt x="84601" y="390531"/>
                    </a:lnTo>
                    <a:lnTo>
                      <a:pt x="123189" y="385038"/>
                    </a:lnTo>
                    <a:lnTo>
                      <a:pt x="175386" y="385432"/>
                    </a:lnTo>
                    <a:lnTo>
                      <a:pt x="132462" y="349518"/>
                    </a:lnTo>
                    <a:lnTo>
                      <a:pt x="108981" y="313242"/>
                    </a:lnTo>
                    <a:lnTo>
                      <a:pt x="106574" y="279419"/>
                    </a:lnTo>
                    <a:lnTo>
                      <a:pt x="126873" y="250863"/>
                    </a:lnTo>
                    <a:lnTo>
                      <a:pt x="159626" y="234247"/>
                    </a:lnTo>
                    <a:lnTo>
                      <a:pt x="202823" y="225606"/>
                    </a:lnTo>
                    <a:lnTo>
                      <a:pt x="253645" y="224842"/>
                    </a:lnTo>
                    <a:lnTo>
                      <a:pt x="309277" y="231858"/>
                    </a:lnTo>
                    <a:lnTo>
                      <a:pt x="366902" y="246557"/>
                    </a:lnTo>
                    <a:lnTo>
                      <a:pt x="351655" y="226481"/>
                    </a:lnTo>
                    <a:lnTo>
                      <a:pt x="340645" y="204150"/>
                    </a:lnTo>
                    <a:lnTo>
                      <a:pt x="333970" y="179979"/>
                    </a:lnTo>
                    <a:lnTo>
                      <a:pt x="331724" y="154381"/>
                    </a:lnTo>
                    <a:lnTo>
                      <a:pt x="339910" y="105582"/>
                    </a:lnTo>
                    <a:lnTo>
                      <a:pt x="362716" y="63203"/>
                    </a:lnTo>
                    <a:lnTo>
                      <a:pt x="397505" y="29785"/>
                    </a:lnTo>
                    <a:lnTo>
                      <a:pt x="441647" y="7869"/>
                    </a:lnTo>
                    <a:lnTo>
                      <a:pt x="492505" y="0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7441755" y="5527548"/>
                <a:ext cx="821372" cy="443483"/>
              </a:xfrm>
              <a:prstGeom prst="rect">
                <a:avLst/>
              </a:prstGeom>
              <a:blipFill>
                <a:blip r:embed="rId5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6" name="object 216"/>
              <p:cNvSpPr/>
              <p:nvPr/>
            </p:nvSpPr>
            <p:spPr>
              <a:xfrm>
                <a:off x="7544088" y="5603748"/>
                <a:ext cx="636744" cy="297179"/>
              </a:xfrm>
              <a:prstGeom prst="rect">
                <a:avLst/>
              </a:prstGeom>
              <a:blipFill>
                <a:blip r:embed="rId5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7" name="object 217"/>
              <p:cNvSpPr/>
              <p:nvPr/>
            </p:nvSpPr>
            <p:spPr>
              <a:xfrm>
                <a:off x="7544088" y="5603748"/>
                <a:ext cx="636905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636904" h="297179">
                    <a:moveTo>
                      <a:pt x="288383" y="0"/>
                    </a:moveTo>
                    <a:lnTo>
                      <a:pt x="325074" y="7119"/>
                    </a:lnTo>
                    <a:lnTo>
                      <a:pt x="355026" y="26536"/>
                    </a:lnTo>
                    <a:lnTo>
                      <a:pt x="375215" y="55335"/>
                    </a:lnTo>
                    <a:lnTo>
                      <a:pt x="382617" y="90601"/>
                    </a:lnTo>
                    <a:lnTo>
                      <a:pt x="379315" y="106641"/>
                    </a:lnTo>
                    <a:lnTo>
                      <a:pt x="396728" y="99548"/>
                    </a:lnTo>
                    <a:lnTo>
                      <a:pt x="414414" y="94302"/>
                    </a:lnTo>
                    <a:lnTo>
                      <a:pt x="431982" y="90977"/>
                    </a:lnTo>
                    <a:lnTo>
                      <a:pt x="449038" y="89649"/>
                    </a:lnTo>
                    <a:lnTo>
                      <a:pt x="459051" y="89853"/>
                    </a:lnTo>
                    <a:lnTo>
                      <a:pt x="508621" y="110335"/>
                    </a:lnTo>
                    <a:lnTo>
                      <a:pt x="517935" y="131814"/>
                    </a:lnTo>
                    <a:lnTo>
                      <a:pt x="514201" y="157506"/>
                    </a:lnTo>
                    <a:lnTo>
                      <a:pt x="497298" y="185089"/>
                    </a:lnTo>
                    <a:lnTo>
                      <a:pt x="531042" y="184500"/>
                    </a:lnTo>
                    <a:lnTo>
                      <a:pt x="560464" y="188293"/>
                    </a:lnTo>
                    <a:lnTo>
                      <a:pt x="583862" y="196262"/>
                    </a:lnTo>
                    <a:lnTo>
                      <a:pt x="599533" y="208203"/>
                    </a:lnTo>
                    <a:lnTo>
                      <a:pt x="605393" y="221750"/>
                    </a:lnTo>
                    <a:lnTo>
                      <a:pt x="602597" y="236299"/>
                    </a:lnTo>
                    <a:lnTo>
                      <a:pt x="591728" y="251119"/>
                    </a:lnTo>
                    <a:lnTo>
                      <a:pt x="573371" y="265480"/>
                    </a:lnTo>
                    <a:lnTo>
                      <a:pt x="595453" y="271301"/>
                    </a:lnTo>
                    <a:lnTo>
                      <a:pt x="613820" y="278663"/>
                    </a:lnTo>
                    <a:lnTo>
                      <a:pt x="627806" y="287358"/>
                    </a:lnTo>
                    <a:lnTo>
                      <a:pt x="636744" y="297179"/>
                    </a:lnTo>
                    <a:lnTo>
                      <a:pt x="19270" y="297179"/>
                    </a:lnTo>
                    <a:lnTo>
                      <a:pt x="7576" y="285737"/>
                    </a:lnTo>
                    <a:lnTo>
                      <a:pt x="1061" y="274105"/>
                    </a:lnTo>
                    <a:lnTo>
                      <a:pt x="0" y="262666"/>
                    </a:lnTo>
                    <a:lnTo>
                      <a:pt x="4665" y="251802"/>
                    </a:lnTo>
                    <a:lnTo>
                      <a:pt x="15021" y="242162"/>
                    </a:lnTo>
                    <a:lnTo>
                      <a:pt x="30176" y="234597"/>
                    </a:lnTo>
                    <a:lnTo>
                      <a:pt x="49403" y="229171"/>
                    </a:lnTo>
                    <a:lnTo>
                      <a:pt x="71975" y="225945"/>
                    </a:lnTo>
                    <a:lnTo>
                      <a:pt x="102582" y="226186"/>
                    </a:lnTo>
                    <a:lnTo>
                      <a:pt x="77456" y="205109"/>
                    </a:lnTo>
                    <a:lnTo>
                      <a:pt x="63688" y="183821"/>
                    </a:lnTo>
                    <a:lnTo>
                      <a:pt x="62255" y="163973"/>
                    </a:lnTo>
                    <a:lnTo>
                      <a:pt x="74134" y="147218"/>
                    </a:lnTo>
                    <a:lnTo>
                      <a:pt x="99175" y="135763"/>
                    </a:lnTo>
                    <a:lnTo>
                      <a:pt x="133109" y="131595"/>
                    </a:lnTo>
                    <a:lnTo>
                      <a:pt x="172735" y="134607"/>
                    </a:lnTo>
                    <a:lnTo>
                      <a:pt x="214850" y="144691"/>
                    </a:lnTo>
                    <a:lnTo>
                      <a:pt x="205882" y="132908"/>
                    </a:lnTo>
                    <a:lnTo>
                      <a:pt x="199403" y="119802"/>
                    </a:lnTo>
                    <a:lnTo>
                      <a:pt x="195472" y="105614"/>
                    </a:lnTo>
                    <a:lnTo>
                      <a:pt x="194149" y="90589"/>
                    </a:lnTo>
                    <a:lnTo>
                      <a:pt x="201568" y="55330"/>
                    </a:lnTo>
                    <a:lnTo>
                      <a:pt x="221787" y="26535"/>
                    </a:lnTo>
                    <a:lnTo>
                      <a:pt x="251745" y="7119"/>
                    </a:lnTo>
                    <a:lnTo>
                      <a:pt x="288383" y="0"/>
                    </a:lnTo>
                    <a:close/>
                  </a:path>
                </a:pathLst>
              </a:custGeom>
              <a:ln w="9144">
                <a:solidFill>
                  <a:srgbClr val="808080"/>
                </a:solidFill>
              </a:ln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8" name="object 218"/>
              <p:cNvSpPr/>
              <p:nvPr/>
            </p:nvSpPr>
            <p:spPr>
              <a:xfrm>
                <a:off x="7690104" y="5693664"/>
                <a:ext cx="377951" cy="201167"/>
              </a:xfrm>
              <a:prstGeom prst="rect">
                <a:avLst/>
              </a:prstGeom>
              <a:blipFill>
                <a:blip r:embed="rId5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19" name="object 219"/>
              <p:cNvSpPr/>
              <p:nvPr/>
            </p:nvSpPr>
            <p:spPr>
              <a:xfrm>
                <a:off x="7193280" y="5948172"/>
                <a:ext cx="1283207" cy="342900"/>
              </a:xfrm>
              <a:prstGeom prst="rect">
                <a:avLst/>
              </a:prstGeom>
              <a:blipFill>
                <a:blip r:embed="rId5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20" name="object 220"/>
              <p:cNvSpPr/>
              <p:nvPr/>
            </p:nvSpPr>
            <p:spPr>
              <a:xfrm>
                <a:off x="7275576" y="5961888"/>
                <a:ext cx="1117092" cy="352044"/>
              </a:xfrm>
              <a:prstGeom prst="rect">
                <a:avLst/>
              </a:prstGeom>
              <a:blipFill>
                <a:blip r:embed="rId6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21" name="object 221"/>
              <p:cNvSpPr/>
              <p:nvPr/>
            </p:nvSpPr>
            <p:spPr>
              <a:xfrm>
                <a:off x="7240524" y="5972556"/>
                <a:ext cx="1188720" cy="248412"/>
              </a:xfrm>
              <a:prstGeom prst="rect">
                <a:avLst/>
              </a:prstGeom>
              <a:blipFill>
                <a:blip r:embed="rId6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  <p:sp>
          <p:nvSpPr>
            <p:cNvPr id="222" name="object 222"/>
            <p:cNvSpPr txBox="1"/>
            <p:nvPr/>
          </p:nvSpPr>
          <p:spPr>
            <a:xfrm>
              <a:off x="8908105" y="6097516"/>
              <a:ext cx="1212292" cy="20650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5979" rIns="0" bIns="0" rtlCol="0">
              <a:spAutoFit/>
            </a:bodyPr>
            <a:lstStyle/>
            <a:p>
              <a:pPr marL="158008">
                <a:spcBef>
                  <a:spcPts val="362"/>
                </a:spcBef>
              </a:pP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Blast</a:t>
              </a:r>
              <a:r>
                <a:rPr sz="1000" b="1" spc="-15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charging</a:t>
              </a:r>
              <a:endParaRPr sz="1000" dirty="0">
                <a:cs typeface="Arial"/>
              </a:endParaRPr>
            </a:p>
          </p:txBody>
        </p:sp>
      </p:grpSp>
      <p:grpSp>
        <p:nvGrpSpPr>
          <p:cNvPr id="223" name="object 223"/>
          <p:cNvGrpSpPr/>
          <p:nvPr/>
        </p:nvGrpSpPr>
        <p:grpSpPr>
          <a:xfrm>
            <a:off x="11000408" y="1698208"/>
            <a:ext cx="938749" cy="373512"/>
            <a:chOff x="8010143" y="1633728"/>
            <a:chExt cx="920496" cy="366249"/>
          </a:xfrm>
        </p:grpSpPr>
        <p:sp>
          <p:nvSpPr>
            <p:cNvPr id="224" name="object 224"/>
            <p:cNvSpPr/>
            <p:nvPr/>
          </p:nvSpPr>
          <p:spPr>
            <a:xfrm>
              <a:off x="8010143" y="1633728"/>
              <a:ext cx="920496" cy="31089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023859" y="1647934"/>
              <a:ext cx="891540" cy="35204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057387" y="1658112"/>
              <a:ext cx="826007" cy="21640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11048590" y="1723076"/>
            <a:ext cx="842517" cy="1895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29142" rIns="0" bIns="0" rtlCol="0">
            <a:spAutoFit/>
          </a:bodyPr>
          <a:lstStyle/>
          <a:p>
            <a:pPr marL="88070">
              <a:spcBef>
                <a:spcPts val="229"/>
              </a:spcBef>
            </a:pPr>
            <a:r>
              <a:rPr sz="1020" b="1" spc="-5" dirty="0">
                <a:solidFill>
                  <a:srgbClr val="FFFFFF"/>
                </a:solidFill>
                <a:latin typeface="Arial"/>
                <a:cs typeface="Arial"/>
              </a:rPr>
              <a:t>Conveyors</a:t>
            </a:r>
            <a:endParaRPr sz="1020" dirty="0">
              <a:latin typeface="Arial"/>
              <a:cs typeface="Arial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2334388" y="1065290"/>
            <a:ext cx="2199362" cy="1036554"/>
            <a:chOff x="801623" y="1037844"/>
            <a:chExt cx="2218944" cy="1103376"/>
          </a:xfrm>
        </p:grpSpPr>
        <p:sp>
          <p:nvSpPr>
            <p:cNvPr id="234" name="object 234"/>
            <p:cNvSpPr/>
            <p:nvPr/>
          </p:nvSpPr>
          <p:spPr>
            <a:xfrm>
              <a:off x="801623" y="1037844"/>
              <a:ext cx="2218944" cy="110337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909827" y="1051560"/>
              <a:ext cx="1744980" cy="106043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48867" y="1062228"/>
              <a:ext cx="2124456" cy="100888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48867" y="1062228"/>
              <a:ext cx="2124710" cy="1009015"/>
            </a:xfrm>
            <a:custGeom>
              <a:avLst/>
              <a:gdLst/>
              <a:ahLst/>
              <a:cxnLst/>
              <a:rect l="l" t="t" r="r" b="b"/>
              <a:pathLst>
                <a:path w="2124710" h="1009014">
                  <a:moveTo>
                    <a:pt x="0" y="1008888"/>
                  </a:moveTo>
                  <a:lnTo>
                    <a:pt x="2124456" y="1008888"/>
                  </a:lnTo>
                  <a:lnTo>
                    <a:pt x="2124456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238" name="object 238"/>
          <p:cNvSpPr txBox="1"/>
          <p:nvPr/>
        </p:nvSpPr>
        <p:spPr>
          <a:xfrm>
            <a:off x="2570163" y="1084242"/>
            <a:ext cx="1527022" cy="972896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000" b="1" spc="-5" dirty="0">
                <a:solidFill>
                  <a:srgbClr val="FFFFFF"/>
                </a:solidFill>
                <a:cs typeface="Arial"/>
              </a:rPr>
              <a:t>Control</a:t>
            </a:r>
            <a:r>
              <a:rPr sz="1000" b="1" dirty="0">
                <a:solidFill>
                  <a:srgbClr val="FFFFFF"/>
                </a:solidFill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cs typeface="Arial"/>
              </a:rPr>
              <a:t>centre</a:t>
            </a:r>
            <a:endParaRPr sz="1000" dirty="0">
              <a:cs typeface="Arial"/>
            </a:endParaRPr>
          </a:p>
          <a:p>
            <a:pPr marL="12951" marR="5181"/>
            <a:r>
              <a:rPr sz="1000" spc="-5" dirty="0">
                <a:solidFill>
                  <a:srgbClr val="FFFFFF"/>
                </a:solidFill>
                <a:cs typeface="Arial"/>
              </a:rPr>
              <a:t>On-site and/or remote.  Includes autonomous</a:t>
            </a:r>
            <a:r>
              <a:rPr sz="1000" spc="-87" dirty="0">
                <a:solidFill>
                  <a:srgbClr val="FFFFFF"/>
                </a:solidFill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cs typeface="Arial"/>
              </a:rPr>
              <a:t>fleet  management software  and </a:t>
            </a:r>
            <a:r>
              <a:rPr sz="1000" spc="-10" dirty="0">
                <a:solidFill>
                  <a:srgbClr val="FFFFFF"/>
                </a:solidFill>
                <a:cs typeface="Arial"/>
              </a:rPr>
              <a:t>live  </a:t>
            </a:r>
            <a:r>
              <a:rPr sz="1000" spc="-5" dirty="0">
                <a:solidFill>
                  <a:srgbClr val="FFFFFF"/>
                </a:solidFill>
                <a:cs typeface="Arial"/>
              </a:rPr>
              <a:t>monitoring/feedback</a:t>
            </a:r>
            <a:endParaRPr sz="1000" dirty="0">
              <a:cs typeface="Arial"/>
            </a:endParaRP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6CA28D2F-EC63-7707-0FE8-3B677985E13E}"/>
              </a:ext>
            </a:extLst>
          </p:cNvPr>
          <p:cNvGrpSpPr/>
          <p:nvPr/>
        </p:nvGrpSpPr>
        <p:grpSpPr>
          <a:xfrm>
            <a:off x="2928914" y="4892358"/>
            <a:ext cx="1157894" cy="988874"/>
            <a:chOff x="3584897" y="4861603"/>
            <a:chExt cx="1157894" cy="988874"/>
          </a:xfrm>
        </p:grpSpPr>
        <p:grpSp>
          <p:nvGrpSpPr>
            <p:cNvPr id="239" name="object 239"/>
            <p:cNvGrpSpPr/>
            <p:nvPr/>
          </p:nvGrpSpPr>
          <p:grpSpPr>
            <a:xfrm>
              <a:off x="3584897" y="5491063"/>
              <a:ext cx="1152066" cy="359414"/>
              <a:chOff x="2020823" y="5384292"/>
              <a:chExt cx="1129665" cy="352425"/>
            </a:xfrm>
          </p:grpSpPr>
          <p:sp>
            <p:nvSpPr>
              <p:cNvPr id="240" name="object 240"/>
              <p:cNvSpPr/>
              <p:nvPr/>
            </p:nvSpPr>
            <p:spPr>
              <a:xfrm>
                <a:off x="2020823" y="5385816"/>
                <a:ext cx="1129284" cy="309372"/>
              </a:xfrm>
              <a:prstGeom prst="rect">
                <a:avLst/>
              </a:prstGeom>
              <a:blipFill>
                <a:blip r:embed="rId6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41" name="object 241"/>
              <p:cNvSpPr/>
              <p:nvPr/>
            </p:nvSpPr>
            <p:spPr>
              <a:xfrm>
                <a:off x="2121407" y="5384292"/>
                <a:ext cx="926592" cy="352044"/>
              </a:xfrm>
              <a:prstGeom prst="rect">
                <a:avLst/>
              </a:prstGeom>
              <a:blipFill>
                <a:blip r:embed="rId6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42" name="object 242"/>
              <p:cNvSpPr/>
              <p:nvPr/>
            </p:nvSpPr>
            <p:spPr>
              <a:xfrm>
                <a:off x="2068067" y="5410200"/>
                <a:ext cx="1034795" cy="214884"/>
              </a:xfrm>
              <a:prstGeom prst="rect">
                <a:avLst/>
              </a:prstGeom>
              <a:blipFill>
                <a:blip r:embed="rId6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  <p:sp>
          <p:nvSpPr>
            <p:cNvPr id="243" name="object 243"/>
            <p:cNvSpPr txBox="1"/>
            <p:nvPr/>
          </p:nvSpPr>
          <p:spPr>
            <a:xfrm>
              <a:off x="3641098" y="5525505"/>
              <a:ext cx="1055575" cy="18950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29142" rIns="0" bIns="0" rtlCol="0">
              <a:spAutoFit/>
            </a:bodyPr>
            <a:lstStyle/>
            <a:p>
              <a:pPr marL="175492">
                <a:spcBef>
                  <a:spcPts val="229"/>
                </a:spcBef>
              </a:pP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Haul</a:t>
              </a:r>
              <a:r>
                <a:rPr sz="1000" b="1" spc="-2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trucks</a:t>
              </a:r>
              <a:endParaRPr sz="1000" dirty="0">
                <a:cs typeface="Arial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4030958" y="5135146"/>
              <a:ext cx="287530" cy="172518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079139" y="5160013"/>
              <a:ext cx="191168" cy="76157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079139" y="5160013"/>
              <a:ext cx="191687" cy="76416"/>
            </a:xfrm>
            <a:custGeom>
              <a:avLst/>
              <a:gdLst/>
              <a:ahLst/>
              <a:cxnLst/>
              <a:rect l="l" t="t" r="r" b="b"/>
              <a:pathLst>
                <a:path w="187960" h="74929">
                  <a:moveTo>
                    <a:pt x="0" y="74676"/>
                  </a:moveTo>
                  <a:lnTo>
                    <a:pt x="187451" y="74676"/>
                  </a:lnTo>
                  <a:lnTo>
                    <a:pt x="187451" y="0"/>
                  </a:lnTo>
                  <a:lnTo>
                    <a:pt x="0" y="0"/>
                  </a:lnTo>
                  <a:lnTo>
                    <a:pt x="0" y="74676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076031" y="4978170"/>
              <a:ext cx="590603" cy="253338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124211" y="5003037"/>
              <a:ext cx="494241" cy="156976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124211" y="5003037"/>
              <a:ext cx="494760" cy="157365"/>
            </a:xfrm>
            <a:custGeom>
              <a:avLst/>
              <a:gdLst/>
              <a:ahLst/>
              <a:cxnLst/>
              <a:rect l="l" t="t" r="r" b="b"/>
              <a:pathLst>
                <a:path w="485139" h="154304">
                  <a:moveTo>
                    <a:pt x="0" y="153924"/>
                  </a:moveTo>
                  <a:lnTo>
                    <a:pt x="484631" y="153924"/>
                  </a:lnTo>
                  <a:lnTo>
                    <a:pt x="484631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177055" y="5088519"/>
              <a:ext cx="404096" cy="40720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25236" y="5113387"/>
              <a:ext cx="307735" cy="31084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25236" y="5113387"/>
              <a:ext cx="308254" cy="310844"/>
            </a:xfrm>
            <a:custGeom>
              <a:avLst/>
              <a:gdLst/>
              <a:ahLst/>
              <a:cxnLst/>
              <a:rect l="l" t="t" r="r" b="b"/>
              <a:pathLst>
                <a:path w="302260" h="304800">
                  <a:moveTo>
                    <a:pt x="0" y="152399"/>
                  </a:moveTo>
                  <a:lnTo>
                    <a:pt x="7693" y="104217"/>
                  </a:lnTo>
                  <a:lnTo>
                    <a:pt x="29114" y="62380"/>
                  </a:lnTo>
                  <a:lnTo>
                    <a:pt x="61776" y="29394"/>
                  </a:lnTo>
                  <a:lnTo>
                    <a:pt x="103193" y="7766"/>
                  </a:lnTo>
                  <a:lnTo>
                    <a:pt x="150875" y="0"/>
                  </a:lnTo>
                  <a:lnTo>
                    <a:pt x="198558" y="7766"/>
                  </a:lnTo>
                  <a:lnTo>
                    <a:pt x="239975" y="29394"/>
                  </a:lnTo>
                  <a:lnTo>
                    <a:pt x="272637" y="62380"/>
                  </a:lnTo>
                  <a:lnTo>
                    <a:pt x="294058" y="104217"/>
                  </a:lnTo>
                  <a:lnTo>
                    <a:pt x="301751" y="152399"/>
                  </a:lnTo>
                  <a:lnTo>
                    <a:pt x="294058" y="200582"/>
                  </a:lnTo>
                  <a:lnTo>
                    <a:pt x="272637" y="242419"/>
                  </a:lnTo>
                  <a:lnTo>
                    <a:pt x="239975" y="275405"/>
                  </a:lnTo>
                  <a:lnTo>
                    <a:pt x="198558" y="297033"/>
                  </a:lnTo>
                  <a:lnTo>
                    <a:pt x="150875" y="304799"/>
                  </a:lnTo>
                  <a:lnTo>
                    <a:pt x="103193" y="297033"/>
                  </a:lnTo>
                  <a:lnTo>
                    <a:pt x="61776" y="275405"/>
                  </a:lnTo>
                  <a:lnTo>
                    <a:pt x="29114" y="242419"/>
                  </a:lnTo>
                  <a:lnTo>
                    <a:pt x="7693" y="200582"/>
                  </a:lnTo>
                  <a:lnTo>
                    <a:pt x="0" y="152399"/>
                  </a:lnTo>
                  <a:close/>
                </a:path>
              </a:pathLst>
            </a:custGeom>
            <a:ln w="9143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93622" y="5200423"/>
              <a:ext cx="170963" cy="16319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600439" y="4861603"/>
              <a:ext cx="526881" cy="418086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648620" y="4886471"/>
              <a:ext cx="430519" cy="32172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648620" y="4886471"/>
              <a:ext cx="430649" cy="321853"/>
            </a:xfrm>
            <a:custGeom>
              <a:avLst/>
              <a:gdLst/>
              <a:ahLst/>
              <a:cxnLst/>
              <a:rect l="l" t="t" r="r" b="b"/>
              <a:pathLst>
                <a:path w="422275" h="315595">
                  <a:moveTo>
                    <a:pt x="0" y="0"/>
                  </a:moveTo>
                  <a:lnTo>
                    <a:pt x="344169" y="0"/>
                  </a:lnTo>
                  <a:lnTo>
                    <a:pt x="344169" y="66166"/>
                  </a:lnTo>
                  <a:lnTo>
                    <a:pt x="385444" y="66166"/>
                  </a:lnTo>
                  <a:lnTo>
                    <a:pt x="385444" y="155701"/>
                  </a:lnTo>
                  <a:lnTo>
                    <a:pt x="422148" y="155701"/>
                  </a:lnTo>
                  <a:lnTo>
                    <a:pt x="422148" y="315467"/>
                  </a:lnTo>
                  <a:lnTo>
                    <a:pt x="65278" y="315467"/>
                  </a:lnTo>
                  <a:lnTo>
                    <a:pt x="65278" y="163067"/>
                  </a:lnTo>
                  <a:lnTo>
                    <a:pt x="63627" y="163067"/>
                  </a:lnTo>
                  <a:lnTo>
                    <a:pt x="65278" y="162051"/>
                  </a:lnTo>
                  <a:lnTo>
                    <a:pt x="65278" y="155701"/>
                  </a:lnTo>
                  <a:lnTo>
                    <a:pt x="74168" y="155701"/>
                  </a:lnTo>
                  <a:lnTo>
                    <a:pt x="183006" y="78358"/>
                  </a:lnTo>
                  <a:lnTo>
                    <a:pt x="191008" y="72262"/>
                  </a:lnTo>
                  <a:lnTo>
                    <a:pt x="0" y="7226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690584" y="5088519"/>
              <a:ext cx="404096" cy="40720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738765" y="5113387"/>
              <a:ext cx="307735" cy="31084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738765" y="5113387"/>
              <a:ext cx="308254" cy="310844"/>
            </a:xfrm>
            <a:custGeom>
              <a:avLst/>
              <a:gdLst/>
              <a:ahLst/>
              <a:cxnLst/>
              <a:rect l="l" t="t" r="r" b="b"/>
              <a:pathLst>
                <a:path w="302260" h="304800">
                  <a:moveTo>
                    <a:pt x="0" y="152399"/>
                  </a:moveTo>
                  <a:lnTo>
                    <a:pt x="7693" y="104217"/>
                  </a:lnTo>
                  <a:lnTo>
                    <a:pt x="29114" y="62380"/>
                  </a:lnTo>
                  <a:lnTo>
                    <a:pt x="61776" y="29394"/>
                  </a:lnTo>
                  <a:lnTo>
                    <a:pt x="103193" y="7766"/>
                  </a:lnTo>
                  <a:lnTo>
                    <a:pt x="150875" y="0"/>
                  </a:lnTo>
                  <a:lnTo>
                    <a:pt x="198558" y="7766"/>
                  </a:lnTo>
                  <a:lnTo>
                    <a:pt x="239975" y="29394"/>
                  </a:lnTo>
                  <a:lnTo>
                    <a:pt x="272637" y="62380"/>
                  </a:lnTo>
                  <a:lnTo>
                    <a:pt x="294058" y="104217"/>
                  </a:lnTo>
                  <a:lnTo>
                    <a:pt x="301751" y="152399"/>
                  </a:lnTo>
                  <a:lnTo>
                    <a:pt x="294058" y="200582"/>
                  </a:lnTo>
                  <a:lnTo>
                    <a:pt x="272637" y="242419"/>
                  </a:lnTo>
                  <a:lnTo>
                    <a:pt x="239975" y="275405"/>
                  </a:lnTo>
                  <a:lnTo>
                    <a:pt x="198558" y="297033"/>
                  </a:lnTo>
                  <a:lnTo>
                    <a:pt x="150875" y="304799"/>
                  </a:lnTo>
                  <a:lnTo>
                    <a:pt x="103193" y="297033"/>
                  </a:lnTo>
                  <a:lnTo>
                    <a:pt x="61776" y="275405"/>
                  </a:lnTo>
                  <a:lnTo>
                    <a:pt x="29114" y="242419"/>
                  </a:lnTo>
                  <a:lnTo>
                    <a:pt x="7693" y="200582"/>
                  </a:lnTo>
                  <a:lnTo>
                    <a:pt x="0" y="152399"/>
                  </a:lnTo>
                  <a:close/>
                </a:path>
              </a:pathLst>
            </a:custGeom>
            <a:ln w="9143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821138" y="5200423"/>
              <a:ext cx="170963" cy="16319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948585" y="4891133"/>
              <a:ext cx="794206" cy="394772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997154" y="4916778"/>
              <a:ext cx="697586" cy="29659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997154" y="4916778"/>
              <a:ext cx="698104" cy="296597"/>
            </a:xfrm>
            <a:custGeom>
              <a:avLst/>
              <a:gdLst/>
              <a:ahLst/>
              <a:cxnLst/>
              <a:rect l="l" t="t" r="r" b="b"/>
              <a:pathLst>
                <a:path w="684530" h="290829">
                  <a:moveTo>
                    <a:pt x="0" y="14478"/>
                  </a:moveTo>
                  <a:lnTo>
                    <a:pt x="668401" y="0"/>
                  </a:lnTo>
                  <a:lnTo>
                    <a:pt x="684022" y="100457"/>
                  </a:lnTo>
                  <a:lnTo>
                    <a:pt x="43180" y="290830"/>
                  </a:lnTo>
                  <a:lnTo>
                    <a:pt x="0" y="1447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FDB48646-2546-5AEE-5486-8B057FAB30E9}"/>
              </a:ext>
            </a:extLst>
          </p:cNvPr>
          <p:cNvGrpSpPr/>
          <p:nvPr/>
        </p:nvGrpSpPr>
        <p:grpSpPr>
          <a:xfrm>
            <a:off x="5561865" y="5507063"/>
            <a:ext cx="1150124" cy="901448"/>
            <a:chOff x="5628697" y="5435111"/>
            <a:chExt cx="1150124" cy="901448"/>
          </a:xfrm>
        </p:grpSpPr>
        <p:sp>
          <p:nvSpPr>
            <p:cNvPr id="265" name="object 265"/>
            <p:cNvSpPr/>
            <p:nvPr/>
          </p:nvSpPr>
          <p:spPr>
            <a:xfrm>
              <a:off x="5948867" y="5529918"/>
              <a:ext cx="529989" cy="33260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997048" y="5554786"/>
              <a:ext cx="433628" cy="236241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997048" y="5554786"/>
              <a:ext cx="433887" cy="236371"/>
            </a:xfrm>
            <a:custGeom>
              <a:avLst/>
              <a:gdLst/>
              <a:ahLst/>
              <a:cxnLst/>
              <a:rect l="l" t="t" r="r" b="b"/>
              <a:pathLst>
                <a:path w="425450" h="231775">
                  <a:moveTo>
                    <a:pt x="0" y="231647"/>
                  </a:moveTo>
                  <a:lnTo>
                    <a:pt x="425196" y="231647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916876" y="5610906"/>
              <a:ext cx="555634" cy="246085"/>
            </a:xfrm>
            <a:custGeom>
              <a:avLst/>
              <a:gdLst/>
              <a:ahLst/>
              <a:cxnLst/>
              <a:rect l="l" t="t" r="r" b="b"/>
              <a:pathLst>
                <a:path w="544829" h="241300">
                  <a:moveTo>
                    <a:pt x="137540" y="0"/>
                  </a:moveTo>
                  <a:lnTo>
                    <a:pt x="0" y="232041"/>
                  </a:lnTo>
                  <a:lnTo>
                    <a:pt x="544576" y="241172"/>
                  </a:lnTo>
                  <a:lnTo>
                    <a:pt x="137540" y="0"/>
                  </a:lnTo>
                  <a:close/>
                </a:path>
              </a:pathLst>
            </a:custGeom>
            <a:solidFill>
              <a:srgbClr val="00295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916876" y="5610906"/>
              <a:ext cx="555634" cy="246085"/>
            </a:xfrm>
            <a:custGeom>
              <a:avLst/>
              <a:gdLst/>
              <a:ahLst/>
              <a:cxnLst/>
              <a:rect l="l" t="t" r="r" b="b"/>
              <a:pathLst>
                <a:path w="544829" h="241300">
                  <a:moveTo>
                    <a:pt x="137540" y="0"/>
                  </a:moveTo>
                  <a:lnTo>
                    <a:pt x="544576" y="241172"/>
                  </a:lnTo>
                  <a:lnTo>
                    <a:pt x="0" y="232041"/>
                  </a:lnTo>
                  <a:lnTo>
                    <a:pt x="137540" y="0"/>
                  </a:lnTo>
                  <a:close/>
                </a:path>
              </a:pathLst>
            </a:custGeom>
            <a:ln w="9525">
              <a:solidFill>
                <a:srgbClr val="00295F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975289" y="5435111"/>
              <a:ext cx="287530" cy="31084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023470" y="5459978"/>
              <a:ext cx="191168" cy="214483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023470" y="5459978"/>
              <a:ext cx="191687" cy="215001"/>
            </a:xfrm>
            <a:custGeom>
              <a:avLst/>
              <a:gdLst/>
              <a:ahLst/>
              <a:cxnLst/>
              <a:rect l="l" t="t" r="r" b="b"/>
              <a:pathLst>
                <a:path w="187960" h="210820">
                  <a:moveTo>
                    <a:pt x="0" y="210311"/>
                  </a:moveTo>
                  <a:lnTo>
                    <a:pt x="187451" y="210311"/>
                  </a:lnTo>
                  <a:lnTo>
                    <a:pt x="187451" y="0"/>
                  </a:lnTo>
                  <a:lnTo>
                    <a:pt x="0" y="0"/>
                  </a:lnTo>
                  <a:lnTo>
                    <a:pt x="0" y="210311"/>
                  </a:lnTo>
                  <a:close/>
                </a:path>
              </a:pathLst>
            </a:custGeom>
            <a:ln w="914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906903" y="5784810"/>
              <a:ext cx="135217" cy="138326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342085" y="5792582"/>
              <a:ext cx="146097" cy="127445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973735" y="5831437"/>
              <a:ext cx="441658" cy="84187"/>
            </a:xfrm>
            <a:custGeom>
              <a:avLst/>
              <a:gdLst/>
              <a:ahLst/>
              <a:cxnLst/>
              <a:rect l="l" t="t" r="r" b="b"/>
              <a:pathLst>
                <a:path w="433070" h="82550">
                  <a:moveTo>
                    <a:pt x="432815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432815" y="82296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00295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973735" y="5831437"/>
              <a:ext cx="441658" cy="84187"/>
            </a:xfrm>
            <a:custGeom>
              <a:avLst/>
              <a:gdLst/>
              <a:ahLst/>
              <a:cxnLst/>
              <a:rect l="l" t="t" r="r" b="b"/>
              <a:pathLst>
                <a:path w="433070" h="82550">
                  <a:moveTo>
                    <a:pt x="0" y="82296"/>
                  </a:moveTo>
                  <a:lnTo>
                    <a:pt x="432815" y="82296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ln w="9143">
              <a:solidFill>
                <a:srgbClr val="00295F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973735" y="5798798"/>
              <a:ext cx="441658" cy="84187"/>
            </a:xfrm>
            <a:custGeom>
              <a:avLst/>
              <a:gdLst/>
              <a:ahLst/>
              <a:cxnLst/>
              <a:rect l="l" t="t" r="r" b="b"/>
              <a:pathLst>
                <a:path w="433070" h="82550">
                  <a:moveTo>
                    <a:pt x="432815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432815" y="82296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00295F"/>
            </a:solid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973735" y="5798798"/>
              <a:ext cx="441658" cy="84187"/>
            </a:xfrm>
            <a:custGeom>
              <a:avLst/>
              <a:gdLst/>
              <a:ahLst/>
              <a:cxnLst/>
              <a:rect l="l" t="t" r="r" b="b"/>
              <a:pathLst>
                <a:path w="433070" h="82550">
                  <a:moveTo>
                    <a:pt x="0" y="82296"/>
                  </a:moveTo>
                  <a:lnTo>
                    <a:pt x="432815" y="82296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ln w="9143">
              <a:solidFill>
                <a:srgbClr val="00295F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290796" y="5449099"/>
              <a:ext cx="332603" cy="41653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338717" y="5473319"/>
              <a:ext cx="236112" cy="32013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338717" y="5473319"/>
              <a:ext cx="236371" cy="320558"/>
            </a:xfrm>
            <a:custGeom>
              <a:avLst/>
              <a:gdLst/>
              <a:ahLst/>
              <a:cxnLst/>
              <a:rect l="l" t="t" r="r" b="b"/>
              <a:pathLst>
                <a:path w="231775" h="314325">
                  <a:moveTo>
                    <a:pt x="36067" y="0"/>
                  </a:moveTo>
                  <a:lnTo>
                    <a:pt x="231521" y="289496"/>
                  </a:lnTo>
                  <a:lnTo>
                    <a:pt x="195325" y="313905"/>
                  </a:lnTo>
                  <a:lnTo>
                    <a:pt x="0" y="24384"/>
                  </a:lnTo>
                  <a:lnTo>
                    <a:pt x="36067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449326" y="5514376"/>
              <a:ext cx="268879" cy="489579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498025" y="5539632"/>
              <a:ext cx="171999" cy="392842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498025" y="5539632"/>
              <a:ext cx="172259" cy="393088"/>
            </a:xfrm>
            <a:custGeom>
              <a:avLst/>
              <a:gdLst/>
              <a:ahLst/>
              <a:cxnLst/>
              <a:rect l="l" t="t" r="r" b="b"/>
              <a:pathLst>
                <a:path w="168910" h="385445">
                  <a:moveTo>
                    <a:pt x="168655" y="385203"/>
                  </a:moveTo>
                  <a:lnTo>
                    <a:pt x="71246" y="381533"/>
                  </a:lnTo>
                  <a:lnTo>
                    <a:pt x="0" y="42583"/>
                  </a:lnTo>
                  <a:lnTo>
                    <a:pt x="87629" y="0"/>
                  </a:lnTo>
                  <a:lnTo>
                    <a:pt x="168655" y="385203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748372" y="5584316"/>
              <a:ext cx="217591" cy="377675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797201" y="5609429"/>
              <a:ext cx="120840" cy="280044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97201" y="5609429"/>
              <a:ext cx="121100" cy="280407"/>
            </a:xfrm>
            <a:custGeom>
              <a:avLst/>
              <a:gdLst/>
              <a:ahLst/>
              <a:cxnLst/>
              <a:rect l="l" t="t" r="r" b="b"/>
              <a:pathLst>
                <a:path w="118745" h="274954">
                  <a:moveTo>
                    <a:pt x="118490" y="17018"/>
                  </a:moveTo>
                  <a:lnTo>
                    <a:pt x="81534" y="274599"/>
                  </a:lnTo>
                  <a:lnTo>
                    <a:pt x="0" y="0"/>
                  </a:lnTo>
                  <a:lnTo>
                    <a:pt x="118490" y="17018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854059" y="5649593"/>
              <a:ext cx="191168" cy="136771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902240" y="5674461"/>
              <a:ext cx="94806" cy="40410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902240" y="5674461"/>
              <a:ext cx="95196" cy="40798"/>
            </a:xfrm>
            <a:custGeom>
              <a:avLst/>
              <a:gdLst/>
              <a:ahLst/>
              <a:cxnLst/>
              <a:rect l="l" t="t" r="r" b="b"/>
              <a:pathLst>
                <a:path w="93345" h="40004">
                  <a:moveTo>
                    <a:pt x="0" y="39623"/>
                  </a:moveTo>
                  <a:lnTo>
                    <a:pt x="92963" y="39623"/>
                  </a:lnTo>
                  <a:lnTo>
                    <a:pt x="92963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351410" y="5815895"/>
              <a:ext cx="96361" cy="77711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054554" y="5702437"/>
              <a:ext cx="96361" cy="77711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975289" y="5805015"/>
              <a:ext cx="632567" cy="136771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023470" y="5829883"/>
              <a:ext cx="536205" cy="40410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023470" y="5829883"/>
              <a:ext cx="536206" cy="40798"/>
            </a:xfrm>
            <a:custGeom>
              <a:avLst/>
              <a:gdLst/>
              <a:ahLst/>
              <a:cxnLst/>
              <a:rect l="l" t="t" r="r" b="b"/>
              <a:pathLst>
                <a:path w="525779" h="40004">
                  <a:moveTo>
                    <a:pt x="0" y="39623"/>
                  </a:moveTo>
                  <a:lnTo>
                    <a:pt x="525779" y="39623"/>
                  </a:lnTo>
                  <a:lnTo>
                    <a:pt x="525779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628697" y="5979088"/>
              <a:ext cx="1150124" cy="3155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66493" y="5977534"/>
              <a:ext cx="672977" cy="359025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676878" y="6003956"/>
              <a:ext cx="1053762" cy="219145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9" name="object 299"/>
            <p:cNvSpPr txBox="1"/>
            <p:nvPr/>
          </p:nvSpPr>
          <p:spPr>
            <a:xfrm>
              <a:off x="5676878" y="6003954"/>
              <a:ext cx="1054280" cy="18950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29142" rIns="0" bIns="0" rtlCol="0">
              <a:spAutoFit/>
            </a:bodyPr>
            <a:lstStyle/>
            <a:p>
              <a:pPr marL="312130">
                <a:spcBef>
                  <a:spcPts val="229"/>
                </a:spcBef>
              </a:pP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Dozers</a:t>
              </a:r>
              <a:endParaRPr sz="1000" dirty="0">
                <a:cs typeface="Arial"/>
              </a:endParaRPr>
            </a:p>
          </p:txBody>
        </p:sp>
        <p:sp>
          <p:nvSpPr>
            <p:cNvPr id="301" name="object 301"/>
            <p:cNvSpPr/>
            <p:nvPr/>
          </p:nvSpPr>
          <p:spPr>
            <a:xfrm>
              <a:off x="5903309" y="5804136"/>
              <a:ext cx="96361" cy="7771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302" name="object 302"/>
          <p:cNvSpPr/>
          <p:nvPr/>
        </p:nvSpPr>
        <p:spPr>
          <a:xfrm>
            <a:off x="4106630" y="942534"/>
            <a:ext cx="1282232" cy="128223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03" name="object 303"/>
          <p:cNvSpPr/>
          <p:nvPr/>
        </p:nvSpPr>
        <p:spPr>
          <a:xfrm>
            <a:off x="4204546" y="1048471"/>
            <a:ext cx="1086400" cy="108640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04" name="object 304"/>
          <p:cNvSpPr/>
          <p:nvPr/>
        </p:nvSpPr>
        <p:spPr>
          <a:xfrm>
            <a:off x="4194443" y="1030347"/>
            <a:ext cx="1107382" cy="1107382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0"/>
                </a:moveTo>
                <a:lnTo>
                  <a:pt x="598296" y="2794"/>
                </a:lnTo>
                <a:lnTo>
                  <a:pt x="652018" y="10922"/>
                </a:lnTo>
                <a:lnTo>
                  <a:pt x="704215" y="24257"/>
                </a:lnTo>
                <a:lnTo>
                  <a:pt x="753998" y="42799"/>
                </a:lnTo>
                <a:lnTo>
                  <a:pt x="801623" y="65532"/>
                </a:lnTo>
                <a:lnTo>
                  <a:pt x="846073" y="92583"/>
                </a:lnTo>
                <a:lnTo>
                  <a:pt x="888110" y="124079"/>
                </a:lnTo>
                <a:lnTo>
                  <a:pt x="926592" y="158876"/>
                </a:lnTo>
                <a:lnTo>
                  <a:pt x="961770" y="197612"/>
                </a:lnTo>
                <a:lnTo>
                  <a:pt x="992885" y="239268"/>
                </a:lnTo>
                <a:lnTo>
                  <a:pt x="1019936" y="284225"/>
                </a:lnTo>
                <a:lnTo>
                  <a:pt x="1042923" y="331470"/>
                </a:lnTo>
                <a:lnTo>
                  <a:pt x="1061211" y="381635"/>
                </a:lnTo>
                <a:lnTo>
                  <a:pt x="1074546" y="433324"/>
                </a:lnTo>
                <a:lnTo>
                  <a:pt x="1082547" y="487553"/>
                </a:lnTo>
                <a:lnTo>
                  <a:pt x="1085469" y="542925"/>
                </a:lnTo>
                <a:lnTo>
                  <a:pt x="1082547" y="598297"/>
                </a:lnTo>
                <a:lnTo>
                  <a:pt x="1074546" y="652018"/>
                </a:lnTo>
                <a:lnTo>
                  <a:pt x="1061211" y="704215"/>
                </a:lnTo>
                <a:lnTo>
                  <a:pt x="1042923" y="753999"/>
                </a:lnTo>
                <a:lnTo>
                  <a:pt x="1019936" y="801624"/>
                </a:lnTo>
                <a:lnTo>
                  <a:pt x="992885" y="846074"/>
                </a:lnTo>
                <a:lnTo>
                  <a:pt x="961263" y="888111"/>
                </a:lnTo>
                <a:lnTo>
                  <a:pt x="926592" y="926592"/>
                </a:lnTo>
                <a:lnTo>
                  <a:pt x="888110" y="961771"/>
                </a:lnTo>
                <a:lnTo>
                  <a:pt x="846073" y="992886"/>
                </a:lnTo>
                <a:lnTo>
                  <a:pt x="801623" y="1019937"/>
                </a:lnTo>
                <a:lnTo>
                  <a:pt x="753998" y="1042924"/>
                </a:lnTo>
                <a:lnTo>
                  <a:pt x="704215" y="1061212"/>
                </a:lnTo>
                <a:lnTo>
                  <a:pt x="652018" y="1074547"/>
                </a:lnTo>
                <a:lnTo>
                  <a:pt x="598296" y="1082548"/>
                </a:lnTo>
                <a:lnTo>
                  <a:pt x="542925" y="1085469"/>
                </a:lnTo>
                <a:lnTo>
                  <a:pt x="487553" y="1082548"/>
                </a:lnTo>
                <a:lnTo>
                  <a:pt x="433324" y="1074547"/>
                </a:lnTo>
                <a:lnTo>
                  <a:pt x="381635" y="1061212"/>
                </a:lnTo>
                <a:lnTo>
                  <a:pt x="331469" y="1042924"/>
                </a:lnTo>
                <a:lnTo>
                  <a:pt x="284225" y="1019937"/>
                </a:lnTo>
                <a:lnTo>
                  <a:pt x="239268" y="992886"/>
                </a:lnTo>
                <a:lnTo>
                  <a:pt x="197612" y="961263"/>
                </a:lnTo>
                <a:lnTo>
                  <a:pt x="158876" y="926592"/>
                </a:lnTo>
                <a:lnTo>
                  <a:pt x="124079" y="888111"/>
                </a:lnTo>
                <a:lnTo>
                  <a:pt x="92582" y="846074"/>
                </a:lnTo>
                <a:lnTo>
                  <a:pt x="65531" y="801624"/>
                </a:lnTo>
                <a:lnTo>
                  <a:pt x="42799" y="753999"/>
                </a:lnTo>
                <a:lnTo>
                  <a:pt x="24256" y="704215"/>
                </a:lnTo>
                <a:lnTo>
                  <a:pt x="10922" y="652018"/>
                </a:lnTo>
                <a:lnTo>
                  <a:pt x="2793" y="598297"/>
                </a:lnTo>
                <a:lnTo>
                  <a:pt x="0" y="542925"/>
                </a:lnTo>
                <a:lnTo>
                  <a:pt x="2793" y="487553"/>
                </a:lnTo>
                <a:lnTo>
                  <a:pt x="10922" y="433324"/>
                </a:lnTo>
                <a:lnTo>
                  <a:pt x="24256" y="381635"/>
                </a:lnTo>
                <a:lnTo>
                  <a:pt x="42799" y="331470"/>
                </a:lnTo>
                <a:lnTo>
                  <a:pt x="65531" y="284225"/>
                </a:lnTo>
                <a:lnTo>
                  <a:pt x="92582" y="239268"/>
                </a:lnTo>
                <a:lnTo>
                  <a:pt x="124079" y="197612"/>
                </a:lnTo>
                <a:lnTo>
                  <a:pt x="158876" y="158876"/>
                </a:lnTo>
                <a:lnTo>
                  <a:pt x="197612" y="124079"/>
                </a:lnTo>
                <a:lnTo>
                  <a:pt x="239268" y="92583"/>
                </a:lnTo>
                <a:lnTo>
                  <a:pt x="284225" y="65532"/>
                </a:lnTo>
                <a:lnTo>
                  <a:pt x="331469" y="42799"/>
                </a:lnTo>
                <a:lnTo>
                  <a:pt x="381635" y="24257"/>
                </a:lnTo>
                <a:lnTo>
                  <a:pt x="433324" y="10922"/>
                </a:lnTo>
                <a:lnTo>
                  <a:pt x="487553" y="2794"/>
                </a:lnTo>
                <a:lnTo>
                  <a:pt x="542925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36"/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DD035F1-C878-F380-B099-11A26BFE9826}"/>
              </a:ext>
            </a:extLst>
          </p:cNvPr>
          <p:cNvGrpSpPr/>
          <p:nvPr/>
        </p:nvGrpSpPr>
        <p:grpSpPr>
          <a:xfrm>
            <a:off x="2231397" y="3709080"/>
            <a:ext cx="1207326" cy="1121983"/>
            <a:chOff x="2526131" y="3779866"/>
            <a:chExt cx="1207326" cy="1121983"/>
          </a:xfrm>
        </p:grpSpPr>
        <p:sp>
          <p:nvSpPr>
            <p:cNvPr id="305" name="object 305"/>
            <p:cNvSpPr/>
            <p:nvPr/>
          </p:nvSpPr>
          <p:spPr>
            <a:xfrm>
              <a:off x="2637731" y="4538753"/>
              <a:ext cx="1095726" cy="317060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666590" y="4542824"/>
              <a:ext cx="1058424" cy="359025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687373" y="4567764"/>
              <a:ext cx="999364" cy="22069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08" name="object 308"/>
            <p:cNvSpPr txBox="1"/>
            <p:nvPr/>
          </p:nvSpPr>
          <p:spPr>
            <a:xfrm>
              <a:off x="2672009" y="4575911"/>
              <a:ext cx="999882" cy="19015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29788" rIns="0" bIns="0" rtlCol="0">
              <a:spAutoFit/>
            </a:bodyPr>
            <a:lstStyle/>
            <a:p>
              <a:pPr marL="91955">
                <a:spcBef>
                  <a:spcPts val="234"/>
                </a:spcBef>
              </a:pPr>
              <a:r>
                <a:rPr lang="en-US" sz="1000" b="1" spc="-5" dirty="0">
                  <a:solidFill>
                    <a:srgbClr val="FFFFFF"/>
                  </a:solidFill>
                  <a:cs typeface="Arial"/>
                </a:rPr>
                <a:t>Rock</a:t>
              </a:r>
              <a:r>
                <a:rPr lang="en-US" sz="1000" b="1" spc="-31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000" b="1" spc="-5" dirty="0">
                  <a:solidFill>
                    <a:srgbClr val="FFFFFF"/>
                  </a:solidFill>
                  <a:cs typeface="Arial"/>
                </a:rPr>
                <a:t>breaker</a:t>
              </a:r>
              <a:endParaRPr lang="en-US" sz="1000" dirty="0">
                <a:cs typeface="Arial"/>
              </a:endParaRPr>
            </a:p>
          </p:txBody>
        </p:sp>
        <p:sp>
          <p:nvSpPr>
            <p:cNvPr id="320" name="object 320"/>
            <p:cNvSpPr/>
            <p:nvPr/>
          </p:nvSpPr>
          <p:spPr>
            <a:xfrm>
              <a:off x="2847855" y="4400000"/>
              <a:ext cx="725820" cy="139879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374791" y="4403108"/>
              <a:ext cx="181843" cy="180289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471097" y="4427976"/>
              <a:ext cx="85481" cy="8392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466435" y="4423313"/>
              <a:ext cx="94807" cy="93253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432583" y="4403108"/>
              <a:ext cx="181843" cy="180289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871168" y="4427976"/>
              <a:ext cx="85481" cy="83927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866505" y="4423313"/>
              <a:ext cx="94807" cy="93253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255116" y="4403108"/>
              <a:ext cx="181843" cy="180289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8" name="object 328"/>
            <p:cNvSpPr/>
            <p:nvPr/>
          </p:nvSpPr>
          <p:spPr>
            <a:xfrm>
              <a:off x="3351422" y="4427976"/>
              <a:ext cx="85481" cy="83927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3346760" y="4423313"/>
              <a:ext cx="94807" cy="93253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3135440" y="4403108"/>
              <a:ext cx="180289" cy="18028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3231747" y="4427976"/>
              <a:ext cx="83928" cy="83927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227085" y="4423313"/>
              <a:ext cx="93253" cy="93253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015765" y="4403108"/>
              <a:ext cx="180289" cy="18028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112072" y="4427976"/>
              <a:ext cx="83927" cy="83927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107410" y="4423313"/>
              <a:ext cx="93253" cy="93253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896090" y="4403108"/>
              <a:ext cx="180289" cy="18028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874277" y="4423313"/>
              <a:ext cx="672978" cy="136771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922457" y="4451289"/>
              <a:ext cx="576616" cy="37301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922457" y="4451289"/>
              <a:ext cx="577005" cy="37560"/>
            </a:xfrm>
            <a:custGeom>
              <a:avLst/>
              <a:gdLst/>
              <a:ahLst/>
              <a:cxnLst/>
              <a:rect l="l" t="t" r="r" b="b"/>
              <a:pathLst>
                <a:path w="565785" h="36829">
                  <a:moveTo>
                    <a:pt x="565404" y="6095"/>
                  </a:moveTo>
                  <a:lnTo>
                    <a:pt x="565404" y="2666"/>
                  </a:lnTo>
                  <a:lnTo>
                    <a:pt x="562737" y="0"/>
                  </a:lnTo>
                  <a:lnTo>
                    <a:pt x="559308" y="0"/>
                  </a:lnTo>
                  <a:lnTo>
                    <a:pt x="6096" y="0"/>
                  </a:lnTo>
                  <a:lnTo>
                    <a:pt x="2667" y="0"/>
                  </a:lnTo>
                  <a:lnTo>
                    <a:pt x="0" y="2666"/>
                  </a:lnTo>
                  <a:lnTo>
                    <a:pt x="0" y="6095"/>
                  </a:lnTo>
                  <a:lnTo>
                    <a:pt x="0" y="30479"/>
                  </a:lnTo>
                  <a:lnTo>
                    <a:pt x="0" y="33908"/>
                  </a:lnTo>
                  <a:lnTo>
                    <a:pt x="2667" y="36575"/>
                  </a:lnTo>
                  <a:lnTo>
                    <a:pt x="6096" y="36575"/>
                  </a:lnTo>
                  <a:lnTo>
                    <a:pt x="559308" y="36575"/>
                  </a:lnTo>
                  <a:lnTo>
                    <a:pt x="562737" y="36575"/>
                  </a:lnTo>
                  <a:lnTo>
                    <a:pt x="565404" y="33908"/>
                  </a:lnTo>
                  <a:lnTo>
                    <a:pt x="565404" y="30479"/>
                  </a:lnTo>
                  <a:lnTo>
                    <a:pt x="565404" y="6095"/>
                  </a:lnTo>
                  <a:close/>
                </a:path>
              </a:pathLst>
            </a:custGeom>
            <a:ln w="9143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025036" y="4326951"/>
              <a:ext cx="371459" cy="142987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073217" y="4351819"/>
              <a:ext cx="275097" cy="46626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073217" y="4351819"/>
              <a:ext cx="275227" cy="46627"/>
            </a:xfrm>
            <a:custGeom>
              <a:avLst/>
              <a:gdLst/>
              <a:ahLst/>
              <a:cxnLst/>
              <a:rect l="l" t="t" r="r" b="b"/>
              <a:pathLst>
                <a:path w="269875" h="45720">
                  <a:moveTo>
                    <a:pt x="0" y="45719"/>
                  </a:moveTo>
                  <a:lnTo>
                    <a:pt x="269748" y="45719"/>
                  </a:lnTo>
                  <a:lnTo>
                    <a:pt x="269748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858734" y="4180855"/>
              <a:ext cx="702508" cy="239349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906915" y="4205722"/>
              <a:ext cx="606145" cy="142987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906915" y="4205722"/>
              <a:ext cx="606146" cy="143118"/>
            </a:xfrm>
            <a:custGeom>
              <a:avLst/>
              <a:gdLst/>
              <a:ahLst/>
              <a:cxnLst/>
              <a:rect l="l" t="t" r="r" b="b"/>
              <a:pathLst>
                <a:path w="594360" h="140335">
                  <a:moveTo>
                    <a:pt x="0" y="0"/>
                  </a:moveTo>
                  <a:lnTo>
                    <a:pt x="570992" y="0"/>
                  </a:lnTo>
                  <a:lnTo>
                    <a:pt x="580108" y="1829"/>
                  </a:lnTo>
                  <a:lnTo>
                    <a:pt x="587533" y="6826"/>
                  </a:lnTo>
                  <a:lnTo>
                    <a:pt x="592530" y="14251"/>
                  </a:lnTo>
                  <a:lnTo>
                    <a:pt x="594359" y="23368"/>
                  </a:lnTo>
                  <a:lnTo>
                    <a:pt x="594359" y="140208"/>
                  </a:lnTo>
                  <a:lnTo>
                    <a:pt x="0" y="14020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526131" y="3779866"/>
              <a:ext cx="568845" cy="554857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574441" y="3804863"/>
              <a:ext cx="471965" cy="458754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574441" y="3804863"/>
              <a:ext cx="472095" cy="459143"/>
            </a:xfrm>
            <a:custGeom>
              <a:avLst/>
              <a:gdLst/>
              <a:ahLst/>
              <a:cxnLst/>
              <a:rect l="l" t="t" r="r" b="b"/>
              <a:pathLst>
                <a:path w="462914" h="450214">
                  <a:moveTo>
                    <a:pt x="237109" y="0"/>
                  </a:moveTo>
                  <a:lnTo>
                    <a:pt x="462788" y="322834"/>
                  </a:lnTo>
                  <a:lnTo>
                    <a:pt x="413766" y="357124"/>
                  </a:lnTo>
                  <a:lnTo>
                    <a:pt x="217805" y="76708"/>
                  </a:lnTo>
                  <a:lnTo>
                    <a:pt x="69723" y="180086"/>
                  </a:lnTo>
                  <a:lnTo>
                    <a:pt x="205613" y="377698"/>
                  </a:lnTo>
                  <a:lnTo>
                    <a:pt x="190500" y="388112"/>
                  </a:lnTo>
                  <a:lnTo>
                    <a:pt x="193040" y="449834"/>
                  </a:lnTo>
                  <a:lnTo>
                    <a:pt x="154813" y="448183"/>
                  </a:lnTo>
                  <a:lnTo>
                    <a:pt x="152273" y="387858"/>
                  </a:lnTo>
                  <a:lnTo>
                    <a:pt x="0" y="166497"/>
                  </a:lnTo>
                  <a:lnTo>
                    <a:pt x="5080" y="162941"/>
                  </a:lnTo>
                  <a:lnTo>
                    <a:pt x="4699" y="162306"/>
                  </a:lnTo>
                  <a:lnTo>
                    <a:pt x="237109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574312" y="4148216"/>
              <a:ext cx="292194" cy="228470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621975" y="4172436"/>
              <a:ext cx="196090" cy="131978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621975" y="4172436"/>
              <a:ext cx="196220" cy="132108"/>
            </a:xfrm>
            <a:custGeom>
              <a:avLst/>
              <a:gdLst/>
              <a:ahLst/>
              <a:cxnLst/>
              <a:rect l="l" t="t" r="r" b="b"/>
              <a:pathLst>
                <a:path w="192405" h="129539">
                  <a:moveTo>
                    <a:pt x="163321" y="129412"/>
                  </a:moveTo>
                  <a:lnTo>
                    <a:pt x="192277" y="0"/>
                  </a:lnTo>
                  <a:lnTo>
                    <a:pt x="0" y="92964"/>
                  </a:lnTo>
                  <a:lnTo>
                    <a:pt x="163321" y="129412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886710" y="4092264"/>
              <a:ext cx="295302" cy="242458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934891" y="4117132"/>
              <a:ext cx="198940" cy="146097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934891" y="4117132"/>
              <a:ext cx="199458" cy="146356"/>
            </a:xfrm>
            <a:custGeom>
              <a:avLst/>
              <a:gdLst/>
              <a:ahLst/>
              <a:cxnLst/>
              <a:rect l="l" t="t" r="r" b="b"/>
              <a:pathLst>
                <a:path w="195580" h="143510">
                  <a:moveTo>
                    <a:pt x="0" y="143256"/>
                  </a:moveTo>
                  <a:lnTo>
                    <a:pt x="195072" y="143256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5871C64-8808-42A2-D272-09CFF5703A10}"/>
              </a:ext>
            </a:extLst>
          </p:cNvPr>
          <p:cNvGrpSpPr/>
          <p:nvPr/>
        </p:nvGrpSpPr>
        <p:grpSpPr>
          <a:xfrm>
            <a:off x="3862560" y="1866550"/>
            <a:ext cx="4835200" cy="2973742"/>
            <a:chOff x="4183013" y="1859367"/>
            <a:chExt cx="4065064" cy="2973742"/>
          </a:xfrm>
        </p:grpSpPr>
        <p:sp>
          <p:nvSpPr>
            <p:cNvPr id="10" name="object 10"/>
            <p:cNvSpPr/>
            <p:nvPr/>
          </p:nvSpPr>
          <p:spPr>
            <a:xfrm>
              <a:off x="4206973" y="4723667"/>
              <a:ext cx="320558" cy="109442"/>
            </a:xfrm>
            <a:custGeom>
              <a:avLst/>
              <a:gdLst/>
              <a:ahLst/>
              <a:cxnLst/>
              <a:rect l="l" t="t" r="r" b="b"/>
              <a:pathLst>
                <a:path w="314325" h="107314">
                  <a:moveTo>
                    <a:pt x="314325" y="10693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9886" y="4422407"/>
              <a:ext cx="284293" cy="97139"/>
            </a:xfrm>
            <a:custGeom>
              <a:avLst/>
              <a:gdLst/>
              <a:ahLst/>
              <a:cxnLst/>
              <a:rect l="l" t="t" r="r" b="b"/>
              <a:pathLst>
                <a:path w="278764" h="95250">
                  <a:moveTo>
                    <a:pt x="278384" y="9474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1814" y="4621088"/>
              <a:ext cx="320558" cy="109442"/>
            </a:xfrm>
            <a:custGeom>
              <a:avLst/>
              <a:gdLst/>
              <a:ahLst/>
              <a:cxnLst/>
              <a:rect l="l" t="t" r="r" b="b"/>
              <a:pathLst>
                <a:path w="314325" h="107314">
                  <a:moveTo>
                    <a:pt x="314325" y="10693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5046" y="4524856"/>
              <a:ext cx="284293" cy="97139"/>
            </a:xfrm>
            <a:custGeom>
              <a:avLst/>
              <a:gdLst/>
              <a:ahLst/>
              <a:cxnLst/>
              <a:rect l="l" t="t" r="r" b="b"/>
              <a:pathLst>
                <a:path w="278764" h="95250">
                  <a:moveTo>
                    <a:pt x="278384" y="9474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64727" y="4319958"/>
              <a:ext cx="284293" cy="96491"/>
            </a:xfrm>
            <a:custGeom>
              <a:avLst/>
              <a:gdLst/>
              <a:ahLst/>
              <a:cxnLst/>
              <a:rect l="l" t="t" r="r" b="b"/>
              <a:pathLst>
                <a:path w="278764" h="94614">
                  <a:moveTo>
                    <a:pt x="278383" y="9461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04230" y="4218934"/>
              <a:ext cx="275227" cy="93901"/>
            </a:xfrm>
            <a:custGeom>
              <a:avLst/>
              <a:gdLst/>
              <a:ahLst/>
              <a:cxnLst/>
              <a:rect l="l" t="t" r="r" b="b"/>
              <a:pathLst>
                <a:path w="269875" h="92075">
                  <a:moveTo>
                    <a:pt x="269367" y="9169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3733" y="4118039"/>
              <a:ext cx="265513" cy="90663"/>
            </a:xfrm>
            <a:custGeom>
              <a:avLst/>
              <a:gdLst/>
              <a:ahLst/>
              <a:cxnLst/>
              <a:rect l="l" t="t" r="r" b="b"/>
              <a:pathLst>
                <a:path w="260350" h="88900">
                  <a:moveTo>
                    <a:pt x="260350" y="8864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8573" y="4015590"/>
              <a:ext cx="265513" cy="90663"/>
            </a:xfrm>
            <a:custGeom>
              <a:avLst/>
              <a:gdLst/>
              <a:ahLst/>
              <a:cxnLst/>
              <a:rect l="l" t="t" r="r" b="b"/>
              <a:pathLst>
                <a:path w="260350" h="88900">
                  <a:moveTo>
                    <a:pt x="260350" y="8851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3414" y="3913141"/>
              <a:ext cx="265513" cy="90663"/>
            </a:xfrm>
            <a:custGeom>
              <a:avLst/>
              <a:gdLst/>
              <a:ahLst/>
              <a:cxnLst/>
              <a:rect l="l" t="t" r="r" b="b"/>
              <a:pathLst>
                <a:path w="260350" h="88900">
                  <a:moveTo>
                    <a:pt x="260350" y="8851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7580" y="3813800"/>
              <a:ext cx="247380" cy="84187"/>
            </a:xfrm>
            <a:custGeom>
              <a:avLst/>
              <a:gdLst/>
              <a:ahLst/>
              <a:cxnLst/>
              <a:rect l="l" t="t" r="r" b="b"/>
              <a:pathLst>
                <a:path w="242569" h="82550">
                  <a:moveTo>
                    <a:pt x="242188" y="8229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7083" y="3712776"/>
              <a:ext cx="238313" cy="80949"/>
            </a:xfrm>
            <a:custGeom>
              <a:avLst/>
              <a:gdLst/>
              <a:ahLst/>
              <a:cxnLst/>
              <a:rect l="l" t="t" r="r" b="b"/>
              <a:pathLst>
                <a:path w="233680" h="79375">
                  <a:moveTo>
                    <a:pt x="233171" y="7937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6586" y="3611881"/>
              <a:ext cx="228599" cy="78359"/>
            </a:xfrm>
            <a:custGeom>
              <a:avLst/>
              <a:gdLst/>
              <a:ahLst/>
              <a:cxnLst/>
              <a:rect l="l" t="t" r="r" b="b"/>
              <a:pathLst>
                <a:path w="224154" h="76835">
                  <a:moveTo>
                    <a:pt x="224027" y="7632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71556" y="3509432"/>
              <a:ext cx="228599" cy="77711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223900" y="76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14945" y="3409832"/>
              <a:ext cx="211763" cy="71883"/>
            </a:xfrm>
            <a:custGeom>
              <a:avLst/>
              <a:gdLst/>
              <a:ahLst/>
              <a:cxnLst/>
              <a:rect l="l" t="t" r="r" b="b"/>
              <a:pathLst>
                <a:path w="207645" h="70485">
                  <a:moveTo>
                    <a:pt x="207137" y="7048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63773" y="3004699"/>
              <a:ext cx="288178" cy="370423"/>
            </a:xfrm>
            <a:custGeom>
              <a:avLst/>
              <a:gdLst/>
              <a:ahLst/>
              <a:cxnLst/>
              <a:rect l="l" t="t" r="r" b="b"/>
              <a:pathLst>
                <a:path w="282575" h="363220">
                  <a:moveTo>
                    <a:pt x="179832" y="362712"/>
                  </a:moveTo>
                  <a:lnTo>
                    <a:pt x="0" y="301497"/>
                  </a:lnTo>
                </a:path>
                <a:path w="282575" h="363220">
                  <a:moveTo>
                    <a:pt x="282448" y="61213"/>
                  </a:moveTo>
                  <a:lnTo>
                    <a:pt x="102616" y="0"/>
                  </a:lnTo>
                </a:path>
                <a:path w="282575" h="363220">
                  <a:moveTo>
                    <a:pt x="213995" y="262127"/>
                  </a:moveTo>
                  <a:lnTo>
                    <a:pt x="34163" y="200913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3454" y="3107148"/>
              <a:ext cx="183916" cy="62815"/>
            </a:xfrm>
            <a:custGeom>
              <a:avLst/>
              <a:gdLst/>
              <a:ahLst/>
              <a:cxnLst/>
              <a:rect l="l" t="t" r="r" b="b"/>
              <a:pathLst>
                <a:path w="180339" h="61594">
                  <a:moveTo>
                    <a:pt x="179958" y="61213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6" name="object 26"/>
            <p:cNvSpPr/>
            <p:nvPr/>
          </p:nvSpPr>
          <p:spPr>
            <a:xfrm>
              <a:off x="4913237" y="1901720"/>
              <a:ext cx="450723" cy="1059461"/>
            </a:xfrm>
            <a:custGeom>
              <a:avLst/>
              <a:gdLst/>
              <a:ahLst/>
              <a:cxnLst/>
              <a:rect l="l" t="t" r="r" b="b"/>
              <a:pathLst>
                <a:path w="441960" h="1038860">
                  <a:moveTo>
                    <a:pt x="160274" y="1038860"/>
                  </a:moveTo>
                  <a:lnTo>
                    <a:pt x="0" y="984376"/>
                  </a:lnTo>
                </a:path>
                <a:path w="441960" h="1038860">
                  <a:moveTo>
                    <a:pt x="194437" y="938402"/>
                  </a:moveTo>
                  <a:lnTo>
                    <a:pt x="34289" y="883920"/>
                  </a:lnTo>
                </a:path>
                <a:path w="441960" h="1038860">
                  <a:moveTo>
                    <a:pt x="228600" y="837819"/>
                  </a:moveTo>
                  <a:lnTo>
                    <a:pt x="68452" y="783336"/>
                  </a:lnTo>
                </a:path>
                <a:path w="441960" h="1038860">
                  <a:moveTo>
                    <a:pt x="262763" y="737362"/>
                  </a:moveTo>
                  <a:lnTo>
                    <a:pt x="102615" y="682878"/>
                  </a:lnTo>
                </a:path>
                <a:path w="441960" h="1038860">
                  <a:moveTo>
                    <a:pt x="350138" y="430657"/>
                  </a:moveTo>
                  <a:lnTo>
                    <a:pt x="220472" y="386588"/>
                  </a:lnTo>
                </a:path>
                <a:path w="441960" h="1038860">
                  <a:moveTo>
                    <a:pt x="281686" y="631698"/>
                  </a:moveTo>
                  <a:lnTo>
                    <a:pt x="152146" y="587628"/>
                  </a:lnTo>
                </a:path>
                <a:path w="441960" h="1038860">
                  <a:moveTo>
                    <a:pt x="315975" y="531240"/>
                  </a:moveTo>
                  <a:lnTo>
                    <a:pt x="186309" y="487045"/>
                  </a:lnTo>
                </a:path>
                <a:path w="441960" h="1038860">
                  <a:moveTo>
                    <a:pt x="371221" y="325754"/>
                  </a:moveTo>
                  <a:lnTo>
                    <a:pt x="267715" y="290575"/>
                  </a:lnTo>
                </a:path>
                <a:path w="441960" h="1038860">
                  <a:moveTo>
                    <a:pt x="387350" y="219075"/>
                  </a:moveTo>
                  <a:lnTo>
                    <a:pt x="320039" y="196214"/>
                  </a:lnTo>
                </a:path>
                <a:path w="441960" h="1038860">
                  <a:moveTo>
                    <a:pt x="421513" y="118618"/>
                  </a:moveTo>
                  <a:lnTo>
                    <a:pt x="354329" y="95758"/>
                  </a:lnTo>
                </a:path>
                <a:path w="441960" h="1038860">
                  <a:moveTo>
                    <a:pt x="441578" y="13335"/>
                  </a:moveTo>
                  <a:lnTo>
                    <a:pt x="40258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3557" y="2008832"/>
              <a:ext cx="301130" cy="1753679"/>
            </a:xfrm>
            <a:custGeom>
              <a:avLst/>
              <a:gdLst/>
              <a:ahLst/>
              <a:cxnLst/>
              <a:rect l="l" t="t" r="r" b="b"/>
              <a:pathLst>
                <a:path w="295275" h="1719579">
                  <a:moveTo>
                    <a:pt x="0" y="1719072"/>
                  </a:moveTo>
                  <a:lnTo>
                    <a:pt x="295275" y="1719072"/>
                  </a:lnTo>
                </a:path>
                <a:path w="295275" h="1719579">
                  <a:moveTo>
                    <a:pt x="0" y="1623060"/>
                  </a:moveTo>
                  <a:lnTo>
                    <a:pt x="295275" y="1623060"/>
                  </a:lnTo>
                </a:path>
                <a:path w="295275" h="1719579">
                  <a:moveTo>
                    <a:pt x="10667" y="1527048"/>
                  </a:moveTo>
                  <a:lnTo>
                    <a:pt x="285369" y="1527048"/>
                  </a:lnTo>
                </a:path>
                <a:path w="295275" h="1719579">
                  <a:moveTo>
                    <a:pt x="15239" y="1432560"/>
                  </a:moveTo>
                  <a:lnTo>
                    <a:pt x="279526" y="1432560"/>
                  </a:lnTo>
                </a:path>
                <a:path w="295275" h="1719579">
                  <a:moveTo>
                    <a:pt x="19812" y="1336548"/>
                  </a:moveTo>
                  <a:lnTo>
                    <a:pt x="273812" y="1336548"/>
                  </a:lnTo>
                </a:path>
                <a:path w="295275" h="1719579">
                  <a:moveTo>
                    <a:pt x="19812" y="1242060"/>
                  </a:moveTo>
                  <a:lnTo>
                    <a:pt x="273812" y="1242060"/>
                  </a:lnTo>
                </a:path>
                <a:path w="295275" h="1719579">
                  <a:moveTo>
                    <a:pt x="30479" y="1146048"/>
                  </a:moveTo>
                  <a:lnTo>
                    <a:pt x="265429" y="1146048"/>
                  </a:lnTo>
                </a:path>
                <a:path w="295275" h="1719579">
                  <a:moveTo>
                    <a:pt x="45720" y="1050036"/>
                  </a:moveTo>
                  <a:lnTo>
                    <a:pt x="249682" y="1050036"/>
                  </a:lnTo>
                </a:path>
                <a:path w="295275" h="1719579">
                  <a:moveTo>
                    <a:pt x="45720" y="763524"/>
                  </a:moveTo>
                  <a:lnTo>
                    <a:pt x="249682" y="763524"/>
                  </a:lnTo>
                </a:path>
                <a:path w="295275" h="1719579">
                  <a:moveTo>
                    <a:pt x="45720" y="955548"/>
                  </a:moveTo>
                  <a:lnTo>
                    <a:pt x="249682" y="955548"/>
                  </a:lnTo>
                </a:path>
                <a:path w="295275" h="1719579">
                  <a:moveTo>
                    <a:pt x="45720" y="859536"/>
                  </a:moveTo>
                  <a:lnTo>
                    <a:pt x="249682" y="859536"/>
                  </a:lnTo>
                </a:path>
                <a:path w="295275" h="1719579">
                  <a:moveTo>
                    <a:pt x="56387" y="669036"/>
                  </a:moveTo>
                  <a:lnTo>
                    <a:pt x="237998" y="669036"/>
                  </a:lnTo>
                </a:path>
                <a:path w="295275" h="1719579">
                  <a:moveTo>
                    <a:pt x="56387" y="573024"/>
                  </a:moveTo>
                  <a:lnTo>
                    <a:pt x="237998" y="573024"/>
                  </a:lnTo>
                </a:path>
                <a:path w="295275" h="1719579">
                  <a:moveTo>
                    <a:pt x="56387" y="478536"/>
                  </a:moveTo>
                  <a:lnTo>
                    <a:pt x="237998" y="478536"/>
                  </a:lnTo>
                </a:path>
                <a:path w="295275" h="1719579">
                  <a:moveTo>
                    <a:pt x="56387" y="382524"/>
                  </a:moveTo>
                  <a:lnTo>
                    <a:pt x="237998" y="382524"/>
                  </a:lnTo>
                </a:path>
                <a:path w="295275" h="1719579">
                  <a:moveTo>
                    <a:pt x="74675" y="96012"/>
                  </a:moveTo>
                  <a:lnTo>
                    <a:pt x="221614" y="96012"/>
                  </a:lnTo>
                </a:path>
                <a:path w="295275" h="1719579">
                  <a:moveTo>
                    <a:pt x="74675" y="286512"/>
                  </a:moveTo>
                  <a:lnTo>
                    <a:pt x="221614" y="286512"/>
                  </a:lnTo>
                </a:path>
                <a:path w="295275" h="1719579">
                  <a:moveTo>
                    <a:pt x="74675" y="192024"/>
                  </a:moveTo>
                  <a:lnTo>
                    <a:pt x="221614" y="192024"/>
                  </a:lnTo>
                </a:path>
                <a:path w="295275" h="1719579">
                  <a:moveTo>
                    <a:pt x="88391" y="0"/>
                  </a:moveTo>
                  <a:lnTo>
                    <a:pt x="205739" y="0"/>
                  </a:lnTo>
                </a:path>
              </a:pathLst>
            </a:custGeom>
            <a:ln w="2895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3796" y="2438444"/>
              <a:ext cx="1484281" cy="888495"/>
            </a:xfrm>
            <a:custGeom>
              <a:avLst/>
              <a:gdLst/>
              <a:ahLst/>
              <a:cxnLst/>
              <a:rect l="l" t="t" r="r" b="b"/>
              <a:pathLst>
                <a:path w="1455420" h="871220">
                  <a:moveTo>
                    <a:pt x="1313307" y="870965"/>
                  </a:moveTo>
                  <a:lnTo>
                    <a:pt x="1455165" y="570738"/>
                  </a:lnTo>
                </a:path>
                <a:path w="1455420" h="871220">
                  <a:moveTo>
                    <a:pt x="1033526" y="717676"/>
                  </a:moveTo>
                  <a:lnTo>
                    <a:pt x="1159128" y="451865"/>
                  </a:lnTo>
                </a:path>
                <a:path w="1455420" h="871220">
                  <a:moveTo>
                    <a:pt x="1217295" y="825626"/>
                  </a:moveTo>
                  <a:lnTo>
                    <a:pt x="1359153" y="525399"/>
                  </a:lnTo>
                </a:path>
                <a:path w="1455420" h="871220">
                  <a:moveTo>
                    <a:pt x="1129538" y="763015"/>
                  </a:moveTo>
                  <a:lnTo>
                    <a:pt x="1255140" y="497205"/>
                  </a:lnTo>
                </a:path>
                <a:path w="1455420" h="871220">
                  <a:moveTo>
                    <a:pt x="937513" y="672338"/>
                  </a:moveTo>
                  <a:lnTo>
                    <a:pt x="1063116" y="406526"/>
                  </a:lnTo>
                </a:path>
                <a:path w="1455420" h="871220">
                  <a:moveTo>
                    <a:pt x="843534" y="622681"/>
                  </a:moveTo>
                  <a:lnTo>
                    <a:pt x="965200" y="365506"/>
                  </a:lnTo>
                </a:path>
                <a:path w="1455420" h="871220">
                  <a:moveTo>
                    <a:pt x="749680" y="573024"/>
                  </a:moveTo>
                  <a:lnTo>
                    <a:pt x="867155" y="324358"/>
                  </a:lnTo>
                </a:path>
                <a:path w="1455420" h="871220">
                  <a:moveTo>
                    <a:pt x="653668" y="527685"/>
                  </a:moveTo>
                  <a:lnTo>
                    <a:pt x="771143" y="279019"/>
                  </a:lnTo>
                </a:path>
                <a:path w="1455420" h="871220">
                  <a:moveTo>
                    <a:pt x="557657" y="482346"/>
                  </a:moveTo>
                  <a:lnTo>
                    <a:pt x="675259" y="233680"/>
                  </a:lnTo>
                </a:path>
                <a:path w="1455420" h="871220">
                  <a:moveTo>
                    <a:pt x="465836" y="428244"/>
                  </a:moveTo>
                  <a:lnTo>
                    <a:pt x="575183" y="196976"/>
                  </a:lnTo>
                </a:path>
                <a:path w="1455420" h="871220">
                  <a:moveTo>
                    <a:pt x="371855" y="378587"/>
                  </a:moveTo>
                  <a:lnTo>
                    <a:pt x="477138" y="155956"/>
                  </a:lnTo>
                </a:path>
                <a:path w="1455420" h="871220">
                  <a:moveTo>
                    <a:pt x="278002" y="328930"/>
                  </a:moveTo>
                  <a:lnTo>
                    <a:pt x="379095" y="114935"/>
                  </a:lnTo>
                </a:path>
                <a:path w="1455420" h="871220">
                  <a:moveTo>
                    <a:pt x="181990" y="283590"/>
                  </a:moveTo>
                  <a:lnTo>
                    <a:pt x="283083" y="69596"/>
                  </a:lnTo>
                </a:path>
                <a:path w="1455420" h="871220">
                  <a:moveTo>
                    <a:pt x="89788" y="230124"/>
                  </a:moveTo>
                  <a:lnTo>
                    <a:pt x="183387" y="32258"/>
                  </a:lnTo>
                </a:path>
                <a:path w="1455420" h="871220">
                  <a:moveTo>
                    <a:pt x="0" y="171703"/>
                  </a:moveTo>
                  <a:lnTo>
                    <a:pt x="8115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178" y="2299600"/>
              <a:ext cx="82892" cy="175497"/>
            </a:xfrm>
            <a:custGeom>
              <a:avLst/>
              <a:gdLst/>
              <a:ahLst/>
              <a:cxnLst/>
              <a:rect l="l" t="t" r="r" b="b"/>
              <a:pathLst>
                <a:path w="81279" h="172085">
                  <a:moveTo>
                    <a:pt x="0" y="171830"/>
                  </a:moveTo>
                  <a:lnTo>
                    <a:pt x="8115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0" name="object 30"/>
            <p:cNvSpPr/>
            <p:nvPr/>
          </p:nvSpPr>
          <p:spPr>
            <a:xfrm>
              <a:off x="6665881" y="2392206"/>
              <a:ext cx="82892" cy="175497"/>
            </a:xfrm>
            <a:custGeom>
              <a:avLst/>
              <a:gdLst/>
              <a:ahLst/>
              <a:cxnLst/>
              <a:rect l="l" t="t" r="r" b="b"/>
              <a:pathLst>
                <a:path w="81279" h="172085">
                  <a:moveTo>
                    <a:pt x="0" y="171703"/>
                  </a:moveTo>
                  <a:lnTo>
                    <a:pt x="8127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" name="object 31"/>
            <p:cNvSpPr/>
            <p:nvPr/>
          </p:nvSpPr>
          <p:spPr>
            <a:xfrm>
              <a:off x="6568094" y="2345968"/>
              <a:ext cx="82892" cy="175497"/>
            </a:xfrm>
            <a:custGeom>
              <a:avLst/>
              <a:gdLst/>
              <a:ahLst/>
              <a:cxnLst/>
              <a:rect l="l" t="t" r="r" b="b"/>
              <a:pathLst>
                <a:path w="81279" h="172085">
                  <a:moveTo>
                    <a:pt x="0" y="171703"/>
                  </a:moveTo>
                  <a:lnTo>
                    <a:pt x="8115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76795" y="2262947"/>
              <a:ext cx="73825" cy="156070"/>
            </a:xfrm>
            <a:custGeom>
              <a:avLst/>
              <a:gdLst/>
              <a:ahLst/>
              <a:cxnLst/>
              <a:rect l="l" t="t" r="r" b="b"/>
              <a:pathLst>
                <a:path w="72389" h="153035">
                  <a:moveTo>
                    <a:pt x="0" y="153035"/>
                  </a:moveTo>
                  <a:lnTo>
                    <a:pt x="7226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3" name="object 33"/>
            <p:cNvSpPr/>
            <p:nvPr/>
          </p:nvSpPr>
          <p:spPr>
            <a:xfrm>
              <a:off x="6279009" y="2216709"/>
              <a:ext cx="73825" cy="156070"/>
            </a:xfrm>
            <a:custGeom>
              <a:avLst/>
              <a:gdLst/>
              <a:ahLst/>
              <a:cxnLst/>
              <a:rect l="l" t="t" r="r" b="b"/>
              <a:pathLst>
                <a:path w="72389" h="153035">
                  <a:moveTo>
                    <a:pt x="0" y="153035"/>
                  </a:moveTo>
                  <a:lnTo>
                    <a:pt x="7226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4" name="object 34"/>
            <p:cNvSpPr/>
            <p:nvPr/>
          </p:nvSpPr>
          <p:spPr>
            <a:xfrm>
              <a:off x="5615227" y="1938244"/>
              <a:ext cx="639821" cy="388555"/>
            </a:xfrm>
            <a:custGeom>
              <a:avLst/>
              <a:gdLst/>
              <a:ahLst/>
              <a:cxnLst/>
              <a:rect l="l" t="t" r="r" b="b"/>
              <a:pathLst>
                <a:path w="627379" h="381000">
                  <a:moveTo>
                    <a:pt x="554863" y="380619"/>
                  </a:moveTo>
                  <a:lnTo>
                    <a:pt x="627126" y="227711"/>
                  </a:lnTo>
                </a:path>
                <a:path w="627379" h="381000">
                  <a:moveTo>
                    <a:pt x="458850" y="335280"/>
                  </a:moveTo>
                  <a:lnTo>
                    <a:pt x="531113" y="182372"/>
                  </a:lnTo>
                </a:path>
                <a:path w="627379" h="381000">
                  <a:moveTo>
                    <a:pt x="177800" y="184658"/>
                  </a:moveTo>
                  <a:lnTo>
                    <a:pt x="236347" y="60833"/>
                  </a:lnTo>
                </a:path>
                <a:path w="627379" h="381000">
                  <a:moveTo>
                    <a:pt x="369824" y="275336"/>
                  </a:moveTo>
                  <a:lnTo>
                    <a:pt x="428244" y="151637"/>
                  </a:lnTo>
                </a:path>
                <a:path w="627379" h="381000">
                  <a:moveTo>
                    <a:pt x="273812" y="229997"/>
                  </a:moveTo>
                  <a:lnTo>
                    <a:pt x="332359" y="106172"/>
                  </a:lnTo>
                </a:path>
                <a:path w="627379" h="381000">
                  <a:moveTo>
                    <a:pt x="87757" y="126873"/>
                  </a:moveTo>
                  <a:lnTo>
                    <a:pt x="134493" y="27939"/>
                  </a:lnTo>
                </a:path>
                <a:path w="627379" h="381000">
                  <a:moveTo>
                    <a:pt x="0" y="64135"/>
                  </a:moveTo>
                  <a:lnTo>
                    <a:pt x="30352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7311" y="1891877"/>
              <a:ext cx="31084" cy="66053"/>
            </a:xfrm>
            <a:custGeom>
              <a:avLst/>
              <a:gdLst/>
              <a:ahLst/>
              <a:cxnLst/>
              <a:rect l="l" t="t" r="r" b="b"/>
              <a:pathLst>
                <a:path w="30479" h="64769">
                  <a:moveTo>
                    <a:pt x="0" y="64262"/>
                  </a:moveTo>
                  <a:lnTo>
                    <a:pt x="30352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6" name="object 36"/>
            <p:cNvSpPr/>
            <p:nvPr/>
          </p:nvSpPr>
          <p:spPr>
            <a:xfrm>
              <a:off x="5426001" y="1859367"/>
              <a:ext cx="18133" cy="38208"/>
            </a:xfrm>
            <a:custGeom>
              <a:avLst/>
              <a:gdLst/>
              <a:ahLst/>
              <a:cxnLst/>
              <a:rect l="l" t="t" r="r" b="b"/>
              <a:pathLst>
                <a:path w="17779" h="37464">
                  <a:moveTo>
                    <a:pt x="0" y="37337"/>
                  </a:moveTo>
                  <a:lnTo>
                    <a:pt x="17525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7" name="object 37"/>
            <p:cNvSpPr/>
            <p:nvPr/>
          </p:nvSpPr>
          <p:spPr>
            <a:xfrm>
              <a:off x="6591148" y="3916767"/>
              <a:ext cx="240257" cy="163841"/>
            </a:xfrm>
            <a:custGeom>
              <a:avLst/>
              <a:gdLst/>
              <a:ahLst/>
              <a:cxnLst/>
              <a:rect l="l" t="t" r="r" b="b"/>
              <a:pathLst>
                <a:path w="235585" h="160654">
                  <a:moveTo>
                    <a:pt x="0" y="160146"/>
                  </a:moveTo>
                  <a:lnTo>
                    <a:pt x="235203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8" name="object 38"/>
            <p:cNvSpPr/>
            <p:nvPr/>
          </p:nvSpPr>
          <p:spPr>
            <a:xfrm>
              <a:off x="6534290" y="3829990"/>
              <a:ext cx="231837" cy="158012"/>
            </a:xfrm>
            <a:custGeom>
              <a:avLst/>
              <a:gdLst/>
              <a:ahLst/>
              <a:cxnLst/>
              <a:rect l="l" t="t" r="r" b="b"/>
              <a:pathLst>
                <a:path w="227329" h="154939">
                  <a:moveTo>
                    <a:pt x="0" y="154812"/>
                  </a:moveTo>
                  <a:lnTo>
                    <a:pt x="22733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73416" y="3740493"/>
              <a:ext cx="231837" cy="158012"/>
            </a:xfrm>
            <a:custGeom>
              <a:avLst/>
              <a:gdLst/>
              <a:ahLst/>
              <a:cxnLst/>
              <a:rect l="l" t="t" r="r" b="b"/>
              <a:pathLst>
                <a:path w="227329" h="154939">
                  <a:moveTo>
                    <a:pt x="0" y="154812"/>
                  </a:moveTo>
                  <a:lnTo>
                    <a:pt x="22733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2413" y="3650995"/>
              <a:ext cx="231837" cy="158012"/>
            </a:xfrm>
            <a:custGeom>
              <a:avLst/>
              <a:gdLst/>
              <a:ahLst/>
              <a:cxnLst/>
              <a:rect l="l" t="t" r="r" b="b"/>
              <a:pathLst>
                <a:path w="227329" h="154939">
                  <a:moveTo>
                    <a:pt x="0" y="154812"/>
                  </a:moveTo>
                  <a:lnTo>
                    <a:pt x="22732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59569" y="3567068"/>
              <a:ext cx="215647" cy="147003"/>
            </a:xfrm>
            <a:custGeom>
              <a:avLst/>
              <a:gdLst/>
              <a:ahLst/>
              <a:cxnLst/>
              <a:rect l="l" t="t" r="r" b="b"/>
              <a:pathLst>
                <a:path w="211454" h="144145">
                  <a:moveTo>
                    <a:pt x="0" y="143890"/>
                  </a:moveTo>
                  <a:lnTo>
                    <a:pt x="211454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2" name="object 42"/>
            <p:cNvSpPr/>
            <p:nvPr/>
          </p:nvSpPr>
          <p:spPr>
            <a:xfrm>
              <a:off x="6302711" y="3480290"/>
              <a:ext cx="207877" cy="141823"/>
            </a:xfrm>
            <a:custGeom>
              <a:avLst/>
              <a:gdLst/>
              <a:ahLst/>
              <a:cxnLst/>
              <a:rect l="l" t="t" r="r" b="b"/>
              <a:pathLst>
                <a:path w="203835" h="139064">
                  <a:moveTo>
                    <a:pt x="0" y="138556"/>
                  </a:moveTo>
                  <a:lnTo>
                    <a:pt x="203581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5852" y="3393513"/>
              <a:ext cx="199458" cy="135994"/>
            </a:xfrm>
            <a:custGeom>
              <a:avLst/>
              <a:gdLst/>
              <a:ahLst/>
              <a:cxnLst/>
              <a:rect l="l" t="t" r="r" b="b"/>
              <a:pathLst>
                <a:path w="195579" h="133350">
                  <a:moveTo>
                    <a:pt x="0" y="133223"/>
                  </a:moveTo>
                  <a:lnTo>
                    <a:pt x="19558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4978" y="3304016"/>
              <a:ext cx="199458" cy="135994"/>
            </a:xfrm>
            <a:custGeom>
              <a:avLst/>
              <a:gdLst/>
              <a:ahLst/>
              <a:cxnLst/>
              <a:rect l="l" t="t" r="r" b="b"/>
              <a:pathLst>
                <a:path w="195579" h="133350">
                  <a:moveTo>
                    <a:pt x="0" y="133223"/>
                  </a:moveTo>
                  <a:lnTo>
                    <a:pt x="19557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1487" y="3219699"/>
              <a:ext cx="184564" cy="125632"/>
            </a:xfrm>
            <a:custGeom>
              <a:avLst/>
              <a:gdLst/>
              <a:ahLst/>
              <a:cxnLst/>
              <a:rect l="l" t="t" r="r" b="b"/>
              <a:pathLst>
                <a:path w="180975" h="123189">
                  <a:moveTo>
                    <a:pt x="0" y="123189"/>
                  </a:moveTo>
                  <a:lnTo>
                    <a:pt x="180975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6" name="object 46"/>
            <p:cNvSpPr/>
            <p:nvPr/>
          </p:nvSpPr>
          <p:spPr>
            <a:xfrm>
              <a:off x="6082788" y="3138491"/>
              <a:ext cx="160603" cy="109442"/>
            </a:xfrm>
            <a:custGeom>
              <a:avLst/>
              <a:gdLst/>
              <a:ahLst/>
              <a:cxnLst/>
              <a:rect l="l" t="t" r="r" b="b"/>
              <a:pathLst>
                <a:path w="157479" h="107314">
                  <a:moveTo>
                    <a:pt x="0" y="106934"/>
                  </a:moveTo>
                  <a:lnTo>
                    <a:pt x="156971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7" name="object 47"/>
            <p:cNvSpPr/>
            <p:nvPr/>
          </p:nvSpPr>
          <p:spPr>
            <a:xfrm>
              <a:off x="5900038" y="2869999"/>
              <a:ext cx="160603" cy="109442"/>
            </a:xfrm>
            <a:custGeom>
              <a:avLst/>
              <a:gdLst/>
              <a:ahLst/>
              <a:cxnLst/>
              <a:rect l="l" t="t" r="r" b="b"/>
              <a:pathLst>
                <a:path w="157479" h="107314">
                  <a:moveTo>
                    <a:pt x="0" y="106934"/>
                  </a:moveTo>
                  <a:lnTo>
                    <a:pt x="156972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8" name="object 48"/>
            <p:cNvSpPr/>
            <p:nvPr/>
          </p:nvSpPr>
          <p:spPr>
            <a:xfrm>
              <a:off x="6021785" y="3048994"/>
              <a:ext cx="160603" cy="109442"/>
            </a:xfrm>
            <a:custGeom>
              <a:avLst/>
              <a:gdLst/>
              <a:ahLst/>
              <a:cxnLst/>
              <a:rect l="l" t="t" r="r" b="b"/>
              <a:pathLst>
                <a:path w="157479" h="107314">
                  <a:moveTo>
                    <a:pt x="0" y="106934"/>
                  </a:moveTo>
                  <a:lnTo>
                    <a:pt x="15709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49" name="object 49"/>
            <p:cNvSpPr/>
            <p:nvPr/>
          </p:nvSpPr>
          <p:spPr>
            <a:xfrm>
              <a:off x="5960912" y="2959497"/>
              <a:ext cx="160603" cy="109442"/>
            </a:xfrm>
            <a:custGeom>
              <a:avLst/>
              <a:gdLst/>
              <a:ahLst/>
              <a:cxnLst/>
              <a:rect l="l" t="t" r="r" b="b"/>
              <a:pathLst>
                <a:path w="157479" h="107314">
                  <a:moveTo>
                    <a:pt x="0" y="106934"/>
                  </a:moveTo>
                  <a:lnTo>
                    <a:pt x="157099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7842" y="2786460"/>
              <a:ext cx="143118" cy="97139"/>
            </a:xfrm>
            <a:custGeom>
              <a:avLst/>
              <a:gdLst/>
              <a:ahLst/>
              <a:cxnLst/>
              <a:rect l="l" t="t" r="r" b="b"/>
              <a:pathLst>
                <a:path w="140335" h="95250">
                  <a:moveTo>
                    <a:pt x="0" y="95250"/>
                  </a:moveTo>
                  <a:lnTo>
                    <a:pt x="139827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6968" y="2696963"/>
              <a:ext cx="143118" cy="97139"/>
            </a:xfrm>
            <a:custGeom>
              <a:avLst/>
              <a:gdLst/>
              <a:ahLst/>
              <a:cxnLst/>
              <a:rect l="l" t="t" r="r" b="b"/>
              <a:pathLst>
                <a:path w="140335" h="95250">
                  <a:moveTo>
                    <a:pt x="0" y="95250"/>
                  </a:moveTo>
                  <a:lnTo>
                    <a:pt x="139826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25965" y="2607466"/>
              <a:ext cx="143118" cy="97139"/>
            </a:xfrm>
            <a:custGeom>
              <a:avLst/>
              <a:gdLst/>
              <a:ahLst/>
              <a:cxnLst/>
              <a:rect l="l" t="t" r="r" b="b"/>
              <a:pathLst>
                <a:path w="140335" h="95250">
                  <a:moveTo>
                    <a:pt x="0" y="95250"/>
                  </a:moveTo>
                  <a:lnTo>
                    <a:pt x="139953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65092" y="2517968"/>
              <a:ext cx="143118" cy="97139"/>
            </a:xfrm>
            <a:custGeom>
              <a:avLst/>
              <a:gdLst/>
              <a:ahLst/>
              <a:cxnLst/>
              <a:rect l="l" t="t" r="r" b="b"/>
              <a:pathLst>
                <a:path w="140335" h="95250">
                  <a:moveTo>
                    <a:pt x="0" y="95250"/>
                  </a:moveTo>
                  <a:lnTo>
                    <a:pt x="139826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4" name="object 54"/>
            <p:cNvSpPr/>
            <p:nvPr/>
          </p:nvSpPr>
          <p:spPr>
            <a:xfrm>
              <a:off x="5495941" y="2258802"/>
              <a:ext cx="115918" cy="79006"/>
            </a:xfrm>
            <a:custGeom>
              <a:avLst/>
              <a:gdLst/>
              <a:ahLst/>
              <a:cxnLst/>
              <a:rect l="l" t="t" r="r" b="b"/>
              <a:pathLst>
                <a:path w="113664" h="77469">
                  <a:moveTo>
                    <a:pt x="0" y="76962"/>
                  </a:moveTo>
                  <a:lnTo>
                    <a:pt x="113156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5" name="object 55"/>
            <p:cNvSpPr/>
            <p:nvPr/>
          </p:nvSpPr>
          <p:spPr>
            <a:xfrm>
              <a:off x="5617817" y="2437797"/>
              <a:ext cx="115918" cy="79006"/>
            </a:xfrm>
            <a:custGeom>
              <a:avLst/>
              <a:gdLst/>
              <a:ahLst/>
              <a:cxnLst/>
              <a:rect l="l" t="t" r="r" b="b"/>
              <a:pathLst>
                <a:path w="113664" h="77469">
                  <a:moveTo>
                    <a:pt x="0" y="76962"/>
                  </a:moveTo>
                  <a:lnTo>
                    <a:pt x="113157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6" name="object 56"/>
            <p:cNvSpPr/>
            <p:nvPr/>
          </p:nvSpPr>
          <p:spPr>
            <a:xfrm>
              <a:off x="5556814" y="2348299"/>
              <a:ext cx="115918" cy="79006"/>
            </a:xfrm>
            <a:custGeom>
              <a:avLst/>
              <a:gdLst/>
              <a:ahLst/>
              <a:cxnLst/>
              <a:rect l="l" t="t" r="r" b="b"/>
              <a:pathLst>
                <a:path w="113664" h="77469">
                  <a:moveTo>
                    <a:pt x="0" y="76962"/>
                  </a:moveTo>
                  <a:lnTo>
                    <a:pt x="113156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0907" y="2009220"/>
              <a:ext cx="198163" cy="231190"/>
            </a:xfrm>
            <a:custGeom>
              <a:avLst/>
              <a:gdLst/>
              <a:ahLst/>
              <a:cxnLst/>
              <a:rect l="l" t="t" r="r" b="b"/>
              <a:pathLst>
                <a:path w="194310" h="226694">
                  <a:moveTo>
                    <a:pt x="103632" y="226187"/>
                  </a:moveTo>
                  <a:lnTo>
                    <a:pt x="194056" y="164718"/>
                  </a:lnTo>
                </a:path>
                <a:path w="194310" h="226694">
                  <a:moveTo>
                    <a:pt x="59817" y="127762"/>
                  </a:moveTo>
                  <a:lnTo>
                    <a:pt x="118490" y="87756"/>
                  </a:lnTo>
                </a:path>
                <a:path w="194310" h="226694">
                  <a:moveTo>
                    <a:pt x="0" y="40004"/>
                  </a:moveTo>
                  <a:lnTo>
                    <a:pt x="58800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58" name="object 58"/>
            <p:cNvSpPr/>
            <p:nvPr/>
          </p:nvSpPr>
          <p:spPr>
            <a:xfrm>
              <a:off x="5292597" y="1928271"/>
              <a:ext cx="34970" cy="23961"/>
            </a:xfrm>
            <a:custGeom>
              <a:avLst/>
              <a:gdLst/>
              <a:ahLst/>
              <a:cxnLst/>
              <a:rect l="l" t="t" r="r" b="b"/>
              <a:pathLst>
                <a:path w="34289" h="23494">
                  <a:moveTo>
                    <a:pt x="0" y="23240"/>
                  </a:moveTo>
                  <a:lnTo>
                    <a:pt x="34035" y="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61242" y="3121265"/>
              <a:ext cx="176793" cy="136642"/>
            </a:xfrm>
            <a:custGeom>
              <a:avLst/>
              <a:gdLst/>
              <a:ahLst/>
              <a:cxnLst/>
              <a:rect l="l" t="t" r="r" b="b"/>
              <a:pathLst>
                <a:path w="173355" h="133985">
                  <a:moveTo>
                    <a:pt x="0" y="0"/>
                  </a:moveTo>
                  <a:lnTo>
                    <a:pt x="173355" y="133603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338953" y="3044460"/>
              <a:ext cx="153479" cy="118509"/>
            </a:xfrm>
            <a:custGeom>
              <a:avLst/>
              <a:gdLst/>
              <a:ahLst/>
              <a:cxnLst/>
              <a:rect l="l" t="t" r="r" b="b"/>
              <a:pathLst>
                <a:path w="150494" h="116205">
                  <a:moveTo>
                    <a:pt x="0" y="0"/>
                  </a:moveTo>
                  <a:lnTo>
                    <a:pt x="150494" y="11595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537115" y="2787237"/>
              <a:ext cx="153479" cy="118509"/>
            </a:xfrm>
            <a:custGeom>
              <a:avLst/>
              <a:gdLst/>
              <a:ahLst/>
              <a:cxnLst/>
              <a:rect l="l" t="t" r="r" b="b"/>
              <a:pathLst>
                <a:path w="150494" h="116205">
                  <a:moveTo>
                    <a:pt x="0" y="0"/>
                  </a:moveTo>
                  <a:lnTo>
                    <a:pt x="150495" y="11595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405008" y="2958719"/>
              <a:ext cx="153479" cy="118509"/>
            </a:xfrm>
            <a:custGeom>
              <a:avLst/>
              <a:gdLst/>
              <a:ahLst/>
              <a:cxnLst/>
              <a:rect l="l" t="t" r="r" b="b"/>
              <a:pathLst>
                <a:path w="150494" h="116205">
                  <a:moveTo>
                    <a:pt x="0" y="0"/>
                  </a:moveTo>
                  <a:lnTo>
                    <a:pt x="150494" y="11595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471062" y="2536360"/>
              <a:ext cx="409278" cy="455257"/>
            </a:xfrm>
            <a:custGeom>
              <a:avLst/>
              <a:gdLst/>
              <a:ahLst/>
              <a:cxnLst/>
              <a:rect l="l" t="t" r="r" b="b"/>
              <a:pathLst>
                <a:path w="401320" h="446405">
                  <a:moveTo>
                    <a:pt x="0" y="330073"/>
                  </a:moveTo>
                  <a:lnTo>
                    <a:pt x="150494" y="446024"/>
                  </a:lnTo>
                </a:path>
                <a:path w="401320" h="446405">
                  <a:moveTo>
                    <a:pt x="137794" y="168275"/>
                  </a:moveTo>
                  <a:lnTo>
                    <a:pt x="271780" y="271399"/>
                  </a:lnTo>
                </a:path>
                <a:path w="401320" h="446405">
                  <a:moveTo>
                    <a:pt x="202565" y="84074"/>
                  </a:moveTo>
                  <a:lnTo>
                    <a:pt x="336550" y="187325"/>
                  </a:lnTo>
                </a:path>
                <a:path w="401320" h="446405">
                  <a:moveTo>
                    <a:pt x="267335" y="0"/>
                  </a:moveTo>
                  <a:lnTo>
                    <a:pt x="401319" y="10325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809753" y="2450618"/>
              <a:ext cx="136642" cy="105557"/>
            </a:xfrm>
            <a:custGeom>
              <a:avLst/>
              <a:gdLst/>
              <a:ahLst/>
              <a:cxnLst/>
              <a:rect l="l" t="t" r="r" b="b"/>
              <a:pathLst>
                <a:path w="133985" h="103505">
                  <a:moveTo>
                    <a:pt x="0" y="0"/>
                  </a:moveTo>
                  <a:lnTo>
                    <a:pt x="133985" y="103250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5020868" y="2203368"/>
              <a:ext cx="110738" cy="85482"/>
            </a:xfrm>
            <a:custGeom>
              <a:avLst/>
              <a:gdLst/>
              <a:ahLst/>
              <a:cxnLst/>
              <a:rect l="l" t="t" r="r" b="b"/>
              <a:pathLst>
                <a:path w="108585" h="83819">
                  <a:moveTo>
                    <a:pt x="0" y="0"/>
                  </a:moveTo>
                  <a:lnTo>
                    <a:pt x="108457" y="83438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888759" y="2374850"/>
              <a:ext cx="110738" cy="85482"/>
            </a:xfrm>
            <a:custGeom>
              <a:avLst/>
              <a:gdLst/>
              <a:ahLst/>
              <a:cxnLst/>
              <a:rect l="l" t="t" r="r" b="b"/>
              <a:pathLst>
                <a:path w="108585" h="83819">
                  <a:moveTo>
                    <a:pt x="0" y="0"/>
                  </a:moveTo>
                  <a:lnTo>
                    <a:pt x="108457" y="83565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954812" y="2289109"/>
              <a:ext cx="110738" cy="85482"/>
            </a:xfrm>
            <a:custGeom>
              <a:avLst/>
              <a:gdLst/>
              <a:ahLst/>
              <a:cxnLst/>
              <a:rect l="l" t="t" r="r" b="b"/>
              <a:pathLst>
                <a:path w="108585" h="83819">
                  <a:moveTo>
                    <a:pt x="0" y="0"/>
                  </a:moveTo>
                  <a:lnTo>
                    <a:pt x="108458" y="83565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098060" y="2052349"/>
              <a:ext cx="139232" cy="141823"/>
            </a:xfrm>
            <a:custGeom>
              <a:avLst/>
              <a:gdLst/>
              <a:ahLst/>
              <a:cxnLst/>
              <a:rect l="l" t="t" r="r" b="b"/>
              <a:pathLst>
                <a:path w="136525" h="139064">
                  <a:moveTo>
                    <a:pt x="0" y="72389"/>
                  </a:moveTo>
                  <a:lnTo>
                    <a:pt x="86613" y="139064"/>
                  </a:lnTo>
                </a:path>
                <a:path w="136525" h="139064">
                  <a:moveTo>
                    <a:pt x="80010" y="0"/>
                  </a:moveTo>
                  <a:lnTo>
                    <a:pt x="136271" y="43307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183013" y="3214388"/>
              <a:ext cx="177440" cy="136642"/>
            </a:xfrm>
            <a:custGeom>
              <a:avLst/>
              <a:gdLst/>
              <a:ahLst/>
              <a:cxnLst/>
              <a:rect l="l" t="t" r="r" b="b"/>
              <a:pathLst>
                <a:path w="173989" h="133985">
                  <a:moveTo>
                    <a:pt x="0" y="0"/>
                  </a:moveTo>
                  <a:lnTo>
                    <a:pt x="173481" y="133476"/>
                  </a:lnTo>
                </a:path>
              </a:pathLst>
            </a:custGeom>
            <a:ln w="2857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356" name="object 356"/>
          <p:cNvSpPr/>
          <p:nvPr/>
        </p:nvSpPr>
        <p:spPr>
          <a:xfrm>
            <a:off x="9658793" y="4103144"/>
            <a:ext cx="256445" cy="382338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57" name="object 357"/>
          <p:cNvSpPr/>
          <p:nvPr/>
        </p:nvSpPr>
        <p:spPr>
          <a:xfrm>
            <a:off x="9731841" y="4177746"/>
            <a:ext cx="110349" cy="233133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58" name="object 358"/>
          <p:cNvSpPr/>
          <p:nvPr/>
        </p:nvSpPr>
        <p:spPr>
          <a:xfrm>
            <a:off x="9727178" y="4173083"/>
            <a:ext cx="352533" cy="24540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59" name="object 359"/>
          <p:cNvSpPr/>
          <p:nvPr/>
        </p:nvSpPr>
        <p:spPr>
          <a:xfrm>
            <a:off x="9385249" y="3806287"/>
            <a:ext cx="993147" cy="317060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60" name="object 360"/>
          <p:cNvSpPr/>
          <p:nvPr/>
        </p:nvSpPr>
        <p:spPr>
          <a:xfrm>
            <a:off x="9397684" y="3804733"/>
            <a:ext cx="968279" cy="359025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61" name="object 361"/>
          <p:cNvSpPr/>
          <p:nvPr/>
        </p:nvSpPr>
        <p:spPr>
          <a:xfrm>
            <a:off x="9433430" y="3831155"/>
            <a:ext cx="896786" cy="220698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6"/>
          </a:p>
        </p:txBody>
      </p:sp>
      <p:sp>
        <p:nvSpPr>
          <p:cNvPr id="362" name="object 362"/>
          <p:cNvSpPr txBox="1"/>
          <p:nvPr/>
        </p:nvSpPr>
        <p:spPr>
          <a:xfrm>
            <a:off x="9433430" y="3831154"/>
            <a:ext cx="896915" cy="19015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29788" rIns="0" bIns="0" rtlCol="0">
            <a:spAutoFit/>
          </a:bodyPr>
          <a:lstStyle/>
          <a:p>
            <a:pPr marL="86127">
              <a:spcBef>
                <a:spcPts val="234"/>
              </a:spcBef>
            </a:pPr>
            <a:r>
              <a:rPr sz="1000" b="1" spc="-5" dirty="0">
                <a:solidFill>
                  <a:srgbClr val="FFFFFF"/>
                </a:solidFill>
                <a:cs typeface="Arial"/>
              </a:rPr>
              <a:t>Ore</a:t>
            </a:r>
            <a:r>
              <a:rPr sz="1000" b="1" spc="-25" dirty="0">
                <a:solidFill>
                  <a:srgbClr val="FFFFFF"/>
                </a:solidFill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cs typeface="Arial"/>
              </a:rPr>
              <a:t>tagging</a:t>
            </a:r>
            <a:endParaRPr sz="1000" dirty="0"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9634054" y="4069080"/>
            <a:ext cx="311492" cy="9311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510" b="1" dirty="0">
                <a:solidFill>
                  <a:srgbClr val="FFFFFF"/>
                </a:solidFill>
                <a:latin typeface="Arial"/>
                <a:cs typeface="Arial"/>
              </a:rPr>
              <a:t>RFID</a:t>
            </a:r>
            <a:r>
              <a:rPr sz="510" b="1" spc="-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0" b="1" spc="5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endParaRPr sz="51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9973523" y="4123088"/>
            <a:ext cx="382727" cy="93118"/>
          </a:xfrm>
          <a:prstGeom prst="rect">
            <a:avLst/>
          </a:prstGeom>
        </p:spPr>
        <p:txBody>
          <a:bodyPr vert="horz" wrap="square" lIns="0" tIns="12952" rIns="0" bIns="0" rtlCol="0">
            <a:spAutoFit/>
          </a:bodyPr>
          <a:lstStyle/>
          <a:p>
            <a:pPr marL="12951">
              <a:spcBef>
                <a:spcPts val="102"/>
              </a:spcBef>
            </a:pPr>
            <a:r>
              <a:rPr sz="510" b="1" dirty="0">
                <a:solidFill>
                  <a:srgbClr val="FFFFFF"/>
                </a:solidFill>
                <a:latin typeface="Arial"/>
                <a:cs typeface="Arial"/>
              </a:rPr>
              <a:t>RFID</a:t>
            </a:r>
            <a:r>
              <a:rPr sz="510" b="1" spc="-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10" b="1" dirty="0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endParaRPr sz="510">
              <a:latin typeface="Arial"/>
              <a:cs typeface="Arial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ADBD4163-E1E7-813C-9A63-600842B41EF2}"/>
              </a:ext>
            </a:extLst>
          </p:cNvPr>
          <p:cNvGrpSpPr/>
          <p:nvPr/>
        </p:nvGrpSpPr>
        <p:grpSpPr>
          <a:xfrm>
            <a:off x="4625551" y="4701587"/>
            <a:ext cx="1552082" cy="559520"/>
            <a:chOff x="4848025" y="4816530"/>
            <a:chExt cx="1552082" cy="559520"/>
          </a:xfrm>
        </p:grpSpPr>
        <p:grpSp>
          <p:nvGrpSpPr>
            <p:cNvPr id="365" name="object 365"/>
            <p:cNvGrpSpPr/>
            <p:nvPr/>
          </p:nvGrpSpPr>
          <p:grpSpPr>
            <a:xfrm>
              <a:off x="4848025" y="4816530"/>
              <a:ext cx="1545155" cy="559520"/>
              <a:chOff x="3332988" y="4730496"/>
              <a:chExt cx="1515110" cy="548640"/>
            </a:xfrm>
          </p:grpSpPr>
          <p:sp>
            <p:nvSpPr>
              <p:cNvPr id="366" name="object 366"/>
              <p:cNvSpPr/>
              <p:nvPr/>
            </p:nvSpPr>
            <p:spPr>
              <a:xfrm>
                <a:off x="3332988" y="4730496"/>
                <a:ext cx="1514856" cy="54864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367" name="object 367"/>
              <p:cNvSpPr/>
              <p:nvPr/>
            </p:nvSpPr>
            <p:spPr>
              <a:xfrm>
                <a:off x="3380232" y="4754880"/>
                <a:ext cx="1420367" cy="454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  <p:sp>
          <p:nvSpPr>
            <p:cNvPr id="368" name="object 368"/>
            <p:cNvSpPr txBox="1"/>
            <p:nvPr/>
          </p:nvSpPr>
          <p:spPr>
            <a:xfrm>
              <a:off x="4951444" y="5000506"/>
              <a:ext cx="1448663" cy="155850"/>
            </a:xfrm>
            <a:prstGeom prst="rect">
              <a:avLst/>
            </a:prstGeom>
            <a:ln w="9144">
              <a:noFill/>
            </a:ln>
          </p:spPr>
          <p:txBody>
            <a:bodyPr vert="horz" wrap="square" lIns="0" tIns="1943" rIns="0" bIns="0" rtlCol="0">
              <a:spAutoFit/>
            </a:bodyPr>
            <a:lstStyle/>
            <a:p>
              <a:pPr marL="195567"/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Smart</a:t>
              </a:r>
              <a:r>
                <a:rPr sz="1000" b="1" spc="-15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equipment</a:t>
              </a:r>
              <a:endParaRPr sz="1000" dirty="0">
                <a:cs typeface="Arial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4F9FE4B-4EEF-1A71-7869-89871A2A2EEF}"/>
              </a:ext>
            </a:extLst>
          </p:cNvPr>
          <p:cNvGrpSpPr/>
          <p:nvPr/>
        </p:nvGrpSpPr>
        <p:grpSpPr>
          <a:xfrm>
            <a:off x="4472457" y="3445003"/>
            <a:ext cx="1248040" cy="1168774"/>
            <a:chOff x="4654200" y="3532745"/>
            <a:chExt cx="1248040" cy="1168774"/>
          </a:xfrm>
        </p:grpSpPr>
        <p:sp>
          <p:nvSpPr>
            <p:cNvPr id="188" name="object 188"/>
            <p:cNvSpPr/>
            <p:nvPr/>
          </p:nvSpPr>
          <p:spPr>
            <a:xfrm>
              <a:off x="4654200" y="3532745"/>
              <a:ext cx="767785" cy="756906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701992" y="3558130"/>
              <a:ext cx="672200" cy="660284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701992" y="3558130"/>
              <a:ext cx="672201" cy="660544"/>
            </a:xfrm>
            <a:custGeom>
              <a:avLst/>
              <a:gdLst/>
              <a:ahLst/>
              <a:cxnLst/>
              <a:rect l="l" t="t" r="r" b="b"/>
              <a:pathLst>
                <a:path w="659129" h="647700">
                  <a:moveTo>
                    <a:pt x="325247" y="0"/>
                  </a:moveTo>
                  <a:lnTo>
                    <a:pt x="659129" y="477647"/>
                  </a:lnTo>
                  <a:lnTo>
                    <a:pt x="591947" y="524637"/>
                  </a:lnTo>
                  <a:lnTo>
                    <a:pt x="302005" y="109855"/>
                  </a:lnTo>
                  <a:lnTo>
                    <a:pt x="98932" y="251841"/>
                  </a:lnTo>
                  <a:lnTo>
                    <a:pt x="300100" y="543941"/>
                  </a:lnTo>
                  <a:lnTo>
                    <a:pt x="279273" y="558292"/>
                  </a:lnTo>
                  <a:lnTo>
                    <a:pt x="285876" y="647446"/>
                  </a:lnTo>
                  <a:lnTo>
                    <a:pt x="232028" y="643128"/>
                  </a:lnTo>
                  <a:lnTo>
                    <a:pt x="225551" y="555879"/>
                  </a:lnTo>
                  <a:lnTo>
                    <a:pt x="0" y="228600"/>
                  </a:lnTo>
                  <a:lnTo>
                    <a:pt x="7112" y="223774"/>
                  </a:lnTo>
                  <a:lnTo>
                    <a:pt x="6350" y="222758"/>
                  </a:lnTo>
                  <a:lnTo>
                    <a:pt x="325247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173310" y="3888661"/>
              <a:ext cx="606146" cy="334158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21491" y="3913529"/>
              <a:ext cx="509785" cy="237796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221491" y="3913529"/>
              <a:ext cx="510303" cy="238313"/>
            </a:xfrm>
            <a:custGeom>
              <a:avLst/>
              <a:gdLst/>
              <a:ahLst/>
              <a:cxnLst/>
              <a:rect l="l" t="t" r="r" b="b"/>
              <a:pathLst>
                <a:path w="500379" h="233679">
                  <a:moveTo>
                    <a:pt x="0" y="233172"/>
                  </a:moveTo>
                  <a:lnTo>
                    <a:pt x="499872" y="233172"/>
                  </a:lnTo>
                  <a:lnTo>
                    <a:pt x="499872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201286" y="3818721"/>
              <a:ext cx="214483" cy="298409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249467" y="3843589"/>
              <a:ext cx="118121" cy="202048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249467" y="3843589"/>
              <a:ext cx="118509" cy="202049"/>
            </a:xfrm>
            <a:custGeom>
              <a:avLst/>
              <a:gdLst/>
              <a:ahLst/>
              <a:cxnLst/>
              <a:rect l="l" t="t" r="r" b="b"/>
              <a:pathLst>
                <a:path w="116204" h="198120">
                  <a:moveTo>
                    <a:pt x="0" y="198119"/>
                  </a:moveTo>
                  <a:lnTo>
                    <a:pt x="115824" y="198119"/>
                  </a:lnTo>
                  <a:lnTo>
                    <a:pt x="115824" y="0"/>
                  </a:lnTo>
                  <a:lnTo>
                    <a:pt x="0" y="0"/>
                  </a:lnTo>
                  <a:lnTo>
                    <a:pt x="0" y="198119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069177" y="4148216"/>
              <a:ext cx="713386" cy="234687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117358" y="4173084"/>
              <a:ext cx="617025" cy="138326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117358" y="4173084"/>
              <a:ext cx="617155" cy="138585"/>
            </a:xfrm>
            <a:custGeom>
              <a:avLst/>
              <a:gdLst/>
              <a:ahLst/>
              <a:cxnLst/>
              <a:rect l="l" t="t" r="r" b="b"/>
              <a:pathLst>
                <a:path w="605154" h="135889">
                  <a:moveTo>
                    <a:pt x="605027" y="95250"/>
                  </a:moveTo>
                  <a:lnTo>
                    <a:pt x="601860" y="110990"/>
                  </a:lnTo>
                  <a:lnTo>
                    <a:pt x="593217" y="123825"/>
                  </a:lnTo>
                  <a:lnTo>
                    <a:pt x="580382" y="132468"/>
                  </a:lnTo>
                  <a:lnTo>
                    <a:pt x="564641" y="135636"/>
                  </a:lnTo>
                  <a:lnTo>
                    <a:pt x="40386" y="135636"/>
                  </a:lnTo>
                  <a:lnTo>
                    <a:pt x="24645" y="132468"/>
                  </a:lnTo>
                  <a:lnTo>
                    <a:pt x="11811" y="123825"/>
                  </a:lnTo>
                  <a:lnTo>
                    <a:pt x="3167" y="110990"/>
                  </a:lnTo>
                  <a:lnTo>
                    <a:pt x="0" y="95250"/>
                  </a:lnTo>
                  <a:lnTo>
                    <a:pt x="0" y="40386"/>
                  </a:lnTo>
                  <a:lnTo>
                    <a:pt x="3167" y="24645"/>
                  </a:lnTo>
                  <a:lnTo>
                    <a:pt x="11811" y="11811"/>
                  </a:lnTo>
                  <a:lnTo>
                    <a:pt x="24645" y="3167"/>
                  </a:lnTo>
                  <a:lnTo>
                    <a:pt x="40386" y="0"/>
                  </a:lnTo>
                  <a:lnTo>
                    <a:pt x="564641" y="0"/>
                  </a:lnTo>
                  <a:lnTo>
                    <a:pt x="580382" y="3167"/>
                  </a:lnTo>
                  <a:lnTo>
                    <a:pt x="593216" y="11810"/>
                  </a:lnTo>
                  <a:lnTo>
                    <a:pt x="601860" y="24645"/>
                  </a:lnTo>
                  <a:lnTo>
                    <a:pt x="605027" y="40386"/>
                  </a:lnTo>
                  <a:lnTo>
                    <a:pt x="605027" y="9525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170201" y="4216602"/>
              <a:ext cx="509785" cy="51288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90442" y="3896432"/>
              <a:ext cx="320169" cy="452278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938622" y="3921429"/>
              <a:ext cx="223290" cy="355917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938622" y="3921429"/>
              <a:ext cx="223419" cy="356176"/>
            </a:xfrm>
            <a:custGeom>
              <a:avLst/>
              <a:gdLst/>
              <a:ahLst/>
              <a:cxnLst/>
              <a:rect l="l" t="t" r="r" b="b"/>
              <a:pathLst>
                <a:path w="219075" h="349250">
                  <a:moveTo>
                    <a:pt x="218948" y="220853"/>
                  </a:moveTo>
                  <a:lnTo>
                    <a:pt x="89788" y="348996"/>
                  </a:lnTo>
                  <a:lnTo>
                    <a:pt x="0" y="0"/>
                  </a:lnTo>
                  <a:lnTo>
                    <a:pt x="218948" y="220853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199732" y="4126457"/>
              <a:ext cx="461603" cy="127446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247912" y="4151325"/>
              <a:ext cx="365241" cy="31084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247912" y="4151325"/>
              <a:ext cx="365242" cy="31084"/>
            </a:xfrm>
            <a:custGeom>
              <a:avLst/>
              <a:gdLst/>
              <a:ahLst/>
              <a:cxnLst/>
              <a:rect l="l" t="t" r="r" b="b"/>
              <a:pathLst>
                <a:path w="358139" h="30479">
                  <a:moveTo>
                    <a:pt x="0" y="30480"/>
                  </a:moveTo>
                  <a:lnTo>
                    <a:pt x="358139" y="30480"/>
                  </a:lnTo>
                  <a:lnTo>
                    <a:pt x="358139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ln w="914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752116" y="4345602"/>
              <a:ext cx="1150124" cy="3155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954165" y="4342494"/>
              <a:ext cx="744472" cy="359025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00297" y="4370470"/>
              <a:ext cx="1053761" cy="219144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210" name="object 210"/>
            <p:cNvSpPr txBox="1"/>
            <p:nvPr/>
          </p:nvSpPr>
          <p:spPr>
            <a:xfrm>
              <a:off x="4800298" y="4370470"/>
              <a:ext cx="1054280" cy="18885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28494" rIns="0" bIns="0" rtlCol="0">
              <a:spAutoFit/>
            </a:bodyPr>
            <a:lstStyle/>
            <a:p>
              <a:pPr marL="275219">
                <a:spcBef>
                  <a:spcPts val="224"/>
                </a:spcBef>
              </a:pP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Loaders</a:t>
              </a:r>
              <a:endParaRPr sz="1000" dirty="0">
                <a:cs typeface="Arial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430D460-A536-6AFC-3B14-59D74383A79D}"/>
              </a:ext>
            </a:extLst>
          </p:cNvPr>
          <p:cNvGrpSpPr/>
          <p:nvPr/>
        </p:nvGrpSpPr>
        <p:grpSpPr>
          <a:xfrm>
            <a:off x="5947725" y="2427339"/>
            <a:ext cx="1570539" cy="558224"/>
            <a:chOff x="5908588" y="2295290"/>
            <a:chExt cx="1570539" cy="558224"/>
          </a:xfrm>
        </p:grpSpPr>
        <p:grpSp>
          <p:nvGrpSpPr>
            <p:cNvPr id="228" name="object 228"/>
            <p:cNvGrpSpPr/>
            <p:nvPr/>
          </p:nvGrpSpPr>
          <p:grpSpPr>
            <a:xfrm>
              <a:off x="5908588" y="2295290"/>
              <a:ext cx="1545155" cy="558224"/>
              <a:chOff x="4338828" y="2282952"/>
              <a:chExt cx="1515110" cy="547370"/>
            </a:xfrm>
          </p:grpSpPr>
          <p:sp>
            <p:nvSpPr>
              <p:cNvPr id="230" name="object 230"/>
              <p:cNvSpPr/>
              <p:nvPr/>
            </p:nvSpPr>
            <p:spPr>
              <a:xfrm>
                <a:off x="4381500" y="2324100"/>
                <a:ext cx="1463039" cy="50444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31" name="object 231"/>
              <p:cNvSpPr/>
              <p:nvPr/>
            </p:nvSpPr>
            <p:spPr>
              <a:xfrm>
                <a:off x="4386072" y="2307336"/>
                <a:ext cx="1420368" cy="4526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  <p:sp>
            <p:nvSpPr>
              <p:cNvPr id="229" name="object 229"/>
              <p:cNvSpPr/>
              <p:nvPr/>
            </p:nvSpPr>
            <p:spPr>
              <a:xfrm>
                <a:off x="4338828" y="2282952"/>
                <a:ext cx="1514855" cy="54711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endParaRPr sz="1836"/>
              </a:p>
            </p:txBody>
          </p:sp>
        </p:grpSp>
        <p:sp>
          <p:nvSpPr>
            <p:cNvPr id="232" name="object 232"/>
            <p:cNvSpPr txBox="1"/>
            <p:nvPr/>
          </p:nvSpPr>
          <p:spPr>
            <a:xfrm>
              <a:off x="6030464" y="2361410"/>
              <a:ext cx="1448663" cy="386517"/>
            </a:xfrm>
            <a:prstGeom prst="rect">
              <a:avLst/>
            </a:prstGeom>
            <a:ln w="9144">
              <a:noFill/>
            </a:ln>
          </p:spPr>
          <p:txBody>
            <a:bodyPr vert="horz" wrap="square" lIns="0" tIns="71883" rIns="0" bIns="0" rtlCol="0">
              <a:spAutoFit/>
            </a:bodyPr>
            <a:lstStyle/>
            <a:p>
              <a:pPr marL="209814" marR="110735" indent="-93251">
                <a:spcBef>
                  <a:spcPts val="566"/>
                </a:spcBef>
              </a:pPr>
              <a:r>
                <a:rPr sz="1000" b="1" dirty="0">
                  <a:solidFill>
                    <a:srgbClr val="FFFFFF"/>
                  </a:solidFill>
                  <a:cs typeface="Arial"/>
                </a:rPr>
                <a:t>Mine </a:t>
              </a:r>
              <a:r>
                <a:rPr sz="1000" b="1" spc="-15" dirty="0">
                  <a:solidFill>
                    <a:srgbClr val="FFFFFF"/>
                  </a:solidFill>
                  <a:cs typeface="Arial"/>
                </a:rPr>
                <a:t>LAN </a:t>
              </a: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and</a:t>
              </a:r>
              <a:r>
                <a:rPr sz="1000" b="1" spc="-36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sz="1000" b="1" spc="-5" dirty="0">
                  <a:solidFill>
                    <a:srgbClr val="FFFFFF"/>
                  </a:solidFill>
                  <a:cs typeface="Arial"/>
                </a:rPr>
                <a:t>radio  communications</a:t>
              </a:r>
              <a:endParaRPr sz="10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940C13-A822-DE53-4208-637196E0C8BB}"/>
              </a:ext>
            </a:extLst>
          </p:cNvPr>
          <p:cNvSpPr/>
          <p:nvPr/>
        </p:nvSpPr>
        <p:spPr>
          <a:xfrm>
            <a:off x="0" y="1243542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innerShdw blurRad="63500" dist="50800" dir="16200000">
              <a:prstClr val="black">
                <a:alpha val="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04" rIns="0" bIns="0" rtlCol="0" anchor="ctr">
            <a:spAutoFit/>
          </a:bodyPr>
          <a:lstStyle/>
          <a:p>
            <a:pPr marL="12951">
              <a:lnSpc>
                <a:spcPct val="100000"/>
              </a:lnSpc>
              <a:spcBef>
                <a:spcPts val="97"/>
              </a:spcBef>
            </a:pPr>
            <a:r>
              <a:rPr spc="-5" dirty="0"/>
              <a:t>Different degrees of autonomy in haul</a:t>
            </a:r>
            <a:r>
              <a:rPr spc="112" dirty="0"/>
              <a:t> </a:t>
            </a:r>
            <a:r>
              <a:rPr spc="-5" dirty="0"/>
              <a:t>trucks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030" y="6556026"/>
            <a:ext cx="1736254" cy="181701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sz="1100" spc="-5" dirty="0">
                <a:cs typeface="Arial"/>
              </a:rPr>
              <a:t>SOURCE: Expert</a:t>
            </a:r>
            <a:r>
              <a:rPr sz="1100" spc="-31" dirty="0">
                <a:cs typeface="Arial"/>
              </a:rPr>
              <a:t> </a:t>
            </a:r>
            <a:r>
              <a:rPr sz="1100" spc="-10" dirty="0">
                <a:cs typeface="Arial"/>
              </a:rPr>
              <a:t>interviews</a:t>
            </a:r>
            <a:endParaRPr sz="11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671" y="3971156"/>
            <a:ext cx="3416696" cy="1877052"/>
          </a:xfrm>
          <a:prstGeom prst="rect">
            <a:avLst/>
          </a:prstGeom>
        </p:spPr>
        <p:txBody>
          <a:bodyPr vert="horz" wrap="square" lIns="0" tIns="81597" rIns="0" bIns="0" rtlCol="0">
            <a:spAutoFit/>
          </a:bodyPr>
          <a:lstStyle/>
          <a:p>
            <a:pPr marL="208519" indent="-196215">
              <a:spcBef>
                <a:spcPts val="642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spc="-5" dirty="0">
                <a:cs typeface="Arial"/>
              </a:rPr>
              <a:t>Driver </a:t>
            </a:r>
            <a:r>
              <a:rPr sz="1400" dirty="0">
                <a:cs typeface="Arial"/>
              </a:rPr>
              <a:t>still present in</a:t>
            </a:r>
            <a:r>
              <a:rPr sz="1400" spc="-82" dirty="0">
                <a:cs typeface="Arial"/>
              </a:rPr>
              <a:t> </a:t>
            </a:r>
            <a:r>
              <a:rPr sz="1400" spc="-5" dirty="0">
                <a:cs typeface="Arial"/>
              </a:rPr>
              <a:t>vehicle</a:t>
            </a:r>
            <a:endParaRPr sz="1400" dirty="0">
              <a:cs typeface="Arial"/>
            </a:endParaRPr>
          </a:p>
          <a:p>
            <a:pPr marL="208519" marR="5181" indent="-196215">
              <a:spcBef>
                <a:spcPts val="1025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spc="-15" dirty="0">
                <a:cs typeface="Arial"/>
              </a:rPr>
              <a:t>Vehicle </a:t>
            </a:r>
            <a:r>
              <a:rPr sz="1400" spc="-5" dirty="0">
                <a:cs typeface="Arial"/>
              </a:rPr>
              <a:t>has </a:t>
            </a:r>
            <a:r>
              <a:rPr sz="1400" dirty="0">
                <a:cs typeface="Arial"/>
              </a:rPr>
              <a:t>a </a:t>
            </a:r>
            <a:r>
              <a:rPr sz="1400" spc="-5" dirty="0">
                <a:cs typeface="Arial"/>
              </a:rPr>
              <a:t>form of </a:t>
            </a:r>
            <a:r>
              <a:rPr sz="1400" dirty="0">
                <a:cs typeface="Arial"/>
              </a:rPr>
              <a:t>“cruise control”</a:t>
            </a:r>
            <a:r>
              <a:rPr sz="1400" spc="-173" dirty="0">
                <a:cs typeface="Arial"/>
              </a:rPr>
              <a:t> </a:t>
            </a:r>
            <a:r>
              <a:rPr sz="1400" spc="-5" dirty="0">
                <a:cs typeface="Arial"/>
              </a:rPr>
              <a:t>for  </a:t>
            </a:r>
            <a:r>
              <a:rPr sz="1400" dirty="0">
                <a:cs typeface="Arial"/>
              </a:rPr>
              <a:t>the length of the haul</a:t>
            </a:r>
            <a:r>
              <a:rPr sz="1400" spc="-122" dirty="0">
                <a:cs typeface="Arial"/>
              </a:rPr>
              <a:t> </a:t>
            </a:r>
            <a:r>
              <a:rPr sz="1400" dirty="0">
                <a:cs typeface="Arial"/>
              </a:rPr>
              <a:t>route</a:t>
            </a:r>
          </a:p>
          <a:p>
            <a:pPr marL="208519" marR="34969" indent="-196215">
              <a:spcBef>
                <a:spcPts val="1014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spc="-5" dirty="0">
                <a:cs typeface="Arial"/>
              </a:rPr>
              <a:t>Driver </a:t>
            </a:r>
            <a:r>
              <a:rPr sz="1400" dirty="0">
                <a:cs typeface="Arial"/>
              </a:rPr>
              <a:t>tends to </a:t>
            </a:r>
            <a:r>
              <a:rPr sz="1400" spc="-5" dirty="0">
                <a:cs typeface="Arial"/>
              </a:rPr>
              <a:t>reassume </a:t>
            </a:r>
            <a:r>
              <a:rPr sz="1400" dirty="0">
                <a:cs typeface="Arial"/>
              </a:rPr>
              <a:t>control for  loading and dumping, and </a:t>
            </a:r>
            <a:r>
              <a:rPr sz="1400" spc="-5" dirty="0">
                <a:cs typeface="Arial"/>
              </a:rPr>
              <a:t>whenever</a:t>
            </a:r>
            <a:r>
              <a:rPr sz="1400" spc="-168" dirty="0">
                <a:cs typeface="Arial"/>
              </a:rPr>
              <a:t> </a:t>
            </a:r>
            <a:r>
              <a:rPr sz="1400" dirty="0">
                <a:cs typeface="Arial"/>
              </a:rPr>
              <a:t>an  obstacle presents itself (e.g., manned  </a:t>
            </a:r>
            <a:r>
              <a:rPr sz="1400" spc="-5" dirty="0">
                <a:cs typeface="Arial"/>
              </a:rPr>
              <a:t>vehicle, obstruction </a:t>
            </a:r>
            <a:r>
              <a:rPr sz="1400" dirty="0">
                <a:cs typeface="Arial"/>
              </a:rPr>
              <a:t>in the</a:t>
            </a:r>
            <a:r>
              <a:rPr sz="1400" spc="-87" dirty="0">
                <a:cs typeface="Arial"/>
              </a:rPr>
              <a:t> </a:t>
            </a:r>
            <a:r>
              <a:rPr sz="1400" dirty="0">
                <a:cs typeface="Arial"/>
              </a:rPr>
              <a:t>road)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00061" y="3984320"/>
            <a:ext cx="3596726" cy="2571706"/>
          </a:xfrm>
          <a:prstGeom prst="rect">
            <a:avLst/>
          </a:prstGeom>
        </p:spPr>
        <p:txBody>
          <a:bodyPr vert="horz" wrap="square" lIns="0" tIns="64112" rIns="0" bIns="0" rtlCol="0">
            <a:spAutoFit/>
          </a:bodyPr>
          <a:lstStyle/>
          <a:p>
            <a:pPr marL="208519" indent="-196215">
              <a:spcBef>
                <a:spcPts val="505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dirty="0">
                <a:cs typeface="Arial"/>
              </a:rPr>
              <a:t>All stages of haul </a:t>
            </a:r>
            <a:r>
              <a:rPr sz="1400" spc="-5" dirty="0">
                <a:cs typeface="Arial"/>
              </a:rPr>
              <a:t>cycle </a:t>
            </a:r>
            <a:r>
              <a:rPr sz="1400" dirty="0">
                <a:cs typeface="Arial"/>
              </a:rPr>
              <a:t>are</a:t>
            </a:r>
            <a:r>
              <a:rPr sz="1400" spc="-107" dirty="0">
                <a:cs typeface="Arial"/>
              </a:rPr>
              <a:t> </a:t>
            </a:r>
            <a:r>
              <a:rPr sz="1400" spc="-5" dirty="0">
                <a:cs typeface="Arial"/>
              </a:rPr>
              <a:t>autonomous</a:t>
            </a:r>
            <a:endParaRPr sz="1400" dirty="0">
              <a:cs typeface="Arial"/>
            </a:endParaRPr>
          </a:p>
          <a:p>
            <a:pPr marL="208519" indent="-196215">
              <a:lnSpc>
                <a:spcPts val="1586"/>
              </a:lnSpc>
              <a:spcBef>
                <a:spcPts val="857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spc="-5" dirty="0">
                <a:cs typeface="Arial"/>
              </a:rPr>
              <a:t>No </a:t>
            </a:r>
            <a:r>
              <a:rPr sz="1400" dirty="0">
                <a:cs typeface="Arial"/>
              </a:rPr>
              <a:t>operator is required in</a:t>
            </a:r>
            <a:r>
              <a:rPr sz="1400" spc="-116" dirty="0">
                <a:cs typeface="Arial"/>
              </a:rPr>
              <a:t> </a:t>
            </a:r>
            <a:r>
              <a:rPr sz="1400" spc="-5" dirty="0">
                <a:cs typeface="Arial"/>
              </a:rPr>
              <a:t>vehicle</a:t>
            </a:r>
            <a:endParaRPr sz="1400" dirty="0">
              <a:cs typeface="Arial"/>
            </a:endParaRPr>
          </a:p>
          <a:p>
            <a:pPr marL="477909" lvl="1" indent="-267448">
              <a:lnSpc>
                <a:spcPts val="1866"/>
              </a:lnSpc>
              <a:buClr>
                <a:srgbClr val="00295F"/>
              </a:buClr>
              <a:buSzPct val="117857"/>
              <a:buChar char="–"/>
              <a:tabLst>
                <a:tab pos="477261" algn="l"/>
                <a:tab pos="477909" algn="l"/>
              </a:tabLst>
            </a:pPr>
            <a:r>
              <a:rPr sz="1400" dirty="0">
                <a:cs typeface="Arial"/>
              </a:rPr>
              <a:t>One operator can </a:t>
            </a:r>
            <a:r>
              <a:rPr sz="1400" spc="-5" dirty="0">
                <a:cs typeface="Arial"/>
              </a:rPr>
              <a:t>oversee</a:t>
            </a:r>
            <a:r>
              <a:rPr sz="1400" spc="-138" dirty="0">
                <a:cs typeface="Arial"/>
              </a:rPr>
              <a:t> </a:t>
            </a:r>
            <a:r>
              <a:rPr sz="1400" dirty="0">
                <a:cs typeface="Arial"/>
              </a:rPr>
              <a:t>multiple</a:t>
            </a:r>
          </a:p>
          <a:p>
            <a:pPr marL="477261" marR="205928">
              <a:lnSpc>
                <a:spcPts val="1713"/>
              </a:lnSpc>
              <a:spcBef>
                <a:spcPts val="31"/>
              </a:spcBef>
            </a:pPr>
            <a:r>
              <a:rPr sz="1400" dirty="0">
                <a:cs typeface="Arial"/>
              </a:rPr>
              <a:t>trucks </a:t>
            </a:r>
            <a:r>
              <a:rPr sz="1400" spc="-5" dirty="0">
                <a:cs typeface="Arial"/>
              </a:rPr>
              <a:t>simultaneously </a:t>
            </a:r>
            <a:r>
              <a:rPr sz="1400" dirty="0">
                <a:cs typeface="Arial"/>
              </a:rPr>
              <a:t>from a</a:t>
            </a:r>
            <a:r>
              <a:rPr sz="1400" spc="-148" dirty="0">
                <a:cs typeface="Arial"/>
              </a:rPr>
              <a:t> </a:t>
            </a:r>
            <a:r>
              <a:rPr sz="1400" dirty="0">
                <a:cs typeface="Arial"/>
              </a:rPr>
              <a:t>remote  control</a:t>
            </a:r>
            <a:r>
              <a:rPr sz="1400" spc="-51" dirty="0">
                <a:cs typeface="Arial"/>
              </a:rPr>
              <a:t> </a:t>
            </a:r>
            <a:r>
              <a:rPr sz="1400" dirty="0">
                <a:cs typeface="Arial"/>
              </a:rPr>
              <a:t>centre</a:t>
            </a:r>
          </a:p>
          <a:p>
            <a:pPr marL="477261" marR="298531" lvl="1" indent="-267448">
              <a:lnSpc>
                <a:spcPts val="1713"/>
              </a:lnSpc>
              <a:buClr>
                <a:srgbClr val="00295F"/>
              </a:buClr>
              <a:buSzPct val="117857"/>
              <a:buChar char="–"/>
              <a:tabLst>
                <a:tab pos="477261" algn="l"/>
                <a:tab pos="477909" algn="l"/>
              </a:tabLst>
            </a:pPr>
            <a:r>
              <a:rPr sz="1400" spc="-5" dirty="0">
                <a:cs typeface="Arial"/>
              </a:rPr>
              <a:t>Command </a:t>
            </a:r>
            <a:r>
              <a:rPr sz="1400" dirty="0">
                <a:cs typeface="Arial"/>
              </a:rPr>
              <a:t>centre can be on- or</a:t>
            </a:r>
            <a:r>
              <a:rPr sz="1400" spc="-168" dirty="0">
                <a:cs typeface="Arial"/>
              </a:rPr>
              <a:t> </a:t>
            </a:r>
            <a:r>
              <a:rPr sz="1400" spc="-5" dirty="0">
                <a:cs typeface="Arial"/>
              </a:rPr>
              <a:t>off-  </a:t>
            </a:r>
            <a:r>
              <a:rPr sz="1400" dirty="0">
                <a:cs typeface="Arial"/>
              </a:rPr>
              <a:t>site</a:t>
            </a:r>
          </a:p>
          <a:p>
            <a:pPr marL="208519" indent="-196215">
              <a:spcBef>
                <a:spcPts val="801"/>
              </a:spcBef>
              <a:buClr>
                <a:srgbClr val="00295F"/>
              </a:buClr>
              <a:buSzPct val="125000"/>
              <a:buChar char="▪"/>
              <a:tabLst>
                <a:tab pos="209165" algn="l"/>
              </a:tabLst>
            </a:pPr>
            <a:r>
              <a:rPr sz="1400" dirty="0">
                <a:cs typeface="Arial"/>
              </a:rPr>
              <a:t>There are currently 3 </a:t>
            </a:r>
            <a:r>
              <a:rPr sz="1400" spc="-5" dirty="0">
                <a:cs typeface="Arial"/>
              </a:rPr>
              <a:t>archetypes </a:t>
            </a:r>
            <a:r>
              <a:rPr sz="1400" dirty="0">
                <a:cs typeface="Arial"/>
              </a:rPr>
              <a:t>of</a:t>
            </a:r>
            <a:r>
              <a:rPr sz="1400" spc="-173" dirty="0">
                <a:cs typeface="Arial"/>
              </a:rPr>
              <a:t> </a:t>
            </a:r>
            <a:r>
              <a:rPr sz="1400" dirty="0">
                <a:cs typeface="Arial"/>
              </a:rPr>
              <a:t>fully</a:t>
            </a:r>
          </a:p>
          <a:p>
            <a:pPr marL="208519"/>
            <a:r>
              <a:rPr sz="1400" spc="-5" dirty="0">
                <a:cs typeface="Arial"/>
              </a:rPr>
              <a:t>autonomous </a:t>
            </a:r>
            <a:r>
              <a:rPr sz="1400" dirty="0">
                <a:cs typeface="Arial"/>
              </a:rPr>
              <a:t>trucks </a:t>
            </a:r>
            <a:r>
              <a:rPr sz="1400" i="1" dirty="0">
                <a:cs typeface="Arial"/>
              </a:rPr>
              <a:t>(detailed next</a:t>
            </a:r>
            <a:r>
              <a:rPr sz="1400" i="1" spc="-143" dirty="0">
                <a:cs typeface="Arial"/>
              </a:rPr>
              <a:t> </a:t>
            </a:r>
            <a:r>
              <a:rPr sz="1400" i="1" dirty="0">
                <a:cs typeface="Arial"/>
              </a:rPr>
              <a:t>page)</a:t>
            </a:r>
            <a:endParaRPr sz="1400" dirty="0">
              <a:cs typeface="Arial"/>
            </a:endParaRPr>
          </a:p>
          <a:p>
            <a:pPr>
              <a:spcBef>
                <a:spcPts val="41"/>
              </a:spcBef>
            </a:pPr>
            <a:endParaRPr sz="2091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08847" y="1429883"/>
            <a:ext cx="7218060" cy="3338985"/>
            <a:chOff x="1063752" y="1402080"/>
            <a:chExt cx="7077709" cy="3274060"/>
          </a:xfrm>
        </p:grpSpPr>
        <p:sp>
          <p:nvSpPr>
            <p:cNvPr id="7" name="object 7"/>
            <p:cNvSpPr/>
            <p:nvPr/>
          </p:nvSpPr>
          <p:spPr>
            <a:xfrm>
              <a:off x="1063752" y="2999232"/>
              <a:ext cx="2503932" cy="1676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8" name="object 8"/>
            <p:cNvSpPr/>
            <p:nvPr/>
          </p:nvSpPr>
          <p:spPr>
            <a:xfrm>
              <a:off x="1097280" y="1426464"/>
              <a:ext cx="2462784" cy="16352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9" name="object 9"/>
            <p:cNvSpPr/>
            <p:nvPr/>
          </p:nvSpPr>
          <p:spPr>
            <a:xfrm>
              <a:off x="1072896" y="1402080"/>
              <a:ext cx="2459736" cy="1632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8696" y="2999232"/>
              <a:ext cx="2572511" cy="16763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2223" y="1426464"/>
              <a:ext cx="2531364" cy="16352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7840" y="1402080"/>
              <a:ext cx="2528316" cy="1632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6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8491" y="907406"/>
            <a:ext cx="2198575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b="1" spc="-5" dirty="0">
                <a:solidFill>
                  <a:schemeClr val="accent6"/>
                </a:solidFill>
                <a:cs typeface="Arial"/>
              </a:rPr>
              <a:t>Semi-autonomous</a:t>
            </a:r>
            <a:r>
              <a:rPr sz="1400" b="1" spc="-92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dirty="0">
                <a:solidFill>
                  <a:schemeClr val="accent6"/>
                </a:solidFill>
                <a:cs typeface="Arial"/>
              </a:rPr>
              <a:t>trucks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1882" y="907406"/>
            <a:ext cx="2175262" cy="233472"/>
          </a:xfrm>
          <a:prstGeom prst="rect">
            <a:avLst/>
          </a:prstGeom>
        </p:spPr>
        <p:txBody>
          <a:bodyPr vert="horz" wrap="square" lIns="0" tIns="13599" rIns="0" bIns="0" rtlCol="0">
            <a:spAutoFit/>
          </a:bodyPr>
          <a:lstStyle/>
          <a:p>
            <a:pPr marL="12951">
              <a:spcBef>
                <a:spcPts val="107"/>
              </a:spcBef>
            </a:pPr>
            <a:r>
              <a:rPr sz="1400" b="1" spc="-5" dirty="0">
                <a:solidFill>
                  <a:schemeClr val="accent6"/>
                </a:solidFill>
                <a:cs typeface="Arial"/>
              </a:rPr>
              <a:t>Fully autonomous</a:t>
            </a:r>
            <a:r>
              <a:rPr sz="1400" b="1" spc="-122" dirty="0">
                <a:solidFill>
                  <a:schemeClr val="accent6"/>
                </a:solidFill>
                <a:cs typeface="Arial"/>
              </a:rPr>
              <a:t> </a:t>
            </a:r>
            <a:r>
              <a:rPr sz="1400" b="1" dirty="0">
                <a:solidFill>
                  <a:schemeClr val="accent6"/>
                </a:solidFill>
                <a:cs typeface="Arial"/>
              </a:rPr>
              <a:t>trucks</a:t>
            </a:r>
            <a:endParaRPr sz="1400" dirty="0">
              <a:solidFill>
                <a:schemeClr val="accent6"/>
              </a:solidFill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A7A0B3-BAF6-E775-4134-67B085E37D4A}"/>
              </a:ext>
            </a:extLst>
          </p:cNvPr>
          <p:cNvCxnSpPr>
            <a:cxnSpLocks/>
          </p:cNvCxnSpPr>
          <p:nvPr/>
        </p:nvCxnSpPr>
        <p:spPr>
          <a:xfrm>
            <a:off x="0" y="1216619"/>
            <a:ext cx="12192000" cy="0"/>
          </a:xfrm>
          <a:prstGeom prst="line">
            <a:avLst/>
          </a:prstGeom>
          <a:ln w="28575">
            <a:solidFill>
              <a:srgbClr val="5D5C9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bject 3">
            <a:extLst>
              <a:ext uri="{FF2B5EF4-FFF2-40B4-BE49-F238E27FC236}">
                <a16:creationId xmlns:a16="http://schemas.microsoft.com/office/drawing/2014/main" id="{A5A7EF1F-4A8C-326B-FA8D-387230A499EC}"/>
              </a:ext>
            </a:extLst>
          </p:cNvPr>
          <p:cNvSpPr txBox="1"/>
          <p:nvPr/>
        </p:nvSpPr>
        <p:spPr>
          <a:xfrm>
            <a:off x="10286275" y="6556026"/>
            <a:ext cx="1628695" cy="370599"/>
          </a:xfrm>
          <a:prstGeom prst="rect">
            <a:avLst/>
          </a:prstGeom>
        </p:spPr>
        <p:txBody>
          <a:bodyPr vert="horz" wrap="square" lIns="0" tIns="12304" rIns="0" bIns="0" rtlCol="0">
            <a:spAutoFit/>
          </a:bodyPr>
          <a:lstStyle/>
          <a:p>
            <a:pPr marL="12951">
              <a:spcBef>
                <a:spcPts val="97"/>
              </a:spcBef>
            </a:pPr>
            <a:r>
              <a:rPr lang="en-US" sz="1100" spc="-5" dirty="0">
                <a:cs typeface="Arial"/>
              </a:rPr>
              <a:t>McKinsey &amp; Company </a:t>
            </a:r>
            <a:r>
              <a:rPr lang="en-US" sz="1100" baseline="2314" dirty="0">
                <a:cs typeface="Arial"/>
              </a:rPr>
              <a:t>|</a:t>
            </a:r>
            <a:r>
              <a:rPr lang="en-US" sz="1100" spc="114" baseline="2314" dirty="0">
                <a:cs typeface="Arial"/>
              </a:rPr>
              <a:t> </a:t>
            </a:r>
            <a:r>
              <a:rPr lang="en-US" sz="1100" spc="-10" dirty="0">
                <a:cs typeface="Arial"/>
              </a:rPr>
              <a:t>17</a:t>
            </a:r>
            <a:endParaRPr lang="en-US" sz="1100" dirty="0">
              <a:cs typeface="Arial"/>
            </a:endParaRPr>
          </a:p>
          <a:p>
            <a:pPr marL="12951">
              <a:spcBef>
                <a:spcPts val="97"/>
              </a:spcBef>
            </a:pPr>
            <a:endParaRPr lang="en-US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8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5B17A-D8ED-A358-9CCD-F6E3A8C1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6" y="1134978"/>
            <a:ext cx="4484160" cy="25346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8C4814-B62F-FDE5-172C-BF82A6B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vi-V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Phân tích điểm tư duy trong các slide dựa trên những gì đã học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04FE78-14DC-FF7B-6A17-F4009335615E}"/>
              </a:ext>
            </a:extLst>
          </p:cNvPr>
          <p:cNvGrpSpPr/>
          <p:nvPr/>
        </p:nvGrpSpPr>
        <p:grpSpPr>
          <a:xfrm>
            <a:off x="386699" y="2178209"/>
            <a:ext cx="247353" cy="307777"/>
            <a:chOff x="5847348" y="3888337"/>
            <a:chExt cx="328863" cy="3727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5CF66-9CE4-771C-C42A-01A8B5DA9CB9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DBF350-580F-E047-61CE-6F03EAEFC40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277B04-3726-171B-0A70-F89990C452A3}"/>
              </a:ext>
            </a:extLst>
          </p:cNvPr>
          <p:cNvGrpSpPr/>
          <p:nvPr/>
        </p:nvGrpSpPr>
        <p:grpSpPr>
          <a:xfrm>
            <a:off x="510376" y="4172174"/>
            <a:ext cx="5398168" cy="349098"/>
            <a:chOff x="6039853" y="2434207"/>
            <a:chExt cx="5398168" cy="3490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B9EF8C-CEA9-6F5B-2A47-C6759B705385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D9F761-5D1E-8B24-8FD6-23DA90570B4C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2DE355-00EB-0CEB-C182-B8D369AC8C44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ghi</a:t>
              </a:r>
              <a:r>
                <a:rPr lang="en-US" sz="1200" dirty="0"/>
                <a:t> </a:t>
              </a:r>
              <a:r>
                <a:rPr lang="en-US" sz="1200" dirty="0" err="1"/>
                <a:t>dưới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bullet point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dàng</a:t>
              </a:r>
              <a:r>
                <a:rPr lang="en-US" sz="1200" dirty="0"/>
                <a:t> </a:t>
              </a:r>
              <a:r>
                <a:rPr lang="en-US" sz="1200" dirty="0" err="1"/>
                <a:t>theo</a:t>
              </a:r>
              <a:r>
                <a:rPr lang="en-US" sz="1200" dirty="0"/>
                <a:t> </a:t>
              </a:r>
              <a:r>
                <a:rPr lang="en-US" sz="1200" dirty="0" err="1"/>
                <a:t>dõi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FB23D0-C68C-C62A-22A4-5C2D0FC3ECA4}"/>
              </a:ext>
            </a:extLst>
          </p:cNvPr>
          <p:cNvGrpSpPr/>
          <p:nvPr/>
        </p:nvGrpSpPr>
        <p:grpSpPr>
          <a:xfrm>
            <a:off x="510376" y="4661770"/>
            <a:ext cx="5861110" cy="349098"/>
            <a:chOff x="6039853" y="2434207"/>
            <a:chExt cx="5861110" cy="3490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E82AF6-37CF-9B8E-DD4A-C16A27586551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4E7B05-9F7E-E57C-05A7-3AA2789B01D0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C1320-2CC2-CD8B-7EFB-FA123803A515}"/>
                </a:ext>
              </a:extLst>
            </p:cNvPr>
            <p:cNvSpPr txBox="1"/>
            <p:nvPr/>
          </p:nvSpPr>
          <p:spPr>
            <a:xfrm>
              <a:off x="6497053" y="2467507"/>
              <a:ext cx="5403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text có </a:t>
              </a:r>
              <a:r>
                <a:rPr lang="en-US" sz="1200" dirty="0" err="1"/>
                <a:t>phần</a:t>
              </a:r>
              <a:r>
                <a:rPr lang="en-US" sz="1200" dirty="0"/>
                <a:t> highlight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dàng</a:t>
              </a:r>
              <a:r>
                <a:rPr lang="en-US" sz="1200" dirty="0"/>
                <a:t> </a:t>
              </a:r>
              <a:r>
                <a:rPr lang="en-US" sz="1200" dirty="0" err="1"/>
                <a:t>nắm</a:t>
              </a:r>
              <a:r>
                <a:rPr lang="en-US" sz="1200" dirty="0"/>
                <a:t>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trọng</a:t>
              </a:r>
              <a:r>
                <a:rPr lang="en-US" sz="1200" dirty="0"/>
                <a:t> </a:t>
              </a:r>
              <a:r>
                <a:rPr lang="en-US" sz="1200" dirty="0" err="1"/>
                <a:t>tâm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A7271A-0A5B-8AAA-4828-A512048533A3}"/>
              </a:ext>
            </a:extLst>
          </p:cNvPr>
          <p:cNvGrpSpPr/>
          <p:nvPr/>
        </p:nvGrpSpPr>
        <p:grpSpPr>
          <a:xfrm>
            <a:off x="2152400" y="3023938"/>
            <a:ext cx="247353" cy="307777"/>
            <a:chOff x="5847348" y="3888337"/>
            <a:chExt cx="328863" cy="3727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583BFF-DC36-DB15-4B0A-917B3BF4EECD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F810ED-A80C-C707-C748-A3A8CDD3B6B7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45E0B62-7150-E2EE-96F8-33BBC637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86" y="1134977"/>
            <a:ext cx="4484160" cy="253465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572105B-E490-2F33-B6CF-AEC83656F018}"/>
              </a:ext>
            </a:extLst>
          </p:cNvPr>
          <p:cNvGrpSpPr/>
          <p:nvPr/>
        </p:nvGrpSpPr>
        <p:grpSpPr>
          <a:xfrm>
            <a:off x="6371486" y="4148764"/>
            <a:ext cx="5398168" cy="338554"/>
            <a:chOff x="6039853" y="2449596"/>
            <a:chExt cx="5398168" cy="33855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F833AA-D76A-54C9-A0F1-F806BC7727B3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F0439F-891F-65CF-00C0-DCA1C1765B1F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4632F4-23FE-F401-03AB-739D350968C2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infographic </a:t>
              </a:r>
              <a:r>
                <a:rPr lang="en-US" sz="1200" dirty="0" err="1"/>
                <a:t>chìm</a:t>
              </a:r>
              <a:r>
                <a:rPr lang="en-US" sz="1200" dirty="0"/>
                <a:t> </a:t>
              </a:r>
              <a:r>
                <a:rPr lang="en-US" sz="1200" dirty="0" err="1"/>
                <a:t>tăng</a:t>
              </a:r>
              <a:r>
                <a:rPr lang="en-US" sz="1200" dirty="0"/>
                <a:t>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thẩm</a:t>
              </a:r>
              <a:r>
                <a:rPr lang="en-US" sz="1200" dirty="0"/>
                <a:t> mỹ.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D9E46-9D61-96B2-D6E6-B17AE2D9BB71}"/>
              </a:ext>
            </a:extLst>
          </p:cNvPr>
          <p:cNvGrpSpPr/>
          <p:nvPr/>
        </p:nvGrpSpPr>
        <p:grpSpPr>
          <a:xfrm>
            <a:off x="6621177" y="2248414"/>
            <a:ext cx="247353" cy="307777"/>
            <a:chOff x="5847348" y="3888337"/>
            <a:chExt cx="328863" cy="3727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30E1ED-98A1-A742-1996-57B2075078B8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A0C6F1-1FE1-3B4B-0EB4-DF20D1E80594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204F4D-C59F-BB9D-272A-2BC7A0A99492}"/>
              </a:ext>
            </a:extLst>
          </p:cNvPr>
          <p:cNvGrpSpPr/>
          <p:nvPr/>
        </p:nvGrpSpPr>
        <p:grpSpPr>
          <a:xfrm>
            <a:off x="6371486" y="4631897"/>
            <a:ext cx="5398168" cy="338554"/>
            <a:chOff x="6039853" y="2449596"/>
            <a:chExt cx="5398168" cy="3385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86A3578-478E-53FE-D541-6F773104F7D4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87E2BA-3391-E9E9-13DB-6E715855BD1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68F8D2-5603-775E-B38B-8BDB9610F016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Highlight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làm</a:t>
              </a:r>
              <a:r>
                <a:rPr lang="en-US" sz="1200" dirty="0"/>
                <a:t> </a:t>
              </a:r>
              <a:r>
                <a:rPr lang="en-US" sz="1200" dirty="0" err="1"/>
                <a:t>nổi</a:t>
              </a:r>
              <a:r>
                <a:rPr lang="en-US" sz="1200" dirty="0"/>
                <a:t> </a:t>
              </a:r>
              <a:r>
                <a:rPr lang="en-US" sz="1200" dirty="0" err="1"/>
                <a:t>bật</a:t>
              </a:r>
              <a:r>
                <a:rPr lang="en-US" sz="1200" dirty="0"/>
                <a:t> </a:t>
              </a:r>
              <a:r>
                <a:rPr lang="en-US" sz="1200" dirty="0" err="1"/>
                <a:t>nội</a:t>
              </a:r>
              <a:r>
                <a:rPr lang="en-US" sz="1200" dirty="0"/>
                <a:t> dung.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A9B5EA-8D52-2E04-8DC7-5F726CDBC821}"/>
              </a:ext>
            </a:extLst>
          </p:cNvPr>
          <p:cNvGrpSpPr/>
          <p:nvPr/>
        </p:nvGrpSpPr>
        <p:grpSpPr>
          <a:xfrm>
            <a:off x="9621051" y="2008752"/>
            <a:ext cx="247353" cy="307777"/>
            <a:chOff x="5847348" y="3888337"/>
            <a:chExt cx="328863" cy="37271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D865F8D-E914-0634-EFDA-A4DA453A206A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77CE9B-9833-45DC-48FE-B35E0FA6E1C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D77BDC-8288-A9A9-44A3-DA5A873759B1}"/>
              </a:ext>
            </a:extLst>
          </p:cNvPr>
          <p:cNvGrpSpPr/>
          <p:nvPr/>
        </p:nvGrpSpPr>
        <p:grpSpPr>
          <a:xfrm>
            <a:off x="6371486" y="5114298"/>
            <a:ext cx="5820514" cy="479576"/>
            <a:chOff x="6039853" y="2449596"/>
            <a:chExt cx="5398168" cy="47957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E2BB1-FD5B-DB8E-B920-DACCF1C9D577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88E638-291D-6E30-2242-D55E81EC2EC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136040-E86F-7B27-1DCF-8DBA681C1467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chính</a:t>
              </a:r>
              <a:r>
                <a:rPr lang="en-US" sz="1200" dirty="0"/>
                <a:t> </a:t>
              </a:r>
              <a:r>
                <a:rPr lang="en-US" sz="1200" dirty="0" err="1"/>
                <a:t>của</a:t>
              </a:r>
              <a:r>
                <a:rPr lang="en-US" sz="1200" dirty="0"/>
                <a:t> slide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thê</a:t>
              </a:r>
              <a:r>
                <a:rPr lang="en-US" sz="1200" dirty="0"/>
                <a:t>̉ </a:t>
              </a:r>
              <a:r>
                <a:rPr lang="en-US" sz="1200" dirty="0" err="1"/>
                <a:t>hiện</a:t>
              </a:r>
              <a:r>
                <a:rPr lang="en-US" sz="1200" dirty="0"/>
                <a:t> </a:t>
              </a:r>
              <a:r>
                <a:rPr lang="en-US" sz="1200" dirty="0" err="1"/>
                <a:t>bằng</a:t>
              </a:r>
              <a:r>
                <a:rPr lang="en-US" sz="1200" dirty="0"/>
                <a:t>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đặt</a:t>
              </a:r>
              <a:r>
                <a:rPr lang="en-US" sz="1200" dirty="0"/>
                <a:t> </a:t>
              </a:r>
              <a:r>
                <a:rPr lang="en-US" sz="1200" dirty="0" err="1"/>
                <a:t>tại</a:t>
              </a:r>
              <a:r>
                <a:rPr lang="en-US" sz="1200" dirty="0"/>
                <a:t> </a:t>
              </a:r>
              <a:r>
                <a:rPr lang="en-US" sz="1200" dirty="0" err="1"/>
                <a:t>trung</a:t>
              </a:r>
              <a:r>
                <a:rPr lang="en-US" sz="1200" dirty="0"/>
                <a:t> </a:t>
              </a:r>
              <a:r>
                <a:rPr lang="en-US" sz="1200" dirty="0" err="1"/>
                <a:t>tâm</a:t>
              </a:r>
              <a:r>
                <a:rPr lang="en-US" sz="1200" dirty="0"/>
                <a:t>.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465DAB-F7E0-B419-1284-7DABA34875E0}"/>
              </a:ext>
            </a:extLst>
          </p:cNvPr>
          <p:cNvGrpSpPr/>
          <p:nvPr/>
        </p:nvGrpSpPr>
        <p:grpSpPr>
          <a:xfrm>
            <a:off x="8561547" y="1990646"/>
            <a:ext cx="247353" cy="307777"/>
            <a:chOff x="5847348" y="3888337"/>
            <a:chExt cx="328863" cy="37271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801677-A72C-B141-BBD3-9F4CFE04BF15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187688-914E-9921-90A9-34444E1C7BD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72EC5F-C0B5-4C84-438F-70BE3658608D}"/>
              </a:ext>
            </a:extLst>
          </p:cNvPr>
          <p:cNvGrpSpPr/>
          <p:nvPr/>
        </p:nvGrpSpPr>
        <p:grpSpPr>
          <a:xfrm>
            <a:off x="6371486" y="5601544"/>
            <a:ext cx="5820514" cy="479576"/>
            <a:chOff x="6039853" y="2449596"/>
            <a:chExt cx="5398168" cy="47957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8D566F-3C63-15DB-BCD4-70464CD36DEE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AF0055-AF1D-4707-59DF-2AEF6CB93294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17DE11-6525-79EF-0E07-CBC4D3329B7A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đặt</a:t>
              </a:r>
              <a:r>
                <a:rPr lang="en-US" sz="1200" dirty="0"/>
                <a:t> </a:t>
              </a:r>
              <a:r>
                <a:rPr lang="en-US" sz="1200" dirty="0" err="1"/>
                <a:t>trong</a:t>
              </a:r>
              <a:r>
                <a:rPr lang="en-US" sz="1200" dirty="0"/>
                <a:t> shape </a:t>
              </a:r>
              <a:r>
                <a:rPr lang="en-US" sz="1200" dirty="0" err="1"/>
                <a:t>bát</a:t>
              </a:r>
              <a:r>
                <a:rPr lang="en-US" sz="1200" dirty="0"/>
                <a:t> </a:t>
              </a:r>
              <a:r>
                <a:rPr lang="en-US" sz="1200" dirty="0" err="1"/>
                <a:t>giác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vây</a:t>
              </a:r>
              <a:r>
                <a:rPr lang="en-US" sz="1200" dirty="0"/>
                <a:t> </a:t>
              </a:r>
              <a:r>
                <a:rPr lang="en-US" sz="1200" dirty="0" err="1"/>
                <a:t>quanh</a:t>
              </a:r>
              <a:r>
                <a:rPr lang="en-US" sz="1200" dirty="0"/>
                <a:t>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</a:t>
              </a:r>
              <a:r>
                <a:rPr lang="en-US" sz="1200" dirty="0" err="1"/>
                <a:t>làm</a:t>
              </a:r>
              <a:r>
                <a:rPr lang="en-US" sz="1200" dirty="0"/>
                <a:t> </a:t>
              </a:r>
              <a:r>
                <a:rPr lang="en-US" sz="1200" dirty="0" err="1"/>
                <a:t>mang</a:t>
              </a:r>
              <a:r>
                <a:rPr lang="en-US" sz="1200" dirty="0"/>
                <a:t>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bô</a:t>
              </a:r>
              <a:r>
                <a:rPr lang="en-US" sz="1200" dirty="0"/>
                <a:t>́ </a:t>
              </a:r>
              <a:r>
                <a:rPr lang="en-US" sz="1200" dirty="0" err="1"/>
                <a:t>cục</a:t>
              </a:r>
              <a:r>
                <a:rPr lang="en-US" sz="1200" dirty="0"/>
                <a:t> </a:t>
              </a:r>
              <a:r>
                <a:rPr lang="en-US" sz="1200" dirty="0" err="1"/>
                <a:t>thu</a:t>
              </a:r>
              <a:r>
                <a:rPr lang="en-US" sz="1200" dirty="0"/>
                <a:t> </a:t>
              </a:r>
              <a:r>
                <a:rPr lang="en-US" sz="1200" dirty="0" err="1"/>
                <a:t>hút</a:t>
              </a:r>
              <a:r>
                <a:rPr lang="en-US" sz="1200" dirty="0"/>
                <a:t> </a:t>
              </a:r>
              <a:r>
                <a:rPr lang="en-US" sz="1200" dirty="0" err="1"/>
                <a:t>người</a:t>
              </a:r>
              <a:r>
                <a:rPr lang="en-US" sz="1200" dirty="0"/>
                <a:t> </a:t>
              </a:r>
              <a:r>
                <a:rPr lang="en-US" sz="1200" dirty="0" err="1"/>
                <a:t>xem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C5194C-7CB3-0216-FDE8-77B4BDF50919}"/>
              </a:ext>
            </a:extLst>
          </p:cNvPr>
          <p:cNvGrpSpPr/>
          <p:nvPr/>
        </p:nvGrpSpPr>
        <p:grpSpPr>
          <a:xfrm>
            <a:off x="7496262" y="1835117"/>
            <a:ext cx="247353" cy="307777"/>
            <a:chOff x="5847348" y="3888337"/>
            <a:chExt cx="328863" cy="3727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F705A9-861C-43BA-36D0-5043A3BFB1E0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AEA9C3-A01D-420C-7741-A5ED6FBCBDA1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3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4EDB0A8-CBD5-0ACA-6F5A-0F21F710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59" y="1134977"/>
            <a:ext cx="4484160" cy="2536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C4177-E492-A4AC-9AA4-68BC991D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7" y="1134977"/>
            <a:ext cx="4484160" cy="25346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8C4814-B62F-FDE5-172C-BF82A6B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vi-VN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Phân tích điểm tư duy trong các slide dựa trên những gì đã học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04FE78-14DC-FF7B-6A17-F4009335615E}"/>
              </a:ext>
            </a:extLst>
          </p:cNvPr>
          <p:cNvGrpSpPr/>
          <p:nvPr/>
        </p:nvGrpSpPr>
        <p:grpSpPr>
          <a:xfrm>
            <a:off x="1129804" y="2162640"/>
            <a:ext cx="247353" cy="307777"/>
            <a:chOff x="5847348" y="3881455"/>
            <a:chExt cx="328863" cy="3727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05CF66-9CE4-771C-C42A-01A8B5DA9CB9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DBF350-580F-E047-61CE-6F03EAEFC408}"/>
                </a:ext>
              </a:extLst>
            </p:cNvPr>
            <p:cNvSpPr txBox="1"/>
            <p:nvPr/>
          </p:nvSpPr>
          <p:spPr>
            <a:xfrm>
              <a:off x="5890790" y="3881455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277B04-3726-171B-0A70-F89990C452A3}"/>
              </a:ext>
            </a:extLst>
          </p:cNvPr>
          <p:cNvGrpSpPr/>
          <p:nvPr/>
        </p:nvGrpSpPr>
        <p:grpSpPr>
          <a:xfrm>
            <a:off x="510376" y="4172174"/>
            <a:ext cx="5398168" cy="349098"/>
            <a:chOff x="6039853" y="2434207"/>
            <a:chExt cx="5398168" cy="3490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B9EF8C-CEA9-6F5B-2A47-C6759B705385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D9F761-5D1E-8B24-8FD6-23DA90570B4C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2DE355-00EB-0CEB-C182-B8D369AC8C44}"/>
                </a:ext>
              </a:extLst>
            </p:cNvPr>
            <p:cNvSpPr txBox="1"/>
            <p:nvPr/>
          </p:nvSpPr>
          <p:spPr>
            <a:xfrm>
              <a:off x="6497053" y="2467507"/>
              <a:ext cx="494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ghi</a:t>
              </a:r>
              <a:r>
                <a:rPr lang="en-US" sz="1200" dirty="0"/>
                <a:t> </a:t>
              </a:r>
              <a:r>
                <a:rPr lang="en-US" sz="1200" dirty="0" err="1"/>
                <a:t>dưới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bullet point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dàng</a:t>
              </a:r>
              <a:r>
                <a:rPr lang="en-US" sz="1200" dirty="0"/>
                <a:t> </a:t>
              </a:r>
              <a:r>
                <a:rPr lang="en-US" sz="1200" dirty="0" err="1"/>
                <a:t>theo</a:t>
              </a:r>
              <a:r>
                <a:rPr lang="en-US" sz="1200" dirty="0"/>
                <a:t> </a:t>
              </a:r>
              <a:r>
                <a:rPr lang="en-US" sz="1200" dirty="0" err="1"/>
                <a:t>dõi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FB23D0-C68C-C62A-22A4-5C2D0FC3ECA4}"/>
              </a:ext>
            </a:extLst>
          </p:cNvPr>
          <p:cNvGrpSpPr/>
          <p:nvPr/>
        </p:nvGrpSpPr>
        <p:grpSpPr>
          <a:xfrm>
            <a:off x="510376" y="4661770"/>
            <a:ext cx="5861110" cy="349098"/>
            <a:chOff x="6039853" y="2434207"/>
            <a:chExt cx="5861110" cy="3490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E82AF6-37CF-9B8E-DD4A-C16A27586551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4E7B05-9F7E-E57C-05A7-3AA2789B01D0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C1320-2CC2-CD8B-7EFB-FA123803A515}"/>
                </a:ext>
              </a:extLst>
            </p:cNvPr>
            <p:cNvSpPr txBox="1"/>
            <p:nvPr/>
          </p:nvSpPr>
          <p:spPr>
            <a:xfrm>
              <a:off x="6497053" y="2467507"/>
              <a:ext cx="5403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ảnh</a:t>
              </a:r>
              <a:r>
                <a:rPr lang="en-US" sz="1200" dirty="0"/>
                <a:t> infographic </a:t>
              </a:r>
              <a:r>
                <a:rPr lang="en-US" sz="1200" dirty="0" err="1"/>
                <a:t>chìm</a:t>
              </a:r>
              <a:r>
                <a:rPr lang="en-US" sz="1200" dirty="0"/>
                <a:t> </a:t>
              </a:r>
              <a:r>
                <a:rPr lang="en-US" sz="1200" dirty="0" err="1"/>
                <a:t>tăng</a:t>
              </a:r>
              <a:r>
                <a:rPr lang="en-US" sz="1200" dirty="0"/>
                <a:t>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thẩm</a:t>
              </a:r>
              <a:r>
                <a:rPr lang="en-US" sz="1200" dirty="0"/>
                <a:t> mỹ.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A7271A-0A5B-8AAA-4828-A512048533A3}"/>
              </a:ext>
            </a:extLst>
          </p:cNvPr>
          <p:cNvGrpSpPr/>
          <p:nvPr/>
        </p:nvGrpSpPr>
        <p:grpSpPr>
          <a:xfrm>
            <a:off x="510375" y="1781038"/>
            <a:ext cx="247353" cy="307777"/>
            <a:chOff x="5847348" y="3888337"/>
            <a:chExt cx="328863" cy="3727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583BFF-DC36-DB15-4B0A-917B3BF4EECD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F810ED-A80C-C707-C748-A3A8CDD3B6B7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72105B-E490-2F33-B6CF-AEC83656F018}"/>
              </a:ext>
            </a:extLst>
          </p:cNvPr>
          <p:cNvGrpSpPr/>
          <p:nvPr/>
        </p:nvGrpSpPr>
        <p:grpSpPr>
          <a:xfrm>
            <a:off x="6371486" y="4110618"/>
            <a:ext cx="5398168" cy="461665"/>
            <a:chOff x="6039853" y="2411450"/>
            <a:chExt cx="5398168" cy="46166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F833AA-D76A-54C9-A0F1-F806BC7727B3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F0439F-891F-65CF-00C0-DCA1C1765B1F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4632F4-23FE-F401-03AB-739D350968C2}"/>
                </a:ext>
              </a:extLst>
            </p:cNvPr>
            <p:cNvSpPr txBox="1"/>
            <p:nvPr/>
          </p:nvSpPr>
          <p:spPr>
            <a:xfrm>
              <a:off x="6497053" y="2411450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Dẫn</a:t>
              </a:r>
              <a:r>
                <a:rPr lang="en-US" sz="1200" dirty="0"/>
                <a:t> </a:t>
              </a:r>
              <a:r>
                <a:rPr lang="en-US" sz="1200" dirty="0" err="1"/>
                <a:t>chứng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tác</a:t>
              </a:r>
              <a:r>
                <a:rPr lang="en-US" sz="1200" dirty="0"/>
                <a:t> </a:t>
              </a:r>
              <a:r>
                <a:rPr lang="en-US" sz="1200" dirty="0" err="1"/>
                <a:t>gia</a:t>
              </a:r>
              <a:r>
                <a:rPr lang="en-US" sz="1200" dirty="0"/>
                <a:t>̉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phân</a:t>
              </a:r>
              <a:r>
                <a:rPr lang="en-US" sz="1200" dirty="0"/>
                <a:t> </a:t>
              </a:r>
              <a:r>
                <a:rPr lang="en-US" sz="1200" dirty="0" err="1"/>
                <a:t>biệt</a:t>
              </a:r>
              <a:r>
                <a:rPr lang="en-US" sz="1200" dirty="0"/>
                <a:t>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ràng</a:t>
              </a:r>
              <a:r>
                <a:rPr lang="en-US" sz="1200" dirty="0"/>
                <a:t> </a:t>
              </a:r>
              <a:r>
                <a:rPr lang="en-US" sz="1200" dirty="0" err="1"/>
                <a:t>bằng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in </a:t>
              </a:r>
              <a:r>
                <a:rPr lang="en-US" sz="1200" dirty="0" err="1"/>
                <a:t>đậm</a:t>
              </a:r>
              <a:r>
                <a:rPr lang="en-US" sz="1200" dirty="0"/>
                <a:t>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thay</a:t>
              </a:r>
              <a:r>
                <a:rPr lang="en-US" sz="1200" dirty="0"/>
                <a:t> </a:t>
              </a:r>
              <a:r>
                <a:rPr lang="en-US" sz="1200" dirty="0" err="1"/>
                <a:t>đổi</a:t>
              </a:r>
              <a:r>
                <a:rPr lang="en-US" sz="1200" dirty="0"/>
                <a:t> </a:t>
              </a:r>
              <a:r>
                <a:rPr lang="en-US" sz="1200" dirty="0" err="1"/>
                <a:t>màu</a:t>
              </a:r>
              <a:r>
                <a:rPr lang="en-US" sz="1200" dirty="0"/>
                <a:t> </a:t>
              </a:r>
              <a:r>
                <a:rPr lang="en-US" sz="1200" dirty="0" err="1"/>
                <a:t>sắc</a:t>
              </a:r>
              <a:r>
                <a:rPr lang="en-US" sz="1200" dirty="0"/>
                <a:t> </a:t>
              </a:r>
              <a:r>
                <a:rPr lang="en-US" sz="1200" dirty="0" err="1"/>
                <a:t>của</a:t>
              </a:r>
              <a:r>
                <a:rPr lang="en-US" sz="1200" dirty="0"/>
                <a:t> nó.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D9E46-9D61-96B2-D6E6-B17AE2D9BB71}"/>
              </a:ext>
            </a:extLst>
          </p:cNvPr>
          <p:cNvGrpSpPr/>
          <p:nvPr/>
        </p:nvGrpSpPr>
        <p:grpSpPr>
          <a:xfrm>
            <a:off x="6621177" y="2248414"/>
            <a:ext cx="247353" cy="307777"/>
            <a:chOff x="5847348" y="3888337"/>
            <a:chExt cx="328863" cy="3727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30E1ED-98A1-A742-1996-57B2075078B8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A0C6F1-1FE1-3B4B-0EB4-DF20D1E80594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204F4D-C59F-BB9D-272A-2BC7A0A99492}"/>
              </a:ext>
            </a:extLst>
          </p:cNvPr>
          <p:cNvGrpSpPr/>
          <p:nvPr/>
        </p:nvGrpSpPr>
        <p:grpSpPr>
          <a:xfrm>
            <a:off x="6371486" y="4529364"/>
            <a:ext cx="5398168" cy="646331"/>
            <a:chOff x="6039853" y="2347063"/>
            <a:chExt cx="5398168" cy="64633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86A3578-478E-53FE-D541-6F773104F7D4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87E2BA-3391-E9E9-13DB-6E715855BD1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68F8D2-5603-775E-B38B-8BDB9610F016}"/>
                </a:ext>
              </a:extLst>
            </p:cNvPr>
            <p:cNvSpPr txBox="1"/>
            <p:nvPr/>
          </p:nvSpPr>
          <p:spPr>
            <a:xfrm>
              <a:off x="6497053" y="2347063"/>
              <a:ext cx="494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Thay</a:t>
              </a:r>
              <a:r>
                <a:rPr lang="en-US" sz="1200" dirty="0"/>
                <a:t> vì </a:t>
              </a:r>
              <a:r>
                <a:rPr lang="en-US" sz="1200" dirty="0" err="1"/>
                <a:t>đưa</a:t>
              </a:r>
              <a:r>
                <a:rPr lang="en-US" sz="1200" dirty="0"/>
                <a:t> </a:t>
              </a:r>
              <a:r>
                <a:rPr lang="en-US" sz="1200" dirty="0" err="1"/>
                <a:t>ra</a:t>
              </a:r>
              <a:r>
                <a:rPr lang="en-US" sz="1200" dirty="0"/>
                <a:t> </a:t>
              </a:r>
              <a:r>
                <a:rPr lang="en-US" sz="1200" dirty="0" err="1"/>
                <a:t>dẫn</a:t>
              </a:r>
              <a:r>
                <a:rPr lang="en-US" sz="1200" dirty="0"/>
                <a:t> </a:t>
              </a:r>
              <a:r>
                <a:rPr lang="en-US" sz="1200" dirty="0" err="1"/>
                <a:t>chứng</a:t>
              </a:r>
              <a:r>
                <a:rPr lang="en-US" sz="1200" dirty="0"/>
                <a:t> </a:t>
              </a:r>
              <a:r>
                <a:rPr lang="en-US" sz="1200" dirty="0" err="1"/>
                <a:t>bằng</a:t>
              </a:r>
              <a:r>
                <a:rPr lang="en-US" sz="1200" dirty="0"/>
                <a:t> </a:t>
              </a:r>
              <a:r>
                <a:rPr lang="en-US" sz="1200" dirty="0" err="1"/>
                <a:t>những</a:t>
              </a:r>
              <a:r>
                <a:rPr lang="en-US" sz="1200" dirty="0"/>
                <a:t> box </a:t>
              </a:r>
              <a:r>
                <a:rPr lang="en-US" sz="1200" dirty="0" err="1"/>
                <a:t>hình</a:t>
              </a:r>
              <a:r>
                <a:rPr lang="en-US" sz="1200" dirty="0"/>
                <a:t> </a:t>
              </a:r>
              <a:r>
                <a:rPr lang="en-US" sz="1200" dirty="0" err="1"/>
                <a:t>chư</a:t>
              </a:r>
              <a:r>
                <a:rPr lang="en-US" sz="1200" dirty="0"/>
                <a:t>̃ </a:t>
              </a:r>
              <a:r>
                <a:rPr lang="en-US" sz="1200" dirty="0" err="1"/>
                <a:t>nhật</a:t>
              </a:r>
              <a:r>
                <a:rPr lang="en-US" sz="1200" dirty="0"/>
                <a:t> </a:t>
              </a:r>
              <a:r>
                <a:rPr lang="en-US" sz="1200" dirty="0" err="1"/>
                <a:t>thông</a:t>
              </a:r>
              <a:r>
                <a:rPr lang="en-US" sz="1200" dirty="0"/>
                <a:t> </a:t>
              </a:r>
              <a:r>
                <a:rPr lang="en-US" sz="1200" dirty="0" err="1"/>
                <a:t>thường</a:t>
              </a:r>
              <a:r>
                <a:rPr lang="en-US" sz="1200" dirty="0"/>
                <a:t> </a:t>
              </a:r>
              <a:r>
                <a:rPr lang="en-US" sz="1200" dirty="0" err="1"/>
                <a:t>thi</a:t>
              </a:r>
              <a:r>
                <a:rPr lang="en-US" sz="1200" dirty="0"/>
                <a:t>̀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thay</a:t>
              </a:r>
              <a:r>
                <a:rPr lang="en-US" sz="1200" dirty="0"/>
                <a:t> </a:t>
              </a:r>
              <a:r>
                <a:rPr lang="en-US" sz="1200" dirty="0" err="1"/>
                <a:t>thê</a:t>
              </a:r>
              <a:r>
                <a:rPr lang="en-US" sz="1200" dirty="0"/>
                <a:t>́ </a:t>
              </a:r>
              <a:r>
                <a:rPr lang="en-US" sz="1200" dirty="0" err="1"/>
                <a:t>bằng</a:t>
              </a:r>
              <a:r>
                <a:rPr lang="en-US" sz="1200" dirty="0"/>
                <a:t> </a:t>
              </a:r>
              <a:r>
                <a:rPr lang="en-US" sz="1200" dirty="0" err="1"/>
                <a:t>các</a:t>
              </a:r>
              <a:r>
                <a:rPr lang="en-US" sz="1200" dirty="0"/>
                <a:t> box có </a:t>
              </a:r>
              <a:r>
                <a:rPr lang="en-US" sz="1200" dirty="0" err="1"/>
                <a:t>chất</a:t>
              </a:r>
              <a:r>
                <a:rPr lang="en-US" sz="1200" dirty="0"/>
                <a:t> </a:t>
              </a:r>
              <a:r>
                <a:rPr lang="en-US" sz="1200" dirty="0" err="1"/>
                <a:t>liệu</a:t>
              </a:r>
              <a:r>
                <a:rPr lang="en-US" sz="1200" dirty="0"/>
                <a:t> </a:t>
              </a:r>
              <a:r>
                <a:rPr lang="en-US" sz="1200" dirty="0" err="1"/>
                <a:t>bằng</a:t>
              </a:r>
              <a:r>
                <a:rPr lang="en-US" sz="1200" dirty="0"/>
                <a:t> </a:t>
              </a:r>
              <a:r>
                <a:rPr lang="en-US" sz="1200" dirty="0" err="1"/>
                <a:t>giấy</a:t>
              </a:r>
              <a:r>
                <a:rPr lang="en-US" sz="1200" dirty="0"/>
                <a:t> </a:t>
              </a:r>
              <a:r>
                <a:rPr lang="en-US" sz="1200" dirty="0" err="1"/>
                <a:t>đê</a:t>
              </a:r>
              <a:r>
                <a:rPr lang="en-US" sz="1200" dirty="0"/>
                <a:t>̉ tang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thẩm</a:t>
              </a:r>
              <a:r>
                <a:rPr lang="en-US" sz="1200" dirty="0"/>
                <a:t> mỹ </a:t>
              </a:r>
              <a:r>
                <a:rPr lang="en-US" sz="1200" dirty="0" err="1"/>
                <a:t>hơn</a:t>
              </a:r>
              <a:r>
                <a:rPr lang="en-US" sz="1200" dirty="0"/>
                <a:t>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A9B5EA-8D52-2E04-8DC7-5F726CDBC821}"/>
              </a:ext>
            </a:extLst>
          </p:cNvPr>
          <p:cNvGrpSpPr/>
          <p:nvPr/>
        </p:nvGrpSpPr>
        <p:grpSpPr>
          <a:xfrm>
            <a:off x="9621051" y="2008752"/>
            <a:ext cx="247353" cy="307777"/>
            <a:chOff x="5847348" y="3888337"/>
            <a:chExt cx="328863" cy="37271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D865F8D-E914-0634-EFDA-A4DA453A206A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77CE9B-9833-45DC-48FE-B35E0FA6E1C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D77BDC-8288-A9A9-44A3-DA5A873759B1}"/>
              </a:ext>
            </a:extLst>
          </p:cNvPr>
          <p:cNvGrpSpPr/>
          <p:nvPr/>
        </p:nvGrpSpPr>
        <p:grpSpPr>
          <a:xfrm>
            <a:off x="6371486" y="5112281"/>
            <a:ext cx="5796932" cy="461665"/>
            <a:chOff x="6039853" y="2447579"/>
            <a:chExt cx="5376297" cy="46166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E2BB1-FD5B-DB8E-B920-DACCF1C9D577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88E638-291D-6E30-2242-D55E81EC2EC3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136040-E86F-7B27-1DCF-8DBA681C1467}"/>
                </a:ext>
              </a:extLst>
            </p:cNvPr>
            <p:cNvSpPr txBox="1"/>
            <p:nvPr/>
          </p:nvSpPr>
          <p:spPr>
            <a:xfrm>
              <a:off x="6475182" y="2447579"/>
              <a:ext cx="4940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Bô</a:t>
              </a:r>
              <a:r>
                <a:rPr lang="en-US" sz="1200" dirty="0"/>
                <a:t>́ </a:t>
              </a:r>
              <a:r>
                <a:rPr lang="en-US" sz="1200" dirty="0" err="1"/>
                <a:t>cục</a:t>
              </a:r>
              <a:r>
                <a:rPr lang="en-US" sz="1200" dirty="0"/>
                <a:t> </a:t>
              </a:r>
              <a:r>
                <a:rPr lang="en-US" sz="1200" dirty="0" err="1"/>
                <a:t>nội</a:t>
              </a:r>
              <a:r>
                <a:rPr lang="en-US" sz="1200" dirty="0"/>
                <a:t> dung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theo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</a:t>
              </a:r>
              <a:r>
                <a:rPr lang="en-US" sz="1200" dirty="0" err="1"/>
                <a:t>lưới</a:t>
              </a:r>
              <a:r>
                <a:rPr lang="en-US" sz="1200" dirty="0"/>
                <a:t> (grid) </a:t>
              </a:r>
              <a:r>
                <a:rPr lang="en-US" sz="1200" dirty="0" err="1"/>
                <a:t>làm</a:t>
              </a:r>
              <a:r>
                <a:rPr lang="en-US" sz="1200" dirty="0"/>
                <a:t> </a:t>
              </a:r>
              <a:r>
                <a:rPr lang="en-US" sz="1200" dirty="0" err="1"/>
                <a:t>tăng</a:t>
              </a:r>
              <a:r>
                <a:rPr lang="en-US" sz="1200" dirty="0"/>
                <a:t> </a:t>
              </a:r>
              <a:r>
                <a:rPr lang="en-US" sz="1200" dirty="0" err="1"/>
                <a:t>tính</a:t>
              </a:r>
              <a:r>
                <a:rPr lang="en-US" sz="1200" dirty="0"/>
                <a:t> </a:t>
              </a:r>
              <a:r>
                <a:rPr lang="en-US" sz="1200" dirty="0" err="1"/>
                <a:t>thẩm</a:t>
              </a:r>
              <a:r>
                <a:rPr lang="en-US" sz="1200" dirty="0"/>
                <a:t> mỹ </a:t>
              </a:r>
              <a:r>
                <a:rPr lang="en-US" sz="1200" dirty="0" err="1"/>
                <a:t>hơn</a:t>
              </a:r>
              <a:r>
                <a:rPr lang="en-US" sz="1200" dirty="0"/>
                <a:t> so </a:t>
              </a:r>
              <a:r>
                <a:rPr lang="en-US" sz="1200" dirty="0" err="1"/>
                <a:t>với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thông</a:t>
              </a:r>
              <a:r>
                <a:rPr lang="en-US" sz="1200" dirty="0"/>
                <a:t> </a:t>
              </a:r>
              <a:r>
                <a:rPr lang="en-US" sz="1200" dirty="0" err="1"/>
                <a:t>thường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465DAB-F7E0-B419-1284-7DABA34875E0}"/>
              </a:ext>
            </a:extLst>
          </p:cNvPr>
          <p:cNvGrpSpPr/>
          <p:nvPr/>
        </p:nvGrpSpPr>
        <p:grpSpPr>
          <a:xfrm>
            <a:off x="8561547" y="1990646"/>
            <a:ext cx="247353" cy="307777"/>
            <a:chOff x="5847348" y="3888337"/>
            <a:chExt cx="328863" cy="37271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8801677-A72C-B141-BBD3-9F4CFE04BF15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187688-914E-9921-90A9-34444E1C7BD8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72EC5F-C0B5-4C84-438F-70BE3658608D}"/>
              </a:ext>
            </a:extLst>
          </p:cNvPr>
          <p:cNvGrpSpPr/>
          <p:nvPr/>
        </p:nvGrpSpPr>
        <p:grpSpPr>
          <a:xfrm>
            <a:off x="6371486" y="5551376"/>
            <a:ext cx="5779557" cy="646331"/>
            <a:chOff x="6039853" y="2399428"/>
            <a:chExt cx="5360183" cy="64633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8D566F-3C63-15DB-BCD4-70464CD36DEE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AF0055-AF1D-4707-59DF-2AEF6CB93294}"/>
                </a:ext>
              </a:extLst>
            </p:cNvPr>
            <p:cNvSpPr txBox="1"/>
            <p:nvPr/>
          </p:nvSpPr>
          <p:spPr>
            <a:xfrm>
              <a:off x="6073567" y="2449596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17DE11-6525-79EF-0E07-CBC4D3329B7A}"/>
                </a:ext>
              </a:extLst>
            </p:cNvPr>
            <p:cNvSpPr txBox="1"/>
            <p:nvPr/>
          </p:nvSpPr>
          <p:spPr>
            <a:xfrm>
              <a:off x="6459068" y="2399428"/>
              <a:ext cx="494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Có </a:t>
              </a:r>
              <a:r>
                <a:rPr lang="en-US" sz="1200" dirty="0" err="1"/>
                <a:t>đường</a:t>
              </a:r>
              <a:r>
                <a:rPr lang="en-US" sz="1200" dirty="0"/>
                <a:t> </a:t>
              </a:r>
              <a:r>
                <a:rPr lang="en-US" sz="1200" dirty="0" err="1"/>
                <a:t>ngăn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</a:t>
              </a:r>
              <a:r>
                <a:rPr lang="en-US" sz="1200" dirty="0" err="1"/>
                <a:t>giữa</a:t>
              </a:r>
              <a:r>
                <a:rPr lang="en-US" sz="1200" dirty="0"/>
                <a:t> header </a:t>
              </a:r>
              <a:r>
                <a:rPr lang="en-US" sz="1200" dirty="0" err="1"/>
                <a:t>va</a:t>
              </a:r>
              <a:r>
                <a:rPr lang="en-US" sz="1200" dirty="0"/>
                <a:t>̀ body </a:t>
              </a:r>
              <a:r>
                <a:rPr lang="en-US" sz="1200" dirty="0" err="1"/>
                <a:t>đồng</a:t>
              </a:r>
              <a:r>
                <a:rPr lang="en-US" sz="1200" dirty="0"/>
                <a:t> </a:t>
              </a:r>
              <a:r>
                <a:rPr lang="en-US" sz="1200" dirty="0" err="1"/>
                <a:t>thời</a:t>
              </a:r>
              <a:r>
                <a:rPr lang="en-US" sz="1200" dirty="0"/>
                <a:t> có </a:t>
              </a:r>
              <a:r>
                <a:rPr lang="en-US" sz="1200" dirty="0" err="1"/>
                <a:t>sư</a:t>
              </a:r>
              <a:r>
                <a:rPr lang="en-US" sz="1200" dirty="0"/>
                <a:t>̉ </a:t>
              </a:r>
              <a:r>
                <a:rPr lang="en-US" sz="1200" dirty="0" err="1"/>
                <a:t>dụng</a:t>
              </a:r>
              <a:r>
                <a:rPr lang="en-US" sz="1200" dirty="0"/>
                <a:t> </a:t>
              </a:r>
              <a:r>
                <a:rPr lang="en-US" sz="1200" dirty="0" err="1"/>
                <a:t>đô</a:t>
              </a:r>
              <a:r>
                <a:rPr lang="en-US" sz="1200" dirty="0"/>
                <a:t>̉ </a:t>
              </a:r>
              <a:r>
                <a:rPr lang="en-US" sz="1200" dirty="0" err="1"/>
                <a:t>bóng</a:t>
              </a:r>
              <a:r>
                <a:rPr lang="en-US" sz="1200" dirty="0"/>
                <a:t> </a:t>
              </a:r>
              <a:r>
                <a:rPr lang="en-US" sz="1200" dirty="0" err="1"/>
                <a:t>tạo</a:t>
              </a:r>
              <a:r>
                <a:rPr lang="en-US" sz="1200" dirty="0"/>
                <a:t> </a:t>
              </a:r>
              <a:r>
                <a:rPr lang="en-US" sz="1200" dirty="0" err="1"/>
                <a:t>cảm</a:t>
              </a:r>
              <a:r>
                <a:rPr lang="en-US" sz="1200" dirty="0"/>
                <a:t> </a:t>
              </a:r>
              <a:r>
                <a:rPr lang="en-US" sz="1200" dirty="0" err="1"/>
                <a:t>giác</a:t>
              </a:r>
              <a:r>
                <a:rPr lang="en-US" sz="1200" dirty="0"/>
                <a:t> header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sắp</a:t>
              </a:r>
              <a:r>
                <a:rPr lang="en-US" sz="1200" dirty="0"/>
                <a:t> </a:t>
              </a:r>
              <a:r>
                <a:rPr lang="en-US" sz="1200" dirty="0" err="1"/>
                <a:t>xếp</a:t>
              </a:r>
              <a:r>
                <a:rPr lang="en-US" sz="1200" dirty="0"/>
                <a:t> </a:t>
              </a:r>
              <a:r>
                <a:rPr lang="en-US" sz="1200" dirty="0" err="1"/>
                <a:t>dạng</a:t>
              </a:r>
              <a:r>
                <a:rPr lang="en-US" sz="1200" dirty="0"/>
                <a:t> 3D </a:t>
              </a:r>
              <a:r>
                <a:rPr lang="en-US" sz="1200" dirty="0" err="1"/>
                <a:t>cũng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cô</a:t>
              </a:r>
              <a:r>
                <a:rPr lang="en-US" sz="1200" dirty="0"/>
                <a:t> </a:t>
              </a:r>
              <a:r>
                <a:rPr lang="en-US" sz="1200" dirty="0" err="1"/>
                <a:t>lập</a:t>
              </a:r>
              <a:r>
                <a:rPr lang="en-US" sz="1200" dirty="0"/>
                <a:t> </a:t>
              </a:r>
              <a:r>
                <a:rPr lang="en-US" sz="1200" dirty="0" err="1"/>
                <a:t>tiêu</a:t>
              </a:r>
              <a:r>
                <a:rPr lang="en-US" sz="1200" dirty="0"/>
                <a:t> </a:t>
              </a:r>
              <a:r>
                <a:rPr lang="en-US" sz="1200" dirty="0" err="1"/>
                <a:t>đê</a:t>
              </a:r>
              <a:r>
                <a:rPr lang="en-US" sz="1200" dirty="0"/>
                <a:t>̀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phần</a:t>
              </a:r>
              <a:r>
                <a:rPr lang="en-US" sz="1200" dirty="0"/>
                <a:t> than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rệt</a:t>
              </a:r>
              <a:r>
                <a:rPr lang="en-US" sz="1200" dirty="0"/>
                <a:t>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C5194C-7CB3-0216-FDE8-77B4BDF50919}"/>
              </a:ext>
            </a:extLst>
          </p:cNvPr>
          <p:cNvGrpSpPr/>
          <p:nvPr/>
        </p:nvGrpSpPr>
        <p:grpSpPr>
          <a:xfrm>
            <a:off x="6292010" y="1342209"/>
            <a:ext cx="247353" cy="307777"/>
            <a:chOff x="5847348" y="3888337"/>
            <a:chExt cx="328863" cy="37271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F705A9-861C-43BA-36D0-5043A3BFB1E0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AEA9C3-A01D-420C-7741-A5ED6FBCBDA1}"/>
                </a:ext>
              </a:extLst>
            </p:cNvPr>
            <p:cNvSpPr txBox="1"/>
            <p:nvPr/>
          </p:nvSpPr>
          <p:spPr>
            <a:xfrm>
              <a:off x="5890790" y="3888337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03DEF-7CD8-8486-A5DA-837D4A2CC77B}"/>
              </a:ext>
            </a:extLst>
          </p:cNvPr>
          <p:cNvGrpSpPr/>
          <p:nvPr/>
        </p:nvGrpSpPr>
        <p:grpSpPr>
          <a:xfrm>
            <a:off x="507505" y="5073659"/>
            <a:ext cx="5313010" cy="461665"/>
            <a:chOff x="6039853" y="2406534"/>
            <a:chExt cx="5313010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337BBC-2BED-26BB-0A88-42781B0D2FF1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3AB-6B4F-5096-9499-E278E7519C16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56D508-12D1-B093-7E6D-1F3F8C1F542A}"/>
                </a:ext>
              </a:extLst>
            </p:cNvPr>
            <p:cNvSpPr txBox="1"/>
            <p:nvPr/>
          </p:nvSpPr>
          <p:spPr>
            <a:xfrm>
              <a:off x="6497053" y="2406534"/>
              <a:ext cx="4855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Nội</a:t>
              </a:r>
              <a:r>
                <a:rPr lang="en-US" sz="1200" dirty="0"/>
                <a:t> dung text </a:t>
              </a:r>
              <a:r>
                <a:rPr lang="en-US" sz="1200" dirty="0" err="1"/>
                <a:t>va</a:t>
              </a:r>
              <a:r>
                <a:rPr lang="en-US" sz="1200" dirty="0"/>
                <a:t>̀ </a:t>
              </a:r>
              <a:r>
                <a:rPr lang="en-US" sz="1200" dirty="0" err="1"/>
                <a:t>đô</a:t>
              </a:r>
              <a:r>
                <a:rPr lang="en-US" sz="1200" dirty="0"/>
                <a:t>̀ </a:t>
              </a:r>
              <a:r>
                <a:rPr lang="en-US" sz="1200" dirty="0" err="1"/>
                <a:t>thi</a:t>
              </a:r>
              <a:r>
                <a:rPr lang="en-US" sz="1200" dirty="0"/>
                <a:t>̣ </a:t>
              </a:r>
              <a:r>
                <a:rPr lang="en-US" sz="1200" dirty="0" err="1"/>
                <a:t>được</a:t>
              </a:r>
              <a:r>
                <a:rPr lang="en-US" sz="1200" dirty="0"/>
                <a:t> </a:t>
              </a:r>
              <a:r>
                <a:rPr lang="en-US" sz="1200" dirty="0" err="1"/>
                <a:t>ngăn</a:t>
              </a:r>
              <a:r>
                <a:rPr lang="en-US" sz="1200" dirty="0"/>
                <a:t> </a:t>
              </a:r>
              <a:r>
                <a:rPr lang="en-US" sz="1200" dirty="0" err="1"/>
                <a:t>cách</a:t>
              </a:r>
              <a:r>
                <a:rPr lang="en-US" sz="1200" dirty="0"/>
                <a:t>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ràng</a:t>
              </a:r>
              <a:r>
                <a:rPr lang="en-US" sz="1200" dirty="0"/>
                <a:t> </a:t>
              </a:r>
              <a:r>
                <a:rPr lang="en-US" sz="1200" dirty="0" err="1"/>
                <a:t>giúp</a:t>
              </a:r>
              <a:r>
                <a:rPr lang="en-US" sz="1200" dirty="0"/>
                <a:t> </a:t>
              </a:r>
              <a:r>
                <a:rPr lang="en-US" sz="1200" dirty="0" err="1"/>
                <a:t>người</a:t>
              </a:r>
              <a:r>
                <a:rPr lang="en-US" sz="1200" dirty="0"/>
                <a:t> </a:t>
              </a:r>
              <a:r>
                <a:rPr lang="en-US" sz="1200" dirty="0" err="1"/>
                <a:t>xem</a:t>
              </a:r>
              <a:r>
                <a:rPr lang="en-US" sz="1200" dirty="0"/>
                <a:t> </a:t>
              </a:r>
              <a:r>
                <a:rPr lang="en-US" sz="1200" dirty="0" err="1"/>
                <a:t>tập</a:t>
              </a:r>
              <a:r>
                <a:rPr lang="en-US" sz="1200" dirty="0"/>
                <a:t> </a:t>
              </a:r>
              <a:r>
                <a:rPr lang="en-US" sz="1200" dirty="0" err="1"/>
                <a:t>trung</a:t>
              </a:r>
              <a:r>
                <a:rPr lang="en-US" sz="1200" dirty="0"/>
                <a:t> </a:t>
              </a:r>
              <a:r>
                <a:rPr lang="en-US" sz="1200" dirty="0" err="1"/>
                <a:t>vào</a:t>
              </a:r>
              <a:r>
                <a:rPr lang="en-US" sz="1200" dirty="0"/>
                <a:t> </a:t>
              </a:r>
              <a:r>
                <a:rPr lang="en-US" sz="1200" dirty="0" err="1"/>
                <a:t>từng</a:t>
              </a:r>
              <a:r>
                <a:rPr lang="en-US" sz="1200" dirty="0"/>
                <a:t> </a:t>
              </a:r>
              <a:r>
                <a:rPr lang="en-US" sz="1200" dirty="0" err="1"/>
                <a:t>phần</a:t>
              </a:r>
              <a:r>
                <a:rPr lang="en-US" sz="1200" dirty="0"/>
                <a:t> </a:t>
              </a:r>
              <a:r>
                <a:rPr lang="en-US" sz="1200" dirty="0" err="1"/>
                <a:t>hơn</a:t>
              </a:r>
              <a:r>
                <a:rPr lang="en-US" sz="1200" dirty="0"/>
                <a:t> </a:t>
              </a:r>
              <a:r>
                <a:rPr lang="en-US" sz="1200" dirty="0" err="1"/>
                <a:t>cũng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dê</a:t>
              </a:r>
              <a:r>
                <a:rPr lang="en-US" sz="1200" dirty="0"/>
                <a:t>̃ </a:t>
              </a:r>
              <a:r>
                <a:rPr lang="en-US" sz="1200" dirty="0" err="1"/>
                <a:t>nhìn</a:t>
              </a:r>
              <a:r>
                <a:rPr lang="en-US" sz="1200" dirty="0"/>
                <a:t> </a:t>
              </a:r>
              <a:r>
                <a:rPr lang="en-US" sz="1200" dirty="0" err="1"/>
                <a:t>hơn</a:t>
              </a:r>
              <a:r>
                <a:rPr lang="en-US" sz="1200" dirty="0"/>
                <a:t>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3A8A1-57CB-EA55-8FD8-B29000B175B0}"/>
              </a:ext>
            </a:extLst>
          </p:cNvPr>
          <p:cNvGrpSpPr/>
          <p:nvPr/>
        </p:nvGrpSpPr>
        <p:grpSpPr>
          <a:xfrm>
            <a:off x="1915867" y="1426320"/>
            <a:ext cx="247353" cy="307777"/>
            <a:chOff x="5847348" y="3881455"/>
            <a:chExt cx="328863" cy="37271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1E61A3-908A-54F8-1F89-EFE904FAB635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1FA2C7-47F8-7281-99C2-241E9C63C419}"/>
                </a:ext>
              </a:extLst>
            </p:cNvPr>
            <p:cNvSpPr txBox="1"/>
            <p:nvPr/>
          </p:nvSpPr>
          <p:spPr>
            <a:xfrm>
              <a:off x="5890790" y="3881455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C1A457-A13B-C753-1DAA-49A42F03EF8A}"/>
              </a:ext>
            </a:extLst>
          </p:cNvPr>
          <p:cNvGrpSpPr/>
          <p:nvPr/>
        </p:nvGrpSpPr>
        <p:grpSpPr>
          <a:xfrm>
            <a:off x="507505" y="5593874"/>
            <a:ext cx="5313010" cy="646331"/>
            <a:chOff x="6039853" y="2424466"/>
            <a:chExt cx="5313010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15F5C0A-6476-6635-340F-655DECB3A670}"/>
                </a:ext>
              </a:extLst>
            </p:cNvPr>
            <p:cNvSpPr/>
            <p:nvPr/>
          </p:nvSpPr>
          <p:spPr>
            <a:xfrm>
              <a:off x="6039853" y="2454442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F1F91B-68A0-D938-DDE8-50EEA3B3DB9E}"/>
                </a:ext>
              </a:extLst>
            </p:cNvPr>
            <p:cNvSpPr txBox="1"/>
            <p:nvPr/>
          </p:nvSpPr>
          <p:spPr>
            <a:xfrm>
              <a:off x="6039853" y="2434207"/>
              <a:ext cx="2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0BE55-64FC-07B7-529A-94C7BAB304FA}"/>
                </a:ext>
              </a:extLst>
            </p:cNvPr>
            <p:cNvSpPr txBox="1"/>
            <p:nvPr/>
          </p:nvSpPr>
          <p:spPr>
            <a:xfrm>
              <a:off x="6497053" y="2424466"/>
              <a:ext cx="4855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Trình</a:t>
              </a:r>
              <a:r>
                <a:rPr lang="en-US" sz="1200" dirty="0"/>
                <a:t> </a:t>
              </a:r>
              <a:r>
                <a:rPr lang="en-US" sz="1200" dirty="0" err="1"/>
                <a:t>bày</a:t>
              </a:r>
              <a:r>
                <a:rPr lang="en-US" sz="1200" dirty="0"/>
                <a:t> </a:t>
              </a:r>
              <a:r>
                <a:rPr lang="en-US" sz="1200" dirty="0" err="1"/>
                <a:t>thông</a:t>
              </a:r>
              <a:r>
                <a:rPr lang="en-US" sz="1200" dirty="0"/>
                <a:t> tin </a:t>
              </a:r>
              <a:r>
                <a:rPr lang="en-US" sz="1200" dirty="0" err="1"/>
                <a:t>ro</a:t>
              </a:r>
              <a:r>
                <a:rPr lang="en-US" sz="1200" dirty="0"/>
                <a:t>̃ </a:t>
              </a:r>
              <a:r>
                <a:rPr lang="en-US" sz="1200" dirty="0" err="1"/>
                <a:t>ràng</a:t>
              </a:r>
              <a:r>
                <a:rPr lang="en-US" sz="1200" dirty="0"/>
                <a:t> </a:t>
              </a:r>
              <a:r>
                <a:rPr lang="en-US" sz="1200" dirty="0" err="1"/>
                <a:t>trên</a:t>
              </a:r>
              <a:r>
                <a:rPr lang="en-US" sz="1200" dirty="0"/>
                <a:t> </a:t>
              </a:r>
              <a:r>
                <a:rPr lang="en-US" sz="1200" dirty="0" err="1"/>
                <a:t>trục</a:t>
              </a:r>
              <a:r>
                <a:rPr lang="en-US" sz="1200" dirty="0"/>
                <a:t> </a:t>
              </a:r>
              <a:r>
                <a:rPr lang="en-US" sz="1200" dirty="0" err="1"/>
                <a:t>hoành</a:t>
              </a:r>
              <a:r>
                <a:rPr lang="en-US" sz="1200" dirty="0"/>
                <a:t> </a:t>
              </a:r>
              <a:r>
                <a:rPr lang="en-US" sz="1200" dirty="0" err="1"/>
                <a:t>cũng</a:t>
              </a:r>
              <a:r>
                <a:rPr lang="en-US" sz="1200" dirty="0"/>
                <a:t> </a:t>
              </a:r>
              <a:r>
                <a:rPr lang="en-US" sz="1200" dirty="0" err="1"/>
                <a:t>như</a:t>
              </a:r>
              <a:r>
                <a:rPr lang="en-US" sz="1200" dirty="0"/>
                <a:t> </a:t>
              </a:r>
              <a:r>
                <a:rPr lang="en-US" sz="1200" dirty="0" err="1"/>
                <a:t>trục</a:t>
              </a:r>
              <a:r>
                <a:rPr lang="en-US" sz="1200" dirty="0"/>
                <a:t> tung </a:t>
              </a:r>
              <a:r>
                <a:rPr lang="en-US" sz="1200" dirty="0" err="1"/>
                <a:t>đồng</a:t>
              </a:r>
              <a:r>
                <a:rPr lang="en-US" sz="1200" dirty="0"/>
                <a:t> </a:t>
              </a:r>
              <a:r>
                <a:rPr lang="en-US" sz="1200" dirty="0" err="1"/>
                <a:t>thời</a:t>
              </a:r>
              <a:r>
                <a:rPr lang="en-US" sz="1200" dirty="0"/>
                <a:t> </a:t>
              </a:r>
              <a:r>
                <a:rPr lang="en-US" sz="1200" dirty="0" err="1"/>
                <a:t>xóa</a:t>
              </a:r>
              <a:r>
                <a:rPr lang="en-US" sz="1200" dirty="0"/>
                <a:t> </a:t>
              </a:r>
              <a:r>
                <a:rPr lang="en-US" sz="1200" dirty="0" err="1"/>
                <a:t>bớt</a:t>
              </a:r>
              <a:r>
                <a:rPr lang="en-US" sz="1200" dirty="0"/>
                <a:t> </a:t>
              </a:r>
              <a:r>
                <a:rPr lang="en-US" sz="1200" dirty="0" err="1"/>
                <a:t>những</a:t>
              </a:r>
              <a:r>
                <a:rPr lang="en-US" sz="1200" dirty="0"/>
                <a:t> </a:t>
              </a:r>
              <a:r>
                <a:rPr lang="en-US" sz="1200" dirty="0" err="1"/>
                <a:t>yếu</a:t>
              </a:r>
              <a:r>
                <a:rPr lang="en-US" sz="1200" dirty="0"/>
                <a:t> </a:t>
              </a:r>
              <a:r>
                <a:rPr lang="en-US" sz="1200" dirty="0" err="1"/>
                <a:t>tô</a:t>
              </a:r>
              <a:r>
                <a:rPr lang="en-US" sz="1200" dirty="0"/>
                <a:t>́ </a:t>
              </a:r>
              <a:r>
                <a:rPr lang="en-US" sz="1200" dirty="0" err="1"/>
                <a:t>gây</a:t>
              </a:r>
              <a:r>
                <a:rPr lang="en-US" sz="1200" dirty="0"/>
                <a:t> </a:t>
              </a:r>
              <a:r>
                <a:rPr lang="en-US" sz="1200" dirty="0" err="1"/>
                <a:t>nhiễu</a:t>
              </a:r>
              <a:r>
                <a:rPr lang="en-US" sz="1200" dirty="0"/>
                <a:t> chỉ </a:t>
              </a:r>
              <a:r>
                <a:rPr lang="en-US" sz="1200" dirty="0" err="1"/>
                <a:t>nhấn</a:t>
              </a:r>
              <a:r>
                <a:rPr lang="en-US" sz="1200" dirty="0"/>
                <a:t> </a:t>
              </a:r>
              <a:r>
                <a:rPr lang="en-US" sz="1200" dirty="0" err="1"/>
                <a:t>mạnh</a:t>
              </a:r>
              <a:r>
                <a:rPr lang="en-US" sz="1200" dirty="0"/>
                <a:t> </a:t>
              </a:r>
              <a:r>
                <a:rPr lang="en-US" sz="1200" dirty="0" err="1"/>
                <a:t>những</a:t>
              </a:r>
              <a:r>
                <a:rPr lang="en-US" sz="1200" dirty="0"/>
                <a:t> </a:t>
              </a:r>
              <a:r>
                <a:rPr lang="en-US" sz="1200" dirty="0" err="1"/>
                <a:t>điểm</a:t>
              </a:r>
              <a:r>
                <a:rPr lang="en-US" sz="1200" dirty="0"/>
                <a:t> </a:t>
              </a:r>
              <a:r>
                <a:rPr lang="en-US" sz="1200" dirty="0" err="1"/>
                <a:t>cần</a:t>
              </a:r>
              <a:r>
                <a:rPr lang="en-US" sz="1200" dirty="0"/>
                <a:t> </a:t>
              </a:r>
              <a:r>
                <a:rPr lang="en-US" sz="1200" dirty="0" err="1"/>
                <a:t>lưu</a:t>
              </a:r>
              <a:r>
                <a:rPr lang="en-US" sz="1200" dirty="0"/>
                <a:t> ý </a:t>
              </a:r>
              <a:r>
                <a:rPr lang="en-US" sz="1200" dirty="0" err="1"/>
                <a:t>trên</a:t>
              </a:r>
              <a:r>
                <a:rPr lang="en-US" sz="1200" dirty="0"/>
                <a:t> </a:t>
              </a:r>
              <a:r>
                <a:rPr lang="en-US" sz="1200" dirty="0" err="1"/>
                <a:t>đô</a:t>
              </a:r>
              <a:r>
                <a:rPr lang="en-US" sz="1200" dirty="0"/>
                <a:t>̀ </a:t>
              </a:r>
              <a:r>
                <a:rPr lang="en-US" sz="1200" dirty="0" err="1"/>
                <a:t>thi</a:t>
              </a:r>
              <a:r>
                <a:rPr lang="en-US" sz="1200" dirty="0"/>
                <a:t>̣.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73182F0-FB3B-81B5-77FA-A73B62DEBE46}"/>
              </a:ext>
            </a:extLst>
          </p:cNvPr>
          <p:cNvGrpSpPr/>
          <p:nvPr/>
        </p:nvGrpSpPr>
        <p:grpSpPr>
          <a:xfrm>
            <a:off x="4081552" y="2426838"/>
            <a:ext cx="247353" cy="307777"/>
            <a:chOff x="5847348" y="3881455"/>
            <a:chExt cx="328863" cy="37271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EF08131-C5E9-64A1-DBDB-1B61448B09B7}"/>
                </a:ext>
              </a:extLst>
            </p:cNvPr>
            <p:cNvSpPr/>
            <p:nvPr/>
          </p:nvSpPr>
          <p:spPr>
            <a:xfrm>
              <a:off x="5847348" y="3910265"/>
              <a:ext cx="328863" cy="3288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B4EC8EA-6916-2812-300C-B86088D99E2E}"/>
                </a:ext>
              </a:extLst>
            </p:cNvPr>
            <p:cNvSpPr txBox="1"/>
            <p:nvPr/>
          </p:nvSpPr>
          <p:spPr>
            <a:xfrm>
              <a:off x="5890790" y="3881455"/>
              <a:ext cx="248653" cy="37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3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plat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10005"/>
      </a:accent1>
      <a:accent2>
        <a:srgbClr val="000000"/>
      </a:accent2>
      <a:accent3>
        <a:srgbClr val="707070"/>
      </a:accent3>
      <a:accent4>
        <a:srgbClr val="D6D6D6"/>
      </a:accent4>
      <a:accent5>
        <a:srgbClr val="3C3D69"/>
      </a:accent5>
      <a:accent6>
        <a:srgbClr val="2F2E4C"/>
      </a:accent6>
      <a:hlink>
        <a:srgbClr val="0563C1"/>
      </a:hlink>
      <a:folHlink>
        <a:srgbClr val="954F72"/>
      </a:folHlink>
    </a:clrScheme>
    <a:fontScheme name="Template1">
      <a:majorFont>
        <a:latin typeface="Playfair Displa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1499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Mulish</vt:lpstr>
      <vt:lpstr>Playfair Display</vt:lpstr>
      <vt:lpstr>roboto</vt:lpstr>
      <vt:lpstr>roboto</vt:lpstr>
      <vt:lpstr>Office Theme</vt:lpstr>
      <vt:lpstr>PowerPoint Presentation</vt:lpstr>
      <vt:lpstr>Executive summary</vt:lpstr>
      <vt:lpstr>The mining industry faces multiple forces which will adversely impact industry economics going forward</vt:lpstr>
      <vt:lpstr>The McKinsey Mining Productivity Index reveals that mining productivity globally has declined 3.5% p.a. over the past decade</vt:lpstr>
      <vt:lpstr>Mining companies are increasingly looking at technological innovations to  address the declining productivity trends</vt:lpstr>
      <vt:lpstr>Autonomous equipment-enabled open-pit mines rely on the careful and  coordinated interplay of the mine-wide control systems and equipment</vt:lpstr>
      <vt:lpstr>Different degrees of autonomy in haul trucks</vt:lpstr>
      <vt:lpstr>Phân tích điểm tư duy trong các slide dựa trên những gì đã học </vt:lpstr>
      <vt:lpstr>Phân tích điểm tư duy trong các slide dựa trên những gì đã học </vt:lpstr>
      <vt:lpstr>Phân tích điểm tư duy trong các slide dựa trên những gì đã học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Minh Nhut</cp:lastModifiedBy>
  <cp:revision>13</cp:revision>
  <dcterms:created xsi:type="dcterms:W3CDTF">2023-07-24T17:24:32Z</dcterms:created>
  <dcterms:modified xsi:type="dcterms:W3CDTF">2023-07-31T11:35:31Z</dcterms:modified>
</cp:coreProperties>
</file>