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2.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3.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4.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5.xml" ContentType="application/vnd.openxmlformats-officedocument.drawingml.chartshapes+xml"/>
  <Override PartName="/ppt/notesSlides/notesSlide4.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6.xml" ContentType="application/vnd.openxmlformats-officedocument.drawingml.chartshape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5.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6.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7.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8.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9.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drawings/drawing7.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16.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notesSlides/notesSlide17.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30"/>
  </p:notesMasterIdLst>
  <p:sldIdLst>
    <p:sldId id="283" r:id="rId3"/>
    <p:sldId id="2147375428" r:id="rId4"/>
    <p:sldId id="2147375528" r:id="rId5"/>
    <p:sldId id="2147375521" r:id="rId6"/>
    <p:sldId id="2147375534" r:id="rId7"/>
    <p:sldId id="2147375497" r:id="rId8"/>
    <p:sldId id="2147375529" r:id="rId9"/>
    <p:sldId id="2147375522" r:id="rId10"/>
    <p:sldId id="2147375535" r:id="rId11"/>
    <p:sldId id="2147375503" r:id="rId12"/>
    <p:sldId id="2147375530" r:id="rId13"/>
    <p:sldId id="2147375518" r:id="rId14"/>
    <p:sldId id="2147375536" r:id="rId15"/>
    <p:sldId id="2147375506" r:id="rId16"/>
    <p:sldId id="2147375531" r:id="rId17"/>
    <p:sldId id="2147375523" r:id="rId18"/>
    <p:sldId id="2147375537" r:id="rId19"/>
    <p:sldId id="2147375507" r:id="rId20"/>
    <p:sldId id="2147375532" r:id="rId21"/>
    <p:sldId id="2147375508" r:id="rId22"/>
    <p:sldId id="2147375538" r:id="rId23"/>
    <p:sldId id="2147375501" r:id="rId24"/>
    <p:sldId id="2147375533" r:id="rId25"/>
    <p:sldId id="2147375527" r:id="rId26"/>
    <p:sldId id="2147375539" r:id="rId27"/>
    <p:sldId id="2147375516" r:id="rId28"/>
    <p:sldId id="21473755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22" autoAdjust="0"/>
    <p:restoredTop sz="90578" autoAdjust="0"/>
  </p:normalViewPr>
  <p:slideViewPr>
    <p:cSldViewPr snapToGrid="0">
      <p:cViewPr varScale="1">
        <p:scale>
          <a:sx n="84" d="100"/>
          <a:sy n="84" d="100"/>
        </p:scale>
        <p:origin x="6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D:\Vi&#7871;t%20b&#225;o\H&#7897;i%20th&#7843;o%20khoa%20h&#7885;c\Tr&#225;i%20phi&#7871;u\H&#7897;i%20th&#7843;o.xlsm"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2.xml"/></Relationships>
</file>

<file path=ppt/charts/_rels/chart11.xml.rels><?xml version="1.0" encoding="UTF-8" standalone="yes"?>
<Relationships xmlns="http://schemas.openxmlformats.org/package/2006/relationships"><Relationship Id="rId3" Type="http://schemas.openxmlformats.org/officeDocument/2006/relationships/oleObject" Target="file:///D:\C&#244;ng%20vi&#7879;c\BC%20V&#297;%20m&#244;_T11.2022\DATA\Chart.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3.xml"/></Relationships>
</file>

<file path=ppt/charts/_rels/chart1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4.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5.xml"/></Relationships>
</file>

<file path=ppt/charts/_rels/chart16.xml.rels><?xml version="1.0" encoding="UTF-8" standalone="yes"?>
<Relationships xmlns="http://schemas.openxmlformats.org/package/2006/relationships"><Relationship Id="rId3" Type="http://schemas.openxmlformats.org/officeDocument/2006/relationships/oleObject" Target="file:///D:\Vi&#7871;t%20b&#225;o\H&#7897;i%20th&#7843;o%20khoa%20h&#7885;c\Tr&#225;i%20phi&#7871;u\Old\V&#7889;n%20huy%20&#273;&#7897;ng.xlsm" TargetMode="Externa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6.xml"/></Relationships>
</file>

<file path=ppt/charts/_rels/chart17.xml.rels><?xml version="1.0" encoding="UTF-8" standalone="yes"?>
<Relationships xmlns="http://schemas.openxmlformats.org/package/2006/relationships"><Relationship Id="rId3" Type="http://schemas.openxmlformats.org/officeDocument/2006/relationships/oleObject" Target="file:///D:\Vi&#7871;t%20b&#225;o\H&#7897;i%20th&#7843;o%20khoa%20h&#7885;c\Tr&#225;i%20phi&#7871;u\H&#7897;i%20th&#7843;o.xlsm"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D:\Vi&#7871;t%20b&#225;o\H&#7897;i%20th&#7843;o%20khoa%20h&#7885;c\Tr&#225;i%20phi&#7871;u\data2016_2022.xlsm"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D:\Vi&#7871;t%20b&#225;o\H&#7897;i%20th&#7843;o%20khoa%20h&#7885;c\Tr&#225;i%20phi&#7871;u\data2016_2022.xlsm"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D:\Vi&#7871;t%20b&#225;o\H&#7897;i%20th&#7843;o%20khoa%20h&#7885;c\Tr&#225;i%20phi&#7871;u\H&#7897;i%20th&#7843;o.xlsm"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D:\Vi&#7871;t%20b&#225;o\H&#7897;i%20th&#7843;o%20khoa%20h&#7885;c\Tr&#225;i%20phi&#7871;u\data2016_2022.xlsm"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D:\Vi&#7871;t%20b&#225;o\H&#7897;i%20th&#7843;o%20khoa%20h&#7885;c\Tr&#225;i%20phi&#7871;u\data2016_2022.xlsm"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E:\Thay%20An\Kh&#225;c\NVL_thang5_0205_11h35pm.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tient\Documents\Zalo%20Received%20Files\NVL_thang5_0205_11h35pm.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E:\Thay%20An\Kh&#225;c\NVL_thang5_0205_11h35pm.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E:\Thay%20An\Kh&#225;c\NVL_thang5_0205_11h35pm.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E:\Thay%20An\Kh&#225;c\NVL_thang5_0205_11h35pm.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E:\Thay%20An\Kh&#225;c\NVL_thang5_0205_11h35pm.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E:\Thay%20An\Kh&#225;c\NVL_thang5_0205_11h35pm.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E:\Thay%20An\Kh&#225;c\NVL_thang5_0205_11h35pm.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D:\Vi&#7871;t%20b&#225;o\H&#7897;i%20th&#7843;o%20khoa%20h&#7885;c\Tr&#225;i%20phi&#7871;u\H&#7897;i%20th&#7843;o.xlsm"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D:\S&#225;ch%20TCCN\B&#225;o\Data.xlsx" TargetMode="Externa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chartUserShapes" Target="../drawings/drawing7.xml"/></Relationships>
</file>

<file path=ppt/charts/_rels/chart31.xml.rels><?xml version="1.0" encoding="UTF-8" standalone="yes"?>
<Relationships xmlns="http://schemas.openxmlformats.org/package/2006/relationships"><Relationship Id="rId3" Type="http://schemas.openxmlformats.org/officeDocument/2006/relationships/oleObject" Target="file:///D:\Vi&#7871;t%20b&#225;o\H&#7897;i%20th&#7843;o%20khoa%20h&#7885;c\Tr&#225;i%20phi&#7871;u\H&#7897;i%20th&#7843;o.xlsm"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tient\Documents\Zalo%20Received%20Files\NVL_thang5_0205_11h35pm.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tient\Documents\Zalo%20Received%20Files\NVL_thang5_0205_11h35pm.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5.xml"/><Relationship Id="rId1" Type="http://schemas.microsoft.com/office/2011/relationships/chartStyle" Target="style35.xml"/></Relationships>
</file>

<file path=ppt/charts/_rels/chart4.xml.rels><?xml version="1.0" encoding="UTF-8" standalone="yes"?>
<Relationships xmlns="http://schemas.openxmlformats.org/package/2006/relationships"><Relationship Id="rId3" Type="http://schemas.openxmlformats.org/officeDocument/2006/relationships/oleObject" Target="file:///D:\C&#244;ng%20vi&#7879;c\BC%20V&#297;%20m&#244;_T11.2022\DATA\Excel%20-%20BCVM%20T12-2022%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Vi&#7871;t%20b&#225;o\H&#7897;i%20th&#7843;o%20khoa%20h&#7885;c\Tr&#225;i%20phi&#7871;u\H&#7897;i%20th&#7843;o.xlsm"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Vi&#7871;t%20b&#225;o\H&#7897;i%20th&#7843;o%20khoa%20h&#7885;c\Tr&#225;i%20phi&#7871;u\H&#7897;i%20th&#7843;o.xlsm"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C&#244;ng%20vi&#7879;c\BC%20V&#297;%20m&#244;_T11.2022\DATA\Chart.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14044728783902"/>
          <c:y val="5.2453133595700564E-2"/>
          <c:w val="0.80053125683508308"/>
          <c:h val="0.54439744403537726"/>
        </c:manualLayout>
      </c:layout>
      <c:barChart>
        <c:barDir val="col"/>
        <c:grouping val="stacked"/>
        <c:varyColors val="0"/>
        <c:ser>
          <c:idx val="1"/>
          <c:order val="1"/>
          <c:tx>
            <c:strRef>
              <c:f>'P1'!$C$1</c:f>
              <c:strCache>
                <c:ptCount val="1"/>
                <c:pt idx="0">
                  <c:v>Phát hành riêng lẻ</c:v>
                </c:pt>
              </c:strCache>
            </c:strRef>
          </c:tx>
          <c:spPr>
            <a:solidFill>
              <a:schemeClr val="accent2"/>
            </a:solidFill>
            <a:ln>
              <a:noFill/>
            </a:ln>
            <a:effectLst/>
          </c:spPr>
          <c:invertIfNegative val="0"/>
          <c:cat>
            <c:numRef>
              <c:f>'P1'!$A$2:$A$9</c:f>
              <c:numCache>
                <c:formatCode>General</c:formatCode>
                <c:ptCount val="8"/>
                <c:pt idx="0">
                  <c:v>2016</c:v>
                </c:pt>
                <c:pt idx="1">
                  <c:v>2017</c:v>
                </c:pt>
                <c:pt idx="2">
                  <c:v>2018</c:v>
                </c:pt>
                <c:pt idx="3">
                  <c:v>2019</c:v>
                </c:pt>
                <c:pt idx="4">
                  <c:v>2020</c:v>
                </c:pt>
                <c:pt idx="5">
                  <c:v>2021</c:v>
                </c:pt>
                <c:pt idx="6">
                  <c:v>2022</c:v>
                </c:pt>
                <c:pt idx="7">
                  <c:v>2023</c:v>
                </c:pt>
              </c:numCache>
            </c:numRef>
          </c:cat>
          <c:val>
            <c:numRef>
              <c:f>'P1'!$C$2:$C$9</c:f>
              <c:numCache>
                <c:formatCode>General</c:formatCode>
                <c:ptCount val="8"/>
                <c:pt idx="0">
                  <c:v>87</c:v>
                </c:pt>
                <c:pt idx="1">
                  <c:v>115</c:v>
                </c:pt>
                <c:pt idx="2">
                  <c:v>224</c:v>
                </c:pt>
                <c:pt idx="3">
                  <c:v>314</c:v>
                </c:pt>
                <c:pt idx="4">
                  <c:v>401</c:v>
                </c:pt>
                <c:pt idx="5">
                  <c:v>584</c:v>
                </c:pt>
                <c:pt idx="6">
                  <c:v>247</c:v>
                </c:pt>
              </c:numCache>
            </c:numRef>
          </c:val>
          <c:extLst>
            <c:ext xmlns:c16="http://schemas.microsoft.com/office/drawing/2014/chart" uri="{C3380CC4-5D6E-409C-BE32-E72D297353CC}">
              <c16:uniqueId val="{00000000-A10D-4769-A037-BCBDD98E511D}"/>
            </c:ext>
          </c:extLst>
        </c:ser>
        <c:ser>
          <c:idx val="2"/>
          <c:order val="2"/>
          <c:tx>
            <c:strRef>
              <c:f>'P1'!$D$1</c:f>
              <c:strCache>
                <c:ptCount val="1"/>
                <c:pt idx="0">
                  <c:v>Phát hành đại chúng</c:v>
                </c:pt>
              </c:strCache>
            </c:strRef>
          </c:tx>
          <c:spPr>
            <a:solidFill>
              <a:schemeClr val="accent4"/>
            </a:solidFill>
            <a:ln>
              <a:noFill/>
            </a:ln>
            <a:effectLst/>
          </c:spPr>
          <c:invertIfNegative val="0"/>
          <c:cat>
            <c:numRef>
              <c:f>'P1'!$A$2:$A$9</c:f>
              <c:numCache>
                <c:formatCode>General</c:formatCode>
                <c:ptCount val="8"/>
                <c:pt idx="0">
                  <c:v>2016</c:v>
                </c:pt>
                <c:pt idx="1">
                  <c:v>2017</c:v>
                </c:pt>
                <c:pt idx="2">
                  <c:v>2018</c:v>
                </c:pt>
                <c:pt idx="3">
                  <c:v>2019</c:v>
                </c:pt>
                <c:pt idx="4">
                  <c:v>2020</c:v>
                </c:pt>
                <c:pt idx="5">
                  <c:v>2021</c:v>
                </c:pt>
                <c:pt idx="6">
                  <c:v>2022</c:v>
                </c:pt>
                <c:pt idx="7">
                  <c:v>2023</c:v>
                </c:pt>
              </c:numCache>
            </c:numRef>
          </c:cat>
          <c:val>
            <c:numRef>
              <c:f>'P1'!$D$2:$D$9</c:f>
              <c:numCache>
                <c:formatCode>General</c:formatCode>
                <c:ptCount val="8"/>
                <c:pt idx="0">
                  <c:v>8</c:v>
                </c:pt>
                <c:pt idx="1">
                  <c:v>8</c:v>
                </c:pt>
                <c:pt idx="2">
                  <c:v>14</c:v>
                </c:pt>
                <c:pt idx="3">
                  <c:v>21</c:v>
                </c:pt>
                <c:pt idx="4">
                  <c:v>28</c:v>
                </c:pt>
                <c:pt idx="5">
                  <c:v>42.7</c:v>
                </c:pt>
                <c:pt idx="6">
                  <c:v>10.6</c:v>
                </c:pt>
              </c:numCache>
            </c:numRef>
          </c:val>
          <c:extLst>
            <c:ext xmlns:c16="http://schemas.microsoft.com/office/drawing/2014/chart" uri="{C3380CC4-5D6E-409C-BE32-E72D297353CC}">
              <c16:uniqueId val="{00000001-A10D-4769-A037-BCBDD98E511D}"/>
            </c:ext>
          </c:extLst>
        </c:ser>
        <c:dLbls>
          <c:showLegendKey val="0"/>
          <c:showVal val="0"/>
          <c:showCatName val="0"/>
          <c:showSerName val="0"/>
          <c:showPercent val="0"/>
          <c:showBubbleSize val="0"/>
        </c:dLbls>
        <c:gapWidth val="219"/>
        <c:overlap val="100"/>
        <c:axId val="270376911"/>
        <c:axId val="270373071"/>
      </c:barChart>
      <c:lineChart>
        <c:grouping val="standard"/>
        <c:varyColors val="0"/>
        <c:ser>
          <c:idx val="0"/>
          <c:order val="0"/>
          <c:tx>
            <c:strRef>
              <c:f>'P1'!$B$1</c:f>
              <c:strCache>
                <c:ptCount val="1"/>
                <c:pt idx="0">
                  <c:v>Tỷ lệ tối đa nguồn vốn ngắn hạn sử dụng cho vay trung và dài hạn</c:v>
                </c:pt>
              </c:strCache>
            </c:strRef>
          </c:tx>
          <c:spPr>
            <a:ln w="28575" cap="rnd">
              <a:solidFill>
                <a:schemeClr val="accent1"/>
              </a:solidFill>
              <a:round/>
            </a:ln>
            <a:effectLst/>
          </c:spPr>
          <c:marker>
            <c:symbol val="none"/>
          </c:marker>
          <c:dLbls>
            <c:dLbl>
              <c:idx val="5"/>
              <c:layout>
                <c:manualLayout>
                  <c:x val="4.5043377173923673E-4"/>
                  <c:y val="-8.51851851851851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10D-4769-A037-BCBDD98E511D}"/>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'P1'!$A$2:$A$9</c:f>
              <c:numCache>
                <c:formatCode>General</c:formatCode>
                <c:ptCount val="8"/>
                <c:pt idx="0">
                  <c:v>2016</c:v>
                </c:pt>
                <c:pt idx="1">
                  <c:v>2017</c:v>
                </c:pt>
                <c:pt idx="2">
                  <c:v>2018</c:v>
                </c:pt>
                <c:pt idx="3">
                  <c:v>2019</c:v>
                </c:pt>
                <c:pt idx="4">
                  <c:v>2020</c:v>
                </c:pt>
                <c:pt idx="5">
                  <c:v>2021</c:v>
                </c:pt>
                <c:pt idx="6">
                  <c:v>2022</c:v>
                </c:pt>
                <c:pt idx="7">
                  <c:v>2023</c:v>
                </c:pt>
              </c:numCache>
            </c:numRef>
          </c:cat>
          <c:val>
            <c:numRef>
              <c:f>'P1'!$B$2:$B$9</c:f>
              <c:numCache>
                <c:formatCode>0%</c:formatCode>
                <c:ptCount val="8"/>
                <c:pt idx="0">
                  <c:v>0.6</c:v>
                </c:pt>
                <c:pt idx="1">
                  <c:v>0.5</c:v>
                </c:pt>
                <c:pt idx="2">
                  <c:v>0.45</c:v>
                </c:pt>
                <c:pt idx="3">
                  <c:v>0.45</c:v>
                </c:pt>
                <c:pt idx="4">
                  <c:v>0.4</c:v>
                </c:pt>
                <c:pt idx="5">
                  <c:v>0.37</c:v>
                </c:pt>
                <c:pt idx="6">
                  <c:v>0.34</c:v>
                </c:pt>
                <c:pt idx="7">
                  <c:v>0.3</c:v>
                </c:pt>
              </c:numCache>
            </c:numRef>
          </c:val>
          <c:smooth val="1"/>
          <c:extLst>
            <c:ext xmlns:c16="http://schemas.microsoft.com/office/drawing/2014/chart" uri="{C3380CC4-5D6E-409C-BE32-E72D297353CC}">
              <c16:uniqueId val="{00000002-A10D-4769-A037-BCBDD98E511D}"/>
            </c:ext>
          </c:extLst>
        </c:ser>
        <c:dLbls>
          <c:showLegendKey val="0"/>
          <c:showVal val="0"/>
          <c:showCatName val="0"/>
          <c:showSerName val="0"/>
          <c:showPercent val="0"/>
          <c:showBubbleSize val="0"/>
        </c:dLbls>
        <c:marker val="1"/>
        <c:smooth val="0"/>
        <c:axId val="270386511"/>
        <c:axId val="270386031"/>
      </c:lineChart>
      <c:catAx>
        <c:axId val="270376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crossAx val="270373071"/>
        <c:crosses val="autoZero"/>
        <c:auto val="1"/>
        <c:lblAlgn val="ctr"/>
        <c:lblOffset val="100"/>
        <c:noMultiLvlLbl val="0"/>
      </c:catAx>
      <c:valAx>
        <c:axId val="270373071"/>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r>
                  <a:rPr lang="vi-VN"/>
                  <a:t>Nghìn tỷ đồng</a:t>
                </a:r>
                <a:endParaRPr lang="en-US"/>
              </a:p>
            </c:rich>
          </c:tx>
          <c:layout>
            <c:manualLayout>
              <c:xMode val="edge"/>
              <c:yMode val="edge"/>
              <c:x val="2.170138888888889E-3"/>
              <c:y val="0.14742905505480089"/>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crossAx val="270376911"/>
        <c:crosses val="autoZero"/>
        <c:crossBetween val="between"/>
        <c:majorUnit val="200"/>
      </c:valAx>
      <c:valAx>
        <c:axId val="270386031"/>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crossAx val="270386511"/>
        <c:crosses val="max"/>
        <c:crossBetween val="between"/>
        <c:majorUnit val="0.2"/>
      </c:valAx>
      <c:catAx>
        <c:axId val="270386511"/>
        <c:scaling>
          <c:orientation val="minMax"/>
        </c:scaling>
        <c:delete val="1"/>
        <c:axPos val="b"/>
        <c:numFmt formatCode="General" sourceLinked="1"/>
        <c:majorTickMark val="out"/>
        <c:minorTickMark val="none"/>
        <c:tickLblPos val="nextTo"/>
        <c:crossAx val="270386031"/>
        <c:crosses val="autoZero"/>
        <c:auto val="1"/>
        <c:lblAlgn val="ctr"/>
        <c:lblOffset val="100"/>
        <c:noMultiLvlLbl val="0"/>
      </c:catAx>
      <c:spPr>
        <a:noFill/>
        <a:ln>
          <a:solidFill>
            <a:schemeClr val="bg1">
              <a:lumMod val="85000"/>
            </a:schemeClr>
          </a:solid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85739282589676E-2"/>
          <c:y val="4.3898682909987739E-2"/>
          <c:w val="0.86961063751328604"/>
          <c:h val="0.63357943205569434"/>
        </c:manualLayout>
      </c:layout>
      <c:barChart>
        <c:barDir val="col"/>
        <c:grouping val="clustered"/>
        <c:varyColors val="0"/>
        <c:ser>
          <c:idx val="0"/>
          <c:order val="0"/>
          <c:tx>
            <c:strRef>
              <c:f>'[PV VCSC.xlsx]Sheet5'!$A$3</c:f>
              <c:strCache>
                <c:ptCount val="1"/>
                <c:pt idx="0">
                  <c:v>Cổ phiếu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'[PV VCSC.xlsx]Sheet5'!$B$2:$C$2</c:f>
              <c:strCache>
                <c:ptCount val="2"/>
                <c:pt idx="0">
                  <c:v>Mỹ</c:v>
                </c:pt>
                <c:pt idx="1">
                  <c:v>Việt Nam</c:v>
                </c:pt>
              </c:strCache>
            </c:strRef>
          </c:cat>
          <c:val>
            <c:numRef>
              <c:f>'[PV VCSC.xlsx]Sheet5'!$B$3:$C$3</c:f>
              <c:numCache>
                <c:formatCode>0.00%</c:formatCode>
                <c:ptCount val="2"/>
                <c:pt idx="0">
                  <c:v>0.1028</c:v>
                </c:pt>
                <c:pt idx="1">
                  <c:v>0.1105</c:v>
                </c:pt>
              </c:numCache>
            </c:numRef>
          </c:val>
          <c:extLst>
            <c:ext xmlns:c16="http://schemas.microsoft.com/office/drawing/2014/chart" uri="{C3380CC4-5D6E-409C-BE32-E72D297353CC}">
              <c16:uniqueId val="{00000000-D119-4115-B677-347AC257CB4A}"/>
            </c:ext>
          </c:extLst>
        </c:ser>
        <c:ser>
          <c:idx val="1"/>
          <c:order val="1"/>
          <c:tx>
            <c:strRef>
              <c:f>'[PV VCSC.xlsx]Sheet5'!$A$4</c:f>
              <c:strCache>
                <c:ptCount val="1"/>
                <c:pt idx="0">
                  <c:v>Trái phiếu</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'[PV VCSC.xlsx]Sheet5'!$B$2:$C$2</c:f>
              <c:strCache>
                <c:ptCount val="2"/>
                <c:pt idx="0">
                  <c:v>Mỹ</c:v>
                </c:pt>
                <c:pt idx="1">
                  <c:v>Việt Nam</c:v>
                </c:pt>
              </c:strCache>
            </c:strRef>
          </c:cat>
          <c:val>
            <c:numRef>
              <c:f>'[PV VCSC.xlsx]Sheet5'!$B$4:$C$4</c:f>
              <c:numCache>
                <c:formatCode>0.00%</c:formatCode>
                <c:ptCount val="2"/>
                <c:pt idx="0">
                  <c:v>6.0199999999999997E-2</c:v>
                </c:pt>
                <c:pt idx="1">
                  <c:v>0.10299999999999999</c:v>
                </c:pt>
              </c:numCache>
            </c:numRef>
          </c:val>
          <c:extLst>
            <c:ext xmlns:c16="http://schemas.microsoft.com/office/drawing/2014/chart" uri="{C3380CC4-5D6E-409C-BE32-E72D297353CC}">
              <c16:uniqueId val="{00000001-D119-4115-B677-347AC257CB4A}"/>
            </c:ext>
          </c:extLst>
        </c:ser>
        <c:dLbls>
          <c:dLblPos val="outEnd"/>
          <c:showLegendKey val="0"/>
          <c:showVal val="1"/>
          <c:showCatName val="0"/>
          <c:showSerName val="0"/>
          <c:showPercent val="0"/>
          <c:showBubbleSize val="0"/>
        </c:dLbls>
        <c:gapWidth val="219"/>
        <c:overlap val="-27"/>
        <c:axId val="883291055"/>
        <c:axId val="883281071"/>
      </c:barChart>
      <c:catAx>
        <c:axId val="883291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crossAx val="883281071"/>
        <c:crosses val="autoZero"/>
        <c:auto val="1"/>
        <c:lblAlgn val="ctr"/>
        <c:lblOffset val="100"/>
        <c:noMultiLvlLbl val="0"/>
      </c:catAx>
      <c:valAx>
        <c:axId val="883281071"/>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crossAx val="883291055"/>
        <c:crosses val="autoZero"/>
        <c:crossBetween val="between"/>
        <c:majorUnit val="4.0000000000000008E-2"/>
      </c:valAx>
      <c:spPr>
        <a:noFill/>
        <a:ln w="9525">
          <a:solidFill>
            <a:srgbClr val="D9D9D9"/>
          </a:solidFill>
        </a:ln>
        <a:effectLst/>
      </c:spPr>
    </c:plotArea>
    <c:legend>
      <c:legendPos val="b"/>
      <c:layout>
        <c:manualLayout>
          <c:xMode val="edge"/>
          <c:yMode val="edge"/>
          <c:x val="0.294901231601709"/>
          <c:y val="0.77287162321436986"/>
          <c:w val="0.46906171644745526"/>
          <c:h val="7.098592541704099E-2"/>
        </c:manualLayout>
      </c:layout>
      <c:overlay val="0"/>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10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50545541311468"/>
          <c:y val="3.3468874985755619E-2"/>
          <c:w val="0.79342519433325998"/>
          <c:h val="0.76524065667680241"/>
        </c:manualLayout>
      </c:layout>
      <c:barChart>
        <c:barDir val="bar"/>
        <c:grouping val="clustered"/>
        <c:varyColors val="0"/>
        <c:ser>
          <c:idx val="0"/>
          <c:order val="0"/>
          <c:tx>
            <c:strRef>
              <c:f>Sheet1!$B$2</c:f>
              <c:strCache>
                <c:ptCount val="1"/>
                <c:pt idx="0">
                  <c:v>Năm 2022</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Sheet1!$A$3:$A$9</c:f>
              <c:strCache>
                <c:ptCount val="7"/>
                <c:pt idx="0">
                  <c:v>Bình quân</c:v>
                </c:pt>
                <c:pt idx="1">
                  <c:v>Xây dựng</c:v>
                </c:pt>
                <c:pt idx="2">
                  <c:v>Ngân hàng</c:v>
                </c:pt>
                <c:pt idx="3">
                  <c:v>Sản xuất</c:v>
                </c:pt>
                <c:pt idx="4">
                  <c:v>Năng lượng </c:v>
                </c:pt>
                <c:pt idx="5">
                  <c:v>Chứng khoán</c:v>
                </c:pt>
                <c:pt idx="6">
                  <c:v>Bất động sản</c:v>
                </c:pt>
              </c:strCache>
            </c:strRef>
          </c:cat>
          <c:val>
            <c:numRef>
              <c:f>Sheet1!$B$3:$B$9</c:f>
              <c:numCache>
                <c:formatCode>0.00%</c:formatCode>
                <c:ptCount val="7"/>
                <c:pt idx="0">
                  <c:v>8.8200000000000001E-2</c:v>
                </c:pt>
                <c:pt idx="1">
                  <c:v>9.3799999999999994E-2</c:v>
                </c:pt>
                <c:pt idx="2">
                  <c:v>4.3499999999999997E-2</c:v>
                </c:pt>
                <c:pt idx="3">
                  <c:v>8.8800000000000004E-2</c:v>
                </c:pt>
                <c:pt idx="4">
                  <c:v>0.1125</c:v>
                </c:pt>
                <c:pt idx="5">
                  <c:v>7.2900000000000006E-2</c:v>
                </c:pt>
                <c:pt idx="6">
                  <c:v>9.6100000000000005E-2</c:v>
                </c:pt>
              </c:numCache>
            </c:numRef>
          </c:val>
          <c:extLst>
            <c:ext xmlns:c16="http://schemas.microsoft.com/office/drawing/2014/chart" uri="{C3380CC4-5D6E-409C-BE32-E72D297353CC}">
              <c16:uniqueId val="{00000000-A3D2-4D68-BC78-C10C26EE7CFE}"/>
            </c:ext>
          </c:extLst>
        </c:ser>
        <c:ser>
          <c:idx val="1"/>
          <c:order val="1"/>
          <c:tx>
            <c:strRef>
              <c:f>Sheet1!$C$2</c:f>
              <c:strCache>
                <c:ptCount val="1"/>
                <c:pt idx="0">
                  <c:v>Năm 2021</c:v>
                </c:pt>
              </c:strCache>
            </c:strRef>
          </c:tx>
          <c:spPr>
            <a:solidFill>
              <a:srgbClr val="002060"/>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Sheet1!$A$3:$A$9</c:f>
              <c:strCache>
                <c:ptCount val="7"/>
                <c:pt idx="0">
                  <c:v>Bình quân</c:v>
                </c:pt>
                <c:pt idx="1">
                  <c:v>Xây dựng</c:v>
                </c:pt>
                <c:pt idx="2">
                  <c:v>Ngân hàng</c:v>
                </c:pt>
                <c:pt idx="3">
                  <c:v>Sản xuất</c:v>
                </c:pt>
                <c:pt idx="4">
                  <c:v>Năng lượng </c:v>
                </c:pt>
                <c:pt idx="5">
                  <c:v>Chứng khoán</c:v>
                </c:pt>
                <c:pt idx="6">
                  <c:v>Bất động sản</c:v>
                </c:pt>
              </c:strCache>
            </c:strRef>
          </c:cat>
          <c:val>
            <c:numRef>
              <c:f>Sheet1!$C$3:$C$9</c:f>
              <c:numCache>
                <c:formatCode>0.00%</c:formatCode>
                <c:ptCount val="7"/>
                <c:pt idx="0">
                  <c:v>8.9899999999999994E-2</c:v>
                </c:pt>
                <c:pt idx="1">
                  <c:v>0.1042</c:v>
                </c:pt>
                <c:pt idx="2">
                  <c:v>4.2599999999999999E-2</c:v>
                </c:pt>
                <c:pt idx="3">
                  <c:v>9.6500000000000002E-2</c:v>
                </c:pt>
                <c:pt idx="4">
                  <c:v>9.7000000000000003E-2</c:v>
                </c:pt>
                <c:pt idx="5">
                  <c:v>8.3400000000000002E-2</c:v>
                </c:pt>
                <c:pt idx="6">
                  <c:v>0.10489999999999999</c:v>
                </c:pt>
              </c:numCache>
            </c:numRef>
          </c:val>
          <c:extLst>
            <c:ext xmlns:c16="http://schemas.microsoft.com/office/drawing/2014/chart" uri="{C3380CC4-5D6E-409C-BE32-E72D297353CC}">
              <c16:uniqueId val="{00000001-A3D2-4D68-BC78-C10C26EE7CFE}"/>
            </c:ext>
          </c:extLst>
        </c:ser>
        <c:dLbls>
          <c:dLblPos val="outEnd"/>
          <c:showLegendKey val="0"/>
          <c:showVal val="1"/>
          <c:showCatName val="0"/>
          <c:showSerName val="0"/>
          <c:showPercent val="0"/>
          <c:showBubbleSize val="0"/>
        </c:dLbls>
        <c:gapWidth val="100"/>
        <c:axId val="498793167"/>
        <c:axId val="498803567"/>
      </c:barChart>
      <c:catAx>
        <c:axId val="498793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498803567"/>
        <c:crosses val="autoZero"/>
        <c:auto val="1"/>
        <c:lblAlgn val="ctr"/>
        <c:lblOffset val="100"/>
        <c:noMultiLvlLbl val="0"/>
      </c:catAx>
      <c:valAx>
        <c:axId val="498803567"/>
        <c:scaling>
          <c:orientation val="minMax"/>
        </c:scaling>
        <c:delete val="1"/>
        <c:axPos val="b"/>
        <c:numFmt formatCode="0.00%" sourceLinked="1"/>
        <c:majorTickMark val="none"/>
        <c:minorTickMark val="none"/>
        <c:tickLblPos val="nextTo"/>
        <c:crossAx val="498793167"/>
        <c:crosses val="autoZero"/>
        <c:crossBetween val="between"/>
      </c:valAx>
      <c:spPr>
        <a:noFill/>
        <a:ln>
          <a:noFill/>
        </a:ln>
        <a:effectLst/>
      </c:spPr>
    </c:plotArea>
    <c:legend>
      <c:legendPos val="b"/>
      <c:layout>
        <c:manualLayout>
          <c:xMode val="edge"/>
          <c:yMode val="edge"/>
          <c:x val="0.20908655283188524"/>
          <c:y val="0.80325646230764802"/>
          <c:w val="0.44684063252424022"/>
          <c:h val="6.794966129614613E-2"/>
        </c:manualLayout>
      </c:layout>
      <c:overlay val="0"/>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1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85739282589676E-2"/>
          <c:y val="4.3898682909987739E-2"/>
          <c:w val="0.86961063751328604"/>
          <c:h val="0.63357943205569434"/>
        </c:manualLayout>
      </c:layout>
      <c:barChart>
        <c:barDir val="col"/>
        <c:grouping val="clustered"/>
        <c:varyColors val="0"/>
        <c:ser>
          <c:idx val="0"/>
          <c:order val="0"/>
          <c:tx>
            <c:strRef>
              <c:f>'[PV VCSC.xlsx]Sheet5'!$A$3</c:f>
              <c:strCache>
                <c:ptCount val="1"/>
                <c:pt idx="0">
                  <c:v>Cổ phiếu</c:v>
                </c:pt>
              </c:strCache>
            </c:strRef>
          </c:tx>
          <c:spPr>
            <a:solidFill>
              <a:schemeClr val="accent1"/>
            </a:solidFill>
            <a:ln>
              <a:noFill/>
            </a:ln>
            <a:effectLst/>
          </c:spPr>
          <c:invertIfNegative val="0"/>
          <c:dLbls>
            <c:dLbl>
              <c:idx val="1"/>
              <c:layout>
                <c:manualLayout>
                  <c:x val="6.6333086107657263E-3"/>
                  <c:y val="1.039774513571104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E71-4E70-908B-C6E30E9A6F7C}"/>
                </c:ext>
              </c:extLst>
            </c:dLbl>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'[PV VCSC.xlsx]Sheet5'!$B$2:$C$2</c:f>
              <c:strCache>
                <c:ptCount val="2"/>
                <c:pt idx="0">
                  <c:v>Mỹ</c:v>
                </c:pt>
                <c:pt idx="1">
                  <c:v>Việt Nam</c:v>
                </c:pt>
              </c:strCache>
            </c:strRef>
          </c:cat>
          <c:val>
            <c:numRef>
              <c:f>'[PV VCSC.xlsx]Sheet5'!$B$3:$C$3</c:f>
              <c:numCache>
                <c:formatCode>0.00%</c:formatCode>
                <c:ptCount val="2"/>
                <c:pt idx="0">
                  <c:v>0.1028</c:v>
                </c:pt>
                <c:pt idx="1">
                  <c:v>0.1105</c:v>
                </c:pt>
              </c:numCache>
            </c:numRef>
          </c:val>
          <c:extLst>
            <c:ext xmlns:c16="http://schemas.microsoft.com/office/drawing/2014/chart" uri="{C3380CC4-5D6E-409C-BE32-E72D297353CC}">
              <c16:uniqueId val="{00000000-D119-4115-B677-347AC257CB4A}"/>
            </c:ext>
          </c:extLst>
        </c:ser>
        <c:ser>
          <c:idx val="1"/>
          <c:order val="1"/>
          <c:tx>
            <c:strRef>
              <c:f>'[PV VCSC.xlsx]Sheet5'!$A$4</c:f>
              <c:strCache>
                <c:ptCount val="1"/>
                <c:pt idx="0">
                  <c:v>Trái phiếu</c:v>
                </c:pt>
              </c:strCache>
            </c:strRef>
          </c:tx>
          <c:spPr>
            <a:solidFill>
              <a:srgbClr val="002060"/>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'[PV VCSC.xlsx]Sheet5'!$B$2:$C$2</c:f>
              <c:strCache>
                <c:ptCount val="2"/>
                <c:pt idx="0">
                  <c:v>Mỹ</c:v>
                </c:pt>
                <c:pt idx="1">
                  <c:v>Việt Nam</c:v>
                </c:pt>
              </c:strCache>
            </c:strRef>
          </c:cat>
          <c:val>
            <c:numRef>
              <c:f>'[PV VCSC.xlsx]Sheet5'!$B$4:$C$4</c:f>
              <c:numCache>
                <c:formatCode>0.00%</c:formatCode>
                <c:ptCount val="2"/>
                <c:pt idx="0">
                  <c:v>6.0199999999999997E-2</c:v>
                </c:pt>
                <c:pt idx="1">
                  <c:v>0.10299999999999999</c:v>
                </c:pt>
              </c:numCache>
            </c:numRef>
          </c:val>
          <c:extLst>
            <c:ext xmlns:c16="http://schemas.microsoft.com/office/drawing/2014/chart" uri="{C3380CC4-5D6E-409C-BE32-E72D297353CC}">
              <c16:uniqueId val="{00000001-D119-4115-B677-347AC257CB4A}"/>
            </c:ext>
          </c:extLst>
        </c:ser>
        <c:dLbls>
          <c:dLblPos val="outEnd"/>
          <c:showLegendKey val="0"/>
          <c:showVal val="1"/>
          <c:showCatName val="0"/>
          <c:showSerName val="0"/>
          <c:showPercent val="0"/>
          <c:showBubbleSize val="0"/>
        </c:dLbls>
        <c:gapWidth val="100"/>
        <c:overlap val="-27"/>
        <c:axId val="883291055"/>
        <c:axId val="883281071"/>
      </c:barChart>
      <c:catAx>
        <c:axId val="883291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crossAx val="883281071"/>
        <c:crosses val="autoZero"/>
        <c:auto val="1"/>
        <c:lblAlgn val="ctr"/>
        <c:lblOffset val="100"/>
        <c:noMultiLvlLbl val="0"/>
      </c:catAx>
      <c:valAx>
        <c:axId val="883281071"/>
        <c:scaling>
          <c:orientation val="minMax"/>
        </c:scaling>
        <c:delete val="1"/>
        <c:axPos val="l"/>
        <c:numFmt formatCode="0%" sourceLinked="0"/>
        <c:majorTickMark val="none"/>
        <c:minorTickMark val="none"/>
        <c:tickLblPos val="nextTo"/>
        <c:crossAx val="883291055"/>
        <c:crosses val="autoZero"/>
        <c:crossBetween val="between"/>
        <c:majorUnit val="4.0000000000000008E-2"/>
      </c:valAx>
      <c:spPr>
        <a:noFill/>
        <a:ln w="9525">
          <a:solidFill>
            <a:srgbClr val="D9D9D9"/>
          </a:solidFill>
        </a:ln>
        <a:effectLst/>
      </c:spPr>
    </c:plotArea>
    <c:legend>
      <c:legendPos val="b"/>
      <c:layout>
        <c:manualLayout>
          <c:xMode val="edge"/>
          <c:yMode val="edge"/>
          <c:x val="0.294901231601709"/>
          <c:y val="0.77287162321436986"/>
          <c:w val="0.46906171644745526"/>
          <c:h val="7.098592541704099E-2"/>
        </c:manualLayout>
      </c:layout>
      <c:overlay val="0"/>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10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500095308427901"/>
          <c:y val="3.1026832407770755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defRPr>
          </a:pPr>
          <a:endParaRPr lang="en-US"/>
        </a:p>
      </c:txPr>
    </c:title>
    <c:autoTitleDeleted val="0"/>
    <c:plotArea>
      <c:layout/>
      <c:barChart>
        <c:barDir val="bar"/>
        <c:grouping val="clustered"/>
        <c:varyColors val="0"/>
        <c:ser>
          <c:idx val="0"/>
          <c:order val="0"/>
          <c:tx>
            <c:strRef>
              <c:f>LSTP!$B$1</c:f>
              <c:strCache>
                <c:ptCount val="1"/>
                <c:pt idx="0">
                  <c:v>2021</c:v>
                </c:pt>
              </c:strCache>
            </c:strRef>
          </c:tx>
          <c:spPr>
            <a:solidFill>
              <a:srgbClr val="C00000"/>
            </a:solidFill>
            <a:ln>
              <a:noFill/>
            </a:ln>
            <a:effectLst/>
          </c:spPr>
          <c:invertIfNegative val="0"/>
          <c:dPt>
            <c:idx val="0"/>
            <c:invertIfNegative val="0"/>
            <c:bubble3D val="0"/>
            <c:spPr>
              <a:solidFill>
                <a:srgbClr val="C00000">
                  <a:alpha val="30000"/>
                </a:srgbClr>
              </a:solidFill>
              <a:ln>
                <a:noFill/>
              </a:ln>
              <a:effectLst/>
            </c:spPr>
            <c:extLst>
              <c:ext xmlns:c16="http://schemas.microsoft.com/office/drawing/2014/chart" uri="{C3380CC4-5D6E-409C-BE32-E72D297353CC}">
                <c16:uniqueId val="{00000001-19C2-4709-AFD2-C825458D4522}"/>
              </c:ext>
            </c:extLst>
          </c:dPt>
          <c:dPt>
            <c:idx val="1"/>
            <c:invertIfNegative val="0"/>
            <c:bubble3D val="0"/>
            <c:spPr>
              <a:solidFill>
                <a:srgbClr val="C00000">
                  <a:alpha val="40000"/>
                </a:srgbClr>
              </a:solidFill>
              <a:ln>
                <a:noFill/>
              </a:ln>
              <a:effectLst/>
            </c:spPr>
            <c:extLst>
              <c:ext xmlns:c16="http://schemas.microsoft.com/office/drawing/2014/chart" uri="{C3380CC4-5D6E-409C-BE32-E72D297353CC}">
                <c16:uniqueId val="{00000003-19C2-4709-AFD2-C825458D4522}"/>
              </c:ext>
            </c:extLst>
          </c:dPt>
          <c:dPt>
            <c:idx val="2"/>
            <c:invertIfNegative val="0"/>
            <c:bubble3D val="0"/>
            <c:spPr>
              <a:solidFill>
                <a:srgbClr val="C00000">
                  <a:alpha val="50000"/>
                </a:srgbClr>
              </a:solidFill>
              <a:ln>
                <a:noFill/>
              </a:ln>
              <a:effectLst/>
            </c:spPr>
            <c:extLst>
              <c:ext xmlns:c16="http://schemas.microsoft.com/office/drawing/2014/chart" uri="{C3380CC4-5D6E-409C-BE32-E72D297353CC}">
                <c16:uniqueId val="{00000005-19C2-4709-AFD2-C825458D4522}"/>
              </c:ext>
            </c:extLst>
          </c:dPt>
          <c:dPt>
            <c:idx val="3"/>
            <c:invertIfNegative val="0"/>
            <c:bubble3D val="0"/>
            <c:spPr>
              <a:solidFill>
                <a:srgbClr val="C00000">
                  <a:alpha val="60000"/>
                </a:srgbClr>
              </a:solidFill>
              <a:ln>
                <a:noFill/>
              </a:ln>
              <a:effectLst/>
            </c:spPr>
            <c:extLst>
              <c:ext xmlns:c16="http://schemas.microsoft.com/office/drawing/2014/chart" uri="{C3380CC4-5D6E-409C-BE32-E72D297353CC}">
                <c16:uniqueId val="{00000007-19C2-4709-AFD2-C825458D4522}"/>
              </c:ext>
            </c:extLst>
          </c:dPt>
          <c:dPt>
            <c:idx val="4"/>
            <c:invertIfNegative val="0"/>
            <c:bubble3D val="0"/>
            <c:spPr>
              <a:solidFill>
                <a:srgbClr val="C00000">
                  <a:alpha val="70000"/>
                </a:srgbClr>
              </a:solidFill>
              <a:ln>
                <a:noFill/>
              </a:ln>
              <a:effectLst/>
            </c:spPr>
            <c:extLst>
              <c:ext xmlns:c16="http://schemas.microsoft.com/office/drawing/2014/chart" uri="{C3380CC4-5D6E-409C-BE32-E72D297353CC}">
                <c16:uniqueId val="{00000009-19C2-4709-AFD2-C825458D4522}"/>
              </c:ext>
            </c:extLst>
          </c:dPt>
          <c:dPt>
            <c:idx val="5"/>
            <c:invertIfNegative val="0"/>
            <c:bubble3D val="0"/>
            <c:spPr>
              <a:solidFill>
                <a:srgbClr val="C00000">
                  <a:alpha val="80000"/>
                </a:srgbClr>
              </a:solidFill>
              <a:ln>
                <a:noFill/>
              </a:ln>
              <a:effectLst/>
            </c:spPr>
            <c:extLst>
              <c:ext xmlns:c16="http://schemas.microsoft.com/office/drawing/2014/chart" uri="{C3380CC4-5D6E-409C-BE32-E72D297353CC}">
                <c16:uniqueId val="{0000000B-19C2-4709-AFD2-C825458D4522}"/>
              </c:ext>
            </c:extLst>
          </c:dPt>
          <c:dPt>
            <c:idx val="6"/>
            <c:invertIfNegative val="0"/>
            <c:bubble3D val="0"/>
            <c:spPr>
              <a:solidFill>
                <a:schemeClr val="tx1"/>
              </a:solidFill>
              <a:ln>
                <a:noFill/>
              </a:ln>
              <a:effectLst/>
            </c:spPr>
            <c:extLst>
              <c:ext xmlns:c16="http://schemas.microsoft.com/office/drawing/2014/chart" uri="{C3380CC4-5D6E-409C-BE32-E72D297353CC}">
                <c16:uniqueId val="{0000000D-19C2-4709-AFD2-C825458D4522}"/>
              </c:ext>
            </c:extLst>
          </c:dPt>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LSTP!$A$2:$A$8</c:f>
              <c:strCache>
                <c:ptCount val="7"/>
                <c:pt idx="0">
                  <c:v>Ngân hàng</c:v>
                </c:pt>
                <c:pt idx="1">
                  <c:v>Chứng khoán</c:v>
                </c:pt>
                <c:pt idx="2">
                  <c:v>Sản xuất</c:v>
                </c:pt>
                <c:pt idx="3">
                  <c:v>Năng lượng</c:v>
                </c:pt>
                <c:pt idx="4">
                  <c:v>Xây dựng</c:v>
                </c:pt>
                <c:pt idx="5">
                  <c:v>Bất động sản</c:v>
                </c:pt>
                <c:pt idx="6">
                  <c:v>Bình quân</c:v>
                </c:pt>
              </c:strCache>
            </c:strRef>
          </c:cat>
          <c:val>
            <c:numRef>
              <c:f>LSTP!$B$2:$B$8</c:f>
              <c:numCache>
                <c:formatCode>0.00%</c:formatCode>
                <c:ptCount val="7"/>
                <c:pt idx="0">
                  <c:v>4.2599999999999999E-2</c:v>
                </c:pt>
                <c:pt idx="1">
                  <c:v>8.3400000000000002E-2</c:v>
                </c:pt>
                <c:pt idx="2">
                  <c:v>9.6500000000000002E-2</c:v>
                </c:pt>
                <c:pt idx="3">
                  <c:v>9.7000000000000003E-2</c:v>
                </c:pt>
                <c:pt idx="4">
                  <c:v>0.1042</c:v>
                </c:pt>
                <c:pt idx="5">
                  <c:v>0.10489999999999999</c:v>
                </c:pt>
                <c:pt idx="6">
                  <c:v>8.8200000000000001E-2</c:v>
                </c:pt>
              </c:numCache>
            </c:numRef>
          </c:val>
          <c:extLst>
            <c:ext xmlns:c16="http://schemas.microsoft.com/office/drawing/2014/chart" uri="{C3380CC4-5D6E-409C-BE32-E72D297353CC}">
              <c16:uniqueId val="{0000000E-19C2-4709-AFD2-C825458D4522}"/>
            </c:ext>
          </c:extLst>
        </c:ser>
        <c:dLbls>
          <c:dLblPos val="outEnd"/>
          <c:showLegendKey val="0"/>
          <c:showVal val="1"/>
          <c:showCatName val="0"/>
          <c:showSerName val="0"/>
          <c:showPercent val="0"/>
          <c:showBubbleSize val="0"/>
        </c:dLbls>
        <c:gapWidth val="100"/>
        <c:axId val="1213116655"/>
        <c:axId val="1213111855"/>
      </c:barChart>
      <c:catAx>
        <c:axId val="12131166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defRPr>
            </a:pPr>
            <a:endParaRPr lang="en-US"/>
          </a:p>
        </c:txPr>
        <c:crossAx val="1213111855"/>
        <c:crosses val="autoZero"/>
        <c:auto val="1"/>
        <c:lblAlgn val="ctr"/>
        <c:lblOffset val="100"/>
        <c:noMultiLvlLbl val="0"/>
      </c:catAx>
      <c:valAx>
        <c:axId val="1213111855"/>
        <c:scaling>
          <c:orientation val="minMax"/>
        </c:scaling>
        <c:delete val="1"/>
        <c:axPos val="b"/>
        <c:numFmt formatCode="0.00%" sourceLinked="1"/>
        <c:majorTickMark val="none"/>
        <c:minorTickMark val="none"/>
        <c:tickLblPos val="nextTo"/>
        <c:crossAx val="1213116655"/>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latin typeface="Roboto" panose="02000000000000000000" pitchFamily="2" charset="0"/>
          <a:ea typeface="Roboto" panose="02000000000000000000" pitchFamily="2" charset="0"/>
          <a:cs typeface="Roboto" panose="02000000000000000000" pitchFamily="2"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7279346078256212E-2"/>
          <c:y val="6.5809498386739329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defRPr>
          </a:pPr>
          <a:endParaRPr lang="en-US"/>
        </a:p>
      </c:txPr>
    </c:title>
    <c:autoTitleDeleted val="0"/>
    <c:plotArea>
      <c:layout>
        <c:manualLayout>
          <c:layoutTarget val="inner"/>
          <c:xMode val="edge"/>
          <c:yMode val="edge"/>
          <c:x val="3.9119804400977995E-2"/>
          <c:y val="0.17171296296296298"/>
          <c:w val="0.92828035859820701"/>
          <c:h val="0.77736111111111106"/>
        </c:manualLayout>
      </c:layout>
      <c:barChart>
        <c:barDir val="bar"/>
        <c:grouping val="clustered"/>
        <c:varyColors val="0"/>
        <c:ser>
          <c:idx val="0"/>
          <c:order val="0"/>
          <c:tx>
            <c:strRef>
              <c:f>LSTP!$E$1</c:f>
              <c:strCache>
                <c:ptCount val="1"/>
                <c:pt idx="0">
                  <c:v>2022</c:v>
                </c:pt>
              </c:strCache>
            </c:strRef>
          </c:tx>
          <c:spPr>
            <a:solidFill>
              <a:srgbClr val="C00000"/>
            </a:solidFill>
            <a:ln>
              <a:noFill/>
            </a:ln>
            <a:effectLst/>
          </c:spPr>
          <c:invertIfNegative val="0"/>
          <c:dPt>
            <c:idx val="0"/>
            <c:invertIfNegative val="0"/>
            <c:bubble3D val="0"/>
            <c:spPr>
              <a:solidFill>
                <a:srgbClr val="C00000">
                  <a:alpha val="30000"/>
                </a:srgbClr>
              </a:solidFill>
              <a:ln>
                <a:noFill/>
              </a:ln>
              <a:effectLst/>
            </c:spPr>
            <c:extLst>
              <c:ext xmlns:c16="http://schemas.microsoft.com/office/drawing/2014/chart" uri="{C3380CC4-5D6E-409C-BE32-E72D297353CC}">
                <c16:uniqueId val="{00000001-F52F-4765-A4EC-AF1388FE5204}"/>
              </c:ext>
            </c:extLst>
          </c:dPt>
          <c:dPt>
            <c:idx val="1"/>
            <c:invertIfNegative val="0"/>
            <c:bubble3D val="0"/>
            <c:spPr>
              <a:solidFill>
                <a:srgbClr val="C00000">
                  <a:alpha val="40000"/>
                </a:srgbClr>
              </a:solidFill>
              <a:ln>
                <a:noFill/>
              </a:ln>
              <a:effectLst/>
            </c:spPr>
            <c:extLst>
              <c:ext xmlns:c16="http://schemas.microsoft.com/office/drawing/2014/chart" uri="{C3380CC4-5D6E-409C-BE32-E72D297353CC}">
                <c16:uniqueId val="{00000003-F52F-4765-A4EC-AF1388FE5204}"/>
              </c:ext>
            </c:extLst>
          </c:dPt>
          <c:dPt>
            <c:idx val="2"/>
            <c:invertIfNegative val="0"/>
            <c:bubble3D val="0"/>
            <c:spPr>
              <a:solidFill>
                <a:srgbClr val="C00000">
                  <a:alpha val="50000"/>
                </a:srgbClr>
              </a:solidFill>
              <a:ln>
                <a:noFill/>
              </a:ln>
              <a:effectLst/>
            </c:spPr>
            <c:extLst>
              <c:ext xmlns:c16="http://schemas.microsoft.com/office/drawing/2014/chart" uri="{C3380CC4-5D6E-409C-BE32-E72D297353CC}">
                <c16:uniqueId val="{00000005-F52F-4765-A4EC-AF1388FE5204}"/>
              </c:ext>
            </c:extLst>
          </c:dPt>
          <c:dPt>
            <c:idx val="3"/>
            <c:invertIfNegative val="0"/>
            <c:bubble3D val="0"/>
            <c:spPr>
              <a:solidFill>
                <a:srgbClr val="C00000">
                  <a:alpha val="60000"/>
                </a:srgbClr>
              </a:solidFill>
              <a:ln>
                <a:noFill/>
              </a:ln>
              <a:effectLst/>
            </c:spPr>
            <c:extLst>
              <c:ext xmlns:c16="http://schemas.microsoft.com/office/drawing/2014/chart" uri="{C3380CC4-5D6E-409C-BE32-E72D297353CC}">
                <c16:uniqueId val="{00000007-F52F-4765-A4EC-AF1388FE5204}"/>
              </c:ext>
            </c:extLst>
          </c:dPt>
          <c:dPt>
            <c:idx val="4"/>
            <c:invertIfNegative val="0"/>
            <c:bubble3D val="0"/>
            <c:spPr>
              <a:solidFill>
                <a:srgbClr val="C00000">
                  <a:alpha val="70000"/>
                </a:srgbClr>
              </a:solidFill>
              <a:ln>
                <a:noFill/>
              </a:ln>
              <a:effectLst/>
            </c:spPr>
            <c:extLst>
              <c:ext xmlns:c16="http://schemas.microsoft.com/office/drawing/2014/chart" uri="{C3380CC4-5D6E-409C-BE32-E72D297353CC}">
                <c16:uniqueId val="{00000009-F52F-4765-A4EC-AF1388FE5204}"/>
              </c:ext>
            </c:extLst>
          </c:dPt>
          <c:dPt>
            <c:idx val="5"/>
            <c:invertIfNegative val="0"/>
            <c:bubble3D val="0"/>
            <c:spPr>
              <a:solidFill>
                <a:srgbClr val="C00000">
                  <a:alpha val="80000"/>
                </a:srgbClr>
              </a:solidFill>
              <a:ln>
                <a:noFill/>
              </a:ln>
              <a:effectLst/>
            </c:spPr>
            <c:extLst>
              <c:ext xmlns:c16="http://schemas.microsoft.com/office/drawing/2014/chart" uri="{C3380CC4-5D6E-409C-BE32-E72D297353CC}">
                <c16:uniqueId val="{0000000B-F52F-4765-A4EC-AF1388FE5204}"/>
              </c:ext>
            </c:extLst>
          </c:dPt>
          <c:dPt>
            <c:idx val="6"/>
            <c:invertIfNegative val="0"/>
            <c:bubble3D val="0"/>
            <c:spPr>
              <a:solidFill>
                <a:schemeClr val="tx1"/>
              </a:solidFill>
              <a:ln>
                <a:noFill/>
              </a:ln>
              <a:effectLst/>
            </c:spPr>
            <c:extLst>
              <c:ext xmlns:c16="http://schemas.microsoft.com/office/drawing/2014/chart" uri="{C3380CC4-5D6E-409C-BE32-E72D297353CC}">
                <c16:uniqueId val="{0000000D-F52F-4765-A4EC-AF1388FE5204}"/>
              </c:ext>
            </c:extLst>
          </c:dPt>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LSTP!$D$2:$D$8</c:f>
              <c:strCache>
                <c:ptCount val="7"/>
                <c:pt idx="0">
                  <c:v>Ngân hàng</c:v>
                </c:pt>
                <c:pt idx="1">
                  <c:v>Chứng khoán</c:v>
                </c:pt>
                <c:pt idx="2">
                  <c:v>Sản xuất</c:v>
                </c:pt>
                <c:pt idx="3">
                  <c:v>Năng lượng</c:v>
                </c:pt>
                <c:pt idx="4">
                  <c:v>Xây dựng</c:v>
                </c:pt>
                <c:pt idx="5">
                  <c:v>Bất động sản</c:v>
                </c:pt>
                <c:pt idx="6">
                  <c:v>Bình quân</c:v>
                </c:pt>
              </c:strCache>
            </c:strRef>
          </c:cat>
          <c:val>
            <c:numRef>
              <c:f>LSTP!$E$2:$E$8</c:f>
              <c:numCache>
                <c:formatCode>0.00%</c:formatCode>
                <c:ptCount val="7"/>
                <c:pt idx="0">
                  <c:v>4.3499999999999997E-2</c:v>
                </c:pt>
                <c:pt idx="1">
                  <c:v>7.2900000000000006E-2</c:v>
                </c:pt>
                <c:pt idx="2">
                  <c:v>8.8800000000000004E-2</c:v>
                </c:pt>
                <c:pt idx="3">
                  <c:v>0.1125</c:v>
                </c:pt>
                <c:pt idx="4">
                  <c:v>9.3799999999999994E-2</c:v>
                </c:pt>
                <c:pt idx="5">
                  <c:v>9.6100000000000005E-2</c:v>
                </c:pt>
                <c:pt idx="6">
                  <c:v>8.9899999999999994E-2</c:v>
                </c:pt>
              </c:numCache>
            </c:numRef>
          </c:val>
          <c:extLst>
            <c:ext xmlns:c16="http://schemas.microsoft.com/office/drawing/2014/chart" uri="{C3380CC4-5D6E-409C-BE32-E72D297353CC}">
              <c16:uniqueId val="{0000000E-F52F-4765-A4EC-AF1388FE5204}"/>
            </c:ext>
          </c:extLst>
        </c:ser>
        <c:dLbls>
          <c:dLblPos val="outEnd"/>
          <c:showLegendKey val="0"/>
          <c:showVal val="1"/>
          <c:showCatName val="0"/>
          <c:showSerName val="0"/>
          <c:showPercent val="0"/>
          <c:showBubbleSize val="0"/>
        </c:dLbls>
        <c:gapWidth val="100"/>
        <c:axId val="110898303"/>
        <c:axId val="110901183"/>
      </c:barChart>
      <c:catAx>
        <c:axId val="110898303"/>
        <c:scaling>
          <c:orientation val="minMax"/>
        </c:scaling>
        <c:delete val="1"/>
        <c:axPos val="l"/>
        <c:numFmt formatCode="General" sourceLinked="1"/>
        <c:majorTickMark val="none"/>
        <c:minorTickMark val="none"/>
        <c:tickLblPos val="nextTo"/>
        <c:crossAx val="110901183"/>
        <c:crosses val="autoZero"/>
        <c:auto val="1"/>
        <c:lblAlgn val="ctr"/>
        <c:lblOffset val="100"/>
        <c:noMultiLvlLbl val="0"/>
      </c:catAx>
      <c:valAx>
        <c:axId val="110901183"/>
        <c:scaling>
          <c:orientation val="minMax"/>
        </c:scaling>
        <c:delete val="1"/>
        <c:axPos val="b"/>
        <c:numFmt formatCode="0.00%" sourceLinked="1"/>
        <c:majorTickMark val="none"/>
        <c:minorTickMark val="none"/>
        <c:tickLblPos val="nextTo"/>
        <c:crossAx val="110898303"/>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latin typeface="Roboto" panose="02000000000000000000" pitchFamily="2" charset="0"/>
          <a:ea typeface="Roboto" panose="02000000000000000000" pitchFamily="2" charset="0"/>
          <a:cs typeface="Roboto" panose="02000000000000000000" pitchFamily="2"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85739282589676E-2"/>
          <c:y val="4.3898682909987739E-2"/>
          <c:w val="0.86961063751328604"/>
          <c:h val="0.63357943205569434"/>
        </c:manualLayout>
      </c:layout>
      <c:barChart>
        <c:barDir val="col"/>
        <c:grouping val="clustered"/>
        <c:varyColors val="0"/>
        <c:ser>
          <c:idx val="0"/>
          <c:order val="0"/>
          <c:tx>
            <c:strRef>
              <c:f>'[PV VCSC.xlsx]Sheet5'!$A$3</c:f>
              <c:strCache>
                <c:ptCount val="1"/>
                <c:pt idx="0">
                  <c:v>Cổ phiếu</c:v>
                </c:pt>
              </c:strCache>
            </c:strRef>
          </c:tx>
          <c:spPr>
            <a:solidFill>
              <a:schemeClr val="accent1"/>
            </a:solidFill>
            <a:ln>
              <a:noFill/>
            </a:ln>
            <a:effectLst/>
          </c:spPr>
          <c:invertIfNegative val="0"/>
          <c:dLbls>
            <c:dLbl>
              <c:idx val="1"/>
              <c:layout>
                <c:manualLayout>
                  <c:x val="6.6333086107657263E-3"/>
                  <c:y val="1.039774513571104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E71-4E70-908B-C6E30E9A6F7C}"/>
                </c:ext>
              </c:extLst>
            </c:dLbl>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'[PV VCSC.xlsx]Sheet5'!$B$2:$C$2</c:f>
              <c:strCache>
                <c:ptCount val="2"/>
                <c:pt idx="0">
                  <c:v>Mỹ</c:v>
                </c:pt>
                <c:pt idx="1">
                  <c:v>Việt Nam</c:v>
                </c:pt>
              </c:strCache>
            </c:strRef>
          </c:cat>
          <c:val>
            <c:numRef>
              <c:f>'[PV VCSC.xlsx]Sheet5'!$B$3:$C$3</c:f>
              <c:numCache>
                <c:formatCode>0.00%</c:formatCode>
                <c:ptCount val="2"/>
                <c:pt idx="0">
                  <c:v>0.1028</c:v>
                </c:pt>
                <c:pt idx="1">
                  <c:v>0.1105</c:v>
                </c:pt>
              </c:numCache>
            </c:numRef>
          </c:val>
          <c:extLst>
            <c:ext xmlns:c16="http://schemas.microsoft.com/office/drawing/2014/chart" uri="{C3380CC4-5D6E-409C-BE32-E72D297353CC}">
              <c16:uniqueId val="{00000000-D119-4115-B677-347AC257CB4A}"/>
            </c:ext>
          </c:extLst>
        </c:ser>
        <c:ser>
          <c:idx val="1"/>
          <c:order val="1"/>
          <c:tx>
            <c:strRef>
              <c:f>'[PV VCSC.xlsx]Sheet5'!$A$4</c:f>
              <c:strCache>
                <c:ptCount val="1"/>
                <c:pt idx="0">
                  <c:v>Trái phiếu</c:v>
                </c:pt>
              </c:strCache>
            </c:strRef>
          </c:tx>
          <c:spPr>
            <a:solidFill>
              <a:srgbClr val="002060"/>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'[PV VCSC.xlsx]Sheet5'!$B$2:$C$2</c:f>
              <c:strCache>
                <c:ptCount val="2"/>
                <c:pt idx="0">
                  <c:v>Mỹ</c:v>
                </c:pt>
                <c:pt idx="1">
                  <c:v>Việt Nam</c:v>
                </c:pt>
              </c:strCache>
            </c:strRef>
          </c:cat>
          <c:val>
            <c:numRef>
              <c:f>'[PV VCSC.xlsx]Sheet5'!$B$4:$C$4</c:f>
              <c:numCache>
                <c:formatCode>0.00%</c:formatCode>
                <c:ptCount val="2"/>
                <c:pt idx="0">
                  <c:v>6.0199999999999997E-2</c:v>
                </c:pt>
                <c:pt idx="1">
                  <c:v>0.10299999999999999</c:v>
                </c:pt>
              </c:numCache>
            </c:numRef>
          </c:val>
          <c:extLst>
            <c:ext xmlns:c16="http://schemas.microsoft.com/office/drawing/2014/chart" uri="{C3380CC4-5D6E-409C-BE32-E72D297353CC}">
              <c16:uniqueId val="{00000001-D119-4115-B677-347AC257CB4A}"/>
            </c:ext>
          </c:extLst>
        </c:ser>
        <c:dLbls>
          <c:dLblPos val="outEnd"/>
          <c:showLegendKey val="0"/>
          <c:showVal val="1"/>
          <c:showCatName val="0"/>
          <c:showSerName val="0"/>
          <c:showPercent val="0"/>
          <c:showBubbleSize val="0"/>
        </c:dLbls>
        <c:gapWidth val="150"/>
        <c:overlap val="-27"/>
        <c:axId val="883291055"/>
        <c:axId val="883281071"/>
      </c:barChart>
      <c:catAx>
        <c:axId val="883291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crossAx val="883281071"/>
        <c:crosses val="autoZero"/>
        <c:auto val="1"/>
        <c:lblAlgn val="ctr"/>
        <c:lblOffset val="100"/>
        <c:noMultiLvlLbl val="0"/>
      </c:catAx>
      <c:valAx>
        <c:axId val="883281071"/>
        <c:scaling>
          <c:orientation val="minMax"/>
        </c:scaling>
        <c:delete val="1"/>
        <c:axPos val="l"/>
        <c:numFmt formatCode="0%" sourceLinked="0"/>
        <c:majorTickMark val="none"/>
        <c:minorTickMark val="none"/>
        <c:tickLblPos val="nextTo"/>
        <c:crossAx val="883291055"/>
        <c:crosses val="autoZero"/>
        <c:crossBetween val="between"/>
        <c:majorUnit val="4.0000000000000008E-2"/>
      </c:valAx>
      <c:spPr>
        <a:noFill/>
        <a:ln w="9525">
          <a:noFill/>
        </a:ln>
        <a:effectLst/>
      </c:spPr>
    </c:plotArea>
    <c:legend>
      <c:legendPos val="b"/>
      <c:layout>
        <c:manualLayout>
          <c:xMode val="edge"/>
          <c:yMode val="edge"/>
          <c:x val="0.294901231601709"/>
          <c:y val="0.77287162321436986"/>
          <c:w val="0.46906171644745526"/>
          <c:h val="7.098592541704099E-2"/>
        </c:manualLayout>
      </c:layout>
      <c:overlay val="0"/>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10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44644940215806"/>
          <c:y val="5.0925925925925923E-2"/>
          <c:w val="0.8092572543015456"/>
          <c:h val="0.74686570428696408"/>
        </c:manualLayout>
      </c:layout>
      <c:barChart>
        <c:barDir val="col"/>
        <c:grouping val="stacked"/>
        <c:varyColors val="0"/>
        <c:ser>
          <c:idx val="0"/>
          <c:order val="0"/>
          <c:tx>
            <c:strRef>
              <c:f>BDS_Final!$B$1</c:f>
              <c:strCache>
                <c:ptCount val="1"/>
                <c:pt idx="0">
                  <c:v>Thay đổi nợ vay </c:v>
                </c:pt>
              </c:strCache>
            </c:strRef>
          </c:tx>
          <c:spPr>
            <a:solidFill>
              <a:srgbClr val="002060"/>
            </a:solidFill>
            <a:ln>
              <a:noFill/>
            </a:ln>
            <a:effectLst/>
          </c:spPr>
          <c:invertIfNegative val="0"/>
          <c:cat>
            <c:numRef>
              <c:f>BDS_Final!$A$6:$A$34</c:f>
              <c:numCache>
                <c:formatCode>mmm\-yy</c:formatCode>
                <c:ptCount val="29"/>
                <c:pt idx="0">
                  <c:v>42430</c:v>
                </c:pt>
                <c:pt idx="1">
                  <c:v>42522</c:v>
                </c:pt>
                <c:pt idx="2">
                  <c:v>42614</c:v>
                </c:pt>
                <c:pt idx="3">
                  <c:v>42705</c:v>
                </c:pt>
                <c:pt idx="4">
                  <c:v>42795</c:v>
                </c:pt>
                <c:pt idx="5">
                  <c:v>42887</c:v>
                </c:pt>
                <c:pt idx="6">
                  <c:v>42979</c:v>
                </c:pt>
                <c:pt idx="7">
                  <c:v>43070</c:v>
                </c:pt>
                <c:pt idx="8">
                  <c:v>43160</c:v>
                </c:pt>
                <c:pt idx="9">
                  <c:v>43252</c:v>
                </c:pt>
                <c:pt idx="10">
                  <c:v>43344</c:v>
                </c:pt>
                <c:pt idx="11">
                  <c:v>43435</c:v>
                </c:pt>
                <c:pt idx="12">
                  <c:v>43525</c:v>
                </c:pt>
                <c:pt idx="13">
                  <c:v>43617</c:v>
                </c:pt>
                <c:pt idx="14">
                  <c:v>43709</c:v>
                </c:pt>
                <c:pt idx="15">
                  <c:v>43800</c:v>
                </c:pt>
                <c:pt idx="16">
                  <c:v>43891</c:v>
                </c:pt>
                <c:pt idx="17">
                  <c:v>43983</c:v>
                </c:pt>
                <c:pt idx="18">
                  <c:v>44075</c:v>
                </c:pt>
                <c:pt idx="19">
                  <c:v>44166</c:v>
                </c:pt>
                <c:pt idx="20">
                  <c:v>44256</c:v>
                </c:pt>
                <c:pt idx="21">
                  <c:v>44348</c:v>
                </c:pt>
                <c:pt idx="22">
                  <c:v>44440</c:v>
                </c:pt>
                <c:pt idx="23">
                  <c:v>44531</c:v>
                </c:pt>
                <c:pt idx="24">
                  <c:v>44621</c:v>
                </c:pt>
                <c:pt idx="25">
                  <c:v>44713</c:v>
                </c:pt>
                <c:pt idx="26">
                  <c:v>44805</c:v>
                </c:pt>
                <c:pt idx="27">
                  <c:v>44896</c:v>
                </c:pt>
                <c:pt idx="28">
                  <c:v>44986</c:v>
                </c:pt>
              </c:numCache>
            </c:numRef>
          </c:cat>
          <c:val>
            <c:numRef>
              <c:f>BDS_Final!$B$6:$B$34</c:f>
              <c:numCache>
                <c:formatCode>#,##0</c:formatCode>
                <c:ptCount val="29"/>
                <c:pt idx="0">
                  <c:v>4396302769931</c:v>
                </c:pt>
                <c:pt idx="1">
                  <c:v>7044488873736</c:v>
                </c:pt>
                <c:pt idx="2">
                  <c:v>14739052314361</c:v>
                </c:pt>
                <c:pt idx="3">
                  <c:v>-4061417970079</c:v>
                </c:pt>
                <c:pt idx="4">
                  <c:v>5514269170687</c:v>
                </c:pt>
                <c:pt idx="5">
                  <c:v>1423900164017</c:v>
                </c:pt>
                <c:pt idx="6">
                  <c:v>2539890828051</c:v>
                </c:pt>
                <c:pt idx="7">
                  <c:v>16789677498147</c:v>
                </c:pt>
                <c:pt idx="8">
                  <c:v>12694654628380</c:v>
                </c:pt>
                <c:pt idx="9">
                  <c:v>10226138316962</c:v>
                </c:pt>
                <c:pt idx="10">
                  <c:v>35776095920499</c:v>
                </c:pt>
                <c:pt idx="11">
                  <c:v>18440834070574</c:v>
                </c:pt>
                <c:pt idx="12">
                  <c:v>-5379260678197</c:v>
                </c:pt>
                <c:pt idx="13">
                  <c:v>5133203310488</c:v>
                </c:pt>
                <c:pt idx="14">
                  <c:v>7821114924354</c:v>
                </c:pt>
                <c:pt idx="15">
                  <c:v>28605335694628</c:v>
                </c:pt>
                <c:pt idx="16">
                  <c:v>11568208461611</c:v>
                </c:pt>
                <c:pt idx="17">
                  <c:v>32625298600338</c:v>
                </c:pt>
                <c:pt idx="18">
                  <c:v>33746978949</c:v>
                </c:pt>
                <c:pt idx="19">
                  <c:v>-10058704241874</c:v>
                </c:pt>
                <c:pt idx="20">
                  <c:v>4469087816472</c:v>
                </c:pt>
                <c:pt idx="21">
                  <c:v>11777054925603</c:v>
                </c:pt>
                <c:pt idx="22">
                  <c:v>-1934598645547</c:v>
                </c:pt>
                <c:pt idx="23">
                  <c:v>-5214549033616</c:v>
                </c:pt>
                <c:pt idx="24">
                  <c:v>41222280764111</c:v>
                </c:pt>
                <c:pt idx="25">
                  <c:v>26139780547465</c:v>
                </c:pt>
                <c:pt idx="26">
                  <c:v>28028720944362</c:v>
                </c:pt>
                <c:pt idx="27">
                  <c:v>2576403985577</c:v>
                </c:pt>
                <c:pt idx="28">
                  <c:v>780207783470</c:v>
                </c:pt>
              </c:numCache>
            </c:numRef>
          </c:val>
          <c:extLst>
            <c:ext xmlns:c16="http://schemas.microsoft.com/office/drawing/2014/chart" uri="{C3380CC4-5D6E-409C-BE32-E72D297353CC}">
              <c16:uniqueId val="{00000000-6A70-41E3-A020-6BBCD5185999}"/>
            </c:ext>
          </c:extLst>
        </c:ser>
        <c:ser>
          <c:idx val="1"/>
          <c:order val="1"/>
          <c:tx>
            <c:strRef>
              <c:f>BDS_Final!$C$1</c:f>
              <c:strCache>
                <c:ptCount val="1"/>
                <c:pt idx="0">
                  <c:v>Tăng vốn cổ phần</c:v>
                </c:pt>
              </c:strCache>
            </c:strRef>
          </c:tx>
          <c:spPr>
            <a:solidFill>
              <a:srgbClr val="C00000"/>
            </a:solidFill>
            <a:ln>
              <a:noFill/>
            </a:ln>
            <a:effectLst/>
          </c:spPr>
          <c:invertIfNegative val="0"/>
          <c:cat>
            <c:numRef>
              <c:f>BDS_Final!$A$6:$A$34</c:f>
              <c:numCache>
                <c:formatCode>mmm\-yy</c:formatCode>
                <c:ptCount val="29"/>
                <c:pt idx="0">
                  <c:v>42430</c:v>
                </c:pt>
                <c:pt idx="1">
                  <c:v>42522</c:v>
                </c:pt>
                <c:pt idx="2">
                  <c:v>42614</c:v>
                </c:pt>
                <c:pt idx="3">
                  <c:v>42705</c:v>
                </c:pt>
                <c:pt idx="4">
                  <c:v>42795</c:v>
                </c:pt>
                <c:pt idx="5">
                  <c:v>42887</c:v>
                </c:pt>
                <c:pt idx="6">
                  <c:v>42979</c:v>
                </c:pt>
                <c:pt idx="7">
                  <c:v>43070</c:v>
                </c:pt>
                <c:pt idx="8">
                  <c:v>43160</c:v>
                </c:pt>
                <c:pt idx="9">
                  <c:v>43252</c:v>
                </c:pt>
                <c:pt idx="10">
                  <c:v>43344</c:v>
                </c:pt>
                <c:pt idx="11">
                  <c:v>43435</c:v>
                </c:pt>
                <c:pt idx="12">
                  <c:v>43525</c:v>
                </c:pt>
                <c:pt idx="13">
                  <c:v>43617</c:v>
                </c:pt>
                <c:pt idx="14">
                  <c:v>43709</c:v>
                </c:pt>
                <c:pt idx="15">
                  <c:v>43800</c:v>
                </c:pt>
                <c:pt idx="16">
                  <c:v>43891</c:v>
                </c:pt>
                <c:pt idx="17">
                  <c:v>43983</c:v>
                </c:pt>
                <c:pt idx="18">
                  <c:v>44075</c:v>
                </c:pt>
                <c:pt idx="19">
                  <c:v>44166</c:v>
                </c:pt>
                <c:pt idx="20">
                  <c:v>44256</c:v>
                </c:pt>
                <c:pt idx="21">
                  <c:v>44348</c:v>
                </c:pt>
                <c:pt idx="22">
                  <c:v>44440</c:v>
                </c:pt>
                <c:pt idx="23">
                  <c:v>44531</c:v>
                </c:pt>
                <c:pt idx="24">
                  <c:v>44621</c:v>
                </c:pt>
                <c:pt idx="25">
                  <c:v>44713</c:v>
                </c:pt>
                <c:pt idx="26">
                  <c:v>44805</c:v>
                </c:pt>
                <c:pt idx="27">
                  <c:v>44896</c:v>
                </c:pt>
                <c:pt idx="28">
                  <c:v>44986</c:v>
                </c:pt>
              </c:numCache>
            </c:numRef>
          </c:cat>
          <c:val>
            <c:numRef>
              <c:f>BDS_Final!$C$6:$C$34</c:f>
              <c:numCache>
                <c:formatCode>#,##0</c:formatCode>
                <c:ptCount val="29"/>
                <c:pt idx="0">
                  <c:v>1543848855535</c:v>
                </c:pt>
                <c:pt idx="1">
                  <c:v>1416925792295</c:v>
                </c:pt>
                <c:pt idx="2">
                  <c:v>663640002170</c:v>
                </c:pt>
                <c:pt idx="3">
                  <c:v>4708327509209</c:v>
                </c:pt>
                <c:pt idx="4">
                  <c:v>111700468033</c:v>
                </c:pt>
                <c:pt idx="5">
                  <c:v>490110959612</c:v>
                </c:pt>
                <c:pt idx="6">
                  <c:v>2217406367936</c:v>
                </c:pt>
                <c:pt idx="7">
                  <c:v>2199723798120</c:v>
                </c:pt>
                <c:pt idx="8">
                  <c:v>15780109643049</c:v>
                </c:pt>
                <c:pt idx="9">
                  <c:v>16802143582901</c:v>
                </c:pt>
                <c:pt idx="10">
                  <c:v>11014691517486</c:v>
                </c:pt>
                <c:pt idx="11">
                  <c:v>710251077542</c:v>
                </c:pt>
                <c:pt idx="12">
                  <c:v>1269691962237</c:v>
                </c:pt>
                <c:pt idx="13">
                  <c:v>23401719015554</c:v>
                </c:pt>
                <c:pt idx="14">
                  <c:v>2123365801029</c:v>
                </c:pt>
                <c:pt idx="15">
                  <c:v>2185836218000</c:v>
                </c:pt>
                <c:pt idx="16">
                  <c:v>1117736690000</c:v>
                </c:pt>
                <c:pt idx="17">
                  <c:v>1610691013794</c:v>
                </c:pt>
                <c:pt idx="18">
                  <c:v>1580047709681</c:v>
                </c:pt>
                <c:pt idx="19">
                  <c:v>7009002665625</c:v>
                </c:pt>
                <c:pt idx="20">
                  <c:v>7870457144596</c:v>
                </c:pt>
                <c:pt idx="21">
                  <c:v>7418202361775</c:v>
                </c:pt>
                <c:pt idx="22">
                  <c:v>14904886987131</c:v>
                </c:pt>
                <c:pt idx="23">
                  <c:v>6880401834839</c:v>
                </c:pt>
                <c:pt idx="24">
                  <c:v>434716920000</c:v>
                </c:pt>
                <c:pt idx="25">
                  <c:v>425995050000</c:v>
                </c:pt>
                <c:pt idx="26">
                  <c:v>450336547999</c:v>
                </c:pt>
                <c:pt idx="27">
                  <c:v>2503891479253</c:v>
                </c:pt>
                <c:pt idx="28">
                  <c:v>-270000000</c:v>
                </c:pt>
              </c:numCache>
            </c:numRef>
          </c:val>
          <c:extLst>
            <c:ext xmlns:c16="http://schemas.microsoft.com/office/drawing/2014/chart" uri="{C3380CC4-5D6E-409C-BE32-E72D297353CC}">
              <c16:uniqueId val="{00000001-6A70-41E3-A020-6BBCD5185999}"/>
            </c:ext>
          </c:extLst>
        </c:ser>
        <c:dLbls>
          <c:showLegendKey val="0"/>
          <c:showVal val="0"/>
          <c:showCatName val="0"/>
          <c:showSerName val="0"/>
          <c:showPercent val="0"/>
          <c:showBubbleSize val="0"/>
        </c:dLbls>
        <c:gapWidth val="0"/>
        <c:overlap val="100"/>
        <c:axId val="520046255"/>
        <c:axId val="520049135"/>
      </c:barChart>
      <c:dateAx>
        <c:axId val="520046255"/>
        <c:scaling>
          <c:orientation val="minMax"/>
        </c:scaling>
        <c:delete val="0"/>
        <c:axPos val="b"/>
        <c:numFmt formatCode="mm/yyyy"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20049135"/>
        <c:crosses val="autoZero"/>
        <c:auto val="0"/>
        <c:lblOffset val="100"/>
        <c:baseTimeUnit val="months"/>
        <c:majorUnit val="12"/>
        <c:majorTimeUnit val="months"/>
      </c:dateAx>
      <c:valAx>
        <c:axId val="52004913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20046255"/>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vi-VN"/>
                    <a:t>Tỷ đồng</a:t>
                  </a:r>
                  <a:endParaRPr lang="en-US"/>
                </a:p>
              </c:rich>
            </c:tx>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dispUnitsLbl>
        </c:dispUnits>
      </c:valAx>
      <c:spPr>
        <a:noFill/>
        <a:ln>
          <a:solidFill>
            <a:schemeClr val="bg1">
              <a:lumMod val="75000"/>
            </a:schemeClr>
          </a:solidFill>
        </a:ln>
        <a:effectLst/>
      </c:spPr>
    </c:plotArea>
    <c:legend>
      <c:legendPos val="b"/>
      <c:layout>
        <c:manualLayout>
          <c:xMode val="edge"/>
          <c:yMode val="edge"/>
          <c:x val="0.11260134149897927"/>
          <c:y val="0.8709937299504229"/>
          <c:w val="0.39979731700204141"/>
          <c:h val="7.3450714494021574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'Thay đổi vốn '!$M$1</c:f>
              <c:strCache>
                <c:ptCount val="1"/>
                <c:pt idx="0">
                  <c:v>Tăng nợ ngắn hạn</c:v>
                </c:pt>
              </c:strCache>
            </c:strRef>
          </c:tx>
          <c:spPr>
            <a:solidFill>
              <a:srgbClr val="002060"/>
            </a:solidFill>
            <a:ln>
              <a:noFill/>
            </a:ln>
            <a:effectLst/>
          </c:spPr>
          <c:invertIfNegative val="0"/>
          <c:cat>
            <c:strRef>
              <c:f>('Thay đổi vốn '!$L$2:$L$7,'Thay đổi vốn '!$L$12:$L$13,'Thay đổi vốn '!$L$25:$L$29)</c:f>
              <c:strCache>
                <c:ptCount val="13"/>
                <c:pt idx="0">
                  <c:v>HTN</c:v>
                </c:pt>
                <c:pt idx="1">
                  <c:v>NVL</c:v>
                </c:pt>
                <c:pt idx="2">
                  <c:v>SJS</c:v>
                </c:pt>
                <c:pt idx="3">
                  <c:v>ASM</c:v>
                </c:pt>
                <c:pt idx="4">
                  <c:v>NLG</c:v>
                </c:pt>
                <c:pt idx="5">
                  <c:v>VHM</c:v>
                </c:pt>
                <c:pt idx="6">
                  <c:v>DXG</c:v>
                </c:pt>
                <c:pt idx="7">
                  <c:v>LDG</c:v>
                </c:pt>
                <c:pt idx="8">
                  <c:v>FLC</c:v>
                </c:pt>
                <c:pt idx="9">
                  <c:v>KBC</c:v>
                </c:pt>
                <c:pt idx="10">
                  <c:v>LHG</c:v>
                </c:pt>
                <c:pt idx="11">
                  <c:v>TDC</c:v>
                </c:pt>
                <c:pt idx="12">
                  <c:v>VIC</c:v>
                </c:pt>
              </c:strCache>
              <c:extLst/>
            </c:strRef>
          </c:cat>
          <c:val>
            <c:numRef>
              <c:f>('Thay đổi vốn '!$M$2:$M$7,'Thay đổi vốn '!$M$12:$M$13,'Thay đổi vốn '!$M$25:$M$29)</c:f>
              <c:numCache>
                <c:formatCode>General</c:formatCode>
                <c:ptCount val="13"/>
                <c:pt idx="0">
                  <c:v>1293673271347</c:v>
                </c:pt>
                <c:pt idx="1">
                  <c:v>585683650903</c:v>
                </c:pt>
                <c:pt idx="2">
                  <c:v>499513676623</c:v>
                </c:pt>
                <c:pt idx="3">
                  <c:v>-274293261183</c:v>
                </c:pt>
                <c:pt idx="4">
                  <c:v>215888983749</c:v>
                </c:pt>
                <c:pt idx="5">
                  <c:v>158471157436</c:v>
                </c:pt>
                <c:pt idx="6">
                  <c:v>160255109873</c:v>
                </c:pt>
                <c:pt idx="7">
                  <c:v>469416443958</c:v>
                </c:pt>
                <c:pt idx="8">
                  <c:v>-117268259515</c:v>
                </c:pt>
                <c:pt idx="9">
                  <c:v>36621101116</c:v>
                </c:pt>
                <c:pt idx="10">
                  <c:v>-106371125698</c:v>
                </c:pt>
                <c:pt idx="11">
                  <c:v>-162523131979</c:v>
                </c:pt>
                <c:pt idx="12">
                  <c:v>-214232539317</c:v>
                </c:pt>
              </c:numCache>
              <c:extLst/>
            </c:numRef>
          </c:val>
          <c:extLst>
            <c:ext xmlns:c16="http://schemas.microsoft.com/office/drawing/2014/chart" uri="{C3380CC4-5D6E-409C-BE32-E72D297353CC}">
              <c16:uniqueId val="{00000000-306A-4645-92A3-F2CAE2F5D4A7}"/>
            </c:ext>
          </c:extLst>
        </c:ser>
        <c:ser>
          <c:idx val="1"/>
          <c:order val="1"/>
          <c:tx>
            <c:strRef>
              <c:f>'Thay đổi vốn '!$N$1</c:f>
              <c:strCache>
                <c:ptCount val="1"/>
                <c:pt idx="0">
                  <c:v>Tăng nợ dài hạn</c:v>
                </c:pt>
              </c:strCache>
            </c:strRef>
          </c:tx>
          <c:spPr>
            <a:solidFill>
              <a:srgbClr val="C00000"/>
            </a:solidFill>
            <a:ln>
              <a:noFill/>
            </a:ln>
            <a:effectLst/>
          </c:spPr>
          <c:invertIfNegative val="0"/>
          <c:cat>
            <c:strRef>
              <c:f>('Thay đổi vốn '!$L$2:$L$7,'Thay đổi vốn '!$L$12:$L$13,'Thay đổi vốn '!$L$25:$L$29)</c:f>
              <c:strCache>
                <c:ptCount val="13"/>
                <c:pt idx="0">
                  <c:v>HTN</c:v>
                </c:pt>
                <c:pt idx="1">
                  <c:v>NVL</c:v>
                </c:pt>
                <c:pt idx="2">
                  <c:v>SJS</c:v>
                </c:pt>
                <c:pt idx="3">
                  <c:v>ASM</c:v>
                </c:pt>
                <c:pt idx="4">
                  <c:v>NLG</c:v>
                </c:pt>
                <c:pt idx="5">
                  <c:v>VHM</c:v>
                </c:pt>
                <c:pt idx="6">
                  <c:v>DXG</c:v>
                </c:pt>
                <c:pt idx="7">
                  <c:v>LDG</c:v>
                </c:pt>
                <c:pt idx="8">
                  <c:v>FLC</c:v>
                </c:pt>
                <c:pt idx="9">
                  <c:v>KBC</c:v>
                </c:pt>
                <c:pt idx="10">
                  <c:v>LHG</c:v>
                </c:pt>
                <c:pt idx="11">
                  <c:v>TDC</c:v>
                </c:pt>
                <c:pt idx="12">
                  <c:v>VIC</c:v>
                </c:pt>
              </c:strCache>
              <c:extLst/>
            </c:strRef>
          </c:cat>
          <c:val>
            <c:numRef>
              <c:f>('Thay đổi vốn '!$N$2:$N$7,'Thay đổi vốn '!$N$12:$N$13,'Thay đổi vốn '!$N$25:$N$29)</c:f>
              <c:numCache>
                <c:formatCode>General</c:formatCode>
                <c:ptCount val="13"/>
                <c:pt idx="0">
                  <c:v>-643449819259</c:v>
                </c:pt>
                <c:pt idx="1">
                  <c:v>24400869543</c:v>
                </c:pt>
                <c:pt idx="2">
                  <c:v>0</c:v>
                </c:pt>
                <c:pt idx="3">
                  <c:v>505520976406</c:v>
                </c:pt>
                <c:pt idx="4">
                  <c:v>1657570008</c:v>
                </c:pt>
                <c:pt idx="5">
                  <c:v>0</c:v>
                </c:pt>
                <c:pt idx="6">
                  <c:v>-126143687606</c:v>
                </c:pt>
                <c:pt idx="7">
                  <c:v>-450229500000</c:v>
                </c:pt>
                <c:pt idx="8">
                  <c:v>1161822578</c:v>
                </c:pt>
                <c:pt idx="9">
                  <c:v>-162068576013</c:v>
                </c:pt>
                <c:pt idx="10">
                  <c:v>-29023865864</c:v>
                </c:pt>
                <c:pt idx="11">
                  <c:v>-17600000000</c:v>
                </c:pt>
                <c:pt idx="12">
                  <c:v>-867722766398</c:v>
                </c:pt>
              </c:numCache>
              <c:extLst/>
            </c:numRef>
          </c:val>
          <c:extLst>
            <c:ext xmlns:c16="http://schemas.microsoft.com/office/drawing/2014/chart" uri="{C3380CC4-5D6E-409C-BE32-E72D297353CC}">
              <c16:uniqueId val="{00000001-306A-4645-92A3-F2CAE2F5D4A7}"/>
            </c:ext>
          </c:extLst>
        </c:ser>
        <c:dLbls>
          <c:showLegendKey val="0"/>
          <c:showVal val="0"/>
          <c:showCatName val="0"/>
          <c:showSerName val="0"/>
          <c:showPercent val="0"/>
          <c:showBubbleSize val="0"/>
        </c:dLbls>
        <c:gapWidth val="219"/>
        <c:overlap val="100"/>
        <c:axId val="247487920"/>
        <c:axId val="247466320"/>
        <c:extLst>
          <c:ext xmlns:c15="http://schemas.microsoft.com/office/drawing/2012/chart" uri="{02D57815-91ED-43cb-92C2-25804820EDAC}">
            <c15:filteredBarSeries>
              <c15:ser>
                <c:idx val="2"/>
                <c:order val="2"/>
                <c:tx>
                  <c:strRef>
                    <c:extLst>
                      <c:ext uri="{02D57815-91ED-43cb-92C2-25804820EDAC}">
                        <c15:formulaRef>
                          <c15:sqref>'Thay đổi vốn '!$O$1</c15:sqref>
                        </c15:formulaRef>
                      </c:ext>
                    </c:extLst>
                    <c:strCache>
                      <c:ptCount val="1"/>
                      <c:pt idx="0">
                        <c:v>SUM</c:v>
                      </c:pt>
                    </c:strCache>
                  </c:strRef>
                </c:tx>
                <c:spPr>
                  <a:solidFill>
                    <a:schemeClr val="accent3"/>
                  </a:solidFill>
                  <a:ln>
                    <a:noFill/>
                  </a:ln>
                  <a:effectLst/>
                </c:spPr>
                <c:invertIfNegative val="0"/>
                <c:cat>
                  <c:strRef>
                    <c:extLst>
                      <c:ext uri="{02D57815-91ED-43cb-92C2-25804820EDAC}">
                        <c15:formulaRef>
                          <c15:sqref>('Thay đổi vốn '!$L$2:$L$7,'Thay đổi vốn '!$L$12:$L$13,'Thay đổi vốn '!$L$25:$L$29)</c15:sqref>
                        </c15:formulaRef>
                      </c:ext>
                    </c:extLst>
                    <c:strCache>
                      <c:ptCount val="13"/>
                      <c:pt idx="0">
                        <c:v>HTN</c:v>
                      </c:pt>
                      <c:pt idx="1">
                        <c:v>NVL</c:v>
                      </c:pt>
                      <c:pt idx="2">
                        <c:v>SJS</c:v>
                      </c:pt>
                      <c:pt idx="3">
                        <c:v>ASM</c:v>
                      </c:pt>
                      <c:pt idx="4">
                        <c:v>NLG</c:v>
                      </c:pt>
                      <c:pt idx="5">
                        <c:v>VHM</c:v>
                      </c:pt>
                      <c:pt idx="6">
                        <c:v>DXG</c:v>
                      </c:pt>
                      <c:pt idx="7">
                        <c:v>LDG</c:v>
                      </c:pt>
                      <c:pt idx="8">
                        <c:v>FLC</c:v>
                      </c:pt>
                      <c:pt idx="9">
                        <c:v>KBC</c:v>
                      </c:pt>
                      <c:pt idx="10">
                        <c:v>LHG</c:v>
                      </c:pt>
                      <c:pt idx="11">
                        <c:v>TDC</c:v>
                      </c:pt>
                      <c:pt idx="12">
                        <c:v>VIC</c:v>
                      </c:pt>
                    </c:strCache>
                  </c:strRef>
                </c:cat>
                <c:val>
                  <c:numRef>
                    <c:extLst>
                      <c:ext uri="{02D57815-91ED-43cb-92C2-25804820EDAC}">
                        <c15:formulaRef>
                          <c15:sqref>('Thay đổi vốn '!$O$2:$O$7,'Thay đổi vốn '!$O$12:$O$13,'Thay đổi vốn '!$O$25:$O$29)</c15:sqref>
                        </c15:formulaRef>
                      </c:ext>
                    </c:extLst>
                    <c:numCache>
                      <c:formatCode>#,##0</c:formatCode>
                      <c:ptCount val="13"/>
                      <c:pt idx="0">
                        <c:v>650223452088</c:v>
                      </c:pt>
                      <c:pt idx="1">
                        <c:v>610084520446</c:v>
                      </c:pt>
                      <c:pt idx="2">
                        <c:v>499513676623</c:v>
                      </c:pt>
                      <c:pt idx="3">
                        <c:v>231227715223</c:v>
                      </c:pt>
                      <c:pt idx="4">
                        <c:v>217546553757</c:v>
                      </c:pt>
                      <c:pt idx="5">
                        <c:v>158471157436</c:v>
                      </c:pt>
                      <c:pt idx="6">
                        <c:v>34111422267</c:v>
                      </c:pt>
                      <c:pt idx="7">
                        <c:v>19186943958</c:v>
                      </c:pt>
                      <c:pt idx="8">
                        <c:v>-116106436937</c:v>
                      </c:pt>
                      <c:pt idx="9">
                        <c:v>-125447474897</c:v>
                      </c:pt>
                      <c:pt idx="10">
                        <c:v>-135394991562</c:v>
                      </c:pt>
                      <c:pt idx="11">
                        <c:v>-180123131979</c:v>
                      </c:pt>
                      <c:pt idx="12">
                        <c:v>-1081955305715</c:v>
                      </c:pt>
                    </c:numCache>
                  </c:numRef>
                </c:val>
                <c:extLst>
                  <c:ext xmlns:c16="http://schemas.microsoft.com/office/drawing/2014/chart" uri="{C3380CC4-5D6E-409C-BE32-E72D297353CC}">
                    <c16:uniqueId val="{00000002-306A-4645-92A3-F2CAE2F5D4A7}"/>
                  </c:ext>
                </c:extLst>
              </c15:ser>
            </c15:filteredBarSeries>
          </c:ext>
        </c:extLst>
      </c:barChart>
      <c:catAx>
        <c:axId val="24748792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crossAx val="247466320"/>
        <c:crosses val="autoZero"/>
        <c:auto val="1"/>
        <c:lblAlgn val="ctr"/>
        <c:lblOffset val="100"/>
        <c:noMultiLvlLbl val="0"/>
      </c:catAx>
      <c:valAx>
        <c:axId val="247466320"/>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crossAx val="247487920"/>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r>
                    <a:rPr lang="vi-VN"/>
                    <a:t>Tỷ đồng</a:t>
                  </a:r>
                  <a:endParaRPr lang="en-US"/>
                </a:p>
              </c:rich>
            </c:tx>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dispUnitsLbl>
        </c:dispUnits>
      </c:valAx>
      <c:spPr>
        <a:noFill/>
        <a:ln>
          <a:solidFill>
            <a:schemeClr val="bg1">
              <a:lumMod val="85000"/>
            </a:schemeClr>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3-DAD1-4C4F-91C7-0D7CFDA35618}"/>
              </c:ext>
            </c:extLst>
          </c:dPt>
          <c:dPt>
            <c:idx val="1"/>
            <c:invertIfNegative val="0"/>
            <c:bubble3D val="0"/>
            <c:spPr>
              <a:solidFill>
                <a:srgbClr val="FFFF00"/>
              </a:solidFill>
              <a:ln>
                <a:noFill/>
              </a:ln>
              <a:effectLst/>
            </c:spPr>
            <c:extLst>
              <c:ext xmlns:c16="http://schemas.microsoft.com/office/drawing/2014/chart" uri="{C3380CC4-5D6E-409C-BE32-E72D297353CC}">
                <c16:uniqueId val="{00000002-DAD1-4C4F-91C7-0D7CFDA35618}"/>
              </c:ext>
            </c:extLst>
          </c:dPt>
          <c:dPt>
            <c:idx val="2"/>
            <c:invertIfNegative val="0"/>
            <c:bubble3D val="0"/>
            <c:spPr>
              <a:solidFill>
                <a:srgbClr val="FFC000"/>
              </a:solidFill>
              <a:ln>
                <a:noFill/>
              </a:ln>
              <a:effectLst/>
            </c:spPr>
            <c:extLst>
              <c:ext xmlns:c16="http://schemas.microsoft.com/office/drawing/2014/chart" uri="{C3380CC4-5D6E-409C-BE32-E72D297353CC}">
                <c16:uniqueId val="{00000001-DAD1-4C4F-91C7-0D7CFDA3561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Sheet5!$X$3:$X$6</c:f>
              <c:strCache>
                <c:ptCount val="4"/>
                <c:pt idx="0">
                  <c:v>Không vi phạm</c:v>
                </c:pt>
                <c:pt idx="1">
                  <c:v>Vi phạm tiêu chí 1</c:v>
                </c:pt>
                <c:pt idx="2">
                  <c:v>Vi phạm tiêu chí 2</c:v>
                </c:pt>
                <c:pt idx="3">
                  <c:v>Vi phạm tiêu chí 3</c:v>
                </c:pt>
              </c:strCache>
            </c:strRef>
          </c:cat>
          <c:val>
            <c:numRef>
              <c:f>Sheet5!$Y$3:$Y$6</c:f>
              <c:numCache>
                <c:formatCode>General</c:formatCode>
                <c:ptCount val="4"/>
                <c:pt idx="0">
                  <c:v>12</c:v>
                </c:pt>
                <c:pt idx="1">
                  <c:v>16</c:v>
                </c:pt>
                <c:pt idx="2">
                  <c:v>6</c:v>
                </c:pt>
                <c:pt idx="3">
                  <c:v>51</c:v>
                </c:pt>
              </c:numCache>
            </c:numRef>
          </c:val>
          <c:extLst>
            <c:ext xmlns:c16="http://schemas.microsoft.com/office/drawing/2014/chart" uri="{C3380CC4-5D6E-409C-BE32-E72D297353CC}">
              <c16:uniqueId val="{00000000-DAD1-4C4F-91C7-0D7CFDA35618}"/>
            </c:ext>
          </c:extLst>
        </c:ser>
        <c:dLbls>
          <c:showLegendKey val="0"/>
          <c:showVal val="0"/>
          <c:showCatName val="0"/>
          <c:showSerName val="0"/>
          <c:showPercent val="0"/>
          <c:showBubbleSize val="0"/>
        </c:dLbls>
        <c:gapWidth val="219"/>
        <c:overlap val="-27"/>
        <c:axId val="1671170783"/>
        <c:axId val="1671171263"/>
      </c:barChart>
      <c:catAx>
        <c:axId val="1671170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1171263"/>
        <c:crosses val="autoZero"/>
        <c:auto val="1"/>
        <c:lblAlgn val="ctr"/>
        <c:lblOffset val="100"/>
        <c:noMultiLvlLbl val="0"/>
      </c:catAx>
      <c:valAx>
        <c:axId val="1671171263"/>
        <c:scaling>
          <c:orientation val="minMax"/>
        </c:scaling>
        <c:delete val="1"/>
        <c:axPos val="l"/>
        <c:numFmt formatCode="General" sourceLinked="1"/>
        <c:majorTickMark val="none"/>
        <c:minorTickMark val="none"/>
        <c:tickLblPos val="nextTo"/>
        <c:crossAx val="1671170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1-F9AD-412E-ABBF-BE9F8B356E1A}"/>
              </c:ext>
            </c:extLst>
          </c:dPt>
          <c:dPt>
            <c:idx val="1"/>
            <c:invertIfNegative val="0"/>
            <c:bubble3D val="0"/>
            <c:spPr>
              <a:solidFill>
                <a:srgbClr val="FFFF00"/>
              </a:solidFill>
              <a:ln>
                <a:noFill/>
              </a:ln>
              <a:effectLst/>
            </c:spPr>
            <c:extLst>
              <c:ext xmlns:c16="http://schemas.microsoft.com/office/drawing/2014/chart" uri="{C3380CC4-5D6E-409C-BE32-E72D297353CC}">
                <c16:uniqueId val="{00000002-F9AD-412E-ABBF-BE9F8B356E1A}"/>
              </c:ext>
            </c:extLst>
          </c:dPt>
          <c:dPt>
            <c:idx val="2"/>
            <c:invertIfNegative val="0"/>
            <c:bubble3D val="0"/>
            <c:spPr>
              <a:solidFill>
                <a:srgbClr val="FFC000"/>
              </a:solidFill>
              <a:ln>
                <a:noFill/>
              </a:ln>
              <a:effectLst/>
            </c:spPr>
            <c:extLst>
              <c:ext xmlns:c16="http://schemas.microsoft.com/office/drawing/2014/chart" uri="{C3380CC4-5D6E-409C-BE32-E72D297353CC}">
                <c16:uniqueId val="{00000003-F9AD-412E-ABBF-BE9F8B356E1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'XLDL_3 lằn'!$AF$3:$AF$6</c:f>
              <c:strCache>
                <c:ptCount val="4"/>
                <c:pt idx="0">
                  <c:v>Không vi phạm</c:v>
                </c:pt>
                <c:pt idx="1">
                  <c:v>Vi phạm 1 tiêu chí</c:v>
                </c:pt>
                <c:pt idx="2">
                  <c:v>Vi phạm 2 tiêu chí</c:v>
                </c:pt>
                <c:pt idx="3">
                  <c:v>Vi phạm 3 tiêu chí</c:v>
                </c:pt>
              </c:strCache>
            </c:strRef>
          </c:cat>
          <c:val>
            <c:numRef>
              <c:f>'XLDL_3 lằn'!$AH$3:$AH$6</c:f>
              <c:numCache>
                <c:formatCode>0.0%</c:formatCode>
                <c:ptCount val="4"/>
                <c:pt idx="0">
                  <c:v>0.35299999999999998</c:v>
                </c:pt>
                <c:pt idx="1">
                  <c:v>0.49399999999999999</c:v>
                </c:pt>
                <c:pt idx="2">
                  <c:v>9.4E-2</c:v>
                </c:pt>
                <c:pt idx="3">
                  <c:v>5.8999999999999997E-2</c:v>
                </c:pt>
              </c:numCache>
            </c:numRef>
          </c:val>
          <c:extLst>
            <c:ext xmlns:c16="http://schemas.microsoft.com/office/drawing/2014/chart" uri="{C3380CC4-5D6E-409C-BE32-E72D297353CC}">
              <c16:uniqueId val="{00000000-F9AD-412E-ABBF-BE9F8B356E1A}"/>
            </c:ext>
          </c:extLst>
        </c:ser>
        <c:dLbls>
          <c:showLegendKey val="0"/>
          <c:showVal val="0"/>
          <c:showCatName val="0"/>
          <c:showSerName val="0"/>
          <c:showPercent val="0"/>
          <c:showBubbleSize val="0"/>
        </c:dLbls>
        <c:gapWidth val="219"/>
        <c:overlap val="-27"/>
        <c:axId val="1949540415"/>
        <c:axId val="1949539455"/>
      </c:barChart>
      <c:catAx>
        <c:axId val="1949540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539455"/>
        <c:crosses val="autoZero"/>
        <c:auto val="1"/>
        <c:lblAlgn val="ctr"/>
        <c:lblOffset val="100"/>
        <c:noMultiLvlLbl val="0"/>
      </c:catAx>
      <c:valAx>
        <c:axId val="1949539455"/>
        <c:scaling>
          <c:orientation val="minMax"/>
        </c:scaling>
        <c:delete val="1"/>
        <c:axPos val="l"/>
        <c:numFmt formatCode="0.0%" sourceLinked="1"/>
        <c:majorTickMark val="none"/>
        <c:minorTickMark val="none"/>
        <c:tickLblPos val="nextTo"/>
        <c:crossAx val="1949540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299431321084858E-2"/>
          <c:y val="8.8288130650335375E-2"/>
          <c:w val="0.51940113735783022"/>
          <c:h val="0.86566856226305045"/>
        </c:manualLayout>
      </c:layout>
      <c:doughnutChart>
        <c:varyColors val="1"/>
        <c:ser>
          <c:idx val="0"/>
          <c:order val="0"/>
          <c:tx>
            <c:strRef>
              <c:f>'P1'!$M$1</c:f>
              <c:strCache>
                <c:ptCount val="1"/>
                <c:pt idx="0">
                  <c:v>2021</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1-A955-4951-B26A-5C0791045943}"/>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3-A955-4951-B26A-5C0791045943}"/>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5-A955-4951-B26A-5C0791045943}"/>
              </c:ext>
            </c:extLst>
          </c:dPt>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Roboto" panose="02000000000000000000" pitchFamily="2" charset="0"/>
                    <a:ea typeface="Roboto" panose="02000000000000000000" pitchFamily="2" charset="0"/>
                    <a:cs typeface="Roboto" panose="02000000000000000000" pitchFamily="2"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'P1'!$K$2:$K$4</c:f>
              <c:strCache>
                <c:ptCount val="3"/>
                <c:pt idx="0">
                  <c:v>Bất động sản</c:v>
                </c:pt>
                <c:pt idx="1">
                  <c:v>Tài chính - ngân hàng</c:v>
                </c:pt>
                <c:pt idx="2">
                  <c:v>Khác</c:v>
                </c:pt>
              </c:strCache>
            </c:strRef>
          </c:cat>
          <c:val>
            <c:numRef>
              <c:f>'P1'!$M$2:$M$4</c:f>
              <c:numCache>
                <c:formatCode>0%</c:formatCode>
                <c:ptCount val="3"/>
                <c:pt idx="0">
                  <c:v>0.33</c:v>
                </c:pt>
                <c:pt idx="1">
                  <c:v>0.36</c:v>
                </c:pt>
                <c:pt idx="2">
                  <c:v>0.31</c:v>
                </c:pt>
              </c:numCache>
            </c:numRef>
          </c:val>
          <c:extLst>
            <c:ext xmlns:c16="http://schemas.microsoft.com/office/drawing/2014/chart" uri="{C3380CC4-5D6E-409C-BE32-E72D297353CC}">
              <c16:uniqueId val="{00000006-A955-4951-B26A-5C0791045943}"/>
            </c:ext>
          </c:extLst>
        </c:ser>
        <c:ser>
          <c:idx val="1"/>
          <c:order val="1"/>
          <c:tx>
            <c:strRef>
              <c:f>'P1'!$N$1</c:f>
              <c:strCache>
                <c:ptCount val="1"/>
                <c:pt idx="0">
                  <c:v>2022</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8-A955-4951-B26A-5C0791045943}"/>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A-A955-4951-B26A-5C0791045943}"/>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C-A955-4951-B26A-5C0791045943}"/>
              </c:ext>
            </c:extLst>
          </c:dPt>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Roboto" panose="02000000000000000000" pitchFamily="2" charset="0"/>
                    <a:ea typeface="Roboto" panose="02000000000000000000" pitchFamily="2" charset="0"/>
                    <a:cs typeface="Roboto" panose="02000000000000000000" pitchFamily="2"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'P1'!$K$2:$K$4</c:f>
              <c:strCache>
                <c:ptCount val="3"/>
                <c:pt idx="0">
                  <c:v>Bất động sản</c:v>
                </c:pt>
                <c:pt idx="1">
                  <c:v>Tài chính - ngân hàng</c:v>
                </c:pt>
                <c:pt idx="2">
                  <c:v>Khác</c:v>
                </c:pt>
              </c:strCache>
            </c:strRef>
          </c:cat>
          <c:val>
            <c:numRef>
              <c:f>'P1'!$N$2:$N$4</c:f>
              <c:numCache>
                <c:formatCode>0%</c:formatCode>
                <c:ptCount val="3"/>
                <c:pt idx="0">
                  <c:v>0.23</c:v>
                </c:pt>
                <c:pt idx="1">
                  <c:v>0.56000000000000005</c:v>
                </c:pt>
                <c:pt idx="2">
                  <c:v>0.21</c:v>
                </c:pt>
              </c:numCache>
            </c:numRef>
          </c:val>
          <c:extLst>
            <c:ext xmlns:c16="http://schemas.microsoft.com/office/drawing/2014/chart" uri="{C3380CC4-5D6E-409C-BE32-E72D297353CC}">
              <c16:uniqueId val="{0000000D-A955-4951-B26A-5C0791045943}"/>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61954544143520518"/>
          <c:y val="0.2742380959286167"/>
          <c:w val="0.35394912174439735"/>
          <c:h val="0.4140678547778212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Roboto" panose="02000000000000000000" pitchFamily="2" charset="0"/>
          <a:ea typeface="Roboto" panose="02000000000000000000" pitchFamily="2" charset="0"/>
          <a:cs typeface="Roboto" panose="02000000000000000000" pitchFamily="2"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3-DAD1-4C4F-91C7-0D7CFDA35618}"/>
              </c:ext>
            </c:extLst>
          </c:dPt>
          <c:dPt>
            <c:idx val="1"/>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2-DAD1-4C4F-91C7-0D7CFDA35618}"/>
              </c:ext>
            </c:extLst>
          </c:dPt>
          <c:dPt>
            <c:idx val="2"/>
            <c:invertIfNegative val="0"/>
            <c:bubble3D val="0"/>
            <c:spPr>
              <a:solidFill>
                <a:srgbClr val="002060"/>
              </a:solidFill>
              <a:ln>
                <a:noFill/>
              </a:ln>
              <a:effectLst/>
            </c:spPr>
            <c:extLst>
              <c:ext xmlns:c16="http://schemas.microsoft.com/office/drawing/2014/chart" uri="{C3380CC4-5D6E-409C-BE32-E72D297353CC}">
                <c16:uniqueId val="{00000001-DAD1-4C4F-91C7-0D7CFDA3561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Sheet5!$X$3:$X$6</c:f>
              <c:strCache>
                <c:ptCount val="4"/>
                <c:pt idx="0">
                  <c:v>Không vi phạm</c:v>
                </c:pt>
                <c:pt idx="1">
                  <c:v>Vi phạm tiêu chí 1</c:v>
                </c:pt>
                <c:pt idx="2">
                  <c:v>Vi phạm tiêu chí 2</c:v>
                </c:pt>
                <c:pt idx="3">
                  <c:v>Vi phạm tiêu chí 3</c:v>
                </c:pt>
              </c:strCache>
            </c:strRef>
          </c:cat>
          <c:val>
            <c:numRef>
              <c:f>Sheet5!$Y$3:$Y$6</c:f>
              <c:numCache>
                <c:formatCode>General</c:formatCode>
                <c:ptCount val="4"/>
                <c:pt idx="0">
                  <c:v>12</c:v>
                </c:pt>
                <c:pt idx="1">
                  <c:v>16</c:v>
                </c:pt>
                <c:pt idx="2">
                  <c:v>6</c:v>
                </c:pt>
                <c:pt idx="3">
                  <c:v>51</c:v>
                </c:pt>
              </c:numCache>
            </c:numRef>
          </c:val>
          <c:extLst>
            <c:ext xmlns:c16="http://schemas.microsoft.com/office/drawing/2014/chart" uri="{C3380CC4-5D6E-409C-BE32-E72D297353CC}">
              <c16:uniqueId val="{00000000-DAD1-4C4F-91C7-0D7CFDA35618}"/>
            </c:ext>
          </c:extLst>
        </c:ser>
        <c:dLbls>
          <c:showLegendKey val="0"/>
          <c:showVal val="0"/>
          <c:showCatName val="0"/>
          <c:showSerName val="0"/>
          <c:showPercent val="0"/>
          <c:showBubbleSize val="0"/>
        </c:dLbls>
        <c:gapWidth val="219"/>
        <c:overlap val="-27"/>
        <c:axId val="1671170783"/>
        <c:axId val="1671171263"/>
      </c:barChart>
      <c:catAx>
        <c:axId val="1671170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1171263"/>
        <c:crosses val="autoZero"/>
        <c:auto val="1"/>
        <c:lblAlgn val="ctr"/>
        <c:lblOffset val="100"/>
        <c:noMultiLvlLbl val="0"/>
      </c:catAx>
      <c:valAx>
        <c:axId val="1671171263"/>
        <c:scaling>
          <c:orientation val="minMax"/>
        </c:scaling>
        <c:delete val="1"/>
        <c:axPos val="l"/>
        <c:numFmt formatCode="General" sourceLinked="1"/>
        <c:majorTickMark val="none"/>
        <c:minorTickMark val="none"/>
        <c:tickLblPos val="nextTo"/>
        <c:crossAx val="1671170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1-F9AD-412E-ABBF-BE9F8B356E1A}"/>
              </c:ext>
            </c:extLst>
          </c:dPt>
          <c:dPt>
            <c:idx val="1"/>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2-F9AD-412E-ABBF-BE9F8B356E1A}"/>
              </c:ext>
            </c:extLst>
          </c:dPt>
          <c:dPt>
            <c:idx val="2"/>
            <c:invertIfNegative val="0"/>
            <c:bubble3D val="0"/>
            <c:spPr>
              <a:solidFill>
                <a:srgbClr val="002060"/>
              </a:solidFill>
              <a:ln>
                <a:noFill/>
              </a:ln>
              <a:effectLst/>
            </c:spPr>
            <c:extLst>
              <c:ext xmlns:c16="http://schemas.microsoft.com/office/drawing/2014/chart" uri="{C3380CC4-5D6E-409C-BE32-E72D297353CC}">
                <c16:uniqueId val="{00000003-F9AD-412E-ABBF-BE9F8B356E1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'XLDL_3 lằn'!$AF$3:$AF$6</c:f>
              <c:strCache>
                <c:ptCount val="4"/>
                <c:pt idx="0">
                  <c:v>Không vi phạm</c:v>
                </c:pt>
                <c:pt idx="1">
                  <c:v>Vi phạm 1 tiêu chí</c:v>
                </c:pt>
                <c:pt idx="2">
                  <c:v>Vi phạm 2 tiêu chí</c:v>
                </c:pt>
                <c:pt idx="3">
                  <c:v>Vi phạm 3 tiêu chí</c:v>
                </c:pt>
              </c:strCache>
            </c:strRef>
          </c:cat>
          <c:val>
            <c:numRef>
              <c:f>'XLDL_3 lằn'!$AH$3:$AH$6</c:f>
              <c:numCache>
                <c:formatCode>0.0%</c:formatCode>
                <c:ptCount val="4"/>
                <c:pt idx="0">
                  <c:v>0.35299999999999998</c:v>
                </c:pt>
                <c:pt idx="1">
                  <c:v>0.49399999999999999</c:v>
                </c:pt>
                <c:pt idx="2">
                  <c:v>9.4E-2</c:v>
                </c:pt>
                <c:pt idx="3">
                  <c:v>5.8999999999999997E-2</c:v>
                </c:pt>
              </c:numCache>
            </c:numRef>
          </c:val>
          <c:extLst>
            <c:ext xmlns:c16="http://schemas.microsoft.com/office/drawing/2014/chart" uri="{C3380CC4-5D6E-409C-BE32-E72D297353CC}">
              <c16:uniqueId val="{00000000-F9AD-412E-ABBF-BE9F8B356E1A}"/>
            </c:ext>
          </c:extLst>
        </c:ser>
        <c:dLbls>
          <c:showLegendKey val="0"/>
          <c:showVal val="0"/>
          <c:showCatName val="0"/>
          <c:showSerName val="0"/>
          <c:showPercent val="0"/>
          <c:showBubbleSize val="0"/>
        </c:dLbls>
        <c:gapWidth val="219"/>
        <c:overlap val="-27"/>
        <c:axId val="1949540415"/>
        <c:axId val="1949539455"/>
      </c:barChart>
      <c:catAx>
        <c:axId val="1949540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539455"/>
        <c:crosses val="autoZero"/>
        <c:auto val="1"/>
        <c:lblAlgn val="ctr"/>
        <c:lblOffset val="100"/>
        <c:noMultiLvlLbl val="0"/>
      </c:catAx>
      <c:valAx>
        <c:axId val="1949539455"/>
        <c:scaling>
          <c:orientation val="minMax"/>
        </c:scaling>
        <c:delete val="1"/>
        <c:axPos val="l"/>
        <c:numFmt formatCode="0.0%" sourceLinked="1"/>
        <c:majorTickMark val="none"/>
        <c:minorTickMark val="none"/>
        <c:tickLblPos val="nextTo"/>
        <c:crossAx val="1949540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NVL!$K$47</c:f>
              <c:strCache>
                <c:ptCount val="1"/>
                <c:pt idx="0">
                  <c:v>Vay ngân hàng</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NVL!$L$45:$W$46</c:f>
              <c:multiLvlStrCache>
                <c:ptCount val="12"/>
                <c:lvl>
                  <c:pt idx="0">
                    <c:v>2019</c:v>
                  </c:pt>
                  <c:pt idx="1">
                    <c:v>2021</c:v>
                  </c:pt>
                  <c:pt idx="2">
                    <c:v>2022</c:v>
                  </c:pt>
                  <c:pt idx="3">
                    <c:v>2019</c:v>
                  </c:pt>
                  <c:pt idx="4">
                    <c:v>2021</c:v>
                  </c:pt>
                  <c:pt idx="5">
                    <c:v>2022</c:v>
                  </c:pt>
                  <c:pt idx="6">
                    <c:v>2019</c:v>
                  </c:pt>
                  <c:pt idx="7">
                    <c:v>2021</c:v>
                  </c:pt>
                  <c:pt idx="8">
                    <c:v>2022</c:v>
                  </c:pt>
                  <c:pt idx="9">
                    <c:v>2019</c:v>
                  </c:pt>
                  <c:pt idx="10">
                    <c:v>2021</c:v>
                  </c:pt>
                  <c:pt idx="11">
                    <c:v>2022</c:v>
                  </c:pt>
                </c:lvl>
                <c:lvl>
                  <c:pt idx="0">
                    <c:v>NVL</c:v>
                  </c:pt>
                  <c:pt idx="3">
                    <c:v>VHM</c:v>
                  </c:pt>
                  <c:pt idx="6">
                    <c:v>AGG</c:v>
                  </c:pt>
                  <c:pt idx="9">
                    <c:v>NLG</c:v>
                  </c:pt>
                </c:lvl>
              </c:multiLvlStrCache>
            </c:multiLvlStrRef>
          </c:cat>
          <c:val>
            <c:numRef>
              <c:f>NVL!$L$47:$W$47</c:f>
              <c:numCache>
                <c:formatCode>0%</c:formatCode>
                <c:ptCount val="12"/>
                <c:pt idx="0">
                  <c:v>0.41656230707264807</c:v>
                </c:pt>
                <c:pt idx="1">
                  <c:v>0.27756305273501475</c:v>
                </c:pt>
                <c:pt idx="2">
                  <c:v>0.18281514417493447</c:v>
                </c:pt>
                <c:pt idx="3">
                  <c:v>0.19868094386465338</c:v>
                </c:pt>
                <c:pt idx="4">
                  <c:v>3.773012340683795E-2</c:v>
                </c:pt>
                <c:pt idx="5">
                  <c:v>0.48672761925807251</c:v>
                </c:pt>
                <c:pt idx="6">
                  <c:v>0.66283632286995509</c:v>
                </c:pt>
                <c:pt idx="7">
                  <c:v>0.11131750945992433</c:v>
                </c:pt>
                <c:pt idx="8">
                  <c:v>0.18495563674321502</c:v>
                </c:pt>
                <c:pt idx="9">
                  <c:v>0.27980311429031446</c:v>
                </c:pt>
                <c:pt idx="10">
                  <c:v>0.44113325756105676</c:v>
                </c:pt>
                <c:pt idx="11">
                  <c:v>0.33930603237969792</c:v>
                </c:pt>
              </c:numCache>
            </c:numRef>
          </c:val>
          <c:extLst>
            <c:ext xmlns:c16="http://schemas.microsoft.com/office/drawing/2014/chart" uri="{C3380CC4-5D6E-409C-BE32-E72D297353CC}">
              <c16:uniqueId val="{00000001-4862-428F-B2D7-7F802C133544}"/>
            </c:ext>
          </c:extLst>
        </c:ser>
        <c:ser>
          <c:idx val="1"/>
          <c:order val="1"/>
          <c:tx>
            <c:strRef>
              <c:f>NVL!$K$48</c:f>
              <c:strCache>
                <c:ptCount val="1"/>
                <c:pt idx="0">
                  <c:v>Phát hành trái phiếu</c:v>
                </c:pt>
              </c:strCache>
            </c:strRef>
          </c:tx>
          <c:spPr>
            <a:solidFill>
              <a:schemeClr val="accent2"/>
            </a:solidFill>
            <a:ln>
              <a:noFill/>
            </a:ln>
            <a:effectLst/>
          </c:spPr>
          <c:invertIfNegative val="0"/>
          <c:dLbls>
            <c:dLbl>
              <c:idx val="6"/>
              <c:delete val="1"/>
              <c:extLst>
                <c:ext xmlns:c15="http://schemas.microsoft.com/office/drawing/2012/chart" uri="{CE6537A1-D6FC-4f65-9D91-7224C49458BB}"/>
                <c:ext xmlns:c16="http://schemas.microsoft.com/office/drawing/2014/chart" uri="{C3380CC4-5D6E-409C-BE32-E72D297353CC}">
                  <c16:uniqueId val="{00000002-4862-428F-B2D7-7F802C133544}"/>
                </c:ext>
              </c:extLst>
            </c:dLbl>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NVL!$L$45:$W$46</c:f>
              <c:multiLvlStrCache>
                <c:ptCount val="12"/>
                <c:lvl>
                  <c:pt idx="0">
                    <c:v>2019</c:v>
                  </c:pt>
                  <c:pt idx="1">
                    <c:v>2021</c:v>
                  </c:pt>
                  <c:pt idx="2">
                    <c:v>2022</c:v>
                  </c:pt>
                  <c:pt idx="3">
                    <c:v>2019</c:v>
                  </c:pt>
                  <c:pt idx="4">
                    <c:v>2021</c:v>
                  </c:pt>
                  <c:pt idx="5">
                    <c:v>2022</c:v>
                  </c:pt>
                  <c:pt idx="6">
                    <c:v>2019</c:v>
                  </c:pt>
                  <c:pt idx="7">
                    <c:v>2021</c:v>
                  </c:pt>
                  <c:pt idx="8">
                    <c:v>2022</c:v>
                  </c:pt>
                  <c:pt idx="9">
                    <c:v>2019</c:v>
                  </c:pt>
                  <c:pt idx="10">
                    <c:v>2021</c:v>
                  </c:pt>
                  <c:pt idx="11">
                    <c:v>2022</c:v>
                  </c:pt>
                </c:lvl>
                <c:lvl>
                  <c:pt idx="0">
                    <c:v>NVL</c:v>
                  </c:pt>
                  <c:pt idx="3">
                    <c:v>VHM</c:v>
                  </c:pt>
                  <c:pt idx="6">
                    <c:v>AGG</c:v>
                  </c:pt>
                  <c:pt idx="9">
                    <c:v>NLG</c:v>
                  </c:pt>
                </c:lvl>
              </c:multiLvlStrCache>
            </c:multiLvlStrRef>
          </c:cat>
          <c:val>
            <c:numRef>
              <c:f>NVL!$L$48:$W$48</c:f>
              <c:numCache>
                <c:formatCode>0%</c:formatCode>
                <c:ptCount val="12"/>
                <c:pt idx="0">
                  <c:v>0.37095680839199979</c:v>
                </c:pt>
                <c:pt idx="1">
                  <c:v>0.60415984277759582</c:v>
                </c:pt>
                <c:pt idx="2">
                  <c:v>0.73280353054384972</c:v>
                </c:pt>
                <c:pt idx="3">
                  <c:v>0.23223084991586113</c:v>
                </c:pt>
                <c:pt idx="4">
                  <c:v>0.52043293546429292</c:v>
                </c:pt>
                <c:pt idx="5">
                  <c:v>0.27091677485291277</c:v>
                </c:pt>
                <c:pt idx="6">
                  <c:v>0</c:v>
                </c:pt>
                <c:pt idx="7">
                  <c:v>0.49377364981080152</c:v>
                </c:pt>
                <c:pt idx="8">
                  <c:v>0.32881002087682676</c:v>
                </c:pt>
                <c:pt idx="9">
                  <c:v>0.72019688570968565</c:v>
                </c:pt>
                <c:pt idx="10">
                  <c:v>0.55886674243894319</c:v>
                </c:pt>
                <c:pt idx="11">
                  <c:v>0.58191782451185337</c:v>
                </c:pt>
              </c:numCache>
            </c:numRef>
          </c:val>
          <c:extLst>
            <c:ext xmlns:c16="http://schemas.microsoft.com/office/drawing/2014/chart" uri="{C3380CC4-5D6E-409C-BE32-E72D297353CC}">
              <c16:uniqueId val="{00000003-4862-428F-B2D7-7F802C133544}"/>
            </c:ext>
          </c:extLst>
        </c:ser>
        <c:ser>
          <c:idx val="2"/>
          <c:order val="2"/>
          <c:tx>
            <c:strRef>
              <c:f>NVL!$K$49</c:f>
              <c:strCache>
                <c:ptCount val="1"/>
                <c:pt idx="0">
                  <c:v>Vay khác</c:v>
                </c:pt>
              </c:strCache>
            </c:strRef>
          </c:tx>
          <c:spPr>
            <a:solidFill>
              <a:schemeClr val="accent3"/>
            </a:solidFill>
            <a:ln>
              <a:noFill/>
            </a:ln>
            <a:effectLst/>
          </c:spPr>
          <c:invertIfNegative val="0"/>
          <c:dLbls>
            <c:dLbl>
              <c:idx val="9"/>
              <c:delete val="1"/>
              <c:extLst>
                <c:ext xmlns:c15="http://schemas.microsoft.com/office/drawing/2012/chart" uri="{CE6537A1-D6FC-4f65-9D91-7224C49458BB}"/>
                <c:ext xmlns:c16="http://schemas.microsoft.com/office/drawing/2014/chart" uri="{C3380CC4-5D6E-409C-BE32-E72D297353CC}">
                  <c16:uniqueId val="{00000004-4862-428F-B2D7-7F802C133544}"/>
                </c:ext>
              </c:extLst>
            </c:dLbl>
            <c:dLbl>
              <c:idx val="10"/>
              <c:delete val="1"/>
              <c:extLst>
                <c:ext xmlns:c15="http://schemas.microsoft.com/office/drawing/2012/chart" uri="{CE6537A1-D6FC-4f65-9D91-7224C49458BB}"/>
                <c:ext xmlns:c16="http://schemas.microsoft.com/office/drawing/2014/chart" uri="{C3380CC4-5D6E-409C-BE32-E72D297353CC}">
                  <c16:uniqueId val="{00000005-4862-428F-B2D7-7F802C133544}"/>
                </c:ext>
              </c:extLst>
            </c:dLbl>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NVL!$L$45:$W$46</c:f>
              <c:multiLvlStrCache>
                <c:ptCount val="12"/>
                <c:lvl>
                  <c:pt idx="0">
                    <c:v>2019</c:v>
                  </c:pt>
                  <c:pt idx="1">
                    <c:v>2021</c:v>
                  </c:pt>
                  <c:pt idx="2">
                    <c:v>2022</c:v>
                  </c:pt>
                  <c:pt idx="3">
                    <c:v>2019</c:v>
                  </c:pt>
                  <c:pt idx="4">
                    <c:v>2021</c:v>
                  </c:pt>
                  <c:pt idx="5">
                    <c:v>2022</c:v>
                  </c:pt>
                  <c:pt idx="6">
                    <c:v>2019</c:v>
                  </c:pt>
                  <c:pt idx="7">
                    <c:v>2021</c:v>
                  </c:pt>
                  <c:pt idx="8">
                    <c:v>2022</c:v>
                  </c:pt>
                  <c:pt idx="9">
                    <c:v>2019</c:v>
                  </c:pt>
                  <c:pt idx="10">
                    <c:v>2021</c:v>
                  </c:pt>
                  <c:pt idx="11">
                    <c:v>2022</c:v>
                  </c:pt>
                </c:lvl>
                <c:lvl>
                  <c:pt idx="0">
                    <c:v>NVL</c:v>
                  </c:pt>
                  <c:pt idx="3">
                    <c:v>VHM</c:v>
                  </c:pt>
                  <c:pt idx="6">
                    <c:v>AGG</c:v>
                  </c:pt>
                  <c:pt idx="9">
                    <c:v>NLG</c:v>
                  </c:pt>
                </c:lvl>
              </c:multiLvlStrCache>
            </c:multiLvlStrRef>
          </c:cat>
          <c:val>
            <c:numRef>
              <c:f>NVL!$L$49:$W$49</c:f>
              <c:numCache>
                <c:formatCode>0%</c:formatCode>
                <c:ptCount val="12"/>
                <c:pt idx="0">
                  <c:v>0.21248088453535213</c:v>
                </c:pt>
                <c:pt idx="1">
                  <c:v>0.11827710448738946</c:v>
                </c:pt>
                <c:pt idx="2">
                  <c:v>8.438132528121578E-2</c:v>
                </c:pt>
                <c:pt idx="3">
                  <c:v>0.56908820621948553</c:v>
                </c:pt>
                <c:pt idx="4">
                  <c:v>0.44183694112886912</c:v>
                </c:pt>
                <c:pt idx="5">
                  <c:v>0.24235560588901472</c:v>
                </c:pt>
                <c:pt idx="6">
                  <c:v>0.3371636771300448</c:v>
                </c:pt>
                <c:pt idx="7">
                  <c:v>0.39490884072927418</c:v>
                </c:pt>
                <c:pt idx="8">
                  <c:v>0.48623434237995822</c:v>
                </c:pt>
                <c:pt idx="9">
                  <c:v>0</c:v>
                </c:pt>
                <c:pt idx="10">
                  <c:v>0</c:v>
                </c:pt>
                <c:pt idx="11">
                  <c:v>7.8776143108448687E-2</c:v>
                </c:pt>
              </c:numCache>
            </c:numRef>
          </c:val>
          <c:extLst>
            <c:ext xmlns:c16="http://schemas.microsoft.com/office/drawing/2014/chart" uri="{C3380CC4-5D6E-409C-BE32-E72D297353CC}">
              <c16:uniqueId val="{00000006-4862-428F-B2D7-7F802C133544}"/>
            </c:ext>
          </c:extLst>
        </c:ser>
        <c:dLbls>
          <c:showLegendKey val="0"/>
          <c:showVal val="0"/>
          <c:showCatName val="0"/>
          <c:showSerName val="0"/>
          <c:showPercent val="0"/>
          <c:showBubbleSize val="0"/>
        </c:dLbls>
        <c:gapWidth val="100"/>
        <c:overlap val="100"/>
        <c:axId val="655104504"/>
        <c:axId val="655103784"/>
      </c:barChart>
      <c:catAx>
        <c:axId val="655104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5103784"/>
        <c:crosses val="autoZero"/>
        <c:auto val="1"/>
        <c:lblAlgn val="ctr"/>
        <c:lblOffset val="100"/>
        <c:noMultiLvlLbl val="0"/>
      </c:catAx>
      <c:valAx>
        <c:axId val="655103784"/>
        <c:scaling>
          <c:orientation val="minMax"/>
          <c:max val="1"/>
        </c:scaling>
        <c:delete val="1"/>
        <c:axPos val="l"/>
        <c:numFmt formatCode="0%" sourceLinked="1"/>
        <c:majorTickMark val="none"/>
        <c:minorTickMark val="none"/>
        <c:tickLblPos val="nextTo"/>
        <c:crossAx val="655104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5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NVL!$F$3</c:f>
              <c:strCache>
                <c:ptCount val="1"/>
                <c:pt idx="0">
                  <c:v>Vay ngân hàng</c:v>
                </c:pt>
              </c:strCache>
            </c:strRef>
          </c:tx>
          <c:spPr>
            <a:solidFill>
              <a:schemeClr val="accent1"/>
            </a:solidFill>
            <a:ln>
              <a:noFill/>
            </a:ln>
            <a:effectLst/>
          </c:spPr>
          <c:invertIfNegative val="0"/>
          <c:cat>
            <c:numRef>
              <c:f>NVL!$E$4:$E$9</c:f>
              <c:numCache>
                <c:formatCode>General</c:formatCode>
                <c:ptCount val="6"/>
                <c:pt idx="0">
                  <c:v>2017</c:v>
                </c:pt>
                <c:pt idx="1">
                  <c:v>2018</c:v>
                </c:pt>
                <c:pt idx="2">
                  <c:v>2019</c:v>
                </c:pt>
                <c:pt idx="3">
                  <c:v>2020</c:v>
                </c:pt>
                <c:pt idx="4">
                  <c:v>2021</c:v>
                </c:pt>
                <c:pt idx="5">
                  <c:v>2022</c:v>
                </c:pt>
              </c:numCache>
            </c:numRef>
          </c:cat>
          <c:val>
            <c:numRef>
              <c:f>NVL!$F$4:$F$9</c:f>
              <c:numCache>
                <c:formatCode>_(* #,##0_);_(* \(#,##0\);_(* "-"??_);_(@_)</c:formatCode>
                <c:ptCount val="6"/>
                <c:pt idx="0">
                  <c:v>4242.33</c:v>
                </c:pt>
                <c:pt idx="1">
                  <c:v>5731.0640000000003</c:v>
                </c:pt>
                <c:pt idx="2">
                  <c:v>14525.119000000001</c:v>
                </c:pt>
                <c:pt idx="3">
                  <c:v>16240</c:v>
                </c:pt>
                <c:pt idx="4">
                  <c:v>16948</c:v>
                </c:pt>
                <c:pt idx="5">
                  <c:v>11019</c:v>
                </c:pt>
              </c:numCache>
            </c:numRef>
          </c:val>
          <c:extLst>
            <c:ext xmlns:c16="http://schemas.microsoft.com/office/drawing/2014/chart" uri="{C3380CC4-5D6E-409C-BE32-E72D297353CC}">
              <c16:uniqueId val="{00000000-28BA-4C60-8AF8-D768B1A492B8}"/>
            </c:ext>
          </c:extLst>
        </c:ser>
        <c:ser>
          <c:idx val="1"/>
          <c:order val="1"/>
          <c:tx>
            <c:strRef>
              <c:f>NVL!$G$3</c:f>
              <c:strCache>
                <c:ptCount val="1"/>
                <c:pt idx="0">
                  <c:v>Phát hành trái phiếu</c:v>
                </c:pt>
              </c:strCache>
            </c:strRef>
          </c:tx>
          <c:spPr>
            <a:solidFill>
              <a:schemeClr val="accent2"/>
            </a:solidFill>
            <a:ln>
              <a:noFill/>
            </a:ln>
            <a:effectLst/>
          </c:spPr>
          <c:invertIfNegative val="0"/>
          <c:cat>
            <c:numRef>
              <c:f>NVL!$E$4:$E$9</c:f>
              <c:numCache>
                <c:formatCode>General</c:formatCode>
                <c:ptCount val="6"/>
                <c:pt idx="0">
                  <c:v>2017</c:v>
                </c:pt>
                <c:pt idx="1">
                  <c:v>2018</c:v>
                </c:pt>
                <c:pt idx="2">
                  <c:v>2019</c:v>
                </c:pt>
                <c:pt idx="3">
                  <c:v>2020</c:v>
                </c:pt>
                <c:pt idx="4">
                  <c:v>2021</c:v>
                </c:pt>
                <c:pt idx="5">
                  <c:v>2022</c:v>
                </c:pt>
              </c:numCache>
            </c:numRef>
          </c:cat>
          <c:val>
            <c:numRef>
              <c:f>NVL!$G$4:$G$9</c:f>
              <c:numCache>
                <c:formatCode>_(* #,##0_);_(* \(#,##0\);_(* "-"??_);_(@_)</c:formatCode>
                <c:ptCount val="6"/>
                <c:pt idx="0">
                  <c:v>7466</c:v>
                </c:pt>
                <c:pt idx="1">
                  <c:v>13843.395</c:v>
                </c:pt>
                <c:pt idx="2">
                  <c:v>12934.9</c:v>
                </c:pt>
                <c:pt idx="3">
                  <c:v>25820</c:v>
                </c:pt>
                <c:pt idx="4">
                  <c:v>36890</c:v>
                </c:pt>
                <c:pt idx="5">
                  <c:v>44169</c:v>
                </c:pt>
              </c:numCache>
            </c:numRef>
          </c:val>
          <c:extLst>
            <c:ext xmlns:c16="http://schemas.microsoft.com/office/drawing/2014/chart" uri="{C3380CC4-5D6E-409C-BE32-E72D297353CC}">
              <c16:uniqueId val="{00000001-28BA-4C60-8AF8-D768B1A492B8}"/>
            </c:ext>
          </c:extLst>
        </c:ser>
        <c:ser>
          <c:idx val="2"/>
          <c:order val="2"/>
          <c:tx>
            <c:strRef>
              <c:f>NVL!$H$3</c:f>
              <c:strCache>
                <c:ptCount val="1"/>
                <c:pt idx="0">
                  <c:v>Vay bên thứ ba</c:v>
                </c:pt>
              </c:strCache>
            </c:strRef>
          </c:tx>
          <c:spPr>
            <a:solidFill>
              <a:schemeClr val="accent3"/>
            </a:solidFill>
            <a:ln>
              <a:noFill/>
            </a:ln>
            <a:effectLst/>
          </c:spPr>
          <c:invertIfNegative val="0"/>
          <c:cat>
            <c:numRef>
              <c:f>NVL!$E$4:$E$9</c:f>
              <c:numCache>
                <c:formatCode>General</c:formatCode>
                <c:ptCount val="6"/>
                <c:pt idx="0">
                  <c:v>2017</c:v>
                </c:pt>
                <c:pt idx="1">
                  <c:v>2018</c:v>
                </c:pt>
                <c:pt idx="2">
                  <c:v>2019</c:v>
                </c:pt>
                <c:pt idx="3">
                  <c:v>2020</c:v>
                </c:pt>
                <c:pt idx="4">
                  <c:v>2021</c:v>
                </c:pt>
                <c:pt idx="5">
                  <c:v>2022</c:v>
                </c:pt>
              </c:numCache>
            </c:numRef>
          </c:cat>
          <c:val>
            <c:numRef>
              <c:f>NVL!$H$4:$H$9</c:f>
              <c:numCache>
                <c:formatCode>_(* #,##0_);_(* \(#,##0\);_(* "-"??_);_(@_)</c:formatCode>
                <c:ptCount val="6"/>
                <c:pt idx="0">
                  <c:v>6290.1810000000005</c:v>
                </c:pt>
                <c:pt idx="1">
                  <c:v>8676.9030000000002</c:v>
                </c:pt>
                <c:pt idx="2">
                  <c:v>7025</c:v>
                </c:pt>
                <c:pt idx="3">
                  <c:v>6774</c:v>
                </c:pt>
                <c:pt idx="4">
                  <c:v>7286</c:v>
                </c:pt>
                <c:pt idx="5">
                  <c:v>10372</c:v>
                </c:pt>
              </c:numCache>
            </c:numRef>
          </c:val>
          <c:extLst>
            <c:ext xmlns:c16="http://schemas.microsoft.com/office/drawing/2014/chart" uri="{C3380CC4-5D6E-409C-BE32-E72D297353CC}">
              <c16:uniqueId val="{00000002-28BA-4C60-8AF8-D768B1A492B8}"/>
            </c:ext>
          </c:extLst>
        </c:ser>
        <c:ser>
          <c:idx val="3"/>
          <c:order val="3"/>
          <c:tx>
            <c:strRef>
              <c:f>NVL!$I$3</c:f>
              <c:strCache>
                <c:ptCount val="1"/>
                <c:pt idx="0">
                  <c:v>Vay bên liên quan</c:v>
                </c:pt>
              </c:strCache>
            </c:strRef>
          </c:tx>
          <c:spPr>
            <a:solidFill>
              <a:schemeClr val="accent4"/>
            </a:solidFill>
            <a:ln>
              <a:noFill/>
            </a:ln>
            <a:effectLst/>
          </c:spPr>
          <c:invertIfNegative val="0"/>
          <c:cat>
            <c:numRef>
              <c:f>NVL!$E$4:$E$9</c:f>
              <c:numCache>
                <c:formatCode>General</c:formatCode>
                <c:ptCount val="6"/>
                <c:pt idx="0">
                  <c:v>2017</c:v>
                </c:pt>
                <c:pt idx="1">
                  <c:v>2018</c:v>
                </c:pt>
                <c:pt idx="2">
                  <c:v>2019</c:v>
                </c:pt>
                <c:pt idx="3">
                  <c:v>2020</c:v>
                </c:pt>
                <c:pt idx="4">
                  <c:v>2021</c:v>
                </c:pt>
                <c:pt idx="5">
                  <c:v>2022</c:v>
                </c:pt>
              </c:numCache>
            </c:numRef>
          </c:cat>
          <c:val>
            <c:numRef>
              <c:f>NVL!$I$4:$I$9</c:f>
              <c:numCache>
                <c:formatCode>_(* #,##0_);_(* \(#,##0\);_(* "-"??_);_(@_)</c:formatCode>
                <c:ptCount val="6"/>
                <c:pt idx="0">
                  <c:v>0</c:v>
                </c:pt>
                <c:pt idx="1">
                  <c:v>0</c:v>
                </c:pt>
                <c:pt idx="2">
                  <c:v>384</c:v>
                </c:pt>
                <c:pt idx="3">
                  <c:v>448</c:v>
                </c:pt>
                <c:pt idx="4">
                  <c:v>0</c:v>
                </c:pt>
                <c:pt idx="5">
                  <c:v>0</c:v>
                </c:pt>
              </c:numCache>
            </c:numRef>
          </c:val>
          <c:extLst>
            <c:ext xmlns:c16="http://schemas.microsoft.com/office/drawing/2014/chart" uri="{C3380CC4-5D6E-409C-BE32-E72D297353CC}">
              <c16:uniqueId val="{00000003-28BA-4C60-8AF8-D768B1A492B8}"/>
            </c:ext>
          </c:extLst>
        </c:ser>
        <c:dLbls>
          <c:showLegendKey val="0"/>
          <c:showVal val="0"/>
          <c:showCatName val="0"/>
          <c:showSerName val="0"/>
          <c:showPercent val="0"/>
          <c:showBubbleSize val="0"/>
        </c:dLbls>
        <c:gapWidth val="100"/>
        <c:overlap val="100"/>
        <c:axId val="428069992"/>
        <c:axId val="428070352"/>
      </c:barChart>
      <c:catAx>
        <c:axId val="4280699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28070352"/>
        <c:crosses val="autoZero"/>
        <c:auto val="1"/>
        <c:lblAlgn val="ctr"/>
        <c:lblOffset val="100"/>
        <c:noMultiLvlLbl val="0"/>
      </c:catAx>
      <c:valAx>
        <c:axId val="428070352"/>
        <c:scaling>
          <c:orientation val="minMax"/>
        </c:scaling>
        <c:delete val="0"/>
        <c:axPos val="b"/>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28069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40763673890609E-2"/>
          <c:y val="6.3657407407407413E-2"/>
          <c:w val="0.90918472652218785"/>
          <c:h val="0.79820328448527267"/>
        </c:manualLayout>
      </c:layout>
      <c:barChart>
        <c:barDir val="col"/>
        <c:grouping val="clustered"/>
        <c:varyColors val="0"/>
        <c:ser>
          <c:idx val="0"/>
          <c:order val="0"/>
          <c:tx>
            <c:strRef>
              <c:f>NVL!$A$28</c:f>
              <c:strCache>
                <c:ptCount val="1"/>
                <c:pt idx="0">
                  <c:v>2019</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NVL!$B$27:$E$27</c:f>
              <c:strCache>
                <c:ptCount val="4"/>
                <c:pt idx="0">
                  <c:v>NVL</c:v>
                </c:pt>
                <c:pt idx="1">
                  <c:v>VHM</c:v>
                </c:pt>
                <c:pt idx="2">
                  <c:v>AGG</c:v>
                </c:pt>
                <c:pt idx="3">
                  <c:v>NLG</c:v>
                </c:pt>
              </c:strCache>
            </c:strRef>
          </c:cat>
          <c:val>
            <c:numRef>
              <c:f>NVL!$B$28:$E$28</c:f>
              <c:numCache>
                <c:formatCode>_(* #,##0.0_);_(* \(#,##0.0\);_(* "-"??_);_(@_)</c:formatCode>
                <c:ptCount val="4"/>
                <c:pt idx="0">
                  <c:v>3.0528959507944644</c:v>
                </c:pt>
                <c:pt idx="1">
                  <c:v>2.047838986324654</c:v>
                </c:pt>
                <c:pt idx="2">
                  <c:v>2.7146002476950599</c:v>
                </c:pt>
                <c:pt idx="3">
                  <c:v>0.75879610961467114</c:v>
                </c:pt>
              </c:numCache>
            </c:numRef>
          </c:val>
          <c:extLst>
            <c:ext xmlns:c16="http://schemas.microsoft.com/office/drawing/2014/chart" uri="{C3380CC4-5D6E-409C-BE32-E72D297353CC}">
              <c16:uniqueId val="{00000000-03D1-4280-9558-A3745FE7EDAD}"/>
            </c:ext>
          </c:extLst>
        </c:ser>
        <c:ser>
          <c:idx val="1"/>
          <c:order val="1"/>
          <c:tx>
            <c:strRef>
              <c:f>NVL!$A$29</c:f>
              <c:strCache>
                <c:ptCount val="1"/>
                <c:pt idx="0">
                  <c:v>2021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NVL!$B$27:$E$27</c:f>
              <c:strCache>
                <c:ptCount val="4"/>
                <c:pt idx="0">
                  <c:v>NVL</c:v>
                </c:pt>
                <c:pt idx="1">
                  <c:v>VHM</c:v>
                </c:pt>
                <c:pt idx="2">
                  <c:v>AGG</c:v>
                </c:pt>
                <c:pt idx="3">
                  <c:v>NLG</c:v>
                </c:pt>
              </c:strCache>
            </c:strRef>
          </c:cat>
          <c:val>
            <c:numRef>
              <c:f>NVL!$B$29:$E$29</c:f>
              <c:numCache>
                <c:formatCode>_(* #,##0.0_);_(* \(#,##0.0\);_(* "-"??_);_(@_)</c:formatCode>
                <c:ptCount val="4"/>
                <c:pt idx="0">
                  <c:v>3.9020719838923958</c:v>
                </c:pt>
                <c:pt idx="1">
                  <c:v>0.75421171106041218</c:v>
                </c:pt>
                <c:pt idx="2">
                  <c:v>3.6960681716250559</c:v>
                </c:pt>
                <c:pt idx="3">
                  <c:v>0.74588027440196336</c:v>
                </c:pt>
              </c:numCache>
            </c:numRef>
          </c:val>
          <c:extLst>
            <c:ext xmlns:c16="http://schemas.microsoft.com/office/drawing/2014/chart" uri="{C3380CC4-5D6E-409C-BE32-E72D297353CC}">
              <c16:uniqueId val="{00000001-03D1-4280-9558-A3745FE7EDAD}"/>
            </c:ext>
          </c:extLst>
        </c:ser>
        <c:ser>
          <c:idx val="2"/>
          <c:order val="2"/>
          <c:tx>
            <c:strRef>
              <c:f>NVL!$A$30</c:f>
              <c:strCache>
                <c:ptCount val="1"/>
                <c:pt idx="0">
                  <c:v>2022</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NVL!$B$27:$E$27</c:f>
              <c:strCache>
                <c:ptCount val="4"/>
                <c:pt idx="0">
                  <c:v>NVL</c:v>
                </c:pt>
                <c:pt idx="1">
                  <c:v>VHM</c:v>
                </c:pt>
                <c:pt idx="2">
                  <c:v>AGG</c:v>
                </c:pt>
                <c:pt idx="3">
                  <c:v>NLG</c:v>
                </c:pt>
              </c:strCache>
            </c:strRef>
          </c:cat>
          <c:val>
            <c:numRef>
              <c:f>NVL!$B$30:$E$30</c:f>
              <c:numCache>
                <c:formatCode>_(* #,##0.0_);_(* \(#,##0.0\);_(* "-"??_);_(@_)</c:formatCode>
                <c:ptCount val="4"/>
                <c:pt idx="0">
                  <c:v>4.7507368740475311</c:v>
                </c:pt>
                <c:pt idx="1">
                  <c:v>1.436090863428803</c:v>
                </c:pt>
                <c:pt idx="2">
                  <c:v>3.0719474611094806</c:v>
                </c:pt>
                <c:pt idx="3">
                  <c:v>1.0341311743809658</c:v>
                </c:pt>
              </c:numCache>
            </c:numRef>
          </c:val>
          <c:extLst>
            <c:ext xmlns:c16="http://schemas.microsoft.com/office/drawing/2014/chart" uri="{C3380CC4-5D6E-409C-BE32-E72D297353CC}">
              <c16:uniqueId val="{00000002-03D1-4280-9558-A3745FE7EDAD}"/>
            </c:ext>
          </c:extLst>
        </c:ser>
        <c:dLbls>
          <c:showLegendKey val="0"/>
          <c:showVal val="0"/>
          <c:showCatName val="0"/>
          <c:showSerName val="0"/>
          <c:showPercent val="0"/>
          <c:showBubbleSize val="0"/>
        </c:dLbls>
        <c:gapWidth val="219"/>
        <c:overlap val="-27"/>
        <c:axId val="422311072"/>
        <c:axId val="422309272"/>
      </c:barChart>
      <c:catAx>
        <c:axId val="42231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22309272"/>
        <c:crosses val="autoZero"/>
        <c:auto val="1"/>
        <c:lblAlgn val="ctr"/>
        <c:lblOffset val="100"/>
        <c:noMultiLvlLbl val="0"/>
      </c:catAx>
      <c:valAx>
        <c:axId val="422309272"/>
        <c:scaling>
          <c:orientation val="minMax"/>
        </c:scaling>
        <c:delete val="1"/>
        <c:axPos val="l"/>
        <c:numFmt formatCode="#,##0" sourceLinked="0"/>
        <c:majorTickMark val="none"/>
        <c:minorTickMark val="none"/>
        <c:tickLblPos val="nextTo"/>
        <c:crossAx val="422311072"/>
        <c:crosses val="autoZero"/>
        <c:crossBetween val="between"/>
        <c:majorUnit val="1"/>
      </c:valAx>
      <c:spPr>
        <a:noFill/>
        <a:ln>
          <a:noFill/>
        </a:ln>
        <a:effectLst/>
      </c:spPr>
    </c:plotArea>
    <c:legend>
      <c:legendPos val="b"/>
      <c:layout>
        <c:manualLayout>
          <c:xMode val="edge"/>
          <c:yMode val="edge"/>
          <c:x val="0.49738881710993554"/>
          <c:y val="4.7981827792359252E-2"/>
          <c:w val="0.46755434208494834"/>
          <c:h val="0.101323727763196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w="9525" cap="flat" cmpd="sng" algn="ctr">
      <a:noFill/>
      <a:round/>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743055555555552E-2"/>
          <c:y val="0.1506660149669484"/>
          <c:w val="0.90451388888888884"/>
          <c:h val="0.71788298826465968"/>
        </c:manualLayout>
      </c:layout>
      <c:barChart>
        <c:barDir val="col"/>
        <c:grouping val="clustered"/>
        <c:varyColors val="0"/>
        <c:ser>
          <c:idx val="0"/>
          <c:order val="0"/>
          <c:tx>
            <c:strRef>
              <c:f>NVL!$L$12</c:f>
              <c:strCache>
                <c:ptCount val="1"/>
                <c:pt idx="0">
                  <c:v>Tỷ lệ tiền mặt/nợ phải trả</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NVL!$K$13:$K$19</c:f>
              <c:strCache>
                <c:ptCount val="7"/>
                <c:pt idx="0">
                  <c:v>PDR</c:v>
                </c:pt>
                <c:pt idx="1">
                  <c:v>NVL</c:v>
                </c:pt>
                <c:pt idx="2">
                  <c:v>DXG</c:v>
                </c:pt>
                <c:pt idx="3">
                  <c:v>VHM</c:v>
                </c:pt>
                <c:pt idx="4">
                  <c:v>IDC</c:v>
                </c:pt>
                <c:pt idx="5">
                  <c:v>KDH</c:v>
                </c:pt>
                <c:pt idx="6">
                  <c:v>TCH</c:v>
                </c:pt>
              </c:strCache>
            </c:strRef>
          </c:cat>
          <c:val>
            <c:numRef>
              <c:f>NVL!$L$13:$L$19</c:f>
              <c:numCache>
                <c:formatCode>General</c:formatCode>
                <c:ptCount val="7"/>
                <c:pt idx="0">
                  <c:v>0.02</c:v>
                </c:pt>
                <c:pt idx="1">
                  <c:v>0.04</c:v>
                </c:pt>
                <c:pt idx="2">
                  <c:v>7.0000000000000007E-2</c:v>
                </c:pt>
                <c:pt idx="3">
                  <c:v>7.0000000000000007E-2</c:v>
                </c:pt>
                <c:pt idx="4">
                  <c:v>0.21</c:v>
                </c:pt>
                <c:pt idx="5">
                  <c:v>0.28000000000000003</c:v>
                </c:pt>
                <c:pt idx="6">
                  <c:v>2.5</c:v>
                </c:pt>
              </c:numCache>
            </c:numRef>
          </c:val>
          <c:extLst>
            <c:ext xmlns:c16="http://schemas.microsoft.com/office/drawing/2014/chart" uri="{C3380CC4-5D6E-409C-BE32-E72D297353CC}">
              <c16:uniqueId val="{00000000-CCEC-41FF-A662-D0AB890A0581}"/>
            </c:ext>
          </c:extLst>
        </c:ser>
        <c:dLbls>
          <c:showLegendKey val="0"/>
          <c:showVal val="0"/>
          <c:showCatName val="0"/>
          <c:showSerName val="0"/>
          <c:showPercent val="0"/>
          <c:showBubbleSize val="0"/>
        </c:dLbls>
        <c:gapWidth val="219"/>
        <c:overlap val="-27"/>
        <c:axId val="625260760"/>
        <c:axId val="667202232"/>
      </c:barChart>
      <c:catAx>
        <c:axId val="625260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67202232"/>
        <c:crosses val="autoZero"/>
        <c:auto val="1"/>
        <c:lblAlgn val="ctr"/>
        <c:lblOffset val="100"/>
        <c:noMultiLvlLbl val="0"/>
      </c:catAx>
      <c:valAx>
        <c:axId val="667202232"/>
        <c:scaling>
          <c:orientation val="minMax"/>
          <c:max val="2.5"/>
        </c:scaling>
        <c:delete val="1"/>
        <c:axPos val="l"/>
        <c:numFmt formatCode="General" sourceLinked="1"/>
        <c:majorTickMark val="none"/>
        <c:minorTickMark val="none"/>
        <c:tickLblPos val="nextTo"/>
        <c:crossAx val="625260760"/>
        <c:crosses val="autoZero"/>
        <c:crossBetween val="between"/>
        <c:majorUnit val="0.1"/>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40763673890609E-2"/>
          <c:y val="6.3657407407407413E-2"/>
          <c:w val="0.90918472652218785"/>
          <c:h val="0.79820328448527267"/>
        </c:manualLayout>
      </c:layout>
      <c:barChart>
        <c:barDir val="col"/>
        <c:grouping val="clustered"/>
        <c:varyColors val="0"/>
        <c:ser>
          <c:idx val="0"/>
          <c:order val="0"/>
          <c:tx>
            <c:strRef>
              <c:f>NVL!$A$28</c:f>
              <c:strCache>
                <c:ptCount val="1"/>
                <c:pt idx="0">
                  <c:v>2019</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NVL!$B$27:$E$27</c:f>
              <c:strCache>
                <c:ptCount val="4"/>
                <c:pt idx="0">
                  <c:v>NVL</c:v>
                </c:pt>
                <c:pt idx="1">
                  <c:v>VHM</c:v>
                </c:pt>
                <c:pt idx="2">
                  <c:v>AGG</c:v>
                </c:pt>
                <c:pt idx="3">
                  <c:v>NLG</c:v>
                </c:pt>
              </c:strCache>
            </c:strRef>
          </c:cat>
          <c:val>
            <c:numRef>
              <c:f>NVL!$B$28:$E$28</c:f>
              <c:numCache>
                <c:formatCode>_(* #,##0.0_);_(* \(#,##0.0\);_(* "-"??_);_(@_)</c:formatCode>
                <c:ptCount val="4"/>
                <c:pt idx="0">
                  <c:v>3.0528959507944644</c:v>
                </c:pt>
                <c:pt idx="1">
                  <c:v>2.047838986324654</c:v>
                </c:pt>
                <c:pt idx="2">
                  <c:v>2.7146002476950599</c:v>
                </c:pt>
                <c:pt idx="3">
                  <c:v>0.75879610961467114</c:v>
                </c:pt>
              </c:numCache>
            </c:numRef>
          </c:val>
          <c:extLst>
            <c:ext xmlns:c16="http://schemas.microsoft.com/office/drawing/2014/chart" uri="{C3380CC4-5D6E-409C-BE32-E72D297353CC}">
              <c16:uniqueId val="{00000000-1FF4-479F-8531-517B5BDC6949}"/>
            </c:ext>
          </c:extLst>
        </c:ser>
        <c:ser>
          <c:idx val="1"/>
          <c:order val="1"/>
          <c:tx>
            <c:strRef>
              <c:f>NVL!$A$29</c:f>
              <c:strCache>
                <c:ptCount val="1"/>
                <c:pt idx="0">
                  <c:v>2021</c:v>
                </c:pt>
              </c:strCache>
            </c:strRef>
          </c:tx>
          <c:spPr>
            <a:solidFill>
              <a:srgbClr val="00206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NVL!$B$27:$E$27</c:f>
              <c:strCache>
                <c:ptCount val="4"/>
                <c:pt idx="0">
                  <c:v>NVL</c:v>
                </c:pt>
                <c:pt idx="1">
                  <c:v>VHM</c:v>
                </c:pt>
                <c:pt idx="2">
                  <c:v>AGG</c:v>
                </c:pt>
                <c:pt idx="3">
                  <c:v>NLG</c:v>
                </c:pt>
              </c:strCache>
            </c:strRef>
          </c:cat>
          <c:val>
            <c:numRef>
              <c:f>NVL!$B$29:$E$29</c:f>
              <c:numCache>
                <c:formatCode>_(* #,##0.0_);_(* \(#,##0.0\);_(* "-"??_);_(@_)</c:formatCode>
                <c:ptCount val="4"/>
                <c:pt idx="0">
                  <c:v>3.9020719838923958</c:v>
                </c:pt>
                <c:pt idx="1">
                  <c:v>0.75421171106041218</c:v>
                </c:pt>
                <c:pt idx="2">
                  <c:v>3.6960681716250559</c:v>
                </c:pt>
                <c:pt idx="3">
                  <c:v>0.74588027440196336</c:v>
                </c:pt>
              </c:numCache>
            </c:numRef>
          </c:val>
          <c:extLst>
            <c:ext xmlns:c16="http://schemas.microsoft.com/office/drawing/2014/chart" uri="{C3380CC4-5D6E-409C-BE32-E72D297353CC}">
              <c16:uniqueId val="{00000001-1FF4-479F-8531-517B5BDC6949}"/>
            </c:ext>
          </c:extLst>
        </c:ser>
        <c:ser>
          <c:idx val="2"/>
          <c:order val="2"/>
          <c:tx>
            <c:strRef>
              <c:f>NVL!$A$30</c:f>
              <c:strCache>
                <c:ptCount val="1"/>
                <c:pt idx="0">
                  <c:v>2022</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NVL!$B$27:$E$27</c:f>
              <c:strCache>
                <c:ptCount val="4"/>
                <c:pt idx="0">
                  <c:v>NVL</c:v>
                </c:pt>
                <c:pt idx="1">
                  <c:v>VHM</c:v>
                </c:pt>
                <c:pt idx="2">
                  <c:v>AGG</c:v>
                </c:pt>
                <c:pt idx="3">
                  <c:v>NLG</c:v>
                </c:pt>
              </c:strCache>
            </c:strRef>
          </c:cat>
          <c:val>
            <c:numRef>
              <c:f>NVL!$B$30:$E$30</c:f>
              <c:numCache>
                <c:formatCode>_(* #,##0.0_);_(* \(#,##0.0\);_(* "-"??_);_(@_)</c:formatCode>
                <c:ptCount val="4"/>
                <c:pt idx="0">
                  <c:v>4.7507368740475311</c:v>
                </c:pt>
                <c:pt idx="1">
                  <c:v>1.436090863428803</c:v>
                </c:pt>
                <c:pt idx="2">
                  <c:v>3.0719474611094806</c:v>
                </c:pt>
                <c:pt idx="3">
                  <c:v>1.0341311743809658</c:v>
                </c:pt>
              </c:numCache>
            </c:numRef>
          </c:val>
          <c:extLst>
            <c:ext xmlns:c16="http://schemas.microsoft.com/office/drawing/2014/chart" uri="{C3380CC4-5D6E-409C-BE32-E72D297353CC}">
              <c16:uniqueId val="{00000002-1FF4-479F-8531-517B5BDC6949}"/>
            </c:ext>
          </c:extLst>
        </c:ser>
        <c:dLbls>
          <c:showLegendKey val="0"/>
          <c:showVal val="0"/>
          <c:showCatName val="0"/>
          <c:showSerName val="0"/>
          <c:showPercent val="0"/>
          <c:showBubbleSize val="0"/>
        </c:dLbls>
        <c:gapWidth val="100"/>
        <c:overlap val="-27"/>
        <c:axId val="422311072"/>
        <c:axId val="422309272"/>
      </c:barChart>
      <c:catAx>
        <c:axId val="42231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22309272"/>
        <c:crosses val="autoZero"/>
        <c:auto val="1"/>
        <c:lblAlgn val="ctr"/>
        <c:lblOffset val="100"/>
        <c:noMultiLvlLbl val="0"/>
      </c:catAx>
      <c:valAx>
        <c:axId val="422309272"/>
        <c:scaling>
          <c:orientation val="minMax"/>
        </c:scaling>
        <c:delete val="1"/>
        <c:axPos val="l"/>
        <c:numFmt formatCode="#,##0" sourceLinked="0"/>
        <c:majorTickMark val="none"/>
        <c:minorTickMark val="none"/>
        <c:tickLblPos val="nextTo"/>
        <c:crossAx val="422311072"/>
        <c:crosses val="autoZero"/>
        <c:crossBetween val="between"/>
        <c:majorUnit val="1"/>
      </c:valAx>
      <c:spPr>
        <a:noFill/>
        <a:ln>
          <a:noFill/>
        </a:ln>
        <a:effectLst/>
      </c:spPr>
    </c:plotArea>
    <c:legend>
      <c:legendPos val="b"/>
      <c:layout>
        <c:manualLayout>
          <c:xMode val="edge"/>
          <c:yMode val="edge"/>
          <c:x val="0.49738881710993554"/>
          <c:y val="4.7981827792359252E-2"/>
          <c:w val="0.46755434208494834"/>
          <c:h val="0.101323727763196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w="9525" cap="flat" cmpd="sng" algn="ctr">
      <a:noFill/>
      <a:round/>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NVL!$K$47</c:f>
              <c:strCache>
                <c:ptCount val="1"/>
                <c:pt idx="0">
                  <c:v>Vay ngân hàng</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NVL!$L$45:$W$46</c:f>
              <c:multiLvlStrCache>
                <c:ptCount val="12"/>
                <c:lvl>
                  <c:pt idx="0">
                    <c:v>2019</c:v>
                  </c:pt>
                  <c:pt idx="1">
                    <c:v>2021</c:v>
                  </c:pt>
                  <c:pt idx="2">
                    <c:v>2022</c:v>
                  </c:pt>
                  <c:pt idx="3">
                    <c:v>2019</c:v>
                  </c:pt>
                  <c:pt idx="4">
                    <c:v>2021</c:v>
                  </c:pt>
                  <c:pt idx="5">
                    <c:v>2022</c:v>
                  </c:pt>
                  <c:pt idx="6">
                    <c:v>2019</c:v>
                  </c:pt>
                  <c:pt idx="7">
                    <c:v>2021</c:v>
                  </c:pt>
                  <c:pt idx="8">
                    <c:v>2022</c:v>
                  </c:pt>
                  <c:pt idx="9">
                    <c:v>2019</c:v>
                  </c:pt>
                  <c:pt idx="10">
                    <c:v>2021</c:v>
                  </c:pt>
                  <c:pt idx="11">
                    <c:v>2022</c:v>
                  </c:pt>
                </c:lvl>
                <c:lvl>
                  <c:pt idx="0">
                    <c:v>NVL</c:v>
                  </c:pt>
                  <c:pt idx="3">
                    <c:v>VHM</c:v>
                  </c:pt>
                  <c:pt idx="6">
                    <c:v>AGG</c:v>
                  </c:pt>
                  <c:pt idx="9">
                    <c:v>NLG</c:v>
                  </c:pt>
                </c:lvl>
              </c:multiLvlStrCache>
            </c:multiLvlStrRef>
          </c:cat>
          <c:val>
            <c:numRef>
              <c:f>NVL!$L$47:$W$47</c:f>
              <c:numCache>
                <c:formatCode>0%</c:formatCode>
                <c:ptCount val="12"/>
                <c:pt idx="0">
                  <c:v>0.41656230707264807</c:v>
                </c:pt>
                <c:pt idx="1">
                  <c:v>0.27756305273501475</c:v>
                </c:pt>
                <c:pt idx="2">
                  <c:v>0.18281514417493447</c:v>
                </c:pt>
                <c:pt idx="3">
                  <c:v>0.19868094386465338</c:v>
                </c:pt>
                <c:pt idx="4">
                  <c:v>3.773012340683795E-2</c:v>
                </c:pt>
                <c:pt idx="5">
                  <c:v>0.48672761925807251</c:v>
                </c:pt>
                <c:pt idx="6">
                  <c:v>0.66283632286995509</c:v>
                </c:pt>
                <c:pt idx="7">
                  <c:v>0.11131750945992433</c:v>
                </c:pt>
                <c:pt idx="8">
                  <c:v>0.18495563674321502</c:v>
                </c:pt>
                <c:pt idx="9">
                  <c:v>0.27980311429031446</c:v>
                </c:pt>
                <c:pt idx="10">
                  <c:v>0.44113325756105676</c:v>
                </c:pt>
                <c:pt idx="11">
                  <c:v>0.33930603237969792</c:v>
                </c:pt>
              </c:numCache>
            </c:numRef>
          </c:val>
          <c:extLst>
            <c:ext xmlns:c16="http://schemas.microsoft.com/office/drawing/2014/chart" uri="{C3380CC4-5D6E-409C-BE32-E72D297353CC}">
              <c16:uniqueId val="{00000000-D341-497F-8FCC-1FBC284DC66D}"/>
            </c:ext>
          </c:extLst>
        </c:ser>
        <c:ser>
          <c:idx val="1"/>
          <c:order val="1"/>
          <c:tx>
            <c:strRef>
              <c:f>NVL!$K$48</c:f>
              <c:strCache>
                <c:ptCount val="1"/>
                <c:pt idx="0">
                  <c:v>Phát hành trái phiếu</c:v>
                </c:pt>
              </c:strCache>
            </c:strRef>
          </c:tx>
          <c:spPr>
            <a:solidFill>
              <a:srgbClr val="002060"/>
            </a:solidFill>
            <a:ln>
              <a:noFill/>
            </a:ln>
            <a:effectLst/>
          </c:spPr>
          <c:invertIfNegative val="0"/>
          <c:dLbls>
            <c:dLbl>
              <c:idx val="6"/>
              <c:delete val="1"/>
              <c:extLst>
                <c:ext xmlns:c15="http://schemas.microsoft.com/office/drawing/2012/chart" uri="{CE6537A1-D6FC-4f65-9D91-7224C49458BB}"/>
                <c:ext xmlns:c16="http://schemas.microsoft.com/office/drawing/2014/chart" uri="{C3380CC4-5D6E-409C-BE32-E72D297353CC}">
                  <c16:uniqueId val="{00000001-D341-497F-8FCC-1FBC284DC66D}"/>
                </c:ext>
              </c:extLst>
            </c:dLbl>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NVL!$L$45:$W$46</c:f>
              <c:multiLvlStrCache>
                <c:ptCount val="12"/>
                <c:lvl>
                  <c:pt idx="0">
                    <c:v>2019</c:v>
                  </c:pt>
                  <c:pt idx="1">
                    <c:v>2021</c:v>
                  </c:pt>
                  <c:pt idx="2">
                    <c:v>2022</c:v>
                  </c:pt>
                  <c:pt idx="3">
                    <c:v>2019</c:v>
                  </c:pt>
                  <c:pt idx="4">
                    <c:v>2021</c:v>
                  </c:pt>
                  <c:pt idx="5">
                    <c:v>2022</c:v>
                  </c:pt>
                  <c:pt idx="6">
                    <c:v>2019</c:v>
                  </c:pt>
                  <c:pt idx="7">
                    <c:v>2021</c:v>
                  </c:pt>
                  <c:pt idx="8">
                    <c:v>2022</c:v>
                  </c:pt>
                  <c:pt idx="9">
                    <c:v>2019</c:v>
                  </c:pt>
                  <c:pt idx="10">
                    <c:v>2021</c:v>
                  </c:pt>
                  <c:pt idx="11">
                    <c:v>2022</c:v>
                  </c:pt>
                </c:lvl>
                <c:lvl>
                  <c:pt idx="0">
                    <c:v>NVL</c:v>
                  </c:pt>
                  <c:pt idx="3">
                    <c:v>VHM</c:v>
                  </c:pt>
                  <c:pt idx="6">
                    <c:v>AGG</c:v>
                  </c:pt>
                  <c:pt idx="9">
                    <c:v>NLG</c:v>
                  </c:pt>
                </c:lvl>
              </c:multiLvlStrCache>
            </c:multiLvlStrRef>
          </c:cat>
          <c:val>
            <c:numRef>
              <c:f>NVL!$L$48:$W$48</c:f>
              <c:numCache>
                <c:formatCode>0%</c:formatCode>
                <c:ptCount val="12"/>
                <c:pt idx="0">
                  <c:v>0.37095680839199979</c:v>
                </c:pt>
                <c:pt idx="1">
                  <c:v>0.60415984277759582</c:v>
                </c:pt>
                <c:pt idx="2">
                  <c:v>0.73280353054384972</c:v>
                </c:pt>
                <c:pt idx="3">
                  <c:v>0.23223084991586113</c:v>
                </c:pt>
                <c:pt idx="4">
                  <c:v>0.52043293546429292</c:v>
                </c:pt>
                <c:pt idx="5">
                  <c:v>0.27091677485291277</c:v>
                </c:pt>
                <c:pt idx="6">
                  <c:v>0</c:v>
                </c:pt>
                <c:pt idx="7">
                  <c:v>0.49377364981080152</c:v>
                </c:pt>
                <c:pt idx="8">
                  <c:v>0.32881002087682676</c:v>
                </c:pt>
                <c:pt idx="9">
                  <c:v>0.72019688570968565</c:v>
                </c:pt>
                <c:pt idx="10">
                  <c:v>0.55886674243894319</c:v>
                </c:pt>
                <c:pt idx="11">
                  <c:v>0.58191782451185337</c:v>
                </c:pt>
              </c:numCache>
            </c:numRef>
          </c:val>
          <c:extLst>
            <c:ext xmlns:c16="http://schemas.microsoft.com/office/drawing/2014/chart" uri="{C3380CC4-5D6E-409C-BE32-E72D297353CC}">
              <c16:uniqueId val="{00000002-D341-497F-8FCC-1FBC284DC66D}"/>
            </c:ext>
          </c:extLst>
        </c:ser>
        <c:ser>
          <c:idx val="2"/>
          <c:order val="2"/>
          <c:tx>
            <c:strRef>
              <c:f>NVL!$K$49</c:f>
              <c:strCache>
                <c:ptCount val="1"/>
                <c:pt idx="0">
                  <c:v>Vay khác</c:v>
                </c:pt>
              </c:strCache>
            </c:strRef>
          </c:tx>
          <c:spPr>
            <a:solidFill>
              <a:schemeClr val="bg1">
                <a:lumMod val="75000"/>
              </a:schemeClr>
            </a:solidFill>
            <a:ln>
              <a:noFill/>
            </a:ln>
            <a:effectLst/>
          </c:spPr>
          <c:invertIfNegative val="0"/>
          <c:dLbls>
            <c:dLbl>
              <c:idx val="9"/>
              <c:delete val="1"/>
              <c:extLst>
                <c:ext xmlns:c15="http://schemas.microsoft.com/office/drawing/2012/chart" uri="{CE6537A1-D6FC-4f65-9D91-7224C49458BB}"/>
                <c:ext xmlns:c16="http://schemas.microsoft.com/office/drawing/2014/chart" uri="{C3380CC4-5D6E-409C-BE32-E72D297353CC}">
                  <c16:uniqueId val="{00000003-D341-497F-8FCC-1FBC284DC66D}"/>
                </c:ext>
              </c:extLst>
            </c:dLbl>
            <c:dLbl>
              <c:idx val="10"/>
              <c:delete val="1"/>
              <c:extLst>
                <c:ext xmlns:c15="http://schemas.microsoft.com/office/drawing/2012/chart" uri="{CE6537A1-D6FC-4f65-9D91-7224C49458BB}"/>
                <c:ext xmlns:c16="http://schemas.microsoft.com/office/drawing/2014/chart" uri="{C3380CC4-5D6E-409C-BE32-E72D297353CC}">
                  <c16:uniqueId val="{00000004-D341-497F-8FCC-1FBC284DC66D}"/>
                </c:ext>
              </c:extLst>
            </c:dLbl>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NVL!$L$45:$W$46</c:f>
              <c:multiLvlStrCache>
                <c:ptCount val="12"/>
                <c:lvl>
                  <c:pt idx="0">
                    <c:v>2019</c:v>
                  </c:pt>
                  <c:pt idx="1">
                    <c:v>2021</c:v>
                  </c:pt>
                  <c:pt idx="2">
                    <c:v>2022</c:v>
                  </c:pt>
                  <c:pt idx="3">
                    <c:v>2019</c:v>
                  </c:pt>
                  <c:pt idx="4">
                    <c:v>2021</c:v>
                  </c:pt>
                  <c:pt idx="5">
                    <c:v>2022</c:v>
                  </c:pt>
                  <c:pt idx="6">
                    <c:v>2019</c:v>
                  </c:pt>
                  <c:pt idx="7">
                    <c:v>2021</c:v>
                  </c:pt>
                  <c:pt idx="8">
                    <c:v>2022</c:v>
                  </c:pt>
                  <c:pt idx="9">
                    <c:v>2019</c:v>
                  </c:pt>
                  <c:pt idx="10">
                    <c:v>2021</c:v>
                  </c:pt>
                  <c:pt idx="11">
                    <c:v>2022</c:v>
                  </c:pt>
                </c:lvl>
                <c:lvl>
                  <c:pt idx="0">
                    <c:v>NVL</c:v>
                  </c:pt>
                  <c:pt idx="3">
                    <c:v>VHM</c:v>
                  </c:pt>
                  <c:pt idx="6">
                    <c:v>AGG</c:v>
                  </c:pt>
                  <c:pt idx="9">
                    <c:v>NLG</c:v>
                  </c:pt>
                </c:lvl>
              </c:multiLvlStrCache>
            </c:multiLvlStrRef>
          </c:cat>
          <c:val>
            <c:numRef>
              <c:f>NVL!$L$49:$W$49</c:f>
              <c:numCache>
                <c:formatCode>0%</c:formatCode>
                <c:ptCount val="12"/>
                <c:pt idx="0">
                  <c:v>0.21248088453535213</c:v>
                </c:pt>
                <c:pt idx="1">
                  <c:v>0.11827710448738946</c:v>
                </c:pt>
                <c:pt idx="2">
                  <c:v>8.438132528121578E-2</c:v>
                </c:pt>
                <c:pt idx="3">
                  <c:v>0.56908820621948553</c:v>
                </c:pt>
                <c:pt idx="4">
                  <c:v>0.44183694112886912</c:v>
                </c:pt>
                <c:pt idx="5">
                  <c:v>0.24235560588901472</c:v>
                </c:pt>
                <c:pt idx="6">
                  <c:v>0.3371636771300448</c:v>
                </c:pt>
                <c:pt idx="7">
                  <c:v>0.39490884072927418</c:v>
                </c:pt>
                <c:pt idx="8">
                  <c:v>0.48623434237995822</c:v>
                </c:pt>
                <c:pt idx="9">
                  <c:v>0</c:v>
                </c:pt>
                <c:pt idx="10">
                  <c:v>0</c:v>
                </c:pt>
                <c:pt idx="11">
                  <c:v>7.8776143108448687E-2</c:v>
                </c:pt>
              </c:numCache>
            </c:numRef>
          </c:val>
          <c:extLst>
            <c:ext xmlns:c16="http://schemas.microsoft.com/office/drawing/2014/chart" uri="{C3380CC4-5D6E-409C-BE32-E72D297353CC}">
              <c16:uniqueId val="{00000005-D341-497F-8FCC-1FBC284DC66D}"/>
            </c:ext>
          </c:extLst>
        </c:ser>
        <c:dLbls>
          <c:showLegendKey val="0"/>
          <c:showVal val="0"/>
          <c:showCatName val="0"/>
          <c:showSerName val="0"/>
          <c:showPercent val="0"/>
          <c:showBubbleSize val="0"/>
        </c:dLbls>
        <c:gapWidth val="100"/>
        <c:overlap val="100"/>
        <c:axId val="655104504"/>
        <c:axId val="655103784"/>
      </c:barChart>
      <c:catAx>
        <c:axId val="655104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5103784"/>
        <c:crosses val="autoZero"/>
        <c:auto val="1"/>
        <c:lblAlgn val="ctr"/>
        <c:lblOffset val="100"/>
        <c:noMultiLvlLbl val="0"/>
      </c:catAx>
      <c:valAx>
        <c:axId val="655103784"/>
        <c:scaling>
          <c:orientation val="minMax"/>
          <c:max val="1"/>
        </c:scaling>
        <c:delete val="1"/>
        <c:axPos val="l"/>
        <c:numFmt formatCode="0%" sourceLinked="1"/>
        <c:majorTickMark val="none"/>
        <c:minorTickMark val="none"/>
        <c:tickLblPos val="nextTo"/>
        <c:crossAx val="655104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5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44153025557795"/>
          <c:y val="1.3213382396047439E-2"/>
          <c:w val="0.84100077768056769"/>
          <c:h val="0.92438623509254436"/>
        </c:manualLayout>
      </c:layout>
      <c:barChart>
        <c:barDir val="bar"/>
        <c:grouping val="clustered"/>
        <c:varyColors val="0"/>
        <c:ser>
          <c:idx val="0"/>
          <c:order val="0"/>
          <c:tx>
            <c:strRef>
              <c:f>NVL!$A$28</c:f>
              <c:strCache>
                <c:ptCount val="1"/>
                <c:pt idx="0">
                  <c:v>2022</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Roboto" panose="02000000000000000000" pitchFamily="2" charset="0"/>
                    <a:ea typeface="Roboto" panose="02000000000000000000" pitchFamily="2" charset="0"/>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NVL!$B$27:$E$27</c:f>
              <c:strCache>
                <c:ptCount val="4"/>
                <c:pt idx="0">
                  <c:v>NVL</c:v>
                </c:pt>
                <c:pt idx="1">
                  <c:v>VHM</c:v>
                </c:pt>
                <c:pt idx="2">
                  <c:v>AGG</c:v>
                </c:pt>
                <c:pt idx="3">
                  <c:v>NLG</c:v>
                </c:pt>
              </c:strCache>
            </c:strRef>
          </c:cat>
          <c:val>
            <c:numRef>
              <c:f>NVL!$B$28:$E$28</c:f>
              <c:numCache>
                <c:formatCode>_(* #,##0.0_);_(* \(#,##0.0\);_(* "-"??_);_(@_)</c:formatCode>
                <c:ptCount val="4"/>
                <c:pt idx="0">
                  <c:v>4.7507368740475311</c:v>
                </c:pt>
                <c:pt idx="1">
                  <c:v>1.436090863428803</c:v>
                </c:pt>
                <c:pt idx="2">
                  <c:v>3.0719474611094806</c:v>
                </c:pt>
                <c:pt idx="3">
                  <c:v>1.0341311743809658</c:v>
                </c:pt>
              </c:numCache>
            </c:numRef>
          </c:val>
          <c:extLst>
            <c:ext xmlns:c16="http://schemas.microsoft.com/office/drawing/2014/chart" uri="{C3380CC4-5D6E-409C-BE32-E72D297353CC}">
              <c16:uniqueId val="{00000000-A9E1-4681-9C6A-19B1B44B9FAA}"/>
            </c:ext>
          </c:extLst>
        </c:ser>
        <c:ser>
          <c:idx val="1"/>
          <c:order val="1"/>
          <c:tx>
            <c:strRef>
              <c:f>NVL!$A$29</c:f>
              <c:strCache>
                <c:ptCount val="1"/>
                <c:pt idx="0">
                  <c:v>2021</c:v>
                </c:pt>
              </c:strCache>
            </c:strRef>
          </c:tx>
          <c:spPr>
            <a:solidFill>
              <a:srgbClr val="002060"/>
            </a:solidFill>
            <a:ln>
              <a:no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Roboto" panose="02000000000000000000" pitchFamily="2" charset="0"/>
                    <a:ea typeface="Roboto" panose="02000000000000000000" pitchFamily="2" charset="0"/>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NVL!$B$27:$E$27</c:f>
              <c:strCache>
                <c:ptCount val="4"/>
                <c:pt idx="0">
                  <c:v>NVL</c:v>
                </c:pt>
                <c:pt idx="1">
                  <c:v>VHM</c:v>
                </c:pt>
                <c:pt idx="2">
                  <c:v>AGG</c:v>
                </c:pt>
                <c:pt idx="3">
                  <c:v>NLG</c:v>
                </c:pt>
              </c:strCache>
            </c:strRef>
          </c:cat>
          <c:val>
            <c:numRef>
              <c:f>NVL!$B$29:$E$29</c:f>
              <c:numCache>
                <c:formatCode>_(* #,##0.0_);_(* \(#,##0.0\);_(* "-"??_);_(@_)</c:formatCode>
                <c:ptCount val="4"/>
                <c:pt idx="0">
                  <c:v>3.9020719838923958</c:v>
                </c:pt>
                <c:pt idx="1">
                  <c:v>0.75421171106041218</c:v>
                </c:pt>
                <c:pt idx="2">
                  <c:v>3.6960681716250559</c:v>
                </c:pt>
                <c:pt idx="3">
                  <c:v>0.74588027440196336</c:v>
                </c:pt>
              </c:numCache>
            </c:numRef>
          </c:val>
          <c:extLst>
            <c:ext xmlns:c16="http://schemas.microsoft.com/office/drawing/2014/chart" uri="{C3380CC4-5D6E-409C-BE32-E72D297353CC}">
              <c16:uniqueId val="{00000001-A9E1-4681-9C6A-19B1B44B9FAA}"/>
            </c:ext>
          </c:extLst>
        </c:ser>
        <c:ser>
          <c:idx val="2"/>
          <c:order val="2"/>
          <c:tx>
            <c:strRef>
              <c:f>NVL!$A$30</c:f>
              <c:strCache>
                <c:ptCount val="1"/>
                <c:pt idx="0">
                  <c:v>2019</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Roboto" panose="02000000000000000000" pitchFamily="2" charset="0"/>
                    <a:ea typeface="Roboto" panose="02000000000000000000" pitchFamily="2" charset="0"/>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NVL!$B$27:$E$27</c:f>
              <c:strCache>
                <c:ptCount val="4"/>
                <c:pt idx="0">
                  <c:v>NVL</c:v>
                </c:pt>
                <c:pt idx="1">
                  <c:v>VHM</c:v>
                </c:pt>
                <c:pt idx="2">
                  <c:v>AGG</c:v>
                </c:pt>
                <c:pt idx="3">
                  <c:v>NLG</c:v>
                </c:pt>
              </c:strCache>
            </c:strRef>
          </c:cat>
          <c:val>
            <c:numRef>
              <c:f>NVL!$B$30:$E$30</c:f>
              <c:numCache>
                <c:formatCode>General</c:formatCode>
                <c:ptCount val="4"/>
                <c:pt idx="0">
                  <c:v>3.1</c:v>
                </c:pt>
                <c:pt idx="1">
                  <c:v>2</c:v>
                </c:pt>
                <c:pt idx="2">
                  <c:v>2.7</c:v>
                </c:pt>
                <c:pt idx="3">
                  <c:v>0.8</c:v>
                </c:pt>
              </c:numCache>
            </c:numRef>
          </c:val>
          <c:extLst>
            <c:ext xmlns:c16="http://schemas.microsoft.com/office/drawing/2014/chart" uri="{C3380CC4-5D6E-409C-BE32-E72D297353CC}">
              <c16:uniqueId val="{00000002-A9E1-4681-9C6A-19B1B44B9FAA}"/>
            </c:ext>
          </c:extLst>
        </c:ser>
        <c:dLbls>
          <c:showLegendKey val="0"/>
          <c:showVal val="0"/>
          <c:showCatName val="0"/>
          <c:showSerName val="0"/>
          <c:showPercent val="0"/>
          <c:showBubbleSize val="0"/>
        </c:dLbls>
        <c:gapWidth val="100"/>
        <c:axId val="422311072"/>
        <c:axId val="422309272"/>
      </c:barChart>
      <c:catAx>
        <c:axId val="4223110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Roboto" panose="02000000000000000000" pitchFamily="2" charset="0"/>
                <a:ea typeface="Roboto" panose="02000000000000000000" pitchFamily="2" charset="0"/>
                <a:cs typeface="Times New Roman" panose="02020603050405020304" pitchFamily="18" charset="0"/>
              </a:defRPr>
            </a:pPr>
            <a:endParaRPr lang="en-US"/>
          </a:p>
        </c:txPr>
        <c:crossAx val="422309272"/>
        <c:crosses val="autoZero"/>
        <c:auto val="1"/>
        <c:lblAlgn val="ctr"/>
        <c:lblOffset val="100"/>
        <c:noMultiLvlLbl val="0"/>
      </c:catAx>
      <c:valAx>
        <c:axId val="422309272"/>
        <c:scaling>
          <c:orientation val="minMax"/>
        </c:scaling>
        <c:delete val="1"/>
        <c:axPos val="b"/>
        <c:numFmt formatCode="#,##0" sourceLinked="0"/>
        <c:majorTickMark val="none"/>
        <c:minorTickMark val="none"/>
        <c:tickLblPos val="nextTo"/>
        <c:crossAx val="422311072"/>
        <c:crosses val="autoZero"/>
        <c:crossBetween val="between"/>
        <c:majorUnit val="1"/>
      </c:valAx>
      <c:spPr>
        <a:noFill/>
        <a:ln>
          <a:noFill/>
        </a:ln>
        <a:effectLst/>
      </c:spPr>
    </c:plotArea>
    <c:legend>
      <c:legendPos val="b"/>
      <c:layout>
        <c:manualLayout>
          <c:xMode val="edge"/>
          <c:yMode val="edge"/>
          <c:x val="0.24401049671718961"/>
          <c:y val="0.9269895897523166"/>
          <c:w val="0.42174087387627274"/>
          <c:h val="4.8616298651473197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Roboto" panose="02000000000000000000" pitchFamily="2" charset="0"/>
              <a:ea typeface="Roboto" panose="02000000000000000000" pitchFamily="2" charset="0"/>
              <a:cs typeface="Times New Roman" panose="02020603050405020304" pitchFamily="18" charset="0"/>
            </a:defRPr>
          </a:pPr>
          <a:endParaRPr lang="en-US"/>
        </a:p>
      </c:txPr>
    </c:legend>
    <c:plotVisOnly val="1"/>
    <c:dispBlanksAs val="gap"/>
    <c:showDLblsOverMax val="0"/>
  </c:chart>
  <c:spPr>
    <a:noFill/>
    <a:ln w="9525" cap="flat" cmpd="sng" algn="ctr">
      <a:noFill/>
      <a:round/>
    </a:ln>
    <a:effectLst/>
  </c:spPr>
  <c:txPr>
    <a:bodyPr/>
    <a:lstStyle/>
    <a:p>
      <a:pPr>
        <a:defRPr sz="1050">
          <a:solidFill>
            <a:schemeClr val="tx1"/>
          </a:solidFill>
          <a:latin typeface="Roboto" panose="02000000000000000000" pitchFamily="2" charset="0"/>
          <a:ea typeface="Roboto" panose="02000000000000000000" pitchFamily="2" charset="0"/>
          <a:cs typeface="Times New Roman" panose="02020603050405020304" pitchFamily="18" charset="0"/>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strRef>
              <c:f>NVL!$K$48</c:f>
              <c:strCache>
                <c:ptCount val="1"/>
                <c:pt idx="0">
                  <c:v>Phát hành trái phiếu</c:v>
                </c:pt>
              </c:strCache>
            </c:strRef>
          </c:tx>
          <c:spPr>
            <a:solidFill>
              <a:srgbClr val="002060"/>
            </a:solidFill>
            <a:ln>
              <a:noFill/>
            </a:ln>
            <a:effectLst/>
          </c:spPr>
          <c:invertIfNegative val="0"/>
          <c:dLbls>
            <c:dLbl>
              <c:idx val="6"/>
              <c:delete val="1"/>
              <c:extLst>
                <c:ext xmlns:c15="http://schemas.microsoft.com/office/drawing/2012/chart" uri="{CE6537A1-D6FC-4f65-9D91-7224C49458BB}"/>
                <c:ext xmlns:c16="http://schemas.microsoft.com/office/drawing/2014/chart" uri="{C3380CC4-5D6E-409C-BE32-E72D297353CC}">
                  <c16:uniqueId val="{00000001-D6E6-4849-91DF-A100F3D7E460}"/>
                </c:ext>
              </c:extLst>
            </c:dLbl>
            <c:dLbl>
              <c:idx val="8"/>
              <c:delete val="1"/>
              <c:extLst>
                <c:ext xmlns:c15="http://schemas.microsoft.com/office/drawing/2012/chart" uri="{CE6537A1-D6FC-4f65-9D91-7224C49458BB}"/>
                <c:ext xmlns:c16="http://schemas.microsoft.com/office/drawing/2014/chart" uri="{C3380CC4-5D6E-409C-BE32-E72D297353CC}">
                  <c16:uniqueId val="{00000007-D6E6-4849-91DF-A100F3D7E460}"/>
                </c:ext>
              </c:extLst>
            </c:dLbl>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Roboto" panose="02000000000000000000" pitchFamily="2" charset="0"/>
                    <a:ea typeface="Roboto" panose="02000000000000000000" pitchFamily="2" charset="0"/>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NVL!$L$45:$W$46</c:f>
              <c:multiLvlStrCache>
                <c:ptCount val="12"/>
                <c:lvl>
                  <c:pt idx="0">
                    <c:v>2022</c:v>
                  </c:pt>
                  <c:pt idx="1">
                    <c:v>2021</c:v>
                  </c:pt>
                  <c:pt idx="2">
                    <c:v>2019</c:v>
                  </c:pt>
                  <c:pt idx="3">
                    <c:v>2022</c:v>
                  </c:pt>
                  <c:pt idx="4">
                    <c:v>2021</c:v>
                  </c:pt>
                  <c:pt idx="5">
                    <c:v>2019</c:v>
                  </c:pt>
                  <c:pt idx="6">
                    <c:v>2022</c:v>
                  </c:pt>
                  <c:pt idx="7">
                    <c:v>2021</c:v>
                  </c:pt>
                  <c:pt idx="8">
                    <c:v>2019</c:v>
                  </c:pt>
                  <c:pt idx="9">
                    <c:v>2022</c:v>
                  </c:pt>
                  <c:pt idx="10">
                    <c:v>2021</c:v>
                  </c:pt>
                  <c:pt idx="11">
                    <c:v>2019</c:v>
                  </c:pt>
                </c:lvl>
                <c:lvl>
                  <c:pt idx="0">
                    <c:v>NVL</c:v>
                  </c:pt>
                  <c:pt idx="3">
                    <c:v>VHM</c:v>
                  </c:pt>
                  <c:pt idx="6">
                    <c:v>AGG</c:v>
                  </c:pt>
                  <c:pt idx="9">
                    <c:v>NLG</c:v>
                  </c:pt>
                </c:lvl>
              </c:multiLvlStrCache>
            </c:multiLvlStrRef>
          </c:cat>
          <c:val>
            <c:numRef>
              <c:f>NVL!$L$48:$W$48</c:f>
              <c:numCache>
                <c:formatCode>0%</c:formatCode>
                <c:ptCount val="12"/>
                <c:pt idx="0">
                  <c:v>0.73280353054384972</c:v>
                </c:pt>
                <c:pt idx="1">
                  <c:v>0.60415984277759582</c:v>
                </c:pt>
                <c:pt idx="2">
                  <c:v>0.37095680839199979</c:v>
                </c:pt>
                <c:pt idx="3">
                  <c:v>0.27091677485291277</c:v>
                </c:pt>
                <c:pt idx="4">
                  <c:v>0.52043293546429292</c:v>
                </c:pt>
                <c:pt idx="5">
                  <c:v>0.23223084991586113</c:v>
                </c:pt>
                <c:pt idx="6">
                  <c:v>0.32881002087682676</c:v>
                </c:pt>
                <c:pt idx="7">
                  <c:v>0.49377364981080152</c:v>
                </c:pt>
                <c:pt idx="8">
                  <c:v>0</c:v>
                </c:pt>
                <c:pt idx="9">
                  <c:v>0.58191782451185337</c:v>
                </c:pt>
                <c:pt idx="10">
                  <c:v>0.55886674243894319</c:v>
                </c:pt>
                <c:pt idx="11">
                  <c:v>0.72019688570968565</c:v>
                </c:pt>
              </c:numCache>
            </c:numRef>
          </c:val>
          <c:extLst>
            <c:ext xmlns:c16="http://schemas.microsoft.com/office/drawing/2014/chart" uri="{C3380CC4-5D6E-409C-BE32-E72D297353CC}">
              <c16:uniqueId val="{00000002-D6E6-4849-91DF-A100F3D7E460}"/>
            </c:ext>
          </c:extLst>
        </c:ser>
        <c:ser>
          <c:idx val="0"/>
          <c:order val="1"/>
          <c:tx>
            <c:strRef>
              <c:f>NVL!$K$47</c:f>
              <c:strCache>
                <c:ptCount val="1"/>
                <c:pt idx="0">
                  <c:v>Vay ngân hàng</c:v>
                </c:pt>
              </c:strCache>
            </c:strRef>
          </c:tx>
          <c:spPr>
            <a:solidFill>
              <a:srgbClr val="C00000"/>
            </a:solidFill>
            <a:ln>
              <a:noFill/>
            </a:ln>
            <a:effectLst/>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8-D6E6-4849-91DF-A100F3D7E460}"/>
                </c:ext>
              </c:extLst>
            </c:dLbl>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Roboto" panose="02000000000000000000" pitchFamily="2" charset="0"/>
                    <a:ea typeface="Roboto" panose="02000000000000000000" pitchFamily="2" charset="0"/>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NVL!$L$45:$W$46</c:f>
              <c:multiLvlStrCache>
                <c:ptCount val="12"/>
                <c:lvl>
                  <c:pt idx="0">
                    <c:v>2022</c:v>
                  </c:pt>
                  <c:pt idx="1">
                    <c:v>2021</c:v>
                  </c:pt>
                  <c:pt idx="2">
                    <c:v>2019</c:v>
                  </c:pt>
                  <c:pt idx="3">
                    <c:v>2022</c:v>
                  </c:pt>
                  <c:pt idx="4">
                    <c:v>2021</c:v>
                  </c:pt>
                  <c:pt idx="5">
                    <c:v>2019</c:v>
                  </c:pt>
                  <c:pt idx="6">
                    <c:v>2022</c:v>
                  </c:pt>
                  <c:pt idx="7">
                    <c:v>2021</c:v>
                  </c:pt>
                  <c:pt idx="8">
                    <c:v>2019</c:v>
                  </c:pt>
                  <c:pt idx="9">
                    <c:v>2022</c:v>
                  </c:pt>
                  <c:pt idx="10">
                    <c:v>2021</c:v>
                  </c:pt>
                  <c:pt idx="11">
                    <c:v>2019</c:v>
                  </c:pt>
                </c:lvl>
                <c:lvl>
                  <c:pt idx="0">
                    <c:v>NVL</c:v>
                  </c:pt>
                  <c:pt idx="3">
                    <c:v>VHM</c:v>
                  </c:pt>
                  <c:pt idx="6">
                    <c:v>AGG</c:v>
                  </c:pt>
                  <c:pt idx="9">
                    <c:v>NLG</c:v>
                  </c:pt>
                </c:lvl>
              </c:multiLvlStrCache>
            </c:multiLvlStrRef>
          </c:cat>
          <c:val>
            <c:numRef>
              <c:f>NVL!$L$47:$W$47</c:f>
              <c:numCache>
                <c:formatCode>0%</c:formatCode>
                <c:ptCount val="12"/>
                <c:pt idx="0">
                  <c:v>0.18281514417493447</c:v>
                </c:pt>
                <c:pt idx="1">
                  <c:v>0.27756305273501475</c:v>
                </c:pt>
                <c:pt idx="2">
                  <c:v>0.41656230707264807</c:v>
                </c:pt>
                <c:pt idx="3">
                  <c:v>0.48672761925807251</c:v>
                </c:pt>
                <c:pt idx="4">
                  <c:v>3.773012340683795E-2</c:v>
                </c:pt>
                <c:pt idx="5">
                  <c:v>0.19868094386465338</c:v>
                </c:pt>
                <c:pt idx="6">
                  <c:v>0.18495563674321502</c:v>
                </c:pt>
                <c:pt idx="7">
                  <c:v>0.11131750945992433</c:v>
                </c:pt>
                <c:pt idx="8">
                  <c:v>0.66283632286995509</c:v>
                </c:pt>
                <c:pt idx="9">
                  <c:v>0.33930603237969792</c:v>
                </c:pt>
                <c:pt idx="10">
                  <c:v>0.44113325756105676</c:v>
                </c:pt>
                <c:pt idx="11">
                  <c:v>0.27980311429031446</c:v>
                </c:pt>
              </c:numCache>
            </c:numRef>
          </c:val>
          <c:extLst>
            <c:ext xmlns:c16="http://schemas.microsoft.com/office/drawing/2014/chart" uri="{C3380CC4-5D6E-409C-BE32-E72D297353CC}">
              <c16:uniqueId val="{00000000-D6E6-4849-91DF-A100F3D7E460}"/>
            </c:ext>
          </c:extLst>
        </c:ser>
        <c:ser>
          <c:idx val="2"/>
          <c:order val="2"/>
          <c:tx>
            <c:strRef>
              <c:f>NVL!$K$49</c:f>
              <c:strCache>
                <c:ptCount val="1"/>
                <c:pt idx="0">
                  <c:v>Vay khác</c:v>
                </c:pt>
              </c:strCache>
            </c:strRef>
          </c:tx>
          <c:spPr>
            <a:solidFill>
              <a:schemeClr val="bg1">
                <a:lumMod val="75000"/>
              </a:schemeClr>
            </a:solidFill>
            <a:ln>
              <a:noFill/>
            </a:ln>
            <a:effectLst/>
          </c:spPr>
          <c:invertIfNegative val="0"/>
          <c:dLbls>
            <c:dLbl>
              <c:idx val="9"/>
              <c:delete val="1"/>
              <c:extLst>
                <c:ext xmlns:c15="http://schemas.microsoft.com/office/drawing/2012/chart" uri="{CE6537A1-D6FC-4f65-9D91-7224C49458BB}"/>
                <c:ext xmlns:c16="http://schemas.microsoft.com/office/drawing/2014/chart" uri="{C3380CC4-5D6E-409C-BE32-E72D297353CC}">
                  <c16:uniqueId val="{00000003-D6E6-4849-91DF-A100F3D7E460}"/>
                </c:ext>
              </c:extLst>
            </c:dLbl>
            <c:dLbl>
              <c:idx val="10"/>
              <c:delete val="1"/>
              <c:extLst>
                <c:ext xmlns:c15="http://schemas.microsoft.com/office/drawing/2012/chart" uri="{CE6537A1-D6FC-4f65-9D91-7224C49458BB}"/>
                <c:ext xmlns:c16="http://schemas.microsoft.com/office/drawing/2014/chart" uri="{C3380CC4-5D6E-409C-BE32-E72D297353CC}">
                  <c16:uniqueId val="{00000004-D6E6-4849-91DF-A100F3D7E460}"/>
                </c:ext>
              </c:extLst>
            </c:dLbl>
            <c:dLbl>
              <c:idx val="11"/>
              <c:delete val="1"/>
              <c:extLst>
                <c:ext xmlns:c15="http://schemas.microsoft.com/office/drawing/2012/chart" uri="{CE6537A1-D6FC-4f65-9D91-7224C49458BB}"/>
                <c:ext xmlns:c16="http://schemas.microsoft.com/office/drawing/2014/chart" uri="{C3380CC4-5D6E-409C-BE32-E72D297353CC}">
                  <c16:uniqueId val="{00000006-D6E6-4849-91DF-A100F3D7E460}"/>
                </c:ext>
              </c:extLst>
            </c:dLbl>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Roboto" panose="02000000000000000000" pitchFamily="2" charset="0"/>
                    <a:ea typeface="Roboto" panose="02000000000000000000" pitchFamily="2" charset="0"/>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NVL!$L$45:$W$46</c:f>
              <c:multiLvlStrCache>
                <c:ptCount val="12"/>
                <c:lvl>
                  <c:pt idx="0">
                    <c:v>2022</c:v>
                  </c:pt>
                  <c:pt idx="1">
                    <c:v>2021</c:v>
                  </c:pt>
                  <c:pt idx="2">
                    <c:v>2019</c:v>
                  </c:pt>
                  <c:pt idx="3">
                    <c:v>2022</c:v>
                  </c:pt>
                  <c:pt idx="4">
                    <c:v>2021</c:v>
                  </c:pt>
                  <c:pt idx="5">
                    <c:v>2019</c:v>
                  </c:pt>
                  <c:pt idx="6">
                    <c:v>2022</c:v>
                  </c:pt>
                  <c:pt idx="7">
                    <c:v>2021</c:v>
                  </c:pt>
                  <c:pt idx="8">
                    <c:v>2019</c:v>
                  </c:pt>
                  <c:pt idx="9">
                    <c:v>2022</c:v>
                  </c:pt>
                  <c:pt idx="10">
                    <c:v>2021</c:v>
                  </c:pt>
                  <c:pt idx="11">
                    <c:v>2019</c:v>
                  </c:pt>
                </c:lvl>
                <c:lvl>
                  <c:pt idx="0">
                    <c:v>NVL</c:v>
                  </c:pt>
                  <c:pt idx="3">
                    <c:v>VHM</c:v>
                  </c:pt>
                  <c:pt idx="6">
                    <c:v>AGG</c:v>
                  </c:pt>
                  <c:pt idx="9">
                    <c:v>NLG</c:v>
                  </c:pt>
                </c:lvl>
              </c:multiLvlStrCache>
            </c:multiLvlStrRef>
          </c:cat>
          <c:val>
            <c:numRef>
              <c:f>NVL!$L$49:$W$49</c:f>
              <c:numCache>
                <c:formatCode>0%</c:formatCode>
                <c:ptCount val="12"/>
                <c:pt idx="0">
                  <c:v>8.438132528121578E-2</c:v>
                </c:pt>
                <c:pt idx="1">
                  <c:v>0.11827710448738946</c:v>
                </c:pt>
                <c:pt idx="2">
                  <c:v>0.21248088453535213</c:v>
                </c:pt>
                <c:pt idx="3">
                  <c:v>0.24235560588901472</c:v>
                </c:pt>
                <c:pt idx="4">
                  <c:v>0.44183694112886912</c:v>
                </c:pt>
                <c:pt idx="5">
                  <c:v>0.56908820621948553</c:v>
                </c:pt>
                <c:pt idx="6">
                  <c:v>0.48623434237995822</c:v>
                </c:pt>
                <c:pt idx="7">
                  <c:v>0.39490884072927418</c:v>
                </c:pt>
                <c:pt idx="8">
                  <c:v>0.3371636771300448</c:v>
                </c:pt>
                <c:pt idx="9">
                  <c:v>7.8776143108448687E-2</c:v>
                </c:pt>
                <c:pt idx="10">
                  <c:v>0</c:v>
                </c:pt>
                <c:pt idx="11">
                  <c:v>0</c:v>
                </c:pt>
              </c:numCache>
            </c:numRef>
          </c:val>
          <c:extLst>
            <c:ext xmlns:c16="http://schemas.microsoft.com/office/drawing/2014/chart" uri="{C3380CC4-5D6E-409C-BE32-E72D297353CC}">
              <c16:uniqueId val="{00000005-D6E6-4849-91DF-A100F3D7E460}"/>
            </c:ext>
          </c:extLst>
        </c:ser>
        <c:dLbls>
          <c:showLegendKey val="0"/>
          <c:showVal val="0"/>
          <c:showCatName val="0"/>
          <c:showSerName val="0"/>
          <c:showPercent val="0"/>
          <c:showBubbleSize val="0"/>
        </c:dLbls>
        <c:gapWidth val="100"/>
        <c:overlap val="100"/>
        <c:axId val="655104504"/>
        <c:axId val="655103784"/>
      </c:barChart>
      <c:catAx>
        <c:axId val="6551045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Roboto" panose="02000000000000000000" pitchFamily="2" charset="0"/>
                <a:ea typeface="Roboto" panose="02000000000000000000" pitchFamily="2" charset="0"/>
                <a:cs typeface="Times New Roman" panose="02020603050405020304" pitchFamily="18" charset="0"/>
              </a:defRPr>
            </a:pPr>
            <a:endParaRPr lang="en-US"/>
          </a:p>
        </c:txPr>
        <c:crossAx val="655103784"/>
        <c:crosses val="autoZero"/>
        <c:auto val="1"/>
        <c:lblAlgn val="ctr"/>
        <c:lblOffset val="100"/>
        <c:noMultiLvlLbl val="0"/>
      </c:catAx>
      <c:valAx>
        <c:axId val="655103784"/>
        <c:scaling>
          <c:orientation val="minMax"/>
          <c:max val="1"/>
        </c:scaling>
        <c:delete val="1"/>
        <c:axPos val="b"/>
        <c:numFmt formatCode="0%" sourceLinked="1"/>
        <c:majorTickMark val="none"/>
        <c:minorTickMark val="none"/>
        <c:tickLblPos val="nextTo"/>
        <c:crossAx val="655104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Roboto" panose="02000000000000000000" pitchFamily="2" charset="0"/>
              <a:ea typeface="Roboto" panose="02000000000000000000" pitchFamily="2" charset="0"/>
              <a:cs typeface="Times New Roman" panose="02020603050405020304" pitchFamily="18" charset="0"/>
            </a:defRPr>
          </a:pPr>
          <a:endParaRPr lang="en-US"/>
        </a:p>
      </c:txPr>
    </c:legend>
    <c:plotVisOnly val="1"/>
    <c:dispBlanksAs val="gap"/>
    <c:showDLblsOverMax val="0"/>
  </c:chart>
  <c:spPr>
    <a:noFill/>
    <a:ln w="9525" cap="flat" cmpd="sng" algn="ctr">
      <a:noFill/>
      <a:round/>
    </a:ln>
    <a:effectLst/>
  </c:spPr>
  <c:txPr>
    <a:bodyPr/>
    <a:lstStyle/>
    <a:p>
      <a:pPr>
        <a:defRPr sz="1050">
          <a:solidFill>
            <a:schemeClr val="tx1"/>
          </a:solidFill>
          <a:latin typeface="Roboto" panose="02000000000000000000" pitchFamily="2" charset="0"/>
          <a:ea typeface="Roboto" panose="02000000000000000000" pitchFamily="2"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14044728783902"/>
          <c:y val="5.2453133595700564E-2"/>
          <c:w val="0.80053125683508308"/>
          <c:h val="0.54439744403537726"/>
        </c:manualLayout>
      </c:layout>
      <c:barChart>
        <c:barDir val="col"/>
        <c:grouping val="stacked"/>
        <c:varyColors val="0"/>
        <c:ser>
          <c:idx val="1"/>
          <c:order val="1"/>
          <c:tx>
            <c:strRef>
              <c:f>'P1'!$C$1</c:f>
              <c:strCache>
                <c:ptCount val="1"/>
                <c:pt idx="0">
                  <c:v>Phát hành riêng lẻ</c:v>
                </c:pt>
              </c:strCache>
            </c:strRef>
          </c:tx>
          <c:spPr>
            <a:solidFill>
              <a:srgbClr val="002060"/>
            </a:solidFill>
            <a:ln>
              <a:noFill/>
            </a:ln>
            <a:effectLst/>
          </c:spPr>
          <c:invertIfNegative val="0"/>
          <c:cat>
            <c:numRef>
              <c:f>'P1'!$A$2:$A$9</c:f>
              <c:numCache>
                <c:formatCode>General</c:formatCode>
                <c:ptCount val="8"/>
                <c:pt idx="0">
                  <c:v>2016</c:v>
                </c:pt>
                <c:pt idx="1">
                  <c:v>2017</c:v>
                </c:pt>
                <c:pt idx="2">
                  <c:v>2018</c:v>
                </c:pt>
                <c:pt idx="3">
                  <c:v>2019</c:v>
                </c:pt>
                <c:pt idx="4">
                  <c:v>2020</c:v>
                </c:pt>
                <c:pt idx="5">
                  <c:v>2021</c:v>
                </c:pt>
                <c:pt idx="6">
                  <c:v>2022</c:v>
                </c:pt>
                <c:pt idx="7">
                  <c:v>2023</c:v>
                </c:pt>
              </c:numCache>
            </c:numRef>
          </c:cat>
          <c:val>
            <c:numRef>
              <c:f>'P1'!$C$2:$C$9</c:f>
              <c:numCache>
                <c:formatCode>General</c:formatCode>
                <c:ptCount val="8"/>
                <c:pt idx="0">
                  <c:v>87</c:v>
                </c:pt>
                <c:pt idx="1">
                  <c:v>115</c:v>
                </c:pt>
                <c:pt idx="2">
                  <c:v>224</c:v>
                </c:pt>
                <c:pt idx="3">
                  <c:v>314</c:v>
                </c:pt>
                <c:pt idx="4">
                  <c:v>401</c:v>
                </c:pt>
                <c:pt idx="5">
                  <c:v>584</c:v>
                </c:pt>
                <c:pt idx="6">
                  <c:v>247</c:v>
                </c:pt>
              </c:numCache>
            </c:numRef>
          </c:val>
          <c:extLst>
            <c:ext xmlns:c16="http://schemas.microsoft.com/office/drawing/2014/chart" uri="{C3380CC4-5D6E-409C-BE32-E72D297353CC}">
              <c16:uniqueId val="{00000000-A10D-4769-A037-BCBDD98E511D}"/>
            </c:ext>
          </c:extLst>
        </c:ser>
        <c:ser>
          <c:idx val="2"/>
          <c:order val="2"/>
          <c:tx>
            <c:strRef>
              <c:f>'P1'!$D$1</c:f>
              <c:strCache>
                <c:ptCount val="1"/>
                <c:pt idx="0">
                  <c:v>Phát hành đại chúng</c:v>
                </c:pt>
              </c:strCache>
            </c:strRef>
          </c:tx>
          <c:spPr>
            <a:solidFill>
              <a:schemeClr val="accent4"/>
            </a:solidFill>
            <a:ln>
              <a:noFill/>
            </a:ln>
            <a:effectLst/>
          </c:spPr>
          <c:invertIfNegative val="0"/>
          <c:cat>
            <c:numRef>
              <c:f>'P1'!$A$2:$A$9</c:f>
              <c:numCache>
                <c:formatCode>General</c:formatCode>
                <c:ptCount val="8"/>
                <c:pt idx="0">
                  <c:v>2016</c:v>
                </c:pt>
                <c:pt idx="1">
                  <c:v>2017</c:v>
                </c:pt>
                <c:pt idx="2">
                  <c:v>2018</c:v>
                </c:pt>
                <c:pt idx="3">
                  <c:v>2019</c:v>
                </c:pt>
                <c:pt idx="4">
                  <c:v>2020</c:v>
                </c:pt>
                <c:pt idx="5">
                  <c:v>2021</c:v>
                </c:pt>
                <c:pt idx="6">
                  <c:v>2022</c:v>
                </c:pt>
                <c:pt idx="7">
                  <c:v>2023</c:v>
                </c:pt>
              </c:numCache>
            </c:numRef>
          </c:cat>
          <c:val>
            <c:numRef>
              <c:f>'P1'!$D$2:$D$9</c:f>
              <c:numCache>
                <c:formatCode>General</c:formatCode>
                <c:ptCount val="8"/>
                <c:pt idx="0">
                  <c:v>8</c:v>
                </c:pt>
                <c:pt idx="1">
                  <c:v>8</c:v>
                </c:pt>
                <c:pt idx="2">
                  <c:v>14</c:v>
                </c:pt>
                <c:pt idx="3">
                  <c:v>21</c:v>
                </c:pt>
                <c:pt idx="4">
                  <c:v>28</c:v>
                </c:pt>
                <c:pt idx="5">
                  <c:v>42.7</c:v>
                </c:pt>
                <c:pt idx="6">
                  <c:v>10.6</c:v>
                </c:pt>
              </c:numCache>
            </c:numRef>
          </c:val>
          <c:extLst>
            <c:ext xmlns:c16="http://schemas.microsoft.com/office/drawing/2014/chart" uri="{C3380CC4-5D6E-409C-BE32-E72D297353CC}">
              <c16:uniqueId val="{00000001-A10D-4769-A037-BCBDD98E511D}"/>
            </c:ext>
          </c:extLst>
        </c:ser>
        <c:dLbls>
          <c:showLegendKey val="0"/>
          <c:showVal val="0"/>
          <c:showCatName val="0"/>
          <c:showSerName val="0"/>
          <c:showPercent val="0"/>
          <c:showBubbleSize val="0"/>
        </c:dLbls>
        <c:gapWidth val="100"/>
        <c:overlap val="100"/>
        <c:axId val="270376911"/>
        <c:axId val="270373071"/>
      </c:barChart>
      <c:lineChart>
        <c:grouping val="standard"/>
        <c:varyColors val="0"/>
        <c:ser>
          <c:idx val="0"/>
          <c:order val="0"/>
          <c:tx>
            <c:strRef>
              <c:f>'P1'!$B$1</c:f>
              <c:strCache>
                <c:ptCount val="1"/>
                <c:pt idx="0">
                  <c:v>Tỷ lệ tối đa nguồn vốn ngắn hạn sử dụng cho vay trung và dài hạn</c:v>
                </c:pt>
              </c:strCache>
            </c:strRef>
          </c:tx>
          <c:spPr>
            <a:ln w="28575" cap="rnd">
              <a:solidFill>
                <a:schemeClr val="accent1"/>
              </a:solidFill>
              <a:round/>
            </a:ln>
            <a:effectLst/>
          </c:spPr>
          <c:marker>
            <c:symbol val="none"/>
          </c:marker>
          <c:dPt>
            <c:idx val="0"/>
            <c:marker>
              <c:symbol val="circle"/>
              <c:size val="7"/>
              <c:spPr>
                <a:solidFill>
                  <a:srgbClr val="C00000"/>
                </a:solidFill>
                <a:ln w="9525">
                  <a:noFill/>
                </a:ln>
                <a:effectLst/>
              </c:spPr>
            </c:marker>
            <c:bubble3D val="0"/>
            <c:extLst>
              <c:ext xmlns:c16="http://schemas.microsoft.com/office/drawing/2014/chart" uri="{C3380CC4-5D6E-409C-BE32-E72D297353CC}">
                <c16:uniqueId val="{00000005-6A31-4BFD-97D1-B8B849AC088C}"/>
              </c:ext>
            </c:extLst>
          </c:dPt>
          <c:dPt>
            <c:idx val="7"/>
            <c:marker>
              <c:symbol val="circle"/>
              <c:size val="7"/>
              <c:spPr>
                <a:solidFill>
                  <a:srgbClr val="C00000"/>
                </a:solidFill>
                <a:ln w="9525">
                  <a:noFill/>
                </a:ln>
                <a:effectLst/>
              </c:spPr>
            </c:marker>
            <c:bubble3D val="0"/>
            <c:extLst>
              <c:ext xmlns:c16="http://schemas.microsoft.com/office/drawing/2014/chart" uri="{C3380CC4-5D6E-409C-BE32-E72D297353CC}">
                <c16:uniqueId val="{00000006-6A31-4BFD-97D1-B8B849AC088C}"/>
              </c:ext>
            </c:extLst>
          </c:dPt>
          <c:dLbls>
            <c:dLbl>
              <c:idx val="1"/>
              <c:delete val="1"/>
              <c:extLst>
                <c:ext xmlns:c15="http://schemas.microsoft.com/office/drawing/2012/chart" uri="{CE6537A1-D6FC-4f65-9D91-7224C49458BB}"/>
                <c:ext xmlns:c16="http://schemas.microsoft.com/office/drawing/2014/chart" uri="{C3380CC4-5D6E-409C-BE32-E72D297353CC}">
                  <c16:uniqueId val="{00000000-6A31-4BFD-97D1-B8B849AC088C}"/>
                </c:ext>
              </c:extLst>
            </c:dLbl>
            <c:dLbl>
              <c:idx val="2"/>
              <c:delete val="1"/>
              <c:extLst>
                <c:ext xmlns:c15="http://schemas.microsoft.com/office/drawing/2012/chart" uri="{CE6537A1-D6FC-4f65-9D91-7224C49458BB}"/>
                <c:ext xmlns:c16="http://schemas.microsoft.com/office/drawing/2014/chart" uri="{C3380CC4-5D6E-409C-BE32-E72D297353CC}">
                  <c16:uniqueId val="{00000001-6A31-4BFD-97D1-B8B849AC088C}"/>
                </c:ext>
              </c:extLst>
            </c:dLbl>
            <c:dLbl>
              <c:idx val="3"/>
              <c:delete val="1"/>
              <c:extLst>
                <c:ext xmlns:c15="http://schemas.microsoft.com/office/drawing/2012/chart" uri="{CE6537A1-D6FC-4f65-9D91-7224C49458BB}"/>
                <c:ext xmlns:c16="http://schemas.microsoft.com/office/drawing/2014/chart" uri="{C3380CC4-5D6E-409C-BE32-E72D297353CC}">
                  <c16:uniqueId val="{00000002-6A31-4BFD-97D1-B8B849AC088C}"/>
                </c:ext>
              </c:extLst>
            </c:dLbl>
            <c:dLbl>
              <c:idx val="4"/>
              <c:delete val="1"/>
              <c:extLst>
                <c:ext xmlns:c15="http://schemas.microsoft.com/office/drawing/2012/chart" uri="{CE6537A1-D6FC-4f65-9D91-7224C49458BB}"/>
                <c:ext xmlns:c16="http://schemas.microsoft.com/office/drawing/2014/chart" uri="{C3380CC4-5D6E-409C-BE32-E72D297353CC}">
                  <c16:uniqueId val="{00000003-6A31-4BFD-97D1-B8B849AC088C}"/>
                </c:ext>
              </c:extLst>
            </c:dLbl>
            <c:dLbl>
              <c:idx val="5"/>
              <c:delete val="1"/>
              <c:extLst>
                <c:ext xmlns:c15="http://schemas.microsoft.com/office/drawing/2012/chart" uri="{CE6537A1-D6FC-4f65-9D91-7224C49458BB}"/>
                <c:ext xmlns:c16="http://schemas.microsoft.com/office/drawing/2014/chart" uri="{C3380CC4-5D6E-409C-BE32-E72D297353CC}">
                  <c16:uniqueId val="{00000003-A10D-4769-A037-BCBDD98E511D}"/>
                </c:ext>
              </c:extLst>
            </c:dLbl>
            <c:dLbl>
              <c:idx val="6"/>
              <c:delete val="1"/>
              <c:extLst>
                <c:ext xmlns:c15="http://schemas.microsoft.com/office/drawing/2012/chart" uri="{CE6537A1-D6FC-4f65-9D91-7224C49458BB}"/>
                <c:ext xmlns:c16="http://schemas.microsoft.com/office/drawing/2014/chart" uri="{C3380CC4-5D6E-409C-BE32-E72D297353CC}">
                  <c16:uniqueId val="{00000004-6A31-4BFD-97D1-B8B849AC088C}"/>
                </c:ext>
              </c:extLst>
            </c:dLbl>
            <c:spPr>
              <a:noFill/>
              <a:ln>
                <a:noFill/>
              </a:ln>
              <a:effectLst/>
            </c:spPr>
            <c:txPr>
              <a:bodyPr rot="0" spcFirstLastPara="1" vertOverflow="ellipsis" vert="horz" wrap="square" anchor="ctr" anchorCtr="1"/>
              <a:lstStyle/>
              <a:p>
                <a:pPr>
                  <a:defRPr sz="1200" b="1" i="0" u="none" strike="noStrike" kern="1200" baseline="0">
                    <a:solidFill>
                      <a:srgbClr val="C00000"/>
                    </a:solidFill>
                    <a:latin typeface="Roboto" panose="02000000000000000000" pitchFamily="2" charset="0"/>
                    <a:ea typeface="Roboto" panose="02000000000000000000" pitchFamily="2" charset="0"/>
                    <a:cs typeface="Roboto" panose="02000000000000000000" pitchFamily="2"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'P1'!$A$2:$A$9</c:f>
              <c:numCache>
                <c:formatCode>General</c:formatCode>
                <c:ptCount val="8"/>
                <c:pt idx="0">
                  <c:v>2016</c:v>
                </c:pt>
                <c:pt idx="1">
                  <c:v>2017</c:v>
                </c:pt>
                <c:pt idx="2">
                  <c:v>2018</c:v>
                </c:pt>
                <c:pt idx="3">
                  <c:v>2019</c:v>
                </c:pt>
                <c:pt idx="4">
                  <c:v>2020</c:v>
                </c:pt>
                <c:pt idx="5">
                  <c:v>2021</c:v>
                </c:pt>
                <c:pt idx="6">
                  <c:v>2022</c:v>
                </c:pt>
                <c:pt idx="7">
                  <c:v>2023</c:v>
                </c:pt>
              </c:numCache>
            </c:numRef>
          </c:cat>
          <c:val>
            <c:numRef>
              <c:f>'P1'!$B$2:$B$9</c:f>
              <c:numCache>
                <c:formatCode>0%</c:formatCode>
                <c:ptCount val="8"/>
                <c:pt idx="0">
                  <c:v>0.6</c:v>
                </c:pt>
                <c:pt idx="1">
                  <c:v>0.5</c:v>
                </c:pt>
                <c:pt idx="2">
                  <c:v>0.45</c:v>
                </c:pt>
                <c:pt idx="3">
                  <c:v>0.45</c:v>
                </c:pt>
                <c:pt idx="4">
                  <c:v>0.4</c:v>
                </c:pt>
                <c:pt idx="5">
                  <c:v>0.37</c:v>
                </c:pt>
                <c:pt idx="6">
                  <c:v>0.34</c:v>
                </c:pt>
                <c:pt idx="7">
                  <c:v>0.3</c:v>
                </c:pt>
              </c:numCache>
            </c:numRef>
          </c:val>
          <c:smooth val="1"/>
          <c:extLst>
            <c:ext xmlns:c16="http://schemas.microsoft.com/office/drawing/2014/chart" uri="{C3380CC4-5D6E-409C-BE32-E72D297353CC}">
              <c16:uniqueId val="{00000002-A10D-4769-A037-BCBDD98E511D}"/>
            </c:ext>
          </c:extLst>
        </c:ser>
        <c:dLbls>
          <c:showLegendKey val="0"/>
          <c:showVal val="0"/>
          <c:showCatName val="0"/>
          <c:showSerName val="0"/>
          <c:showPercent val="0"/>
          <c:showBubbleSize val="0"/>
        </c:dLbls>
        <c:marker val="1"/>
        <c:smooth val="0"/>
        <c:axId val="270386511"/>
        <c:axId val="270386031"/>
      </c:lineChart>
      <c:catAx>
        <c:axId val="270376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crossAx val="270373071"/>
        <c:crosses val="autoZero"/>
        <c:auto val="1"/>
        <c:lblAlgn val="ctr"/>
        <c:lblOffset val="100"/>
        <c:noMultiLvlLbl val="0"/>
      </c:catAx>
      <c:valAx>
        <c:axId val="270373071"/>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r>
                  <a:rPr lang="vi-VN"/>
                  <a:t>NGHÌN TỶ ĐỒNG</a:t>
                </a:r>
                <a:endParaRPr lang="en-US"/>
              </a:p>
            </c:rich>
          </c:tx>
          <c:layout>
            <c:manualLayout>
              <c:xMode val="edge"/>
              <c:yMode val="edge"/>
              <c:x val="2.170138888888889E-3"/>
              <c:y val="3.1344251195463586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crossAx val="270376911"/>
        <c:crosses val="autoZero"/>
        <c:crossBetween val="between"/>
        <c:majorUnit val="200"/>
      </c:valAx>
      <c:valAx>
        <c:axId val="270386031"/>
        <c:scaling>
          <c:orientation val="minMax"/>
        </c:scaling>
        <c:delete val="0"/>
        <c:axPos val="r"/>
        <c:numFmt formatCode="0%" sourceLinked="1"/>
        <c:majorTickMark val="out"/>
        <c:minorTickMark val="none"/>
        <c:tickLblPos val="none"/>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crossAx val="270386511"/>
        <c:crosses val="max"/>
        <c:crossBetween val="between"/>
        <c:majorUnit val="0.2"/>
      </c:valAx>
      <c:catAx>
        <c:axId val="270386511"/>
        <c:scaling>
          <c:orientation val="minMax"/>
        </c:scaling>
        <c:delete val="1"/>
        <c:axPos val="b"/>
        <c:numFmt formatCode="General" sourceLinked="1"/>
        <c:majorTickMark val="out"/>
        <c:minorTickMark val="none"/>
        <c:tickLblPos val="nextTo"/>
        <c:crossAx val="270386031"/>
        <c:crosses val="autoZero"/>
        <c:auto val="1"/>
        <c:lblAlgn val="ctr"/>
        <c:lblOffset val="100"/>
        <c:noMultiLvlLbl val="0"/>
      </c:catAx>
      <c:spPr>
        <a:noFill/>
        <a:ln>
          <a:solidFill>
            <a:schemeClr val="bg1">
              <a:lumMod val="85000"/>
            </a:schemeClr>
          </a:solid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68900578996465E-2"/>
          <c:y val="3.5893536909132467E-2"/>
          <c:w val="0.90121244716342153"/>
          <c:h val="0.65796453938559252"/>
        </c:manualLayout>
      </c:layout>
      <c:lineChart>
        <c:grouping val="standard"/>
        <c:varyColors val="0"/>
        <c:ser>
          <c:idx val="0"/>
          <c:order val="0"/>
          <c:tx>
            <c:strRef>
              <c:f>'FRED Graph'!$B$11</c:f>
              <c:strCache>
                <c:ptCount val="1"/>
                <c:pt idx="0">
                  <c:v>Thái Lan</c:v>
                </c:pt>
              </c:strCache>
            </c:strRef>
          </c:tx>
          <c:spPr>
            <a:ln w="28575" cap="rnd">
              <a:solidFill>
                <a:schemeClr val="accent1"/>
              </a:solidFill>
              <a:round/>
            </a:ln>
            <a:effectLst/>
          </c:spPr>
          <c:marker>
            <c:symbol val="none"/>
          </c:marker>
          <c:cat>
            <c:numRef>
              <c:f>'FRED Graph'!$A$12:$A$138</c:f>
              <c:numCache>
                <c:formatCode>yyyy\-mm\-dd</c:formatCode>
                <c:ptCount val="127"/>
                <c:pt idx="0">
                  <c:v>33239</c:v>
                </c:pt>
                <c:pt idx="1">
                  <c:v>33329</c:v>
                </c:pt>
                <c:pt idx="2">
                  <c:v>33420</c:v>
                </c:pt>
                <c:pt idx="3">
                  <c:v>33512</c:v>
                </c:pt>
                <c:pt idx="4">
                  <c:v>33604</c:v>
                </c:pt>
                <c:pt idx="5">
                  <c:v>33695</c:v>
                </c:pt>
                <c:pt idx="6">
                  <c:v>33786</c:v>
                </c:pt>
                <c:pt idx="7">
                  <c:v>33878</c:v>
                </c:pt>
                <c:pt idx="8">
                  <c:v>33970</c:v>
                </c:pt>
                <c:pt idx="9">
                  <c:v>34060</c:v>
                </c:pt>
                <c:pt idx="10">
                  <c:v>34151</c:v>
                </c:pt>
                <c:pt idx="11">
                  <c:v>34243</c:v>
                </c:pt>
                <c:pt idx="12">
                  <c:v>34335</c:v>
                </c:pt>
                <c:pt idx="13">
                  <c:v>34425</c:v>
                </c:pt>
                <c:pt idx="14">
                  <c:v>34516</c:v>
                </c:pt>
                <c:pt idx="15">
                  <c:v>34608</c:v>
                </c:pt>
                <c:pt idx="16">
                  <c:v>34700</c:v>
                </c:pt>
                <c:pt idx="17">
                  <c:v>34790</c:v>
                </c:pt>
                <c:pt idx="18">
                  <c:v>34881</c:v>
                </c:pt>
                <c:pt idx="19">
                  <c:v>34973</c:v>
                </c:pt>
                <c:pt idx="20">
                  <c:v>35065</c:v>
                </c:pt>
                <c:pt idx="21">
                  <c:v>35156</c:v>
                </c:pt>
                <c:pt idx="22">
                  <c:v>35247</c:v>
                </c:pt>
                <c:pt idx="23">
                  <c:v>35339</c:v>
                </c:pt>
                <c:pt idx="24">
                  <c:v>35431</c:v>
                </c:pt>
                <c:pt idx="25">
                  <c:v>35521</c:v>
                </c:pt>
                <c:pt idx="26">
                  <c:v>35612</c:v>
                </c:pt>
                <c:pt idx="27">
                  <c:v>35704</c:v>
                </c:pt>
                <c:pt idx="28">
                  <c:v>35796</c:v>
                </c:pt>
                <c:pt idx="29">
                  <c:v>35886</c:v>
                </c:pt>
                <c:pt idx="30">
                  <c:v>35977</c:v>
                </c:pt>
                <c:pt idx="31">
                  <c:v>36069</c:v>
                </c:pt>
                <c:pt idx="32">
                  <c:v>36161</c:v>
                </c:pt>
                <c:pt idx="33">
                  <c:v>36251</c:v>
                </c:pt>
                <c:pt idx="34">
                  <c:v>36342</c:v>
                </c:pt>
                <c:pt idx="35">
                  <c:v>36434</c:v>
                </c:pt>
                <c:pt idx="36">
                  <c:v>36526</c:v>
                </c:pt>
                <c:pt idx="37">
                  <c:v>36617</c:v>
                </c:pt>
                <c:pt idx="38">
                  <c:v>36708</c:v>
                </c:pt>
                <c:pt idx="39">
                  <c:v>36800</c:v>
                </c:pt>
                <c:pt idx="40">
                  <c:v>36892</c:v>
                </c:pt>
                <c:pt idx="41">
                  <c:v>36982</c:v>
                </c:pt>
                <c:pt idx="42">
                  <c:v>37073</c:v>
                </c:pt>
                <c:pt idx="43">
                  <c:v>37165</c:v>
                </c:pt>
                <c:pt idx="44">
                  <c:v>37257</c:v>
                </c:pt>
                <c:pt idx="45">
                  <c:v>37347</c:v>
                </c:pt>
                <c:pt idx="46">
                  <c:v>37438</c:v>
                </c:pt>
                <c:pt idx="47">
                  <c:v>37530</c:v>
                </c:pt>
                <c:pt idx="48">
                  <c:v>37622</c:v>
                </c:pt>
                <c:pt idx="49">
                  <c:v>37712</c:v>
                </c:pt>
                <c:pt idx="50">
                  <c:v>37803</c:v>
                </c:pt>
                <c:pt idx="51">
                  <c:v>37895</c:v>
                </c:pt>
                <c:pt idx="52">
                  <c:v>37987</c:v>
                </c:pt>
                <c:pt idx="53">
                  <c:v>38078</c:v>
                </c:pt>
                <c:pt idx="54">
                  <c:v>38169</c:v>
                </c:pt>
                <c:pt idx="55">
                  <c:v>38261</c:v>
                </c:pt>
                <c:pt idx="56">
                  <c:v>38353</c:v>
                </c:pt>
                <c:pt idx="57">
                  <c:v>38443</c:v>
                </c:pt>
                <c:pt idx="58">
                  <c:v>38534</c:v>
                </c:pt>
                <c:pt idx="59">
                  <c:v>38626</c:v>
                </c:pt>
                <c:pt idx="60">
                  <c:v>38718</c:v>
                </c:pt>
                <c:pt idx="61">
                  <c:v>38808</c:v>
                </c:pt>
                <c:pt idx="62">
                  <c:v>38899</c:v>
                </c:pt>
                <c:pt idx="63">
                  <c:v>38991</c:v>
                </c:pt>
                <c:pt idx="64">
                  <c:v>39083</c:v>
                </c:pt>
                <c:pt idx="65">
                  <c:v>39173</c:v>
                </c:pt>
                <c:pt idx="66">
                  <c:v>39264</c:v>
                </c:pt>
                <c:pt idx="67">
                  <c:v>39356</c:v>
                </c:pt>
                <c:pt idx="68">
                  <c:v>39448</c:v>
                </c:pt>
                <c:pt idx="69">
                  <c:v>39539</c:v>
                </c:pt>
                <c:pt idx="70">
                  <c:v>39630</c:v>
                </c:pt>
                <c:pt idx="71">
                  <c:v>39722</c:v>
                </c:pt>
                <c:pt idx="72">
                  <c:v>39814</c:v>
                </c:pt>
                <c:pt idx="73">
                  <c:v>39904</c:v>
                </c:pt>
                <c:pt idx="74">
                  <c:v>39995</c:v>
                </c:pt>
                <c:pt idx="75">
                  <c:v>40087</c:v>
                </c:pt>
                <c:pt idx="76">
                  <c:v>40179</c:v>
                </c:pt>
                <c:pt idx="77">
                  <c:v>40269</c:v>
                </c:pt>
                <c:pt idx="78">
                  <c:v>40360</c:v>
                </c:pt>
                <c:pt idx="79">
                  <c:v>40452</c:v>
                </c:pt>
                <c:pt idx="80">
                  <c:v>40544</c:v>
                </c:pt>
                <c:pt idx="81">
                  <c:v>40634</c:v>
                </c:pt>
                <c:pt idx="82">
                  <c:v>40725</c:v>
                </c:pt>
                <c:pt idx="83">
                  <c:v>40817</c:v>
                </c:pt>
                <c:pt idx="84">
                  <c:v>40909</c:v>
                </c:pt>
                <c:pt idx="85">
                  <c:v>41000</c:v>
                </c:pt>
                <c:pt idx="86">
                  <c:v>41091</c:v>
                </c:pt>
                <c:pt idx="87">
                  <c:v>41183</c:v>
                </c:pt>
                <c:pt idx="88">
                  <c:v>41275</c:v>
                </c:pt>
                <c:pt idx="89">
                  <c:v>41365</c:v>
                </c:pt>
                <c:pt idx="90">
                  <c:v>41456</c:v>
                </c:pt>
                <c:pt idx="91">
                  <c:v>41548</c:v>
                </c:pt>
                <c:pt idx="92">
                  <c:v>41640</c:v>
                </c:pt>
                <c:pt idx="93">
                  <c:v>41730</c:v>
                </c:pt>
                <c:pt idx="94">
                  <c:v>41821</c:v>
                </c:pt>
                <c:pt idx="95">
                  <c:v>41913</c:v>
                </c:pt>
                <c:pt idx="96">
                  <c:v>42005</c:v>
                </c:pt>
                <c:pt idx="97">
                  <c:v>42095</c:v>
                </c:pt>
                <c:pt idx="98">
                  <c:v>42186</c:v>
                </c:pt>
                <c:pt idx="99">
                  <c:v>42278</c:v>
                </c:pt>
                <c:pt idx="100">
                  <c:v>42370</c:v>
                </c:pt>
                <c:pt idx="101">
                  <c:v>42461</c:v>
                </c:pt>
                <c:pt idx="102">
                  <c:v>42552</c:v>
                </c:pt>
                <c:pt idx="103">
                  <c:v>42644</c:v>
                </c:pt>
                <c:pt idx="104">
                  <c:v>42736</c:v>
                </c:pt>
                <c:pt idx="105">
                  <c:v>42826</c:v>
                </c:pt>
                <c:pt idx="106">
                  <c:v>42917</c:v>
                </c:pt>
                <c:pt idx="107">
                  <c:v>43009</c:v>
                </c:pt>
                <c:pt idx="108">
                  <c:v>43101</c:v>
                </c:pt>
                <c:pt idx="109">
                  <c:v>43191</c:v>
                </c:pt>
                <c:pt idx="110">
                  <c:v>43282</c:v>
                </c:pt>
                <c:pt idx="111">
                  <c:v>43374</c:v>
                </c:pt>
                <c:pt idx="112">
                  <c:v>43466</c:v>
                </c:pt>
                <c:pt idx="113">
                  <c:v>43556</c:v>
                </c:pt>
                <c:pt idx="114">
                  <c:v>43647</c:v>
                </c:pt>
                <c:pt idx="115">
                  <c:v>43739</c:v>
                </c:pt>
                <c:pt idx="116">
                  <c:v>43831</c:v>
                </c:pt>
                <c:pt idx="117">
                  <c:v>43922</c:v>
                </c:pt>
                <c:pt idx="118">
                  <c:v>44013</c:v>
                </c:pt>
                <c:pt idx="119">
                  <c:v>44105</c:v>
                </c:pt>
                <c:pt idx="120">
                  <c:v>44197</c:v>
                </c:pt>
                <c:pt idx="121">
                  <c:v>44287</c:v>
                </c:pt>
                <c:pt idx="122">
                  <c:v>44378</c:v>
                </c:pt>
                <c:pt idx="123">
                  <c:v>44470</c:v>
                </c:pt>
                <c:pt idx="124">
                  <c:v>44562</c:v>
                </c:pt>
                <c:pt idx="125">
                  <c:v>44652</c:v>
                </c:pt>
                <c:pt idx="126">
                  <c:v>44743</c:v>
                </c:pt>
              </c:numCache>
            </c:numRef>
          </c:cat>
          <c:val>
            <c:numRef>
              <c:f>'FRED Graph'!$B$12:$B$138</c:f>
              <c:numCache>
                <c:formatCode>0.0000</c:formatCode>
                <c:ptCount val="127"/>
                <c:pt idx="0">
                  <c:v>100.73739999999999</c:v>
                </c:pt>
                <c:pt idx="1">
                  <c:v>110.48269999999999</c:v>
                </c:pt>
                <c:pt idx="2">
                  <c:v>111.2034</c:v>
                </c:pt>
                <c:pt idx="3">
                  <c:v>116.2274</c:v>
                </c:pt>
                <c:pt idx="4">
                  <c:v>119.0758</c:v>
                </c:pt>
                <c:pt idx="5">
                  <c:v>118.8742</c:v>
                </c:pt>
                <c:pt idx="6">
                  <c:v>118.1341</c:v>
                </c:pt>
                <c:pt idx="7">
                  <c:v>122.785</c:v>
                </c:pt>
                <c:pt idx="8">
                  <c:v>124.61799999999999</c:v>
                </c:pt>
                <c:pt idx="9">
                  <c:v>129.26130000000001</c:v>
                </c:pt>
                <c:pt idx="10">
                  <c:v>127.7017</c:v>
                </c:pt>
                <c:pt idx="11">
                  <c:v>127.533</c:v>
                </c:pt>
                <c:pt idx="12">
                  <c:v>119.5646</c:v>
                </c:pt>
                <c:pt idx="13">
                  <c:v>121.60550000000001</c:v>
                </c:pt>
                <c:pt idx="14">
                  <c:v>119.4062</c:v>
                </c:pt>
                <c:pt idx="15">
                  <c:v>122.97839999999999</c:v>
                </c:pt>
                <c:pt idx="16">
                  <c:v>121.6096</c:v>
                </c:pt>
                <c:pt idx="17">
                  <c:v>120.95740000000001</c:v>
                </c:pt>
                <c:pt idx="18">
                  <c:v>122.42189999999999</c:v>
                </c:pt>
                <c:pt idx="19">
                  <c:v>121.3155</c:v>
                </c:pt>
                <c:pt idx="20">
                  <c:v>118.90940000000001</c:v>
                </c:pt>
                <c:pt idx="21">
                  <c:v>121.4599</c:v>
                </c:pt>
                <c:pt idx="22">
                  <c:v>114.6978</c:v>
                </c:pt>
                <c:pt idx="23">
                  <c:v>114.1435</c:v>
                </c:pt>
                <c:pt idx="24">
                  <c:v>116.7253</c:v>
                </c:pt>
                <c:pt idx="25">
                  <c:v>122.4342</c:v>
                </c:pt>
                <c:pt idx="26">
                  <c:v>119.1943</c:v>
                </c:pt>
                <c:pt idx="27">
                  <c:v>114.8781</c:v>
                </c:pt>
                <c:pt idx="28">
                  <c:v>115.8241</c:v>
                </c:pt>
                <c:pt idx="29">
                  <c:v>101.94750000000001</c:v>
                </c:pt>
                <c:pt idx="30">
                  <c:v>106.13800000000001</c:v>
                </c:pt>
                <c:pt idx="31">
                  <c:v>105.35339999999999</c:v>
                </c:pt>
                <c:pt idx="32">
                  <c:v>104.39709999999999</c:v>
                </c:pt>
                <c:pt idx="33">
                  <c:v>83.224400000000003</c:v>
                </c:pt>
                <c:pt idx="34">
                  <c:v>101.2889</c:v>
                </c:pt>
                <c:pt idx="35">
                  <c:v>97.179400000000001</c:v>
                </c:pt>
                <c:pt idx="36">
                  <c:v>96.799199999999999</c:v>
                </c:pt>
                <c:pt idx="37">
                  <c:v>100.02330000000001</c:v>
                </c:pt>
                <c:pt idx="38">
                  <c:v>96.445300000000003</c:v>
                </c:pt>
                <c:pt idx="39">
                  <c:v>98.606700000000004</c:v>
                </c:pt>
                <c:pt idx="40">
                  <c:v>99.534300000000002</c:v>
                </c:pt>
                <c:pt idx="41">
                  <c:v>95.215299999999999</c:v>
                </c:pt>
                <c:pt idx="42">
                  <c:v>93.458799999999997</c:v>
                </c:pt>
                <c:pt idx="43">
                  <c:v>96.454800000000006</c:v>
                </c:pt>
                <c:pt idx="44">
                  <c:v>96.2423</c:v>
                </c:pt>
                <c:pt idx="45">
                  <c:v>96.429199999999994</c:v>
                </c:pt>
                <c:pt idx="46">
                  <c:v>96.283299999999997</c:v>
                </c:pt>
                <c:pt idx="47">
                  <c:v>95.708299999999994</c:v>
                </c:pt>
                <c:pt idx="48">
                  <c:v>96.374399999999994</c:v>
                </c:pt>
                <c:pt idx="49">
                  <c:v>96.020799999999994</c:v>
                </c:pt>
                <c:pt idx="50">
                  <c:v>97.344200000000001</c:v>
                </c:pt>
                <c:pt idx="51">
                  <c:v>99.238</c:v>
                </c:pt>
                <c:pt idx="52">
                  <c:v>99.077399999999997</c:v>
                </c:pt>
                <c:pt idx="53">
                  <c:v>99.158299999999997</c:v>
                </c:pt>
                <c:pt idx="54">
                  <c:v>98.994</c:v>
                </c:pt>
                <c:pt idx="55">
                  <c:v>101.6037</c:v>
                </c:pt>
                <c:pt idx="56">
                  <c:v>104.12779999999999</c:v>
                </c:pt>
                <c:pt idx="57">
                  <c:v>103.1178</c:v>
                </c:pt>
                <c:pt idx="58">
                  <c:v>102.2353</c:v>
                </c:pt>
                <c:pt idx="59">
                  <c:v>102.8001</c:v>
                </c:pt>
                <c:pt idx="60">
                  <c:v>103.3824</c:v>
                </c:pt>
                <c:pt idx="61">
                  <c:v>102.0363</c:v>
                </c:pt>
                <c:pt idx="62">
                  <c:v>101.0239</c:v>
                </c:pt>
                <c:pt idx="63">
                  <c:v>101.99379999999999</c:v>
                </c:pt>
                <c:pt idx="64">
                  <c:v>101.19029999999999</c:v>
                </c:pt>
                <c:pt idx="65">
                  <c:v>100.3931</c:v>
                </c:pt>
                <c:pt idx="66">
                  <c:v>102.05589999999999</c:v>
                </c:pt>
                <c:pt idx="67">
                  <c:v>100.4774</c:v>
                </c:pt>
                <c:pt idx="68">
                  <c:v>91.119900000000001</c:v>
                </c:pt>
                <c:pt idx="69">
                  <c:v>90.924700000000001</c:v>
                </c:pt>
                <c:pt idx="70">
                  <c:v>95.3489</c:v>
                </c:pt>
                <c:pt idx="71">
                  <c:v>101.50709999999999</c:v>
                </c:pt>
                <c:pt idx="72">
                  <c:v>100.182</c:v>
                </c:pt>
                <c:pt idx="73">
                  <c:v>99.3643</c:v>
                </c:pt>
                <c:pt idx="74">
                  <c:v>100.508</c:v>
                </c:pt>
                <c:pt idx="75">
                  <c:v>102.1223</c:v>
                </c:pt>
                <c:pt idx="76">
                  <c:v>99.146500000000003</c:v>
                </c:pt>
                <c:pt idx="77">
                  <c:v>98.890699999999995</c:v>
                </c:pt>
                <c:pt idx="78">
                  <c:v>100.9987</c:v>
                </c:pt>
                <c:pt idx="79">
                  <c:v>100.9427</c:v>
                </c:pt>
                <c:pt idx="80">
                  <c:v>102.2433</c:v>
                </c:pt>
                <c:pt idx="81">
                  <c:v>101.2296</c:v>
                </c:pt>
                <c:pt idx="82">
                  <c:v>99.372500000000002</c:v>
                </c:pt>
                <c:pt idx="83">
                  <c:v>99.876300000000001</c:v>
                </c:pt>
                <c:pt idx="84">
                  <c:v>101.0728</c:v>
                </c:pt>
                <c:pt idx="85">
                  <c:v>98.937899999999999</c:v>
                </c:pt>
                <c:pt idx="86">
                  <c:v>99.251900000000006</c:v>
                </c:pt>
                <c:pt idx="87">
                  <c:v>102.2505</c:v>
                </c:pt>
                <c:pt idx="88">
                  <c:v>103.3125</c:v>
                </c:pt>
                <c:pt idx="89">
                  <c:v>105.1031</c:v>
                </c:pt>
                <c:pt idx="90">
                  <c:v>106.658</c:v>
                </c:pt>
                <c:pt idx="91">
                  <c:v>108.70820000000001</c:v>
                </c:pt>
                <c:pt idx="92">
                  <c:v>109.84569999999999</c:v>
                </c:pt>
                <c:pt idx="93">
                  <c:v>111.97450000000001</c:v>
                </c:pt>
                <c:pt idx="94">
                  <c:v>113.2415</c:v>
                </c:pt>
                <c:pt idx="95">
                  <c:v>115.67019999999999</c:v>
                </c:pt>
                <c:pt idx="96">
                  <c:v>117.4838</c:v>
                </c:pt>
                <c:pt idx="97">
                  <c:v>118.5239</c:v>
                </c:pt>
                <c:pt idx="98">
                  <c:v>119.0309</c:v>
                </c:pt>
                <c:pt idx="99">
                  <c:v>120.94029999999999</c:v>
                </c:pt>
                <c:pt idx="100">
                  <c:v>121.4941</c:v>
                </c:pt>
                <c:pt idx="101">
                  <c:v>121.4524</c:v>
                </c:pt>
                <c:pt idx="102">
                  <c:v>118.9106</c:v>
                </c:pt>
                <c:pt idx="103">
                  <c:v>119.4554</c:v>
                </c:pt>
                <c:pt idx="104">
                  <c:v>118.5831</c:v>
                </c:pt>
                <c:pt idx="105">
                  <c:v>120.9614</c:v>
                </c:pt>
                <c:pt idx="106">
                  <c:v>122.40900000000001</c:v>
                </c:pt>
                <c:pt idx="107">
                  <c:v>124.5681</c:v>
                </c:pt>
                <c:pt idx="108">
                  <c:v>126.0459</c:v>
                </c:pt>
                <c:pt idx="109">
                  <c:v>126.0586</c:v>
                </c:pt>
                <c:pt idx="110">
                  <c:v>127.0925</c:v>
                </c:pt>
                <c:pt idx="111">
                  <c:v>127.5882</c:v>
                </c:pt>
                <c:pt idx="112">
                  <c:v>127.79949999999999</c:v>
                </c:pt>
                <c:pt idx="113">
                  <c:v>125.7184</c:v>
                </c:pt>
                <c:pt idx="114">
                  <c:v>125.7771</c:v>
                </c:pt>
                <c:pt idx="115">
                  <c:v>128.9255</c:v>
                </c:pt>
                <c:pt idx="116">
                  <c:v>132.15450000000001</c:v>
                </c:pt>
                <c:pt idx="117">
                  <c:v>135.8519</c:v>
                </c:pt>
                <c:pt idx="118">
                  <c:v>133.53399999999999</c:v>
                </c:pt>
                <c:pt idx="119">
                  <c:v>134.51230000000001</c:v>
                </c:pt>
                <c:pt idx="120">
                  <c:v>133.32339999999999</c:v>
                </c:pt>
                <c:pt idx="121">
                  <c:v>133.36619999999999</c:v>
                </c:pt>
                <c:pt idx="122">
                  <c:v>135.26249999999999</c:v>
                </c:pt>
                <c:pt idx="123">
                  <c:v>134.4897</c:v>
                </c:pt>
                <c:pt idx="124">
                  <c:v>132.595</c:v>
                </c:pt>
                <c:pt idx="125">
                  <c:v>131.83439999999999</c:v>
                </c:pt>
                <c:pt idx="126">
                  <c:v>130.60390000000001</c:v>
                </c:pt>
              </c:numCache>
            </c:numRef>
          </c:val>
          <c:smooth val="1"/>
          <c:extLst xmlns:c15="http://schemas.microsoft.com/office/drawing/2012/chart">
            <c:ext xmlns:c16="http://schemas.microsoft.com/office/drawing/2014/chart" uri="{C3380CC4-5D6E-409C-BE32-E72D297353CC}">
              <c16:uniqueId val="{00000000-AF9E-48EB-AFBA-4F0AE78DBBE2}"/>
            </c:ext>
          </c:extLst>
        </c:ser>
        <c:ser>
          <c:idx val="1"/>
          <c:order val="1"/>
          <c:tx>
            <c:strRef>
              <c:f>'FRED Graph'!$C$11</c:f>
              <c:strCache>
                <c:ptCount val="1"/>
                <c:pt idx="0">
                  <c:v>Mỹ</c:v>
                </c:pt>
              </c:strCache>
            </c:strRef>
          </c:tx>
          <c:spPr>
            <a:ln w="28575" cap="rnd">
              <a:solidFill>
                <a:schemeClr val="accent2"/>
              </a:solidFill>
              <a:round/>
            </a:ln>
            <a:effectLst/>
          </c:spPr>
          <c:marker>
            <c:symbol val="none"/>
          </c:marker>
          <c:val>
            <c:numRef>
              <c:f>'FRED Graph'!$C$12:$C$138</c:f>
              <c:numCache>
                <c:formatCode>General</c:formatCode>
                <c:ptCount val="127"/>
                <c:pt idx="0">
                  <c:v>88.004599999999996</c:v>
                </c:pt>
                <c:pt idx="1">
                  <c:v>87.747799999999998</c:v>
                </c:pt>
                <c:pt idx="2">
                  <c:v>87.007400000000004</c:v>
                </c:pt>
                <c:pt idx="3">
                  <c:v>86.127099999999999</c:v>
                </c:pt>
                <c:pt idx="4">
                  <c:v>85.684100000000001</c:v>
                </c:pt>
                <c:pt idx="5">
                  <c:v>84.849199999999996</c:v>
                </c:pt>
                <c:pt idx="6">
                  <c:v>84.084599999999995</c:v>
                </c:pt>
                <c:pt idx="7">
                  <c:v>83.756200000000007</c:v>
                </c:pt>
                <c:pt idx="8">
                  <c:v>83.298000000000002</c:v>
                </c:pt>
                <c:pt idx="9">
                  <c:v>83.023399999999995</c:v>
                </c:pt>
                <c:pt idx="10">
                  <c:v>83.298100000000005</c:v>
                </c:pt>
                <c:pt idx="11">
                  <c:v>83.445899999999995</c:v>
                </c:pt>
                <c:pt idx="12">
                  <c:v>83.257800000000003</c:v>
                </c:pt>
                <c:pt idx="13">
                  <c:v>83.156700000000001</c:v>
                </c:pt>
                <c:pt idx="14">
                  <c:v>82.840699999999998</c:v>
                </c:pt>
                <c:pt idx="15">
                  <c:v>82.800799999999995</c:v>
                </c:pt>
                <c:pt idx="16">
                  <c:v>82.502300000000005</c:v>
                </c:pt>
                <c:pt idx="17">
                  <c:v>82.275199999999998</c:v>
                </c:pt>
                <c:pt idx="18">
                  <c:v>82.540099999999995</c:v>
                </c:pt>
                <c:pt idx="19">
                  <c:v>82.636099999999999</c:v>
                </c:pt>
                <c:pt idx="20">
                  <c:v>82.563100000000006</c:v>
                </c:pt>
                <c:pt idx="21">
                  <c:v>82.339200000000005</c:v>
                </c:pt>
                <c:pt idx="22">
                  <c:v>82.344300000000004</c:v>
                </c:pt>
                <c:pt idx="23">
                  <c:v>82.277299999999997</c:v>
                </c:pt>
                <c:pt idx="24">
                  <c:v>82.388300000000001</c:v>
                </c:pt>
                <c:pt idx="25">
                  <c:v>82.886899999999997</c:v>
                </c:pt>
                <c:pt idx="26">
                  <c:v>83.588899999999995</c:v>
                </c:pt>
                <c:pt idx="27">
                  <c:v>84.546000000000006</c:v>
                </c:pt>
                <c:pt idx="28">
                  <c:v>85.831699999999998</c:v>
                </c:pt>
                <c:pt idx="29">
                  <c:v>86.691999999999993</c:v>
                </c:pt>
                <c:pt idx="30">
                  <c:v>87.876400000000004</c:v>
                </c:pt>
                <c:pt idx="31">
                  <c:v>89.197699999999998</c:v>
                </c:pt>
                <c:pt idx="32">
                  <c:v>90.242800000000003</c:v>
                </c:pt>
                <c:pt idx="33">
                  <c:v>91.122799999999998</c:v>
                </c:pt>
                <c:pt idx="34">
                  <c:v>92.368700000000004</c:v>
                </c:pt>
                <c:pt idx="35">
                  <c:v>93.739199999999997</c:v>
                </c:pt>
                <c:pt idx="36">
                  <c:v>95.1584</c:v>
                </c:pt>
                <c:pt idx="37">
                  <c:v>96.554199999999994</c:v>
                </c:pt>
                <c:pt idx="38">
                  <c:v>97.904899999999998</c:v>
                </c:pt>
                <c:pt idx="39">
                  <c:v>99.615099999999998</c:v>
                </c:pt>
                <c:pt idx="40">
                  <c:v>100.95529999999999</c:v>
                </c:pt>
                <c:pt idx="41">
                  <c:v>101.74939999999999</c:v>
                </c:pt>
                <c:pt idx="42">
                  <c:v>103.51600000000001</c:v>
                </c:pt>
                <c:pt idx="43">
                  <c:v>105.5519</c:v>
                </c:pt>
                <c:pt idx="44">
                  <c:v>107.0855</c:v>
                </c:pt>
                <c:pt idx="45">
                  <c:v>108.6611</c:v>
                </c:pt>
                <c:pt idx="46">
                  <c:v>110.9115</c:v>
                </c:pt>
                <c:pt idx="47">
                  <c:v>112.88120000000001</c:v>
                </c:pt>
                <c:pt idx="48">
                  <c:v>114.01</c:v>
                </c:pt>
                <c:pt idx="49">
                  <c:v>116.0534</c:v>
                </c:pt>
                <c:pt idx="50">
                  <c:v>118.80840000000001</c:v>
                </c:pt>
                <c:pt idx="51">
                  <c:v>122.6991</c:v>
                </c:pt>
                <c:pt idx="52">
                  <c:v>125.79510000000001</c:v>
                </c:pt>
                <c:pt idx="53">
                  <c:v>128.77699999999999</c:v>
                </c:pt>
                <c:pt idx="54">
                  <c:v>132.858</c:v>
                </c:pt>
                <c:pt idx="55">
                  <c:v>136.9735</c:v>
                </c:pt>
                <c:pt idx="56">
                  <c:v>141.74760000000001</c:v>
                </c:pt>
                <c:pt idx="57">
                  <c:v>145.39019999999999</c:v>
                </c:pt>
                <c:pt idx="58">
                  <c:v>148.5976</c:v>
                </c:pt>
                <c:pt idx="59">
                  <c:v>152.06720000000001</c:v>
                </c:pt>
                <c:pt idx="60">
                  <c:v>153.73429999999999</c:v>
                </c:pt>
                <c:pt idx="61">
                  <c:v>150.74279999999999</c:v>
                </c:pt>
                <c:pt idx="62">
                  <c:v>148.7953</c:v>
                </c:pt>
                <c:pt idx="63">
                  <c:v>149.63339999999999</c:v>
                </c:pt>
                <c:pt idx="64">
                  <c:v>146.50640000000001</c:v>
                </c:pt>
                <c:pt idx="65">
                  <c:v>139.73179999999999</c:v>
                </c:pt>
                <c:pt idx="66">
                  <c:v>135.2321</c:v>
                </c:pt>
                <c:pt idx="67">
                  <c:v>130.15479999999999</c:v>
                </c:pt>
                <c:pt idx="68">
                  <c:v>123.6101</c:v>
                </c:pt>
                <c:pt idx="69">
                  <c:v>115.3818</c:v>
                </c:pt>
                <c:pt idx="70">
                  <c:v>108.8896</c:v>
                </c:pt>
                <c:pt idx="71">
                  <c:v>106.48050000000001</c:v>
                </c:pt>
                <c:pt idx="72">
                  <c:v>103.87739999999999</c:v>
                </c:pt>
                <c:pt idx="73">
                  <c:v>102.6983</c:v>
                </c:pt>
                <c:pt idx="74">
                  <c:v>102.4286</c:v>
                </c:pt>
                <c:pt idx="75">
                  <c:v>102.5894</c:v>
                </c:pt>
                <c:pt idx="76">
                  <c:v>102.1538</c:v>
                </c:pt>
                <c:pt idx="77">
                  <c:v>101.0181</c:v>
                </c:pt>
                <c:pt idx="78">
                  <c:v>99.056799999999996</c:v>
                </c:pt>
                <c:pt idx="79">
                  <c:v>97.790999999999997</c:v>
                </c:pt>
                <c:pt idx="80">
                  <c:v>95.6935</c:v>
                </c:pt>
                <c:pt idx="81">
                  <c:v>93.722200000000001</c:v>
                </c:pt>
                <c:pt idx="82">
                  <c:v>93.759200000000007</c:v>
                </c:pt>
                <c:pt idx="83">
                  <c:v>93.904799999999994</c:v>
                </c:pt>
                <c:pt idx="84">
                  <c:v>94.191800000000001</c:v>
                </c:pt>
                <c:pt idx="85">
                  <c:v>95.627700000000004</c:v>
                </c:pt>
                <c:pt idx="86">
                  <c:v>97.313599999999994</c:v>
                </c:pt>
                <c:pt idx="87">
                  <c:v>99.350800000000007</c:v>
                </c:pt>
                <c:pt idx="88">
                  <c:v>101.2898</c:v>
                </c:pt>
                <c:pt idx="89">
                  <c:v>103.4372</c:v>
                </c:pt>
                <c:pt idx="90">
                  <c:v>105.517</c:v>
                </c:pt>
                <c:pt idx="91">
                  <c:v>107.9359</c:v>
                </c:pt>
                <c:pt idx="92">
                  <c:v>108.4408</c:v>
                </c:pt>
                <c:pt idx="93">
                  <c:v>107.93</c:v>
                </c:pt>
                <c:pt idx="94">
                  <c:v>109.2406</c:v>
                </c:pt>
                <c:pt idx="95">
                  <c:v>111.8176</c:v>
                </c:pt>
                <c:pt idx="96">
                  <c:v>113.8019</c:v>
                </c:pt>
                <c:pt idx="97">
                  <c:v>113.7962</c:v>
                </c:pt>
                <c:pt idx="98">
                  <c:v>115.1099</c:v>
                </c:pt>
                <c:pt idx="99">
                  <c:v>117.25790000000001</c:v>
                </c:pt>
                <c:pt idx="100">
                  <c:v>118.6516</c:v>
                </c:pt>
                <c:pt idx="101">
                  <c:v>118.60809999999999</c:v>
                </c:pt>
                <c:pt idx="102">
                  <c:v>119.84820000000001</c:v>
                </c:pt>
                <c:pt idx="103">
                  <c:v>121.48480000000001</c:v>
                </c:pt>
                <c:pt idx="104">
                  <c:v>122.1546</c:v>
                </c:pt>
                <c:pt idx="105">
                  <c:v>123.1528</c:v>
                </c:pt>
                <c:pt idx="106">
                  <c:v>124.5842</c:v>
                </c:pt>
                <c:pt idx="107">
                  <c:v>126.1138</c:v>
                </c:pt>
                <c:pt idx="108">
                  <c:v>126.9237</c:v>
                </c:pt>
                <c:pt idx="109">
                  <c:v>127.09910000000001</c:v>
                </c:pt>
                <c:pt idx="110">
                  <c:v>127.9286</c:v>
                </c:pt>
                <c:pt idx="111">
                  <c:v>129.16720000000001</c:v>
                </c:pt>
                <c:pt idx="112">
                  <c:v>129.72880000000001</c:v>
                </c:pt>
                <c:pt idx="113">
                  <c:v>129.41579999999999</c:v>
                </c:pt>
                <c:pt idx="114">
                  <c:v>130.5642</c:v>
                </c:pt>
                <c:pt idx="115">
                  <c:v>132.2936</c:v>
                </c:pt>
                <c:pt idx="116">
                  <c:v>133.36680000000001</c:v>
                </c:pt>
                <c:pt idx="117">
                  <c:v>135.37639999999999</c:v>
                </c:pt>
                <c:pt idx="118">
                  <c:v>138.13890000000001</c:v>
                </c:pt>
                <c:pt idx="119">
                  <c:v>142.91640000000001</c:v>
                </c:pt>
                <c:pt idx="120">
                  <c:v>146.01519999999999</c:v>
                </c:pt>
                <c:pt idx="121">
                  <c:v>149.46870000000001</c:v>
                </c:pt>
                <c:pt idx="122">
                  <c:v>153.8751</c:v>
                </c:pt>
                <c:pt idx="123">
                  <c:v>157.84399999999999</c:v>
                </c:pt>
                <c:pt idx="124">
                  <c:v>161.57499999999999</c:v>
                </c:pt>
                <c:pt idx="125">
                  <c:v>160.8236</c:v>
                </c:pt>
                <c:pt idx="126">
                  <c:v>158.77090000000001</c:v>
                </c:pt>
              </c:numCache>
            </c:numRef>
          </c:val>
          <c:smooth val="1"/>
          <c:extLst>
            <c:ext xmlns:c16="http://schemas.microsoft.com/office/drawing/2014/chart" uri="{C3380CC4-5D6E-409C-BE32-E72D297353CC}">
              <c16:uniqueId val="{00000001-AF9E-48EB-AFBA-4F0AE78DBBE2}"/>
            </c:ext>
          </c:extLst>
        </c:ser>
        <c:dLbls>
          <c:showLegendKey val="0"/>
          <c:showVal val="0"/>
          <c:showCatName val="0"/>
          <c:showSerName val="0"/>
          <c:showPercent val="0"/>
          <c:showBubbleSize val="0"/>
        </c:dLbls>
        <c:smooth val="0"/>
        <c:axId val="887036479"/>
        <c:axId val="887035647"/>
      </c:lineChart>
      <c:dateAx>
        <c:axId val="887036479"/>
        <c:scaling>
          <c:orientation val="minMax"/>
        </c:scaling>
        <c:delete val="0"/>
        <c:axPos val="b"/>
        <c:numFmt formatCode="mm/yyyy" sourceLinked="0"/>
        <c:majorTickMark val="none"/>
        <c:minorTickMark val="none"/>
        <c:tickLblPos val="low"/>
        <c:spPr>
          <a:noFill/>
          <a:ln w="6350" cap="flat" cmpd="sng" algn="ctr">
            <a:solidFill>
              <a:sysClr val="window" lastClr="FFFFFF">
                <a:lumMod val="85000"/>
              </a:sys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887035647"/>
        <c:crosses val="autoZero"/>
        <c:auto val="1"/>
        <c:lblOffset val="100"/>
        <c:baseTimeUnit val="months"/>
        <c:majorUnit val="42"/>
        <c:majorTimeUnit val="months"/>
      </c:dateAx>
      <c:valAx>
        <c:axId val="887035647"/>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887036479"/>
        <c:crosses val="autoZero"/>
        <c:crossBetween val="between"/>
        <c:majorUnit val="40"/>
      </c:valAx>
      <c:spPr>
        <a:noFill/>
        <a:ln w="6350">
          <a:solidFill>
            <a:sysClr val="window" lastClr="FFFFFF">
              <a:lumMod val="85000"/>
            </a:sysClr>
          </a:solidFill>
        </a:ln>
        <a:effectLst/>
      </c:spPr>
    </c:plotArea>
    <c:legend>
      <c:legendPos val="b"/>
      <c:layout>
        <c:manualLayout>
          <c:xMode val="edge"/>
          <c:yMode val="edge"/>
          <c:x val="0.11693678098135278"/>
          <c:y val="0.88338918572678415"/>
          <c:w val="0.51212430356557614"/>
          <c:h val="8.684890951131109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w="9525" cap="flat" cmpd="sng" algn="ctr">
      <a:noFill/>
      <a:round/>
    </a:ln>
    <a:effectLst/>
  </c:spPr>
  <c:txPr>
    <a:bodyPr/>
    <a:lstStyle/>
    <a:p>
      <a:pPr>
        <a:defRPr sz="9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'P3'!$D$1</c:f>
              <c:strCache>
                <c:ptCount val="1"/>
                <c:pt idx="0">
                  <c:v>Tỷ lệ nợ/Giá trị dự án</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'P3'!$A$2:$A$7</c:f>
              <c:strCache>
                <c:ptCount val="6"/>
                <c:pt idx="0">
                  <c:v>Vinhomes</c:v>
                </c:pt>
                <c:pt idx="1">
                  <c:v>Novaland</c:v>
                </c:pt>
                <c:pt idx="2">
                  <c:v>Phát Đạt</c:v>
                </c:pt>
                <c:pt idx="3">
                  <c:v>Khang Điền</c:v>
                </c:pt>
                <c:pt idx="4">
                  <c:v>Nam Long</c:v>
                </c:pt>
                <c:pt idx="5">
                  <c:v>Đất Xanh</c:v>
                </c:pt>
              </c:strCache>
            </c:strRef>
          </c:cat>
          <c:val>
            <c:numRef>
              <c:f>'P3'!$D$2:$D$7</c:f>
              <c:numCache>
                <c:formatCode>0%</c:formatCode>
                <c:ptCount val="6"/>
                <c:pt idx="0">
                  <c:v>0.34</c:v>
                </c:pt>
                <c:pt idx="1">
                  <c:v>0.69</c:v>
                </c:pt>
                <c:pt idx="2">
                  <c:v>0.37</c:v>
                </c:pt>
                <c:pt idx="3">
                  <c:v>0.24</c:v>
                </c:pt>
                <c:pt idx="4">
                  <c:v>0.54</c:v>
                </c:pt>
                <c:pt idx="5">
                  <c:v>0.6</c:v>
                </c:pt>
              </c:numCache>
            </c:numRef>
          </c:val>
          <c:extLst>
            <c:ext xmlns:c16="http://schemas.microsoft.com/office/drawing/2014/chart" uri="{C3380CC4-5D6E-409C-BE32-E72D297353CC}">
              <c16:uniqueId val="{00000000-37E2-468D-92B3-E4A6D22675D9}"/>
            </c:ext>
          </c:extLst>
        </c:ser>
        <c:dLbls>
          <c:showLegendKey val="0"/>
          <c:showVal val="0"/>
          <c:showCatName val="0"/>
          <c:showSerName val="0"/>
          <c:showPercent val="0"/>
          <c:showBubbleSize val="0"/>
        </c:dLbls>
        <c:gapWidth val="56"/>
        <c:axId val="2092376928"/>
        <c:axId val="2092376448"/>
      </c:barChart>
      <c:catAx>
        <c:axId val="20923769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376448"/>
        <c:crosses val="autoZero"/>
        <c:auto val="1"/>
        <c:lblAlgn val="ctr"/>
        <c:lblOffset val="100"/>
        <c:noMultiLvlLbl val="0"/>
      </c:catAx>
      <c:valAx>
        <c:axId val="2092376448"/>
        <c:scaling>
          <c:orientation val="minMax"/>
        </c:scaling>
        <c:delete val="1"/>
        <c:axPos val="b"/>
        <c:numFmt formatCode="0%" sourceLinked="1"/>
        <c:majorTickMark val="none"/>
        <c:minorTickMark val="none"/>
        <c:tickLblPos val="nextTo"/>
        <c:crossAx val="2092376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NVL!$G$3</c:f>
              <c:strCache>
                <c:ptCount val="1"/>
                <c:pt idx="0">
                  <c:v>Phát hành trái phiếu</c:v>
                </c:pt>
              </c:strCache>
            </c:strRef>
          </c:tx>
          <c:spPr>
            <a:solidFill>
              <a:srgbClr val="002060"/>
            </a:solidFill>
            <a:ln>
              <a:noFill/>
            </a:ln>
            <a:effectLst/>
          </c:spPr>
          <c:invertIfNegative val="0"/>
          <c:cat>
            <c:numRef>
              <c:f>NVL!$E$4:$E$9</c:f>
              <c:numCache>
                <c:formatCode>General</c:formatCode>
                <c:ptCount val="6"/>
                <c:pt idx="0">
                  <c:v>2017</c:v>
                </c:pt>
                <c:pt idx="1">
                  <c:v>2018</c:v>
                </c:pt>
                <c:pt idx="2">
                  <c:v>2019</c:v>
                </c:pt>
                <c:pt idx="3">
                  <c:v>2020</c:v>
                </c:pt>
                <c:pt idx="4">
                  <c:v>2021</c:v>
                </c:pt>
                <c:pt idx="5">
                  <c:v>2022</c:v>
                </c:pt>
              </c:numCache>
            </c:numRef>
          </c:cat>
          <c:val>
            <c:numRef>
              <c:f>NVL!$G$4:$G$9</c:f>
              <c:numCache>
                <c:formatCode>_(* #,##0_);_(* \(#,##0\);_(* "-"??_);_(@_)</c:formatCode>
                <c:ptCount val="6"/>
                <c:pt idx="0">
                  <c:v>7466</c:v>
                </c:pt>
                <c:pt idx="1">
                  <c:v>13843.395</c:v>
                </c:pt>
                <c:pt idx="2">
                  <c:v>12934.9</c:v>
                </c:pt>
                <c:pt idx="3">
                  <c:v>25820</c:v>
                </c:pt>
                <c:pt idx="4">
                  <c:v>36890</c:v>
                </c:pt>
                <c:pt idx="5">
                  <c:v>44169</c:v>
                </c:pt>
              </c:numCache>
            </c:numRef>
          </c:val>
          <c:extLst>
            <c:ext xmlns:c16="http://schemas.microsoft.com/office/drawing/2014/chart" uri="{C3380CC4-5D6E-409C-BE32-E72D297353CC}">
              <c16:uniqueId val="{00000001-28BA-4C60-8AF8-D768B1A492B8}"/>
            </c:ext>
          </c:extLst>
        </c:ser>
        <c:ser>
          <c:idx val="0"/>
          <c:order val="1"/>
          <c:tx>
            <c:strRef>
              <c:f>NVL!$F$3</c:f>
              <c:strCache>
                <c:ptCount val="1"/>
                <c:pt idx="0">
                  <c:v>Vay ngân hàng</c:v>
                </c:pt>
              </c:strCache>
            </c:strRef>
          </c:tx>
          <c:spPr>
            <a:solidFill>
              <a:schemeClr val="accent1"/>
            </a:solidFill>
            <a:ln>
              <a:noFill/>
            </a:ln>
            <a:effectLst/>
          </c:spPr>
          <c:invertIfNegative val="0"/>
          <c:cat>
            <c:numRef>
              <c:f>NVL!$E$4:$E$9</c:f>
              <c:numCache>
                <c:formatCode>General</c:formatCode>
                <c:ptCount val="6"/>
                <c:pt idx="0">
                  <c:v>2017</c:v>
                </c:pt>
                <c:pt idx="1">
                  <c:v>2018</c:v>
                </c:pt>
                <c:pt idx="2">
                  <c:v>2019</c:v>
                </c:pt>
                <c:pt idx="3">
                  <c:v>2020</c:v>
                </c:pt>
                <c:pt idx="4">
                  <c:v>2021</c:v>
                </c:pt>
                <c:pt idx="5">
                  <c:v>2022</c:v>
                </c:pt>
              </c:numCache>
            </c:numRef>
          </c:cat>
          <c:val>
            <c:numRef>
              <c:f>NVL!$F$4:$F$9</c:f>
              <c:numCache>
                <c:formatCode>_(* #,##0_);_(* \(#,##0\);_(* "-"??_);_(@_)</c:formatCode>
                <c:ptCount val="6"/>
                <c:pt idx="0">
                  <c:v>4242.33</c:v>
                </c:pt>
                <c:pt idx="1">
                  <c:v>5731.0640000000003</c:v>
                </c:pt>
                <c:pt idx="2">
                  <c:v>14525.119000000001</c:v>
                </c:pt>
                <c:pt idx="3">
                  <c:v>16240</c:v>
                </c:pt>
                <c:pt idx="4">
                  <c:v>16948</c:v>
                </c:pt>
                <c:pt idx="5">
                  <c:v>11019</c:v>
                </c:pt>
              </c:numCache>
            </c:numRef>
          </c:val>
          <c:extLst>
            <c:ext xmlns:c16="http://schemas.microsoft.com/office/drawing/2014/chart" uri="{C3380CC4-5D6E-409C-BE32-E72D297353CC}">
              <c16:uniqueId val="{00000000-28BA-4C60-8AF8-D768B1A492B8}"/>
            </c:ext>
          </c:extLst>
        </c:ser>
        <c:ser>
          <c:idx val="2"/>
          <c:order val="2"/>
          <c:tx>
            <c:strRef>
              <c:f>NVL!$H$3</c:f>
              <c:strCache>
                <c:ptCount val="1"/>
                <c:pt idx="0">
                  <c:v>Vay bên thứ ba</c:v>
                </c:pt>
              </c:strCache>
            </c:strRef>
          </c:tx>
          <c:spPr>
            <a:solidFill>
              <a:schemeClr val="bg1">
                <a:lumMod val="75000"/>
              </a:schemeClr>
            </a:solidFill>
            <a:ln>
              <a:noFill/>
            </a:ln>
            <a:effectLst/>
          </c:spPr>
          <c:invertIfNegative val="0"/>
          <c:cat>
            <c:numRef>
              <c:f>NVL!$E$4:$E$9</c:f>
              <c:numCache>
                <c:formatCode>General</c:formatCode>
                <c:ptCount val="6"/>
                <c:pt idx="0">
                  <c:v>2017</c:v>
                </c:pt>
                <c:pt idx="1">
                  <c:v>2018</c:v>
                </c:pt>
                <c:pt idx="2">
                  <c:v>2019</c:v>
                </c:pt>
                <c:pt idx="3">
                  <c:v>2020</c:v>
                </c:pt>
                <c:pt idx="4">
                  <c:v>2021</c:v>
                </c:pt>
                <c:pt idx="5">
                  <c:v>2022</c:v>
                </c:pt>
              </c:numCache>
            </c:numRef>
          </c:cat>
          <c:val>
            <c:numRef>
              <c:f>NVL!$H$4:$H$9</c:f>
              <c:numCache>
                <c:formatCode>_(* #,##0_);_(* \(#,##0\);_(* "-"??_);_(@_)</c:formatCode>
                <c:ptCount val="6"/>
                <c:pt idx="0">
                  <c:v>6290.1810000000005</c:v>
                </c:pt>
                <c:pt idx="1">
                  <c:v>8676.9030000000002</c:v>
                </c:pt>
                <c:pt idx="2">
                  <c:v>7025</c:v>
                </c:pt>
                <c:pt idx="3">
                  <c:v>6774</c:v>
                </c:pt>
                <c:pt idx="4">
                  <c:v>7286</c:v>
                </c:pt>
                <c:pt idx="5">
                  <c:v>10372</c:v>
                </c:pt>
              </c:numCache>
            </c:numRef>
          </c:val>
          <c:extLst>
            <c:ext xmlns:c16="http://schemas.microsoft.com/office/drawing/2014/chart" uri="{C3380CC4-5D6E-409C-BE32-E72D297353CC}">
              <c16:uniqueId val="{00000002-28BA-4C60-8AF8-D768B1A492B8}"/>
            </c:ext>
          </c:extLst>
        </c:ser>
        <c:ser>
          <c:idx val="3"/>
          <c:order val="3"/>
          <c:tx>
            <c:strRef>
              <c:f>NVL!$I$3</c:f>
              <c:strCache>
                <c:ptCount val="1"/>
                <c:pt idx="0">
                  <c:v>Vay bên liên quan</c:v>
                </c:pt>
              </c:strCache>
            </c:strRef>
          </c:tx>
          <c:spPr>
            <a:solidFill>
              <a:schemeClr val="accent4"/>
            </a:solidFill>
            <a:ln>
              <a:noFill/>
            </a:ln>
            <a:effectLst/>
          </c:spPr>
          <c:invertIfNegative val="0"/>
          <c:cat>
            <c:numRef>
              <c:f>NVL!$E$4:$E$9</c:f>
              <c:numCache>
                <c:formatCode>General</c:formatCode>
                <c:ptCount val="6"/>
                <c:pt idx="0">
                  <c:v>2017</c:v>
                </c:pt>
                <c:pt idx="1">
                  <c:v>2018</c:v>
                </c:pt>
                <c:pt idx="2">
                  <c:v>2019</c:v>
                </c:pt>
                <c:pt idx="3">
                  <c:v>2020</c:v>
                </c:pt>
                <c:pt idx="4">
                  <c:v>2021</c:v>
                </c:pt>
                <c:pt idx="5">
                  <c:v>2022</c:v>
                </c:pt>
              </c:numCache>
            </c:numRef>
          </c:cat>
          <c:val>
            <c:numRef>
              <c:f>NVL!$I$4:$I$9</c:f>
              <c:numCache>
                <c:formatCode>_(* #,##0_);_(* \(#,##0\);_(* "-"??_);_(@_)</c:formatCode>
                <c:ptCount val="6"/>
                <c:pt idx="0">
                  <c:v>0</c:v>
                </c:pt>
                <c:pt idx="1">
                  <c:v>0</c:v>
                </c:pt>
                <c:pt idx="2">
                  <c:v>384</c:v>
                </c:pt>
                <c:pt idx="3">
                  <c:v>448</c:v>
                </c:pt>
                <c:pt idx="4">
                  <c:v>0</c:v>
                </c:pt>
                <c:pt idx="5">
                  <c:v>0</c:v>
                </c:pt>
              </c:numCache>
            </c:numRef>
          </c:val>
          <c:extLst>
            <c:ext xmlns:c16="http://schemas.microsoft.com/office/drawing/2014/chart" uri="{C3380CC4-5D6E-409C-BE32-E72D297353CC}">
              <c16:uniqueId val="{00000003-28BA-4C60-8AF8-D768B1A492B8}"/>
            </c:ext>
          </c:extLst>
        </c:ser>
        <c:dLbls>
          <c:showLegendKey val="0"/>
          <c:showVal val="0"/>
          <c:showCatName val="0"/>
          <c:showSerName val="0"/>
          <c:showPercent val="0"/>
          <c:showBubbleSize val="0"/>
        </c:dLbls>
        <c:gapWidth val="100"/>
        <c:overlap val="100"/>
        <c:axId val="428069992"/>
        <c:axId val="428070352"/>
      </c:barChart>
      <c:catAx>
        <c:axId val="4280699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Times New Roman" panose="02020603050405020304" pitchFamily="18" charset="0"/>
              </a:defRPr>
            </a:pPr>
            <a:endParaRPr lang="en-US"/>
          </a:p>
        </c:txPr>
        <c:crossAx val="428070352"/>
        <c:crosses val="autoZero"/>
        <c:auto val="1"/>
        <c:lblAlgn val="ctr"/>
        <c:lblOffset val="100"/>
        <c:noMultiLvlLbl val="0"/>
      </c:catAx>
      <c:valAx>
        <c:axId val="428070352"/>
        <c:scaling>
          <c:orientation val="minMax"/>
        </c:scaling>
        <c:delete val="0"/>
        <c:axPos val="b"/>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Times New Roman" panose="02020603050405020304" pitchFamily="18" charset="0"/>
              </a:defRPr>
            </a:pPr>
            <a:endParaRPr lang="en-US"/>
          </a:p>
        </c:txPr>
        <c:crossAx val="428069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Times New Roman" panose="02020603050405020304" pitchFamily="18"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Roboto" panose="02000000000000000000" pitchFamily="2" charset="0"/>
          <a:ea typeface="Roboto" panose="02000000000000000000" pitchFamily="2" charset="0"/>
          <a:cs typeface="Times New Roman" panose="02020603050405020304" pitchFamily="18" charset="0"/>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1"/>
          <c:order val="0"/>
          <c:tx>
            <c:strRef>
              <c:f>Sheet1!$C$1</c:f>
              <c:strCache>
                <c:ptCount val="1"/>
                <c:pt idx="0">
                  <c:v>Trái phiếu cấu trúc</c:v>
                </c:pt>
              </c:strCache>
            </c:strRef>
          </c:tx>
          <c:spPr>
            <a:solidFill>
              <a:srgbClr val="002060"/>
            </a:solidFill>
            <a:ln>
              <a:noFill/>
            </a:ln>
            <a:effectLst/>
          </c:spPr>
          <c:invertIfNegative val="0"/>
          <c:cat>
            <c:numRef>
              <c:f>Sheet1!$A$2:$A$7</c:f>
              <c:numCache>
                <c:formatCode>General</c:formatCode>
                <c:ptCount val="6"/>
                <c:pt idx="0">
                  <c:v>2017</c:v>
                </c:pt>
                <c:pt idx="1">
                  <c:v>2018</c:v>
                </c:pt>
                <c:pt idx="2">
                  <c:v>2019</c:v>
                </c:pt>
                <c:pt idx="3">
                  <c:v>2020</c:v>
                </c:pt>
                <c:pt idx="4">
                  <c:v>2021</c:v>
                </c:pt>
                <c:pt idx="5">
                  <c:v>2022</c:v>
                </c:pt>
              </c:numCache>
            </c:numRef>
          </c:cat>
          <c:val>
            <c:numRef>
              <c:f>Sheet1!$C$2:$C$7</c:f>
              <c:numCache>
                <c:formatCode>General</c:formatCode>
                <c:ptCount val="6"/>
                <c:pt idx="0">
                  <c:v>2840</c:v>
                </c:pt>
                <c:pt idx="1">
                  <c:v>10980</c:v>
                </c:pt>
                <c:pt idx="2">
                  <c:v>11238</c:v>
                </c:pt>
                <c:pt idx="3">
                  <c:v>9053</c:v>
                </c:pt>
                <c:pt idx="4">
                  <c:v>10718.8</c:v>
                </c:pt>
                <c:pt idx="5">
                  <c:v>17554.5</c:v>
                </c:pt>
              </c:numCache>
            </c:numRef>
          </c:val>
          <c:extLst>
            <c:ext xmlns:c16="http://schemas.microsoft.com/office/drawing/2014/chart" uri="{C3380CC4-5D6E-409C-BE32-E72D297353CC}">
              <c16:uniqueId val="{00000001-F414-4713-858B-1AC5E6347253}"/>
            </c:ext>
          </c:extLst>
        </c:ser>
        <c:ser>
          <c:idx val="0"/>
          <c:order val="1"/>
          <c:tx>
            <c:strRef>
              <c:f>Sheet1!$B$1</c:f>
              <c:strCache>
                <c:ptCount val="1"/>
                <c:pt idx="0">
                  <c:v>Trái phiếu thuần túy</c:v>
                </c:pt>
              </c:strCache>
            </c:strRef>
          </c:tx>
          <c:spPr>
            <a:solidFill>
              <a:schemeClr val="accent1"/>
            </a:solidFill>
            <a:ln>
              <a:noFill/>
            </a:ln>
            <a:effectLst/>
          </c:spPr>
          <c:invertIfNegative val="0"/>
          <c:cat>
            <c:numRef>
              <c:f>Sheet1!$A$2:$A$7</c:f>
              <c:numCache>
                <c:formatCode>General</c:formatCode>
                <c:ptCount val="6"/>
                <c:pt idx="0">
                  <c:v>2017</c:v>
                </c:pt>
                <c:pt idx="1">
                  <c:v>2018</c:v>
                </c:pt>
                <c:pt idx="2">
                  <c:v>2019</c:v>
                </c:pt>
                <c:pt idx="3">
                  <c:v>2020</c:v>
                </c:pt>
                <c:pt idx="4">
                  <c:v>2021</c:v>
                </c:pt>
                <c:pt idx="5">
                  <c:v>2022</c:v>
                </c:pt>
              </c:numCache>
            </c:numRef>
          </c:cat>
          <c:val>
            <c:numRef>
              <c:f>Sheet1!$B$2:$B$7</c:f>
              <c:numCache>
                <c:formatCode>General</c:formatCode>
                <c:ptCount val="6"/>
                <c:pt idx="0">
                  <c:v>10934</c:v>
                </c:pt>
                <c:pt idx="1">
                  <c:v>11077.8</c:v>
                </c:pt>
                <c:pt idx="2">
                  <c:v>9119</c:v>
                </c:pt>
                <c:pt idx="3">
                  <c:v>21837.4</c:v>
                </c:pt>
                <c:pt idx="4">
                  <c:v>32350.6</c:v>
                </c:pt>
                <c:pt idx="5">
                  <c:v>38043.1</c:v>
                </c:pt>
              </c:numCache>
            </c:numRef>
          </c:val>
          <c:extLst>
            <c:ext xmlns:c16="http://schemas.microsoft.com/office/drawing/2014/chart" uri="{C3380CC4-5D6E-409C-BE32-E72D297353CC}">
              <c16:uniqueId val="{00000000-F414-4713-858B-1AC5E6347253}"/>
            </c:ext>
          </c:extLst>
        </c:ser>
        <c:dLbls>
          <c:showLegendKey val="0"/>
          <c:showVal val="0"/>
          <c:showCatName val="0"/>
          <c:showSerName val="0"/>
          <c:showPercent val="0"/>
          <c:showBubbleSize val="0"/>
        </c:dLbls>
        <c:gapWidth val="100"/>
        <c:overlap val="100"/>
        <c:axId val="591382232"/>
        <c:axId val="591383672"/>
      </c:barChart>
      <c:catAx>
        <c:axId val="591382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591383672"/>
        <c:crosses val="autoZero"/>
        <c:auto val="1"/>
        <c:lblAlgn val="ctr"/>
        <c:lblOffset val="100"/>
        <c:noMultiLvlLbl val="0"/>
      </c:catAx>
      <c:valAx>
        <c:axId val="591383672"/>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r>
                  <a:rPr lang="vi-VN"/>
                  <a:t>TỶ ĐỒNG</a:t>
                </a:r>
              </a:p>
            </c:rich>
          </c:tx>
          <c:layout>
            <c:manualLayout>
              <c:xMode val="edge"/>
              <c:yMode val="edge"/>
              <c:x val="2.5005526454039143E-2"/>
              <c:y val="1.5167006748872742E-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591382232"/>
        <c:crosses val="autoZero"/>
        <c:crossBetween val="between"/>
        <c:maj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oboto" panose="02000000000000000000" pitchFamily="2" charset="0"/>
          <a:ea typeface="Roboto" panose="02000000000000000000" pitchFamily="2" charset="0"/>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745996821610022E-2"/>
          <c:y val="3.0060303507931981E-2"/>
          <c:w val="0.8547735887422101"/>
          <c:h val="0.80645554162878652"/>
        </c:manualLayout>
      </c:layout>
      <c:barChart>
        <c:barDir val="bar"/>
        <c:grouping val="stacked"/>
        <c:varyColors val="0"/>
        <c:ser>
          <c:idx val="1"/>
          <c:order val="0"/>
          <c:tx>
            <c:strRef>
              <c:f>NVL!$G$3</c:f>
              <c:strCache>
                <c:ptCount val="1"/>
                <c:pt idx="0">
                  <c:v>Phát hành trái phiếu</c:v>
                </c:pt>
              </c:strCache>
            </c:strRef>
          </c:tx>
          <c:spPr>
            <a:solidFill>
              <a:srgbClr val="002060"/>
            </a:solidFill>
            <a:ln>
              <a:noFill/>
            </a:ln>
            <a:effectLst/>
          </c:spPr>
          <c:invertIfNegative val="0"/>
          <c:cat>
            <c:numRef>
              <c:f>NVL!$E$4:$E$9</c:f>
              <c:numCache>
                <c:formatCode>General</c:formatCode>
                <c:ptCount val="6"/>
                <c:pt idx="0">
                  <c:v>2017</c:v>
                </c:pt>
                <c:pt idx="1">
                  <c:v>2018</c:v>
                </c:pt>
                <c:pt idx="2">
                  <c:v>2019</c:v>
                </c:pt>
                <c:pt idx="3">
                  <c:v>2020</c:v>
                </c:pt>
                <c:pt idx="4">
                  <c:v>2021</c:v>
                </c:pt>
                <c:pt idx="5">
                  <c:v>2022</c:v>
                </c:pt>
              </c:numCache>
            </c:numRef>
          </c:cat>
          <c:val>
            <c:numRef>
              <c:f>NVL!$G$4:$G$9</c:f>
              <c:numCache>
                <c:formatCode>_(* #,##0_);_(* \(#,##0\);_(* "-"??_);_(@_)</c:formatCode>
                <c:ptCount val="6"/>
                <c:pt idx="0">
                  <c:v>7466</c:v>
                </c:pt>
                <c:pt idx="1">
                  <c:v>13843.395</c:v>
                </c:pt>
                <c:pt idx="2">
                  <c:v>12934.9</c:v>
                </c:pt>
                <c:pt idx="3">
                  <c:v>25820</c:v>
                </c:pt>
                <c:pt idx="4">
                  <c:v>36890</c:v>
                </c:pt>
                <c:pt idx="5">
                  <c:v>44169</c:v>
                </c:pt>
              </c:numCache>
            </c:numRef>
          </c:val>
          <c:extLst>
            <c:ext xmlns:c16="http://schemas.microsoft.com/office/drawing/2014/chart" uri="{C3380CC4-5D6E-409C-BE32-E72D297353CC}">
              <c16:uniqueId val="{00000000-6D13-4C3B-8A96-3B9C341535B7}"/>
            </c:ext>
          </c:extLst>
        </c:ser>
        <c:ser>
          <c:idx val="0"/>
          <c:order val="1"/>
          <c:tx>
            <c:strRef>
              <c:f>NVL!$F$3</c:f>
              <c:strCache>
                <c:ptCount val="1"/>
                <c:pt idx="0">
                  <c:v>Vay ngân hàng</c:v>
                </c:pt>
              </c:strCache>
            </c:strRef>
          </c:tx>
          <c:spPr>
            <a:solidFill>
              <a:schemeClr val="accent1"/>
            </a:solidFill>
            <a:ln>
              <a:noFill/>
            </a:ln>
            <a:effectLst/>
          </c:spPr>
          <c:invertIfNegative val="0"/>
          <c:cat>
            <c:numRef>
              <c:f>NVL!$E$4:$E$9</c:f>
              <c:numCache>
                <c:formatCode>General</c:formatCode>
                <c:ptCount val="6"/>
                <c:pt idx="0">
                  <c:v>2017</c:v>
                </c:pt>
                <c:pt idx="1">
                  <c:v>2018</c:v>
                </c:pt>
                <c:pt idx="2">
                  <c:v>2019</c:v>
                </c:pt>
                <c:pt idx="3">
                  <c:v>2020</c:v>
                </c:pt>
                <c:pt idx="4">
                  <c:v>2021</c:v>
                </c:pt>
                <c:pt idx="5">
                  <c:v>2022</c:v>
                </c:pt>
              </c:numCache>
            </c:numRef>
          </c:cat>
          <c:val>
            <c:numRef>
              <c:f>NVL!$F$4:$F$9</c:f>
              <c:numCache>
                <c:formatCode>_(* #,##0_);_(* \(#,##0\);_(* "-"??_);_(@_)</c:formatCode>
                <c:ptCount val="6"/>
                <c:pt idx="0">
                  <c:v>4242.33</c:v>
                </c:pt>
                <c:pt idx="1">
                  <c:v>5731.0640000000003</c:v>
                </c:pt>
                <c:pt idx="2">
                  <c:v>14525.119000000001</c:v>
                </c:pt>
                <c:pt idx="3">
                  <c:v>16240</c:v>
                </c:pt>
                <c:pt idx="4">
                  <c:v>16948</c:v>
                </c:pt>
                <c:pt idx="5">
                  <c:v>11019</c:v>
                </c:pt>
              </c:numCache>
            </c:numRef>
          </c:val>
          <c:extLst>
            <c:ext xmlns:c16="http://schemas.microsoft.com/office/drawing/2014/chart" uri="{C3380CC4-5D6E-409C-BE32-E72D297353CC}">
              <c16:uniqueId val="{00000001-6D13-4C3B-8A96-3B9C341535B7}"/>
            </c:ext>
          </c:extLst>
        </c:ser>
        <c:ser>
          <c:idx val="2"/>
          <c:order val="2"/>
          <c:tx>
            <c:strRef>
              <c:f>NVL!$H$3</c:f>
              <c:strCache>
                <c:ptCount val="1"/>
                <c:pt idx="0">
                  <c:v>Vay bên thứ ba</c:v>
                </c:pt>
              </c:strCache>
            </c:strRef>
          </c:tx>
          <c:spPr>
            <a:solidFill>
              <a:schemeClr val="bg1">
                <a:lumMod val="75000"/>
              </a:schemeClr>
            </a:solidFill>
            <a:ln>
              <a:noFill/>
            </a:ln>
            <a:effectLst/>
          </c:spPr>
          <c:invertIfNegative val="0"/>
          <c:cat>
            <c:numRef>
              <c:f>NVL!$E$4:$E$9</c:f>
              <c:numCache>
                <c:formatCode>General</c:formatCode>
                <c:ptCount val="6"/>
                <c:pt idx="0">
                  <c:v>2017</c:v>
                </c:pt>
                <c:pt idx="1">
                  <c:v>2018</c:v>
                </c:pt>
                <c:pt idx="2">
                  <c:v>2019</c:v>
                </c:pt>
                <c:pt idx="3">
                  <c:v>2020</c:v>
                </c:pt>
                <c:pt idx="4">
                  <c:v>2021</c:v>
                </c:pt>
                <c:pt idx="5">
                  <c:v>2022</c:v>
                </c:pt>
              </c:numCache>
            </c:numRef>
          </c:cat>
          <c:val>
            <c:numRef>
              <c:f>NVL!$H$4:$H$9</c:f>
              <c:numCache>
                <c:formatCode>_(* #,##0_);_(* \(#,##0\);_(* "-"??_);_(@_)</c:formatCode>
                <c:ptCount val="6"/>
                <c:pt idx="0">
                  <c:v>6290.1810000000005</c:v>
                </c:pt>
                <c:pt idx="1">
                  <c:v>8676.9030000000002</c:v>
                </c:pt>
                <c:pt idx="2">
                  <c:v>7025</c:v>
                </c:pt>
                <c:pt idx="3">
                  <c:v>6774</c:v>
                </c:pt>
                <c:pt idx="4">
                  <c:v>7286</c:v>
                </c:pt>
                <c:pt idx="5">
                  <c:v>10372</c:v>
                </c:pt>
              </c:numCache>
            </c:numRef>
          </c:val>
          <c:extLst>
            <c:ext xmlns:c16="http://schemas.microsoft.com/office/drawing/2014/chart" uri="{C3380CC4-5D6E-409C-BE32-E72D297353CC}">
              <c16:uniqueId val="{00000002-6D13-4C3B-8A96-3B9C341535B7}"/>
            </c:ext>
          </c:extLst>
        </c:ser>
        <c:ser>
          <c:idx val="3"/>
          <c:order val="3"/>
          <c:tx>
            <c:strRef>
              <c:f>NVL!$I$3</c:f>
              <c:strCache>
                <c:ptCount val="1"/>
                <c:pt idx="0">
                  <c:v>Vay bên liên quan</c:v>
                </c:pt>
              </c:strCache>
            </c:strRef>
          </c:tx>
          <c:spPr>
            <a:solidFill>
              <a:schemeClr val="accent4"/>
            </a:solidFill>
            <a:ln>
              <a:noFill/>
            </a:ln>
            <a:effectLst/>
          </c:spPr>
          <c:invertIfNegative val="0"/>
          <c:cat>
            <c:numRef>
              <c:f>NVL!$E$4:$E$9</c:f>
              <c:numCache>
                <c:formatCode>General</c:formatCode>
                <c:ptCount val="6"/>
                <c:pt idx="0">
                  <c:v>2017</c:v>
                </c:pt>
                <c:pt idx="1">
                  <c:v>2018</c:v>
                </c:pt>
                <c:pt idx="2">
                  <c:v>2019</c:v>
                </c:pt>
                <c:pt idx="3">
                  <c:v>2020</c:v>
                </c:pt>
                <c:pt idx="4">
                  <c:v>2021</c:v>
                </c:pt>
                <c:pt idx="5">
                  <c:v>2022</c:v>
                </c:pt>
              </c:numCache>
            </c:numRef>
          </c:cat>
          <c:val>
            <c:numRef>
              <c:f>NVL!$I$4:$I$9</c:f>
              <c:numCache>
                <c:formatCode>_(* #,##0_);_(* \(#,##0\);_(* "-"??_);_(@_)</c:formatCode>
                <c:ptCount val="6"/>
                <c:pt idx="0">
                  <c:v>0</c:v>
                </c:pt>
                <c:pt idx="1">
                  <c:v>0</c:v>
                </c:pt>
                <c:pt idx="2">
                  <c:v>384</c:v>
                </c:pt>
                <c:pt idx="3">
                  <c:v>448</c:v>
                </c:pt>
                <c:pt idx="4">
                  <c:v>0</c:v>
                </c:pt>
                <c:pt idx="5">
                  <c:v>0</c:v>
                </c:pt>
              </c:numCache>
            </c:numRef>
          </c:val>
          <c:extLst>
            <c:ext xmlns:c16="http://schemas.microsoft.com/office/drawing/2014/chart" uri="{C3380CC4-5D6E-409C-BE32-E72D297353CC}">
              <c16:uniqueId val="{00000003-6D13-4C3B-8A96-3B9C341535B7}"/>
            </c:ext>
          </c:extLst>
        </c:ser>
        <c:dLbls>
          <c:showLegendKey val="0"/>
          <c:showVal val="0"/>
          <c:showCatName val="0"/>
          <c:showSerName val="0"/>
          <c:showPercent val="0"/>
          <c:showBubbleSize val="0"/>
        </c:dLbls>
        <c:gapWidth val="100"/>
        <c:overlap val="100"/>
        <c:axId val="428069992"/>
        <c:axId val="428070352"/>
      </c:barChart>
      <c:catAx>
        <c:axId val="4280699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Times New Roman" panose="02020603050405020304" pitchFamily="18" charset="0"/>
              </a:defRPr>
            </a:pPr>
            <a:endParaRPr lang="en-US"/>
          </a:p>
        </c:txPr>
        <c:crossAx val="428070352"/>
        <c:crosses val="autoZero"/>
        <c:auto val="1"/>
        <c:lblAlgn val="ctr"/>
        <c:lblOffset val="100"/>
        <c:noMultiLvlLbl val="0"/>
      </c:catAx>
      <c:valAx>
        <c:axId val="428070352"/>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Times New Roman" panose="02020603050405020304" pitchFamily="18" charset="0"/>
                  </a:defRPr>
                </a:pPr>
                <a:r>
                  <a:rPr lang="vi-VN"/>
                  <a:t>TỶ ĐỒNG</a:t>
                </a:r>
              </a:p>
            </c:rich>
          </c:tx>
          <c:layout>
            <c:manualLayout>
              <c:xMode val="edge"/>
              <c:yMode val="edge"/>
              <c:x val="4.1832229314746922E-2"/>
              <c:y val="0"/>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Times New Roman" panose="02020603050405020304" pitchFamily="18"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Times New Roman" panose="02020603050405020304" pitchFamily="18" charset="0"/>
              </a:defRPr>
            </a:pPr>
            <a:endParaRPr lang="en-US"/>
          </a:p>
        </c:txPr>
        <c:crossAx val="428069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Times New Roman" panose="02020603050405020304" pitchFamily="18" charset="0"/>
            </a:defRPr>
          </a:pPr>
          <a:endParaRPr lang="en-US"/>
        </a:p>
      </c:txPr>
    </c:legend>
    <c:plotVisOnly val="1"/>
    <c:dispBlanksAs val="gap"/>
    <c:showDLblsOverMax val="0"/>
  </c:chart>
  <c:spPr>
    <a:noFill/>
    <a:ln w="9525" cap="flat" cmpd="sng" algn="ctr">
      <a:noFill/>
      <a:round/>
    </a:ln>
    <a:effectLst/>
  </c:spPr>
  <c:txPr>
    <a:bodyPr/>
    <a:lstStyle/>
    <a:p>
      <a:pPr>
        <a:defRPr sz="1200">
          <a:latin typeface="Roboto" panose="02000000000000000000" pitchFamily="2" charset="0"/>
          <a:ea typeface="Roboto" panose="02000000000000000000" pitchFamily="2" charset="0"/>
          <a:cs typeface="Times New Roman" panose="02020603050405020304" pitchFamily="18" charset="0"/>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1"/>
          <c:order val="0"/>
          <c:tx>
            <c:strRef>
              <c:f>Sheet1!$C$1</c:f>
              <c:strCache>
                <c:ptCount val="1"/>
                <c:pt idx="0">
                  <c:v>Trái phiếu cấu trúc</c:v>
                </c:pt>
              </c:strCache>
            </c:strRef>
          </c:tx>
          <c:spPr>
            <a:solidFill>
              <a:srgbClr val="002060"/>
            </a:solidFill>
            <a:ln>
              <a:noFill/>
            </a:ln>
            <a:effectLst/>
          </c:spPr>
          <c:invertIfNegative val="0"/>
          <c:cat>
            <c:numRef>
              <c:f>Sheet1!$A$2:$A$7</c:f>
              <c:numCache>
                <c:formatCode>General</c:formatCode>
                <c:ptCount val="6"/>
                <c:pt idx="0">
                  <c:v>2017</c:v>
                </c:pt>
                <c:pt idx="1">
                  <c:v>2018</c:v>
                </c:pt>
                <c:pt idx="2">
                  <c:v>2019</c:v>
                </c:pt>
                <c:pt idx="3">
                  <c:v>2020</c:v>
                </c:pt>
                <c:pt idx="4">
                  <c:v>2021</c:v>
                </c:pt>
                <c:pt idx="5">
                  <c:v>2022</c:v>
                </c:pt>
              </c:numCache>
            </c:numRef>
          </c:cat>
          <c:val>
            <c:numRef>
              <c:f>Sheet1!$C$2:$C$7</c:f>
              <c:numCache>
                <c:formatCode>General</c:formatCode>
                <c:ptCount val="6"/>
                <c:pt idx="0">
                  <c:v>2840</c:v>
                </c:pt>
                <c:pt idx="1">
                  <c:v>10980</c:v>
                </c:pt>
                <c:pt idx="2">
                  <c:v>11238</c:v>
                </c:pt>
                <c:pt idx="3">
                  <c:v>9053</c:v>
                </c:pt>
                <c:pt idx="4">
                  <c:v>10718.8</c:v>
                </c:pt>
                <c:pt idx="5">
                  <c:v>17554.5</c:v>
                </c:pt>
              </c:numCache>
            </c:numRef>
          </c:val>
          <c:extLst>
            <c:ext xmlns:c16="http://schemas.microsoft.com/office/drawing/2014/chart" uri="{C3380CC4-5D6E-409C-BE32-E72D297353CC}">
              <c16:uniqueId val="{00000000-737C-496D-A7F6-7AB6F39EECBA}"/>
            </c:ext>
          </c:extLst>
        </c:ser>
        <c:ser>
          <c:idx val="0"/>
          <c:order val="1"/>
          <c:tx>
            <c:strRef>
              <c:f>Sheet1!$B$1</c:f>
              <c:strCache>
                <c:ptCount val="1"/>
                <c:pt idx="0">
                  <c:v>Trái phiếu thuần túy</c:v>
                </c:pt>
              </c:strCache>
            </c:strRef>
          </c:tx>
          <c:spPr>
            <a:solidFill>
              <a:schemeClr val="accent1"/>
            </a:solidFill>
            <a:ln>
              <a:noFill/>
            </a:ln>
            <a:effectLst/>
          </c:spPr>
          <c:invertIfNegative val="0"/>
          <c:cat>
            <c:numRef>
              <c:f>Sheet1!$A$2:$A$7</c:f>
              <c:numCache>
                <c:formatCode>General</c:formatCode>
                <c:ptCount val="6"/>
                <c:pt idx="0">
                  <c:v>2017</c:v>
                </c:pt>
                <c:pt idx="1">
                  <c:v>2018</c:v>
                </c:pt>
                <c:pt idx="2">
                  <c:v>2019</c:v>
                </c:pt>
                <c:pt idx="3">
                  <c:v>2020</c:v>
                </c:pt>
                <c:pt idx="4">
                  <c:v>2021</c:v>
                </c:pt>
                <c:pt idx="5">
                  <c:v>2022</c:v>
                </c:pt>
              </c:numCache>
            </c:numRef>
          </c:cat>
          <c:val>
            <c:numRef>
              <c:f>Sheet1!$B$2:$B$7</c:f>
              <c:numCache>
                <c:formatCode>General</c:formatCode>
                <c:ptCount val="6"/>
                <c:pt idx="0">
                  <c:v>10934</c:v>
                </c:pt>
                <c:pt idx="1">
                  <c:v>11077.8</c:v>
                </c:pt>
                <c:pt idx="2">
                  <c:v>9119</c:v>
                </c:pt>
                <c:pt idx="3">
                  <c:v>21837.4</c:v>
                </c:pt>
                <c:pt idx="4">
                  <c:v>32350.6</c:v>
                </c:pt>
                <c:pt idx="5">
                  <c:v>38043.1</c:v>
                </c:pt>
              </c:numCache>
            </c:numRef>
          </c:val>
          <c:extLst>
            <c:ext xmlns:c16="http://schemas.microsoft.com/office/drawing/2014/chart" uri="{C3380CC4-5D6E-409C-BE32-E72D297353CC}">
              <c16:uniqueId val="{00000001-737C-496D-A7F6-7AB6F39EECBA}"/>
            </c:ext>
          </c:extLst>
        </c:ser>
        <c:dLbls>
          <c:showLegendKey val="0"/>
          <c:showVal val="0"/>
          <c:showCatName val="0"/>
          <c:showSerName val="0"/>
          <c:showPercent val="0"/>
          <c:showBubbleSize val="0"/>
        </c:dLbls>
        <c:gapWidth val="100"/>
        <c:overlap val="100"/>
        <c:axId val="591382232"/>
        <c:axId val="591383672"/>
      </c:barChart>
      <c:catAx>
        <c:axId val="591382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591383672"/>
        <c:crosses val="autoZero"/>
        <c:auto val="1"/>
        <c:lblAlgn val="ctr"/>
        <c:lblOffset val="100"/>
        <c:noMultiLvlLbl val="0"/>
      </c:catAx>
      <c:valAx>
        <c:axId val="591383672"/>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r>
                  <a:rPr lang="vi-VN"/>
                  <a:t>TỶ ĐỒNG</a:t>
                </a:r>
              </a:p>
            </c:rich>
          </c:tx>
          <c:layout>
            <c:manualLayout>
              <c:xMode val="edge"/>
              <c:yMode val="edge"/>
              <c:x val="2.5005526454039143E-2"/>
              <c:y val="1.5167006748872742E-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591382232"/>
        <c:crosses val="autoZero"/>
        <c:crossBetween val="between"/>
        <c:maj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oboto" panose="02000000000000000000" pitchFamily="2" charset="0"/>
          <a:ea typeface="Roboto" panose="02000000000000000000" pitchFamily="2"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40" b="1" i="0" u="none" strike="noStrike" kern="1200" spc="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r>
              <a:rPr lang="vi-VN" sz="1200" b="1"/>
              <a:t>Thái Lan</a:t>
            </a:r>
            <a:endParaRPr lang="en-US" sz="1200" b="1"/>
          </a:p>
        </c:rich>
      </c:tx>
      <c:layout>
        <c:manualLayout>
          <c:xMode val="edge"/>
          <c:yMode val="edge"/>
          <c:x val="0.39973699481024433"/>
          <c:y val="7.8873764246971331E-2"/>
        </c:manualLayout>
      </c:layout>
      <c:overlay val="0"/>
      <c:spPr>
        <a:noFill/>
        <a:ln>
          <a:noFill/>
        </a:ln>
        <a:effectLst/>
      </c:spPr>
      <c:txPr>
        <a:bodyPr rot="0" spcFirstLastPara="1" vertOverflow="ellipsis" vert="horz" wrap="square" anchor="ctr" anchorCtr="1"/>
        <a:lstStyle/>
        <a:p>
          <a:pPr>
            <a:defRPr sz="840" b="1" i="0" u="none" strike="noStrike" kern="1200" spc="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title>
    <c:autoTitleDeleted val="0"/>
    <c:plotArea>
      <c:layout>
        <c:manualLayout>
          <c:layoutTarget val="inner"/>
          <c:xMode val="edge"/>
          <c:yMode val="edge"/>
          <c:x val="0"/>
          <c:y val="0.2120232115146736"/>
          <c:w val="0.65282377657946022"/>
          <c:h val="0.69882765425077209"/>
        </c:manualLayout>
      </c:layout>
      <c:pieChart>
        <c:varyColors val="1"/>
        <c:ser>
          <c:idx val="0"/>
          <c:order val="0"/>
          <c:dPt>
            <c:idx val="0"/>
            <c:bubble3D val="0"/>
            <c:spPr>
              <a:solidFill>
                <a:srgbClr val="001848"/>
              </a:solidFill>
              <a:ln>
                <a:noFill/>
              </a:ln>
              <a:effectLst/>
            </c:spPr>
            <c:extLst>
              <c:ext xmlns:c16="http://schemas.microsoft.com/office/drawing/2014/chart" uri="{C3380CC4-5D6E-409C-BE32-E72D297353CC}">
                <c16:uniqueId val="{00000001-189E-4A41-ACD2-0FD2CA077E58}"/>
              </c:ext>
            </c:extLst>
          </c:dPt>
          <c:dPt>
            <c:idx val="1"/>
            <c:bubble3D val="0"/>
            <c:spPr>
              <a:solidFill>
                <a:schemeClr val="accent1">
                  <a:lumMod val="75000"/>
                </a:schemeClr>
              </a:solidFill>
              <a:ln>
                <a:noFill/>
              </a:ln>
              <a:effectLst/>
            </c:spPr>
            <c:extLst>
              <c:ext xmlns:c16="http://schemas.microsoft.com/office/drawing/2014/chart" uri="{C3380CC4-5D6E-409C-BE32-E72D297353CC}">
                <c16:uniqueId val="{00000003-189E-4A41-ACD2-0FD2CA077E58}"/>
              </c:ext>
            </c:extLst>
          </c:dPt>
          <c:dPt>
            <c:idx val="2"/>
            <c:bubble3D val="0"/>
            <c:spPr>
              <a:solidFill>
                <a:srgbClr val="C00000"/>
              </a:solidFill>
              <a:ln>
                <a:noFill/>
              </a:ln>
              <a:effectLst/>
            </c:spPr>
            <c:extLst>
              <c:ext xmlns:c16="http://schemas.microsoft.com/office/drawing/2014/chart" uri="{C3380CC4-5D6E-409C-BE32-E72D297353CC}">
                <c16:uniqueId val="{00000005-189E-4A41-ACD2-0FD2CA077E58}"/>
              </c:ext>
            </c:extLst>
          </c:dPt>
          <c:dPt>
            <c:idx val="3"/>
            <c:bubble3D val="0"/>
            <c:spPr>
              <a:solidFill>
                <a:srgbClr val="418BCF"/>
              </a:solidFill>
              <a:ln>
                <a:noFill/>
              </a:ln>
              <a:effectLst/>
            </c:spPr>
            <c:extLst>
              <c:ext xmlns:c16="http://schemas.microsoft.com/office/drawing/2014/chart" uri="{C3380CC4-5D6E-409C-BE32-E72D297353CC}">
                <c16:uniqueId val="{00000007-189E-4A41-ACD2-0FD2CA077E58}"/>
              </c:ext>
            </c:extLst>
          </c:dPt>
          <c:dPt>
            <c:idx val="4"/>
            <c:bubble3D val="0"/>
            <c:spPr>
              <a:solidFill>
                <a:srgbClr val="6CA6DA"/>
              </a:solidFill>
              <a:ln>
                <a:noFill/>
              </a:ln>
              <a:effectLst/>
            </c:spPr>
            <c:extLst>
              <c:ext xmlns:c16="http://schemas.microsoft.com/office/drawing/2014/chart" uri="{C3380CC4-5D6E-409C-BE32-E72D297353CC}">
                <c16:uniqueId val="{00000009-189E-4A41-ACD2-0FD2CA077E58}"/>
              </c:ext>
            </c:extLst>
          </c:dPt>
          <c:dPt>
            <c:idx val="5"/>
            <c:bubble3D val="0"/>
            <c:spPr>
              <a:solidFill>
                <a:schemeClr val="accent5">
                  <a:lumMod val="40000"/>
                  <a:lumOff val="60000"/>
                </a:schemeClr>
              </a:solidFill>
              <a:ln>
                <a:noFill/>
              </a:ln>
              <a:effectLst/>
            </c:spPr>
            <c:extLst>
              <c:ext xmlns:c16="http://schemas.microsoft.com/office/drawing/2014/chart" uri="{C3380CC4-5D6E-409C-BE32-E72D297353CC}">
                <c16:uniqueId val="{0000000B-189E-4A41-ACD2-0FD2CA077E58}"/>
              </c:ext>
            </c:extLst>
          </c:dPt>
          <c:dPt>
            <c:idx val="6"/>
            <c:bubble3D val="0"/>
            <c:spPr>
              <a:solidFill>
                <a:schemeClr val="bg1">
                  <a:lumMod val="75000"/>
                </a:schemeClr>
              </a:solidFill>
              <a:ln>
                <a:noFill/>
              </a:ln>
              <a:effectLst/>
            </c:spPr>
            <c:extLst>
              <c:ext xmlns:c16="http://schemas.microsoft.com/office/drawing/2014/chart" uri="{C3380CC4-5D6E-409C-BE32-E72D297353CC}">
                <c16:uniqueId val="{0000000D-189E-4A41-ACD2-0FD2CA077E58}"/>
              </c:ext>
            </c:extLst>
          </c:dPt>
          <c:dLbls>
            <c:dLbl>
              <c:idx val="1"/>
              <c:layout>
                <c:manualLayout>
                  <c:x val="-0.10503302712160979"/>
                  <c:y val="-4.599482356372119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9E-4A41-ACD2-0FD2CA077E58}"/>
                </c:ext>
              </c:extLst>
            </c:dLbl>
            <c:spPr>
              <a:noFill/>
              <a:ln>
                <a:noFill/>
              </a:ln>
              <a:effectLst/>
            </c:spPr>
            <c:txPr>
              <a:bodyPr rot="0" spcFirstLastPara="1" vertOverflow="ellipsis" vert="horz" wrap="square" anchor="ctr" anchorCtr="1"/>
              <a:lstStyle/>
              <a:p>
                <a:pPr>
                  <a:defRPr sz="700" b="1" i="0" u="none" strike="noStrike" kern="1200" baseline="0">
                    <a:solidFill>
                      <a:schemeClr val="bg1"/>
                    </a:solidFill>
                    <a:latin typeface="Roboto" panose="02000000000000000000" pitchFamily="2" charset="0"/>
                    <a:ea typeface="Roboto" panose="02000000000000000000" pitchFamily="2" charset="0"/>
                    <a:cs typeface="Roboto" panose="02000000000000000000" pitchFamily="2"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('Hình khác'!$A$3:$A$8,'Hình khác'!$A$13)</c:f>
              <c:strCache>
                <c:ptCount val="7"/>
                <c:pt idx="0">
                  <c:v>Năng lượng</c:v>
                </c:pt>
                <c:pt idx="1">
                  <c:v>Bất động sản</c:v>
                </c:pt>
                <c:pt idx="2">
                  <c:v>Tài chính</c:v>
                </c:pt>
                <c:pt idx="3">
                  <c:v>Thương mại </c:v>
                </c:pt>
                <c:pt idx="4">
                  <c:v>Thực phẩm</c:v>
                </c:pt>
                <c:pt idx="5">
                  <c:v>Công nghệ thông tin</c:v>
                </c:pt>
                <c:pt idx="6">
                  <c:v>Khác</c:v>
                </c:pt>
              </c:strCache>
            </c:strRef>
          </c:cat>
          <c:val>
            <c:numRef>
              <c:f>('Hình khác'!$B$3:$B$8,'Hình khác'!$B$13)</c:f>
              <c:numCache>
                <c:formatCode>0%</c:formatCode>
                <c:ptCount val="7"/>
                <c:pt idx="0">
                  <c:v>0.20599999999999999</c:v>
                </c:pt>
                <c:pt idx="1">
                  <c:v>0.151</c:v>
                </c:pt>
                <c:pt idx="2">
                  <c:v>0.13700000000000001</c:v>
                </c:pt>
                <c:pt idx="3">
                  <c:v>0.128</c:v>
                </c:pt>
                <c:pt idx="4">
                  <c:v>0.11799999999999999</c:v>
                </c:pt>
                <c:pt idx="5">
                  <c:v>0.105</c:v>
                </c:pt>
                <c:pt idx="6">
                  <c:v>0.10099999999999999</c:v>
                </c:pt>
              </c:numCache>
            </c:numRef>
          </c:val>
          <c:extLst>
            <c:ext xmlns:c16="http://schemas.microsoft.com/office/drawing/2014/chart" uri="{C3380CC4-5D6E-409C-BE32-E72D297353CC}">
              <c16:uniqueId val="{0000000E-189E-4A41-ACD2-0FD2CA077E5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532656601798752"/>
          <c:y val="0.20991272258811189"/>
          <c:w val="0.34288082619213078"/>
          <c:h val="0.79008740505106057"/>
        </c:manualLayout>
      </c:layout>
      <c:overlay val="0"/>
      <c:spPr>
        <a:noFill/>
        <a:ln>
          <a:noFill/>
        </a:ln>
        <a:effectLst/>
      </c:spPr>
      <c:txPr>
        <a:bodyPr rot="0" spcFirstLastPara="1" vertOverflow="ellipsis" vert="horz" wrap="square" anchor="ctr" anchorCtr="1"/>
        <a:lstStyle/>
        <a:p>
          <a:pPr rtl="0">
            <a:defRPr sz="700" b="0" i="0" u="none" strike="noStrike" kern="120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70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defRPr>
            </a:pPr>
            <a:r>
              <a:rPr lang="vi-VN" sz="1200" b="1">
                <a:solidFill>
                  <a:schemeClr val="tx1"/>
                </a:solidFill>
              </a:rPr>
              <a:t>Việt Nam</a:t>
            </a:r>
            <a:endParaRPr lang="en-US" sz="1200" b="1">
              <a:solidFill>
                <a:schemeClr val="tx1"/>
              </a:solidFill>
            </a:endParaRPr>
          </a:p>
        </c:rich>
      </c:tx>
      <c:layout>
        <c:manualLayout>
          <c:xMode val="edge"/>
          <c:yMode val="edge"/>
          <c:x val="0.37745115457969391"/>
          <c:y val="2.5069061290491627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defRPr>
          </a:pPr>
          <a:endParaRPr lang="en-US"/>
        </a:p>
      </c:txPr>
    </c:title>
    <c:autoTitleDeleted val="0"/>
    <c:plotArea>
      <c:layout>
        <c:manualLayout>
          <c:layoutTarget val="inner"/>
          <c:xMode val="edge"/>
          <c:yMode val="edge"/>
          <c:x val="0.32875787464529199"/>
          <c:y val="0.14736818464256571"/>
          <c:w val="0.54744853579449371"/>
          <c:h val="0.68624838108356978"/>
        </c:manualLayout>
      </c:layout>
      <c:pieChart>
        <c:varyColors val="1"/>
        <c:ser>
          <c:idx val="0"/>
          <c:order val="0"/>
          <c:tx>
            <c:strRef>
              <c:f>'P1'!$R$1</c:f>
              <c:strCache>
                <c:ptCount val="1"/>
                <c:pt idx="0">
                  <c:v>2021</c:v>
                </c:pt>
              </c:strCache>
            </c:strRef>
          </c:tx>
          <c:dPt>
            <c:idx val="0"/>
            <c:bubble3D val="0"/>
            <c:spPr>
              <a:solidFill>
                <a:schemeClr val="accent1">
                  <a:lumMod val="75000"/>
                </a:schemeClr>
              </a:solidFill>
              <a:ln>
                <a:noFill/>
              </a:ln>
              <a:effectLst/>
            </c:spPr>
            <c:extLst>
              <c:ext xmlns:c16="http://schemas.microsoft.com/office/drawing/2014/chart" uri="{C3380CC4-5D6E-409C-BE32-E72D297353CC}">
                <c16:uniqueId val="{00000001-D1F2-4C93-85EE-7EF71209B697}"/>
              </c:ext>
            </c:extLst>
          </c:dPt>
          <c:dPt>
            <c:idx val="1"/>
            <c:bubble3D val="0"/>
            <c:spPr>
              <a:solidFill>
                <a:srgbClr val="C00000"/>
              </a:solidFill>
              <a:ln>
                <a:noFill/>
              </a:ln>
              <a:effectLst/>
            </c:spPr>
            <c:extLst>
              <c:ext xmlns:c16="http://schemas.microsoft.com/office/drawing/2014/chart" uri="{C3380CC4-5D6E-409C-BE32-E72D297353CC}">
                <c16:uniqueId val="{00000003-D1F2-4C93-85EE-7EF71209B697}"/>
              </c:ext>
            </c:extLst>
          </c:dPt>
          <c:dPt>
            <c:idx val="2"/>
            <c:bubble3D val="0"/>
            <c:spPr>
              <a:solidFill>
                <a:schemeClr val="accent5">
                  <a:shade val="90000"/>
                </a:schemeClr>
              </a:solidFill>
              <a:ln>
                <a:noFill/>
              </a:ln>
              <a:effectLst/>
            </c:spPr>
            <c:extLst>
              <c:ext xmlns:c16="http://schemas.microsoft.com/office/drawing/2014/chart" uri="{C3380CC4-5D6E-409C-BE32-E72D297353CC}">
                <c16:uniqueId val="{00000005-D1F2-4C93-85EE-7EF71209B697}"/>
              </c:ext>
            </c:extLst>
          </c:dPt>
          <c:dPt>
            <c:idx val="3"/>
            <c:bubble3D val="0"/>
            <c:spPr>
              <a:solidFill>
                <a:schemeClr val="accent5">
                  <a:tint val="90000"/>
                </a:schemeClr>
              </a:solidFill>
              <a:ln>
                <a:noFill/>
              </a:ln>
              <a:effectLst/>
            </c:spPr>
            <c:extLst>
              <c:ext xmlns:c16="http://schemas.microsoft.com/office/drawing/2014/chart" uri="{C3380CC4-5D6E-409C-BE32-E72D297353CC}">
                <c16:uniqueId val="{00000007-D1F2-4C93-85EE-7EF71209B697}"/>
              </c:ext>
            </c:extLst>
          </c:dPt>
          <c:dPt>
            <c:idx val="4"/>
            <c:bubble3D val="0"/>
            <c:spPr>
              <a:solidFill>
                <a:schemeClr val="accent5">
                  <a:tint val="70000"/>
                </a:schemeClr>
              </a:solidFill>
              <a:ln>
                <a:noFill/>
              </a:ln>
              <a:effectLst/>
            </c:spPr>
            <c:extLst>
              <c:ext xmlns:c16="http://schemas.microsoft.com/office/drawing/2014/chart" uri="{C3380CC4-5D6E-409C-BE32-E72D297353CC}">
                <c16:uniqueId val="{00000009-D1F2-4C93-85EE-7EF71209B697}"/>
              </c:ext>
            </c:extLst>
          </c:dPt>
          <c:dPt>
            <c:idx val="5"/>
            <c:bubble3D val="0"/>
            <c:spPr>
              <a:solidFill>
                <a:schemeClr val="accent5">
                  <a:tint val="50000"/>
                </a:schemeClr>
              </a:solidFill>
              <a:ln>
                <a:noFill/>
              </a:ln>
              <a:effectLst/>
            </c:spPr>
            <c:extLst>
              <c:ext xmlns:c16="http://schemas.microsoft.com/office/drawing/2014/chart" uri="{C3380CC4-5D6E-409C-BE32-E72D297353CC}">
                <c16:uniqueId val="{0000000B-D1F2-4C93-85EE-7EF71209B697}"/>
              </c:ext>
            </c:extLst>
          </c:dPt>
          <c:dLbls>
            <c:spPr>
              <a:noFill/>
              <a:ln>
                <a:noFill/>
              </a:ln>
              <a:effectLst/>
            </c:spPr>
            <c:txPr>
              <a:bodyPr rot="0" spcFirstLastPara="1" vertOverflow="ellipsis" vert="horz" wrap="square" anchor="ctr" anchorCtr="1"/>
              <a:lstStyle/>
              <a:p>
                <a:pPr>
                  <a:defRPr sz="700" b="1" i="0" u="none" strike="noStrike" kern="1200" baseline="0">
                    <a:solidFill>
                      <a:schemeClr val="bg1"/>
                    </a:solidFill>
                    <a:latin typeface="Roboto" panose="02000000000000000000" pitchFamily="2" charset="0"/>
                    <a:ea typeface="Roboto" panose="02000000000000000000" pitchFamily="2" charset="0"/>
                    <a:cs typeface="Roboto" panose="02000000000000000000" pitchFamily="2"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'P1'!$Q$2:$Q$7</c:f>
              <c:strCache>
                <c:ptCount val="6"/>
                <c:pt idx="0">
                  <c:v>Bất động sản</c:v>
                </c:pt>
                <c:pt idx="1">
                  <c:v>Tài chính - ngân hàng</c:v>
                </c:pt>
                <c:pt idx="2">
                  <c:v>Xây dựng</c:v>
                </c:pt>
                <c:pt idx="3">
                  <c:v>Thương mại, dịch vụ</c:v>
                </c:pt>
                <c:pt idx="4">
                  <c:v>Sản xuất </c:v>
                </c:pt>
                <c:pt idx="5">
                  <c:v>Khác</c:v>
                </c:pt>
              </c:strCache>
            </c:strRef>
          </c:cat>
          <c:val>
            <c:numRef>
              <c:f>'P1'!$R$2:$R$7</c:f>
              <c:numCache>
                <c:formatCode>0%</c:formatCode>
                <c:ptCount val="6"/>
                <c:pt idx="0">
                  <c:v>0.33</c:v>
                </c:pt>
                <c:pt idx="1">
                  <c:v>0.39</c:v>
                </c:pt>
                <c:pt idx="2">
                  <c:v>0.03</c:v>
                </c:pt>
                <c:pt idx="3">
                  <c:v>0.06</c:v>
                </c:pt>
                <c:pt idx="4">
                  <c:v>0.05</c:v>
                </c:pt>
                <c:pt idx="5">
                  <c:v>0.14000000000000001</c:v>
                </c:pt>
              </c:numCache>
            </c:numRef>
          </c:val>
          <c:extLst>
            <c:ext xmlns:c16="http://schemas.microsoft.com/office/drawing/2014/chart" uri="{C3380CC4-5D6E-409C-BE32-E72D297353CC}">
              <c16:uniqueId val="{0000000C-D1F2-4C93-85EE-7EF71209B697}"/>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
          <c:y val="0.21635316418780987"/>
          <c:w val="0.30933317726130016"/>
          <c:h val="0.64521004785062608"/>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Roboto" panose="02000000000000000000" pitchFamily="2" charset="0"/>
          <a:ea typeface="Roboto" panose="02000000000000000000" pitchFamily="2" charset="0"/>
          <a:cs typeface="Roboto" panose="02000000000000000000" pitchFamily="2"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14044728783902"/>
          <c:y val="5.2453133595700564E-2"/>
          <c:w val="0.80053125683508308"/>
          <c:h val="0.54439744403537726"/>
        </c:manualLayout>
      </c:layout>
      <c:barChart>
        <c:barDir val="col"/>
        <c:grouping val="stacked"/>
        <c:varyColors val="0"/>
        <c:ser>
          <c:idx val="1"/>
          <c:order val="0"/>
          <c:tx>
            <c:strRef>
              <c:f>'P1'!$C$1</c:f>
              <c:strCache>
                <c:ptCount val="1"/>
                <c:pt idx="0">
                  <c:v>Phát hành riêng lẻ</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Roboto" panose="02000000000000000000" pitchFamily="2" charset="0"/>
                    <a:ea typeface="Roboto" panose="02000000000000000000" pitchFamily="2" charset="0"/>
                    <a:cs typeface="Roboto" panose="02000000000000000000"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'P1'!$A$2:$A$9</c:f>
              <c:numCache>
                <c:formatCode>General</c:formatCode>
                <c:ptCount val="8"/>
                <c:pt idx="0">
                  <c:v>2016</c:v>
                </c:pt>
                <c:pt idx="1">
                  <c:v>2017</c:v>
                </c:pt>
                <c:pt idx="2">
                  <c:v>2018</c:v>
                </c:pt>
                <c:pt idx="3">
                  <c:v>2019</c:v>
                </c:pt>
                <c:pt idx="4">
                  <c:v>2020</c:v>
                </c:pt>
                <c:pt idx="5">
                  <c:v>2021</c:v>
                </c:pt>
                <c:pt idx="6">
                  <c:v>2022</c:v>
                </c:pt>
                <c:pt idx="7">
                  <c:v>2023</c:v>
                </c:pt>
              </c:numCache>
            </c:numRef>
          </c:cat>
          <c:val>
            <c:numRef>
              <c:f>'P1'!$C$2:$C$9</c:f>
              <c:numCache>
                <c:formatCode>General</c:formatCode>
                <c:ptCount val="8"/>
                <c:pt idx="0">
                  <c:v>87</c:v>
                </c:pt>
                <c:pt idx="1">
                  <c:v>115</c:v>
                </c:pt>
                <c:pt idx="2">
                  <c:v>224</c:v>
                </c:pt>
                <c:pt idx="3">
                  <c:v>314</c:v>
                </c:pt>
                <c:pt idx="4">
                  <c:v>401</c:v>
                </c:pt>
                <c:pt idx="5">
                  <c:v>584</c:v>
                </c:pt>
                <c:pt idx="6">
                  <c:v>247</c:v>
                </c:pt>
              </c:numCache>
            </c:numRef>
          </c:val>
          <c:extLst>
            <c:ext xmlns:c16="http://schemas.microsoft.com/office/drawing/2014/chart" uri="{C3380CC4-5D6E-409C-BE32-E72D297353CC}">
              <c16:uniqueId val="{00000000-A10D-4769-A037-BCBDD98E511D}"/>
            </c:ext>
          </c:extLst>
        </c:ser>
        <c:ser>
          <c:idx val="2"/>
          <c:order val="1"/>
          <c:tx>
            <c:strRef>
              <c:f>'P1'!$D$1</c:f>
              <c:strCache>
                <c:ptCount val="1"/>
                <c:pt idx="0">
                  <c:v>Phát hành đại chúng</c:v>
                </c:pt>
              </c:strCache>
            </c:strRef>
          </c:tx>
          <c:spPr>
            <a:solidFill>
              <a:schemeClr val="accent4"/>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'P1'!$A$2:$A$9</c:f>
              <c:numCache>
                <c:formatCode>General</c:formatCode>
                <c:ptCount val="8"/>
                <c:pt idx="0">
                  <c:v>2016</c:v>
                </c:pt>
                <c:pt idx="1">
                  <c:v>2017</c:v>
                </c:pt>
                <c:pt idx="2">
                  <c:v>2018</c:v>
                </c:pt>
                <c:pt idx="3">
                  <c:v>2019</c:v>
                </c:pt>
                <c:pt idx="4">
                  <c:v>2020</c:v>
                </c:pt>
                <c:pt idx="5">
                  <c:v>2021</c:v>
                </c:pt>
                <c:pt idx="6">
                  <c:v>2022</c:v>
                </c:pt>
                <c:pt idx="7">
                  <c:v>2023</c:v>
                </c:pt>
              </c:numCache>
            </c:numRef>
          </c:cat>
          <c:val>
            <c:numRef>
              <c:f>'P1'!$D$2:$D$9</c:f>
              <c:numCache>
                <c:formatCode>General</c:formatCode>
                <c:ptCount val="8"/>
                <c:pt idx="0">
                  <c:v>8</c:v>
                </c:pt>
                <c:pt idx="1">
                  <c:v>8</c:v>
                </c:pt>
                <c:pt idx="2">
                  <c:v>14</c:v>
                </c:pt>
                <c:pt idx="3">
                  <c:v>21</c:v>
                </c:pt>
                <c:pt idx="4">
                  <c:v>28</c:v>
                </c:pt>
                <c:pt idx="5">
                  <c:v>42.7</c:v>
                </c:pt>
                <c:pt idx="6">
                  <c:v>10.6</c:v>
                </c:pt>
              </c:numCache>
            </c:numRef>
          </c:val>
          <c:extLst>
            <c:ext xmlns:c16="http://schemas.microsoft.com/office/drawing/2014/chart" uri="{C3380CC4-5D6E-409C-BE32-E72D297353CC}">
              <c16:uniqueId val="{00000001-A10D-4769-A037-BCBDD98E511D}"/>
            </c:ext>
          </c:extLst>
        </c:ser>
        <c:dLbls>
          <c:showLegendKey val="0"/>
          <c:showVal val="0"/>
          <c:showCatName val="0"/>
          <c:showSerName val="0"/>
          <c:showPercent val="0"/>
          <c:showBubbleSize val="0"/>
        </c:dLbls>
        <c:gapWidth val="100"/>
        <c:overlap val="100"/>
        <c:axId val="270376911"/>
        <c:axId val="270373071"/>
      </c:barChart>
      <c:catAx>
        <c:axId val="270376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crossAx val="270373071"/>
        <c:crosses val="autoZero"/>
        <c:auto val="1"/>
        <c:lblAlgn val="ctr"/>
        <c:lblOffset val="100"/>
        <c:noMultiLvlLbl val="0"/>
      </c:catAx>
      <c:valAx>
        <c:axId val="270373071"/>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crossAx val="270376911"/>
        <c:crosses val="autoZero"/>
        <c:crossBetween val="between"/>
        <c:majorUnit val="200"/>
      </c:valAx>
      <c:spPr>
        <a:noFill/>
        <a:ln>
          <a:noFill/>
        </a:ln>
        <a:effectLst/>
      </c:spPr>
    </c:plotArea>
    <c:legend>
      <c:legendPos val="b"/>
      <c:layout>
        <c:manualLayout>
          <c:xMode val="edge"/>
          <c:yMode val="edge"/>
          <c:x val="0.24904291748687665"/>
          <c:y val="0.82423900808260331"/>
          <c:w val="0.50191416502624675"/>
          <c:h val="7.6873936777961158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Roboto" panose="02000000000000000000" pitchFamily="2" charset="0"/>
          <a:ea typeface="Roboto" panose="02000000000000000000" pitchFamily="2" charset="0"/>
          <a:cs typeface="Roboto" panose="02000000000000000000" pitchFamily="2"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3909072582087213"/>
          <c:y val="2.3148148148148147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rgbClr val="C00000"/>
              </a:solidFill>
              <a:latin typeface="+mn-lt"/>
              <a:ea typeface="+mn-ea"/>
              <a:cs typeface="+mn-cs"/>
            </a:defRPr>
          </a:pPr>
          <a:endParaRPr lang="en-US"/>
        </a:p>
      </c:txPr>
    </c:title>
    <c:autoTitleDeleted val="0"/>
    <c:plotArea>
      <c:layout/>
      <c:barChart>
        <c:barDir val="bar"/>
        <c:grouping val="clustered"/>
        <c:varyColors val="0"/>
        <c:ser>
          <c:idx val="0"/>
          <c:order val="0"/>
          <c:tx>
            <c:strRef>
              <c:f>Sheet3!$B$6</c:f>
              <c:strCache>
                <c:ptCount val="1"/>
                <c:pt idx="0">
                  <c:v>Việt Nam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Sheet3!$A$7:$A$9</c:f>
              <c:strCache>
                <c:ptCount val="3"/>
                <c:pt idx="0">
                  <c:v>Khác</c:v>
                </c:pt>
                <c:pt idx="1">
                  <c:v>Tài chính - ngân hàng</c:v>
                </c:pt>
                <c:pt idx="2">
                  <c:v>Bất động sản</c:v>
                </c:pt>
              </c:strCache>
            </c:strRef>
          </c:cat>
          <c:val>
            <c:numRef>
              <c:f>Sheet3!$B$7:$B$9</c:f>
              <c:numCache>
                <c:formatCode>0%</c:formatCode>
                <c:ptCount val="3"/>
                <c:pt idx="0">
                  <c:v>0.28000000000000003</c:v>
                </c:pt>
                <c:pt idx="1">
                  <c:v>0.39</c:v>
                </c:pt>
                <c:pt idx="2">
                  <c:v>0.33</c:v>
                </c:pt>
              </c:numCache>
            </c:numRef>
          </c:val>
          <c:extLst>
            <c:ext xmlns:c16="http://schemas.microsoft.com/office/drawing/2014/chart" uri="{C3380CC4-5D6E-409C-BE32-E72D297353CC}">
              <c16:uniqueId val="{00000000-802C-4D16-A21C-37CABBEB47BD}"/>
            </c:ext>
          </c:extLst>
        </c:ser>
        <c:dLbls>
          <c:showLegendKey val="0"/>
          <c:showVal val="0"/>
          <c:showCatName val="0"/>
          <c:showSerName val="0"/>
          <c:showPercent val="0"/>
          <c:showBubbleSize val="0"/>
        </c:dLbls>
        <c:gapWidth val="100"/>
        <c:axId val="2104832399"/>
        <c:axId val="2104832879"/>
      </c:barChart>
      <c:catAx>
        <c:axId val="21048323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832879"/>
        <c:crosses val="autoZero"/>
        <c:auto val="1"/>
        <c:lblAlgn val="ctr"/>
        <c:lblOffset val="100"/>
        <c:noMultiLvlLbl val="0"/>
      </c:catAx>
      <c:valAx>
        <c:axId val="2104832879"/>
        <c:scaling>
          <c:orientation val="minMax"/>
        </c:scaling>
        <c:delete val="1"/>
        <c:axPos val="b"/>
        <c:numFmt formatCode="0%" sourceLinked="1"/>
        <c:majorTickMark val="none"/>
        <c:minorTickMark val="none"/>
        <c:tickLblPos val="nextTo"/>
        <c:crossAx val="2104832399"/>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4902103018311405E-2"/>
          <c:y val="2.3148148148148147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rgbClr val="002060"/>
              </a:solidFill>
              <a:latin typeface="+mn-lt"/>
              <a:ea typeface="+mn-ea"/>
              <a:cs typeface="+mn-cs"/>
            </a:defRPr>
          </a:pPr>
          <a:endParaRPr lang="en-US"/>
        </a:p>
      </c:txPr>
    </c:title>
    <c:autoTitleDeleted val="0"/>
    <c:plotArea>
      <c:layout/>
      <c:barChart>
        <c:barDir val="bar"/>
        <c:grouping val="clustered"/>
        <c:varyColors val="0"/>
        <c:ser>
          <c:idx val="0"/>
          <c:order val="0"/>
          <c:tx>
            <c:strRef>
              <c:f>Sheet3!$D$6</c:f>
              <c:strCache>
                <c:ptCount val="1"/>
                <c:pt idx="0">
                  <c:v>Thái Lan</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Sheet3!$C$7:$C$9</c:f>
              <c:strCache>
                <c:ptCount val="3"/>
                <c:pt idx="0">
                  <c:v>Khác</c:v>
                </c:pt>
                <c:pt idx="1">
                  <c:v>Tài chính - ngân hàng</c:v>
                </c:pt>
                <c:pt idx="2">
                  <c:v>Bất động sản</c:v>
                </c:pt>
              </c:strCache>
            </c:strRef>
          </c:cat>
          <c:val>
            <c:numRef>
              <c:f>Sheet3!$D$7:$D$9</c:f>
              <c:numCache>
                <c:formatCode>0%</c:formatCode>
                <c:ptCount val="3"/>
                <c:pt idx="0">
                  <c:v>0.71</c:v>
                </c:pt>
                <c:pt idx="1">
                  <c:v>0.14000000000000001</c:v>
                </c:pt>
                <c:pt idx="2">
                  <c:v>0.15</c:v>
                </c:pt>
              </c:numCache>
            </c:numRef>
          </c:val>
          <c:extLst>
            <c:ext xmlns:c16="http://schemas.microsoft.com/office/drawing/2014/chart" uri="{C3380CC4-5D6E-409C-BE32-E72D297353CC}">
              <c16:uniqueId val="{00000000-9BA9-4CEE-A180-12340E8FEEB2}"/>
            </c:ext>
          </c:extLst>
        </c:ser>
        <c:dLbls>
          <c:showLegendKey val="0"/>
          <c:showVal val="0"/>
          <c:showCatName val="0"/>
          <c:showSerName val="0"/>
          <c:showPercent val="0"/>
          <c:showBubbleSize val="0"/>
        </c:dLbls>
        <c:gapWidth val="100"/>
        <c:axId val="1213119055"/>
        <c:axId val="1213121455"/>
      </c:barChart>
      <c:catAx>
        <c:axId val="1213119055"/>
        <c:scaling>
          <c:orientation val="minMax"/>
        </c:scaling>
        <c:delete val="1"/>
        <c:axPos val="l"/>
        <c:numFmt formatCode="General" sourceLinked="1"/>
        <c:majorTickMark val="none"/>
        <c:minorTickMark val="none"/>
        <c:tickLblPos val="nextTo"/>
        <c:crossAx val="1213121455"/>
        <c:crosses val="autoZero"/>
        <c:auto val="1"/>
        <c:lblAlgn val="ctr"/>
        <c:lblOffset val="100"/>
        <c:noMultiLvlLbl val="0"/>
      </c:catAx>
      <c:valAx>
        <c:axId val="1213121455"/>
        <c:scaling>
          <c:orientation val="minMax"/>
        </c:scaling>
        <c:delete val="1"/>
        <c:axPos val="b"/>
        <c:numFmt formatCode="0%" sourceLinked="1"/>
        <c:majorTickMark val="none"/>
        <c:minorTickMark val="none"/>
        <c:tickLblPos val="nextTo"/>
        <c:crossAx val="1213119055"/>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50545541311468"/>
          <c:y val="3.3468874985755619E-2"/>
          <c:w val="0.79342519433325998"/>
          <c:h val="0.76524065667680241"/>
        </c:manualLayout>
      </c:layout>
      <c:barChart>
        <c:barDir val="bar"/>
        <c:grouping val="clustered"/>
        <c:varyColors val="0"/>
        <c:ser>
          <c:idx val="0"/>
          <c:order val="0"/>
          <c:tx>
            <c:strRef>
              <c:f>Sheet1!$B$2</c:f>
              <c:strCache>
                <c:ptCount val="1"/>
                <c:pt idx="0">
                  <c:v>Năm 2022</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Sheet1!$A$3:$A$9</c:f>
              <c:strCache>
                <c:ptCount val="7"/>
                <c:pt idx="0">
                  <c:v>Bình quân</c:v>
                </c:pt>
                <c:pt idx="1">
                  <c:v>Xây dựng</c:v>
                </c:pt>
                <c:pt idx="2">
                  <c:v>Ngân hàng</c:v>
                </c:pt>
                <c:pt idx="3">
                  <c:v>Sản xuất</c:v>
                </c:pt>
                <c:pt idx="4">
                  <c:v>Năng lượng </c:v>
                </c:pt>
                <c:pt idx="5">
                  <c:v>Chứng khoán</c:v>
                </c:pt>
                <c:pt idx="6">
                  <c:v>Bất động sản</c:v>
                </c:pt>
              </c:strCache>
            </c:strRef>
          </c:cat>
          <c:val>
            <c:numRef>
              <c:f>Sheet1!$B$3:$B$9</c:f>
              <c:numCache>
                <c:formatCode>0.00%</c:formatCode>
                <c:ptCount val="7"/>
                <c:pt idx="0">
                  <c:v>8.8200000000000001E-2</c:v>
                </c:pt>
                <c:pt idx="1">
                  <c:v>9.3799999999999994E-2</c:v>
                </c:pt>
                <c:pt idx="2">
                  <c:v>4.3499999999999997E-2</c:v>
                </c:pt>
                <c:pt idx="3">
                  <c:v>8.8800000000000004E-2</c:v>
                </c:pt>
                <c:pt idx="4">
                  <c:v>0.1125</c:v>
                </c:pt>
                <c:pt idx="5">
                  <c:v>7.2900000000000006E-2</c:v>
                </c:pt>
                <c:pt idx="6">
                  <c:v>9.6100000000000005E-2</c:v>
                </c:pt>
              </c:numCache>
            </c:numRef>
          </c:val>
          <c:extLst>
            <c:ext xmlns:c16="http://schemas.microsoft.com/office/drawing/2014/chart" uri="{C3380CC4-5D6E-409C-BE32-E72D297353CC}">
              <c16:uniqueId val="{00000000-A3D2-4D68-BC78-C10C26EE7CFE}"/>
            </c:ext>
          </c:extLst>
        </c:ser>
        <c:ser>
          <c:idx val="1"/>
          <c:order val="1"/>
          <c:tx>
            <c:strRef>
              <c:f>Sheet1!$C$2</c:f>
              <c:strCache>
                <c:ptCount val="1"/>
                <c:pt idx="0">
                  <c:v>Năm 2021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Sheet1!$A$3:$A$9</c:f>
              <c:strCache>
                <c:ptCount val="7"/>
                <c:pt idx="0">
                  <c:v>Bình quân</c:v>
                </c:pt>
                <c:pt idx="1">
                  <c:v>Xây dựng</c:v>
                </c:pt>
                <c:pt idx="2">
                  <c:v>Ngân hàng</c:v>
                </c:pt>
                <c:pt idx="3">
                  <c:v>Sản xuất</c:v>
                </c:pt>
                <c:pt idx="4">
                  <c:v>Năng lượng </c:v>
                </c:pt>
                <c:pt idx="5">
                  <c:v>Chứng khoán</c:v>
                </c:pt>
                <c:pt idx="6">
                  <c:v>Bất động sản</c:v>
                </c:pt>
              </c:strCache>
            </c:strRef>
          </c:cat>
          <c:val>
            <c:numRef>
              <c:f>Sheet1!$C$3:$C$9</c:f>
              <c:numCache>
                <c:formatCode>0.00%</c:formatCode>
                <c:ptCount val="7"/>
                <c:pt idx="0">
                  <c:v>8.9899999999999994E-2</c:v>
                </c:pt>
                <c:pt idx="1">
                  <c:v>0.1042</c:v>
                </c:pt>
                <c:pt idx="2">
                  <c:v>4.2599999999999999E-2</c:v>
                </c:pt>
                <c:pt idx="3">
                  <c:v>9.6500000000000002E-2</c:v>
                </c:pt>
                <c:pt idx="4">
                  <c:v>9.7000000000000003E-2</c:v>
                </c:pt>
                <c:pt idx="5">
                  <c:v>8.3400000000000002E-2</c:v>
                </c:pt>
                <c:pt idx="6">
                  <c:v>0.10489999999999999</c:v>
                </c:pt>
              </c:numCache>
            </c:numRef>
          </c:val>
          <c:extLst>
            <c:ext xmlns:c16="http://schemas.microsoft.com/office/drawing/2014/chart" uri="{C3380CC4-5D6E-409C-BE32-E72D297353CC}">
              <c16:uniqueId val="{00000001-A3D2-4D68-BC78-C10C26EE7CFE}"/>
            </c:ext>
          </c:extLst>
        </c:ser>
        <c:dLbls>
          <c:dLblPos val="outEnd"/>
          <c:showLegendKey val="0"/>
          <c:showVal val="1"/>
          <c:showCatName val="0"/>
          <c:showSerName val="0"/>
          <c:showPercent val="0"/>
          <c:showBubbleSize val="0"/>
        </c:dLbls>
        <c:gapWidth val="219"/>
        <c:axId val="498793167"/>
        <c:axId val="498803567"/>
      </c:barChart>
      <c:catAx>
        <c:axId val="498793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498803567"/>
        <c:crosses val="autoZero"/>
        <c:auto val="1"/>
        <c:lblAlgn val="ctr"/>
        <c:lblOffset val="100"/>
        <c:noMultiLvlLbl val="0"/>
      </c:catAx>
      <c:valAx>
        <c:axId val="498803567"/>
        <c:scaling>
          <c:orientation val="minMax"/>
        </c:scaling>
        <c:delete val="1"/>
        <c:axPos val="b"/>
        <c:numFmt formatCode="0.00%" sourceLinked="1"/>
        <c:majorTickMark val="none"/>
        <c:minorTickMark val="none"/>
        <c:tickLblPos val="nextTo"/>
        <c:crossAx val="498793167"/>
        <c:crosses val="autoZero"/>
        <c:crossBetween val="between"/>
      </c:valAx>
      <c:spPr>
        <a:noFill/>
        <a:ln>
          <a:noFill/>
        </a:ln>
        <a:effectLst/>
      </c:spPr>
    </c:plotArea>
    <c:legend>
      <c:legendPos val="b"/>
      <c:layout>
        <c:manualLayout>
          <c:xMode val="edge"/>
          <c:yMode val="edge"/>
          <c:x val="0.20908655283188524"/>
          <c:y val="0.80325646230764802"/>
          <c:w val="0.44684063252424022"/>
          <c:h val="6.794966129614613E-2"/>
        </c:manualLayout>
      </c:layout>
      <c:overlay val="0"/>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1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0.87041</cdr:y>
    </cdr:from>
    <cdr:to>
      <cdr:x>0.96044</cdr:x>
      <cdr:y>1</cdr:y>
    </cdr:to>
    <cdr:sp macro="" textlink="">
      <cdr:nvSpPr>
        <cdr:cNvPr id="3" name="TextBox 2">
          <a:extLst xmlns:a="http://schemas.openxmlformats.org/drawingml/2006/main">
            <a:ext uri="{FF2B5EF4-FFF2-40B4-BE49-F238E27FC236}">
              <a16:creationId xmlns:a16="http://schemas.microsoft.com/office/drawing/2014/main" id="{A821CD98-259C-F645-B6AB-4003C3081CE0}"/>
            </a:ext>
          </a:extLst>
        </cdr:cNvPr>
        <cdr:cNvSpPr txBox="1"/>
      </cdr:nvSpPr>
      <cdr:spPr>
        <a:xfrm xmlns:a="http://schemas.openxmlformats.org/drawingml/2006/main">
          <a:off x="0" y="3405079"/>
          <a:ext cx="5497809" cy="50695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l"/>
          <a:r>
            <a:rPr lang="vi-VN" sz="1000" i="1">
              <a:latin typeface="+mj-lt"/>
            </a:rPr>
            <a:t>Ghi chú: Số liệu chỉ bao gồm các TPDN phát hành nội địa; </a:t>
          </a:r>
        </a:p>
        <a:p xmlns:a="http://schemas.openxmlformats.org/drawingml/2006/main">
          <a:pPr algn="l"/>
          <a:r>
            <a:rPr lang="vi-VN" sz="1000" i="1">
              <a:latin typeface="+mj-lt"/>
            </a:rPr>
            <a:t>Lãi suất thống kê theo các đợt phát hành dựa theo ngày phát hành</a:t>
          </a:r>
          <a:endParaRPr lang="en-US" sz="1000" i="1">
            <a:latin typeface="+mj-lt"/>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0.70112</cdr:x>
      <cdr:y>0.90699</cdr:y>
    </cdr:from>
    <cdr:to>
      <cdr:x>1</cdr:x>
      <cdr:y>1</cdr:y>
    </cdr:to>
    <cdr:sp macro="" textlink="">
      <cdr:nvSpPr>
        <cdr:cNvPr id="2" name="TextBox 1">
          <a:extLst xmlns:a="http://schemas.openxmlformats.org/drawingml/2006/main">
            <a:ext uri="{FF2B5EF4-FFF2-40B4-BE49-F238E27FC236}">
              <a16:creationId xmlns:a16="http://schemas.microsoft.com/office/drawing/2014/main" id="{BADED778-AABB-149A-3C68-3553627EB3E9}"/>
            </a:ext>
          </a:extLst>
        </cdr:cNvPr>
        <cdr:cNvSpPr txBox="1"/>
      </cdr:nvSpPr>
      <cdr:spPr>
        <a:xfrm xmlns:a="http://schemas.openxmlformats.org/drawingml/2006/main">
          <a:off x="4027051" y="2885715"/>
          <a:ext cx="1716689" cy="29593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r"/>
          <a:r>
            <a:rPr lang="en-US" sz="900" i="1">
              <a:solidFill>
                <a:schemeClr val="bg1">
                  <a:lumMod val="50000"/>
                </a:schemeClr>
              </a:solidFill>
              <a:latin typeface="Times New Roman" panose="02020603050405020304" pitchFamily="18" charset="0"/>
              <a:cs typeface="Times New Roman" panose="02020603050405020304" pitchFamily="18" charset="0"/>
            </a:rPr>
            <a:t>Nguồn:</a:t>
          </a:r>
          <a:r>
            <a:rPr lang="en-US" sz="900" i="1" baseline="0">
              <a:solidFill>
                <a:schemeClr val="bg1">
                  <a:lumMod val="50000"/>
                </a:schemeClr>
              </a:solidFill>
              <a:latin typeface="Times New Roman" panose="02020603050405020304" pitchFamily="18" charset="0"/>
              <a:cs typeface="Times New Roman" panose="02020603050405020304" pitchFamily="18" charset="0"/>
            </a:rPr>
            <a:t> Tổng hợp</a:t>
          </a:r>
          <a:endParaRPr lang="en-US" sz="900" i="1">
            <a:solidFill>
              <a:schemeClr val="bg1">
                <a:lumMod val="50000"/>
              </a:schemeClr>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cdr:x>
      <cdr:y>0.84039</cdr:y>
    </cdr:from>
    <cdr:to>
      <cdr:x>0.61094</cdr:x>
      <cdr:y>0.99031</cdr:y>
    </cdr:to>
    <cdr:sp macro="" textlink="">
      <cdr:nvSpPr>
        <cdr:cNvPr id="4" name="TextBox 1"/>
        <cdr:cNvSpPr txBox="1"/>
      </cdr:nvSpPr>
      <cdr:spPr>
        <a:xfrm xmlns:a="http://schemas.openxmlformats.org/drawingml/2006/main">
          <a:off x="0" y="2673842"/>
          <a:ext cx="3509081" cy="47697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800" i="0">
              <a:solidFill>
                <a:schemeClr val="tx1"/>
              </a:solidFill>
              <a:latin typeface="Roboto" panose="02000000000000000000" pitchFamily="2" charset="0"/>
              <a:ea typeface="Roboto" panose="02000000000000000000" pitchFamily="2" charset="0"/>
              <a:cs typeface="Roboto" panose="02000000000000000000" pitchFamily="2" charset="0"/>
            </a:rPr>
            <a:t>Ghi</a:t>
          </a:r>
          <a:r>
            <a:rPr lang="en-US" sz="800" i="0" baseline="0">
              <a:solidFill>
                <a:schemeClr val="tx1"/>
              </a:solidFill>
              <a:latin typeface="Roboto" panose="02000000000000000000" pitchFamily="2" charset="0"/>
              <a:ea typeface="Roboto" panose="02000000000000000000" pitchFamily="2" charset="0"/>
              <a:cs typeface="Roboto" panose="02000000000000000000" pitchFamily="2" charset="0"/>
            </a:rPr>
            <a:t> chú: Thị trường Mỹ được tính trung bình 95 năm từ 2020</a:t>
          </a:r>
        </a:p>
        <a:p xmlns:a="http://schemas.openxmlformats.org/drawingml/2006/main">
          <a:r>
            <a:rPr lang="en-US" sz="800" i="0" baseline="0">
              <a:solidFill>
                <a:schemeClr val="tx1"/>
              </a:solidFill>
              <a:latin typeface="Roboto" panose="02000000000000000000" pitchFamily="2" charset="0"/>
              <a:ea typeface="Roboto" panose="02000000000000000000" pitchFamily="2" charset="0"/>
              <a:cs typeface="Roboto" panose="02000000000000000000" pitchFamily="2" charset="0"/>
            </a:rPr>
            <a:t>Thị trường Việt Nam tính cho 22 năm đối với thị trường cổ phiếu</a:t>
          </a:r>
        </a:p>
        <a:p xmlns:a="http://schemas.openxmlformats.org/drawingml/2006/main">
          <a:r>
            <a:rPr lang="en-US" sz="800" i="0" baseline="0">
              <a:solidFill>
                <a:schemeClr val="tx1"/>
              </a:solidFill>
              <a:latin typeface="Roboto" panose="02000000000000000000" pitchFamily="2" charset="0"/>
              <a:ea typeface="Roboto" panose="02000000000000000000" pitchFamily="2" charset="0"/>
              <a:cs typeface="Roboto" panose="02000000000000000000" pitchFamily="2" charset="0"/>
            </a:rPr>
            <a:t>và tính từ  năm 2009 đến 2022 đối với thị trường trái phiếu doanh nghiệp</a:t>
          </a:r>
          <a:endParaRPr lang="en-US" sz="800" i="0">
            <a:solidFill>
              <a:schemeClr val="tx1"/>
            </a:solidFill>
            <a:latin typeface="Roboto" panose="02000000000000000000" pitchFamily="2" charset="0"/>
            <a:ea typeface="Roboto" panose="02000000000000000000" pitchFamily="2" charset="0"/>
            <a:cs typeface="Roboto" panose="02000000000000000000" pitchFamily="2"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cdr:x>
      <cdr:y>0.87041</cdr:y>
    </cdr:from>
    <cdr:to>
      <cdr:x>0.96044</cdr:x>
      <cdr:y>1</cdr:y>
    </cdr:to>
    <cdr:sp macro="" textlink="">
      <cdr:nvSpPr>
        <cdr:cNvPr id="3" name="TextBox 2">
          <a:extLst xmlns:a="http://schemas.openxmlformats.org/drawingml/2006/main">
            <a:ext uri="{FF2B5EF4-FFF2-40B4-BE49-F238E27FC236}">
              <a16:creationId xmlns:a16="http://schemas.microsoft.com/office/drawing/2014/main" id="{A821CD98-259C-F645-B6AB-4003C3081CE0}"/>
            </a:ext>
          </a:extLst>
        </cdr:cNvPr>
        <cdr:cNvSpPr txBox="1"/>
      </cdr:nvSpPr>
      <cdr:spPr>
        <a:xfrm xmlns:a="http://schemas.openxmlformats.org/drawingml/2006/main">
          <a:off x="0" y="3405079"/>
          <a:ext cx="5497809" cy="50695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l"/>
          <a:r>
            <a:rPr lang="vi-VN" sz="1000" i="1">
              <a:latin typeface="+mj-lt"/>
            </a:rPr>
            <a:t>Ghi chú: Số liệu chỉ bao gồm các TPDN phát hành nội địa; </a:t>
          </a:r>
        </a:p>
        <a:p xmlns:a="http://schemas.openxmlformats.org/drawingml/2006/main">
          <a:pPr algn="l"/>
          <a:r>
            <a:rPr lang="vi-VN" sz="1000" i="1">
              <a:latin typeface="+mj-lt"/>
            </a:rPr>
            <a:t>Lãi suất thống kê theo các đợt phát hành dựa theo ngày phát hành</a:t>
          </a:r>
          <a:endParaRPr lang="en-US" sz="1000" i="1">
            <a:latin typeface="+mj-lt"/>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0.70112</cdr:x>
      <cdr:y>0.90699</cdr:y>
    </cdr:from>
    <cdr:to>
      <cdr:x>1</cdr:x>
      <cdr:y>1</cdr:y>
    </cdr:to>
    <cdr:sp macro="" textlink="">
      <cdr:nvSpPr>
        <cdr:cNvPr id="2" name="TextBox 1">
          <a:extLst xmlns:a="http://schemas.openxmlformats.org/drawingml/2006/main">
            <a:ext uri="{FF2B5EF4-FFF2-40B4-BE49-F238E27FC236}">
              <a16:creationId xmlns:a16="http://schemas.microsoft.com/office/drawing/2014/main" id="{BADED778-AABB-149A-3C68-3553627EB3E9}"/>
            </a:ext>
          </a:extLst>
        </cdr:cNvPr>
        <cdr:cNvSpPr txBox="1"/>
      </cdr:nvSpPr>
      <cdr:spPr>
        <a:xfrm xmlns:a="http://schemas.openxmlformats.org/drawingml/2006/main">
          <a:off x="4027051" y="2885715"/>
          <a:ext cx="1716689" cy="29593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r"/>
          <a:r>
            <a:rPr lang="en-US" sz="900" i="1">
              <a:solidFill>
                <a:schemeClr val="bg1">
                  <a:lumMod val="50000"/>
                </a:schemeClr>
              </a:solidFill>
              <a:latin typeface="Times New Roman" panose="02020603050405020304" pitchFamily="18" charset="0"/>
              <a:cs typeface="Times New Roman" panose="02020603050405020304" pitchFamily="18" charset="0"/>
            </a:rPr>
            <a:t>Nguồn:</a:t>
          </a:r>
          <a:r>
            <a:rPr lang="en-US" sz="900" i="1" baseline="0">
              <a:solidFill>
                <a:schemeClr val="bg1">
                  <a:lumMod val="50000"/>
                </a:schemeClr>
              </a:solidFill>
              <a:latin typeface="Times New Roman" panose="02020603050405020304" pitchFamily="18" charset="0"/>
              <a:cs typeface="Times New Roman" panose="02020603050405020304" pitchFamily="18" charset="0"/>
            </a:rPr>
            <a:t> Tổng hợp</a:t>
          </a:r>
          <a:endParaRPr lang="en-US" sz="900" i="1">
            <a:solidFill>
              <a:schemeClr val="bg1">
                <a:lumMod val="50000"/>
              </a:schemeClr>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cdr:x>
      <cdr:y>0.84039</cdr:y>
    </cdr:from>
    <cdr:to>
      <cdr:x>0.61094</cdr:x>
      <cdr:y>0.99031</cdr:y>
    </cdr:to>
    <cdr:sp macro="" textlink="">
      <cdr:nvSpPr>
        <cdr:cNvPr id="4" name="TextBox 1"/>
        <cdr:cNvSpPr txBox="1"/>
      </cdr:nvSpPr>
      <cdr:spPr>
        <a:xfrm xmlns:a="http://schemas.openxmlformats.org/drawingml/2006/main">
          <a:off x="0" y="2673842"/>
          <a:ext cx="3509081" cy="47697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800" i="0">
              <a:solidFill>
                <a:schemeClr val="tx1"/>
              </a:solidFill>
              <a:latin typeface="Roboto" panose="02000000000000000000" pitchFamily="2" charset="0"/>
              <a:ea typeface="Roboto" panose="02000000000000000000" pitchFamily="2" charset="0"/>
              <a:cs typeface="Roboto" panose="02000000000000000000" pitchFamily="2" charset="0"/>
            </a:rPr>
            <a:t>Ghi</a:t>
          </a:r>
          <a:r>
            <a:rPr lang="en-US" sz="800" i="0" baseline="0">
              <a:solidFill>
                <a:schemeClr val="tx1"/>
              </a:solidFill>
              <a:latin typeface="Roboto" panose="02000000000000000000" pitchFamily="2" charset="0"/>
              <a:ea typeface="Roboto" panose="02000000000000000000" pitchFamily="2" charset="0"/>
              <a:cs typeface="Roboto" panose="02000000000000000000" pitchFamily="2" charset="0"/>
            </a:rPr>
            <a:t> chú: Thị trường Mỹ được tính trung bình 95 năm từ 2020</a:t>
          </a:r>
        </a:p>
        <a:p xmlns:a="http://schemas.openxmlformats.org/drawingml/2006/main">
          <a:r>
            <a:rPr lang="en-US" sz="800" i="0" baseline="0">
              <a:solidFill>
                <a:schemeClr val="tx1"/>
              </a:solidFill>
              <a:latin typeface="Roboto" panose="02000000000000000000" pitchFamily="2" charset="0"/>
              <a:ea typeface="Roboto" panose="02000000000000000000" pitchFamily="2" charset="0"/>
              <a:cs typeface="Roboto" panose="02000000000000000000" pitchFamily="2" charset="0"/>
            </a:rPr>
            <a:t>Thị trường Việt Nam tính cho 22 năm đối với thị trường cổ phiếu</a:t>
          </a:r>
        </a:p>
        <a:p xmlns:a="http://schemas.openxmlformats.org/drawingml/2006/main">
          <a:r>
            <a:rPr lang="en-US" sz="800" i="0" baseline="0">
              <a:solidFill>
                <a:schemeClr val="tx1"/>
              </a:solidFill>
              <a:latin typeface="Roboto" panose="02000000000000000000" pitchFamily="2" charset="0"/>
              <a:ea typeface="Roboto" panose="02000000000000000000" pitchFamily="2" charset="0"/>
              <a:cs typeface="Roboto" panose="02000000000000000000" pitchFamily="2" charset="0"/>
            </a:rPr>
            <a:t>và tính từ  năm 2009 đến 2022 đối với thị trường trái phiếu doanh nghiệp</a:t>
          </a:r>
          <a:endParaRPr lang="en-US" sz="800" i="0">
            <a:solidFill>
              <a:schemeClr val="tx1"/>
            </a:solidFill>
            <a:latin typeface="Roboto" panose="02000000000000000000" pitchFamily="2" charset="0"/>
            <a:ea typeface="Roboto" panose="02000000000000000000" pitchFamily="2" charset="0"/>
            <a:cs typeface="Roboto" panose="02000000000000000000" pitchFamily="2" charset="0"/>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0.70112</cdr:x>
      <cdr:y>0.90699</cdr:y>
    </cdr:from>
    <cdr:to>
      <cdr:x>1</cdr:x>
      <cdr:y>1</cdr:y>
    </cdr:to>
    <cdr:sp macro="" textlink="">
      <cdr:nvSpPr>
        <cdr:cNvPr id="2" name="TextBox 1">
          <a:extLst xmlns:a="http://schemas.openxmlformats.org/drawingml/2006/main">
            <a:ext uri="{FF2B5EF4-FFF2-40B4-BE49-F238E27FC236}">
              <a16:creationId xmlns:a16="http://schemas.microsoft.com/office/drawing/2014/main" id="{BADED778-AABB-149A-3C68-3553627EB3E9}"/>
            </a:ext>
          </a:extLst>
        </cdr:cNvPr>
        <cdr:cNvSpPr txBox="1"/>
      </cdr:nvSpPr>
      <cdr:spPr>
        <a:xfrm xmlns:a="http://schemas.openxmlformats.org/drawingml/2006/main">
          <a:off x="4027051" y="2885715"/>
          <a:ext cx="1716689" cy="29593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r"/>
          <a:r>
            <a:rPr lang="en-US" sz="900" i="1">
              <a:solidFill>
                <a:schemeClr val="bg1">
                  <a:lumMod val="50000"/>
                </a:schemeClr>
              </a:solidFill>
              <a:latin typeface="Times New Roman" panose="02020603050405020304" pitchFamily="18" charset="0"/>
              <a:cs typeface="Times New Roman" panose="02020603050405020304" pitchFamily="18" charset="0"/>
            </a:rPr>
            <a:t>Nguồn:</a:t>
          </a:r>
          <a:r>
            <a:rPr lang="en-US" sz="900" i="1" baseline="0">
              <a:solidFill>
                <a:schemeClr val="bg1">
                  <a:lumMod val="50000"/>
                </a:schemeClr>
              </a:solidFill>
              <a:latin typeface="Times New Roman" panose="02020603050405020304" pitchFamily="18" charset="0"/>
              <a:cs typeface="Times New Roman" panose="02020603050405020304" pitchFamily="18" charset="0"/>
            </a:rPr>
            <a:t> Tổng hợp</a:t>
          </a:r>
          <a:endParaRPr lang="en-US" sz="900" i="1">
            <a:solidFill>
              <a:schemeClr val="bg1">
                <a:lumMod val="50000"/>
              </a:schemeClr>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cdr:x>
      <cdr:y>0.84039</cdr:y>
    </cdr:from>
    <cdr:to>
      <cdr:x>0.61094</cdr:x>
      <cdr:y>0.99031</cdr:y>
    </cdr:to>
    <cdr:sp macro="" textlink="">
      <cdr:nvSpPr>
        <cdr:cNvPr id="4" name="TextBox 1"/>
        <cdr:cNvSpPr txBox="1"/>
      </cdr:nvSpPr>
      <cdr:spPr>
        <a:xfrm xmlns:a="http://schemas.openxmlformats.org/drawingml/2006/main">
          <a:off x="0" y="2673842"/>
          <a:ext cx="3509081" cy="47697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900" i="0" dirty="0" err="1">
              <a:solidFill>
                <a:schemeClr val="tx1"/>
              </a:solidFill>
              <a:latin typeface="Roboto" panose="02000000000000000000" pitchFamily="2" charset="0"/>
              <a:ea typeface="Roboto" panose="02000000000000000000" pitchFamily="2" charset="0"/>
              <a:cs typeface="Roboto" panose="02000000000000000000" pitchFamily="2" charset="0"/>
            </a:rPr>
            <a:t>Ghi</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chú</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Thị</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trường</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Mỹ</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được</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tính</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trung</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bình</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95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năm</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từ</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2020</a:t>
          </a:r>
        </a:p>
        <a:p xmlns:a="http://schemas.openxmlformats.org/drawingml/2006/main">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Thị</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trường</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Việt</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Nam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tính</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cho</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22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năm</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đối</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với</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thị</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trường</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cổ</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phiếu</a:t>
          </a:r>
          <a:endPar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endParaRPr>
        </a:p>
        <a:p xmlns:a="http://schemas.openxmlformats.org/drawingml/2006/main">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và</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tính</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từ</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năm</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2009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đến</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2022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đối</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với</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thị</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trường</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trái</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phiếu</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doanh</a:t>
          </a:r>
          <a:r>
            <a:rPr lang="en-US" sz="900" i="0" baseline="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900" i="0" baseline="0" dirty="0" err="1">
              <a:solidFill>
                <a:schemeClr val="tx1"/>
              </a:solidFill>
              <a:latin typeface="Roboto" panose="02000000000000000000" pitchFamily="2" charset="0"/>
              <a:ea typeface="Roboto" panose="02000000000000000000" pitchFamily="2" charset="0"/>
              <a:cs typeface="Roboto" panose="02000000000000000000" pitchFamily="2" charset="0"/>
            </a:rPr>
            <a:t>nghiệp</a:t>
          </a:r>
          <a:endParaRPr lang="en-US" sz="900" i="0" dirty="0">
            <a:solidFill>
              <a:schemeClr val="tx1"/>
            </a:solidFill>
            <a:latin typeface="Roboto" panose="02000000000000000000" pitchFamily="2" charset="0"/>
            <a:ea typeface="Roboto" panose="02000000000000000000" pitchFamily="2" charset="0"/>
            <a:cs typeface="Roboto" panose="02000000000000000000" pitchFamily="2" charset="0"/>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0.775</cdr:x>
      <cdr:y>0.92361</cdr:y>
    </cdr:from>
    <cdr:to>
      <cdr:x>1</cdr:x>
      <cdr:y>1</cdr:y>
    </cdr:to>
    <cdr:sp macro="" textlink="">
      <cdr:nvSpPr>
        <cdr:cNvPr id="2" name="TextBox 1">
          <a:extLst xmlns:a="http://schemas.openxmlformats.org/drawingml/2006/main">
            <a:ext uri="{FF2B5EF4-FFF2-40B4-BE49-F238E27FC236}">
              <a16:creationId xmlns:a16="http://schemas.microsoft.com/office/drawing/2014/main" id="{BB574536-FC5B-3DA2-D2F4-D2ECEFF4C6C0}"/>
            </a:ext>
          </a:extLst>
        </cdr:cNvPr>
        <cdr:cNvSpPr txBox="1"/>
      </cdr:nvSpPr>
      <cdr:spPr>
        <a:xfrm xmlns:a="http://schemas.openxmlformats.org/drawingml/2006/main">
          <a:off x="4251960" y="2533650"/>
          <a:ext cx="1234440" cy="20955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r"/>
          <a:r>
            <a:rPr lang="vi-VN" sz="800" i="1">
              <a:latin typeface="Times New Roman" panose="02020603050405020304" pitchFamily="18" charset="0"/>
              <a:cs typeface="Times New Roman" panose="02020603050405020304" pitchFamily="18" charset="0"/>
            </a:rPr>
            <a:t>Nguồn: FiinPro. Dữ liệu được cập nhật đến ngày 30/06/2023</a:t>
          </a:r>
          <a:endParaRPr lang="en-US" sz="800" i="1">
            <a:latin typeface="Times New Roman" panose="02020603050405020304" pitchFamily="18" charset="0"/>
            <a:cs typeface="Times New Roman" panose="02020603050405020304" pitchFamily="18" charset="0"/>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0.51977</cdr:x>
      <cdr:y>0.92074</cdr:y>
    </cdr:from>
    <cdr:to>
      <cdr:x>1</cdr:x>
      <cdr:y>1</cdr:y>
    </cdr:to>
    <cdr:sp macro="" textlink="">
      <cdr:nvSpPr>
        <cdr:cNvPr id="2" name="TextBox 1">
          <a:extLst xmlns:a="http://schemas.openxmlformats.org/drawingml/2006/main">
            <a:ext uri="{FF2B5EF4-FFF2-40B4-BE49-F238E27FC236}">
              <a16:creationId xmlns:a16="http://schemas.microsoft.com/office/drawing/2014/main" id="{CD6BA360-7045-9FBB-1ED0-4FF257FC5A64}"/>
            </a:ext>
          </a:extLst>
        </cdr:cNvPr>
        <cdr:cNvSpPr txBox="1"/>
      </cdr:nvSpPr>
      <cdr:spPr>
        <a:xfrm xmlns:a="http://schemas.openxmlformats.org/drawingml/2006/main">
          <a:off x="2103120" y="2655570"/>
          <a:ext cx="1943100" cy="2286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r"/>
          <a:r>
            <a:rPr lang="vi-VN" sz="700" i="1">
              <a:latin typeface="+mj-lt"/>
            </a:rPr>
            <a:t>Nguồn: FRED Economic Data</a:t>
          </a:r>
          <a:endParaRPr lang="en-US" sz="700" i="1">
            <a:latin typeface="+mj-lt"/>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CE773-AE58-46DE-80B0-B1D20B91E43D}" type="datetimeFigureOut">
              <a:rPr lang="en-US" smtClean="0"/>
              <a:t>7/29/2023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465DF-55D7-4DA8-A50B-519E3F63EC0F}" type="slidenum">
              <a:rPr lang="en-US" smtClean="0"/>
              <a:t>‹#›</a:t>
            </a:fld>
            <a:endParaRPr lang="en-US"/>
          </a:p>
        </p:txBody>
      </p:sp>
    </p:spTree>
    <p:extLst>
      <p:ext uri="{BB962C8B-B14F-4D97-AF65-F5344CB8AC3E}">
        <p14:creationId xmlns:p14="http://schemas.microsoft.com/office/powerpoint/2010/main" val="1184421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8465DF-55D7-4DA8-A50B-519E3F63EC0F}" type="slidenum">
              <a:rPr lang="en-US" smtClean="0"/>
              <a:t>2</a:t>
            </a:fld>
            <a:endParaRPr lang="en-US"/>
          </a:p>
        </p:txBody>
      </p:sp>
    </p:spTree>
    <p:extLst>
      <p:ext uri="{BB962C8B-B14F-4D97-AF65-F5344CB8AC3E}">
        <p14:creationId xmlns:p14="http://schemas.microsoft.com/office/powerpoint/2010/main" val="3189958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Phân tích mức độ đầu cơ ở từng phân khúc bất động sản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Tìm hiểu thêm</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của các doanh nghiệp bất động sản nói chung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Biểu đồ huy động vốn của toàn ngành theo thời gian (Howvietnamgchange) + Các chỉ số trả nợ như trong bài viết</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theo từng phân khúc</a:t>
            </a:r>
          </a:p>
          <a:p>
            <a:pPr marL="342900" marR="0" lvl="0" indent="-342900">
              <a:lnSpc>
                <a:spcPct val="107000"/>
              </a:lnSpc>
              <a:spcBef>
                <a:spcPts val="0"/>
              </a:spcBef>
              <a:spcAft>
                <a:spcPts val="80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Những phản ứng của các doanh nghiệp BĐS theo từng nhóm trong giai đoạn vừa rồi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Mức độ mở bán và tiêu thụ các ở dự án khác nhau</a:t>
            </a:r>
          </a:p>
          <a:p>
            <a:endParaRPr lang="en-US"/>
          </a:p>
        </p:txBody>
      </p:sp>
      <p:sp>
        <p:nvSpPr>
          <p:cNvPr id="4" name="Slide Number Placeholder 3"/>
          <p:cNvSpPr>
            <a:spLocks noGrp="1"/>
          </p:cNvSpPr>
          <p:nvPr>
            <p:ph type="sldNum" sz="quarter" idx="5"/>
          </p:nvPr>
        </p:nvSpPr>
        <p:spPr/>
        <p:txBody>
          <a:bodyPr/>
          <a:lstStyle/>
          <a:p>
            <a:fld id="{D18465DF-55D7-4DA8-A50B-519E3F63EC0F}" type="slidenum">
              <a:rPr lang="en-US" smtClean="0"/>
              <a:t>18</a:t>
            </a:fld>
            <a:endParaRPr lang="en-US"/>
          </a:p>
        </p:txBody>
      </p:sp>
    </p:spTree>
    <p:extLst>
      <p:ext uri="{BB962C8B-B14F-4D97-AF65-F5344CB8AC3E}">
        <p14:creationId xmlns:p14="http://schemas.microsoft.com/office/powerpoint/2010/main" val="1860974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Phân tích mức độ đầu cơ ở từng phân khúc bất động sản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Tìm hiểu thêm</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của các doanh nghiệp bất động sản nói chung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Biểu đồ huy động vốn của toàn ngành theo thời gian (Howvietnamgchange) + Các chỉ số trả nợ như trong bài viết</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theo từng phân khúc</a:t>
            </a:r>
          </a:p>
          <a:p>
            <a:pPr marL="342900" marR="0" lvl="0" indent="-342900">
              <a:lnSpc>
                <a:spcPct val="107000"/>
              </a:lnSpc>
              <a:spcBef>
                <a:spcPts val="0"/>
              </a:spcBef>
              <a:spcAft>
                <a:spcPts val="80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Những phản ứng của các doanh nghiệp BĐS theo từng nhóm trong giai đoạn vừa rồi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Mức độ mở bán và tiêu thụ các ở dự án khác nhau</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465DF-55D7-4DA8-A50B-519E3F63EC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8417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Phân tích mức độ đầu cơ ở từng phân khúc bất động sản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Tìm hiểu thêm</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của các doanh nghiệp bất động sản nói chung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Biểu đồ huy động vốn của toàn ngành theo thời gian (Howvietnamgchange) + Các chỉ số trả nợ như trong bài viết</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theo từng phân khúc</a:t>
            </a:r>
          </a:p>
          <a:p>
            <a:pPr marL="342900" marR="0" lvl="0" indent="-342900">
              <a:lnSpc>
                <a:spcPct val="107000"/>
              </a:lnSpc>
              <a:spcBef>
                <a:spcPts val="0"/>
              </a:spcBef>
              <a:spcAft>
                <a:spcPts val="80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Những phản ứng của các doanh nghiệp BĐS theo từng nhóm trong giai đoạn vừa rồi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Mức độ mở bán và tiêu thụ các ở dự án khác nhau</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465DF-55D7-4DA8-A50B-519E3F63EC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190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Sẽ không có cứu trợ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DN sẽ phải tìm cách từ giải quyết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Bán tài sản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[GIÁ TRỊ TÀI SẢN TRÊN CÁC KHOẢN NỢ CỦA CÁC DN BĐS</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Giá BĐS sẽ phải giảm thì mới tốt cho nền kinh tế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[BIỂU ĐỒ GIÁ BẤT ĐỘNG SẢN CỦA THÁI LAN]</a:t>
            </a:r>
          </a:p>
          <a:p>
            <a:pPr marL="342900" marR="0" lvl="0" indent="-342900">
              <a:lnSpc>
                <a:spcPct val="107000"/>
              </a:lnSpc>
              <a:spcBef>
                <a:spcPts val="0"/>
              </a:spcBef>
              <a:spcAft>
                <a:spcPts val="80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Cơ hội cho mô hình REIT phát triển để mua lại các BĐS giá thấp để cho thuê</a:t>
            </a:r>
          </a:p>
          <a:p>
            <a:endParaRPr lang="en-US"/>
          </a:p>
        </p:txBody>
      </p:sp>
      <p:sp>
        <p:nvSpPr>
          <p:cNvPr id="4" name="Slide Number Placeholder 3"/>
          <p:cNvSpPr>
            <a:spLocks noGrp="1"/>
          </p:cNvSpPr>
          <p:nvPr>
            <p:ph type="sldNum" sz="quarter" idx="5"/>
          </p:nvPr>
        </p:nvSpPr>
        <p:spPr/>
        <p:txBody>
          <a:bodyPr/>
          <a:lstStyle/>
          <a:p>
            <a:fld id="{D18465DF-55D7-4DA8-A50B-519E3F63EC0F}" type="slidenum">
              <a:rPr lang="en-US" smtClean="0"/>
              <a:t>22</a:t>
            </a:fld>
            <a:endParaRPr lang="en-US"/>
          </a:p>
        </p:txBody>
      </p:sp>
    </p:spTree>
    <p:extLst>
      <p:ext uri="{BB962C8B-B14F-4D97-AF65-F5344CB8AC3E}">
        <p14:creationId xmlns:p14="http://schemas.microsoft.com/office/powerpoint/2010/main" val="337562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Sẽ không có cứu trợ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DN sẽ phải tìm cách từ giải quyết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Bán tài sản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[GIÁ TRỊ TÀI SẢN TRÊN CÁC KHOẢN NỢ CỦA CÁC DN BĐS</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Giá BĐS sẽ phải giảm thì mới tốt cho nền kinh tế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[BIỂU ĐỒ GIÁ BẤT ĐỘNG SẢN CỦA THÁI LAN]</a:t>
            </a:r>
          </a:p>
          <a:p>
            <a:pPr marL="342900" marR="0" lvl="0" indent="-342900">
              <a:lnSpc>
                <a:spcPct val="107000"/>
              </a:lnSpc>
              <a:spcBef>
                <a:spcPts val="0"/>
              </a:spcBef>
              <a:spcAft>
                <a:spcPts val="80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Cơ hội cho mô hình REIT phát triển để mua lại các BĐS giá thấp để cho thuê</a:t>
            </a:r>
          </a:p>
          <a:p>
            <a:endParaRPr lang="en-US"/>
          </a:p>
        </p:txBody>
      </p:sp>
      <p:sp>
        <p:nvSpPr>
          <p:cNvPr id="4" name="Slide Number Placeholder 3"/>
          <p:cNvSpPr>
            <a:spLocks noGrp="1"/>
          </p:cNvSpPr>
          <p:nvPr>
            <p:ph type="sldNum" sz="quarter" idx="5"/>
          </p:nvPr>
        </p:nvSpPr>
        <p:spPr/>
        <p:txBody>
          <a:bodyPr/>
          <a:lstStyle/>
          <a:p>
            <a:fld id="{D18465DF-55D7-4DA8-A50B-519E3F63EC0F}" type="slidenum">
              <a:rPr lang="en-US" smtClean="0"/>
              <a:t>23</a:t>
            </a:fld>
            <a:endParaRPr lang="en-US"/>
          </a:p>
        </p:txBody>
      </p:sp>
    </p:spTree>
    <p:extLst>
      <p:ext uri="{BB962C8B-B14F-4D97-AF65-F5344CB8AC3E}">
        <p14:creationId xmlns:p14="http://schemas.microsoft.com/office/powerpoint/2010/main" val="337562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8465DF-55D7-4DA8-A50B-519E3F63EC0F}" type="slidenum">
              <a:rPr lang="en-US" smtClean="0"/>
              <a:t>24</a:t>
            </a:fld>
            <a:endParaRPr lang="en-US"/>
          </a:p>
        </p:txBody>
      </p:sp>
    </p:spTree>
    <p:extLst>
      <p:ext uri="{BB962C8B-B14F-4D97-AF65-F5344CB8AC3E}">
        <p14:creationId xmlns:p14="http://schemas.microsoft.com/office/powerpoint/2010/main" val="27040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Phân tích mức độ đầu cơ ở từng phân khúc bất động sản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Tìm hiểu thêm</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của các doanh nghiệp bất động sản nói chung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Biểu đồ huy động vốn của toàn ngành theo thời gian (Howvietnamgchange) + Các chỉ số trả nợ như trong bài viết</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theo từng phân khúc</a:t>
            </a:r>
          </a:p>
          <a:p>
            <a:pPr marL="342900" marR="0" lvl="0" indent="-342900">
              <a:lnSpc>
                <a:spcPct val="107000"/>
              </a:lnSpc>
              <a:spcBef>
                <a:spcPts val="0"/>
              </a:spcBef>
              <a:spcAft>
                <a:spcPts val="80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Những phản ứng của các doanh nghiệp BĐS theo từng nhóm trong giai đoạn vừa rồi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Mức độ mở bán và tiêu thụ các ở dự án khác nhau</a:t>
            </a:r>
          </a:p>
          <a:p>
            <a:endParaRPr lang="en-US"/>
          </a:p>
        </p:txBody>
      </p:sp>
      <p:sp>
        <p:nvSpPr>
          <p:cNvPr id="4" name="Slide Number Placeholder 3"/>
          <p:cNvSpPr>
            <a:spLocks noGrp="1"/>
          </p:cNvSpPr>
          <p:nvPr>
            <p:ph type="sldNum" sz="quarter" idx="5"/>
          </p:nvPr>
        </p:nvSpPr>
        <p:spPr/>
        <p:txBody>
          <a:bodyPr/>
          <a:lstStyle/>
          <a:p>
            <a:fld id="{D18465DF-55D7-4DA8-A50B-519E3F63EC0F}" type="slidenum">
              <a:rPr lang="en-US" smtClean="0"/>
              <a:t>26</a:t>
            </a:fld>
            <a:endParaRPr lang="en-US"/>
          </a:p>
        </p:txBody>
      </p:sp>
    </p:spTree>
    <p:extLst>
      <p:ext uri="{BB962C8B-B14F-4D97-AF65-F5344CB8AC3E}">
        <p14:creationId xmlns:p14="http://schemas.microsoft.com/office/powerpoint/2010/main" val="4145179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8465DF-55D7-4DA8-A50B-519E3F63EC0F}" type="slidenum">
              <a:rPr lang="en-US" smtClean="0"/>
              <a:t>27</a:t>
            </a:fld>
            <a:endParaRPr lang="en-US"/>
          </a:p>
        </p:txBody>
      </p:sp>
    </p:spTree>
    <p:extLst>
      <p:ext uri="{BB962C8B-B14F-4D97-AF65-F5344CB8AC3E}">
        <p14:creationId xmlns:p14="http://schemas.microsoft.com/office/powerpoint/2010/main" val="3793066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8465DF-55D7-4DA8-A50B-519E3F63EC0F}" type="slidenum">
              <a:rPr lang="en-US" smtClean="0"/>
              <a:t>3</a:t>
            </a:fld>
            <a:endParaRPr lang="en-US"/>
          </a:p>
        </p:txBody>
      </p:sp>
    </p:spTree>
    <p:extLst>
      <p:ext uri="{BB962C8B-B14F-4D97-AF65-F5344CB8AC3E}">
        <p14:creationId xmlns:p14="http://schemas.microsoft.com/office/powerpoint/2010/main" val="3189958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8465DF-55D7-4DA8-A50B-519E3F63EC0F}" type="slidenum">
              <a:rPr lang="en-US" smtClean="0"/>
              <a:t>4</a:t>
            </a:fld>
            <a:endParaRPr lang="en-US"/>
          </a:p>
        </p:txBody>
      </p:sp>
    </p:spTree>
    <p:extLst>
      <p:ext uri="{BB962C8B-B14F-4D97-AF65-F5344CB8AC3E}">
        <p14:creationId xmlns:p14="http://schemas.microsoft.com/office/powerpoint/2010/main" val="2930742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Phân tích mức độ đầu cơ ở từng phân khúc bất động sản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Tìm hiểu thêm</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của các doanh nghiệp bất động sản nói chung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Biểu đồ huy động vốn của toàn ngành theo thời gian (Howvietnamgchange) + Các chỉ số trả nợ như trong bài viết</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theo từng phân khúc</a:t>
            </a:r>
          </a:p>
          <a:p>
            <a:pPr marL="342900" marR="0" lvl="0" indent="-342900">
              <a:lnSpc>
                <a:spcPct val="107000"/>
              </a:lnSpc>
              <a:spcBef>
                <a:spcPts val="0"/>
              </a:spcBef>
              <a:spcAft>
                <a:spcPts val="80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Những phản ứng của các doanh nghiệp BĐS theo từng nhóm trong giai đoạn vừa rồi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Mức độ mở bán và tiêu thụ các ở dự án khác nhau</a:t>
            </a:r>
          </a:p>
        </p:txBody>
      </p:sp>
      <p:sp>
        <p:nvSpPr>
          <p:cNvPr id="4" name="Slide Number Placeholder 3"/>
          <p:cNvSpPr>
            <a:spLocks noGrp="1"/>
          </p:cNvSpPr>
          <p:nvPr>
            <p:ph type="sldNum" sz="quarter" idx="5"/>
          </p:nvPr>
        </p:nvSpPr>
        <p:spPr/>
        <p:txBody>
          <a:bodyPr/>
          <a:lstStyle/>
          <a:p>
            <a:fld id="{D18465DF-55D7-4DA8-A50B-519E3F63EC0F}" type="slidenum">
              <a:rPr lang="en-US" smtClean="0"/>
              <a:t>10</a:t>
            </a:fld>
            <a:endParaRPr lang="en-US"/>
          </a:p>
        </p:txBody>
      </p:sp>
    </p:spTree>
    <p:extLst>
      <p:ext uri="{BB962C8B-B14F-4D97-AF65-F5344CB8AC3E}">
        <p14:creationId xmlns:p14="http://schemas.microsoft.com/office/powerpoint/2010/main" val="4214680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Phân </a:t>
            </a:r>
            <a:r>
              <a:rPr lang="en-US" sz="1200" err="1">
                <a:effectLst/>
                <a:latin typeface="Calibri" panose="020F0502020204030204" pitchFamily="34" charset="0"/>
                <a:ea typeface="Calibri" panose="020F0502020204030204" pitchFamily="34" charset="0"/>
                <a:cs typeface="Times New Roman" panose="02020603050405020304" pitchFamily="18" charset="0"/>
              </a:rPr>
              <a:t>tích</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mức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độ</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đầu</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cơ</a:t>
            </a:r>
            <a:r>
              <a:rPr lang="en-US" sz="1200">
                <a:effectLst/>
                <a:latin typeface="Calibri" panose="020F0502020204030204" pitchFamily="34" charset="0"/>
                <a:ea typeface="Calibri" panose="020F0502020204030204" pitchFamily="34" charset="0"/>
                <a:cs typeface="Times New Roman" panose="02020603050405020304" pitchFamily="18" charset="0"/>
              </a:rPr>
              <a:t> ở </a:t>
            </a:r>
            <a:r>
              <a:rPr lang="en-US" sz="1200" err="1">
                <a:effectLst/>
                <a:latin typeface="Calibri" panose="020F0502020204030204" pitchFamily="34" charset="0"/>
                <a:ea typeface="Calibri" panose="020F0502020204030204" pitchFamily="34" charset="0"/>
                <a:cs typeface="Times New Roman" panose="02020603050405020304" pitchFamily="18" charset="0"/>
              </a:rPr>
              <a:t>từng</a:t>
            </a:r>
            <a:r>
              <a:rPr lang="en-US" sz="1200">
                <a:effectLst/>
                <a:latin typeface="Calibri" panose="020F0502020204030204" pitchFamily="34" charset="0"/>
                <a:ea typeface="Calibri" panose="020F0502020204030204" pitchFamily="34" charset="0"/>
                <a:cs typeface="Times New Roman" panose="02020603050405020304" pitchFamily="18" charset="0"/>
              </a:rPr>
              <a:t> phân </a:t>
            </a:r>
            <a:r>
              <a:rPr lang="en-US" sz="1200" err="1">
                <a:effectLst/>
                <a:latin typeface="Calibri" panose="020F0502020204030204" pitchFamily="34" charset="0"/>
                <a:ea typeface="Calibri" panose="020F0502020204030204" pitchFamily="34" charset="0"/>
                <a:cs typeface="Times New Roman" panose="02020603050405020304" pitchFamily="18" charset="0"/>
              </a:rPr>
              <a:t>khúc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bất</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động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sản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Tìm</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hiểu</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thêm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200" err="1">
                <a:effectLst/>
                <a:latin typeface="Calibri" panose="020F0502020204030204" pitchFamily="34" charset="0"/>
                <a:ea typeface="Calibri" panose="020F0502020204030204" pitchFamily="34" charset="0"/>
                <a:cs typeface="Times New Roman" panose="02020603050405020304" pitchFamily="18" charset="0"/>
              </a:rPr>
              <a:t>Đánh</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giá</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khả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năng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trả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của</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các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doanh</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nghiệp</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bất</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động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sản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nói</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chung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Biểu</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đồ</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huy</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động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vốn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của</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toàn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ngành</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theo</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thời</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gian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Howvietnamgchange</a:t>
            </a:r>
            <a:r>
              <a:rPr lang="en-US" sz="1200">
                <a:effectLst/>
                <a:latin typeface="Calibri" panose="020F0502020204030204" pitchFamily="34" charset="0"/>
                <a:ea typeface="Calibri" panose="020F0502020204030204" pitchFamily="34" charset="0"/>
                <a:cs typeface="Times New Roman" panose="02020603050405020304" pitchFamily="18" charset="0"/>
              </a:rPr>
              <a:t>) + </a:t>
            </a:r>
            <a:r>
              <a:rPr lang="en-US" sz="1200" err="1">
                <a:effectLst/>
                <a:latin typeface="Calibri" panose="020F0502020204030204" pitchFamily="34" charset="0"/>
                <a:ea typeface="Calibri" panose="020F0502020204030204" pitchFamily="34" charset="0"/>
                <a:cs typeface="Times New Roman" panose="02020603050405020304" pitchFamily="18" charset="0"/>
              </a:rPr>
              <a:t>Các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chỉ</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số</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trả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như</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trong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bài</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viết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200" err="1">
                <a:effectLst/>
                <a:latin typeface="Calibri" panose="020F0502020204030204" pitchFamily="34" charset="0"/>
                <a:ea typeface="Calibri" panose="020F0502020204030204" pitchFamily="34" charset="0"/>
                <a:cs typeface="Times New Roman" panose="02020603050405020304" pitchFamily="18" charset="0"/>
              </a:rPr>
              <a:t>Đánh</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giá</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khả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năng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trả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theo</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từng</a:t>
            </a:r>
            <a:r>
              <a:rPr lang="en-US" sz="1200">
                <a:effectLst/>
                <a:latin typeface="Calibri" panose="020F0502020204030204" pitchFamily="34" charset="0"/>
                <a:ea typeface="Calibri" panose="020F0502020204030204" pitchFamily="34" charset="0"/>
                <a:cs typeface="Times New Roman" panose="02020603050405020304" pitchFamily="18" charset="0"/>
              </a:rPr>
              <a:t> phân </a:t>
            </a:r>
            <a:r>
              <a:rPr lang="en-US" sz="1200" err="1">
                <a:effectLst/>
                <a:latin typeface="Calibri" panose="020F0502020204030204" pitchFamily="34" charset="0"/>
                <a:ea typeface="Calibri" panose="020F0502020204030204" pitchFamily="34" charset="0"/>
                <a:cs typeface="Times New Roman" panose="02020603050405020304" pitchFamily="18" charset="0"/>
              </a:rPr>
              <a:t>khúc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200" err="1">
                <a:effectLst/>
                <a:latin typeface="Calibri" panose="020F0502020204030204" pitchFamily="34" charset="0"/>
                <a:ea typeface="Calibri" panose="020F0502020204030204" pitchFamily="34" charset="0"/>
                <a:cs typeface="Times New Roman" panose="02020603050405020304" pitchFamily="18" charset="0"/>
              </a:rPr>
              <a:t>Những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phản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ứng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của</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các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doanh</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nghiệp</a:t>
            </a:r>
            <a:r>
              <a:rPr lang="en-US" sz="1200">
                <a:effectLst/>
                <a:latin typeface="Calibri" panose="020F0502020204030204" pitchFamily="34" charset="0"/>
                <a:ea typeface="Calibri" panose="020F0502020204030204" pitchFamily="34" charset="0"/>
                <a:cs typeface="Times New Roman" panose="02020603050405020304" pitchFamily="18" charset="0"/>
              </a:rPr>
              <a:t> BĐS </a:t>
            </a:r>
            <a:r>
              <a:rPr lang="en-US" sz="1200" err="1">
                <a:effectLst/>
                <a:latin typeface="Calibri" panose="020F0502020204030204" pitchFamily="34" charset="0"/>
                <a:ea typeface="Calibri" panose="020F0502020204030204" pitchFamily="34" charset="0"/>
                <a:cs typeface="Times New Roman" panose="02020603050405020304" pitchFamily="18" charset="0"/>
              </a:rPr>
              <a:t>theo</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từng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nhóm</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trong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giai</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đoạn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vừa</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rồi</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Mức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độ</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mở</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bán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và</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tiêu</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thụ</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các</a:t>
            </a:r>
            <a:r>
              <a:rPr lang="en-US" sz="1200">
                <a:effectLst/>
                <a:latin typeface="Calibri" panose="020F0502020204030204" pitchFamily="34" charset="0"/>
                <a:ea typeface="Calibri" panose="020F0502020204030204" pitchFamily="34" charset="0"/>
                <a:cs typeface="Times New Roman" panose="02020603050405020304" pitchFamily="18" charset="0"/>
              </a:rPr>
              <a:t> ở </a:t>
            </a:r>
            <a:r>
              <a:rPr lang="en-US" sz="1200" err="1">
                <a:effectLst/>
                <a:latin typeface="Calibri" panose="020F0502020204030204" pitchFamily="34" charset="0"/>
                <a:ea typeface="Calibri" panose="020F0502020204030204" pitchFamily="34" charset="0"/>
                <a:cs typeface="Times New Roman" panose="02020603050405020304" pitchFamily="18" charset="0"/>
              </a:rPr>
              <a:t>dự</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án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khác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nhau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465DF-55D7-4DA8-A50B-519E3F63EC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128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Phân </a:t>
            </a:r>
            <a:r>
              <a:rPr lang="en-US" sz="1200" err="1">
                <a:effectLst/>
                <a:latin typeface="Calibri" panose="020F0502020204030204" pitchFamily="34" charset="0"/>
                <a:ea typeface="Calibri" panose="020F0502020204030204" pitchFamily="34" charset="0"/>
                <a:cs typeface="Times New Roman" panose="02020603050405020304" pitchFamily="18" charset="0"/>
              </a:rPr>
              <a:t>tích</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mức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độ</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đầu</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cơ</a:t>
            </a:r>
            <a:r>
              <a:rPr lang="en-US" sz="1200">
                <a:effectLst/>
                <a:latin typeface="Calibri" panose="020F0502020204030204" pitchFamily="34" charset="0"/>
                <a:ea typeface="Calibri" panose="020F0502020204030204" pitchFamily="34" charset="0"/>
                <a:cs typeface="Times New Roman" panose="02020603050405020304" pitchFamily="18" charset="0"/>
              </a:rPr>
              <a:t> ở </a:t>
            </a:r>
            <a:r>
              <a:rPr lang="en-US" sz="1200" err="1">
                <a:effectLst/>
                <a:latin typeface="Calibri" panose="020F0502020204030204" pitchFamily="34" charset="0"/>
                <a:ea typeface="Calibri" panose="020F0502020204030204" pitchFamily="34" charset="0"/>
                <a:cs typeface="Times New Roman" panose="02020603050405020304" pitchFamily="18" charset="0"/>
              </a:rPr>
              <a:t>từng</a:t>
            </a:r>
            <a:r>
              <a:rPr lang="en-US" sz="1200">
                <a:effectLst/>
                <a:latin typeface="Calibri" panose="020F0502020204030204" pitchFamily="34" charset="0"/>
                <a:ea typeface="Calibri" panose="020F0502020204030204" pitchFamily="34" charset="0"/>
                <a:cs typeface="Times New Roman" panose="02020603050405020304" pitchFamily="18" charset="0"/>
              </a:rPr>
              <a:t> phân </a:t>
            </a:r>
            <a:r>
              <a:rPr lang="en-US" sz="1200" err="1">
                <a:effectLst/>
                <a:latin typeface="Calibri" panose="020F0502020204030204" pitchFamily="34" charset="0"/>
                <a:ea typeface="Calibri" panose="020F0502020204030204" pitchFamily="34" charset="0"/>
                <a:cs typeface="Times New Roman" panose="02020603050405020304" pitchFamily="18" charset="0"/>
              </a:rPr>
              <a:t>khúc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bất</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động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sản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Tìm</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hiểu</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thêm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200" err="1">
                <a:effectLst/>
                <a:latin typeface="Calibri" panose="020F0502020204030204" pitchFamily="34" charset="0"/>
                <a:ea typeface="Calibri" panose="020F0502020204030204" pitchFamily="34" charset="0"/>
                <a:cs typeface="Times New Roman" panose="02020603050405020304" pitchFamily="18" charset="0"/>
              </a:rPr>
              <a:t>Đánh</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giá</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khả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năng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trả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của</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các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doanh</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nghiệp</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bất</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động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sản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nói</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chung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Biểu</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đồ</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huy</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động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vốn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của</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toàn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ngành</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theo</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thời</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gian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Howvietnamgchange</a:t>
            </a:r>
            <a:r>
              <a:rPr lang="en-US" sz="1200">
                <a:effectLst/>
                <a:latin typeface="Calibri" panose="020F0502020204030204" pitchFamily="34" charset="0"/>
                <a:ea typeface="Calibri" panose="020F0502020204030204" pitchFamily="34" charset="0"/>
                <a:cs typeface="Times New Roman" panose="02020603050405020304" pitchFamily="18" charset="0"/>
              </a:rPr>
              <a:t>) + </a:t>
            </a:r>
            <a:r>
              <a:rPr lang="en-US" sz="1200" err="1">
                <a:effectLst/>
                <a:latin typeface="Calibri" panose="020F0502020204030204" pitchFamily="34" charset="0"/>
                <a:ea typeface="Calibri" panose="020F0502020204030204" pitchFamily="34" charset="0"/>
                <a:cs typeface="Times New Roman" panose="02020603050405020304" pitchFamily="18" charset="0"/>
              </a:rPr>
              <a:t>Các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chỉ</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số</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trả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như</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trong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bài</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viết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200" err="1">
                <a:effectLst/>
                <a:latin typeface="Calibri" panose="020F0502020204030204" pitchFamily="34" charset="0"/>
                <a:ea typeface="Calibri" panose="020F0502020204030204" pitchFamily="34" charset="0"/>
                <a:cs typeface="Times New Roman" panose="02020603050405020304" pitchFamily="18" charset="0"/>
              </a:rPr>
              <a:t>Đánh</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giá</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khả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năng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trả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nợ</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theo</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từng</a:t>
            </a:r>
            <a:r>
              <a:rPr lang="en-US" sz="1200">
                <a:effectLst/>
                <a:latin typeface="Calibri" panose="020F0502020204030204" pitchFamily="34" charset="0"/>
                <a:ea typeface="Calibri" panose="020F0502020204030204" pitchFamily="34" charset="0"/>
                <a:cs typeface="Times New Roman" panose="02020603050405020304" pitchFamily="18" charset="0"/>
              </a:rPr>
              <a:t> phân </a:t>
            </a:r>
            <a:r>
              <a:rPr lang="en-US" sz="1200" err="1">
                <a:effectLst/>
                <a:latin typeface="Calibri" panose="020F0502020204030204" pitchFamily="34" charset="0"/>
                <a:ea typeface="Calibri" panose="020F0502020204030204" pitchFamily="34" charset="0"/>
                <a:cs typeface="Times New Roman" panose="02020603050405020304" pitchFamily="18" charset="0"/>
              </a:rPr>
              <a:t>khúc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200" err="1">
                <a:effectLst/>
                <a:latin typeface="Calibri" panose="020F0502020204030204" pitchFamily="34" charset="0"/>
                <a:ea typeface="Calibri" panose="020F0502020204030204" pitchFamily="34" charset="0"/>
                <a:cs typeface="Times New Roman" panose="02020603050405020304" pitchFamily="18" charset="0"/>
              </a:rPr>
              <a:t>Những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phản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ứng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của</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các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doanh</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nghiệp</a:t>
            </a:r>
            <a:r>
              <a:rPr lang="en-US" sz="1200">
                <a:effectLst/>
                <a:latin typeface="Calibri" panose="020F0502020204030204" pitchFamily="34" charset="0"/>
                <a:ea typeface="Calibri" panose="020F0502020204030204" pitchFamily="34" charset="0"/>
                <a:cs typeface="Times New Roman" panose="02020603050405020304" pitchFamily="18" charset="0"/>
              </a:rPr>
              <a:t> BĐS </a:t>
            </a:r>
            <a:r>
              <a:rPr lang="en-US" sz="1200" err="1">
                <a:effectLst/>
                <a:latin typeface="Calibri" panose="020F0502020204030204" pitchFamily="34" charset="0"/>
                <a:ea typeface="Calibri" panose="020F0502020204030204" pitchFamily="34" charset="0"/>
                <a:cs typeface="Times New Roman" panose="02020603050405020304" pitchFamily="18" charset="0"/>
              </a:rPr>
              <a:t>theo</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từng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nhóm</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trong</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giai</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đoạn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vừa</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rồi</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Mức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độ</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mở</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bán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và</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tiêu</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thụ</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các</a:t>
            </a:r>
            <a:r>
              <a:rPr lang="en-US" sz="1200">
                <a:effectLst/>
                <a:latin typeface="Calibri" panose="020F0502020204030204" pitchFamily="34" charset="0"/>
                <a:ea typeface="Calibri" panose="020F0502020204030204" pitchFamily="34" charset="0"/>
                <a:cs typeface="Times New Roman" panose="02020603050405020304" pitchFamily="18" charset="0"/>
              </a:rPr>
              <a:t> ở </a:t>
            </a:r>
            <a:r>
              <a:rPr lang="en-US" sz="1200" err="1">
                <a:effectLst/>
                <a:latin typeface="Calibri" panose="020F0502020204030204" pitchFamily="34" charset="0"/>
                <a:ea typeface="Calibri" panose="020F0502020204030204" pitchFamily="34" charset="0"/>
                <a:cs typeface="Times New Roman" panose="02020603050405020304" pitchFamily="18" charset="0"/>
              </a:rPr>
              <a:t>dự</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án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khác</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nhau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465DF-55D7-4DA8-A50B-519E3F63EC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455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Phân tích mức độ đầu cơ ở từng phân khúc bất động sản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Tìm hiểu thêm</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của các doanh nghiệp bất động sản nói chung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Biểu đồ huy động vốn của toàn ngành theo thời gian (Howvietnamgchange) + Các chỉ số trả nợ như trong bài viết</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theo từng phân khúc</a:t>
            </a:r>
          </a:p>
          <a:p>
            <a:pPr marL="342900" marR="0" lvl="0" indent="-342900">
              <a:lnSpc>
                <a:spcPct val="107000"/>
              </a:lnSpc>
              <a:spcBef>
                <a:spcPts val="0"/>
              </a:spcBef>
              <a:spcAft>
                <a:spcPts val="80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Những phản ứng của các doanh nghiệp BĐS theo từng nhóm trong giai đoạn vừa rồi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Mức độ mở bán và tiêu thụ các ở dự án khác nhau</a:t>
            </a:r>
          </a:p>
          <a:p>
            <a:endParaRPr lang="en-US"/>
          </a:p>
        </p:txBody>
      </p:sp>
      <p:sp>
        <p:nvSpPr>
          <p:cNvPr id="4" name="Slide Number Placeholder 3"/>
          <p:cNvSpPr>
            <a:spLocks noGrp="1"/>
          </p:cNvSpPr>
          <p:nvPr>
            <p:ph type="sldNum" sz="quarter" idx="5"/>
          </p:nvPr>
        </p:nvSpPr>
        <p:spPr/>
        <p:txBody>
          <a:bodyPr/>
          <a:lstStyle/>
          <a:p>
            <a:fld id="{D18465DF-55D7-4DA8-A50B-519E3F63EC0F}" type="slidenum">
              <a:rPr lang="en-US" smtClean="0"/>
              <a:t>14</a:t>
            </a:fld>
            <a:endParaRPr lang="en-US"/>
          </a:p>
        </p:txBody>
      </p:sp>
    </p:spTree>
    <p:extLst>
      <p:ext uri="{BB962C8B-B14F-4D97-AF65-F5344CB8AC3E}">
        <p14:creationId xmlns:p14="http://schemas.microsoft.com/office/powerpoint/2010/main" val="3236359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Phân tích mức độ đầu cơ ở từng phân khúc bất động sản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Tìm hiểu thêm</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của các doanh nghiệp bất động sản nói chung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Biểu đồ huy động vốn của toàn ngành theo thời gian (Howvietnamgchange) + Các chỉ số trả nợ như trong bài viết</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theo từng phân khúc</a:t>
            </a:r>
          </a:p>
          <a:p>
            <a:pPr marL="342900" marR="0" lvl="0" indent="-342900">
              <a:lnSpc>
                <a:spcPct val="107000"/>
              </a:lnSpc>
              <a:spcBef>
                <a:spcPts val="0"/>
              </a:spcBef>
              <a:spcAft>
                <a:spcPts val="80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Những phản ứng của các doanh nghiệp BĐS theo từng nhóm trong giai đoạn vừa rồi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Mức độ mở bán và tiêu thụ các ở dự án khác nhau</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465DF-55D7-4DA8-A50B-519E3F63EC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3407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Phân tích mức độ đầu cơ ở từng phân khúc bất động sản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Tìm hiểu thêm</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của các doanh nghiệp bất động sản nói chung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Biểu đồ huy động vốn của toàn ngành theo thời gian (Howvietnamgchange) + Các chỉ số trả nợ như trong bài viết</a:t>
            </a:r>
          </a:p>
          <a:p>
            <a:pPr marL="342900" marR="0" lvl="0" indent="-342900">
              <a:lnSpc>
                <a:spcPct val="107000"/>
              </a:lnSpc>
              <a:spcBef>
                <a:spcPts val="0"/>
              </a:spcBef>
              <a:spcAft>
                <a:spcPts val="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Đánh giá khả năng trả nợ theo từng phân khúc</a:t>
            </a:r>
          </a:p>
          <a:p>
            <a:pPr marL="342900" marR="0" lvl="0" indent="-342900">
              <a:lnSpc>
                <a:spcPct val="107000"/>
              </a:lnSpc>
              <a:spcBef>
                <a:spcPts val="0"/>
              </a:spcBef>
              <a:spcAft>
                <a:spcPts val="800"/>
              </a:spcAft>
              <a:buFont typeface="+mj-lt"/>
              <a:buAutoNum type="arabicPeriod"/>
            </a:pPr>
            <a:r>
              <a:rPr lang="en-US" sz="1200">
                <a:effectLst/>
                <a:latin typeface="Calibri" panose="020F0502020204030204" pitchFamily="34" charset="0"/>
                <a:ea typeface="Calibri" panose="020F0502020204030204" pitchFamily="34" charset="0"/>
                <a:cs typeface="Times New Roman" panose="02020603050405020304" pitchFamily="18" charset="0"/>
              </a:rPr>
              <a:t>Những phản ứng của các doanh nghiệp BĐS theo từng nhóm trong giai đoạn vừa rồi </a:t>
            </a:r>
            <a:r>
              <a:rPr lang="en-US" sz="12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a:effectLst/>
                <a:latin typeface="Calibri" panose="020F0502020204030204" pitchFamily="34" charset="0"/>
                <a:ea typeface="Calibri" panose="020F0502020204030204" pitchFamily="34" charset="0"/>
                <a:cs typeface="Times New Roman" panose="02020603050405020304" pitchFamily="18" charset="0"/>
              </a:rPr>
              <a:t> Mức độ mở bán và tiêu thụ các ở dự án khác nhau</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465DF-55D7-4DA8-A50B-519E3F63EC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845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No Logo" type="title">
  <p:cSld name="Title Slide No Logo">
    <p:spTree>
      <p:nvGrpSpPr>
        <p:cNvPr id="1" name="Shape 17"/>
        <p:cNvGrpSpPr/>
        <p:nvPr/>
      </p:nvGrpSpPr>
      <p:grpSpPr>
        <a:xfrm>
          <a:off x="0" y="0"/>
          <a:ext cx="0" cy="0"/>
          <a:chOff x="0" y="0"/>
          <a:chExt cx="0" cy="0"/>
        </a:xfrm>
      </p:grpSpPr>
      <p:sp>
        <p:nvSpPr>
          <p:cNvPr id="18" name="Google Shape;18;p5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Medium"/>
                <a:ea typeface="Playfair Display Medium"/>
                <a:cs typeface="Playfair Display Medium"/>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9" name="Google Shape;19;p5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Mulish"/>
                <a:ea typeface="Mulish"/>
                <a:cs typeface="Mulish"/>
                <a:sym typeface="Mulish"/>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ulish"/>
                <a:ea typeface="Mulish"/>
                <a:cs typeface="Mulish"/>
                <a:sym typeface="Mulish"/>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Mulish"/>
                <a:ea typeface="Mulish"/>
                <a:cs typeface="Mulish"/>
                <a:sym typeface="Mulish"/>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ulish"/>
                <a:ea typeface="Mulish"/>
                <a:cs typeface="Mulish"/>
                <a:sym typeface="Mulish"/>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ulish"/>
                <a:ea typeface="Mulish"/>
                <a:cs typeface="Mulish"/>
                <a:sym typeface="Mulish"/>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ulish"/>
                <a:ea typeface="Mulish"/>
                <a:cs typeface="Mulish"/>
                <a:sym typeface="Mulish"/>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ulish"/>
                <a:ea typeface="Mulish"/>
                <a:cs typeface="Mulish"/>
                <a:sym typeface="Mulish"/>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ulish"/>
                <a:ea typeface="Mulish"/>
                <a:cs typeface="Mulish"/>
                <a:sym typeface="Mulish"/>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ulish"/>
                <a:ea typeface="Mulish"/>
                <a:cs typeface="Mulish"/>
                <a:sym typeface="Mulish"/>
              </a:defRPr>
            </a:lvl9pPr>
          </a:lstStyle>
          <a:p>
            <a:r>
              <a:rPr lang="en-US"/>
              <a:t>Click to edit Master subtitle style</a:t>
            </a:r>
            <a:endParaRPr/>
          </a:p>
        </p:txBody>
      </p:sp>
      <p:sp>
        <p:nvSpPr>
          <p:cNvPr id="20" name="Google Shape;20;p54"/>
          <p:cNvSpPr txBox="1">
            <a:spLocks noGrp="1"/>
          </p:cNvSpPr>
          <p:nvPr>
            <p:ph type="dt" idx="10"/>
          </p:nvPr>
        </p:nvSpPr>
        <p:spPr>
          <a:xfrm rot="-5400000">
            <a:off x="11347757" y="5983287"/>
            <a:ext cx="11112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21" name="Google Shape;21;p54"/>
          <p:cNvSpPr txBox="1">
            <a:spLocks noGrp="1"/>
          </p:cNvSpPr>
          <p:nvPr>
            <p:ph type="ftr" idx="11"/>
          </p:nvPr>
        </p:nvSpPr>
        <p:spPr>
          <a:xfrm rot="-5400000">
            <a:off x="9845982" y="325818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22" name="Google Shape;22;p54"/>
          <p:cNvSpPr txBox="1">
            <a:spLocks noGrp="1"/>
          </p:cNvSpPr>
          <p:nvPr>
            <p:ph type="sldNum" idx="12"/>
          </p:nvPr>
        </p:nvSpPr>
        <p:spPr>
          <a:xfrm>
            <a:off x="11685895" y="224150"/>
            <a:ext cx="4000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4017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55"/>
          <p:cNvSpPr txBox="1">
            <a:spLocks noGrp="1"/>
          </p:cNvSpPr>
          <p:nvPr>
            <p:ph type="dt" idx="10"/>
          </p:nvPr>
        </p:nvSpPr>
        <p:spPr>
          <a:xfrm rot="-5400000">
            <a:off x="11347757" y="5983287"/>
            <a:ext cx="11112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VN" sz="1200" b="0" i="0" u="none" strike="noStrike" kern="0" cap="none" spc="0" normalizeH="0" baseline="0" noProof="0">
              <a:ln>
                <a:noFill/>
              </a:ln>
              <a:solidFill>
                <a:srgbClr val="C50001"/>
              </a:solidFill>
              <a:effectLst/>
              <a:uLnTx/>
              <a:uFillTx/>
              <a:latin typeface="Mulish"/>
              <a:sym typeface="Mulish"/>
            </a:endParaRPr>
          </a:p>
        </p:txBody>
      </p:sp>
      <p:sp>
        <p:nvSpPr>
          <p:cNvPr id="25" name="Google Shape;25;p55"/>
          <p:cNvSpPr txBox="1">
            <a:spLocks noGrp="1"/>
          </p:cNvSpPr>
          <p:nvPr>
            <p:ph type="ftr" idx="11"/>
          </p:nvPr>
        </p:nvSpPr>
        <p:spPr>
          <a:xfrm rot="-5400000">
            <a:off x="9845982" y="325818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VN" sz="1200" b="0" i="0" u="none" strike="noStrike" kern="0" cap="none" spc="0" normalizeH="0" baseline="0" noProof="0">
              <a:ln>
                <a:noFill/>
              </a:ln>
              <a:solidFill>
                <a:srgbClr val="C00000"/>
              </a:solidFill>
              <a:effectLst/>
              <a:uLnTx/>
              <a:uFillTx/>
              <a:latin typeface="Mulish"/>
              <a:sym typeface="Mulish"/>
            </a:endParaRPr>
          </a:p>
        </p:txBody>
      </p:sp>
      <p:sp>
        <p:nvSpPr>
          <p:cNvPr id="26" name="Google Shape;26;p55"/>
          <p:cNvSpPr txBox="1">
            <a:spLocks noGrp="1"/>
          </p:cNvSpPr>
          <p:nvPr>
            <p:ph type="sldNum" idx="12"/>
          </p:nvPr>
        </p:nvSpPr>
        <p:spPr>
          <a:xfrm>
            <a:off x="11685895" y="224150"/>
            <a:ext cx="4000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FFFFFF"/>
                </a:solidFill>
                <a:effectLst/>
                <a:uLnTx/>
                <a:uFillTx/>
                <a:latin typeface="Mulish"/>
                <a:sym typeface="Mulish"/>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lang="en-US" sz="1200" b="0" i="0" u="none" strike="noStrike" kern="0" cap="none" spc="0" normalizeH="0" baseline="0" noProof="0">
              <a:ln>
                <a:noFill/>
              </a:ln>
              <a:solidFill>
                <a:srgbClr val="FFFFFF"/>
              </a:solidFill>
              <a:effectLst/>
              <a:uLnTx/>
              <a:uFillTx/>
              <a:latin typeface="Mulish"/>
              <a:sym typeface="Mulish"/>
            </a:endParaRPr>
          </a:p>
        </p:txBody>
      </p:sp>
      <p:sp>
        <p:nvSpPr>
          <p:cNvPr id="27" name="Google Shape;27;p55"/>
          <p:cNvSpPr txBox="1">
            <a:spLocks noGrp="1"/>
          </p:cNvSpPr>
          <p:nvPr>
            <p:ph type="title"/>
          </p:nvPr>
        </p:nvSpPr>
        <p:spPr>
          <a:xfrm>
            <a:off x="838200" y="242143"/>
            <a:ext cx="10515600" cy="40534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400"/>
              <a:buFont typeface="Playfair Display"/>
              <a:buNone/>
              <a:defRPr sz="2400" b="0" i="0" u="none" strike="noStrike" cap="none">
                <a:solidFill>
                  <a:schemeClr val="dk1"/>
                </a:solidFill>
                <a:latin typeface="Playfair Display Medium"/>
                <a:ea typeface="Playfair Display Medium"/>
                <a:cs typeface="Playfair Display Medium"/>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vi-VN"/>
              <a:t>Bấm để sửa kiểu tiêu đề Bản cái</a:t>
            </a:r>
            <a:endParaRPr/>
          </a:p>
        </p:txBody>
      </p:sp>
      <p:sp>
        <p:nvSpPr>
          <p:cNvPr id="28" name="Google Shape;28;p55"/>
          <p:cNvSpPr txBox="1">
            <a:spLocks noGrp="1"/>
          </p:cNvSpPr>
          <p:nvPr>
            <p:ph type="body" idx="1"/>
          </p:nvPr>
        </p:nvSpPr>
        <p:spPr>
          <a:xfrm>
            <a:off x="838201" y="702733"/>
            <a:ext cx="10515599" cy="29633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Mulish"/>
                <a:ea typeface="Mulish"/>
                <a:cs typeface="Mulish"/>
                <a:sym typeface="Mulish"/>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vi-VN"/>
              <a:t>Bấm để chỉnh sửa kiểu văn bản của Bản cái</a:t>
            </a:r>
          </a:p>
        </p:txBody>
      </p:sp>
    </p:spTree>
    <p:extLst>
      <p:ext uri="{BB962C8B-B14F-4D97-AF65-F5344CB8AC3E}">
        <p14:creationId xmlns:p14="http://schemas.microsoft.com/office/powerpoint/2010/main" val="6135721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PPTMON slide" userDrawn="1">
  <p:cSld name="1_PPTMON slide">
    <p:spTree>
      <p:nvGrpSpPr>
        <p:cNvPr id="1" name="Shape 42"/>
        <p:cNvGrpSpPr/>
        <p:nvPr/>
      </p:nvGrpSpPr>
      <p:grpSpPr>
        <a:xfrm>
          <a:off x="0" y="0"/>
          <a:ext cx="0" cy="0"/>
          <a:chOff x="0" y="0"/>
          <a:chExt cx="0" cy="0"/>
        </a:xfrm>
      </p:grpSpPr>
      <p:sp>
        <p:nvSpPr>
          <p:cNvPr id="45" name="Google Shape;45;p58"/>
          <p:cNvSpPr/>
          <p:nvPr/>
        </p:nvSpPr>
        <p:spPr>
          <a:xfrm>
            <a:off x="609600" y="287867"/>
            <a:ext cx="59267" cy="702733"/>
          </a:xfrm>
          <a:prstGeom prst="rect">
            <a:avLst/>
          </a:prstGeom>
          <a:solidFill>
            <a:srgbClr val="C5000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Mulish"/>
              <a:ea typeface="Mulish"/>
              <a:cs typeface="Mulish"/>
              <a:sym typeface="Mulish"/>
            </a:endParaRPr>
          </a:p>
        </p:txBody>
      </p:sp>
      <p:sp>
        <p:nvSpPr>
          <p:cNvPr id="46" name="Google Shape;46;p58"/>
          <p:cNvSpPr txBox="1">
            <a:spLocks noGrp="1"/>
          </p:cNvSpPr>
          <p:nvPr>
            <p:ph type="title"/>
          </p:nvPr>
        </p:nvSpPr>
        <p:spPr>
          <a:xfrm>
            <a:off x="752475" y="287867"/>
            <a:ext cx="10972800" cy="70273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400"/>
              <a:buFont typeface="Playfair Display"/>
              <a:buNone/>
              <a:defRPr sz="2400" b="0" i="0" u="none" strike="noStrike" cap="none">
                <a:solidFill>
                  <a:schemeClr val="dk1"/>
                </a:solidFill>
                <a:latin typeface="Playfair Display Medium"/>
                <a:ea typeface="Playfair Display Medium"/>
                <a:cs typeface="Playfair Display Medium"/>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7" name="Google Shape;47;p58"/>
          <p:cNvSpPr txBox="1">
            <a:spLocks noGrp="1"/>
          </p:cNvSpPr>
          <p:nvPr>
            <p:ph type="body" idx="1"/>
          </p:nvPr>
        </p:nvSpPr>
        <p:spPr>
          <a:xfrm>
            <a:off x="609600" y="1428750"/>
            <a:ext cx="10972800" cy="47529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ulish"/>
                <a:ea typeface="Mulish"/>
                <a:cs typeface="Mulish"/>
                <a:sym typeface="Mulish"/>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ulish"/>
                <a:ea typeface="Mulish"/>
                <a:cs typeface="Mulish"/>
                <a:sym typeface="Mulish"/>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ulish"/>
                <a:ea typeface="Mulish"/>
                <a:cs typeface="Mulish"/>
                <a:sym typeface="Mulish"/>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en-US"/>
              <a:t>Click to edit Master text styles</a:t>
            </a:r>
          </a:p>
        </p:txBody>
      </p:sp>
    </p:spTree>
    <p:extLst>
      <p:ext uri="{BB962C8B-B14F-4D97-AF65-F5344CB8AC3E}">
        <p14:creationId xmlns:p14="http://schemas.microsoft.com/office/powerpoint/2010/main" val="3338113978"/>
      </p:ext>
    </p:extLst>
  </p:cSld>
  <p:clrMapOvr>
    <a:masterClrMapping/>
  </p:clrMapOvr>
  <p:extLst>
    <p:ext uri="{DCECCB84-F9BA-43D5-87BE-67443E8EF086}">
      <p15:sldGuideLst xmlns:p15="http://schemas.microsoft.com/office/powerpoint/2012/main">
        <p15:guide id="1" orient="horz" pos="624">
          <p15:clr>
            <a:srgbClr val="FBAE40"/>
          </p15:clr>
        </p15:guide>
        <p15:guide id="2" pos="729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1D93AF9-6515-456B-9AEF-3883D0D2CEDE}"/>
              </a:ext>
            </a:extLst>
          </p:cNvPr>
          <p:cNvSpPr txBox="1"/>
          <p:nvPr userDrawn="1"/>
        </p:nvSpPr>
        <p:spPr>
          <a:xfrm>
            <a:off x="-11011" y="2887574"/>
            <a:ext cx="12203011"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62A1509B-5BD9-45A8-BECC-A7A622FB0559}"/>
              </a:ext>
            </a:extLst>
          </p:cNvPr>
          <p:cNvSpPr txBox="1"/>
          <p:nvPr userDrawn="1"/>
        </p:nvSpPr>
        <p:spPr>
          <a:xfrm>
            <a:off x="-11011" y="3970421"/>
            <a:ext cx="12203011"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Arial"/>
              <a:cs typeface="Arial"/>
              <a:sym typeface="Arial"/>
            </a:endParaRPr>
          </a:p>
        </p:txBody>
      </p:sp>
      <p:sp>
        <p:nvSpPr>
          <p:cNvPr id="3" name="Rectangle 2">
            <a:extLst>
              <a:ext uri="{FF2B5EF4-FFF2-40B4-BE49-F238E27FC236}">
                <a16:creationId xmlns:a16="http://schemas.microsoft.com/office/drawing/2014/main" id="{689139C3-0374-57DC-A6AF-D3D142C27FC7}"/>
              </a:ext>
            </a:extLst>
          </p:cNvPr>
          <p:cNvSpPr/>
          <p:nvPr userDrawn="1"/>
        </p:nvSpPr>
        <p:spPr>
          <a:xfrm>
            <a:off x="466928" y="233464"/>
            <a:ext cx="11115472" cy="914400"/>
          </a:xfrm>
          <a:prstGeom prst="rect">
            <a:avLst/>
          </a:prstGeom>
          <a:noFill/>
        </p:spPr>
        <p:txBody>
          <a:bodyPr wrap="square"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1E4678"/>
              </a:solidFill>
              <a:effectLst/>
              <a:uLnTx/>
              <a:uFillTx/>
              <a:latin typeface="Bahnschrift" panose="020B0502040204020203" pitchFamily="34" charset="0"/>
              <a:ea typeface="+mn-ea"/>
              <a:cs typeface="Arial"/>
              <a:sym typeface="Arial"/>
            </a:endParaRPr>
          </a:p>
        </p:txBody>
      </p:sp>
      <p:sp>
        <p:nvSpPr>
          <p:cNvPr id="4" name="Title Placeholder 1">
            <a:extLst>
              <a:ext uri="{FF2B5EF4-FFF2-40B4-BE49-F238E27FC236}">
                <a16:creationId xmlns:a16="http://schemas.microsoft.com/office/drawing/2014/main" id="{F5F1A3D8-EA20-8240-F9C6-294EABE23303}"/>
              </a:ext>
            </a:extLst>
          </p:cNvPr>
          <p:cNvSpPr>
            <a:spLocks noGrp="1"/>
          </p:cNvSpPr>
          <p:nvPr>
            <p:ph type="title" hasCustomPrompt="1"/>
          </p:nvPr>
        </p:nvSpPr>
        <p:spPr>
          <a:xfrm>
            <a:off x="609600" y="187556"/>
            <a:ext cx="10515600" cy="699791"/>
          </a:xfrm>
          <a:prstGeom prst="rect">
            <a:avLst/>
          </a:prstGeom>
        </p:spPr>
        <p:txBody>
          <a:bodyPr vert="horz" lIns="91440" tIns="45720" rIns="91440" bIns="45720" rtlCol="0" anchor="ctr">
            <a:normAutofit/>
          </a:bodyPr>
          <a:lstStyle/>
          <a:p>
            <a:r>
              <a:rPr lang="en-US"/>
              <a:t>CLICK TO EDIT MASTER TITLE STYLE</a:t>
            </a:r>
          </a:p>
        </p:txBody>
      </p:sp>
      <p:sp>
        <p:nvSpPr>
          <p:cNvPr id="2" name="Holder 4">
            <a:extLst>
              <a:ext uri="{FF2B5EF4-FFF2-40B4-BE49-F238E27FC236}">
                <a16:creationId xmlns:a16="http://schemas.microsoft.com/office/drawing/2014/main" id="{F3A7B36B-48D3-D317-03A0-3B808BE4817A}"/>
              </a:ext>
            </a:extLst>
          </p:cNvPr>
          <p:cNvSpPr>
            <a:spLocks noGrp="1"/>
          </p:cNvSpPr>
          <p:nvPr>
            <p:ph type="sldNum" sz="quarter" idx="7"/>
          </p:nvPr>
        </p:nvSpPr>
        <p:spPr>
          <a:xfrm>
            <a:off x="9245168" y="6355872"/>
            <a:ext cx="2804160" cy="342900"/>
          </a:xfrm>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sz="1200" b="0" i="0" u="none" strike="noStrike" kern="0" cap="none" spc="0" normalizeH="0" baseline="0" noProof="0">
                <a:ln>
                  <a:noFill/>
                </a:ln>
                <a:solidFill>
                  <a:srgbClr val="000000">
                    <a:tint val="75000"/>
                  </a:srgbClr>
                </a:solidFill>
                <a:effectLst/>
                <a:uLnTx/>
                <a:uFillTx/>
                <a:latin typeface="Mulish"/>
                <a:sym typeface="Mulish"/>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000000">
                  <a:tint val="75000"/>
                </a:srgbClr>
              </a:solidFill>
              <a:effectLst/>
              <a:uLnTx/>
              <a:uFillTx/>
              <a:latin typeface="Mulish"/>
              <a:sym typeface="Mulish"/>
            </a:endParaRPr>
          </a:p>
        </p:txBody>
      </p:sp>
    </p:spTree>
    <p:extLst>
      <p:ext uri="{BB962C8B-B14F-4D97-AF65-F5344CB8AC3E}">
        <p14:creationId xmlns:p14="http://schemas.microsoft.com/office/powerpoint/2010/main" val="3180887485"/>
      </p:ext>
    </p:extLst>
  </p:cSld>
  <p:clrMapOvr>
    <a:masterClrMapping/>
  </p:clrMapOvr>
  <p:transition spd="slow">
    <p:wipe dir="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5" name="Title 4">
            <a:extLst>
              <a:ext uri="{FF2B5EF4-FFF2-40B4-BE49-F238E27FC236}">
                <a16:creationId xmlns:a16="http://schemas.microsoft.com/office/drawing/2014/main" id="{B84CBBDF-C829-49BE-967F-D0545B4325CC}"/>
              </a:ext>
            </a:extLst>
          </p:cNvPr>
          <p:cNvSpPr>
            <a:spLocks noGrp="1"/>
          </p:cNvSpPr>
          <p:nvPr>
            <p:ph type="title" hasCustomPrompt="1"/>
          </p:nvPr>
        </p:nvSpPr>
        <p:spPr>
          <a:xfrm>
            <a:off x="248614" y="259227"/>
            <a:ext cx="6287386" cy="550508"/>
          </a:xfrm>
        </p:spPr>
        <p:txBody>
          <a:bodyPr wrap="square" tIns="108000" bIns="108000">
            <a:spAutoFit/>
          </a:bodyPr>
          <a:lstStyle>
            <a:lvl1pPr>
              <a:defRPr sz="2400" b="1"/>
            </a:lvl1pPr>
          </a:lstStyle>
          <a:p>
            <a:r>
              <a:rPr lang="en-US"/>
              <a:t>ADD YOUR TITLE HERE</a:t>
            </a:r>
          </a:p>
        </p:txBody>
      </p:sp>
      <p:grpSp>
        <p:nvGrpSpPr>
          <p:cNvPr id="4" name="Group 3">
            <a:extLst>
              <a:ext uri="{FF2B5EF4-FFF2-40B4-BE49-F238E27FC236}">
                <a16:creationId xmlns:a16="http://schemas.microsoft.com/office/drawing/2014/main" id="{3916D50B-54D1-4F42-9301-54FB80FD056A}"/>
              </a:ext>
            </a:extLst>
          </p:cNvPr>
          <p:cNvGrpSpPr/>
          <p:nvPr userDrawn="1"/>
        </p:nvGrpSpPr>
        <p:grpSpPr>
          <a:xfrm>
            <a:off x="6038" y="6228739"/>
            <a:ext cx="712700" cy="640381"/>
            <a:chOff x="6037" y="5903217"/>
            <a:chExt cx="1074983" cy="965903"/>
          </a:xfrm>
          <a:solidFill>
            <a:schemeClr val="accent2">
              <a:lumMod val="75000"/>
            </a:schemeClr>
          </a:solidFill>
        </p:grpSpPr>
        <p:sp>
          <p:nvSpPr>
            <p:cNvPr id="160" name="Rectangle 159">
              <a:extLst>
                <a:ext uri="{FF2B5EF4-FFF2-40B4-BE49-F238E27FC236}">
                  <a16:creationId xmlns:a16="http://schemas.microsoft.com/office/drawing/2014/main" id="{33213388-9FFB-984C-9966-1111ACE5F2DC}"/>
                </a:ext>
              </a:extLst>
            </p:cNvPr>
            <p:cNvSpPr/>
            <p:nvPr userDrawn="1"/>
          </p:nvSpPr>
          <p:spPr>
            <a:xfrm>
              <a:off x="6037" y="6466481"/>
              <a:ext cx="485154" cy="4026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V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1" name="Rectangle 160">
              <a:extLst>
                <a:ext uri="{FF2B5EF4-FFF2-40B4-BE49-F238E27FC236}">
                  <a16:creationId xmlns:a16="http://schemas.microsoft.com/office/drawing/2014/main" id="{9983D025-12F1-F942-8EAE-655D347FF1D2}"/>
                </a:ext>
              </a:extLst>
            </p:cNvPr>
            <p:cNvSpPr/>
            <p:nvPr userDrawn="1"/>
          </p:nvSpPr>
          <p:spPr>
            <a:xfrm>
              <a:off x="452762" y="6223169"/>
              <a:ext cx="305508" cy="263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V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2" name="Rectangle 161">
              <a:extLst>
                <a:ext uri="{FF2B5EF4-FFF2-40B4-BE49-F238E27FC236}">
                  <a16:creationId xmlns:a16="http://schemas.microsoft.com/office/drawing/2014/main" id="{89E68578-A16B-6B4D-84CC-900552471A48}"/>
                </a:ext>
              </a:extLst>
            </p:cNvPr>
            <p:cNvSpPr/>
            <p:nvPr userDrawn="1"/>
          </p:nvSpPr>
          <p:spPr>
            <a:xfrm>
              <a:off x="281585" y="5903217"/>
              <a:ext cx="274911" cy="2841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V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3" name="Rectangle 162">
              <a:extLst>
                <a:ext uri="{FF2B5EF4-FFF2-40B4-BE49-F238E27FC236}">
                  <a16:creationId xmlns:a16="http://schemas.microsoft.com/office/drawing/2014/main" id="{556169CB-625A-B041-B835-F4A11259DEC2}"/>
                </a:ext>
              </a:extLst>
            </p:cNvPr>
            <p:cNvSpPr/>
            <p:nvPr userDrawn="1"/>
          </p:nvSpPr>
          <p:spPr>
            <a:xfrm>
              <a:off x="775512" y="6223169"/>
              <a:ext cx="305508" cy="263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VN" sz="1400" b="0" i="0" u="none" strike="noStrike" kern="0" cap="none" spc="0" normalizeH="0" baseline="0" noProof="0">
                <a:ln>
                  <a:noFill/>
                </a:ln>
                <a:solidFill>
                  <a:srgbClr val="FFFFFF"/>
                </a:solidFill>
                <a:effectLst/>
                <a:uLnTx/>
                <a:uFillTx/>
                <a:latin typeface="Arial"/>
                <a:ea typeface="+mn-ea"/>
                <a:cs typeface="+mn-cs"/>
                <a:sym typeface="Arial"/>
              </a:endParaRPr>
            </a:p>
          </p:txBody>
        </p:sp>
      </p:grpSp>
      <p:sp>
        <p:nvSpPr>
          <p:cNvPr id="2" name="Rectangle 1">
            <a:extLst>
              <a:ext uri="{FF2B5EF4-FFF2-40B4-BE49-F238E27FC236}">
                <a16:creationId xmlns:a16="http://schemas.microsoft.com/office/drawing/2014/main" id="{903565E4-918F-F849-ACBE-711C63E1A761}"/>
              </a:ext>
            </a:extLst>
          </p:cNvPr>
          <p:cNvSpPr/>
          <p:nvPr userDrawn="1"/>
        </p:nvSpPr>
        <p:spPr>
          <a:xfrm>
            <a:off x="-1" y="949294"/>
            <a:ext cx="6785113" cy="5491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V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Rectangle 4">
            <a:extLst>
              <a:ext uri="{FF2B5EF4-FFF2-40B4-BE49-F238E27FC236}">
                <a16:creationId xmlns:a16="http://schemas.microsoft.com/office/drawing/2014/main" id="{5878E179-5FE9-45D3-84BC-60F46BBB84EE}"/>
              </a:ext>
            </a:extLst>
          </p:cNvPr>
          <p:cNvSpPr/>
          <p:nvPr userDrawn="1"/>
        </p:nvSpPr>
        <p:spPr>
          <a:xfrm>
            <a:off x="8547652" y="0"/>
            <a:ext cx="3644348" cy="3578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TextBox 5">
            <a:extLst>
              <a:ext uri="{FF2B5EF4-FFF2-40B4-BE49-F238E27FC236}">
                <a16:creationId xmlns:a16="http://schemas.microsoft.com/office/drawing/2014/main" id="{C293B544-A4C5-4EA6-B538-BDF7A45AB255}"/>
              </a:ext>
            </a:extLst>
          </p:cNvPr>
          <p:cNvSpPr txBox="1"/>
          <p:nvPr userDrawn="1"/>
        </p:nvSpPr>
        <p:spPr>
          <a:xfrm>
            <a:off x="8792816" y="50032"/>
            <a:ext cx="3150569" cy="2091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Arial"/>
              <a:sym typeface="Arial"/>
            </a:endParaRPr>
          </a:p>
        </p:txBody>
      </p:sp>
    </p:spTree>
    <p:extLst>
      <p:ext uri="{BB962C8B-B14F-4D97-AF65-F5344CB8AC3E}">
        <p14:creationId xmlns:p14="http://schemas.microsoft.com/office/powerpoint/2010/main" val="25138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EFB5A7C2-C8CC-4759-A372-15ED65E23616}" type="datetime1">
              <a:rPr kumimoji="0" lang="en-US" sz="1200" b="0" i="0" u="none" strike="noStrike" kern="0" cap="none" spc="0" normalizeH="0" baseline="0" noProof="0" smtClean="0">
                <a:ln>
                  <a:noFill/>
                </a:ln>
                <a:solidFill>
                  <a:srgbClr val="000000">
                    <a:tint val="75000"/>
                  </a:srgbClr>
                </a:solidFill>
                <a:effectLst/>
                <a:uLnTx/>
                <a:uFillTx/>
                <a:latin typeface="Mulish"/>
                <a:sym typeface="Mulish"/>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7/29/2023</a:t>
            </a:fld>
            <a:endParaRPr kumimoji="0" lang="en-US" sz="1200" b="0" i="0" u="none" strike="noStrike" kern="0" cap="none" spc="0" normalizeH="0" baseline="0" noProof="0">
              <a:ln>
                <a:noFill/>
              </a:ln>
              <a:solidFill>
                <a:srgbClr val="000000">
                  <a:tint val="75000"/>
                </a:srgbClr>
              </a:solidFill>
              <a:effectLst/>
              <a:uLnTx/>
              <a:uFillTx/>
              <a:latin typeface="Mulish"/>
              <a:sym typeface="Mulish"/>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sz="1200" b="0" i="0" u="none" strike="noStrike" kern="0" cap="none" spc="0" normalizeH="0" baseline="0" noProof="0">
                <a:ln>
                  <a:noFill/>
                </a:ln>
                <a:solidFill>
                  <a:srgbClr val="000000">
                    <a:tint val="75000"/>
                  </a:srgbClr>
                </a:solidFill>
                <a:effectLst/>
                <a:uLnTx/>
                <a:uFillTx/>
                <a:latin typeface="Mulish"/>
                <a:sym typeface="Mulish"/>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000000">
                  <a:tint val="75000"/>
                </a:srgbClr>
              </a:solidFill>
              <a:effectLst/>
              <a:uLnTx/>
              <a:uFillTx/>
              <a:latin typeface="Mulish"/>
              <a:sym typeface="Mulish"/>
            </a:endParaRPr>
          </a:p>
        </p:txBody>
      </p:sp>
      <p:sp>
        <p:nvSpPr>
          <p:cNvPr id="4" name="Title Placeholder 1">
            <a:extLst>
              <a:ext uri="{FF2B5EF4-FFF2-40B4-BE49-F238E27FC236}">
                <a16:creationId xmlns:a16="http://schemas.microsoft.com/office/drawing/2014/main" id="{ACCBD826-26FB-D55F-31F9-429724845910}"/>
              </a:ext>
            </a:extLst>
          </p:cNvPr>
          <p:cNvSpPr>
            <a:spLocks noGrp="1"/>
          </p:cNvSpPr>
          <p:nvPr>
            <p:ph type="title" hasCustomPrompt="1"/>
          </p:nvPr>
        </p:nvSpPr>
        <p:spPr>
          <a:xfrm>
            <a:off x="609600" y="187556"/>
            <a:ext cx="10515600" cy="699791"/>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55387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rang chuyển">
  <p:cSld name="Trang chuyển">
    <p:bg>
      <p:bgPr>
        <a:solidFill>
          <a:schemeClr val="lt1"/>
        </a:solidFill>
        <a:effectLst/>
      </p:bgPr>
    </p:bg>
    <p:spTree>
      <p:nvGrpSpPr>
        <p:cNvPr id="1" name="Shape 20"/>
        <p:cNvGrpSpPr/>
        <p:nvPr/>
      </p:nvGrpSpPr>
      <p:grpSpPr>
        <a:xfrm>
          <a:off x="0" y="0"/>
          <a:ext cx="0" cy="0"/>
          <a:chOff x="0" y="0"/>
          <a:chExt cx="0" cy="0"/>
        </a:xfrm>
      </p:grpSpPr>
      <p:sp>
        <p:nvSpPr>
          <p:cNvPr id="21" name="Google Shape;21;p22"/>
          <p:cNvSpPr>
            <a:spLocks noGrp="1"/>
          </p:cNvSpPr>
          <p:nvPr>
            <p:ph type="pic" idx="2"/>
          </p:nvPr>
        </p:nvSpPr>
        <p:spPr>
          <a:xfrm>
            <a:off x="0" y="0"/>
            <a:ext cx="12192000" cy="6858000"/>
          </a:xfrm>
          <a:prstGeom prst="rect">
            <a:avLst/>
          </a:prstGeom>
          <a:noFill/>
          <a:ln>
            <a:noFill/>
          </a:ln>
        </p:spPr>
      </p:sp>
    </p:spTree>
    <p:extLst>
      <p:ext uri="{BB962C8B-B14F-4D97-AF65-F5344CB8AC3E}">
        <p14:creationId xmlns:p14="http://schemas.microsoft.com/office/powerpoint/2010/main" val="2782596956"/>
      </p:ext>
    </p:extLst>
  </p:cSld>
  <p:clrMapOvr>
    <a:masterClrMapping/>
  </p:clrMapOvr>
  <p:extLst>
    <p:ext uri="{DCECCB84-F9BA-43D5-87BE-67443E8EF086}">
      <p15:sldGuideLst xmlns:p15="http://schemas.microsoft.com/office/powerpoint/2012/main">
        <p15:guide id="1" orient="horz" pos="1620">
          <p15:clr>
            <a:srgbClr val="FBAE40"/>
          </p15:clr>
        </p15:guide>
        <p15:guide id="2" pos="77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1347-1950-3117-5625-AD5600D9A221}"/>
              </a:ext>
            </a:extLst>
          </p:cNvPr>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B1A79-EE11-98C3-B344-FEE114840D68}"/>
              </a:ext>
            </a:extLst>
          </p:cNvPr>
          <p:cNvSpPr>
            <a:spLocks noGrp="1"/>
          </p:cNvSpPr>
          <p:nvPr>
            <p:ph idx="1"/>
          </p:nvPr>
        </p:nvSpPr>
        <p:spPr/>
        <p:txBody>
          <a:bodyPr/>
          <a:lstStyle>
            <a:lvl1pPr>
              <a:defRPr>
                <a:latin typeface="Roboto" panose="02000000000000000000" pitchFamily="2" charset="0"/>
                <a:ea typeface="Roboto" panose="02000000000000000000" pitchFamily="2" charset="0"/>
              </a:defRPr>
            </a:lvl1pPr>
            <a:lvl2pPr>
              <a:defRPr>
                <a:latin typeface="Roboto" panose="02000000000000000000" pitchFamily="2" charset="0"/>
                <a:ea typeface="Roboto" panose="02000000000000000000" pitchFamily="2" charset="0"/>
              </a:defRPr>
            </a:lvl2pPr>
            <a:lvl3pPr>
              <a:defRPr>
                <a:latin typeface="Roboto" panose="02000000000000000000" pitchFamily="2" charset="0"/>
                <a:ea typeface="Roboto" panose="02000000000000000000" pitchFamily="2" charset="0"/>
              </a:defRPr>
            </a:lvl3pPr>
            <a:lvl4pPr>
              <a:defRPr>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6691D-48AE-B80C-FB09-99640B9745A5}"/>
              </a:ext>
            </a:extLst>
          </p:cNvPr>
          <p:cNvSpPr>
            <a:spLocks noGrp="1"/>
          </p:cNvSpPr>
          <p:nvPr>
            <p:ph type="dt" sz="half" idx="10"/>
          </p:nvPr>
        </p:nvSpPr>
        <p:spPr/>
        <p:txBody>
          <a:bodyPr/>
          <a:lstStyle>
            <a:lvl1pPr>
              <a:defRPr>
                <a:latin typeface="Roboto" panose="02000000000000000000" pitchFamily="2" charset="0"/>
                <a:ea typeface="Roboto" panose="02000000000000000000" pitchFamily="2" charset="0"/>
              </a:defRPr>
            </a:lvl1pPr>
          </a:lstStyle>
          <a:p>
            <a:fld id="{B035FBA2-256D-4A0D-8DC4-89A674CB6904}" type="datetimeFigureOut">
              <a:rPr lang="en-US" smtClean="0"/>
              <a:pPr/>
              <a:t>7/29/2023</a:t>
            </a:fld>
            <a:endParaRPr lang="en-US"/>
          </a:p>
        </p:txBody>
      </p:sp>
      <p:sp>
        <p:nvSpPr>
          <p:cNvPr id="5" name="Footer Placeholder 4">
            <a:extLst>
              <a:ext uri="{FF2B5EF4-FFF2-40B4-BE49-F238E27FC236}">
                <a16:creationId xmlns:a16="http://schemas.microsoft.com/office/drawing/2014/main" id="{D82FDFE5-5631-3206-F91D-A77281BDBD0F}"/>
              </a:ext>
            </a:extLst>
          </p:cNvPr>
          <p:cNvSpPr>
            <a:spLocks noGrp="1"/>
          </p:cNvSpPr>
          <p:nvPr>
            <p:ph type="ftr" sz="quarter" idx="11"/>
          </p:nvPr>
        </p:nvSpPr>
        <p:spPr/>
        <p:txBody>
          <a:bodyPr/>
          <a:lstStyle>
            <a:lvl1pPr>
              <a:defRPr>
                <a:latin typeface="Roboto" panose="02000000000000000000" pitchFamily="2" charset="0"/>
                <a:ea typeface="Roboto" panose="02000000000000000000" pitchFamily="2" charset="0"/>
              </a:defRPr>
            </a:lvl1pPr>
          </a:lstStyle>
          <a:p>
            <a:endParaRPr lang="en-US"/>
          </a:p>
        </p:txBody>
      </p:sp>
      <p:sp>
        <p:nvSpPr>
          <p:cNvPr id="6" name="Slide Number Placeholder 5">
            <a:extLst>
              <a:ext uri="{FF2B5EF4-FFF2-40B4-BE49-F238E27FC236}">
                <a16:creationId xmlns:a16="http://schemas.microsoft.com/office/drawing/2014/main" id="{42940338-E68A-766C-CE18-A9BAA88A8E51}"/>
              </a:ext>
            </a:extLst>
          </p:cNvPr>
          <p:cNvSpPr>
            <a:spLocks noGrp="1"/>
          </p:cNvSpPr>
          <p:nvPr>
            <p:ph type="sldNum" sz="quarter" idx="12"/>
          </p:nvPr>
        </p:nvSpPr>
        <p:spPr/>
        <p:txBody>
          <a:bodyPr/>
          <a:lstStyle>
            <a:lvl1pPr>
              <a:defRPr>
                <a:latin typeface="Roboto" panose="02000000000000000000" pitchFamily="2" charset="0"/>
                <a:ea typeface="Roboto" panose="02000000000000000000" pitchFamily="2" charset="0"/>
              </a:defRPr>
            </a:lvl1pPr>
          </a:lstStyle>
          <a:p>
            <a:fld id="{BC6BA3CB-4B44-4FA4-A44B-72DC19B0BD40}" type="slidenum">
              <a:rPr lang="en-US" smtClean="0"/>
              <a:pPr/>
              <a:t>‹#›</a:t>
            </a:fld>
            <a:endParaRPr lang="en-US"/>
          </a:p>
        </p:txBody>
      </p:sp>
    </p:spTree>
    <p:extLst>
      <p:ext uri="{BB962C8B-B14F-4D97-AF65-F5344CB8AC3E}">
        <p14:creationId xmlns:p14="http://schemas.microsoft.com/office/powerpoint/2010/main" val="496084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6EC4BD9-16CB-4DC9-AAC9-3903D6526769}"/>
              </a:ext>
            </a:extLst>
          </p:cNvPr>
          <p:cNvSpPr>
            <a:spLocks noGrp="1"/>
          </p:cNvSpPr>
          <p:nvPr>
            <p:ph type="sldNum" sz="quarter" idx="4"/>
          </p:nvPr>
        </p:nvSpPr>
        <p:spPr>
          <a:xfrm>
            <a:off x="10991893" y="6270839"/>
            <a:ext cx="726989" cy="365125"/>
          </a:xfrm>
          <a:prstGeom prst="rect">
            <a:avLst/>
          </a:prstGeom>
        </p:spPr>
        <p:txBody>
          <a:bodyPr vert="horz" lIns="91440" tIns="45720" rIns="91440" bIns="45720" rtlCol="0" anchor="ctr"/>
          <a:lstStyle>
            <a:lvl1pPr algn="r">
              <a:defRPr sz="900" baseline="0">
                <a:solidFill>
                  <a:schemeClr val="tx1">
                    <a:tint val="75000"/>
                  </a:schemeClr>
                </a:solidFill>
                <a:latin typeface="UVN Hong Ha Hep" panose="020B0506020202030204" pitchFamily="34" charset="0"/>
              </a:defRPr>
            </a:lvl1pPr>
          </a:lstStyle>
          <a:p>
            <a:fld id="{C8E9D063-E0B2-46F7-BBB2-D8E8EEB4851C}" type="slidenum">
              <a:rPr lang="en-US" smtClean="0"/>
              <a:pPr/>
              <a:t>‹#›</a:t>
            </a:fld>
            <a:endParaRPr lang="en-US"/>
          </a:p>
        </p:txBody>
      </p:sp>
      <p:sp>
        <p:nvSpPr>
          <p:cNvPr id="8" name="Text Placeholder 2">
            <a:extLst>
              <a:ext uri="{FF2B5EF4-FFF2-40B4-BE49-F238E27FC236}">
                <a16:creationId xmlns:a16="http://schemas.microsoft.com/office/drawing/2014/main" id="{2E371E20-AB83-4D1B-8421-F1628A4C6B6B}"/>
              </a:ext>
            </a:extLst>
          </p:cNvPr>
          <p:cNvSpPr>
            <a:spLocks noGrp="1"/>
          </p:cNvSpPr>
          <p:nvPr>
            <p:ph type="body" idx="1"/>
          </p:nvPr>
        </p:nvSpPr>
        <p:spPr>
          <a:xfrm>
            <a:off x="839788" y="1120990"/>
            <a:ext cx="5157787" cy="823912"/>
          </a:xfrm>
          <a:prstGeom prst="rect">
            <a:avLst/>
          </a:prstGeom>
        </p:spPr>
        <p:txBody>
          <a:bodyPr anchor="t" anchorCtr="0"/>
          <a:lstStyle>
            <a:lvl1pPr marL="0" indent="0">
              <a:buNone/>
              <a:defRPr sz="2400" b="1">
                <a:latin typeface="UVN Hong Ha Hep" panose="020B050602020203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3">
            <a:extLst>
              <a:ext uri="{FF2B5EF4-FFF2-40B4-BE49-F238E27FC236}">
                <a16:creationId xmlns:a16="http://schemas.microsoft.com/office/drawing/2014/main" id="{328CE91D-1EE8-44DF-AC06-2770949838A1}"/>
              </a:ext>
            </a:extLst>
          </p:cNvPr>
          <p:cNvSpPr>
            <a:spLocks noGrp="1"/>
          </p:cNvSpPr>
          <p:nvPr>
            <p:ph sz="half" idx="2"/>
          </p:nvPr>
        </p:nvSpPr>
        <p:spPr>
          <a:xfrm>
            <a:off x="839788" y="1944902"/>
            <a:ext cx="5157787" cy="3684588"/>
          </a:xfrm>
          <a:prstGeom prst="rect">
            <a:avLst/>
          </a:prstGeom>
        </p:spPr>
        <p:txBody>
          <a:bodyPr/>
          <a:lstStyle>
            <a:lvl1pPr>
              <a:defRPr>
                <a:latin typeface="UVN Hong Ha Hep" panose="020B0506020202030204" pitchFamily="34" charset="0"/>
                <a:cs typeface="Arial" panose="020B0604020202020204" pitchFamily="34" charset="0"/>
              </a:defRPr>
            </a:lvl1pPr>
            <a:lvl2pPr>
              <a:defRPr>
                <a:latin typeface="UVN Hong Ha Hep" panose="020B0506020202030204" pitchFamily="34" charset="0"/>
                <a:cs typeface="Arial" panose="020B0604020202020204" pitchFamily="34" charset="0"/>
              </a:defRPr>
            </a:lvl2pPr>
            <a:lvl3pPr>
              <a:defRPr>
                <a:latin typeface="UVN Hong Ha Hep" panose="020B0506020202030204" pitchFamily="34" charset="0"/>
                <a:cs typeface="Arial" panose="020B0604020202020204" pitchFamily="34" charset="0"/>
              </a:defRPr>
            </a:lvl3pPr>
            <a:lvl4pPr>
              <a:defRPr>
                <a:latin typeface="UVN Hong Ha Hep" panose="020B0506020202030204" pitchFamily="34" charset="0"/>
                <a:cs typeface="Arial" panose="020B0604020202020204" pitchFamily="34" charset="0"/>
              </a:defRPr>
            </a:lvl4pPr>
            <a:lvl5pPr>
              <a:defRPr>
                <a:latin typeface="UVN Hong Ha Hep" panose="020B050602020203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7BF73AD9-AA43-4656-8DE4-483AFA2C1AB5}"/>
              </a:ext>
            </a:extLst>
          </p:cNvPr>
          <p:cNvSpPr>
            <a:spLocks noGrp="1"/>
          </p:cNvSpPr>
          <p:nvPr>
            <p:ph type="body" sz="quarter" idx="3"/>
          </p:nvPr>
        </p:nvSpPr>
        <p:spPr>
          <a:xfrm>
            <a:off x="6172200" y="1120990"/>
            <a:ext cx="5183188" cy="823912"/>
          </a:xfrm>
          <a:prstGeom prst="rect">
            <a:avLst/>
          </a:prstGeom>
        </p:spPr>
        <p:txBody>
          <a:bodyPr anchor="t" anchorCtr="0"/>
          <a:lstStyle>
            <a:lvl1pPr marL="0" indent="0">
              <a:buNone/>
              <a:defRPr sz="2400" b="1">
                <a:latin typeface="UVN Hong Ha Hep" panose="020B050602020203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C99830FA-2717-4132-B6AA-14982E96E3B3}"/>
              </a:ext>
            </a:extLst>
          </p:cNvPr>
          <p:cNvSpPr>
            <a:spLocks noGrp="1"/>
          </p:cNvSpPr>
          <p:nvPr>
            <p:ph sz="quarter" idx="10"/>
          </p:nvPr>
        </p:nvSpPr>
        <p:spPr>
          <a:xfrm>
            <a:off x="6172200" y="1944902"/>
            <a:ext cx="5183188" cy="3684588"/>
          </a:xfrm>
          <a:prstGeom prst="rect">
            <a:avLst/>
          </a:prstGeom>
        </p:spPr>
        <p:txBody>
          <a:bodyPr/>
          <a:lstStyle>
            <a:lvl1pPr>
              <a:defRPr>
                <a:latin typeface="UVN Hong Ha Hep" panose="020B0506020202030204" pitchFamily="34" charset="0"/>
                <a:cs typeface="Arial" panose="020B0604020202020204" pitchFamily="34" charset="0"/>
              </a:defRPr>
            </a:lvl1pPr>
            <a:lvl2pPr>
              <a:defRPr>
                <a:latin typeface="UVN Hong Ha Hep" panose="020B0506020202030204" pitchFamily="34" charset="0"/>
                <a:cs typeface="Arial" panose="020B0604020202020204" pitchFamily="34" charset="0"/>
              </a:defRPr>
            </a:lvl2pPr>
            <a:lvl3pPr>
              <a:defRPr>
                <a:latin typeface="UVN Hong Ha Hep" panose="020B0506020202030204" pitchFamily="34" charset="0"/>
                <a:cs typeface="Arial" panose="020B0604020202020204" pitchFamily="34" charset="0"/>
              </a:defRPr>
            </a:lvl3pPr>
            <a:lvl4pPr>
              <a:defRPr>
                <a:latin typeface="UVN Hong Ha Hep" panose="020B0506020202030204" pitchFamily="34" charset="0"/>
                <a:cs typeface="Arial" panose="020B0604020202020204" pitchFamily="34" charset="0"/>
              </a:defRPr>
            </a:lvl4pPr>
            <a:lvl5pPr>
              <a:defRPr>
                <a:latin typeface="UVN Hong Ha Hep" panose="020B050602020203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30381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EAF89AE-353A-4329-B6DD-576CEEC536C3}"/>
              </a:ext>
            </a:extLst>
          </p:cNvPr>
          <p:cNvSpPr>
            <a:spLocks noGrp="1"/>
          </p:cNvSpPr>
          <p:nvPr>
            <p:ph type="sldNum" sz="quarter" idx="4"/>
          </p:nvPr>
        </p:nvSpPr>
        <p:spPr>
          <a:xfrm>
            <a:off x="11056021" y="6291036"/>
            <a:ext cx="726989" cy="365125"/>
          </a:xfrm>
          <a:prstGeom prst="rect">
            <a:avLst/>
          </a:prstGeom>
        </p:spPr>
        <p:txBody>
          <a:bodyPr vert="horz" lIns="91440" tIns="45720" rIns="91440" bIns="45720" rtlCol="0" anchor="ctr"/>
          <a:lstStyle>
            <a:lvl1pPr algn="r">
              <a:defRPr sz="900" baseline="0">
                <a:solidFill>
                  <a:schemeClr val="tx1">
                    <a:tint val="75000"/>
                  </a:schemeClr>
                </a:solidFill>
                <a:latin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8E9D063-E0B2-46F7-BBB2-D8E8EEB4851C}" type="slidenum">
              <a:rPr kumimoji="0" lang="en-US" sz="9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3275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2_PPTMON slide">
  <p:cSld name="12_PPTMON slide">
    <p:spTree>
      <p:nvGrpSpPr>
        <p:cNvPr id="1" name="Shape 63"/>
        <p:cNvGrpSpPr/>
        <p:nvPr/>
      </p:nvGrpSpPr>
      <p:grpSpPr>
        <a:xfrm>
          <a:off x="0" y="0"/>
          <a:ext cx="0" cy="0"/>
          <a:chOff x="0" y="0"/>
          <a:chExt cx="0" cy="0"/>
        </a:xfrm>
      </p:grpSpPr>
      <p:sp>
        <p:nvSpPr>
          <p:cNvPr id="66" name="Google Shape;66;p61"/>
          <p:cNvSpPr>
            <a:spLocks noGrp="1"/>
          </p:cNvSpPr>
          <p:nvPr>
            <p:ph type="pic" idx="2"/>
          </p:nvPr>
        </p:nvSpPr>
        <p:spPr>
          <a:xfrm>
            <a:off x="6092296" y="1799577"/>
            <a:ext cx="5209432" cy="3222744"/>
          </a:xfrm>
          <a:prstGeom prst="rect">
            <a:avLst/>
          </a:prstGeom>
          <a:solidFill>
            <a:schemeClr val="lt1"/>
          </a:solidFill>
          <a:ln>
            <a:noFill/>
          </a:ln>
        </p:spPr>
      </p:sp>
      <p:sp>
        <p:nvSpPr>
          <p:cNvPr id="67" name="Google Shape;67;p61"/>
          <p:cNvSpPr txBox="1">
            <a:spLocks noGrp="1"/>
          </p:cNvSpPr>
          <p:nvPr>
            <p:ph type="body" idx="1"/>
          </p:nvPr>
        </p:nvSpPr>
        <p:spPr>
          <a:xfrm>
            <a:off x="990600" y="1481138"/>
            <a:ext cx="4724400" cy="46910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ulish"/>
                <a:ea typeface="Mulish"/>
                <a:cs typeface="Mulish"/>
                <a:sym typeface="Mulish"/>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ulish"/>
                <a:ea typeface="Mulish"/>
                <a:cs typeface="Mulish"/>
                <a:sym typeface="Mulish"/>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ulish"/>
                <a:ea typeface="Mulish"/>
                <a:cs typeface="Mulish"/>
                <a:sym typeface="Mulish"/>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en-US"/>
              <a:t>Click to edit Master text styles</a:t>
            </a:r>
          </a:p>
        </p:txBody>
      </p:sp>
      <p:sp>
        <p:nvSpPr>
          <p:cNvPr id="68" name="Google Shape;68;p61"/>
          <p:cNvSpPr txBox="1">
            <a:spLocks noGrp="1"/>
          </p:cNvSpPr>
          <p:nvPr>
            <p:ph type="title"/>
          </p:nvPr>
        </p:nvSpPr>
        <p:spPr>
          <a:xfrm>
            <a:off x="838200" y="242143"/>
            <a:ext cx="10515600" cy="40534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400"/>
              <a:buFont typeface="Playfair Display"/>
              <a:buNone/>
              <a:defRPr sz="2400" b="0" i="0" u="none" strike="noStrike" cap="none">
                <a:solidFill>
                  <a:schemeClr val="dk1"/>
                </a:solidFill>
                <a:latin typeface="Playfair Display Medium"/>
                <a:ea typeface="Playfair Display Medium"/>
                <a:cs typeface="Playfair Display Medium"/>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9" name="Google Shape;69;p61"/>
          <p:cNvSpPr txBox="1">
            <a:spLocks noGrp="1"/>
          </p:cNvSpPr>
          <p:nvPr>
            <p:ph type="body" idx="3"/>
          </p:nvPr>
        </p:nvSpPr>
        <p:spPr>
          <a:xfrm>
            <a:off x="838201" y="702733"/>
            <a:ext cx="10515599" cy="29633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Mulish"/>
                <a:ea typeface="Mulish"/>
                <a:cs typeface="Mulish"/>
                <a:sym typeface="Mulish"/>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en-US"/>
              <a:t>Click to edit Master text styles</a:t>
            </a:r>
          </a:p>
        </p:txBody>
      </p:sp>
    </p:spTree>
    <p:extLst>
      <p:ext uri="{BB962C8B-B14F-4D97-AF65-F5344CB8AC3E}">
        <p14:creationId xmlns:p14="http://schemas.microsoft.com/office/powerpoint/2010/main" val="3949144890"/>
      </p:ext>
    </p:extLst>
  </p:cSld>
  <p:clrMapOvr>
    <a:masterClrMapping/>
  </p:clrMapOvr>
  <p:hf sldNum="0" hdr="0" ft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86"/>
        <p:cNvGrpSpPr/>
        <p:nvPr/>
      </p:nvGrpSpPr>
      <p:grpSpPr>
        <a:xfrm>
          <a:off x="0" y="0"/>
          <a:ext cx="0" cy="0"/>
          <a:chOff x="0" y="0"/>
          <a:chExt cx="0" cy="0"/>
        </a:xfrm>
      </p:grpSpPr>
      <p:sp>
        <p:nvSpPr>
          <p:cNvPr id="87" name="Google Shape;87;p6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Medium"/>
                <a:ea typeface="Playfair Display Medium"/>
                <a:cs typeface="Playfair Display Medium"/>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88" name="Google Shape;88;p6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Mulish"/>
                <a:ea typeface="Mulish"/>
                <a:cs typeface="Mulish"/>
                <a:sym typeface="Mulish"/>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Mulish"/>
                <a:ea typeface="Mulish"/>
                <a:cs typeface="Mulish"/>
                <a:sym typeface="Mulish"/>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Mulish"/>
                <a:ea typeface="Mulish"/>
                <a:cs typeface="Mulish"/>
                <a:sym typeface="Mulish"/>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ulish"/>
                <a:ea typeface="Mulish"/>
                <a:cs typeface="Mulish"/>
                <a:sym typeface="Mulish"/>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ulish"/>
                <a:ea typeface="Mulish"/>
                <a:cs typeface="Mulish"/>
                <a:sym typeface="Mulish"/>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ulish"/>
                <a:ea typeface="Mulish"/>
                <a:cs typeface="Mulish"/>
                <a:sym typeface="Mulish"/>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ulish"/>
                <a:ea typeface="Mulish"/>
                <a:cs typeface="Mulish"/>
                <a:sym typeface="Mulish"/>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ulish"/>
                <a:ea typeface="Mulish"/>
                <a:cs typeface="Mulish"/>
                <a:sym typeface="Mulish"/>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ulish"/>
                <a:ea typeface="Mulish"/>
                <a:cs typeface="Mulish"/>
                <a:sym typeface="Mulish"/>
              </a:defRPr>
            </a:lvl9pPr>
          </a:lstStyle>
          <a:p>
            <a:pPr lvl="0"/>
            <a:r>
              <a:rPr lang="en-US"/>
              <a:t>Click to edit Master text styles</a:t>
            </a:r>
          </a:p>
        </p:txBody>
      </p:sp>
      <p:sp>
        <p:nvSpPr>
          <p:cNvPr id="89" name="Google Shape;89;p65"/>
          <p:cNvSpPr txBox="1">
            <a:spLocks noGrp="1"/>
          </p:cNvSpPr>
          <p:nvPr>
            <p:ph type="dt" idx="10"/>
          </p:nvPr>
        </p:nvSpPr>
        <p:spPr>
          <a:xfrm rot="-5400000">
            <a:off x="11347757" y="5983287"/>
            <a:ext cx="11112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90" name="Google Shape;90;p65"/>
          <p:cNvSpPr txBox="1">
            <a:spLocks noGrp="1"/>
          </p:cNvSpPr>
          <p:nvPr>
            <p:ph type="ftr" idx="11"/>
          </p:nvPr>
        </p:nvSpPr>
        <p:spPr>
          <a:xfrm rot="-5400000">
            <a:off x="9845982" y="325818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91" name="Google Shape;91;p65"/>
          <p:cNvSpPr txBox="1">
            <a:spLocks noGrp="1"/>
          </p:cNvSpPr>
          <p:nvPr>
            <p:ph type="sldNum" idx="12"/>
          </p:nvPr>
        </p:nvSpPr>
        <p:spPr>
          <a:xfrm>
            <a:off x="11685895" y="224150"/>
            <a:ext cx="4000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4898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2"/>
        <p:cNvGrpSpPr/>
        <p:nvPr/>
      </p:nvGrpSpPr>
      <p:grpSpPr>
        <a:xfrm>
          <a:off x="0" y="0"/>
          <a:ext cx="0" cy="0"/>
          <a:chOff x="0" y="0"/>
          <a:chExt cx="0" cy="0"/>
        </a:xfrm>
      </p:grpSpPr>
      <p:sp>
        <p:nvSpPr>
          <p:cNvPr id="93" name="Google Shape;93;p6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ulish"/>
                <a:ea typeface="Mulish"/>
                <a:cs typeface="Mulish"/>
                <a:sym typeface="Mulish"/>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ulish"/>
                <a:ea typeface="Mulish"/>
                <a:cs typeface="Mulish"/>
                <a:sym typeface="Mulish"/>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ulish"/>
                <a:ea typeface="Mulish"/>
                <a:cs typeface="Mulish"/>
                <a:sym typeface="Mulish"/>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en-US"/>
              <a:t>Click to edit Master text styles</a:t>
            </a:r>
          </a:p>
        </p:txBody>
      </p:sp>
      <p:sp>
        <p:nvSpPr>
          <p:cNvPr id="94" name="Google Shape;94;p6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ulish"/>
                <a:ea typeface="Mulish"/>
                <a:cs typeface="Mulish"/>
                <a:sym typeface="Mulish"/>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ulish"/>
                <a:ea typeface="Mulish"/>
                <a:cs typeface="Mulish"/>
                <a:sym typeface="Mulish"/>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ulish"/>
                <a:ea typeface="Mulish"/>
                <a:cs typeface="Mulish"/>
                <a:sym typeface="Mulish"/>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en-US"/>
              <a:t>Click to edit Master text styles</a:t>
            </a:r>
          </a:p>
        </p:txBody>
      </p:sp>
      <p:sp>
        <p:nvSpPr>
          <p:cNvPr id="95" name="Google Shape;95;p66"/>
          <p:cNvSpPr txBox="1">
            <a:spLocks noGrp="1"/>
          </p:cNvSpPr>
          <p:nvPr>
            <p:ph type="dt" idx="10"/>
          </p:nvPr>
        </p:nvSpPr>
        <p:spPr>
          <a:xfrm rot="-5400000">
            <a:off x="11347757" y="5983287"/>
            <a:ext cx="11112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96" name="Google Shape;96;p66"/>
          <p:cNvSpPr txBox="1">
            <a:spLocks noGrp="1"/>
          </p:cNvSpPr>
          <p:nvPr>
            <p:ph type="ftr" idx="11"/>
          </p:nvPr>
        </p:nvSpPr>
        <p:spPr>
          <a:xfrm rot="-5400000">
            <a:off x="9845982" y="325818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97" name="Google Shape;97;p66"/>
          <p:cNvSpPr txBox="1">
            <a:spLocks noGrp="1"/>
          </p:cNvSpPr>
          <p:nvPr>
            <p:ph type="sldNum" idx="12"/>
          </p:nvPr>
        </p:nvSpPr>
        <p:spPr>
          <a:xfrm>
            <a:off x="11685895" y="224150"/>
            <a:ext cx="4000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98" name="Google Shape;98;p66"/>
          <p:cNvSpPr txBox="1">
            <a:spLocks noGrp="1"/>
          </p:cNvSpPr>
          <p:nvPr>
            <p:ph type="title"/>
          </p:nvPr>
        </p:nvSpPr>
        <p:spPr>
          <a:xfrm>
            <a:off x="838200" y="242143"/>
            <a:ext cx="10515600" cy="40534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400"/>
              <a:buFont typeface="Playfair Display"/>
              <a:buNone/>
              <a:defRPr sz="2400" b="0" i="0" u="none" strike="noStrike" cap="none">
                <a:solidFill>
                  <a:schemeClr val="dk1"/>
                </a:solidFill>
                <a:latin typeface="Playfair Display Medium"/>
                <a:ea typeface="Playfair Display Medium"/>
                <a:cs typeface="Playfair Display Medium"/>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99" name="Google Shape;99;p66"/>
          <p:cNvSpPr txBox="1">
            <a:spLocks noGrp="1"/>
          </p:cNvSpPr>
          <p:nvPr>
            <p:ph type="body" idx="3"/>
          </p:nvPr>
        </p:nvSpPr>
        <p:spPr>
          <a:xfrm>
            <a:off x="838201" y="702733"/>
            <a:ext cx="10515599" cy="296333"/>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en-US"/>
              <a:t>Click to edit Master text styles</a:t>
            </a:r>
          </a:p>
        </p:txBody>
      </p:sp>
    </p:spTree>
    <p:extLst>
      <p:ext uri="{BB962C8B-B14F-4D97-AF65-F5344CB8AC3E}">
        <p14:creationId xmlns:p14="http://schemas.microsoft.com/office/powerpoint/2010/main" val="3931338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6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Mulish"/>
                <a:ea typeface="Mulish"/>
                <a:cs typeface="Mulish"/>
                <a:sym typeface="Mulish"/>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Mulish"/>
                <a:ea typeface="Mulish"/>
                <a:cs typeface="Mulish"/>
                <a:sym typeface="Mulish"/>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Mulish"/>
                <a:ea typeface="Mulish"/>
                <a:cs typeface="Mulish"/>
                <a:sym typeface="Mulish"/>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ulish"/>
                <a:ea typeface="Mulish"/>
                <a:cs typeface="Mulish"/>
                <a:sym typeface="Mulish"/>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ulish"/>
                <a:ea typeface="Mulish"/>
                <a:cs typeface="Mulish"/>
                <a:sym typeface="Mulish"/>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ulish"/>
                <a:ea typeface="Mulish"/>
                <a:cs typeface="Mulish"/>
                <a:sym typeface="Mulish"/>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ulish"/>
                <a:ea typeface="Mulish"/>
                <a:cs typeface="Mulish"/>
                <a:sym typeface="Mulish"/>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ulish"/>
                <a:ea typeface="Mulish"/>
                <a:cs typeface="Mulish"/>
                <a:sym typeface="Mulish"/>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ulish"/>
                <a:ea typeface="Mulish"/>
                <a:cs typeface="Mulish"/>
                <a:sym typeface="Mulish"/>
              </a:defRPr>
            </a:lvl9pPr>
          </a:lstStyle>
          <a:p>
            <a:pPr lvl="0"/>
            <a:r>
              <a:rPr lang="en-US"/>
              <a:t>Click to edit Master text styles</a:t>
            </a:r>
          </a:p>
        </p:txBody>
      </p:sp>
      <p:sp>
        <p:nvSpPr>
          <p:cNvPr id="102" name="Google Shape;102;p6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ulish"/>
                <a:ea typeface="Mulish"/>
                <a:cs typeface="Mulish"/>
                <a:sym typeface="Mulish"/>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ulish"/>
                <a:ea typeface="Mulish"/>
                <a:cs typeface="Mulish"/>
                <a:sym typeface="Mulish"/>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ulish"/>
                <a:ea typeface="Mulish"/>
                <a:cs typeface="Mulish"/>
                <a:sym typeface="Mulish"/>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en-US"/>
              <a:t>Click to edit Master text styles</a:t>
            </a:r>
          </a:p>
        </p:txBody>
      </p:sp>
      <p:sp>
        <p:nvSpPr>
          <p:cNvPr id="103" name="Google Shape;103;p6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Mulish"/>
                <a:ea typeface="Mulish"/>
                <a:cs typeface="Mulish"/>
                <a:sym typeface="Mulish"/>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Mulish"/>
                <a:ea typeface="Mulish"/>
                <a:cs typeface="Mulish"/>
                <a:sym typeface="Mulish"/>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Mulish"/>
                <a:ea typeface="Mulish"/>
                <a:cs typeface="Mulish"/>
                <a:sym typeface="Mulish"/>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ulish"/>
                <a:ea typeface="Mulish"/>
                <a:cs typeface="Mulish"/>
                <a:sym typeface="Mulish"/>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ulish"/>
                <a:ea typeface="Mulish"/>
                <a:cs typeface="Mulish"/>
                <a:sym typeface="Mulish"/>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ulish"/>
                <a:ea typeface="Mulish"/>
                <a:cs typeface="Mulish"/>
                <a:sym typeface="Mulish"/>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ulish"/>
                <a:ea typeface="Mulish"/>
                <a:cs typeface="Mulish"/>
                <a:sym typeface="Mulish"/>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ulish"/>
                <a:ea typeface="Mulish"/>
                <a:cs typeface="Mulish"/>
                <a:sym typeface="Mulish"/>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ulish"/>
                <a:ea typeface="Mulish"/>
                <a:cs typeface="Mulish"/>
                <a:sym typeface="Mulish"/>
              </a:defRPr>
            </a:lvl9pPr>
          </a:lstStyle>
          <a:p>
            <a:pPr lvl="0"/>
            <a:r>
              <a:rPr lang="en-US"/>
              <a:t>Click to edit Master text styles</a:t>
            </a:r>
          </a:p>
        </p:txBody>
      </p:sp>
      <p:sp>
        <p:nvSpPr>
          <p:cNvPr id="104" name="Google Shape;104;p6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ulish"/>
                <a:ea typeface="Mulish"/>
                <a:cs typeface="Mulish"/>
                <a:sym typeface="Mulish"/>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ulish"/>
                <a:ea typeface="Mulish"/>
                <a:cs typeface="Mulish"/>
                <a:sym typeface="Mulish"/>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ulish"/>
                <a:ea typeface="Mulish"/>
                <a:cs typeface="Mulish"/>
                <a:sym typeface="Mulish"/>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en-US"/>
              <a:t>Click to edit Master text styles</a:t>
            </a:r>
          </a:p>
        </p:txBody>
      </p:sp>
      <p:sp>
        <p:nvSpPr>
          <p:cNvPr id="105" name="Google Shape;105;p67"/>
          <p:cNvSpPr txBox="1">
            <a:spLocks noGrp="1"/>
          </p:cNvSpPr>
          <p:nvPr>
            <p:ph type="dt" idx="10"/>
          </p:nvPr>
        </p:nvSpPr>
        <p:spPr>
          <a:xfrm rot="-5400000">
            <a:off x="11347757" y="5983287"/>
            <a:ext cx="11112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106" name="Google Shape;106;p67"/>
          <p:cNvSpPr txBox="1">
            <a:spLocks noGrp="1"/>
          </p:cNvSpPr>
          <p:nvPr>
            <p:ph type="ftr" idx="11"/>
          </p:nvPr>
        </p:nvSpPr>
        <p:spPr>
          <a:xfrm rot="-5400000">
            <a:off x="9845982" y="325818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107" name="Google Shape;107;p67"/>
          <p:cNvSpPr txBox="1">
            <a:spLocks noGrp="1"/>
          </p:cNvSpPr>
          <p:nvPr>
            <p:ph type="sldNum" idx="12"/>
          </p:nvPr>
        </p:nvSpPr>
        <p:spPr>
          <a:xfrm>
            <a:off x="11685895" y="224150"/>
            <a:ext cx="4000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108" name="Google Shape;108;p67"/>
          <p:cNvSpPr txBox="1">
            <a:spLocks noGrp="1"/>
          </p:cNvSpPr>
          <p:nvPr>
            <p:ph type="title"/>
          </p:nvPr>
        </p:nvSpPr>
        <p:spPr>
          <a:xfrm>
            <a:off x="838200" y="242143"/>
            <a:ext cx="10515600" cy="40534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400"/>
              <a:buFont typeface="Playfair Display"/>
              <a:buNone/>
              <a:defRPr sz="2400" b="0" i="0" u="none" strike="noStrike" cap="none">
                <a:solidFill>
                  <a:schemeClr val="dk1"/>
                </a:solidFill>
                <a:latin typeface="Playfair Display Medium"/>
                <a:ea typeface="Playfair Display Medium"/>
                <a:cs typeface="Playfair Display Medium"/>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09" name="Google Shape;109;p67"/>
          <p:cNvSpPr txBox="1">
            <a:spLocks noGrp="1"/>
          </p:cNvSpPr>
          <p:nvPr>
            <p:ph type="body" idx="5"/>
          </p:nvPr>
        </p:nvSpPr>
        <p:spPr>
          <a:xfrm>
            <a:off x="838201" y="702733"/>
            <a:ext cx="10515599" cy="29633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Mulish"/>
                <a:ea typeface="Mulish"/>
                <a:cs typeface="Mulish"/>
                <a:sym typeface="Mulish"/>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en-US"/>
              <a:t>Click to edit Master text styles</a:t>
            </a:r>
          </a:p>
        </p:txBody>
      </p:sp>
    </p:spTree>
    <p:extLst>
      <p:ext uri="{BB962C8B-B14F-4D97-AF65-F5344CB8AC3E}">
        <p14:creationId xmlns:p14="http://schemas.microsoft.com/office/powerpoint/2010/main" val="86677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20"/>
        <p:cNvGrpSpPr/>
        <p:nvPr/>
      </p:nvGrpSpPr>
      <p:grpSpPr>
        <a:xfrm>
          <a:off x="0" y="0"/>
          <a:ext cx="0" cy="0"/>
          <a:chOff x="0" y="0"/>
          <a:chExt cx="0" cy="0"/>
        </a:xfrm>
      </p:grpSpPr>
      <p:sp>
        <p:nvSpPr>
          <p:cNvPr id="121" name="Google Shape;121;p69"/>
          <p:cNvSpPr>
            <a:spLocks noGrp="1"/>
          </p:cNvSpPr>
          <p:nvPr>
            <p:ph type="pic" idx="2"/>
          </p:nvPr>
        </p:nvSpPr>
        <p:spPr>
          <a:xfrm>
            <a:off x="5183188" y="1292224"/>
            <a:ext cx="6172200" cy="4568826"/>
          </a:xfrm>
          <a:prstGeom prst="rect">
            <a:avLst/>
          </a:prstGeom>
          <a:noFill/>
          <a:ln>
            <a:noFill/>
          </a:ln>
        </p:spPr>
      </p:sp>
      <p:sp>
        <p:nvSpPr>
          <p:cNvPr id="122" name="Google Shape;122;p69"/>
          <p:cNvSpPr txBox="1">
            <a:spLocks noGrp="1"/>
          </p:cNvSpPr>
          <p:nvPr>
            <p:ph type="body" idx="1"/>
          </p:nvPr>
        </p:nvSpPr>
        <p:spPr>
          <a:xfrm>
            <a:off x="839788" y="1292224"/>
            <a:ext cx="3932237" cy="45767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Mulish"/>
                <a:ea typeface="Mulish"/>
                <a:cs typeface="Mulish"/>
                <a:sym typeface="Mulish"/>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Mulish"/>
                <a:ea typeface="Mulish"/>
                <a:cs typeface="Mulish"/>
                <a:sym typeface="Mulish"/>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Mulish"/>
                <a:ea typeface="Mulish"/>
                <a:cs typeface="Mulish"/>
                <a:sym typeface="Mulish"/>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ulish"/>
                <a:ea typeface="Mulish"/>
                <a:cs typeface="Mulish"/>
                <a:sym typeface="Mulish"/>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ulish"/>
                <a:ea typeface="Mulish"/>
                <a:cs typeface="Mulish"/>
                <a:sym typeface="Mulish"/>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ulish"/>
                <a:ea typeface="Mulish"/>
                <a:cs typeface="Mulish"/>
                <a:sym typeface="Mulish"/>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ulish"/>
                <a:ea typeface="Mulish"/>
                <a:cs typeface="Mulish"/>
                <a:sym typeface="Mulish"/>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ulish"/>
                <a:ea typeface="Mulish"/>
                <a:cs typeface="Mulish"/>
                <a:sym typeface="Mulish"/>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ulish"/>
                <a:ea typeface="Mulish"/>
                <a:cs typeface="Mulish"/>
                <a:sym typeface="Mulish"/>
              </a:defRPr>
            </a:lvl9pPr>
          </a:lstStyle>
          <a:p>
            <a:pPr lvl="0"/>
            <a:r>
              <a:rPr lang="en-US"/>
              <a:t>Click to edit Master text styles</a:t>
            </a:r>
          </a:p>
        </p:txBody>
      </p:sp>
      <p:sp>
        <p:nvSpPr>
          <p:cNvPr id="123" name="Google Shape;123;p69"/>
          <p:cNvSpPr txBox="1">
            <a:spLocks noGrp="1"/>
          </p:cNvSpPr>
          <p:nvPr>
            <p:ph type="dt" idx="10"/>
          </p:nvPr>
        </p:nvSpPr>
        <p:spPr>
          <a:xfrm rot="-5400000">
            <a:off x="11347757" y="5983287"/>
            <a:ext cx="11112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124" name="Google Shape;124;p69"/>
          <p:cNvSpPr txBox="1">
            <a:spLocks noGrp="1"/>
          </p:cNvSpPr>
          <p:nvPr>
            <p:ph type="ftr" idx="11"/>
          </p:nvPr>
        </p:nvSpPr>
        <p:spPr>
          <a:xfrm rot="-5400000">
            <a:off x="9845982" y="325818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125" name="Google Shape;125;p69"/>
          <p:cNvSpPr txBox="1">
            <a:spLocks noGrp="1"/>
          </p:cNvSpPr>
          <p:nvPr>
            <p:ph type="sldNum" idx="12"/>
          </p:nvPr>
        </p:nvSpPr>
        <p:spPr>
          <a:xfrm>
            <a:off x="11685895" y="224150"/>
            <a:ext cx="4000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126" name="Google Shape;126;p69"/>
          <p:cNvSpPr txBox="1">
            <a:spLocks noGrp="1"/>
          </p:cNvSpPr>
          <p:nvPr>
            <p:ph type="title"/>
          </p:nvPr>
        </p:nvSpPr>
        <p:spPr>
          <a:xfrm>
            <a:off x="838200" y="242143"/>
            <a:ext cx="10515600" cy="40534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400"/>
              <a:buFont typeface="Playfair Display"/>
              <a:buNone/>
              <a:defRPr sz="2400" b="0" i="0" u="none" strike="noStrike" cap="none">
                <a:solidFill>
                  <a:schemeClr val="dk1"/>
                </a:solidFill>
                <a:latin typeface="Playfair Display Medium"/>
                <a:ea typeface="Playfair Display Medium"/>
                <a:cs typeface="Playfair Display Medium"/>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27" name="Google Shape;127;p69"/>
          <p:cNvSpPr txBox="1">
            <a:spLocks noGrp="1"/>
          </p:cNvSpPr>
          <p:nvPr>
            <p:ph type="body" idx="3"/>
          </p:nvPr>
        </p:nvSpPr>
        <p:spPr>
          <a:xfrm>
            <a:off x="838201" y="702733"/>
            <a:ext cx="10515599" cy="29633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Mulish"/>
                <a:ea typeface="Mulish"/>
                <a:cs typeface="Mulish"/>
                <a:sym typeface="Mulish"/>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en-US"/>
              <a:t>Click to edit Master text styles</a:t>
            </a:r>
          </a:p>
        </p:txBody>
      </p:sp>
    </p:spTree>
    <p:extLst>
      <p:ext uri="{BB962C8B-B14F-4D97-AF65-F5344CB8AC3E}">
        <p14:creationId xmlns:p14="http://schemas.microsoft.com/office/powerpoint/2010/main" val="170372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35"/>
        <p:cNvGrpSpPr/>
        <p:nvPr/>
      </p:nvGrpSpPr>
      <p:grpSpPr>
        <a:xfrm>
          <a:off x="0" y="0"/>
          <a:ext cx="0" cy="0"/>
          <a:chOff x="0" y="0"/>
          <a:chExt cx="0" cy="0"/>
        </a:xfrm>
      </p:grpSpPr>
      <p:sp>
        <p:nvSpPr>
          <p:cNvPr id="136" name="Google Shape;136;p71"/>
          <p:cNvSpPr txBox="1">
            <a:spLocks noGrp="1"/>
          </p:cNvSpPr>
          <p:nvPr>
            <p:ph type="title"/>
          </p:nvPr>
        </p:nvSpPr>
        <p:spPr>
          <a:xfrm rot="5400000">
            <a:off x="7556235" y="2379398"/>
            <a:ext cx="4966230"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400"/>
              <a:buFont typeface="Playfair Display"/>
              <a:buNone/>
              <a:defRPr sz="2400" b="0" i="0" u="none" strike="noStrike" cap="none">
                <a:solidFill>
                  <a:schemeClr val="dk1"/>
                </a:solidFill>
                <a:latin typeface="Playfair Display Medium"/>
                <a:ea typeface="Playfair Display Medium"/>
                <a:cs typeface="Playfair Display Medium"/>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37" name="Google Shape;137;p71"/>
          <p:cNvSpPr txBox="1">
            <a:spLocks noGrp="1"/>
          </p:cNvSpPr>
          <p:nvPr>
            <p:ph type="body" idx="1"/>
          </p:nvPr>
        </p:nvSpPr>
        <p:spPr>
          <a:xfrm rot="5400000">
            <a:off x="2222235" y="-173302"/>
            <a:ext cx="4966230"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ulish"/>
                <a:ea typeface="Mulish"/>
                <a:cs typeface="Mulish"/>
                <a:sym typeface="Mulish"/>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ulish"/>
                <a:ea typeface="Mulish"/>
                <a:cs typeface="Mulish"/>
                <a:sym typeface="Mulish"/>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ulish"/>
                <a:ea typeface="Mulish"/>
                <a:cs typeface="Mulish"/>
                <a:sym typeface="Mulish"/>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en-US"/>
              <a:t>Click to edit Master text styles</a:t>
            </a:r>
          </a:p>
        </p:txBody>
      </p:sp>
      <p:sp>
        <p:nvSpPr>
          <p:cNvPr id="138" name="Google Shape;138;p71"/>
          <p:cNvSpPr txBox="1">
            <a:spLocks noGrp="1"/>
          </p:cNvSpPr>
          <p:nvPr>
            <p:ph type="dt" idx="10"/>
          </p:nvPr>
        </p:nvSpPr>
        <p:spPr>
          <a:xfrm rot="-5400000">
            <a:off x="11347757" y="5983287"/>
            <a:ext cx="11112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139" name="Google Shape;139;p71"/>
          <p:cNvSpPr txBox="1">
            <a:spLocks noGrp="1"/>
          </p:cNvSpPr>
          <p:nvPr>
            <p:ph type="ftr" idx="11"/>
          </p:nvPr>
        </p:nvSpPr>
        <p:spPr>
          <a:xfrm rot="-5400000">
            <a:off x="9845982" y="325818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140" name="Google Shape;140;p71"/>
          <p:cNvSpPr txBox="1">
            <a:spLocks noGrp="1"/>
          </p:cNvSpPr>
          <p:nvPr>
            <p:ph type="sldNum" idx="12"/>
          </p:nvPr>
        </p:nvSpPr>
        <p:spPr>
          <a:xfrm>
            <a:off x="11685895" y="224150"/>
            <a:ext cx="4000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595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41"/>
        <p:cNvGrpSpPr/>
        <p:nvPr/>
      </p:nvGrpSpPr>
      <p:grpSpPr>
        <a:xfrm>
          <a:off x="0" y="0"/>
          <a:ext cx="0" cy="0"/>
          <a:chOff x="0" y="0"/>
          <a:chExt cx="0" cy="0"/>
        </a:xfrm>
      </p:grpSpPr>
      <p:sp>
        <p:nvSpPr>
          <p:cNvPr id="142" name="Google Shape;142;p72"/>
          <p:cNvSpPr txBox="1">
            <a:spLocks noGrp="1"/>
          </p:cNvSpPr>
          <p:nvPr>
            <p:ph type="dt" idx="10"/>
          </p:nvPr>
        </p:nvSpPr>
        <p:spPr>
          <a:xfrm rot="-5400000">
            <a:off x="11347757" y="5983287"/>
            <a:ext cx="11112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143" name="Google Shape;143;p72"/>
          <p:cNvSpPr txBox="1">
            <a:spLocks noGrp="1"/>
          </p:cNvSpPr>
          <p:nvPr>
            <p:ph type="ftr" idx="11"/>
          </p:nvPr>
        </p:nvSpPr>
        <p:spPr>
          <a:xfrm rot="-5400000">
            <a:off x="9845982" y="325818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VN"/>
          </a:p>
        </p:txBody>
      </p:sp>
      <p:sp>
        <p:nvSpPr>
          <p:cNvPr id="144" name="Google Shape;144;p72"/>
          <p:cNvSpPr txBox="1">
            <a:spLocks noGrp="1"/>
          </p:cNvSpPr>
          <p:nvPr>
            <p:ph type="sldNum" idx="12"/>
          </p:nvPr>
        </p:nvSpPr>
        <p:spPr>
          <a:xfrm>
            <a:off x="11685895" y="224150"/>
            <a:ext cx="4000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145" name="Google Shape;145;p72"/>
          <p:cNvSpPr txBox="1">
            <a:spLocks noGrp="1"/>
          </p:cNvSpPr>
          <p:nvPr>
            <p:ph type="title"/>
          </p:nvPr>
        </p:nvSpPr>
        <p:spPr>
          <a:xfrm>
            <a:off x="838200" y="242143"/>
            <a:ext cx="10515600" cy="40534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400"/>
              <a:buFont typeface="Playfair Display"/>
              <a:buNone/>
              <a:defRPr sz="2400" b="0" i="0" u="none" strike="noStrike" cap="none">
                <a:solidFill>
                  <a:schemeClr val="dk1"/>
                </a:solidFill>
                <a:latin typeface="Playfair Display Medium"/>
                <a:ea typeface="Playfair Display Medium"/>
                <a:cs typeface="Playfair Display Medium"/>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46" name="Google Shape;146;p72"/>
          <p:cNvSpPr txBox="1">
            <a:spLocks noGrp="1"/>
          </p:cNvSpPr>
          <p:nvPr>
            <p:ph type="body" idx="1"/>
          </p:nvPr>
        </p:nvSpPr>
        <p:spPr>
          <a:xfrm>
            <a:off x="838201" y="702733"/>
            <a:ext cx="10515599" cy="29633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Mulish"/>
                <a:ea typeface="Mulish"/>
                <a:cs typeface="Mulish"/>
                <a:sym typeface="Mulish"/>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en-US"/>
              <a:t>Click to edit Master text styles</a:t>
            </a:r>
          </a:p>
        </p:txBody>
      </p:sp>
    </p:spTree>
    <p:extLst>
      <p:ext uri="{BB962C8B-B14F-4D97-AF65-F5344CB8AC3E}">
        <p14:creationId xmlns:p14="http://schemas.microsoft.com/office/powerpoint/2010/main" val="235581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userDrawn="1">
  <p:cSld name="Blank">
    <p:spTree>
      <p:nvGrpSpPr>
        <p:cNvPr id="1" name="Shape 29"/>
        <p:cNvGrpSpPr/>
        <p:nvPr/>
      </p:nvGrpSpPr>
      <p:grpSpPr>
        <a:xfrm>
          <a:off x="0" y="0"/>
          <a:ext cx="0" cy="0"/>
          <a:chOff x="0" y="0"/>
          <a:chExt cx="0" cy="0"/>
        </a:xfrm>
      </p:grpSpPr>
      <p:sp>
        <p:nvSpPr>
          <p:cNvPr id="30" name="Google Shape;30;p56"/>
          <p:cNvSpPr txBox="1">
            <a:spLocks noGrp="1"/>
          </p:cNvSpPr>
          <p:nvPr>
            <p:ph type="dt" idx="10"/>
          </p:nvPr>
        </p:nvSpPr>
        <p:spPr>
          <a:xfrm rot="-5400000">
            <a:off x="11347757" y="5983287"/>
            <a:ext cx="11112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VN" sz="1200" b="0" i="0" u="none" strike="noStrike" kern="0" cap="none" spc="0" normalizeH="0" baseline="0" noProof="0">
              <a:ln>
                <a:noFill/>
              </a:ln>
              <a:solidFill>
                <a:srgbClr val="C50001"/>
              </a:solidFill>
              <a:effectLst/>
              <a:uLnTx/>
              <a:uFillTx/>
              <a:latin typeface="Mulish"/>
              <a:sym typeface="Mulish"/>
            </a:endParaRPr>
          </a:p>
        </p:txBody>
      </p:sp>
      <p:sp>
        <p:nvSpPr>
          <p:cNvPr id="31" name="Google Shape;31;p56"/>
          <p:cNvSpPr txBox="1">
            <a:spLocks noGrp="1"/>
          </p:cNvSpPr>
          <p:nvPr>
            <p:ph type="ftr" idx="11"/>
          </p:nvPr>
        </p:nvSpPr>
        <p:spPr>
          <a:xfrm rot="-5400000">
            <a:off x="9845982" y="325818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VN" sz="1200" b="0" i="0" u="none" strike="noStrike" kern="0" cap="none" spc="0" normalizeH="0" baseline="0" noProof="0">
              <a:ln>
                <a:noFill/>
              </a:ln>
              <a:solidFill>
                <a:srgbClr val="C00000"/>
              </a:solidFill>
              <a:effectLst/>
              <a:uLnTx/>
              <a:uFillTx/>
              <a:latin typeface="Mulish"/>
              <a:sym typeface="Mulish"/>
            </a:endParaRPr>
          </a:p>
        </p:txBody>
      </p:sp>
      <p:sp>
        <p:nvSpPr>
          <p:cNvPr id="32" name="Google Shape;32;p56"/>
          <p:cNvSpPr txBox="1">
            <a:spLocks noGrp="1"/>
          </p:cNvSpPr>
          <p:nvPr>
            <p:ph type="sldNum" idx="12"/>
          </p:nvPr>
        </p:nvSpPr>
        <p:spPr>
          <a:xfrm>
            <a:off x="11685895" y="224150"/>
            <a:ext cx="4000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FFFFFF"/>
                </a:solidFill>
                <a:effectLst/>
                <a:uLnTx/>
                <a:uFillTx/>
                <a:latin typeface="Mulish"/>
                <a:sym typeface="Mulish"/>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lang="en-US" sz="1200" b="0" i="0" u="none" strike="noStrike" kern="0" cap="none" spc="0" normalizeH="0" baseline="0" noProof="0">
              <a:ln>
                <a:noFill/>
              </a:ln>
              <a:solidFill>
                <a:srgbClr val="FFFFFF"/>
              </a:solidFill>
              <a:effectLst/>
              <a:uLnTx/>
              <a:uFillTx/>
              <a:latin typeface="Mulish"/>
              <a:sym typeface="Mulish"/>
            </a:endParaRPr>
          </a:p>
        </p:txBody>
      </p:sp>
      <p:sp>
        <p:nvSpPr>
          <p:cNvPr id="33" name="Google Shape;33;p56"/>
          <p:cNvSpPr txBox="1">
            <a:spLocks noGrp="1"/>
          </p:cNvSpPr>
          <p:nvPr>
            <p:ph type="title"/>
          </p:nvPr>
        </p:nvSpPr>
        <p:spPr>
          <a:xfrm>
            <a:off x="838200" y="242143"/>
            <a:ext cx="10515600" cy="40534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400"/>
              <a:buFont typeface="Playfair Display"/>
              <a:buNone/>
              <a:defRPr sz="2400" b="0" i="0" u="none" strike="noStrike" cap="none">
                <a:solidFill>
                  <a:schemeClr val="dk1"/>
                </a:solidFill>
                <a:latin typeface="Playfair Display Medium"/>
                <a:ea typeface="Playfair Display Medium"/>
                <a:cs typeface="Playfair Display Medium"/>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34" name="Google Shape;34;p56"/>
          <p:cNvSpPr txBox="1">
            <a:spLocks noGrp="1"/>
          </p:cNvSpPr>
          <p:nvPr>
            <p:ph type="body" idx="1"/>
          </p:nvPr>
        </p:nvSpPr>
        <p:spPr>
          <a:xfrm>
            <a:off x="838201" y="702733"/>
            <a:ext cx="10515599" cy="296333"/>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Mulish"/>
                <a:ea typeface="Mulish"/>
                <a:cs typeface="Mulish"/>
                <a:sym typeface="Mulish"/>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ulish"/>
                <a:ea typeface="Mulish"/>
                <a:cs typeface="Mulish"/>
                <a:sym typeface="Mulish"/>
              </a:defRPr>
            </a:lvl9pPr>
          </a:lstStyle>
          <a:p>
            <a:pPr lvl="0"/>
            <a:r>
              <a:rPr lang="en-US"/>
              <a:t>Click to edit Master text styles</a:t>
            </a:r>
          </a:p>
        </p:txBody>
      </p:sp>
    </p:spTree>
    <p:extLst>
      <p:ext uri="{BB962C8B-B14F-4D97-AF65-F5344CB8AC3E}">
        <p14:creationId xmlns:p14="http://schemas.microsoft.com/office/powerpoint/2010/main" val="98067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3"/>
          <p:cNvSpPr txBox="1">
            <a:spLocks noGrp="1"/>
          </p:cNvSpPr>
          <p:nvPr>
            <p:ph type="dt" idx="10"/>
          </p:nvPr>
        </p:nvSpPr>
        <p:spPr>
          <a:xfrm rot="-5400000">
            <a:off x="11347757" y="5983287"/>
            <a:ext cx="11112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C50001"/>
                </a:solidFill>
                <a:latin typeface="Mulish"/>
                <a:ea typeface="Mulish"/>
                <a:cs typeface="Mulish"/>
                <a:sym typeface="Mulish"/>
              </a:defRPr>
            </a:lvl1pPr>
            <a:lvl2pPr marR="0" lvl="1" algn="l" rtl="0">
              <a:spcBef>
                <a:spcPts val="0"/>
              </a:spcBef>
              <a:spcAft>
                <a:spcPts val="0"/>
              </a:spcAft>
              <a:buSzPts val="1400"/>
              <a:buNone/>
              <a:defRPr sz="1800" b="0" i="0" u="none" strike="noStrike" cap="none">
                <a:solidFill>
                  <a:schemeClr val="dk1"/>
                </a:solidFill>
                <a:latin typeface="Mulish"/>
                <a:ea typeface="Mulish"/>
                <a:cs typeface="Mulish"/>
                <a:sym typeface="Mulish"/>
              </a:defRPr>
            </a:lvl2pPr>
            <a:lvl3pPr marR="0" lvl="2" algn="l" rtl="0">
              <a:spcBef>
                <a:spcPts val="0"/>
              </a:spcBef>
              <a:spcAft>
                <a:spcPts val="0"/>
              </a:spcAft>
              <a:buSzPts val="1400"/>
              <a:buNone/>
              <a:defRPr sz="1800" b="0" i="0" u="none" strike="noStrike" cap="none">
                <a:solidFill>
                  <a:schemeClr val="dk1"/>
                </a:solidFill>
                <a:latin typeface="Mulish"/>
                <a:ea typeface="Mulish"/>
                <a:cs typeface="Mulish"/>
                <a:sym typeface="Mulish"/>
              </a:defRPr>
            </a:lvl3pPr>
            <a:lvl4pPr marR="0" lvl="3" algn="l" rtl="0">
              <a:spcBef>
                <a:spcPts val="0"/>
              </a:spcBef>
              <a:spcAft>
                <a:spcPts val="0"/>
              </a:spcAft>
              <a:buSzPts val="1400"/>
              <a:buNone/>
              <a:defRPr sz="1800" b="0" i="0" u="none" strike="noStrike" cap="none">
                <a:solidFill>
                  <a:schemeClr val="dk1"/>
                </a:solidFill>
                <a:latin typeface="Mulish"/>
                <a:ea typeface="Mulish"/>
                <a:cs typeface="Mulish"/>
                <a:sym typeface="Mulish"/>
              </a:defRPr>
            </a:lvl4pPr>
            <a:lvl5pPr marR="0" lvl="4" algn="l" rtl="0">
              <a:spcBef>
                <a:spcPts val="0"/>
              </a:spcBef>
              <a:spcAft>
                <a:spcPts val="0"/>
              </a:spcAft>
              <a:buSzPts val="1400"/>
              <a:buNone/>
              <a:defRPr sz="1800" b="0" i="0" u="none" strike="noStrike" cap="none">
                <a:solidFill>
                  <a:schemeClr val="dk1"/>
                </a:solidFill>
                <a:latin typeface="Mulish"/>
                <a:ea typeface="Mulish"/>
                <a:cs typeface="Mulish"/>
                <a:sym typeface="Mulish"/>
              </a:defRPr>
            </a:lvl5pPr>
            <a:lvl6pPr marR="0" lvl="5" algn="l" rtl="0">
              <a:spcBef>
                <a:spcPts val="0"/>
              </a:spcBef>
              <a:spcAft>
                <a:spcPts val="0"/>
              </a:spcAft>
              <a:buSzPts val="1400"/>
              <a:buNone/>
              <a:defRPr sz="1800" b="0" i="0" u="none" strike="noStrike" cap="none">
                <a:solidFill>
                  <a:schemeClr val="dk1"/>
                </a:solidFill>
                <a:latin typeface="Mulish"/>
                <a:ea typeface="Mulish"/>
                <a:cs typeface="Mulish"/>
                <a:sym typeface="Mulish"/>
              </a:defRPr>
            </a:lvl6pPr>
            <a:lvl7pPr marR="0" lvl="6" algn="l" rtl="0">
              <a:spcBef>
                <a:spcPts val="0"/>
              </a:spcBef>
              <a:spcAft>
                <a:spcPts val="0"/>
              </a:spcAft>
              <a:buSzPts val="1400"/>
              <a:buNone/>
              <a:defRPr sz="1800" b="0" i="0" u="none" strike="noStrike" cap="none">
                <a:solidFill>
                  <a:schemeClr val="dk1"/>
                </a:solidFill>
                <a:latin typeface="Mulish"/>
                <a:ea typeface="Mulish"/>
                <a:cs typeface="Mulish"/>
                <a:sym typeface="Mulish"/>
              </a:defRPr>
            </a:lvl7pPr>
            <a:lvl8pPr marR="0" lvl="7" algn="l" rtl="0">
              <a:spcBef>
                <a:spcPts val="0"/>
              </a:spcBef>
              <a:spcAft>
                <a:spcPts val="0"/>
              </a:spcAft>
              <a:buSzPts val="1400"/>
              <a:buNone/>
              <a:defRPr sz="1800" b="0" i="0" u="none" strike="noStrike" cap="none">
                <a:solidFill>
                  <a:schemeClr val="dk1"/>
                </a:solidFill>
                <a:latin typeface="Mulish"/>
                <a:ea typeface="Mulish"/>
                <a:cs typeface="Mulish"/>
                <a:sym typeface="Mulish"/>
              </a:defRPr>
            </a:lvl8pPr>
            <a:lvl9pPr marR="0" lvl="8" algn="l" rtl="0">
              <a:spcBef>
                <a:spcPts val="0"/>
              </a:spcBef>
              <a:spcAft>
                <a:spcPts val="0"/>
              </a:spcAft>
              <a:buSzPts val="1400"/>
              <a:buNone/>
              <a:defRPr sz="1800" b="0" i="0" u="none" strike="noStrike" cap="none">
                <a:solidFill>
                  <a:schemeClr val="dk1"/>
                </a:solidFill>
                <a:latin typeface="Mulish"/>
                <a:ea typeface="Mulish"/>
                <a:cs typeface="Mulish"/>
                <a:sym typeface="Mulish"/>
              </a:defRPr>
            </a:lvl9pPr>
          </a:lstStyle>
          <a:p>
            <a:endParaRPr lang="en-VN"/>
          </a:p>
        </p:txBody>
      </p:sp>
      <p:sp>
        <p:nvSpPr>
          <p:cNvPr id="11" name="Google Shape;11;p53"/>
          <p:cNvSpPr txBox="1">
            <a:spLocks noGrp="1"/>
          </p:cNvSpPr>
          <p:nvPr>
            <p:ph type="ftr" idx="11"/>
          </p:nvPr>
        </p:nvSpPr>
        <p:spPr>
          <a:xfrm rot="-5400000">
            <a:off x="9845982" y="3258186"/>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C00000"/>
                </a:solidFill>
                <a:latin typeface="Mulish"/>
                <a:ea typeface="Mulish"/>
                <a:cs typeface="Mulish"/>
                <a:sym typeface="Mulish"/>
              </a:defRPr>
            </a:lvl1pPr>
            <a:lvl2pPr marR="0" lvl="1" algn="l" rtl="0">
              <a:spcBef>
                <a:spcPts val="0"/>
              </a:spcBef>
              <a:spcAft>
                <a:spcPts val="0"/>
              </a:spcAft>
              <a:buSzPts val="1400"/>
              <a:buNone/>
              <a:defRPr sz="1800" b="0" i="0" u="none" strike="noStrike" cap="none">
                <a:solidFill>
                  <a:schemeClr val="dk1"/>
                </a:solidFill>
                <a:latin typeface="Mulish"/>
                <a:ea typeface="Mulish"/>
                <a:cs typeface="Mulish"/>
                <a:sym typeface="Mulish"/>
              </a:defRPr>
            </a:lvl2pPr>
            <a:lvl3pPr marR="0" lvl="2" algn="l" rtl="0">
              <a:spcBef>
                <a:spcPts val="0"/>
              </a:spcBef>
              <a:spcAft>
                <a:spcPts val="0"/>
              </a:spcAft>
              <a:buSzPts val="1400"/>
              <a:buNone/>
              <a:defRPr sz="1800" b="0" i="0" u="none" strike="noStrike" cap="none">
                <a:solidFill>
                  <a:schemeClr val="dk1"/>
                </a:solidFill>
                <a:latin typeface="Mulish"/>
                <a:ea typeface="Mulish"/>
                <a:cs typeface="Mulish"/>
                <a:sym typeface="Mulish"/>
              </a:defRPr>
            </a:lvl3pPr>
            <a:lvl4pPr marR="0" lvl="3" algn="l" rtl="0">
              <a:spcBef>
                <a:spcPts val="0"/>
              </a:spcBef>
              <a:spcAft>
                <a:spcPts val="0"/>
              </a:spcAft>
              <a:buSzPts val="1400"/>
              <a:buNone/>
              <a:defRPr sz="1800" b="0" i="0" u="none" strike="noStrike" cap="none">
                <a:solidFill>
                  <a:schemeClr val="dk1"/>
                </a:solidFill>
                <a:latin typeface="Mulish"/>
                <a:ea typeface="Mulish"/>
                <a:cs typeface="Mulish"/>
                <a:sym typeface="Mulish"/>
              </a:defRPr>
            </a:lvl4pPr>
            <a:lvl5pPr marR="0" lvl="4" algn="l" rtl="0">
              <a:spcBef>
                <a:spcPts val="0"/>
              </a:spcBef>
              <a:spcAft>
                <a:spcPts val="0"/>
              </a:spcAft>
              <a:buSzPts val="1400"/>
              <a:buNone/>
              <a:defRPr sz="1800" b="0" i="0" u="none" strike="noStrike" cap="none">
                <a:solidFill>
                  <a:schemeClr val="dk1"/>
                </a:solidFill>
                <a:latin typeface="Mulish"/>
                <a:ea typeface="Mulish"/>
                <a:cs typeface="Mulish"/>
                <a:sym typeface="Mulish"/>
              </a:defRPr>
            </a:lvl5pPr>
            <a:lvl6pPr marR="0" lvl="5" algn="l" rtl="0">
              <a:spcBef>
                <a:spcPts val="0"/>
              </a:spcBef>
              <a:spcAft>
                <a:spcPts val="0"/>
              </a:spcAft>
              <a:buSzPts val="1400"/>
              <a:buNone/>
              <a:defRPr sz="1800" b="0" i="0" u="none" strike="noStrike" cap="none">
                <a:solidFill>
                  <a:schemeClr val="dk1"/>
                </a:solidFill>
                <a:latin typeface="Mulish"/>
                <a:ea typeface="Mulish"/>
                <a:cs typeface="Mulish"/>
                <a:sym typeface="Mulish"/>
              </a:defRPr>
            </a:lvl6pPr>
            <a:lvl7pPr marR="0" lvl="6" algn="l" rtl="0">
              <a:spcBef>
                <a:spcPts val="0"/>
              </a:spcBef>
              <a:spcAft>
                <a:spcPts val="0"/>
              </a:spcAft>
              <a:buSzPts val="1400"/>
              <a:buNone/>
              <a:defRPr sz="1800" b="0" i="0" u="none" strike="noStrike" cap="none">
                <a:solidFill>
                  <a:schemeClr val="dk1"/>
                </a:solidFill>
                <a:latin typeface="Mulish"/>
                <a:ea typeface="Mulish"/>
                <a:cs typeface="Mulish"/>
                <a:sym typeface="Mulish"/>
              </a:defRPr>
            </a:lvl7pPr>
            <a:lvl8pPr marR="0" lvl="7" algn="l" rtl="0">
              <a:spcBef>
                <a:spcPts val="0"/>
              </a:spcBef>
              <a:spcAft>
                <a:spcPts val="0"/>
              </a:spcAft>
              <a:buSzPts val="1400"/>
              <a:buNone/>
              <a:defRPr sz="1800" b="0" i="0" u="none" strike="noStrike" cap="none">
                <a:solidFill>
                  <a:schemeClr val="dk1"/>
                </a:solidFill>
                <a:latin typeface="Mulish"/>
                <a:ea typeface="Mulish"/>
                <a:cs typeface="Mulish"/>
                <a:sym typeface="Mulish"/>
              </a:defRPr>
            </a:lvl8pPr>
            <a:lvl9pPr marR="0" lvl="8" algn="l" rtl="0">
              <a:spcBef>
                <a:spcPts val="0"/>
              </a:spcBef>
              <a:spcAft>
                <a:spcPts val="0"/>
              </a:spcAft>
              <a:buSzPts val="1400"/>
              <a:buNone/>
              <a:defRPr sz="1800" b="0" i="0" u="none" strike="noStrike" cap="none">
                <a:solidFill>
                  <a:schemeClr val="dk1"/>
                </a:solidFill>
                <a:latin typeface="Mulish"/>
                <a:ea typeface="Mulish"/>
                <a:cs typeface="Mulish"/>
                <a:sym typeface="Mulish"/>
              </a:defRPr>
            </a:lvl9pPr>
          </a:lstStyle>
          <a:p>
            <a:endParaRPr lang="en-VN"/>
          </a:p>
        </p:txBody>
      </p:sp>
      <p:sp>
        <p:nvSpPr>
          <p:cNvPr id="14" name="Google Shape;14;p53"/>
          <p:cNvSpPr/>
          <p:nvPr/>
        </p:nvSpPr>
        <p:spPr>
          <a:xfrm rot="5400000">
            <a:off x="11608745" y="150329"/>
            <a:ext cx="589273" cy="288619"/>
          </a:xfrm>
          <a:prstGeom prst="rect">
            <a:avLst/>
          </a:prstGeom>
          <a:solidFill>
            <a:srgbClr val="C1000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Mulish"/>
              <a:buNone/>
            </a:pPr>
            <a:endParaRPr sz="2400">
              <a:solidFill>
                <a:srgbClr val="FCF8F7"/>
              </a:solidFill>
              <a:latin typeface="Montserrat Black"/>
              <a:ea typeface="Montserrat Black"/>
              <a:cs typeface="Montserrat Black"/>
              <a:sym typeface="Montserrat Black"/>
            </a:endParaRPr>
          </a:p>
        </p:txBody>
      </p:sp>
      <p:sp>
        <p:nvSpPr>
          <p:cNvPr id="15" name="Google Shape;15;p53"/>
          <p:cNvSpPr txBox="1">
            <a:spLocks noGrp="1"/>
          </p:cNvSpPr>
          <p:nvPr>
            <p:ph type="sldNum" idx="12"/>
          </p:nvPr>
        </p:nvSpPr>
        <p:spPr>
          <a:xfrm>
            <a:off x="11685895" y="224150"/>
            <a:ext cx="4000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lt1"/>
                </a:solidFill>
                <a:latin typeface="Mulish"/>
                <a:ea typeface="Mulish"/>
                <a:cs typeface="Mulish"/>
                <a:sym typeface="Mulish"/>
              </a:defRPr>
            </a:lvl1pPr>
            <a:lvl2pPr marL="0" marR="0" lvl="1" indent="0" algn="r" rtl="0">
              <a:spcBef>
                <a:spcPts val="0"/>
              </a:spcBef>
              <a:buNone/>
              <a:defRPr sz="1200" b="0" u="none">
                <a:solidFill>
                  <a:schemeClr val="lt1"/>
                </a:solidFill>
                <a:latin typeface="Mulish"/>
                <a:ea typeface="Mulish"/>
                <a:cs typeface="Mulish"/>
                <a:sym typeface="Mulish"/>
              </a:defRPr>
            </a:lvl2pPr>
            <a:lvl3pPr marL="0" marR="0" lvl="2" indent="0" algn="r" rtl="0">
              <a:spcBef>
                <a:spcPts val="0"/>
              </a:spcBef>
              <a:buNone/>
              <a:defRPr sz="1200" b="0" u="none">
                <a:solidFill>
                  <a:schemeClr val="lt1"/>
                </a:solidFill>
                <a:latin typeface="Mulish"/>
                <a:ea typeface="Mulish"/>
                <a:cs typeface="Mulish"/>
                <a:sym typeface="Mulish"/>
              </a:defRPr>
            </a:lvl3pPr>
            <a:lvl4pPr marL="0" marR="0" lvl="3" indent="0" algn="r" rtl="0">
              <a:spcBef>
                <a:spcPts val="0"/>
              </a:spcBef>
              <a:buNone/>
              <a:defRPr sz="1200" b="0" u="none">
                <a:solidFill>
                  <a:schemeClr val="lt1"/>
                </a:solidFill>
                <a:latin typeface="Mulish"/>
                <a:ea typeface="Mulish"/>
                <a:cs typeface="Mulish"/>
                <a:sym typeface="Mulish"/>
              </a:defRPr>
            </a:lvl4pPr>
            <a:lvl5pPr marL="0" marR="0" lvl="4" indent="0" algn="r" rtl="0">
              <a:spcBef>
                <a:spcPts val="0"/>
              </a:spcBef>
              <a:buNone/>
              <a:defRPr sz="1200" b="0" u="none">
                <a:solidFill>
                  <a:schemeClr val="lt1"/>
                </a:solidFill>
                <a:latin typeface="Mulish"/>
                <a:ea typeface="Mulish"/>
                <a:cs typeface="Mulish"/>
                <a:sym typeface="Mulish"/>
              </a:defRPr>
            </a:lvl5pPr>
            <a:lvl6pPr marL="0" marR="0" lvl="5" indent="0" algn="r" rtl="0">
              <a:spcBef>
                <a:spcPts val="0"/>
              </a:spcBef>
              <a:buNone/>
              <a:defRPr sz="1200" b="0" u="none">
                <a:solidFill>
                  <a:schemeClr val="lt1"/>
                </a:solidFill>
                <a:latin typeface="Mulish"/>
                <a:ea typeface="Mulish"/>
                <a:cs typeface="Mulish"/>
                <a:sym typeface="Mulish"/>
              </a:defRPr>
            </a:lvl6pPr>
            <a:lvl7pPr marL="0" marR="0" lvl="6" indent="0" algn="r" rtl="0">
              <a:spcBef>
                <a:spcPts val="0"/>
              </a:spcBef>
              <a:buNone/>
              <a:defRPr sz="1200" b="0" u="none">
                <a:solidFill>
                  <a:schemeClr val="lt1"/>
                </a:solidFill>
                <a:latin typeface="Mulish"/>
                <a:ea typeface="Mulish"/>
                <a:cs typeface="Mulish"/>
                <a:sym typeface="Mulish"/>
              </a:defRPr>
            </a:lvl7pPr>
            <a:lvl8pPr marL="0" marR="0" lvl="7" indent="0" algn="r" rtl="0">
              <a:spcBef>
                <a:spcPts val="0"/>
              </a:spcBef>
              <a:buNone/>
              <a:defRPr sz="1200" b="0" u="none">
                <a:solidFill>
                  <a:schemeClr val="lt1"/>
                </a:solidFill>
                <a:latin typeface="Mulish"/>
                <a:ea typeface="Mulish"/>
                <a:cs typeface="Mulish"/>
                <a:sym typeface="Mulish"/>
              </a:defRPr>
            </a:lvl8pPr>
            <a:lvl9pPr marL="0" marR="0" lvl="8" indent="0" algn="r" rtl="0">
              <a:spcBef>
                <a:spcPts val="0"/>
              </a:spcBef>
              <a:buNone/>
              <a:defRPr sz="1200" b="0" u="none">
                <a:solidFill>
                  <a:schemeClr val="lt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16" name="Google Shape;16;p53"/>
          <p:cNvSpPr/>
          <p:nvPr/>
        </p:nvSpPr>
        <p:spPr>
          <a:xfrm>
            <a:off x="609600" y="287867"/>
            <a:ext cx="59267" cy="702733"/>
          </a:xfrm>
          <a:prstGeom prst="rect">
            <a:avLst/>
          </a:prstGeom>
          <a:solidFill>
            <a:srgbClr val="C500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ulish"/>
              <a:ea typeface="Mulish"/>
              <a:cs typeface="Mulish"/>
              <a:sym typeface="Mulish"/>
            </a:endParaRPr>
          </a:p>
        </p:txBody>
      </p:sp>
    </p:spTree>
    <p:extLst>
      <p:ext uri="{BB962C8B-B14F-4D97-AF65-F5344CB8AC3E}">
        <p14:creationId xmlns:p14="http://schemas.microsoft.com/office/powerpoint/2010/main" val="1162977578"/>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35">
          <p15:clr>
            <a:srgbClr val="F26B43"/>
          </p15:clr>
        </p15:guide>
        <p15:guide id="2" pos="729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extLst>
      <p:ext uri="{BB962C8B-B14F-4D97-AF65-F5344CB8AC3E}">
        <p14:creationId xmlns:p14="http://schemas.microsoft.com/office/powerpoint/2010/main" val="2515784081"/>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chart" Target="../charts/char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hart" Target="../charts/chart19.xml"/></Relationships>
</file>

<file path=ppt/slides/_rels/slide12.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chart" Target="../charts/chart23.xml"/></Relationships>
</file>

<file path=ppt/slides/_rels/slide15.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hart" Target="../charts/chart27.xml"/></Relationships>
</file>

<file path=ppt/slides/_rels/slide16.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chart" Target="../charts/char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chart" Target="../charts/chart31.xml"/><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33.xml"/></Relationships>
</file>

<file path=ppt/slides/_rels/slide27.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hart" Target="../charts/chart35.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chart" Target="../charts/chart5.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chart" Target="../charts/chart8.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1.xml"/><Relationship Id="rId4" Type="http://schemas.openxmlformats.org/officeDocument/2006/relationships/chart" Target="../charts/chart1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328;p14">
            <a:extLst>
              <a:ext uri="{FF2B5EF4-FFF2-40B4-BE49-F238E27FC236}">
                <a16:creationId xmlns:a16="http://schemas.microsoft.com/office/drawing/2014/main" id="{4E10F346-DE67-4664-9EDB-3A8C5FA9372A}"/>
              </a:ext>
            </a:extLst>
          </p:cNvPr>
          <p:cNvPicPr preferRelativeResize="0">
            <a:picLocks noGrp="1"/>
          </p:cNvPicPr>
          <p:nvPr>
            <p:ph type="pic" idx="2"/>
          </p:nvPr>
        </p:nvPicPr>
        <p:blipFill rotWithShape="1">
          <a:blip r:embed="rId2">
            <a:alphaModFix/>
          </a:blip>
          <a:srcRect l="9" r="9"/>
          <a:stretch/>
        </p:blipFill>
        <p:spPr>
          <a:xfrm>
            <a:off x="0" y="0"/>
            <a:ext cx="12192000" cy="6858000"/>
          </a:xfrm>
          <a:prstGeom prst="rect">
            <a:avLst/>
          </a:prstGeom>
          <a:noFill/>
          <a:ln>
            <a:noFill/>
          </a:ln>
        </p:spPr>
      </p:pic>
      <p:sp>
        <p:nvSpPr>
          <p:cNvPr id="4" name="TextBox 3">
            <a:extLst>
              <a:ext uri="{FF2B5EF4-FFF2-40B4-BE49-F238E27FC236}">
                <a16:creationId xmlns:a16="http://schemas.microsoft.com/office/drawing/2014/main" id="{A096DDA1-9F99-495A-872A-EA11F497726E}"/>
              </a:ext>
            </a:extLst>
          </p:cNvPr>
          <p:cNvSpPr txBox="1"/>
          <p:nvPr/>
        </p:nvSpPr>
        <p:spPr>
          <a:xfrm>
            <a:off x="4079610" y="2410176"/>
            <a:ext cx="6578551"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err="1">
                <a:ln>
                  <a:noFill/>
                </a:ln>
                <a:solidFill>
                  <a:srgbClr val="FFFFFF"/>
                </a:solidFill>
                <a:effectLst/>
                <a:uLnTx/>
                <a:uFillTx/>
                <a:latin typeface="Arial"/>
                <a:ea typeface="+mn-ea"/>
                <a:cs typeface="+mn-cs"/>
              </a:rPr>
              <a:t>Ví</a:t>
            </a:r>
            <a:r>
              <a:rPr kumimoji="0" lang="en-US" sz="8000" b="1" i="0" u="none" strike="noStrike" kern="1200" cap="none" spc="0" normalizeH="0" baseline="0" noProof="0" dirty="0">
                <a:ln>
                  <a:noFill/>
                </a:ln>
                <a:solidFill>
                  <a:srgbClr val="FFFFFF"/>
                </a:solidFill>
                <a:effectLst/>
                <a:uLnTx/>
                <a:uFillTx/>
                <a:latin typeface="Arial"/>
                <a:ea typeface="+mn-ea"/>
                <a:cs typeface="+mn-cs"/>
              </a:rPr>
              <a:t> </a:t>
            </a:r>
            <a:r>
              <a:rPr kumimoji="0" lang="en-US" sz="8000" b="1" i="0" u="none" strike="noStrike" kern="1200" cap="none" spc="0" normalizeH="0" baseline="0" noProof="0" dirty="0" err="1">
                <a:ln>
                  <a:noFill/>
                </a:ln>
                <a:solidFill>
                  <a:srgbClr val="FFFFFF"/>
                </a:solidFill>
                <a:effectLst/>
                <a:uLnTx/>
                <a:uFillTx/>
                <a:latin typeface="Arial"/>
                <a:ea typeface="+mn-ea"/>
                <a:cs typeface="+mn-cs"/>
              </a:rPr>
              <a:t>dụ</a:t>
            </a:r>
            <a:r>
              <a:rPr kumimoji="0" lang="en-US" sz="8000" b="1" i="0" u="none" strike="noStrike" kern="1200" cap="none" spc="0" normalizeH="0" baseline="0" noProof="0" dirty="0">
                <a:ln>
                  <a:noFill/>
                </a:ln>
                <a:solidFill>
                  <a:srgbClr val="FFFFFF"/>
                </a:solidFill>
                <a:effectLst/>
                <a:uLnTx/>
                <a:uFillTx/>
                <a:latin typeface="Arial"/>
                <a:ea typeface="+mn-ea"/>
                <a:cs typeface="+mn-cs"/>
              </a:rPr>
              <a:t> 1</a:t>
            </a:r>
          </a:p>
        </p:txBody>
      </p:sp>
    </p:spTree>
    <p:extLst>
      <p:ext uri="{BB962C8B-B14F-4D97-AF65-F5344CB8AC3E}">
        <p14:creationId xmlns:p14="http://schemas.microsoft.com/office/powerpoint/2010/main" val="395764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8789090" cy="555537"/>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lang="en-US" sz="2800" b="1" dirty="0" err="1">
                <a:solidFill>
                  <a:srgbClr val="C00000"/>
                </a:solidFill>
                <a:latin typeface="UVN Hong Ha Hep" panose="020B0506020202030204" pitchFamily="34" charset="0"/>
                <a:ea typeface="Tahoma" panose="020B0604030504040204" pitchFamily="34" charset="0"/>
                <a:cs typeface="Arial" panose="020B0604020202020204" pitchFamily="34" charset="0"/>
              </a:rPr>
              <a:t>Ví</a:t>
            </a:r>
            <a:r>
              <a:rPr lang="en-US" sz="2800" b="1" dirty="0">
                <a:solidFill>
                  <a:srgbClr val="C00000"/>
                </a:solidFill>
                <a:latin typeface="UVN Hong Ha Hep" panose="020B0506020202030204" pitchFamily="34" charset="0"/>
                <a:ea typeface="Tahoma" panose="020B0604030504040204" pitchFamily="34" charset="0"/>
                <a:cs typeface="Arial" panose="020B0604020202020204" pitchFamily="34" charset="0"/>
              </a:rPr>
              <a:t> </a:t>
            </a:r>
            <a:r>
              <a:rPr lang="en-US" sz="2800" b="1" dirty="0" err="1">
                <a:solidFill>
                  <a:srgbClr val="C00000"/>
                </a:solidFill>
                <a:latin typeface="UVN Hong Ha Hep" panose="020B0506020202030204" pitchFamily="34" charset="0"/>
                <a:ea typeface="Tahoma" panose="020B0604030504040204" pitchFamily="34" charset="0"/>
                <a:cs typeface="Arial" panose="020B0604020202020204" pitchFamily="34" charset="0"/>
              </a:rPr>
              <a:t>dụ</a:t>
            </a:r>
            <a:r>
              <a:rPr lang="en-US" sz="2800" b="1" dirty="0">
                <a:solidFill>
                  <a:srgbClr val="C00000"/>
                </a:solidFill>
                <a:latin typeface="UVN Hong Ha Hep" panose="020B0506020202030204" pitchFamily="34" charset="0"/>
                <a:ea typeface="Tahoma" panose="020B0604030504040204" pitchFamily="34" charset="0"/>
                <a:cs typeface="Arial" panose="020B0604020202020204" pitchFamily="34" charset="0"/>
              </a:rPr>
              <a:t> 3_</a:t>
            </a:r>
            <a:r>
              <a:rPr lang="vi-VN" sz="2800" b="1" dirty="0">
                <a:solidFill>
                  <a:srgbClr val="C00000"/>
                </a:solidFill>
                <a:latin typeface="UVN Hong Ha Hep" panose="020B0506020202030204" pitchFamily="34" charset="0"/>
                <a:ea typeface="Tahoma" panose="020B0604030504040204" pitchFamily="34" charset="0"/>
                <a:cs typeface="Arial" panose="020B0604020202020204" pitchFamily="34" charset="0"/>
              </a:rPr>
              <a:t>K</a:t>
            </a:r>
            <a:r>
              <a:rPr kumimoji="0" lang="vi-VN"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hả năng trả nợ của các DN BĐS</a:t>
            </a:r>
            <a:r>
              <a:rPr kumimoji="0" lang="en-US"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_</a:t>
            </a:r>
            <a:r>
              <a:rPr kumimoji="0" lang="en-US" sz="2800" b="1" i="0" u="none" strike="noStrike" kern="1200" cap="none" spc="0" normalizeH="0" baseline="0" noProof="0" dirty="0" err="1">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Versio</a:t>
            </a:r>
            <a:r>
              <a:rPr lang="en-US" sz="2800" b="1" dirty="0">
                <a:solidFill>
                  <a:srgbClr val="C00000"/>
                </a:solidFill>
                <a:latin typeface="UVN Hong Ha Hep" panose="020B0506020202030204" pitchFamily="34" charset="0"/>
                <a:ea typeface="Tahoma" panose="020B0604030504040204" pitchFamily="34" charset="0"/>
                <a:cs typeface="Arial" panose="020B0604020202020204" pitchFamily="34" charset="0"/>
              </a:rPr>
              <a:t>n 1</a:t>
            </a:r>
            <a:endParaRPr kumimoji="0" lang="en-US"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D18A510-87EA-CDBF-079D-300969BCCBCE}"/>
              </a:ext>
            </a:extLst>
          </p:cNvPr>
          <p:cNvSpPr/>
          <p:nvPr/>
        </p:nvSpPr>
        <p:spPr>
          <a:xfrm>
            <a:off x="7789273" y="0"/>
            <a:ext cx="4402726" cy="3651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VN Hong Ha Hep" panose="020B0506020202030204" pitchFamily="34" charset="0"/>
              <a:ea typeface="+mn-ea"/>
              <a:cs typeface="+mn-cs"/>
            </a:endParaRPr>
          </a:p>
        </p:txBody>
      </p:sp>
      <p:sp>
        <p:nvSpPr>
          <p:cNvPr id="11" name="Hình chữ nhật 11">
            <a:extLst>
              <a:ext uri="{FF2B5EF4-FFF2-40B4-BE49-F238E27FC236}">
                <a16:creationId xmlns:a16="http://schemas.microsoft.com/office/drawing/2014/main" id="{0054150E-3746-1C13-8221-728C0B8041CE}"/>
              </a:ext>
            </a:extLst>
          </p:cNvPr>
          <p:cNvSpPr/>
          <p:nvPr/>
        </p:nvSpPr>
        <p:spPr>
          <a:xfrm>
            <a:off x="747659" y="740645"/>
            <a:ext cx="10628673" cy="55629"/>
          </a:xfrm>
          <a:prstGeom prst="rect">
            <a:avLst/>
          </a:prstGeom>
          <a:gradFill flip="none" rotWithShape="1">
            <a:gsLst>
              <a:gs pos="71000">
                <a:schemeClr val="bg1"/>
              </a:gs>
              <a:gs pos="100000">
                <a:schemeClr val="bg1"/>
              </a:gs>
              <a:gs pos="35000">
                <a:srgbClr val="D0494A"/>
              </a:gs>
              <a:gs pos="0">
                <a:srgbClr val="C00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8" name="TextBox 17">
            <a:extLst>
              <a:ext uri="{FF2B5EF4-FFF2-40B4-BE49-F238E27FC236}">
                <a16:creationId xmlns:a16="http://schemas.microsoft.com/office/drawing/2014/main" id="{BBF55354-24B4-191B-655E-407FF3BDD564}"/>
              </a:ext>
            </a:extLst>
          </p:cNvPr>
          <p:cNvSpPr txBox="1"/>
          <p:nvPr/>
        </p:nvSpPr>
        <p:spPr>
          <a:xfrm>
            <a:off x="7789274" y="17545"/>
            <a:ext cx="4402726"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UVN Hong Ha Hep" panose="020B0506020202030204" pitchFamily="34" charset="0"/>
                <a:ea typeface="+mn-ea"/>
                <a:cs typeface="+mn-cs"/>
              </a:rPr>
              <a:t>KHẢ NĂNG TRẢ NỢ CỦA CÁC NHÓM </a:t>
            </a:r>
            <a:r>
              <a:rPr kumimoji="0" lang="vi-VN" sz="1600" b="1" i="0" u="none" strike="noStrike" kern="1200" cap="none" spc="0" normalizeH="0" baseline="0" noProof="0">
                <a:ln>
                  <a:noFill/>
                </a:ln>
                <a:solidFill>
                  <a:prstClr val="white"/>
                </a:solidFill>
                <a:effectLst/>
                <a:uLnTx/>
                <a:uFillTx/>
                <a:latin typeface="UVN Hong Ha Hep" panose="020B0506020202030204" pitchFamily="34" charset="0"/>
                <a:ea typeface="+mn-ea"/>
                <a:cs typeface="+mn-cs"/>
              </a:rPr>
              <a:t>BĐS</a:t>
            </a:r>
            <a:endParaRPr kumimoji="0" lang="en-US" sz="1600" b="1" i="0" u="none" strike="noStrike" kern="1200" cap="none" spc="0" normalizeH="0" baseline="0" noProof="0">
              <a:ln>
                <a:noFill/>
              </a:ln>
              <a:solidFill>
                <a:prstClr val="white"/>
              </a:solidFill>
              <a:effectLst/>
              <a:uLnTx/>
              <a:uFillTx/>
              <a:latin typeface="UVN Hong Ha Hep" panose="020B0506020202030204" pitchFamily="34" charset="0"/>
              <a:ea typeface="+mn-ea"/>
              <a:cs typeface="+mn-cs"/>
            </a:endParaRPr>
          </a:p>
        </p:txBody>
      </p:sp>
      <p:sp>
        <p:nvSpPr>
          <p:cNvPr id="4" name="TextBox 3">
            <a:extLst>
              <a:ext uri="{FF2B5EF4-FFF2-40B4-BE49-F238E27FC236}">
                <a16:creationId xmlns:a16="http://schemas.microsoft.com/office/drawing/2014/main" id="{0A516B7F-D580-3508-063A-ED6F88BF01FE}"/>
              </a:ext>
            </a:extLst>
          </p:cNvPr>
          <p:cNvSpPr txBox="1"/>
          <p:nvPr/>
        </p:nvSpPr>
        <p:spPr>
          <a:xfrm>
            <a:off x="114300" y="888107"/>
            <a:ext cx="5234940" cy="307777"/>
          </a:xfrm>
          <a:prstGeom prst="rect">
            <a:avLst/>
          </a:prstGeom>
          <a:noFill/>
        </p:spPr>
        <p:txBody>
          <a:bodyPr wrap="square">
            <a:spAutoFit/>
          </a:bodyPr>
          <a:lstStyle/>
          <a:p>
            <a:pPr algn="ctr"/>
            <a:r>
              <a:rPr lang="vi-VN" sz="1400" b="1">
                <a:latin typeface="Roboto" panose="02000000000000000000" pitchFamily="2" charset="0"/>
                <a:ea typeface="Roboto" panose="02000000000000000000" pitchFamily="2" charset="0"/>
                <a:cs typeface="Roboto" panose="02000000000000000000" pitchFamily="2" charset="0"/>
              </a:rPr>
              <a:t>Hoạt động huy động vốn của các DN BĐS tại Việt Nam</a:t>
            </a:r>
            <a:endParaRPr lang="en-US" sz="1400" b="1">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22BFFA12-AA73-2285-AC17-3712EFDC9C09}"/>
              </a:ext>
            </a:extLst>
          </p:cNvPr>
          <p:cNvSpPr txBox="1"/>
          <p:nvPr/>
        </p:nvSpPr>
        <p:spPr>
          <a:xfrm>
            <a:off x="-323850" y="3974756"/>
            <a:ext cx="6111240" cy="307777"/>
          </a:xfrm>
          <a:prstGeom prst="rect">
            <a:avLst/>
          </a:prstGeom>
          <a:noFill/>
        </p:spPr>
        <p:txBody>
          <a:bodyPr wrap="square">
            <a:spAutoFit/>
          </a:bodyPr>
          <a:lstStyle/>
          <a:p>
            <a:pPr algn="ctr"/>
            <a:r>
              <a:rPr lang="vi-VN" sz="1400" b="1">
                <a:latin typeface="Roboto" panose="02000000000000000000" pitchFamily="2" charset="0"/>
                <a:ea typeface="Roboto" panose="02000000000000000000" pitchFamily="2" charset="0"/>
                <a:cs typeface="Roboto" panose="02000000000000000000" pitchFamily="2" charset="0"/>
              </a:rPr>
              <a:t>Thay đổi nguồn vốn vay của các DN BĐS trong Q1/2023</a:t>
            </a:r>
            <a:endParaRPr lang="en-US" sz="1400" b="1">
              <a:latin typeface="Roboto" panose="02000000000000000000" pitchFamily="2" charset="0"/>
              <a:ea typeface="Roboto" panose="02000000000000000000" pitchFamily="2" charset="0"/>
              <a:cs typeface="Roboto" panose="02000000000000000000" pitchFamily="2" charset="0"/>
            </a:endParaRPr>
          </a:p>
        </p:txBody>
      </p:sp>
      <p:graphicFrame>
        <p:nvGraphicFramePr>
          <p:cNvPr id="3" name="Chart 2">
            <a:extLst>
              <a:ext uri="{FF2B5EF4-FFF2-40B4-BE49-F238E27FC236}">
                <a16:creationId xmlns:a16="http://schemas.microsoft.com/office/drawing/2014/main" id="{F602481E-D127-D328-68D2-CF2247722CC4}"/>
              </a:ext>
            </a:extLst>
          </p:cNvPr>
          <p:cNvGraphicFramePr>
            <a:graphicFrameLocks/>
          </p:cNvGraphicFramePr>
          <p:nvPr>
            <p:extLst>
              <p:ext uri="{D42A27DB-BD31-4B8C-83A1-F6EECF244321}">
                <p14:modId xmlns:p14="http://schemas.microsoft.com/office/powerpoint/2010/main" val="515383493"/>
              </p:ext>
            </p:extLst>
          </p:nvPr>
        </p:nvGraphicFramePr>
        <p:xfrm>
          <a:off x="-26669" y="1171794"/>
          <a:ext cx="54864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63ECB42-0A7A-BCA4-6694-7826FF04E3AD}"/>
              </a:ext>
            </a:extLst>
          </p:cNvPr>
          <p:cNvGraphicFramePr>
            <a:graphicFrameLocks/>
          </p:cNvGraphicFramePr>
          <p:nvPr>
            <p:extLst>
              <p:ext uri="{D42A27DB-BD31-4B8C-83A1-F6EECF244321}">
                <p14:modId xmlns:p14="http://schemas.microsoft.com/office/powerpoint/2010/main" val="4105461026"/>
              </p:ext>
            </p:extLst>
          </p:nvPr>
        </p:nvGraphicFramePr>
        <p:xfrm>
          <a:off x="-26669" y="4342296"/>
          <a:ext cx="5375909" cy="2302952"/>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AE3F3E5A-D480-191D-2277-FDF64F6D7A54}"/>
              </a:ext>
            </a:extLst>
          </p:cNvPr>
          <p:cNvSpPr txBox="1"/>
          <p:nvPr/>
        </p:nvSpPr>
        <p:spPr>
          <a:xfrm>
            <a:off x="2007220" y="6558875"/>
            <a:ext cx="3342020" cy="215444"/>
          </a:xfrm>
          <a:prstGeom prst="rect">
            <a:avLst/>
          </a:prstGeom>
          <a:noFill/>
        </p:spPr>
        <p:txBody>
          <a:bodyPr wrap="square">
            <a:spAutoFit/>
          </a:bodyPr>
          <a:lstStyle/>
          <a:p>
            <a:pPr algn="r"/>
            <a:r>
              <a:rPr lang="vi-VN" sz="800" i="1">
                <a:latin typeface="Times New Roman" panose="02020603050405020304" pitchFamily="18" charset="0"/>
                <a:cs typeface="Times New Roman" panose="02020603050405020304" pitchFamily="18" charset="0"/>
              </a:rPr>
              <a:t>Nguồn: FiinPro. Dữ liệu được cập nhật đến ngày 30/06/2023</a:t>
            </a:r>
            <a:endParaRPr lang="en-US" sz="800" i="1">
              <a:latin typeface="Times New Roman" panose="02020603050405020304" pitchFamily="18"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3C86C279-61D7-8D9A-CD2F-5F27130EC264}"/>
              </a:ext>
            </a:extLst>
          </p:cNvPr>
          <p:cNvGraphicFramePr>
            <a:graphicFrameLocks noGrp="1"/>
          </p:cNvGraphicFramePr>
          <p:nvPr>
            <p:extLst>
              <p:ext uri="{D42A27DB-BD31-4B8C-83A1-F6EECF244321}">
                <p14:modId xmlns:p14="http://schemas.microsoft.com/office/powerpoint/2010/main" val="3307793778"/>
              </p:ext>
            </p:extLst>
          </p:nvPr>
        </p:nvGraphicFramePr>
        <p:xfrm>
          <a:off x="5349240" y="1296182"/>
          <a:ext cx="6593715" cy="5404056"/>
        </p:xfrm>
        <a:graphic>
          <a:graphicData uri="http://schemas.openxmlformats.org/drawingml/2006/table">
            <a:tbl>
              <a:tblPr/>
              <a:tblGrid>
                <a:gridCol w="852420">
                  <a:extLst>
                    <a:ext uri="{9D8B030D-6E8A-4147-A177-3AD203B41FA5}">
                      <a16:colId xmlns:a16="http://schemas.microsoft.com/office/drawing/2014/main" val="928675209"/>
                    </a:ext>
                  </a:extLst>
                </a:gridCol>
                <a:gridCol w="1754980">
                  <a:extLst>
                    <a:ext uri="{9D8B030D-6E8A-4147-A177-3AD203B41FA5}">
                      <a16:colId xmlns:a16="http://schemas.microsoft.com/office/drawing/2014/main" val="4027087011"/>
                    </a:ext>
                  </a:extLst>
                </a:gridCol>
                <a:gridCol w="2131049">
                  <a:extLst>
                    <a:ext uri="{9D8B030D-6E8A-4147-A177-3AD203B41FA5}">
                      <a16:colId xmlns:a16="http://schemas.microsoft.com/office/drawing/2014/main" val="1302136882"/>
                    </a:ext>
                  </a:extLst>
                </a:gridCol>
                <a:gridCol w="1855266">
                  <a:extLst>
                    <a:ext uri="{9D8B030D-6E8A-4147-A177-3AD203B41FA5}">
                      <a16:colId xmlns:a16="http://schemas.microsoft.com/office/drawing/2014/main" val="2007637599"/>
                    </a:ext>
                  </a:extLst>
                </a:gridCol>
              </a:tblGrid>
              <a:tr h="516340">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Mã CK</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Nợ phải trả/Tổng tài sản</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Nợ ròng/Vốn chủ sở hữu</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Tiền mặt/Nợ vay ngắn hạn</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6102664"/>
                  </a:ext>
                </a:extLst>
              </a:tr>
              <a:tr h="184958">
                <a:tc>
                  <a:txBody>
                    <a:bodyPr/>
                    <a:lstStyle/>
                    <a:p>
                      <a:pPr algn="ctr" fontAlgn="b"/>
                      <a:r>
                        <a:rPr lang="en-US" sz="1200" b="1"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HTN</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200" b="0"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84%</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200" b="0"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163%</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200" b="0"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3%</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386735790"/>
                  </a:ext>
                </a:extLst>
              </a:tr>
              <a:tr h="184958">
                <a:tc>
                  <a:txBody>
                    <a:bodyPr/>
                    <a:lstStyle/>
                    <a:p>
                      <a:pPr algn="ctr" fontAlgn="b"/>
                      <a:r>
                        <a:rPr lang="en-US" sz="1200" b="1"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NBB</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200" b="0"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73%</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200" b="0"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148%</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200" b="0"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1%</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91202"/>
                  </a:ext>
                </a:extLst>
              </a:tr>
              <a:tr h="184958">
                <a:tc>
                  <a:txBody>
                    <a:bodyPr/>
                    <a:lstStyle/>
                    <a:p>
                      <a:pPr algn="ctr" fontAlgn="b"/>
                      <a:r>
                        <a:rPr lang="en-US" sz="1200" b="1"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NVL</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200" b="0"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83%</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200" b="0"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129%</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200" b="0"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18%</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722007853"/>
                  </a:ext>
                </a:extLst>
              </a:tr>
              <a:tr h="184958">
                <a:tc>
                  <a:txBody>
                    <a:bodyPr/>
                    <a:lstStyle/>
                    <a:p>
                      <a:pPr algn="ctr" fontAlgn="b"/>
                      <a:r>
                        <a:rPr lang="en-US" sz="1200" b="1"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VIC</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200" b="0"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77%</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200" b="0"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118%</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200" b="0" i="0" u="none" strike="noStrike">
                          <a:solidFill>
                            <a:srgbClr val="FFFFFF"/>
                          </a:solidFill>
                          <a:effectLst/>
                          <a:latin typeface="Roboto" panose="02000000000000000000" pitchFamily="2" charset="0"/>
                          <a:ea typeface="Roboto" panose="02000000000000000000" pitchFamily="2" charset="0"/>
                          <a:cs typeface="Roboto" panose="02000000000000000000" pitchFamily="2" charset="0"/>
                        </a:rPr>
                        <a:t>27%</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987646925"/>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ASM</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59%</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119%</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11%</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650301540"/>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TDC</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69%</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146%</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75775728"/>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CEO</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43%</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26%</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17%</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98147698"/>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CRE</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24%</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16%</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11%</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50929488"/>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D2D</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39%</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-7%</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0%</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688243615"/>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DXG</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54%</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38%</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28%</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28259873"/>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HDC</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58%</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89%</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69194554"/>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KBC</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46%</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22%</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67%</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534621498"/>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LDG</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60%</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39%</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0%</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06432785"/>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PDR</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62%</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40%</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9%</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56183815"/>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QCG</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55%</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13%</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9%</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72487935"/>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SCR</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47%</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37%</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9173894"/>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SJS</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62%</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59%</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629423998"/>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VHM</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58%</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24%</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10%</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72586325"/>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VPI</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67%</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94%</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28%</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79013629"/>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IDC</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64%</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37%</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203%</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957318"/>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KDH</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43%</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42%</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173%</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1062547"/>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LHG</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47%</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210%</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3176204"/>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NLG</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52%</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17%</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189%</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291923"/>
                  </a:ext>
                </a:extLst>
              </a:tr>
              <a:tr h="184958">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VRE</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22%</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-12%</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683%</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9574714"/>
                  </a:ext>
                </a:extLst>
              </a:tr>
              <a:tr h="346796">
                <a:tc>
                  <a:txBody>
                    <a:bodyPr/>
                    <a:lstStyle/>
                    <a:p>
                      <a:pPr algn="ctr" fontAlgn="b"/>
                      <a:r>
                        <a:rPr lang="en-US" sz="12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Bình quân</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56%</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58%</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71%</a:t>
                      </a:r>
                    </a:p>
                  </a:txBody>
                  <a:tcPr marL="6325" marR="6325" marT="63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7010430"/>
                  </a:ext>
                </a:extLst>
              </a:tr>
            </a:tbl>
          </a:graphicData>
        </a:graphic>
      </p:graphicFrame>
      <p:sp>
        <p:nvSpPr>
          <p:cNvPr id="15" name="TextBox 14">
            <a:extLst>
              <a:ext uri="{FF2B5EF4-FFF2-40B4-BE49-F238E27FC236}">
                <a16:creationId xmlns:a16="http://schemas.microsoft.com/office/drawing/2014/main" id="{14F335CF-0BB7-395E-7FC0-5C7470E33EAD}"/>
              </a:ext>
            </a:extLst>
          </p:cNvPr>
          <p:cNvSpPr txBox="1"/>
          <p:nvPr/>
        </p:nvSpPr>
        <p:spPr>
          <a:xfrm>
            <a:off x="6141392" y="883991"/>
            <a:ext cx="5234940" cy="307777"/>
          </a:xfrm>
          <a:prstGeom prst="rect">
            <a:avLst/>
          </a:prstGeom>
          <a:noFill/>
        </p:spPr>
        <p:txBody>
          <a:bodyPr wrap="square">
            <a:spAutoFit/>
          </a:bodyPr>
          <a:lstStyle/>
          <a:p>
            <a:pPr algn="ctr"/>
            <a:r>
              <a:rPr lang="vi-VN" sz="1400" b="1">
                <a:latin typeface="Roboto" panose="02000000000000000000" pitchFamily="2" charset="0"/>
                <a:ea typeface="Roboto" panose="02000000000000000000" pitchFamily="2" charset="0"/>
                <a:cs typeface="Roboto" panose="02000000000000000000" pitchFamily="2" charset="0"/>
              </a:rPr>
              <a:t>Đánh giá khả năng trả nợ theo tiêu chí “3 lằn ranh đỏ”</a:t>
            </a:r>
            <a:endParaRPr lang="en-US" sz="1400" b="1">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702786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D874937-349F-006B-B8A0-2B2B6DF992AF}"/>
              </a:ext>
            </a:extLst>
          </p:cNvPr>
          <p:cNvGrpSpPr/>
          <p:nvPr/>
        </p:nvGrpSpPr>
        <p:grpSpPr>
          <a:xfrm>
            <a:off x="460818" y="3802923"/>
            <a:ext cx="4763416" cy="2892740"/>
            <a:chOff x="460818" y="3802923"/>
            <a:chExt cx="4763416" cy="2892740"/>
          </a:xfrm>
        </p:grpSpPr>
        <p:graphicFrame>
          <p:nvGraphicFramePr>
            <p:cNvPr id="8" name="Chart 7">
              <a:extLst>
                <a:ext uri="{FF2B5EF4-FFF2-40B4-BE49-F238E27FC236}">
                  <a16:creationId xmlns:a16="http://schemas.microsoft.com/office/drawing/2014/main" id="{CBBFE042-A241-CA0B-C899-66178DF8D53D}"/>
                </a:ext>
              </a:extLst>
            </p:cNvPr>
            <p:cNvGraphicFramePr>
              <a:graphicFrameLocks/>
            </p:cNvGraphicFramePr>
            <p:nvPr/>
          </p:nvGraphicFramePr>
          <p:xfrm>
            <a:off x="652234" y="3802923"/>
            <a:ext cx="4572000" cy="2430336"/>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B64611D9-7C07-4E75-D419-9CAE0929DD22}"/>
                </a:ext>
              </a:extLst>
            </p:cNvPr>
            <p:cNvSpPr txBox="1"/>
            <p:nvPr/>
          </p:nvSpPr>
          <p:spPr>
            <a:xfrm>
              <a:off x="460818" y="6326331"/>
              <a:ext cx="214903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900" b="0" i="1"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Ghi chú: Dữ liệu từ 85 doanh nghiệp BĐS niêm yết theo phân ngành ICB</a:t>
              </a:r>
              <a:endParaRPr kumimoji="0" lang="en-US" sz="900" b="0" i="1"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sp>
        <p:nvSpPr>
          <p:cNvPr id="7" name="TextBox 6">
            <a:extLst>
              <a:ext uri="{FF2B5EF4-FFF2-40B4-BE49-F238E27FC236}">
                <a16:creationId xmlns:a16="http://schemas.microsoft.com/office/drawing/2014/main" id="{9D0697B3-ADBA-0CFC-915C-FD19357C3BE8}"/>
              </a:ext>
            </a:extLst>
          </p:cNvPr>
          <p:cNvSpPr txBox="1"/>
          <p:nvPr/>
        </p:nvSpPr>
        <p:spPr>
          <a:xfrm>
            <a:off x="652234" y="212753"/>
            <a:ext cx="10914926" cy="555537"/>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Ví</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dụ</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3: </a:t>
            </a:r>
            <a:r>
              <a:rPr kumimoji="0" lang="vi-VN"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Khả năng trả nợ của các DN BĐS</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theo</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3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lằn</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ranh</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đỏ_Version</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2</a:t>
            </a:r>
          </a:p>
        </p:txBody>
      </p:sp>
      <p:sp>
        <p:nvSpPr>
          <p:cNvPr id="13" name="TextBox 12">
            <a:extLst>
              <a:ext uri="{FF2B5EF4-FFF2-40B4-BE49-F238E27FC236}">
                <a16:creationId xmlns:a16="http://schemas.microsoft.com/office/drawing/2014/main" id="{AE3F3E5A-D480-191D-2277-FDF64F6D7A54}"/>
              </a:ext>
            </a:extLst>
          </p:cNvPr>
          <p:cNvSpPr txBox="1"/>
          <p:nvPr/>
        </p:nvSpPr>
        <p:spPr>
          <a:xfrm>
            <a:off x="8849980" y="6429803"/>
            <a:ext cx="3342020" cy="24622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vi-VN" sz="1000" b="0" i="1"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Nguồn: FiinPro. Dữ liệu được cập nhật đến ngày 30/06/2023</a:t>
            </a:r>
            <a:endParaRPr kumimoji="0" lang="en-US" sz="1000" b="0" i="1"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 name="Hình chữ nhật 11">
            <a:extLst>
              <a:ext uri="{FF2B5EF4-FFF2-40B4-BE49-F238E27FC236}">
                <a16:creationId xmlns:a16="http://schemas.microsoft.com/office/drawing/2014/main" id="{7BD7C010-9558-F970-3E4A-6C5A9E96F4AD}"/>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19B9E8DC-EE05-6E72-7671-96226800527A}"/>
              </a:ext>
            </a:extLst>
          </p:cNvPr>
          <p:cNvSpPr txBox="1"/>
          <p:nvPr/>
        </p:nvSpPr>
        <p:spPr>
          <a:xfrm>
            <a:off x="7789274" y="-3384"/>
            <a:ext cx="4402726" cy="338554"/>
          </a:xfrm>
          <a:prstGeom prst="rect">
            <a:avLst/>
          </a:prstGeom>
          <a:solidFill>
            <a:srgbClr val="002060"/>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KHẢ NĂNG TRẢ NỢ CỦA CÁC NHÓM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6" name="Group 5">
            <a:extLst>
              <a:ext uri="{FF2B5EF4-FFF2-40B4-BE49-F238E27FC236}">
                <a16:creationId xmlns:a16="http://schemas.microsoft.com/office/drawing/2014/main" id="{C9961791-C980-A8C8-A674-CF50BEC2CD7D}"/>
              </a:ext>
            </a:extLst>
          </p:cNvPr>
          <p:cNvGrpSpPr/>
          <p:nvPr/>
        </p:nvGrpSpPr>
        <p:grpSpPr>
          <a:xfrm>
            <a:off x="259136" y="893972"/>
            <a:ext cx="5234940" cy="2915648"/>
            <a:chOff x="259136" y="893972"/>
            <a:chExt cx="5234940" cy="2915648"/>
          </a:xfrm>
        </p:grpSpPr>
        <p:graphicFrame>
          <p:nvGraphicFramePr>
            <p:cNvPr id="3" name="Chart 2">
              <a:extLst>
                <a:ext uri="{FF2B5EF4-FFF2-40B4-BE49-F238E27FC236}">
                  <a16:creationId xmlns:a16="http://schemas.microsoft.com/office/drawing/2014/main" id="{0A1FC4ED-9B97-2658-DB86-A2A1A69004D6}"/>
                </a:ext>
              </a:extLst>
            </p:cNvPr>
            <p:cNvGraphicFramePr>
              <a:graphicFrameLocks/>
            </p:cNvGraphicFramePr>
            <p:nvPr/>
          </p:nvGraphicFramePr>
          <p:xfrm>
            <a:off x="414394" y="900669"/>
            <a:ext cx="4924425" cy="2908951"/>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19283EC3-43F5-C34E-4FD8-F1899F4EC0B4}"/>
                </a:ext>
              </a:extLst>
            </p:cNvPr>
            <p:cNvSpPr txBox="1"/>
            <p:nvPr/>
          </p:nvSpPr>
          <p:spPr>
            <a:xfrm>
              <a:off x="259136" y="893972"/>
              <a:ext cx="5234940"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Tỷ lệ doanh nghiệp BDS Việt Nam theo “3 lằn ranh đỏ”</a:t>
              </a:r>
              <a:endPar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0" name="Group 9">
            <a:extLst>
              <a:ext uri="{FF2B5EF4-FFF2-40B4-BE49-F238E27FC236}">
                <a16:creationId xmlns:a16="http://schemas.microsoft.com/office/drawing/2014/main" id="{61813DB7-3A6B-6240-DD8F-8C868C80D048}"/>
              </a:ext>
            </a:extLst>
          </p:cNvPr>
          <p:cNvGrpSpPr/>
          <p:nvPr/>
        </p:nvGrpSpPr>
        <p:grpSpPr>
          <a:xfrm>
            <a:off x="1240617" y="4329616"/>
            <a:ext cx="3104183" cy="688475"/>
            <a:chOff x="1240617" y="4329616"/>
            <a:chExt cx="3104183" cy="688475"/>
          </a:xfrm>
        </p:grpSpPr>
        <p:grpSp>
          <p:nvGrpSpPr>
            <p:cNvPr id="11" name="Group 10">
              <a:extLst>
                <a:ext uri="{FF2B5EF4-FFF2-40B4-BE49-F238E27FC236}">
                  <a16:creationId xmlns:a16="http://schemas.microsoft.com/office/drawing/2014/main" id="{2676925E-6B2E-CB63-558D-CEC9FE7BA14A}"/>
                </a:ext>
              </a:extLst>
            </p:cNvPr>
            <p:cNvGrpSpPr/>
            <p:nvPr/>
          </p:nvGrpSpPr>
          <p:grpSpPr>
            <a:xfrm>
              <a:off x="1240617" y="4329616"/>
              <a:ext cx="2733793" cy="688475"/>
              <a:chOff x="363154" y="5453210"/>
              <a:chExt cx="5011486" cy="1368378"/>
            </a:xfrm>
          </p:grpSpPr>
          <p:sp>
            <p:nvSpPr>
              <p:cNvPr id="12" name="TextBox 11">
                <a:extLst>
                  <a:ext uri="{FF2B5EF4-FFF2-40B4-BE49-F238E27FC236}">
                    <a16:creationId xmlns:a16="http://schemas.microsoft.com/office/drawing/2014/main" id="{8A7C5BF5-AFA2-1F56-1F4E-7542C342D983}"/>
                  </a:ext>
                </a:extLst>
              </p:cNvPr>
              <p:cNvSpPr txBox="1"/>
              <p:nvPr/>
            </p:nvSpPr>
            <p:spPr>
              <a:xfrm>
                <a:off x="508938" y="5536973"/>
                <a:ext cx="4719917" cy="12846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Đa số các doanh nghiệp </a:t>
                </a:r>
                <a:r>
                  <a:rPr kumimoji="0" lang="vi-VN" sz="120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vi phạm tiêu chí thứ 3 </a:t>
                </a:r>
                <a:r>
                  <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về khả năng thanh toán nhanh bằng tiền mặt </a:t>
                </a:r>
                <a:endPar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 name="Rectangle: Rounded Corners 13">
                <a:extLst>
                  <a:ext uri="{FF2B5EF4-FFF2-40B4-BE49-F238E27FC236}">
                    <a16:creationId xmlns:a16="http://schemas.microsoft.com/office/drawing/2014/main" id="{D010B190-5C9E-B93C-AAF2-B3146D843788}"/>
                  </a:ext>
                </a:extLst>
              </p:cNvPr>
              <p:cNvSpPr/>
              <p:nvPr/>
            </p:nvSpPr>
            <p:spPr>
              <a:xfrm>
                <a:off x="363154" y="5453210"/>
                <a:ext cx="5011486" cy="1303483"/>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highlight>
                    <a:srgbClr val="FFFF00"/>
                  </a:highlight>
                  <a:uLnTx/>
                  <a:uFillTx/>
                  <a:latin typeface="Roboto" panose="02000000000000000000" pitchFamily="2" charset="0"/>
                  <a:ea typeface="Roboto" panose="02000000000000000000" pitchFamily="2" charset="0"/>
                  <a:cs typeface="Roboto" panose="02000000000000000000" pitchFamily="2" charset="0"/>
                </a:endParaRPr>
              </a:p>
            </p:txBody>
          </p:sp>
        </p:grpSp>
        <p:cxnSp>
          <p:nvCxnSpPr>
            <p:cNvPr id="16" name="Straight Arrow Connector 15">
              <a:extLst>
                <a:ext uri="{FF2B5EF4-FFF2-40B4-BE49-F238E27FC236}">
                  <a16:creationId xmlns:a16="http://schemas.microsoft.com/office/drawing/2014/main" id="{DAE7BB45-B791-1739-03C7-AC6C65EF05F7}"/>
                </a:ext>
              </a:extLst>
            </p:cNvPr>
            <p:cNvCxnSpPr/>
            <p:nvPr/>
          </p:nvCxnSpPr>
          <p:spPr>
            <a:xfrm flipH="1">
              <a:off x="4055433" y="4668535"/>
              <a:ext cx="289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0" name="Table 19">
            <a:extLst>
              <a:ext uri="{FF2B5EF4-FFF2-40B4-BE49-F238E27FC236}">
                <a16:creationId xmlns:a16="http://schemas.microsoft.com/office/drawing/2014/main" id="{B3C97F05-DC50-6128-B7E2-D5F468FD8A52}"/>
              </a:ext>
            </a:extLst>
          </p:cNvPr>
          <p:cNvGraphicFramePr>
            <a:graphicFrameLocks noGrp="1"/>
          </p:cNvGraphicFramePr>
          <p:nvPr/>
        </p:nvGraphicFramePr>
        <p:xfrm>
          <a:off x="6366904" y="1511839"/>
          <a:ext cx="5501247" cy="4814491"/>
        </p:xfrm>
        <a:graphic>
          <a:graphicData uri="http://schemas.openxmlformats.org/drawingml/2006/table">
            <a:tbl>
              <a:tblPr/>
              <a:tblGrid>
                <a:gridCol w="1348992">
                  <a:extLst>
                    <a:ext uri="{9D8B030D-6E8A-4147-A177-3AD203B41FA5}">
                      <a16:colId xmlns:a16="http://schemas.microsoft.com/office/drawing/2014/main" val="428350605"/>
                    </a:ext>
                  </a:extLst>
                </a:gridCol>
                <a:gridCol w="1384085">
                  <a:extLst>
                    <a:ext uri="{9D8B030D-6E8A-4147-A177-3AD203B41FA5}">
                      <a16:colId xmlns:a16="http://schemas.microsoft.com/office/drawing/2014/main" val="873987183"/>
                    </a:ext>
                  </a:extLst>
                </a:gridCol>
                <a:gridCol w="1384085">
                  <a:extLst>
                    <a:ext uri="{9D8B030D-6E8A-4147-A177-3AD203B41FA5}">
                      <a16:colId xmlns:a16="http://schemas.microsoft.com/office/drawing/2014/main" val="1805763678"/>
                    </a:ext>
                  </a:extLst>
                </a:gridCol>
                <a:gridCol w="1384085">
                  <a:extLst>
                    <a:ext uri="{9D8B030D-6E8A-4147-A177-3AD203B41FA5}">
                      <a16:colId xmlns:a16="http://schemas.microsoft.com/office/drawing/2014/main" val="3387931811"/>
                    </a:ext>
                  </a:extLst>
                </a:gridCol>
              </a:tblGrid>
              <a:tr h="498956">
                <a:tc>
                  <a:txBody>
                    <a:bodyPr/>
                    <a:lstStyle/>
                    <a:p>
                      <a:pPr algn="ctr" fontAlgn="b"/>
                      <a:r>
                        <a:rPr lang="vi-VN" sz="1400" b="1" i="0" u="none" strike="noStrike">
                          <a:solidFill>
                            <a:schemeClr val="tx1"/>
                          </a:solidFill>
                          <a:effectLst/>
                          <a:latin typeface="Roboto" panose="02000000000000000000" pitchFamily="2" charset="0"/>
                          <a:ea typeface="Roboto" panose="02000000000000000000" pitchFamily="2" charset="0"/>
                          <a:cs typeface="Roboto" panose="02000000000000000000" pitchFamily="2" charset="0"/>
                        </a:rPr>
                        <a:t>Mã CK</a:t>
                      </a:r>
                      <a:r>
                        <a:rPr lang="en-US" sz="1400" b="1" i="0" u="none" strike="noStrike">
                          <a:solidFill>
                            <a:schemeClr val="tx1"/>
                          </a:solidFill>
                          <a:effectLst/>
                          <a:latin typeface="Roboto" panose="02000000000000000000" pitchFamily="2" charset="0"/>
                          <a:ea typeface="Roboto" panose="02000000000000000000" pitchFamily="2" charset="0"/>
                          <a:cs typeface="Roboto" panose="02000000000000000000" pitchFamily="2"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1" i="0" u="none" strike="noStrike">
                          <a:solidFill>
                            <a:schemeClr val="tx1"/>
                          </a:solidFill>
                          <a:effectLst/>
                          <a:latin typeface="Roboto" panose="02000000000000000000" pitchFamily="2" charset="0"/>
                          <a:ea typeface="Roboto" panose="02000000000000000000" pitchFamily="2" charset="0"/>
                          <a:cs typeface="Roboto" panose="02000000000000000000" pitchFamily="2" charset="0"/>
                        </a:rPr>
                        <a:t>Nợ phải trả/Tổng tài sản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1" i="0" u="none" strike="noStrike">
                          <a:solidFill>
                            <a:schemeClr val="tx1"/>
                          </a:solidFill>
                          <a:effectLst/>
                          <a:latin typeface="Roboto" panose="02000000000000000000" pitchFamily="2" charset="0"/>
                          <a:ea typeface="Roboto" panose="02000000000000000000" pitchFamily="2" charset="0"/>
                          <a:cs typeface="Roboto" panose="02000000000000000000" pitchFamily="2" charset="0"/>
                        </a:rPr>
                        <a:t>Nợ ròng/Vốn chủ sở hữu</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1" i="0" u="none" strike="noStrike">
                          <a:solidFill>
                            <a:schemeClr val="tx1"/>
                          </a:solidFill>
                          <a:effectLst/>
                          <a:latin typeface="Roboto" panose="02000000000000000000" pitchFamily="2" charset="0"/>
                          <a:ea typeface="Roboto" panose="02000000000000000000" pitchFamily="2" charset="0"/>
                          <a:cs typeface="Roboto" panose="02000000000000000000" pitchFamily="2" charset="0"/>
                        </a:rPr>
                        <a:t>Tiền mặt/Nợ vay ngắn hạn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4139222"/>
                  </a:ext>
                </a:extLst>
              </a:tr>
              <a:tr h="25385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HTN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84%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163%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4211888628"/>
                  </a:ext>
                </a:extLst>
              </a:tr>
              <a:tr h="25385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NBB</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73%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148%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481978331"/>
                  </a:ext>
                </a:extLst>
              </a:tr>
              <a:tr h="25385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NVL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83%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129%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70900865"/>
                  </a:ext>
                </a:extLst>
              </a:tr>
              <a:tr h="25385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SZC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147%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640088014"/>
                  </a:ext>
                </a:extLst>
              </a:tr>
              <a:tr h="25385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VIC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77%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27%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995684442"/>
                  </a:ext>
                </a:extLst>
              </a:tr>
              <a:tr h="25385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QCG</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485903500"/>
                  </a:ext>
                </a:extLst>
              </a:tr>
              <a:tr h="25385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SCR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37%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519203983"/>
                  </a:ext>
                </a:extLst>
              </a:tr>
              <a:tr h="25385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BCM</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89%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921091038"/>
                  </a:ext>
                </a:extLst>
              </a:tr>
              <a:tr h="25385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DXG</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38%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16632156"/>
                  </a:ext>
                </a:extLst>
              </a:tr>
              <a:tr h="25385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KBC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63339085"/>
                  </a:ext>
                </a:extLst>
              </a:tr>
              <a:tr h="25385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VPI</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93%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87043916"/>
                  </a:ext>
                </a:extLst>
              </a:tr>
              <a:tr h="25385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DIG</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33%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12472296"/>
                  </a:ext>
                </a:extLst>
              </a:tr>
              <a:tr h="25385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PDR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06190899"/>
                  </a:ext>
                </a:extLst>
              </a:tr>
              <a:tr h="25385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VHM</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7194841"/>
                  </a:ext>
                </a:extLst>
              </a:tr>
              <a:tr h="25385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KDH</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173%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5303622"/>
                  </a:ext>
                </a:extLst>
              </a:tr>
              <a:tr h="25385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NLG</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188%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4387710"/>
                  </a:ext>
                </a:extLst>
              </a:tr>
              <a:tr h="25385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IDC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37%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203%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4869891"/>
                  </a:ext>
                </a:extLst>
              </a:tr>
            </a:tbl>
          </a:graphicData>
        </a:graphic>
      </p:graphicFrame>
      <p:sp>
        <p:nvSpPr>
          <p:cNvPr id="21" name="TextBox 20">
            <a:extLst>
              <a:ext uri="{FF2B5EF4-FFF2-40B4-BE49-F238E27FC236}">
                <a16:creationId xmlns:a16="http://schemas.microsoft.com/office/drawing/2014/main" id="{14C64695-1E1C-20B0-8FBE-5EB9EDD67026}"/>
              </a:ext>
            </a:extLst>
          </p:cNvPr>
          <p:cNvSpPr txBox="1"/>
          <p:nvPr/>
        </p:nvSpPr>
        <p:spPr>
          <a:xfrm>
            <a:off x="6500057" y="885147"/>
            <a:ext cx="52349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Áp dụng tiêu chí “3 lằn ranh đỏ” cho top các doanh nghiệp BDS theo quy mô vốn hóa </a:t>
            </a:r>
            <a:endPar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25946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D874937-349F-006B-B8A0-2B2B6DF992AF}"/>
              </a:ext>
            </a:extLst>
          </p:cNvPr>
          <p:cNvGrpSpPr/>
          <p:nvPr/>
        </p:nvGrpSpPr>
        <p:grpSpPr>
          <a:xfrm>
            <a:off x="177553" y="3802923"/>
            <a:ext cx="5080723" cy="2892740"/>
            <a:chOff x="460818" y="3802923"/>
            <a:chExt cx="4795547" cy="2892740"/>
          </a:xfrm>
        </p:grpSpPr>
        <p:graphicFrame>
          <p:nvGraphicFramePr>
            <p:cNvPr id="8" name="Chart 7">
              <a:extLst>
                <a:ext uri="{FF2B5EF4-FFF2-40B4-BE49-F238E27FC236}">
                  <a16:creationId xmlns:a16="http://schemas.microsoft.com/office/drawing/2014/main" id="{CBBFE042-A241-CA0B-C899-66178DF8D53D}"/>
                </a:ext>
              </a:extLst>
            </p:cNvPr>
            <p:cNvGraphicFramePr>
              <a:graphicFrameLocks/>
            </p:cNvGraphicFramePr>
            <p:nvPr/>
          </p:nvGraphicFramePr>
          <p:xfrm>
            <a:off x="684365" y="3802923"/>
            <a:ext cx="4572000" cy="2430336"/>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B64611D9-7C07-4E75-D419-9CAE0929DD22}"/>
                </a:ext>
              </a:extLst>
            </p:cNvPr>
            <p:cNvSpPr txBox="1"/>
            <p:nvPr/>
          </p:nvSpPr>
          <p:spPr>
            <a:xfrm>
              <a:off x="460818" y="6326331"/>
              <a:ext cx="214903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900" b="0" i="1"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Ghi chú: Dữ liệu từ 85 doanh nghiệp BĐS niêm yết theo phân ngành ICB</a:t>
              </a:r>
              <a:endParaRPr kumimoji="0" lang="en-US" sz="900" b="0" i="1"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sp>
        <p:nvSpPr>
          <p:cNvPr id="7" name="TextBox 6">
            <a:extLst>
              <a:ext uri="{FF2B5EF4-FFF2-40B4-BE49-F238E27FC236}">
                <a16:creationId xmlns:a16="http://schemas.microsoft.com/office/drawing/2014/main" id="{9D0697B3-ADBA-0CFC-915C-FD19357C3BE8}"/>
              </a:ext>
            </a:extLst>
          </p:cNvPr>
          <p:cNvSpPr txBox="1"/>
          <p:nvPr/>
        </p:nvSpPr>
        <p:spPr>
          <a:xfrm>
            <a:off x="652234" y="212753"/>
            <a:ext cx="11539766" cy="550535"/>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Ví</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dụ</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 3: </a:t>
            </a:r>
            <a:r>
              <a:rPr kumimoji="0" lang="vi-VN" sz="2800" b="1" i="0" u="none" strike="noStrike" kern="1200" cap="none" spc="0" normalizeH="0" baseline="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Khả năng trả nợ của các DN BĐS</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theo</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 3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lằn</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ranh</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đỏ_Versio</a:t>
            </a:r>
            <a:r>
              <a:rPr lang="en-US" sz="2800" b="1" dirty="0">
                <a:solidFill>
                  <a:srgbClr val="002060"/>
                </a:solidFill>
                <a:latin typeface="Roboto" panose="02000000000000000000" pitchFamily="2" charset="0"/>
                <a:ea typeface="Tahoma" panose="020B0604030504040204" pitchFamily="34" charset="0"/>
                <a:cs typeface="Arial" panose="020B0604020202020204" pitchFamily="34" charset="0"/>
              </a:rPr>
              <a:t>n 3</a:t>
            </a:r>
            <a:endPar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E3F3E5A-D480-191D-2277-FDF64F6D7A54}"/>
              </a:ext>
            </a:extLst>
          </p:cNvPr>
          <p:cNvSpPr txBox="1"/>
          <p:nvPr/>
        </p:nvSpPr>
        <p:spPr>
          <a:xfrm>
            <a:off x="8849980" y="6429803"/>
            <a:ext cx="3342020" cy="24622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vi-VN" sz="1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Nguồn: FiinPro. Dữ liệu được cập nhật đến ngày 3</a:t>
            </a:r>
            <a:r>
              <a:rPr kumimoji="0" lang="en-US" sz="1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a:t>
            </a:r>
            <a:r>
              <a:rPr kumimoji="0" lang="vi-VN" sz="1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/0</a:t>
            </a:r>
            <a:r>
              <a:rPr kumimoji="0" lang="en-US" sz="1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r>
              <a:rPr kumimoji="0" lang="vi-VN" sz="1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/2023</a:t>
            </a:r>
            <a:endParaRPr kumimoji="0" lang="en-US" sz="1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 name="Hình chữ nhật 11">
            <a:extLst>
              <a:ext uri="{FF2B5EF4-FFF2-40B4-BE49-F238E27FC236}">
                <a16:creationId xmlns:a16="http://schemas.microsoft.com/office/drawing/2014/main" id="{7BD7C010-9558-F970-3E4A-6C5A9E96F4AD}"/>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19B9E8DC-EE05-6E72-7671-96226800527A}"/>
              </a:ext>
            </a:extLst>
          </p:cNvPr>
          <p:cNvSpPr txBox="1"/>
          <p:nvPr/>
        </p:nvSpPr>
        <p:spPr>
          <a:xfrm>
            <a:off x="7789274" y="-3384"/>
            <a:ext cx="4402726" cy="338554"/>
          </a:xfrm>
          <a:prstGeom prst="rect">
            <a:avLst/>
          </a:prstGeom>
          <a:solidFill>
            <a:srgbClr val="002060"/>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KHẢ NĂNG TRẢ NỢ CỦA CÁC DN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6" name="Group 5">
            <a:extLst>
              <a:ext uri="{FF2B5EF4-FFF2-40B4-BE49-F238E27FC236}">
                <a16:creationId xmlns:a16="http://schemas.microsoft.com/office/drawing/2014/main" id="{C9961791-C980-A8C8-A674-CF50BEC2CD7D}"/>
              </a:ext>
            </a:extLst>
          </p:cNvPr>
          <p:cNvGrpSpPr/>
          <p:nvPr/>
        </p:nvGrpSpPr>
        <p:grpSpPr>
          <a:xfrm>
            <a:off x="259136" y="893972"/>
            <a:ext cx="5234940" cy="2915648"/>
            <a:chOff x="259136" y="893972"/>
            <a:chExt cx="5234940" cy="2915648"/>
          </a:xfrm>
        </p:grpSpPr>
        <p:graphicFrame>
          <p:nvGraphicFramePr>
            <p:cNvPr id="3" name="Chart 2">
              <a:extLst>
                <a:ext uri="{FF2B5EF4-FFF2-40B4-BE49-F238E27FC236}">
                  <a16:creationId xmlns:a16="http://schemas.microsoft.com/office/drawing/2014/main" id="{0A1FC4ED-9B97-2658-DB86-A2A1A69004D6}"/>
                </a:ext>
              </a:extLst>
            </p:cNvPr>
            <p:cNvGraphicFramePr>
              <a:graphicFrameLocks/>
            </p:cNvGraphicFramePr>
            <p:nvPr/>
          </p:nvGraphicFramePr>
          <p:xfrm>
            <a:off x="414394" y="900669"/>
            <a:ext cx="4924425" cy="2908951"/>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19283EC3-43F5-C34E-4FD8-F1899F4EC0B4}"/>
                </a:ext>
              </a:extLst>
            </p:cNvPr>
            <p:cNvSpPr txBox="1"/>
            <p:nvPr/>
          </p:nvSpPr>
          <p:spPr>
            <a:xfrm>
              <a:off x="259136" y="893972"/>
              <a:ext cx="5234940"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Tỷ lệ </a:t>
              </a:r>
              <a:r>
                <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vi </a:t>
              </a:r>
              <a:r>
                <a:rPr kumimoji="0" lang="en-US" sz="1400" b="1"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phạm</a:t>
              </a:r>
              <a:r>
                <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vi-VN"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doanh nghiệp B</a:t>
              </a:r>
              <a:r>
                <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ĐS</a:t>
              </a:r>
              <a:r>
                <a:rPr kumimoji="0" lang="vi-VN"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theo “3 lằn ranh đỏ”</a:t>
              </a:r>
              <a:endPar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0" name="Group 9">
            <a:extLst>
              <a:ext uri="{FF2B5EF4-FFF2-40B4-BE49-F238E27FC236}">
                <a16:creationId xmlns:a16="http://schemas.microsoft.com/office/drawing/2014/main" id="{61813DB7-3A6B-6240-DD8F-8C868C80D048}"/>
              </a:ext>
            </a:extLst>
          </p:cNvPr>
          <p:cNvGrpSpPr/>
          <p:nvPr/>
        </p:nvGrpSpPr>
        <p:grpSpPr>
          <a:xfrm>
            <a:off x="1240617" y="4329616"/>
            <a:ext cx="3104183" cy="688475"/>
            <a:chOff x="1240617" y="4329616"/>
            <a:chExt cx="3104183" cy="688475"/>
          </a:xfrm>
        </p:grpSpPr>
        <p:grpSp>
          <p:nvGrpSpPr>
            <p:cNvPr id="11" name="Group 10">
              <a:extLst>
                <a:ext uri="{FF2B5EF4-FFF2-40B4-BE49-F238E27FC236}">
                  <a16:creationId xmlns:a16="http://schemas.microsoft.com/office/drawing/2014/main" id="{2676925E-6B2E-CB63-558D-CEC9FE7BA14A}"/>
                </a:ext>
              </a:extLst>
            </p:cNvPr>
            <p:cNvGrpSpPr/>
            <p:nvPr/>
          </p:nvGrpSpPr>
          <p:grpSpPr>
            <a:xfrm>
              <a:off x="1240617" y="4329616"/>
              <a:ext cx="2733793" cy="688475"/>
              <a:chOff x="363154" y="5453210"/>
              <a:chExt cx="5011486" cy="1368378"/>
            </a:xfrm>
          </p:grpSpPr>
          <p:sp>
            <p:nvSpPr>
              <p:cNvPr id="12" name="TextBox 11">
                <a:extLst>
                  <a:ext uri="{FF2B5EF4-FFF2-40B4-BE49-F238E27FC236}">
                    <a16:creationId xmlns:a16="http://schemas.microsoft.com/office/drawing/2014/main" id="{8A7C5BF5-AFA2-1F56-1F4E-7542C342D983}"/>
                  </a:ext>
                </a:extLst>
              </p:cNvPr>
              <p:cNvSpPr txBox="1"/>
              <p:nvPr/>
            </p:nvSpPr>
            <p:spPr>
              <a:xfrm>
                <a:off x="508938" y="5536973"/>
                <a:ext cx="4719917" cy="12846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Đa số các doanh nghiệp </a:t>
                </a:r>
                <a:r>
                  <a:rPr kumimoji="0" lang="vi-VN" sz="120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vi phạm tiêu chí thứ 3 </a:t>
                </a:r>
                <a:r>
                  <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về khả năng thanh toán nhanh bằng tiền mặt </a:t>
                </a:r>
                <a:endPar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 name="Rectangle: Rounded Corners 13">
                <a:extLst>
                  <a:ext uri="{FF2B5EF4-FFF2-40B4-BE49-F238E27FC236}">
                    <a16:creationId xmlns:a16="http://schemas.microsoft.com/office/drawing/2014/main" id="{D010B190-5C9E-B93C-AAF2-B3146D843788}"/>
                  </a:ext>
                </a:extLst>
              </p:cNvPr>
              <p:cNvSpPr/>
              <p:nvPr/>
            </p:nvSpPr>
            <p:spPr>
              <a:xfrm>
                <a:off x="363154" y="5453210"/>
                <a:ext cx="5011486" cy="1303483"/>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highlight>
                    <a:srgbClr val="FFFF00"/>
                  </a:highlight>
                  <a:uLnTx/>
                  <a:uFillTx/>
                  <a:latin typeface="Roboto" panose="02000000000000000000" pitchFamily="2" charset="0"/>
                  <a:ea typeface="Roboto" panose="02000000000000000000" pitchFamily="2" charset="0"/>
                  <a:cs typeface="Roboto" panose="02000000000000000000" pitchFamily="2" charset="0"/>
                </a:endParaRPr>
              </a:p>
            </p:txBody>
          </p:sp>
        </p:grpSp>
        <p:cxnSp>
          <p:nvCxnSpPr>
            <p:cNvPr id="16" name="Straight Arrow Connector 15">
              <a:extLst>
                <a:ext uri="{FF2B5EF4-FFF2-40B4-BE49-F238E27FC236}">
                  <a16:creationId xmlns:a16="http://schemas.microsoft.com/office/drawing/2014/main" id="{DAE7BB45-B791-1739-03C7-AC6C65EF05F7}"/>
                </a:ext>
              </a:extLst>
            </p:cNvPr>
            <p:cNvCxnSpPr/>
            <p:nvPr/>
          </p:nvCxnSpPr>
          <p:spPr>
            <a:xfrm flipH="1">
              <a:off x="4055433" y="4668535"/>
              <a:ext cx="289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0" name="Table 19">
            <a:extLst>
              <a:ext uri="{FF2B5EF4-FFF2-40B4-BE49-F238E27FC236}">
                <a16:creationId xmlns:a16="http://schemas.microsoft.com/office/drawing/2014/main" id="{B3C97F05-DC50-6128-B7E2-D5F468FD8A52}"/>
              </a:ext>
            </a:extLst>
          </p:cNvPr>
          <p:cNvGraphicFramePr>
            <a:graphicFrameLocks noGrp="1"/>
          </p:cNvGraphicFramePr>
          <p:nvPr/>
        </p:nvGraphicFramePr>
        <p:xfrm>
          <a:off x="6366904" y="1511842"/>
          <a:ext cx="5501247" cy="4814489"/>
        </p:xfrm>
        <a:graphic>
          <a:graphicData uri="http://schemas.openxmlformats.org/drawingml/2006/table">
            <a:tbl>
              <a:tblPr/>
              <a:tblGrid>
                <a:gridCol w="1348992">
                  <a:extLst>
                    <a:ext uri="{9D8B030D-6E8A-4147-A177-3AD203B41FA5}">
                      <a16:colId xmlns:a16="http://schemas.microsoft.com/office/drawing/2014/main" val="428350605"/>
                    </a:ext>
                  </a:extLst>
                </a:gridCol>
                <a:gridCol w="1384085">
                  <a:extLst>
                    <a:ext uri="{9D8B030D-6E8A-4147-A177-3AD203B41FA5}">
                      <a16:colId xmlns:a16="http://schemas.microsoft.com/office/drawing/2014/main" val="873987183"/>
                    </a:ext>
                  </a:extLst>
                </a:gridCol>
                <a:gridCol w="1384085">
                  <a:extLst>
                    <a:ext uri="{9D8B030D-6E8A-4147-A177-3AD203B41FA5}">
                      <a16:colId xmlns:a16="http://schemas.microsoft.com/office/drawing/2014/main" val="1805763678"/>
                    </a:ext>
                  </a:extLst>
                </a:gridCol>
                <a:gridCol w="1384085">
                  <a:extLst>
                    <a:ext uri="{9D8B030D-6E8A-4147-A177-3AD203B41FA5}">
                      <a16:colId xmlns:a16="http://schemas.microsoft.com/office/drawing/2014/main" val="3387931811"/>
                    </a:ext>
                  </a:extLst>
                </a:gridCol>
              </a:tblGrid>
              <a:tr h="526729">
                <a:tc>
                  <a:txBody>
                    <a:bodyPr/>
                    <a:lstStyle/>
                    <a:p>
                      <a:pPr algn="ctr" fontAlgn="b"/>
                      <a:r>
                        <a:rPr lang="vi-VN" sz="1400" b="1" i="0" u="none" strike="noStrike">
                          <a:solidFill>
                            <a:schemeClr val="tx1"/>
                          </a:solidFill>
                          <a:effectLst/>
                          <a:latin typeface="Roboto" panose="02000000000000000000" pitchFamily="2" charset="0"/>
                          <a:ea typeface="Roboto" panose="02000000000000000000" pitchFamily="2" charset="0"/>
                          <a:cs typeface="Roboto" panose="02000000000000000000" pitchFamily="2" charset="0"/>
                        </a:rPr>
                        <a:t>Mã CK</a:t>
                      </a:r>
                      <a:r>
                        <a:rPr lang="en-US" sz="1400" b="1" i="0" u="none" strike="noStrike">
                          <a:solidFill>
                            <a:schemeClr val="tx1"/>
                          </a:solidFill>
                          <a:effectLst/>
                          <a:latin typeface="Roboto" panose="02000000000000000000" pitchFamily="2" charset="0"/>
                          <a:ea typeface="Roboto" panose="02000000000000000000" pitchFamily="2" charset="0"/>
                          <a:cs typeface="Roboto" panose="02000000000000000000" pitchFamily="2"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1" i="0" u="none" strike="noStrike">
                          <a:solidFill>
                            <a:schemeClr val="tx1"/>
                          </a:solidFill>
                          <a:effectLst/>
                          <a:latin typeface="Roboto" panose="02000000000000000000" pitchFamily="2" charset="0"/>
                          <a:ea typeface="Roboto" panose="02000000000000000000" pitchFamily="2" charset="0"/>
                          <a:cs typeface="Roboto" panose="02000000000000000000" pitchFamily="2" charset="0"/>
                        </a:rPr>
                        <a:t>Nợ phải trả/Tổng tài sản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1" i="0" u="none" strike="noStrike">
                          <a:solidFill>
                            <a:schemeClr val="tx1"/>
                          </a:solidFill>
                          <a:effectLst/>
                          <a:latin typeface="Roboto" panose="02000000000000000000" pitchFamily="2" charset="0"/>
                          <a:ea typeface="Roboto" panose="02000000000000000000" pitchFamily="2" charset="0"/>
                          <a:cs typeface="Roboto" panose="02000000000000000000" pitchFamily="2" charset="0"/>
                        </a:rPr>
                        <a:t>Nợ ròng/Vốn chủ sở hữu</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1" i="0" u="none" strike="noStrike">
                          <a:solidFill>
                            <a:schemeClr val="tx1"/>
                          </a:solidFill>
                          <a:effectLst/>
                          <a:latin typeface="Roboto" panose="02000000000000000000" pitchFamily="2" charset="0"/>
                          <a:ea typeface="Roboto" panose="02000000000000000000" pitchFamily="2" charset="0"/>
                          <a:cs typeface="Roboto" panose="02000000000000000000" pitchFamily="2" charset="0"/>
                        </a:rPr>
                        <a:t>Tiền mặt/Nợ vay ngắn hạn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4139222"/>
                  </a:ext>
                </a:extLst>
              </a:tr>
              <a:tr h="26798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NBB</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73%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148%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481978331"/>
                  </a:ext>
                </a:extLst>
              </a:tr>
              <a:tr h="26798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NVL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83%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129%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70900865"/>
                  </a:ext>
                </a:extLst>
              </a:tr>
              <a:tr h="26798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SZC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147%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640088014"/>
                  </a:ext>
                </a:extLst>
              </a:tr>
              <a:tr h="26798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VIC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77%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27%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995684442"/>
                  </a:ext>
                </a:extLst>
              </a:tr>
              <a:tr h="267985">
                <a:tc>
                  <a:txBody>
                    <a:bodyPr/>
                    <a:lstStyle/>
                    <a:p>
                      <a:pPr algn="ctr" fontAlgn="b"/>
                      <a:r>
                        <a:rPr lang="en-US" sz="14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QCG</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485903500"/>
                  </a:ext>
                </a:extLst>
              </a:tr>
              <a:tr h="26798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SCR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37%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19203983"/>
                  </a:ext>
                </a:extLst>
              </a:tr>
              <a:tr h="267985">
                <a:tc>
                  <a:txBody>
                    <a:bodyPr/>
                    <a:lstStyle/>
                    <a:p>
                      <a:pPr algn="ctr" fontAlgn="b"/>
                      <a:r>
                        <a:rPr lang="en-US" sz="14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BCM</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89%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921091038"/>
                  </a:ext>
                </a:extLst>
              </a:tr>
              <a:tr h="26798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DXG</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38%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28%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716632156"/>
                  </a:ext>
                </a:extLst>
              </a:tr>
              <a:tr h="26798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KBC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63339085"/>
                  </a:ext>
                </a:extLst>
              </a:tr>
              <a:tr h="26798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VPI</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93%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28%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787043916"/>
                  </a:ext>
                </a:extLst>
              </a:tr>
              <a:tr h="26798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DIG</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33%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26%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472296"/>
                  </a:ext>
                </a:extLst>
              </a:tr>
              <a:tr h="267985">
                <a:tc>
                  <a:txBody>
                    <a:bodyPr/>
                    <a:lstStyle/>
                    <a:p>
                      <a:pPr algn="ctr" fontAlgn="b"/>
                      <a:r>
                        <a:rPr lang="en-US" sz="14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PDR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506190899"/>
                  </a:ext>
                </a:extLst>
              </a:tr>
              <a:tr h="267985">
                <a:tc>
                  <a:txBody>
                    <a:bodyPr/>
                    <a:lstStyle/>
                    <a:p>
                      <a:pPr algn="ctr" fontAlgn="b"/>
                      <a:r>
                        <a:rPr lang="en-US" sz="1400" b="1"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VHM</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7194841"/>
                  </a:ext>
                </a:extLst>
              </a:tr>
              <a:tr h="26798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KDH</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42%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173%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5303622"/>
                  </a:ext>
                </a:extLst>
              </a:tr>
              <a:tr h="26798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NLG</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188%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4387710"/>
                  </a:ext>
                </a:extLst>
              </a:tr>
              <a:tr h="267985">
                <a:tc>
                  <a:txBody>
                    <a:bodyPr/>
                    <a:lstStyle/>
                    <a:p>
                      <a:pPr algn="ctr" fontAlgn="b"/>
                      <a:r>
                        <a:rPr lang="en-US" sz="14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IDC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37%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203%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4869891"/>
                  </a:ext>
                </a:extLst>
              </a:tr>
            </a:tbl>
          </a:graphicData>
        </a:graphic>
      </p:graphicFrame>
      <p:sp>
        <p:nvSpPr>
          <p:cNvPr id="21" name="TextBox 20">
            <a:extLst>
              <a:ext uri="{FF2B5EF4-FFF2-40B4-BE49-F238E27FC236}">
                <a16:creationId xmlns:a16="http://schemas.microsoft.com/office/drawing/2014/main" id="{14C64695-1E1C-20B0-8FBE-5EB9EDD67026}"/>
              </a:ext>
            </a:extLst>
          </p:cNvPr>
          <p:cNvSpPr txBox="1"/>
          <p:nvPr/>
        </p:nvSpPr>
        <p:spPr>
          <a:xfrm>
            <a:off x="6500057" y="885147"/>
            <a:ext cx="52349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Áp dụng tiêu chí “3 lằn ranh đỏ” cho top các doanh nghiệp </a:t>
            </a:r>
            <a:r>
              <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BĐS</a:t>
            </a:r>
            <a:r>
              <a:rPr kumimoji="0" lang="vi-VN"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theo quy mô vốn hóa </a:t>
            </a:r>
            <a:endPar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7950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328;p14">
            <a:extLst>
              <a:ext uri="{FF2B5EF4-FFF2-40B4-BE49-F238E27FC236}">
                <a16:creationId xmlns:a16="http://schemas.microsoft.com/office/drawing/2014/main" id="{4E10F346-DE67-4664-9EDB-3A8C5FA9372A}"/>
              </a:ext>
            </a:extLst>
          </p:cNvPr>
          <p:cNvPicPr preferRelativeResize="0">
            <a:picLocks noGrp="1"/>
          </p:cNvPicPr>
          <p:nvPr>
            <p:ph type="pic" idx="2"/>
          </p:nvPr>
        </p:nvPicPr>
        <p:blipFill rotWithShape="1">
          <a:blip r:embed="rId2">
            <a:alphaModFix/>
          </a:blip>
          <a:srcRect l="9" r="9"/>
          <a:stretch/>
        </p:blipFill>
        <p:spPr>
          <a:xfrm>
            <a:off x="0" y="0"/>
            <a:ext cx="12192000" cy="6858000"/>
          </a:xfrm>
          <a:prstGeom prst="rect">
            <a:avLst/>
          </a:prstGeom>
          <a:noFill/>
          <a:ln>
            <a:noFill/>
          </a:ln>
        </p:spPr>
      </p:pic>
      <p:sp>
        <p:nvSpPr>
          <p:cNvPr id="4" name="TextBox 3">
            <a:extLst>
              <a:ext uri="{FF2B5EF4-FFF2-40B4-BE49-F238E27FC236}">
                <a16:creationId xmlns:a16="http://schemas.microsoft.com/office/drawing/2014/main" id="{A096DDA1-9F99-495A-872A-EA11F497726E}"/>
              </a:ext>
            </a:extLst>
          </p:cNvPr>
          <p:cNvSpPr txBox="1"/>
          <p:nvPr/>
        </p:nvSpPr>
        <p:spPr>
          <a:xfrm>
            <a:off x="4079610" y="2410176"/>
            <a:ext cx="6578551"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err="1">
                <a:ln>
                  <a:noFill/>
                </a:ln>
                <a:solidFill>
                  <a:srgbClr val="FFFFFF"/>
                </a:solidFill>
                <a:effectLst/>
                <a:uLnTx/>
                <a:uFillTx/>
                <a:latin typeface="Arial"/>
                <a:ea typeface="+mn-ea"/>
                <a:cs typeface="+mn-cs"/>
              </a:rPr>
              <a:t>Ví</a:t>
            </a:r>
            <a:r>
              <a:rPr kumimoji="0" lang="en-US" sz="8000" b="1" i="0" u="none" strike="noStrike" kern="1200" cap="none" spc="0" normalizeH="0" baseline="0" noProof="0" dirty="0">
                <a:ln>
                  <a:noFill/>
                </a:ln>
                <a:solidFill>
                  <a:srgbClr val="FFFFFF"/>
                </a:solidFill>
                <a:effectLst/>
                <a:uLnTx/>
                <a:uFillTx/>
                <a:latin typeface="Arial"/>
                <a:ea typeface="+mn-ea"/>
                <a:cs typeface="+mn-cs"/>
              </a:rPr>
              <a:t> </a:t>
            </a:r>
            <a:r>
              <a:rPr kumimoji="0" lang="en-US" sz="8000" b="1" i="0" u="none" strike="noStrike" kern="1200" cap="none" spc="0" normalizeH="0" baseline="0" noProof="0" dirty="0" err="1">
                <a:ln>
                  <a:noFill/>
                </a:ln>
                <a:solidFill>
                  <a:srgbClr val="FFFFFF"/>
                </a:solidFill>
                <a:effectLst/>
                <a:uLnTx/>
                <a:uFillTx/>
                <a:latin typeface="Arial"/>
                <a:ea typeface="+mn-ea"/>
                <a:cs typeface="+mn-cs"/>
              </a:rPr>
              <a:t>dụ</a:t>
            </a:r>
            <a:r>
              <a:rPr kumimoji="0" lang="en-US" sz="8000" b="1" i="0" u="none" strike="noStrike" kern="1200" cap="none" spc="0" normalizeH="0" baseline="0" noProof="0" dirty="0">
                <a:ln>
                  <a:noFill/>
                </a:ln>
                <a:solidFill>
                  <a:srgbClr val="FFFFFF"/>
                </a:solidFill>
                <a:effectLst/>
                <a:uLnTx/>
                <a:uFillTx/>
                <a:latin typeface="Arial"/>
                <a:ea typeface="+mn-ea"/>
                <a:cs typeface="+mn-cs"/>
              </a:rPr>
              <a:t> 4</a:t>
            </a:r>
          </a:p>
        </p:txBody>
      </p:sp>
    </p:spTree>
    <p:extLst>
      <p:ext uri="{BB962C8B-B14F-4D97-AF65-F5344CB8AC3E}">
        <p14:creationId xmlns:p14="http://schemas.microsoft.com/office/powerpoint/2010/main" val="297622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10274846" cy="550535"/>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Ví</a:t>
            </a:r>
            <a:r>
              <a:rPr kumimoji="0" lang="en-US" sz="28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dụ</a:t>
            </a:r>
            <a:r>
              <a:rPr kumimoji="0" lang="en-US" sz="28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4: </a:t>
            </a:r>
            <a:r>
              <a:rPr kumimoji="0" lang="vi-VN" sz="28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Chính sách nguồn vốn của DN BĐS lớn</a:t>
            </a:r>
            <a:r>
              <a:rPr kumimoji="0" lang="en-US" sz="28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_Version 1</a:t>
            </a:r>
          </a:p>
        </p:txBody>
      </p:sp>
      <p:sp>
        <p:nvSpPr>
          <p:cNvPr id="9" name="Rectangle 8">
            <a:extLst>
              <a:ext uri="{FF2B5EF4-FFF2-40B4-BE49-F238E27FC236}">
                <a16:creationId xmlns:a16="http://schemas.microsoft.com/office/drawing/2014/main" id="{5D18A510-87EA-CDBF-079D-300969BCCBCE}"/>
              </a:ext>
            </a:extLst>
          </p:cNvPr>
          <p:cNvSpPr/>
          <p:nvPr/>
        </p:nvSpPr>
        <p:spPr>
          <a:xfrm>
            <a:off x="7789273" y="0"/>
            <a:ext cx="4402726" cy="3651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 name="Hình chữ nhật 11">
            <a:extLst>
              <a:ext uri="{FF2B5EF4-FFF2-40B4-BE49-F238E27FC236}">
                <a16:creationId xmlns:a16="http://schemas.microsoft.com/office/drawing/2014/main" id="{0054150E-3746-1C13-8221-728C0B8041CE}"/>
              </a:ext>
            </a:extLst>
          </p:cNvPr>
          <p:cNvSpPr/>
          <p:nvPr/>
        </p:nvSpPr>
        <p:spPr>
          <a:xfrm>
            <a:off x="747659" y="740645"/>
            <a:ext cx="10628673" cy="55629"/>
          </a:xfrm>
          <a:prstGeom prst="rect">
            <a:avLst/>
          </a:prstGeom>
          <a:gradFill flip="none" rotWithShape="1">
            <a:gsLst>
              <a:gs pos="71000">
                <a:schemeClr val="bg1"/>
              </a:gs>
              <a:gs pos="100000">
                <a:schemeClr val="bg1"/>
              </a:gs>
              <a:gs pos="35000">
                <a:srgbClr val="D0494A"/>
              </a:gs>
              <a:gs pos="0">
                <a:srgbClr val="C00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TextBox 17">
            <a:extLst>
              <a:ext uri="{FF2B5EF4-FFF2-40B4-BE49-F238E27FC236}">
                <a16:creationId xmlns:a16="http://schemas.microsoft.com/office/drawing/2014/main" id="{BBF55354-24B4-191B-655E-407FF3BDD564}"/>
              </a:ext>
            </a:extLst>
          </p:cNvPr>
          <p:cNvSpPr txBox="1"/>
          <p:nvPr/>
        </p:nvSpPr>
        <p:spPr>
          <a:xfrm>
            <a:off x="7789274" y="17545"/>
            <a:ext cx="4402726"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KHẢ NĂNG TRẢ NỢ CỦA CÁC NHÓM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2" name="Chart 1">
            <a:extLst>
              <a:ext uri="{FF2B5EF4-FFF2-40B4-BE49-F238E27FC236}">
                <a16:creationId xmlns:a16="http://schemas.microsoft.com/office/drawing/2014/main" id="{C46BED68-010E-8D4A-3EFC-CC8EE4F8BE43}"/>
              </a:ext>
            </a:extLst>
          </p:cNvPr>
          <p:cNvGraphicFramePr/>
          <p:nvPr>
            <p:extLst>
              <p:ext uri="{D42A27DB-BD31-4B8C-83A1-F6EECF244321}">
                <p14:modId xmlns:p14="http://schemas.microsoft.com/office/powerpoint/2010/main" val="830545487"/>
              </p:ext>
            </p:extLst>
          </p:nvPr>
        </p:nvGraphicFramePr>
        <p:xfrm>
          <a:off x="0" y="1324166"/>
          <a:ext cx="5943600" cy="261385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5B4D8830-21D3-A33C-A42F-A352B8E41216}"/>
              </a:ext>
            </a:extLst>
          </p:cNvPr>
          <p:cNvSpPr txBox="1"/>
          <p:nvPr/>
        </p:nvSpPr>
        <p:spPr>
          <a:xfrm>
            <a:off x="0" y="927427"/>
            <a:ext cx="6111240" cy="341247"/>
          </a:xfrm>
          <a:prstGeom prst="rect">
            <a:avLst/>
          </a:prstGeom>
          <a:noFill/>
        </p:spPr>
        <p:txBody>
          <a:bodyPr wrap="square">
            <a:spAutoFit/>
          </a:bodyPr>
          <a:lstStyle/>
          <a:p>
            <a:pPr marL="0" marR="0" algn="ctr">
              <a:lnSpc>
                <a:spcPct val="107000"/>
              </a:lnSpc>
              <a:spcBef>
                <a:spcPts val="0"/>
              </a:spcBef>
              <a:spcAft>
                <a:spcPts val="0"/>
              </a:spcAft>
            </a:pPr>
            <a:r>
              <a:rPr lang="en-US" sz="1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Phân bổ nguồn vốn vay của một số công ty bất động sản</a:t>
            </a:r>
            <a:endParaRPr lang="en-US" sz="1600" kern="10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B36D8272-A13F-286A-DC42-01214A61C6C9}"/>
              </a:ext>
            </a:extLst>
          </p:cNvPr>
          <p:cNvSpPr txBox="1"/>
          <p:nvPr/>
        </p:nvSpPr>
        <p:spPr>
          <a:xfrm>
            <a:off x="-50047" y="3938016"/>
            <a:ext cx="6112042" cy="341247"/>
          </a:xfrm>
          <a:prstGeom prst="rect">
            <a:avLst/>
          </a:prstGeom>
          <a:noFill/>
        </p:spPr>
        <p:txBody>
          <a:bodyPr wrap="square">
            <a:spAutoFit/>
          </a:bodyPr>
          <a:lstStyle/>
          <a:p>
            <a:pPr marL="0" marR="0" algn="ctr">
              <a:lnSpc>
                <a:spcPct val="107000"/>
              </a:lnSpc>
              <a:spcBef>
                <a:spcPts val="0"/>
              </a:spcBef>
              <a:spcAft>
                <a:spcPts val="0"/>
              </a:spcAft>
            </a:pPr>
            <a:r>
              <a:rPr lang="en-US" sz="1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Phân bổ nguồn vốn vay của NVL (tỷ đồng)</a:t>
            </a:r>
            <a:endParaRPr lang="en-US" sz="1600" kern="10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15" name="Chart 14">
            <a:extLst>
              <a:ext uri="{FF2B5EF4-FFF2-40B4-BE49-F238E27FC236}">
                <a16:creationId xmlns:a16="http://schemas.microsoft.com/office/drawing/2014/main" id="{AB502A26-F77E-2EA8-6E81-6DC85C62374F}"/>
              </a:ext>
            </a:extLst>
          </p:cNvPr>
          <p:cNvGraphicFramePr/>
          <p:nvPr>
            <p:extLst>
              <p:ext uri="{D42A27DB-BD31-4B8C-83A1-F6EECF244321}">
                <p14:modId xmlns:p14="http://schemas.microsoft.com/office/powerpoint/2010/main" val="56041482"/>
              </p:ext>
            </p:extLst>
          </p:nvPr>
        </p:nvGraphicFramePr>
        <p:xfrm>
          <a:off x="118395" y="4310362"/>
          <a:ext cx="5943600" cy="23348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D2D45E32-0DCD-232B-6D2A-B41B7EEB8338}"/>
              </a:ext>
            </a:extLst>
          </p:cNvPr>
          <p:cNvGraphicFramePr/>
          <p:nvPr>
            <p:extLst>
              <p:ext uri="{D42A27DB-BD31-4B8C-83A1-F6EECF244321}">
                <p14:modId xmlns:p14="http://schemas.microsoft.com/office/powerpoint/2010/main" val="2486338678"/>
              </p:ext>
            </p:extLst>
          </p:nvPr>
        </p:nvGraphicFramePr>
        <p:xfrm>
          <a:off x="5943600" y="4199383"/>
          <a:ext cx="3311317" cy="2514662"/>
        </p:xfrm>
        <a:graphic>
          <a:graphicData uri="http://schemas.openxmlformats.org/drawingml/2006/chart">
            <c:chart xmlns:c="http://schemas.openxmlformats.org/drawingml/2006/chart" xmlns:r="http://schemas.openxmlformats.org/officeDocument/2006/relationships" r:id="rId5"/>
          </a:graphicData>
        </a:graphic>
      </p:graphicFrame>
      <p:sp>
        <p:nvSpPr>
          <p:cNvPr id="19" name="TextBox 18">
            <a:extLst>
              <a:ext uri="{FF2B5EF4-FFF2-40B4-BE49-F238E27FC236}">
                <a16:creationId xmlns:a16="http://schemas.microsoft.com/office/drawing/2014/main" id="{F25FF403-C812-1EE3-A9E5-5831C9786B39}"/>
              </a:ext>
            </a:extLst>
          </p:cNvPr>
          <p:cNvSpPr txBox="1"/>
          <p:nvPr/>
        </p:nvSpPr>
        <p:spPr>
          <a:xfrm>
            <a:off x="6030987" y="3938016"/>
            <a:ext cx="3136542" cy="338554"/>
          </a:xfrm>
          <a:prstGeom prst="rect">
            <a:avLst/>
          </a:prstGeom>
          <a:noFill/>
        </p:spPr>
        <p:txBody>
          <a:bodyPr wrap="square">
            <a:spAutoFit/>
          </a:bodyPr>
          <a:lstStyle/>
          <a:p>
            <a:r>
              <a:rPr lang="en-US" sz="1600" b="1">
                <a:effectLst/>
                <a:latin typeface="Times New Roman" panose="02020603050405020304" pitchFamily="18" charset="0"/>
                <a:ea typeface="Calibri" panose="020F0502020204030204" pitchFamily="34" charset="0"/>
              </a:rPr>
              <a:t>Tỷ lệ đòn bẩy của một số </a:t>
            </a:r>
            <a:r>
              <a:rPr lang="vi-VN" sz="1600" b="1">
                <a:effectLst/>
                <a:latin typeface="Times New Roman" panose="02020603050405020304" pitchFamily="18" charset="0"/>
                <a:ea typeface="Calibri" panose="020F0502020204030204" pitchFamily="34" charset="0"/>
              </a:rPr>
              <a:t>DN BĐS</a:t>
            </a:r>
            <a:endParaRPr lang="en-US" sz="1600"/>
          </a:p>
        </p:txBody>
      </p:sp>
      <p:graphicFrame>
        <p:nvGraphicFramePr>
          <p:cNvPr id="20" name="Chart 19">
            <a:extLst>
              <a:ext uri="{FF2B5EF4-FFF2-40B4-BE49-F238E27FC236}">
                <a16:creationId xmlns:a16="http://schemas.microsoft.com/office/drawing/2014/main" id="{BF3F9EAA-2966-9E5B-CD30-2EBB3C1A778C}"/>
              </a:ext>
            </a:extLst>
          </p:cNvPr>
          <p:cNvGraphicFramePr/>
          <p:nvPr>
            <p:extLst>
              <p:ext uri="{D42A27DB-BD31-4B8C-83A1-F6EECF244321}">
                <p14:modId xmlns:p14="http://schemas.microsoft.com/office/powerpoint/2010/main" val="1622706895"/>
              </p:ext>
            </p:extLst>
          </p:nvPr>
        </p:nvGraphicFramePr>
        <p:xfrm>
          <a:off x="9147525" y="4472739"/>
          <a:ext cx="2926080" cy="2107310"/>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9041ACA0-D05B-F197-3D6E-24395D227E0A}"/>
              </a:ext>
            </a:extLst>
          </p:cNvPr>
          <p:cNvSpPr txBox="1"/>
          <p:nvPr/>
        </p:nvSpPr>
        <p:spPr>
          <a:xfrm>
            <a:off x="9342304" y="3937427"/>
            <a:ext cx="2544896" cy="584775"/>
          </a:xfrm>
          <a:prstGeom prst="rect">
            <a:avLst/>
          </a:prstGeom>
          <a:noFill/>
        </p:spPr>
        <p:txBody>
          <a:bodyPr wrap="square">
            <a:spAutoFit/>
          </a:bodyPr>
          <a:lstStyle/>
          <a:p>
            <a:pPr algn="ctr"/>
            <a:r>
              <a:rPr lang="en-US" sz="1600" b="1">
                <a:effectLst/>
                <a:latin typeface="Times New Roman" panose="02020603050405020304" pitchFamily="18" charset="0"/>
                <a:ea typeface="Calibri" panose="020F0502020204030204" pitchFamily="34" charset="0"/>
              </a:rPr>
              <a:t>Tỷ lệ tiền mặt/ nợ phải trả của một số </a:t>
            </a:r>
            <a:r>
              <a:rPr lang="vi-VN" sz="1600" b="1">
                <a:effectLst/>
                <a:latin typeface="Times New Roman" panose="02020603050405020304" pitchFamily="18" charset="0"/>
                <a:ea typeface="Calibri" panose="020F0502020204030204" pitchFamily="34" charset="0"/>
              </a:rPr>
              <a:t>DN BĐS</a:t>
            </a:r>
            <a:endParaRPr lang="en-US" sz="1600"/>
          </a:p>
        </p:txBody>
      </p:sp>
      <p:sp>
        <p:nvSpPr>
          <p:cNvPr id="25" name="TextBox 24">
            <a:extLst>
              <a:ext uri="{FF2B5EF4-FFF2-40B4-BE49-F238E27FC236}">
                <a16:creationId xmlns:a16="http://schemas.microsoft.com/office/drawing/2014/main" id="{3337815C-0F8E-7162-7553-971BC337C262}"/>
              </a:ext>
            </a:extLst>
          </p:cNvPr>
          <p:cNvSpPr txBox="1"/>
          <p:nvPr/>
        </p:nvSpPr>
        <p:spPr>
          <a:xfrm>
            <a:off x="10441097" y="6582031"/>
            <a:ext cx="1614545" cy="253916"/>
          </a:xfrm>
          <a:prstGeom prst="rect">
            <a:avLst/>
          </a:prstGeom>
          <a:noFill/>
        </p:spPr>
        <p:txBody>
          <a:bodyPr wrap="none" rtlCol="0">
            <a:spAutoFit/>
          </a:bodyPr>
          <a:lstStyle/>
          <a:p>
            <a:r>
              <a:rPr lang="vi-VN" sz="1050" i="1">
                <a:latin typeface="Roboto" panose="02000000000000000000" pitchFamily="2" charset="0"/>
                <a:ea typeface="Roboto" panose="02000000000000000000" pitchFamily="2" charset="0"/>
                <a:cs typeface="Roboto" panose="02000000000000000000" pitchFamily="2" charset="0"/>
              </a:rPr>
              <a:t>Nguồn: Tác giả tổng hợp</a:t>
            </a:r>
            <a:endParaRPr lang="en-US" sz="1050" i="1">
              <a:latin typeface="Roboto" panose="02000000000000000000" pitchFamily="2" charset="0"/>
              <a:ea typeface="Roboto" panose="02000000000000000000" pitchFamily="2" charset="0"/>
              <a:cs typeface="Roboto" panose="02000000000000000000" pitchFamily="2" charset="0"/>
            </a:endParaRPr>
          </a:p>
        </p:txBody>
      </p:sp>
      <p:grpSp>
        <p:nvGrpSpPr>
          <p:cNvPr id="26" name="Group 25">
            <a:extLst>
              <a:ext uri="{FF2B5EF4-FFF2-40B4-BE49-F238E27FC236}">
                <a16:creationId xmlns:a16="http://schemas.microsoft.com/office/drawing/2014/main" id="{EE10DCFC-97BA-6BF1-56B3-0946570D8661}"/>
              </a:ext>
            </a:extLst>
          </p:cNvPr>
          <p:cNvGrpSpPr/>
          <p:nvPr/>
        </p:nvGrpSpPr>
        <p:grpSpPr>
          <a:xfrm>
            <a:off x="6061995" y="1041646"/>
            <a:ext cx="5825206" cy="2699612"/>
            <a:chOff x="363154" y="5453208"/>
            <a:chExt cx="5011486" cy="1303482"/>
          </a:xfrm>
        </p:grpSpPr>
        <p:sp>
          <p:nvSpPr>
            <p:cNvPr id="27" name="TextBox 26">
              <a:extLst>
                <a:ext uri="{FF2B5EF4-FFF2-40B4-BE49-F238E27FC236}">
                  <a16:creationId xmlns:a16="http://schemas.microsoft.com/office/drawing/2014/main" id="{7012CDA5-318E-83FA-A6B1-EFF6BBA7C2FB}"/>
                </a:ext>
              </a:extLst>
            </p:cNvPr>
            <p:cNvSpPr txBox="1"/>
            <p:nvPr/>
          </p:nvSpPr>
          <p:spPr>
            <a:xfrm>
              <a:off x="457872" y="5511321"/>
              <a:ext cx="4719917" cy="253916"/>
            </a:xfrm>
            <a:prstGeom prst="rect">
              <a:avLst/>
            </a:prstGeom>
            <a:noFill/>
          </p:spPr>
          <p:txBody>
            <a:bodyPr wrap="square" rtlCol="0">
              <a:spAutoFit/>
            </a:bodyPr>
            <a:lstStyle/>
            <a:p>
              <a:pPr algn="just"/>
              <a:r>
                <a:rPr lang="vi-VN" sz="1050">
                  <a:latin typeface="Roboto" panose="02000000000000000000" pitchFamily="2" charset="0"/>
                  <a:ea typeface="Roboto" panose="02000000000000000000" pitchFamily="2" charset="0"/>
                  <a:cs typeface="Roboto" panose="02000000000000000000" pitchFamily="2" charset="0"/>
                </a:rPr>
                <a:t>Content</a:t>
              </a:r>
              <a:endParaRPr lang="en-US" sz="1050" dirty="0">
                <a:latin typeface="Roboto" panose="02000000000000000000" pitchFamily="2" charset="0"/>
                <a:ea typeface="Roboto" panose="02000000000000000000" pitchFamily="2" charset="0"/>
                <a:cs typeface="Roboto" panose="02000000000000000000" pitchFamily="2" charset="0"/>
              </a:endParaRPr>
            </a:p>
          </p:txBody>
        </p:sp>
        <p:sp>
          <p:nvSpPr>
            <p:cNvPr id="28" name="Rectangle: Rounded Corners 27">
              <a:extLst>
                <a:ext uri="{FF2B5EF4-FFF2-40B4-BE49-F238E27FC236}">
                  <a16:creationId xmlns:a16="http://schemas.microsoft.com/office/drawing/2014/main" id="{ECDA3EAB-1B84-2D47-3B68-04EBC59527BB}"/>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746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10450106" cy="550535"/>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Ví</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dụ</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4: </a:t>
            </a:r>
            <a:r>
              <a:rPr kumimoji="0" lang="vi-VN"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Chính sách nguồn vốn của DN BĐS lớn</a:t>
            </a:r>
            <a:r>
              <a:rPr lang="en-US" sz="2800" b="1" dirty="0">
                <a:solidFill>
                  <a:srgbClr val="002060"/>
                </a:solidFill>
                <a:latin typeface="Roboto" panose="02000000000000000000" pitchFamily="2" charset="0"/>
                <a:ea typeface="Roboto" panose="02000000000000000000" pitchFamily="2" charset="0"/>
                <a:cs typeface="Roboto" panose="02000000000000000000" pitchFamily="2" charset="0"/>
              </a:rPr>
              <a:t>_Version 2</a:t>
            </a:r>
            <a:endPar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6" name="Group 25">
            <a:extLst>
              <a:ext uri="{FF2B5EF4-FFF2-40B4-BE49-F238E27FC236}">
                <a16:creationId xmlns:a16="http://schemas.microsoft.com/office/drawing/2014/main" id="{EE10DCFC-97BA-6BF1-56B3-0946570D8661}"/>
              </a:ext>
            </a:extLst>
          </p:cNvPr>
          <p:cNvGrpSpPr/>
          <p:nvPr/>
        </p:nvGrpSpPr>
        <p:grpSpPr>
          <a:xfrm>
            <a:off x="6230436" y="1500385"/>
            <a:ext cx="5825206" cy="1730202"/>
            <a:chOff x="312087" y="5268703"/>
            <a:chExt cx="5011486" cy="1454444"/>
          </a:xfrm>
        </p:grpSpPr>
        <p:sp>
          <p:nvSpPr>
            <p:cNvPr id="27" name="TextBox 26">
              <a:extLst>
                <a:ext uri="{FF2B5EF4-FFF2-40B4-BE49-F238E27FC236}">
                  <a16:creationId xmlns:a16="http://schemas.microsoft.com/office/drawing/2014/main" id="{7012CDA5-318E-83FA-A6B1-EFF6BBA7C2FB}"/>
                </a:ext>
              </a:extLst>
            </p:cNvPr>
            <p:cNvSpPr txBox="1"/>
            <p:nvPr/>
          </p:nvSpPr>
          <p:spPr>
            <a:xfrm>
              <a:off x="457871" y="5336180"/>
              <a:ext cx="4719917" cy="1319489"/>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Phần</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lớn</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công</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ty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bất</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động</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sản</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đều</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có</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sự</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gia</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tăng</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đáng</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kể</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trái</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trong</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cơ</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cấu</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nguồn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vốn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giai</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đoạn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2019-2021.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Sự</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khác</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biệt</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trong</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chiến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lược</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kinh</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doanh</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và</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chiến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lược</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quản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lý</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rủi</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ro</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khiến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cơ</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cấu</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tài</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chính</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họ</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cũng</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rất</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khác</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nhau</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Nợ</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trái</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Novaland</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đã</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tăng</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+6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lần</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từ</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2017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đến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2022,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trong</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khi</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đó</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phần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vốn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vay</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ngân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hàng</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chỉ</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tăng</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gấp</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3 </a:t>
              </a:r>
              <a:r>
                <a:rPr kumimoji="0" lang="en-US" sz="120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lần</a:t>
              </a:r>
              <a:r>
                <a:rPr kumimoji="0" lang="en-US" sz="120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trong</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khi</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nguồn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vốn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khác</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chỉ</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tăng</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gấp</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rưỡi</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qua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đó</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góp</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phần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đẩy</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đòn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bẫy</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tài</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chính</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Novaland</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tăng</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nhanh</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trong</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thời</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gian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ngắn</a:t>
              </a: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p>
          </p:txBody>
        </p:sp>
        <p:sp>
          <p:nvSpPr>
            <p:cNvPr id="28" name="Rectangle: Rounded Corners 27">
              <a:extLst>
                <a:ext uri="{FF2B5EF4-FFF2-40B4-BE49-F238E27FC236}">
                  <a16:creationId xmlns:a16="http://schemas.microsoft.com/office/drawing/2014/main" id="{ECDA3EAB-1B84-2D47-3B68-04EBC59527BB}"/>
                </a:ext>
              </a:extLst>
            </p:cNvPr>
            <p:cNvSpPr/>
            <p:nvPr/>
          </p:nvSpPr>
          <p:spPr>
            <a:xfrm>
              <a:off x="312087" y="5268703"/>
              <a:ext cx="5011486" cy="1454444"/>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mn-ea"/>
                <a:cs typeface="+mn-cs"/>
              </a:endParaRPr>
            </a:p>
          </p:txBody>
        </p:sp>
      </p:grpSp>
      <p:sp>
        <p:nvSpPr>
          <p:cNvPr id="3" name="Hình chữ nhật 11">
            <a:extLst>
              <a:ext uri="{FF2B5EF4-FFF2-40B4-BE49-F238E27FC236}">
                <a16:creationId xmlns:a16="http://schemas.microsoft.com/office/drawing/2014/main" id="{FCE8B2FE-D866-4399-7E9A-DE95C3C0768C}"/>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BC705E97-4092-2E91-0BEF-15F188988648}"/>
              </a:ext>
            </a:extLst>
          </p:cNvPr>
          <p:cNvSpPr txBox="1"/>
          <p:nvPr/>
        </p:nvSpPr>
        <p:spPr>
          <a:xfrm>
            <a:off x="7789274" y="-3384"/>
            <a:ext cx="4402726" cy="338554"/>
          </a:xfrm>
          <a:prstGeom prst="rect">
            <a:avLst/>
          </a:prstGeom>
          <a:solidFill>
            <a:srgbClr val="002060"/>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KHẢ NĂNG TRẢ NỢ CỦA CÁC NHÓM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0" name="Group 19">
            <a:extLst>
              <a:ext uri="{FF2B5EF4-FFF2-40B4-BE49-F238E27FC236}">
                <a16:creationId xmlns:a16="http://schemas.microsoft.com/office/drawing/2014/main" id="{5C6885C8-DFF0-F3C1-C0D7-7765B332F3C0}"/>
              </a:ext>
            </a:extLst>
          </p:cNvPr>
          <p:cNvGrpSpPr/>
          <p:nvPr/>
        </p:nvGrpSpPr>
        <p:grpSpPr>
          <a:xfrm>
            <a:off x="5906431" y="3657641"/>
            <a:ext cx="6116203" cy="2890908"/>
            <a:chOff x="5906431" y="3657641"/>
            <a:chExt cx="6116203" cy="2890908"/>
          </a:xfrm>
        </p:grpSpPr>
        <p:grpSp>
          <p:nvGrpSpPr>
            <p:cNvPr id="6" name="Group 5">
              <a:extLst>
                <a:ext uri="{FF2B5EF4-FFF2-40B4-BE49-F238E27FC236}">
                  <a16:creationId xmlns:a16="http://schemas.microsoft.com/office/drawing/2014/main" id="{980D5A04-30CF-C180-D079-632CFCCD3ADD}"/>
                </a:ext>
              </a:extLst>
            </p:cNvPr>
            <p:cNvGrpSpPr/>
            <p:nvPr/>
          </p:nvGrpSpPr>
          <p:grpSpPr>
            <a:xfrm>
              <a:off x="5992009" y="3934699"/>
              <a:ext cx="6030625" cy="2613850"/>
              <a:chOff x="0" y="0"/>
              <a:chExt cx="10590141" cy="5078795"/>
            </a:xfrm>
          </p:grpSpPr>
          <p:sp>
            <p:nvSpPr>
              <p:cNvPr id="8" name="TextBox 7">
                <a:extLst>
                  <a:ext uri="{FF2B5EF4-FFF2-40B4-BE49-F238E27FC236}">
                    <a16:creationId xmlns:a16="http://schemas.microsoft.com/office/drawing/2014/main" id="{0EE17BEA-6FF6-E3AD-15F7-872D5E3F00E0}"/>
                  </a:ext>
                </a:extLst>
              </p:cNvPr>
              <p:cNvSpPr txBox="1"/>
              <p:nvPr/>
            </p:nvSpPr>
            <p:spPr>
              <a:xfrm>
                <a:off x="0" y="2615953"/>
                <a:ext cx="1410890" cy="674611"/>
              </a:xfrm>
              <a:prstGeom prst="rect">
                <a:avLst/>
              </a:prstGeom>
              <a:noFill/>
              <a:ln>
                <a:solidFill>
                  <a:schemeClr val="tx1"/>
                </a:solidFill>
              </a:ln>
            </p:spPr>
            <p:txBody>
              <a:bodyPr wrap="square" rtlCol="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mn-cs"/>
                  </a:rPr>
                  <a:t>Khoản</a:t>
                </a:r>
                <a:r>
                  <a:rPr kumimoji="0" lang="en-US" sz="10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 </a:t>
                </a:r>
                <a:r>
                  <a:rPr kumimoji="0" lang="en-US" sz="10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mn-cs"/>
                  </a:rPr>
                  <a:t>vay</a:t>
                </a:r>
                <a:endParaRPr kumimoji="0" lang="en-US" sz="11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9" name="TextBox 13">
                <a:extLst>
                  <a:ext uri="{FF2B5EF4-FFF2-40B4-BE49-F238E27FC236}">
                    <a16:creationId xmlns:a16="http://schemas.microsoft.com/office/drawing/2014/main" id="{33BBBAE0-A800-38B5-D312-E8E4F6155C31}"/>
                  </a:ext>
                </a:extLst>
              </p:cNvPr>
              <p:cNvSpPr txBox="1"/>
              <p:nvPr/>
            </p:nvSpPr>
            <p:spPr>
              <a:xfrm>
                <a:off x="2702830" y="705056"/>
                <a:ext cx="3341819" cy="663916"/>
              </a:xfrm>
              <a:prstGeom prst="rect">
                <a:avLst/>
              </a:prstGeom>
              <a:noFill/>
              <a:ln>
                <a:solidFill>
                  <a:schemeClr val="tx1"/>
                </a:solidFill>
              </a:ln>
            </p:spPr>
            <p:txBody>
              <a:bodyPr wrap="square" rtlCol="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Khoản vay có tài sản đảm bảo</a:t>
                </a:r>
                <a:endParaRPr kumimoji="0" lang="en-US" sz="11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0" name="TextBox 36">
                <a:extLst>
                  <a:ext uri="{FF2B5EF4-FFF2-40B4-BE49-F238E27FC236}">
                    <a16:creationId xmlns:a16="http://schemas.microsoft.com/office/drawing/2014/main" id="{66150CCC-4E36-6446-6DAF-BD21B572B398}"/>
                  </a:ext>
                </a:extLst>
              </p:cNvPr>
              <p:cNvSpPr txBox="1"/>
              <p:nvPr/>
            </p:nvSpPr>
            <p:spPr>
              <a:xfrm>
                <a:off x="2702843" y="2648837"/>
                <a:ext cx="3130412" cy="641727"/>
              </a:xfrm>
              <a:prstGeom prst="rect">
                <a:avLst/>
              </a:prstGeom>
              <a:noFill/>
              <a:ln>
                <a:solidFill>
                  <a:schemeClr val="tx1"/>
                </a:solidFill>
              </a:ln>
            </p:spPr>
            <p:txBody>
              <a:bodyPr wrap="square" rtlCol="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Khoản </a:t>
                </a:r>
                <a:r>
                  <a:rPr kumimoji="0" lang="vi-VN" sz="10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vay</a:t>
                </a:r>
                <a:r>
                  <a:rPr kumimoji="0" lang="en-US" sz="10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 có thể chuyển đổi</a:t>
                </a:r>
                <a:endParaRPr kumimoji="0" lang="en-US" sz="11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1" name="TextBox 37">
                <a:extLst>
                  <a:ext uri="{FF2B5EF4-FFF2-40B4-BE49-F238E27FC236}">
                    <a16:creationId xmlns:a16="http://schemas.microsoft.com/office/drawing/2014/main" id="{6F05F969-8EB8-4E7B-2AC5-37F6D12BE95F}"/>
                  </a:ext>
                </a:extLst>
              </p:cNvPr>
              <p:cNvSpPr txBox="1"/>
              <p:nvPr/>
            </p:nvSpPr>
            <p:spPr>
              <a:xfrm>
                <a:off x="2702830" y="4441863"/>
                <a:ext cx="1479853" cy="636932"/>
              </a:xfrm>
              <a:prstGeom prst="rect">
                <a:avLst/>
              </a:prstGeom>
              <a:noFill/>
              <a:ln>
                <a:solidFill>
                  <a:schemeClr val="tx1"/>
                </a:solidFill>
              </a:ln>
            </p:spPr>
            <p:txBody>
              <a:bodyPr wrap="square" rtlCol="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mn-cs"/>
                  </a:rPr>
                  <a:t>Nhóm</a:t>
                </a:r>
                <a:r>
                  <a:rPr kumimoji="0" lang="en-US" sz="10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 </a:t>
                </a:r>
                <a:r>
                  <a:rPr kumimoji="0" lang="en-US" sz="100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mn-cs"/>
                  </a:rPr>
                  <a:t>khác</a:t>
                </a:r>
                <a:endParaRPr kumimoji="0" lang="en-US" sz="11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2" name="TextBox 43">
                <a:extLst>
                  <a:ext uri="{FF2B5EF4-FFF2-40B4-BE49-F238E27FC236}">
                    <a16:creationId xmlns:a16="http://schemas.microsoft.com/office/drawing/2014/main" id="{CB14A402-340B-01B6-B982-48FD9558FD79}"/>
                  </a:ext>
                </a:extLst>
              </p:cNvPr>
              <p:cNvSpPr txBox="1"/>
              <p:nvPr/>
            </p:nvSpPr>
            <p:spPr>
              <a:xfrm>
                <a:off x="7073099" y="0"/>
                <a:ext cx="3508007" cy="637953"/>
              </a:xfrm>
              <a:prstGeom prst="rect">
                <a:avLst/>
              </a:prstGeom>
              <a:noFill/>
              <a:ln>
                <a:solidFill>
                  <a:schemeClr val="tx1"/>
                </a:solidFill>
              </a:ln>
            </p:spPr>
            <p:txBody>
              <a:bodyPr wrap="square" rtlCol="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Đảm bảo bằng cổ phiếu</a:t>
                </a:r>
                <a:endParaRPr kumimoji="0" lang="en-US" sz="11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4" name="TextBox 51">
                <a:extLst>
                  <a:ext uri="{FF2B5EF4-FFF2-40B4-BE49-F238E27FC236}">
                    <a16:creationId xmlns:a16="http://schemas.microsoft.com/office/drawing/2014/main" id="{FEDD5573-570F-1D1E-1192-21570012A504}"/>
                  </a:ext>
                </a:extLst>
              </p:cNvPr>
              <p:cNvSpPr txBox="1"/>
              <p:nvPr/>
            </p:nvSpPr>
            <p:spPr>
              <a:xfrm>
                <a:off x="7073564" y="684483"/>
                <a:ext cx="3508007" cy="636932"/>
              </a:xfrm>
              <a:prstGeom prst="rect">
                <a:avLst/>
              </a:prstGeom>
              <a:noFill/>
              <a:ln>
                <a:solidFill>
                  <a:schemeClr val="tx1"/>
                </a:solidFill>
              </a:ln>
            </p:spPr>
            <p:txBody>
              <a:bodyPr wrap="square" rtlCol="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Đảm bảo bằng dự án</a:t>
                </a:r>
                <a:endParaRPr kumimoji="0" lang="en-US" sz="11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7" name="TextBox 55">
                <a:extLst>
                  <a:ext uri="{FF2B5EF4-FFF2-40B4-BE49-F238E27FC236}">
                    <a16:creationId xmlns:a16="http://schemas.microsoft.com/office/drawing/2014/main" id="{52AF76BA-8CEA-C79A-9CAD-9E60D6246F75}"/>
                  </a:ext>
                </a:extLst>
              </p:cNvPr>
              <p:cNvSpPr txBox="1"/>
              <p:nvPr/>
            </p:nvSpPr>
            <p:spPr>
              <a:xfrm>
                <a:off x="7073564" y="1368969"/>
                <a:ext cx="3508007" cy="636932"/>
              </a:xfrm>
              <a:prstGeom prst="rect">
                <a:avLst/>
              </a:prstGeom>
              <a:noFill/>
              <a:ln>
                <a:solidFill>
                  <a:schemeClr val="tx1"/>
                </a:solidFill>
              </a:ln>
            </p:spPr>
            <p:txBody>
              <a:bodyPr wrap="square" rtlCol="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Đảm bảo bằng dư nợ tiền gửi</a:t>
                </a:r>
                <a:endParaRPr kumimoji="0" lang="en-US" sz="11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8" name="TextBox 59">
                <a:extLst>
                  <a:ext uri="{FF2B5EF4-FFF2-40B4-BE49-F238E27FC236}">
                    <a16:creationId xmlns:a16="http://schemas.microsoft.com/office/drawing/2014/main" id="{E825B24A-7AFC-9ED1-16AD-4490C36F5E4B}"/>
                  </a:ext>
                </a:extLst>
              </p:cNvPr>
              <p:cNvSpPr txBox="1"/>
              <p:nvPr/>
            </p:nvSpPr>
            <p:spPr>
              <a:xfrm>
                <a:off x="7073362" y="2327423"/>
                <a:ext cx="3516396" cy="658996"/>
              </a:xfrm>
              <a:prstGeom prst="rect">
                <a:avLst/>
              </a:prstGeom>
              <a:noFill/>
              <a:ln>
                <a:solidFill>
                  <a:schemeClr val="tx1"/>
                </a:solidFill>
              </a:ln>
            </p:spPr>
            <p:txBody>
              <a:bodyPr wrap="square" rtlCol="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Khoản nợ chuyển đổi cổ phần</a:t>
                </a:r>
                <a:endParaRPr kumimoji="0" lang="en-US" sz="11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21" name="TextBox 67">
                <a:extLst>
                  <a:ext uri="{FF2B5EF4-FFF2-40B4-BE49-F238E27FC236}">
                    <a16:creationId xmlns:a16="http://schemas.microsoft.com/office/drawing/2014/main" id="{3E89BEFA-6B24-12EE-286C-6DA7942E1ABD}"/>
                  </a:ext>
                </a:extLst>
              </p:cNvPr>
              <p:cNvSpPr txBox="1"/>
              <p:nvPr/>
            </p:nvSpPr>
            <p:spPr>
              <a:xfrm>
                <a:off x="7073745" y="3128075"/>
                <a:ext cx="3516396" cy="636932"/>
              </a:xfrm>
              <a:prstGeom prst="rect">
                <a:avLst/>
              </a:prstGeom>
              <a:noFill/>
              <a:ln>
                <a:solidFill>
                  <a:schemeClr val="tx1"/>
                </a:solidFill>
              </a:ln>
            </p:spPr>
            <p:txBody>
              <a:bodyPr wrap="square" rtlCol="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Khoản nợ chuyển đổi dự án</a:t>
                </a:r>
                <a:endParaRPr kumimoji="0" lang="en-US" sz="11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cxnSp>
            <p:nvCxnSpPr>
              <p:cNvPr id="23" name="Straight Arrow Connector 22">
                <a:extLst>
                  <a:ext uri="{FF2B5EF4-FFF2-40B4-BE49-F238E27FC236}">
                    <a16:creationId xmlns:a16="http://schemas.microsoft.com/office/drawing/2014/main" id="{D1D429C8-213A-FB80-DFF4-4B46163D906F}"/>
                  </a:ext>
                </a:extLst>
              </p:cNvPr>
              <p:cNvCxnSpPr>
                <a:stCxn id="8" idx="3"/>
                <a:endCxn id="9" idx="1"/>
              </p:cNvCxnSpPr>
              <p:nvPr/>
            </p:nvCxnSpPr>
            <p:spPr>
              <a:xfrm flipV="1">
                <a:off x="1410891" y="1037014"/>
                <a:ext cx="1291939" cy="1916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CF16BC-8691-93E9-2551-0C2A762C011D}"/>
                  </a:ext>
                </a:extLst>
              </p:cNvPr>
              <p:cNvCxnSpPr>
                <a:stCxn id="8" idx="3"/>
                <a:endCxn id="10" idx="1"/>
              </p:cNvCxnSpPr>
              <p:nvPr/>
            </p:nvCxnSpPr>
            <p:spPr>
              <a:xfrm>
                <a:off x="1410891" y="2953258"/>
                <a:ext cx="1291952" cy="16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D8B817-54CA-9E0D-23EB-6555C105F4EE}"/>
                  </a:ext>
                </a:extLst>
              </p:cNvPr>
              <p:cNvCxnSpPr>
                <a:cxnSpLocks/>
                <a:stCxn id="8" idx="3"/>
                <a:endCxn id="11" idx="1"/>
              </p:cNvCxnSpPr>
              <p:nvPr/>
            </p:nvCxnSpPr>
            <p:spPr>
              <a:xfrm>
                <a:off x="1410891" y="2953257"/>
                <a:ext cx="1291939" cy="1807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BF5D02A-6F29-061A-DE56-90C81A9DF8EE}"/>
                  </a:ext>
                </a:extLst>
              </p:cNvPr>
              <p:cNvCxnSpPr>
                <a:stCxn id="9" idx="3"/>
                <a:endCxn id="12" idx="1"/>
              </p:cNvCxnSpPr>
              <p:nvPr/>
            </p:nvCxnSpPr>
            <p:spPr>
              <a:xfrm flipV="1">
                <a:off x="6044649" y="318978"/>
                <a:ext cx="1028450" cy="718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006E856-81F8-1099-3BF3-83BBFEE2043F}"/>
                  </a:ext>
                </a:extLst>
              </p:cNvPr>
              <p:cNvCxnSpPr>
                <a:stCxn id="9" idx="3"/>
                <a:endCxn id="14" idx="1"/>
              </p:cNvCxnSpPr>
              <p:nvPr/>
            </p:nvCxnSpPr>
            <p:spPr>
              <a:xfrm flipV="1">
                <a:off x="6044649" y="1002949"/>
                <a:ext cx="1028914" cy="34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E8E8B12-53EB-894E-EB3D-9E07023F8EE3}"/>
                  </a:ext>
                </a:extLst>
              </p:cNvPr>
              <p:cNvCxnSpPr>
                <a:cxnSpLocks/>
                <a:stCxn id="9" idx="3"/>
                <a:endCxn id="17" idx="1"/>
              </p:cNvCxnSpPr>
              <p:nvPr/>
            </p:nvCxnSpPr>
            <p:spPr>
              <a:xfrm>
                <a:off x="6044649" y="1037014"/>
                <a:ext cx="1028914" cy="650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00EABCB-2BA8-8D4B-22E6-A97BB0DB774B}"/>
                  </a:ext>
                </a:extLst>
              </p:cNvPr>
              <p:cNvCxnSpPr>
                <a:stCxn id="10" idx="3"/>
                <a:endCxn id="18" idx="1"/>
              </p:cNvCxnSpPr>
              <p:nvPr/>
            </p:nvCxnSpPr>
            <p:spPr>
              <a:xfrm flipV="1">
                <a:off x="5833255" y="2656921"/>
                <a:ext cx="1240108" cy="312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5727A0A-2512-33D1-F3A3-7F13081694FE}"/>
                  </a:ext>
                </a:extLst>
              </p:cNvPr>
              <p:cNvCxnSpPr>
                <a:stCxn id="10" idx="3"/>
                <a:endCxn id="21" idx="1"/>
              </p:cNvCxnSpPr>
              <p:nvPr/>
            </p:nvCxnSpPr>
            <p:spPr>
              <a:xfrm>
                <a:off x="5833255" y="2969702"/>
                <a:ext cx="1240491" cy="47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A316E524-6A2D-05FE-FE72-B37682844CE0}"/>
                </a:ext>
              </a:extLst>
            </p:cNvPr>
            <p:cNvSpPr txBox="1"/>
            <p:nvPr/>
          </p:nvSpPr>
          <p:spPr>
            <a:xfrm>
              <a:off x="5906431" y="3657641"/>
              <a:ext cx="6111240" cy="341247"/>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Cấu</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trúc</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khoản</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nợ</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công</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ty BĐS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ngày</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càng</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đa</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dạng</a:t>
              </a:r>
              <a:endParaRPr kumimoji="0" lang="en-US" sz="16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22" name="Group 21">
            <a:extLst>
              <a:ext uri="{FF2B5EF4-FFF2-40B4-BE49-F238E27FC236}">
                <a16:creationId xmlns:a16="http://schemas.microsoft.com/office/drawing/2014/main" id="{D4216D21-E496-CD1E-D044-2F6BF4920577}"/>
              </a:ext>
            </a:extLst>
          </p:cNvPr>
          <p:cNvGrpSpPr/>
          <p:nvPr/>
        </p:nvGrpSpPr>
        <p:grpSpPr>
          <a:xfrm>
            <a:off x="96027" y="963175"/>
            <a:ext cx="5522009" cy="2704354"/>
            <a:chOff x="96028" y="969154"/>
            <a:chExt cx="5522009" cy="2704354"/>
          </a:xfrm>
        </p:grpSpPr>
        <p:graphicFrame>
          <p:nvGraphicFramePr>
            <p:cNvPr id="25" name="Chart 24">
              <a:extLst>
                <a:ext uri="{FF2B5EF4-FFF2-40B4-BE49-F238E27FC236}">
                  <a16:creationId xmlns:a16="http://schemas.microsoft.com/office/drawing/2014/main" id="{DA7EDA6F-2ABB-DB7D-9E6E-32BAC4384C5B}"/>
                </a:ext>
              </a:extLst>
            </p:cNvPr>
            <p:cNvGraphicFramePr/>
            <p:nvPr/>
          </p:nvGraphicFramePr>
          <p:xfrm>
            <a:off x="96028" y="1362809"/>
            <a:ext cx="5522009" cy="2310699"/>
          </p:xfrm>
          <a:graphic>
            <a:graphicData uri="http://schemas.openxmlformats.org/drawingml/2006/chart">
              <c:chart xmlns:c="http://schemas.openxmlformats.org/drawingml/2006/chart" xmlns:r="http://schemas.openxmlformats.org/officeDocument/2006/relationships" r:id="rId3"/>
            </a:graphicData>
          </a:graphic>
        </p:graphicFrame>
        <p:sp>
          <p:nvSpPr>
            <p:cNvPr id="36" name="TextBox 35">
              <a:extLst>
                <a:ext uri="{FF2B5EF4-FFF2-40B4-BE49-F238E27FC236}">
                  <a16:creationId xmlns:a16="http://schemas.microsoft.com/office/drawing/2014/main" id="{F97FD806-BC89-271D-799A-DDA04F42C7B3}"/>
                </a:ext>
              </a:extLst>
            </p:cNvPr>
            <p:cNvSpPr txBox="1"/>
            <p:nvPr/>
          </p:nvSpPr>
          <p:spPr>
            <a:xfrm>
              <a:off x="300580" y="969154"/>
              <a:ext cx="34941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Tỷ</a:t>
              </a:r>
              <a:r>
                <a:rPr kumimoji="0" lang="en-US" sz="16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lệ</a:t>
              </a:r>
              <a:r>
                <a:rPr kumimoji="0" lang="en-US" sz="16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đòn</a:t>
              </a:r>
              <a:r>
                <a:rPr kumimoji="0" lang="en-US" sz="16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bẩy</a:t>
              </a:r>
              <a:r>
                <a:rPr kumimoji="0" lang="en-US" sz="16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6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một</a:t>
              </a:r>
              <a:r>
                <a:rPr kumimoji="0" lang="en-US" sz="16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số</a:t>
              </a:r>
              <a:r>
                <a:rPr kumimoji="0" lang="en-US" sz="16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vi-VN" sz="16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DN BĐS</a:t>
              </a:r>
              <a:endParaRPr kumimoji="0" lang="en-US" sz="16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37" name="Group 36">
            <a:extLst>
              <a:ext uri="{FF2B5EF4-FFF2-40B4-BE49-F238E27FC236}">
                <a16:creationId xmlns:a16="http://schemas.microsoft.com/office/drawing/2014/main" id="{44E858E6-FD44-7697-16B4-5C9F4C36614F}"/>
              </a:ext>
            </a:extLst>
          </p:cNvPr>
          <p:cNvGrpSpPr/>
          <p:nvPr/>
        </p:nvGrpSpPr>
        <p:grpSpPr>
          <a:xfrm>
            <a:off x="-198588" y="3667529"/>
            <a:ext cx="6311555" cy="3065066"/>
            <a:chOff x="-198588" y="3667529"/>
            <a:chExt cx="6311555" cy="3065066"/>
          </a:xfrm>
        </p:grpSpPr>
        <p:graphicFrame>
          <p:nvGraphicFramePr>
            <p:cNvPr id="38" name="Chart 37">
              <a:extLst>
                <a:ext uri="{FF2B5EF4-FFF2-40B4-BE49-F238E27FC236}">
                  <a16:creationId xmlns:a16="http://schemas.microsoft.com/office/drawing/2014/main" id="{C759EF53-ADBA-B393-3741-3B6E4F4FE4D9}"/>
                </a:ext>
              </a:extLst>
            </p:cNvPr>
            <p:cNvGraphicFramePr/>
            <p:nvPr/>
          </p:nvGraphicFramePr>
          <p:xfrm>
            <a:off x="169367" y="4118745"/>
            <a:ext cx="5943600" cy="2613850"/>
          </p:xfrm>
          <a:graphic>
            <a:graphicData uri="http://schemas.openxmlformats.org/drawingml/2006/chart">
              <c:chart xmlns:c="http://schemas.openxmlformats.org/drawingml/2006/chart" xmlns:r="http://schemas.openxmlformats.org/officeDocument/2006/relationships" r:id="rId4"/>
            </a:graphicData>
          </a:graphic>
        </p:graphicFrame>
        <p:sp>
          <p:nvSpPr>
            <p:cNvPr id="39" name="TextBox 38">
              <a:extLst>
                <a:ext uri="{FF2B5EF4-FFF2-40B4-BE49-F238E27FC236}">
                  <a16:creationId xmlns:a16="http://schemas.microsoft.com/office/drawing/2014/main" id="{7D4821F9-F116-FF3F-983B-C5D86DBCBF2E}"/>
                </a:ext>
              </a:extLst>
            </p:cNvPr>
            <p:cNvSpPr txBox="1"/>
            <p:nvPr/>
          </p:nvSpPr>
          <p:spPr>
            <a:xfrm>
              <a:off x="-198588" y="3667529"/>
              <a:ext cx="6111240" cy="341247"/>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Phân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bổ</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nguồn</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vốn</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vay</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một</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số</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công</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ty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bất</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động</a:t>
              </a: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1" i="0" u="none" strike="noStrike" kern="1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sản</a:t>
              </a:r>
              <a:endParaRPr kumimoji="0" lang="en-US" sz="16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Tree>
    <p:extLst>
      <p:ext uri="{BB962C8B-B14F-4D97-AF65-F5344CB8AC3E}">
        <p14:creationId xmlns:p14="http://schemas.microsoft.com/office/powerpoint/2010/main" val="67917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10229126" cy="550535"/>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Ví</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dụ</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4_</a:t>
            </a:r>
            <a:r>
              <a:rPr kumimoji="0" lang="vi-VN"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Chính sách nguồn vốn của DN BĐS lớn</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_Version 3 </a:t>
            </a:r>
          </a:p>
        </p:txBody>
      </p:sp>
      <p:sp>
        <p:nvSpPr>
          <p:cNvPr id="3" name="Hình chữ nhật 11">
            <a:extLst>
              <a:ext uri="{FF2B5EF4-FFF2-40B4-BE49-F238E27FC236}">
                <a16:creationId xmlns:a16="http://schemas.microsoft.com/office/drawing/2014/main" id="{FCE8B2FE-D866-4399-7E9A-DE95C3C0768C}"/>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BC705E97-4092-2E91-0BEF-15F188988648}"/>
              </a:ext>
            </a:extLst>
          </p:cNvPr>
          <p:cNvSpPr txBox="1"/>
          <p:nvPr/>
        </p:nvSpPr>
        <p:spPr>
          <a:xfrm>
            <a:off x="7789274" y="-3384"/>
            <a:ext cx="4402726" cy="338554"/>
          </a:xfrm>
          <a:prstGeom prst="rect">
            <a:avLst/>
          </a:prstGeom>
          <a:solidFill>
            <a:srgbClr val="002060"/>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KHẢ NĂNG TRẢ NỢ CỦA CÁC DN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127" name="Group 126">
            <a:extLst>
              <a:ext uri="{FF2B5EF4-FFF2-40B4-BE49-F238E27FC236}">
                <a16:creationId xmlns:a16="http://schemas.microsoft.com/office/drawing/2014/main" id="{DCA6EE85-B331-3FF9-B858-1BFF1E291E1A}"/>
              </a:ext>
            </a:extLst>
          </p:cNvPr>
          <p:cNvGrpSpPr/>
          <p:nvPr/>
        </p:nvGrpSpPr>
        <p:grpSpPr>
          <a:xfrm>
            <a:off x="8185222" y="876618"/>
            <a:ext cx="4102285" cy="5932068"/>
            <a:chOff x="8226166" y="876618"/>
            <a:chExt cx="4102285" cy="5643204"/>
          </a:xfrm>
        </p:grpSpPr>
        <p:sp>
          <p:nvSpPr>
            <p:cNvPr id="96" name="Rectangle 95">
              <a:extLst>
                <a:ext uri="{FF2B5EF4-FFF2-40B4-BE49-F238E27FC236}">
                  <a16:creationId xmlns:a16="http://schemas.microsoft.com/office/drawing/2014/main" id="{5D35E98D-F2DB-7215-E65E-874AEA4A062E}"/>
                </a:ext>
              </a:extLst>
            </p:cNvPr>
            <p:cNvSpPr/>
            <p:nvPr/>
          </p:nvSpPr>
          <p:spPr>
            <a:xfrm>
              <a:off x="8226460" y="876618"/>
              <a:ext cx="3931920" cy="5643204"/>
            </a:xfrm>
            <a:prstGeom prst="rect">
              <a:avLst/>
            </a:prstGeom>
            <a:solidFill>
              <a:srgbClr val="FAFAFA"/>
            </a:solidFill>
            <a:ln w="12700">
              <a:solidFill>
                <a:schemeClr val="accent3"/>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93" name="Rectangle 92">
              <a:extLst>
                <a:ext uri="{FF2B5EF4-FFF2-40B4-BE49-F238E27FC236}">
                  <a16:creationId xmlns:a16="http://schemas.microsoft.com/office/drawing/2014/main" id="{F217D623-61DB-D0E9-89DC-FD93523E7736}"/>
                </a:ext>
              </a:extLst>
            </p:cNvPr>
            <p:cNvSpPr/>
            <p:nvPr/>
          </p:nvSpPr>
          <p:spPr>
            <a:xfrm>
              <a:off x="8226166" y="877258"/>
              <a:ext cx="3931920" cy="76342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88" name="TextBox 87">
              <a:extLst>
                <a:ext uri="{FF2B5EF4-FFF2-40B4-BE49-F238E27FC236}">
                  <a16:creationId xmlns:a16="http://schemas.microsoft.com/office/drawing/2014/main" id="{92B5C65C-E804-59B5-53E0-3335778060E6}"/>
                </a:ext>
              </a:extLst>
            </p:cNvPr>
            <p:cNvSpPr txBox="1"/>
            <p:nvPr/>
          </p:nvSpPr>
          <p:spPr>
            <a:xfrm>
              <a:off x="8384433" y="984427"/>
              <a:ext cx="3586810" cy="540661"/>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vi-VN" sz="1400" b="0" i="0" u="none" strike="noStrike" kern="1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rPr>
                <a:t>Cấu trúc các khoản nợ của công ty BDS càng ngày càng phức tạp</a:t>
              </a:r>
            </a:p>
          </p:txBody>
        </p:sp>
        <p:sp>
          <p:nvSpPr>
            <p:cNvPr id="99" name="TextBox 98">
              <a:extLst>
                <a:ext uri="{FF2B5EF4-FFF2-40B4-BE49-F238E27FC236}">
                  <a16:creationId xmlns:a16="http://schemas.microsoft.com/office/drawing/2014/main" id="{7F0ABF33-EEE9-2BBE-86A9-E7A6552F144F}"/>
                </a:ext>
              </a:extLst>
            </p:cNvPr>
            <p:cNvSpPr txBox="1"/>
            <p:nvPr/>
          </p:nvSpPr>
          <p:spPr>
            <a:xfrm>
              <a:off x="8274222" y="2769713"/>
              <a:ext cx="16204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Khoản vay có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tài sản đảm bảo</a:t>
              </a:r>
              <a:endParaRPr kumimoji="0" lang="vi-VN"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00" name="TextBox 99">
              <a:extLst>
                <a:ext uri="{FF2B5EF4-FFF2-40B4-BE49-F238E27FC236}">
                  <a16:creationId xmlns:a16="http://schemas.microsoft.com/office/drawing/2014/main" id="{19F66594-38EE-13C9-95EE-25820ED571F0}"/>
                </a:ext>
              </a:extLst>
            </p:cNvPr>
            <p:cNvSpPr txBox="1"/>
            <p:nvPr/>
          </p:nvSpPr>
          <p:spPr>
            <a:xfrm>
              <a:off x="8275047" y="3900056"/>
              <a:ext cx="16204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Khoản vay có thể chuyển đổi</a:t>
              </a:r>
              <a:endParaRPr kumimoji="0" lang="vi-VN"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01" name="TextBox 100">
              <a:extLst>
                <a:ext uri="{FF2B5EF4-FFF2-40B4-BE49-F238E27FC236}">
                  <a16:creationId xmlns:a16="http://schemas.microsoft.com/office/drawing/2014/main" id="{DACC59F4-2EA5-08B1-E8AC-091CB9D927DA}"/>
                </a:ext>
              </a:extLst>
            </p:cNvPr>
            <p:cNvSpPr txBox="1"/>
            <p:nvPr/>
          </p:nvSpPr>
          <p:spPr>
            <a:xfrm>
              <a:off x="8304742" y="4840563"/>
              <a:ext cx="16204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Nhóm khác</a:t>
              </a:r>
              <a:endParaRPr kumimoji="0" lang="vi-VN"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02" name="TextBox 101">
              <a:extLst>
                <a:ext uri="{FF2B5EF4-FFF2-40B4-BE49-F238E27FC236}">
                  <a16:creationId xmlns:a16="http://schemas.microsoft.com/office/drawing/2014/main" id="{8FA21C7B-C21C-9C21-F4CC-F4FC897FCB74}"/>
                </a:ext>
              </a:extLst>
            </p:cNvPr>
            <p:cNvSpPr txBox="1"/>
            <p:nvPr/>
          </p:nvSpPr>
          <p:spPr>
            <a:xfrm>
              <a:off x="10700901" y="2439384"/>
              <a:ext cx="16204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Cổ phiếu</a:t>
              </a:r>
              <a:endParaRPr kumimoji="0" lang="vi-VN" sz="14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03" name="TextBox 102">
              <a:extLst>
                <a:ext uri="{FF2B5EF4-FFF2-40B4-BE49-F238E27FC236}">
                  <a16:creationId xmlns:a16="http://schemas.microsoft.com/office/drawing/2014/main" id="{8056AFDB-3D62-115A-A715-A816BB4B3952}"/>
                </a:ext>
              </a:extLst>
            </p:cNvPr>
            <p:cNvSpPr txBox="1"/>
            <p:nvPr/>
          </p:nvSpPr>
          <p:spPr>
            <a:xfrm>
              <a:off x="10700902" y="2853466"/>
              <a:ext cx="16204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Dự án</a:t>
              </a:r>
              <a:endParaRPr kumimoji="0" lang="vi-VN" sz="14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04" name="TextBox 103">
              <a:extLst>
                <a:ext uri="{FF2B5EF4-FFF2-40B4-BE49-F238E27FC236}">
                  <a16:creationId xmlns:a16="http://schemas.microsoft.com/office/drawing/2014/main" id="{C2A79F05-A638-B14E-1CC5-C18C76D20A3B}"/>
                </a:ext>
              </a:extLst>
            </p:cNvPr>
            <p:cNvSpPr txBox="1"/>
            <p:nvPr/>
          </p:nvSpPr>
          <p:spPr>
            <a:xfrm>
              <a:off x="10708046" y="3231378"/>
              <a:ext cx="16204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Dư nợ tiền gửi</a:t>
              </a:r>
              <a:endParaRPr kumimoji="0" lang="vi-VN" sz="14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05" name="TextBox 104">
              <a:extLst>
                <a:ext uri="{FF2B5EF4-FFF2-40B4-BE49-F238E27FC236}">
                  <a16:creationId xmlns:a16="http://schemas.microsoft.com/office/drawing/2014/main" id="{633D827C-EDAC-DE7D-1D8F-6B0B6778E2CC}"/>
                </a:ext>
              </a:extLst>
            </p:cNvPr>
            <p:cNvSpPr txBox="1"/>
            <p:nvPr/>
          </p:nvSpPr>
          <p:spPr>
            <a:xfrm>
              <a:off x="10684087" y="3814017"/>
              <a:ext cx="16204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Cổ phần</a:t>
              </a:r>
              <a:endParaRPr kumimoji="0" lang="vi-VN" sz="14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06" name="TextBox 105">
              <a:extLst>
                <a:ext uri="{FF2B5EF4-FFF2-40B4-BE49-F238E27FC236}">
                  <a16:creationId xmlns:a16="http://schemas.microsoft.com/office/drawing/2014/main" id="{56982764-47F9-266C-8F70-7337D9EE33BB}"/>
                </a:ext>
              </a:extLst>
            </p:cNvPr>
            <p:cNvSpPr txBox="1"/>
            <p:nvPr/>
          </p:nvSpPr>
          <p:spPr>
            <a:xfrm>
              <a:off x="10691231" y="4217085"/>
              <a:ext cx="16204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Dự án</a:t>
              </a:r>
              <a:endParaRPr kumimoji="0" lang="vi-VN" sz="14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07" name="TextBox 106">
              <a:extLst>
                <a:ext uri="{FF2B5EF4-FFF2-40B4-BE49-F238E27FC236}">
                  <a16:creationId xmlns:a16="http://schemas.microsoft.com/office/drawing/2014/main" id="{B4D45A72-8492-52D9-2758-82D35D0A67B0}"/>
                </a:ext>
              </a:extLst>
            </p:cNvPr>
            <p:cNvSpPr txBox="1"/>
            <p:nvPr/>
          </p:nvSpPr>
          <p:spPr>
            <a:xfrm>
              <a:off x="8336349" y="1891503"/>
              <a:ext cx="16204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Phân loại</a:t>
              </a:r>
              <a:endParaRPr kumimoji="0" lang="vi-VN"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08" name="TextBox 107">
              <a:extLst>
                <a:ext uri="{FF2B5EF4-FFF2-40B4-BE49-F238E27FC236}">
                  <a16:creationId xmlns:a16="http://schemas.microsoft.com/office/drawing/2014/main" id="{3C0F58C0-3B3F-ABF8-4BC4-1CE795BADBC9}"/>
                </a:ext>
              </a:extLst>
            </p:cNvPr>
            <p:cNvSpPr txBox="1"/>
            <p:nvPr/>
          </p:nvSpPr>
          <p:spPr>
            <a:xfrm>
              <a:off x="10177838" y="1893248"/>
              <a:ext cx="16204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Thành phần</a:t>
              </a:r>
              <a:endParaRPr kumimoji="0" lang="vi-VN"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109" name="Arrow: Chevron 108">
              <a:extLst>
                <a:ext uri="{FF2B5EF4-FFF2-40B4-BE49-F238E27FC236}">
                  <a16:creationId xmlns:a16="http://schemas.microsoft.com/office/drawing/2014/main" id="{CDC9DF6C-A20D-193A-B6FF-76E567BBA21A}"/>
                </a:ext>
              </a:extLst>
            </p:cNvPr>
            <p:cNvSpPr/>
            <p:nvPr/>
          </p:nvSpPr>
          <p:spPr>
            <a:xfrm>
              <a:off x="9746553" y="2734928"/>
              <a:ext cx="357187" cy="597561"/>
            </a:xfrm>
            <a:prstGeom prst="chevron">
              <a:avLst>
                <a:gd name="adj" fmla="val 54000"/>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 name="Arrow: Chevron 111">
              <a:extLst>
                <a:ext uri="{FF2B5EF4-FFF2-40B4-BE49-F238E27FC236}">
                  <a16:creationId xmlns:a16="http://schemas.microsoft.com/office/drawing/2014/main" id="{7CF3F10C-1941-BDFE-C1E0-29140F3D2A1B}"/>
                </a:ext>
              </a:extLst>
            </p:cNvPr>
            <p:cNvSpPr/>
            <p:nvPr/>
          </p:nvSpPr>
          <p:spPr>
            <a:xfrm>
              <a:off x="9746552" y="3868579"/>
              <a:ext cx="357187" cy="597561"/>
            </a:xfrm>
            <a:prstGeom prst="chevron">
              <a:avLst>
                <a:gd name="adj" fmla="val 54000"/>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 name="TextBox 112">
              <a:extLst>
                <a:ext uri="{FF2B5EF4-FFF2-40B4-BE49-F238E27FC236}">
                  <a16:creationId xmlns:a16="http://schemas.microsoft.com/office/drawing/2014/main" id="{03EED941-8BC1-BB72-A2F6-A70439C5C2C2}"/>
                </a:ext>
              </a:extLst>
            </p:cNvPr>
            <p:cNvSpPr txBox="1"/>
            <p:nvPr/>
          </p:nvSpPr>
          <p:spPr>
            <a:xfrm>
              <a:off x="10319492" y="2350913"/>
              <a:ext cx="3561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2400" b="1" i="0" u="none" strike="noStrike" kern="1200" cap="none" spc="0" normalizeH="0" baseline="0" noProof="0">
                  <a:ln>
                    <a:noFill/>
                  </a:ln>
                  <a:solidFill>
                    <a:srgbClr val="C10005"/>
                  </a:solidFill>
                  <a:effectLst/>
                  <a:uLnTx/>
                  <a:uFillTx/>
                  <a:latin typeface="Arial" panose="020B0604020202020204" pitchFamily="34" charset="0"/>
                  <a:ea typeface="+mn-ea"/>
                  <a:cs typeface="+mn-cs"/>
                </a:rPr>
                <a:t>1</a:t>
              </a:r>
            </a:p>
          </p:txBody>
        </p:sp>
        <p:sp>
          <p:nvSpPr>
            <p:cNvPr id="114" name="TextBox 113">
              <a:extLst>
                <a:ext uri="{FF2B5EF4-FFF2-40B4-BE49-F238E27FC236}">
                  <a16:creationId xmlns:a16="http://schemas.microsoft.com/office/drawing/2014/main" id="{A2BF00F6-C5A2-DEEA-F3C5-322352482AD9}"/>
                </a:ext>
              </a:extLst>
            </p:cNvPr>
            <p:cNvSpPr txBox="1"/>
            <p:nvPr/>
          </p:nvSpPr>
          <p:spPr>
            <a:xfrm>
              <a:off x="10327899" y="2769713"/>
              <a:ext cx="3561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2400" b="1" i="0" u="none" strike="noStrike" kern="1200" cap="none" spc="0" normalizeH="0" baseline="0" noProof="0">
                  <a:ln>
                    <a:noFill/>
                  </a:ln>
                  <a:solidFill>
                    <a:srgbClr val="C10005"/>
                  </a:solidFill>
                  <a:effectLst/>
                  <a:uLnTx/>
                  <a:uFillTx/>
                  <a:latin typeface="Arial" panose="020B0604020202020204" pitchFamily="34" charset="0"/>
                  <a:ea typeface="+mn-ea"/>
                  <a:cs typeface="+mn-cs"/>
                </a:rPr>
                <a:t>2</a:t>
              </a:r>
            </a:p>
          </p:txBody>
        </p:sp>
        <p:sp>
          <p:nvSpPr>
            <p:cNvPr id="115" name="TextBox 114">
              <a:extLst>
                <a:ext uri="{FF2B5EF4-FFF2-40B4-BE49-F238E27FC236}">
                  <a16:creationId xmlns:a16="http://schemas.microsoft.com/office/drawing/2014/main" id="{0B251531-BFCE-3227-7E3F-CAD1B50A1105}"/>
                </a:ext>
              </a:extLst>
            </p:cNvPr>
            <p:cNvSpPr txBox="1"/>
            <p:nvPr/>
          </p:nvSpPr>
          <p:spPr>
            <a:xfrm>
              <a:off x="10336306" y="3188513"/>
              <a:ext cx="3561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2400" b="1" i="0" u="none" strike="noStrike" kern="1200" cap="none" spc="0" normalizeH="0" baseline="0" noProof="0">
                  <a:ln>
                    <a:noFill/>
                  </a:ln>
                  <a:solidFill>
                    <a:srgbClr val="C10005"/>
                  </a:solidFill>
                  <a:effectLst/>
                  <a:uLnTx/>
                  <a:uFillTx/>
                  <a:latin typeface="Arial" panose="020B0604020202020204" pitchFamily="34" charset="0"/>
                  <a:ea typeface="+mn-ea"/>
                  <a:cs typeface="+mn-cs"/>
                </a:rPr>
                <a:t>3</a:t>
              </a:r>
            </a:p>
          </p:txBody>
        </p:sp>
        <p:sp>
          <p:nvSpPr>
            <p:cNvPr id="118" name="TextBox 117">
              <a:extLst>
                <a:ext uri="{FF2B5EF4-FFF2-40B4-BE49-F238E27FC236}">
                  <a16:creationId xmlns:a16="http://schemas.microsoft.com/office/drawing/2014/main" id="{BA47DB74-4875-7E21-FDA5-F72F79143075}"/>
                </a:ext>
              </a:extLst>
            </p:cNvPr>
            <p:cNvSpPr txBox="1"/>
            <p:nvPr/>
          </p:nvSpPr>
          <p:spPr>
            <a:xfrm>
              <a:off x="10336306" y="3718418"/>
              <a:ext cx="3561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2400" b="1" i="0" u="none" strike="noStrike" kern="1200" cap="none" spc="0" normalizeH="0" baseline="0" noProof="0">
                  <a:ln>
                    <a:noFill/>
                  </a:ln>
                  <a:solidFill>
                    <a:srgbClr val="C10005"/>
                  </a:solidFill>
                  <a:effectLst/>
                  <a:uLnTx/>
                  <a:uFillTx/>
                  <a:latin typeface="Arial" panose="020B0604020202020204" pitchFamily="34" charset="0"/>
                  <a:ea typeface="+mn-ea"/>
                  <a:cs typeface="+mn-cs"/>
                </a:rPr>
                <a:t>1</a:t>
              </a:r>
            </a:p>
          </p:txBody>
        </p:sp>
        <p:sp>
          <p:nvSpPr>
            <p:cNvPr id="119" name="TextBox 118">
              <a:extLst>
                <a:ext uri="{FF2B5EF4-FFF2-40B4-BE49-F238E27FC236}">
                  <a16:creationId xmlns:a16="http://schemas.microsoft.com/office/drawing/2014/main" id="{0CA60586-F8B9-28C2-892D-294FE55B3B7D}"/>
                </a:ext>
              </a:extLst>
            </p:cNvPr>
            <p:cNvSpPr txBox="1"/>
            <p:nvPr/>
          </p:nvSpPr>
          <p:spPr>
            <a:xfrm>
              <a:off x="10344713" y="4137218"/>
              <a:ext cx="3561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2400" b="1" i="0" u="none" strike="noStrike" kern="1200" cap="none" spc="0" normalizeH="0" baseline="0" noProof="0">
                  <a:ln>
                    <a:noFill/>
                  </a:ln>
                  <a:solidFill>
                    <a:srgbClr val="C10005"/>
                  </a:solidFill>
                  <a:effectLst/>
                  <a:uLnTx/>
                  <a:uFillTx/>
                  <a:latin typeface="Arial" panose="020B0604020202020204" pitchFamily="34" charset="0"/>
                  <a:ea typeface="+mn-ea"/>
                  <a:cs typeface="+mn-cs"/>
                </a:rPr>
                <a:t>2</a:t>
              </a:r>
            </a:p>
          </p:txBody>
        </p:sp>
        <p:cxnSp>
          <p:nvCxnSpPr>
            <p:cNvPr id="121" name="Straight Connector 120">
              <a:extLst>
                <a:ext uri="{FF2B5EF4-FFF2-40B4-BE49-F238E27FC236}">
                  <a16:creationId xmlns:a16="http://schemas.microsoft.com/office/drawing/2014/main" id="{7568EF7F-6DAD-275A-8799-96065CEEB9E8}"/>
                </a:ext>
              </a:extLst>
            </p:cNvPr>
            <p:cNvCxnSpPr/>
            <p:nvPr/>
          </p:nvCxnSpPr>
          <p:spPr>
            <a:xfrm>
              <a:off x="8260574" y="2350913"/>
              <a:ext cx="3917778" cy="0"/>
            </a:xfrm>
            <a:prstGeom prst="line">
              <a:avLst/>
            </a:prstGeom>
            <a:ln>
              <a:solidFill>
                <a:srgbClr val="70707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BA9B78C-D20E-665D-1063-810FE044ECD9}"/>
                </a:ext>
              </a:extLst>
            </p:cNvPr>
            <p:cNvCxnSpPr/>
            <p:nvPr/>
          </p:nvCxnSpPr>
          <p:spPr>
            <a:xfrm>
              <a:off x="8260574" y="3650178"/>
              <a:ext cx="3917778" cy="0"/>
            </a:xfrm>
            <a:prstGeom prst="line">
              <a:avLst/>
            </a:prstGeom>
            <a:ln>
              <a:solidFill>
                <a:srgbClr val="70707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5E70886-830D-8484-74F6-58599A671506}"/>
                </a:ext>
              </a:extLst>
            </p:cNvPr>
            <p:cNvCxnSpPr/>
            <p:nvPr/>
          </p:nvCxnSpPr>
          <p:spPr>
            <a:xfrm>
              <a:off x="8240308" y="4648739"/>
              <a:ext cx="3917778" cy="0"/>
            </a:xfrm>
            <a:prstGeom prst="line">
              <a:avLst/>
            </a:prstGeom>
            <a:ln>
              <a:solidFill>
                <a:srgbClr val="70707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F1DEF3D-000B-51E4-5FC0-A8FE463AA7BC}"/>
                </a:ext>
              </a:extLst>
            </p:cNvPr>
            <p:cNvCxnSpPr/>
            <p:nvPr/>
          </p:nvCxnSpPr>
          <p:spPr>
            <a:xfrm>
              <a:off x="8240308" y="5301104"/>
              <a:ext cx="3917778" cy="0"/>
            </a:xfrm>
            <a:prstGeom prst="line">
              <a:avLst/>
            </a:prstGeom>
            <a:ln>
              <a:solidFill>
                <a:srgbClr val="707070"/>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1F165769-42BE-F20D-9638-C7B35D7E05B4}"/>
              </a:ext>
            </a:extLst>
          </p:cNvPr>
          <p:cNvGrpSpPr/>
          <p:nvPr/>
        </p:nvGrpSpPr>
        <p:grpSpPr>
          <a:xfrm>
            <a:off x="3941385" y="876618"/>
            <a:ext cx="4157350" cy="6002103"/>
            <a:chOff x="3941385" y="876618"/>
            <a:chExt cx="4157350" cy="6002103"/>
          </a:xfrm>
        </p:grpSpPr>
        <p:grpSp>
          <p:nvGrpSpPr>
            <p:cNvPr id="126" name="Group 125">
              <a:extLst>
                <a:ext uri="{FF2B5EF4-FFF2-40B4-BE49-F238E27FC236}">
                  <a16:creationId xmlns:a16="http://schemas.microsoft.com/office/drawing/2014/main" id="{7C423EA2-BCD1-8457-DE11-BC3B469E574A}"/>
                </a:ext>
              </a:extLst>
            </p:cNvPr>
            <p:cNvGrpSpPr/>
            <p:nvPr/>
          </p:nvGrpSpPr>
          <p:grpSpPr>
            <a:xfrm>
              <a:off x="4065971" y="876618"/>
              <a:ext cx="4032764" cy="6002103"/>
              <a:chOff x="4093267" y="876618"/>
              <a:chExt cx="4032764" cy="5709828"/>
            </a:xfrm>
          </p:grpSpPr>
          <p:sp>
            <p:nvSpPr>
              <p:cNvPr id="97" name="Rectangle 96">
                <a:extLst>
                  <a:ext uri="{FF2B5EF4-FFF2-40B4-BE49-F238E27FC236}">
                    <a16:creationId xmlns:a16="http://schemas.microsoft.com/office/drawing/2014/main" id="{FE17F06C-A98E-CE7E-A180-AFC9B5F42E14}"/>
                  </a:ext>
                </a:extLst>
              </p:cNvPr>
              <p:cNvSpPr/>
              <p:nvPr/>
            </p:nvSpPr>
            <p:spPr>
              <a:xfrm>
                <a:off x="4150007" y="876618"/>
                <a:ext cx="3931920" cy="5643204"/>
              </a:xfrm>
              <a:prstGeom prst="rect">
                <a:avLst/>
              </a:prstGeom>
              <a:solidFill>
                <a:srgbClr val="FAFAFA"/>
              </a:solidFill>
              <a:ln w="12700">
                <a:solidFill>
                  <a:schemeClr val="accent3"/>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92" name="Rectangle 91">
                <a:extLst>
                  <a:ext uri="{FF2B5EF4-FFF2-40B4-BE49-F238E27FC236}">
                    <a16:creationId xmlns:a16="http://schemas.microsoft.com/office/drawing/2014/main" id="{E10F0A88-17CA-CF5F-0017-D36987E942A8}"/>
                  </a:ext>
                </a:extLst>
              </p:cNvPr>
              <p:cNvSpPr/>
              <p:nvPr/>
            </p:nvSpPr>
            <p:spPr>
              <a:xfrm>
                <a:off x="4153121" y="878905"/>
                <a:ext cx="3928806" cy="76342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43" name="TextBox 42">
                <a:extLst>
                  <a:ext uri="{FF2B5EF4-FFF2-40B4-BE49-F238E27FC236}">
                    <a16:creationId xmlns:a16="http://schemas.microsoft.com/office/drawing/2014/main" id="{15DD5030-1EC6-47D9-D78E-7A2243F8B647}"/>
                  </a:ext>
                </a:extLst>
              </p:cNvPr>
              <p:cNvSpPr txBox="1"/>
              <p:nvPr/>
            </p:nvSpPr>
            <p:spPr>
              <a:xfrm>
                <a:off x="4093267" y="882951"/>
                <a:ext cx="4032764" cy="733620"/>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vi-VN" sz="1400" b="0" i="0" u="none" strike="noStrike" kern="1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rPr>
                  <a:t>Nợ trái phiếu tăng gấp 6 lần trong 5 năm, cùng với vốn vay ngân hàng tăng 3 lần đẩy tỷ lệ đòn bẩy của NVL </a:t>
                </a:r>
                <a:r>
                  <a:rPr kumimoji="0" lang="vi-VN" sz="1400" b="1" i="0" u="none" strike="noStrike" kern="1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rPr>
                  <a:t>tăng nhanh trong thời gian ngắn</a:t>
                </a:r>
              </a:p>
            </p:txBody>
          </p:sp>
          <p:graphicFrame>
            <p:nvGraphicFramePr>
              <p:cNvPr id="44" name="Chart 43">
                <a:extLst>
                  <a:ext uri="{FF2B5EF4-FFF2-40B4-BE49-F238E27FC236}">
                    <a16:creationId xmlns:a16="http://schemas.microsoft.com/office/drawing/2014/main" id="{5C34F75F-003E-7F56-8ADA-29C3C4050F6D}"/>
                  </a:ext>
                </a:extLst>
              </p:cNvPr>
              <p:cNvGraphicFramePr/>
              <p:nvPr/>
            </p:nvGraphicFramePr>
            <p:xfrm>
              <a:off x="4165053" y="1760513"/>
              <a:ext cx="3785616" cy="4825933"/>
            </p:xfrm>
            <a:graphic>
              <a:graphicData uri="http://schemas.openxmlformats.org/drawingml/2006/chart">
                <c:chart xmlns:c="http://schemas.openxmlformats.org/drawingml/2006/chart" xmlns:r="http://schemas.openxmlformats.org/officeDocument/2006/relationships" r:id="rId3"/>
              </a:graphicData>
            </a:graphic>
          </p:graphicFrame>
        </p:grpSp>
        <p:sp>
          <p:nvSpPr>
            <p:cNvPr id="31" name="TextBox 30">
              <a:extLst>
                <a:ext uri="{FF2B5EF4-FFF2-40B4-BE49-F238E27FC236}">
                  <a16:creationId xmlns:a16="http://schemas.microsoft.com/office/drawing/2014/main" id="{D78FB1EB-16D7-DA17-BD06-DCDACD19E640}"/>
                </a:ext>
              </a:extLst>
            </p:cNvPr>
            <p:cNvSpPr txBox="1"/>
            <p:nvPr/>
          </p:nvSpPr>
          <p:spPr>
            <a:xfrm>
              <a:off x="3941385" y="1693923"/>
              <a:ext cx="40884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0C0"/>
                  </a:solidFill>
                  <a:effectLst/>
                  <a:uLnTx/>
                  <a:uFillTx/>
                  <a:latin typeface="Roboto" panose="02000000000000000000" pitchFamily="2" charset="0"/>
                  <a:ea typeface="Roboto" panose="02000000000000000000" pitchFamily="2" charset="0"/>
                  <a:cs typeface="Roboto" panose="02000000000000000000" pitchFamily="2" charset="0"/>
                </a:rPr>
                <a:t>Tỷ lệ đòn bẩy của một số DN BĐS</a:t>
              </a:r>
            </a:p>
          </p:txBody>
        </p:sp>
      </p:grpSp>
      <p:grpSp>
        <p:nvGrpSpPr>
          <p:cNvPr id="33" name="Group 32">
            <a:extLst>
              <a:ext uri="{FF2B5EF4-FFF2-40B4-BE49-F238E27FC236}">
                <a16:creationId xmlns:a16="http://schemas.microsoft.com/office/drawing/2014/main" id="{E0F6BA07-5DEA-CA51-8D8E-FD1779739D18}"/>
              </a:ext>
            </a:extLst>
          </p:cNvPr>
          <p:cNvGrpSpPr/>
          <p:nvPr/>
        </p:nvGrpSpPr>
        <p:grpSpPr>
          <a:xfrm>
            <a:off x="-32264" y="865028"/>
            <a:ext cx="4088441" cy="6013693"/>
            <a:chOff x="-32264" y="865028"/>
            <a:chExt cx="4088441" cy="6013693"/>
          </a:xfrm>
        </p:grpSpPr>
        <p:grpSp>
          <p:nvGrpSpPr>
            <p:cNvPr id="125" name="Group 124">
              <a:extLst>
                <a:ext uri="{FF2B5EF4-FFF2-40B4-BE49-F238E27FC236}">
                  <a16:creationId xmlns:a16="http://schemas.microsoft.com/office/drawing/2014/main" id="{63BF9B6E-CFBA-F0D4-3066-4B16E5D007E3}"/>
                </a:ext>
              </a:extLst>
            </p:cNvPr>
            <p:cNvGrpSpPr/>
            <p:nvPr/>
          </p:nvGrpSpPr>
          <p:grpSpPr>
            <a:xfrm>
              <a:off x="57724" y="865028"/>
              <a:ext cx="3934396" cy="6013693"/>
              <a:chOff x="85020" y="865028"/>
              <a:chExt cx="3934396" cy="5721420"/>
            </a:xfrm>
          </p:grpSpPr>
          <p:sp>
            <p:nvSpPr>
              <p:cNvPr id="98" name="Rectangle 97">
                <a:extLst>
                  <a:ext uri="{FF2B5EF4-FFF2-40B4-BE49-F238E27FC236}">
                    <a16:creationId xmlns:a16="http://schemas.microsoft.com/office/drawing/2014/main" id="{61B773D4-5B30-4DCF-BDCF-83FC6F2C1B33}"/>
                  </a:ext>
                </a:extLst>
              </p:cNvPr>
              <p:cNvSpPr/>
              <p:nvPr/>
            </p:nvSpPr>
            <p:spPr>
              <a:xfrm>
                <a:off x="85020" y="865028"/>
                <a:ext cx="3931920" cy="5643204"/>
              </a:xfrm>
              <a:prstGeom prst="rect">
                <a:avLst/>
              </a:prstGeom>
              <a:solidFill>
                <a:srgbClr val="FAFAFA"/>
              </a:solidFill>
              <a:ln w="12700">
                <a:solidFill>
                  <a:schemeClr val="accent3"/>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89" name="Rectangle 88">
                <a:extLst>
                  <a:ext uri="{FF2B5EF4-FFF2-40B4-BE49-F238E27FC236}">
                    <a16:creationId xmlns:a16="http://schemas.microsoft.com/office/drawing/2014/main" id="{5D76138F-7D9B-6F33-ACF3-27DFEE26EBC5}"/>
                  </a:ext>
                </a:extLst>
              </p:cNvPr>
              <p:cNvSpPr/>
              <p:nvPr/>
            </p:nvSpPr>
            <p:spPr>
              <a:xfrm>
                <a:off x="87496" y="869303"/>
                <a:ext cx="3931920" cy="76342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graphicFrame>
            <p:nvGraphicFramePr>
              <p:cNvPr id="16" name="Chart 15">
                <a:extLst>
                  <a:ext uri="{FF2B5EF4-FFF2-40B4-BE49-F238E27FC236}">
                    <a16:creationId xmlns:a16="http://schemas.microsoft.com/office/drawing/2014/main" id="{BF729ABA-03B3-4F03-77C6-F6E54768A3AD}"/>
                  </a:ext>
                </a:extLst>
              </p:cNvPr>
              <p:cNvGraphicFramePr/>
              <p:nvPr/>
            </p:nvGraphicFramePr>
            <p:xfrm>
              <a:off x="189972" y="1666091"/>
              <a:ext cx="3782808" cy="4920357"/>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1670EB5E-E9E6-1B6F-4CC9-CA4FBAEBA961}"/>
                  </a:ext>
                </a:extLst>
              </p:cNvPr>
              <p:cNvSpPr txBox="1"/>
              <p:nvPr/>
            </p:nvSpPr>
            <p:spPr>
              <a:xfrm>
                <a:off x="275120" y="901089"/>
                <a:ext cx="3714826" cy="771173"/>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400" b="0" i="0" u="none" strike="noStrike" kern="1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rPr>
                  <a:t>Phần lớn các công ty BDS gia tăng tỷ trọng nguồn tài trợ từ trái phiếu trong giai đoạn 2019 - 2021</a:t>
                </a:r>
              </a:p>
            </p:txBody>
          </p:sp>
        </p:grpSp>
        <p:sp>
          <p:nvSpPr>
            <p:cNvPr id="32" name="TextBox 31">
              <a:extLst>
                <a:ext uri="{FF2B5EF4-FFF2-40B4-BE49-F238E27FC236}">
                  <a16:creationId xmlns:a16="http://schemas.microsoft.com/office/drawing/2014/main" id="{914D9275-2EC8-9ED6-737F-34006D0A5203}"/>
                </a:ext>
              </a:extLst>
            </p:cNvPr>
            <p:cNvSpPr txBox="1"/>
            <p:nvPr/>
          </p:nvSpPr>
          <p:spPr>
            <a:xfrm>
              <a:off x="-32264" y="1665260"/>
              <a:ext cx="40884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0C0"/>
                  </a:solidFill>
                  <a:effectLst/>
                  <a:uLnTx/>
                  <a:uFillTx/>
                  <a:latin typeface="Roboto" panose="02000000000000000000" pitchFamily="2" charset="0"/>
                  <a:ea typeface="Roboto" panose="02000000000000000000" pitchFamily="2" charset="0"/>
                  <a:cs typeface="Roboto" panose="02000000000000000000" pitchFamily="2" charset="0"/>
                </a:rPr>
                <a:t>Phân bổ nguồn vốn vay của một số công ty bất động sản</a:t>
              </a:r>
            </a:p>
          </p:txBody>
        </p:sp>
      </p:grpSp>
    </p:spTree>
    <p:extLst>
      <p:ext uri="{BB962C8B-B14F-4D97-AF65-F5344CB8AC3E}">
        <p14:creationId xmlns:p14="http://schemas.microsoft.com/office/powerpoint/2010/main" val="275028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328;p14">
            <a:extLst>
              <a:ext uri="{FF2B5EF4-FFF2-40B4-BE49-F238E27FC236}">
                <a16:creationId xmlns:a16="http://schemas.microsoft.com/office/drawing/2014/main" id="{4E10F346-DE67-4664-9EDB-3A8C5FA9372A}"/>
              </a:ext>
            </a:extLst>
          </p:cNvPr>
          <p:cNvPicPr preferRelativeResize="0">
            <a:picLocks noGrp="1"/>
          </p:cNvPicPr>
          <p:nvPr>
            <p:ph type="pic" idx="2"/>
          </p:nvPr>
        </p:nvPicPr>
        <p:blipFill rotWithShape="1">
          <a:blip r:embed="rId2">
            <a:alphaModFix/>
          </a:blip>
          <a:srcRect l="9" r="9"/>
          <a:stretch/>
        </p:blipFill>
        <p:spPr>
          <a:xfrm>
            <a:off x="0" y="0"/>
            <a:ext cx="12192000" cy="6858000"/>
          </a:xfrm>
          <a:prstGeom prst="rect">
            <a:avLst/>
          </a:prstGeom>
          <a:noFill/>
          <a:ln>
            <a:noFill/>
          </a:ln>
        </p:spPr>
      </p:pic>
      <p:sp>
        <p:nvSpPr>
          <p:cNvPr id="4" name="TextBox 3">
            <a:extLst>
              <a:ext uri="{FF2B5EF4-FFF2-40B4-BE49-F238E27FC236}">
                <a16:creationId xmlns:a16="http://schemas.microsoft.com/office/drawing/2014/main" id="{A096DDA1-9F99-495A-872A-EA11F497726E}"/>
              </a:ext>
            </a:extLst>
          </p:cNvPr>
          <p:cNvSpPr txBox="1"/>
          <p:nvPr/>
        </p:nvSpPr>
        <p:spPr>
          <a:xfrm>
            <a:off x="4079610" y="2410176"/>
            <a:ext cx="6578551"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err="1">
                <a:ln>
                  <a:noFill/>
                </a:ln>
                <a:solidFill>
                  <a:srgbClr val="FFFFFF"/>
                </a:solidFill>
                <a:effectLst/>
                <a:uLnTx/>
                <a:uFillTx/>
                <a:latin typeface="Arial"/>
                <a:ea typeface="+mn-ea"/>
                <a:cs typeface="+mn-cs"/>
              </a:rPr>
              <a:t>Ví</a:t>
            </a:r>
            <a:r>
              <a:rPr kumimoji="0" lang="en-US" sz="8000" b="1" i="0" u="none" strike="noStrike" kern="1200" cap="none" spc="0" normalizeH="0" baseline="0" noProof="0" dirty="0">
                <a:ln>
                  <a:noFill/>
                </a:ln>
                <a:solidFill>
                  <a:srgbClr val="FFFFFF"/>
                </a:solidFill>
                <a:effectLst/>
                <a:uLnTx/>
                <a:uFillTx/>
                <a:latin typeface="Arial"/>
                <a:ea typeface="+mn-ea"/>
                <a:cs typeface="+mn-cs"/>
              </a:rPr>
              <a:t> </a:t>
            </a:r>
            <a:r>
              <a:rPr kumimoji="0" lang="en-US" sz="8000" b="1" i="0" u="none" strike="noStrike" kern="1200" cap="none" spc="0" normalizeH="0" baseline="0" noProof="0" dirty="0" err="1">
                <a:ln>
                  <a:noFill/>
                </a:ln>
                <a:solidFill>
                  <a:srgbClr val="FFFFFF"/>
                </a:solidFill>
                <a:effectLst/>
                <a:uLnTx/>
                <a:uFillTx/>
                <a:latin typeface="Arial"/>
                <a:ea typeface="+mn-ea"/>
                <a:cs typeface="+mn-cs"/>
              </a:rPr>
              <a:t>dụ</a:t>
            </a:r>
            <a:r>
              <a:rPr kumimoji="0" lang="en-US" sz="8000" b="1" i="0" u="none" strike="noStrike" kern="1200" cap="none" spc="0" normalizeH="0" baseline="0" noProof="0" dirty="0">
                <a:ln>
                  <a:noFill/>
                </a:ln>
                <a:solidFill>
                  <a:srgbClr val="FFFFFF"/>
                </a:solidFill>
                <a:effectLst/>
                <a:uLnTx/>
                <a:uFillTx/>
                <a:latin typeface="Arial"/>
                <a:ea typeface="+mn-ea"/>
                <a:cs typeface="+mn-cs"/>
              </a:rPr>
              <a:t> 5</a:t>
            </a:r>
          </a:p>
        </p:txBody>
      </p:sp>
    </p:spTree>
    <p:extLst>
      <p:ext uri="{BB962C8B-B14F-4D97-AF65-F5344CB8AC3E}">
        <p14:creationId xmlns:p14="http://schemas.microsoft.com/office/powerpoint/2010/main" val="2290389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3" y="212753"/>
            <a:ext cx="10837803" cy="485069"/>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Ví</a:t>
            </a:r>
            <a:r>
              <a:rPr kumimoji="0" lang="en-US" sz="24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400" b="1" i="0" u="none" strike="noStrike" kern="1200" cap="none" spc="0" normalizeH="0" baseline="0" noProof="0" dirty="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dụ</a:t>
            </a:r>
            <a:r>
              <a:rPr kumimoji="0" lang="en-US" sz="24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5: </a:t>
            </a:r>
            <a:r>
              <a:rPr kumimoji="0" lang="vi-VN" sz="24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Tính đa dạng trong cấu trúc các khoản vay của NVL</a:t>
            </a:r>
            <a:r>
              <a:rPr kumimoji="0" lang="en-US" sz="24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_Version 1</a:t>
            </a:r>
          </a:p>
        </p:txBody>
      </p:sp>
      <p:sp>
        <p:nvSpPr>
          <p:cNvPr id="9" name="Rectangle 8">
            <a:extLst>
              <a:ext uri="{FF2B5EF4-FFF2-40B4-BE49-F238E27FC236}">
                <a16:creationId xmlns:a16="http://schemas.microsoft.com/office/drawing/2014/main" id="{5D18A510-87EA-CDBF-079D-300969BCCBCE}"/>
              </a:ext>
            </a:extLst>
          </p:cNvPr>
          <p:cNvSpPr/>
          <p:nvPr/>
        </p:nvSpPr>
        <p:spPr>
          <a:xfrm>
            <a:off x="7789273" y="0"/>
            <a:ext cx="4402726" cy="3651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 name="Hình chữ nhật 11">
            <a:extLst>
              <a:ext uri="{FF2B5EF4-FFF2-40B4-BE49-F238E27FC236}">
                <a16:creationId xmlns:a16="http://schemas.microsoft.com/office/drawing/2014/main" id="{0054150E-3746-1C13-8221-728C0B8041CE}"/>
              </a:ext>
            </a:extLst>
          </p:cNvPr>
          <p:cNvSpPr/>
          <p:nvPr/>
        </p:nvSpPr>
        <p:spPr>
          <a:xfrm>
            <a:off x="747659" y="740645"/>
            <a:ext cx="10628673" cy="55629"/>
          </a:xfrm>
          <a:prstGeom prst="rect">
            <a:avLst/>
          </a:prstGeom>
          <a:gradFill flip="none" rotWithShape="1">
            <a:gsLst>
              <a:gs pos="71000">
                <a:schemeClr val="bg1"/>
              </a:gs>
              <a:gs pos="100000">
                <a:schemeClr val="bg1"/>
              </a:gs>
              <a:gs pos="35000">
                <a:srgbClr val="D0494A"/>
              </a:gs>
              <a:gs pos="0">
                <a:srgbClr val="C00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TextBox 17">
            <a:extLst>
              <a:ext uri="{FF2B5EF4-FFF2-40B4-BE49-F238E27FC236}">
                <a16:creationId xmlns:a16="http://schemas.microsoft.com/office/drawing/2014/main" id="{BBF55354-24B4-191B-655E-407FF3BDD564}"/>
              </a:ext>
            </a:extLst>
          </p:cNvPr>
          <p:cNvSpPr txBox="1"/>
          <p:nvPr/>
        </p:nvSpPr>
        <p:spPr>
          <a:xfrm>
            <a:off x="7789274" y="17545"/>
            <a:ext cx="4402726"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KHẢ NĂNG TRẢ NỢ CỦA CÁC NHÓM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5B4D8830-21D3-A33C-A42F-A352B8E41216}"/>
              </a:ext>
            </a:extLst>
          </p:cNvPr>
          <p:cNvSpPr txBox="1"/>
          <p:nvPr/>
        </p:nvSpPr>
        <p:spPr>
          <a:xfrm>
            <a:off x="2766349" y="904952"/>
            <a:ext cx="6111240" cy="341247"/>
          </a:xfrm>
          <a:prstGeom prst="rect">
            <a:avLst/>
          </a:prstGeom>
          <a:noFill/>
        </p:spPr>
        <p:txBody>
          <a:bodyPr wrap="square">
            <a:spAutoFit/>
          </a:bodyPr>
          <a:lstStyle/>
          <a:p>
            <a:pPr marL="0" marR="0" algn="ctr">
              <a:lnSpc>
                <a:spcPct val="107000"/>
              </a:lnSpc>
              <a:spcBef>
                <a:spcPts val="0"/>
              </a:spcBef>
              <a:spcAft>
                <a:spcPts val="0"/>
              </a:spcAft>
            </a:pPr>
            <a:r>
              <a:rPr lang="en-US" sz="1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Cấu trúc các khoản vay của Novaland</a:t>
            </a:r>
            <a:endParaRPr lang="en-US" sz="1600" kern="10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26" name="Group 25">
            <a:extLst>
              <a:ext uri="{FF2B5EF4-FFF2-40B4-BE49-F238E27FC236}">
                <a16:creationId xmlns:a16="http://schemas.microsoft.com/office/drawing/2014/main" id="{EE10DCFC-97BA-6BF1-56B3-0946570D8661}"/>
              </a:ext>
            </a:extLst>
          </p:cNvPr>
          <p:cNvGrpSpPr/>
          <p:nvPr/>
        </p:nvGrpSpPr>
        <p:grpSpPr>
          <a:xfrm>
            <a:off x="304800" y="5211091"/>
            <a:ext cx="11642557" cy="1500204"/>
            <a:chOff x="363154" y="5453208"/>
            <a:chExt cx="5011486" cy="1303482"/>
          </a:xfrm>
        </p:grpSpPr>
        <p:sp>
          <p:nvSpPr>
            <p:cNvPr id="27" name="TextBox 26">
              <a:extLst>
                <a:ext uri="{FF2B5EF4-FFF2-40B4-BE49-F238E27FC236}">
                  <a16:creationId xmlns:a16="http://schemas.microsoft.com/office/drawing/2014/main" id="{7012CDA5-318E-83FA-A6B1-EFF6BBA7C2FB}"/>
                </a:ext>
              </a:extLst>
            </p:cNvPr>
            <p:cNvSpPr txBox="1"/>
            <p:nvPr/>
          </p:nvSpPr>
          <p:spPr>
            <a:xfrm>
              <a:off x="457872" y="5511321"/>
              <a:ext cx="4719917" cy="1149896"/>
            </a:xfrm>
            <a:prstGeom prst="rect">
              <a:avLst/>
            </a:prstGeom>
            <a:noFill/>
          </p:spPr>
          <p:txBody>
            <a:bodyPr wrap="square" rtlCol="0">
              <a:spAutoFit/>
            </a:bodyPr>
            <a:lstStyle/>
            <a:p>
              <a:pPr algn="just"/>
              <a:r>
                <a:rPr lang="vi-VN" sz="2000">
                  <a:solidFill>
                    <a:srgbClr val="C00000"/>
                  </a:solidFill>
                  <a:latin typeface="Roboto" panose="02000000000000000000" pitchFamily="2" charset="0"/>
                  <a:ea typeface="Roboto" panose="02000000000000000000" pitchFamily="2" charset="0"/>
                  <a:cs typeface="Roboto" panose="02000000000000000000" pitchFamily="2" charset="0"/>
                </a:rPr>
                <a:t>Động lực chính </a:t>
              </a:r>
              <a:r>
                <a:rPr lang="vi-VN" sz="2000">
                  <a:latin typeface="Roboto" panose="02000000000000000000" pitchFamily="2" charset="0"/>
                  <a:ea typeface="Roboto" panose="02000000000000000000" pitchFamily="2" charset="0"/>
                  <a:cs typeface="Roboto" panose="02000000000000000000" pitchFamily="2" charset="0"/>
                </a:rPr>
                <a:t>để NVL tăng trưởng nợ phải trả là </a:t>
              </a:r>
              <a:r>
                <a:rPr lang="vi-VN" sz="2000">
                  <a:solidFill>
                    <a:srgbClr val="C00000"/>
                  </a:solidFill>
                  <a:latin typeface="Roboto" panose="02000000000000000000" pitchFamily="2" charset="0"/>
                  <a:ea typeface="Roboto" panose="02000000000000000000" pitchFamily="2" charset="0"/>
                  <a:cs typeface="Roboto" panose="02000000000000000000" pitchFamily="2" charset="0"/>
                </a:rPr>
                <a:t>nguồn vốn từ phát hành trái phiếu và các khoản vay ngoài</a:t>
              </a:r>
              <a:r>
                <a:rPr lang="vi-VN" sz="2000">
                  <a:latin typeface="Roboto" panose="02000000000000000000" pitchFamily="2" charset="0"/>
                  <a:ea typeface="Roboto" panose="02000000000000000000" pitchFamily="2" charset="0"/>
                  <a:cs typeface="Roboto" panose="02000000000000000000" pitchFamily="2" charset="0"/>
                </a:rPr>
                <a:t>. So với các doanh nghiệp khác cùng ngành, Novaland có các cấu trúc đa dạng phù hợp với nhiều mục đích khác nhau. Sự </a:t>
              </a:r>
              <a:r>
                <a:rPr lang="vi-VN" sz="2000">
                  <a:solidFill>
                    <a:srgbClr val="C00000"/>
                  </a:solidFill>
                  <a:latin typeface="Roboto" panose="02000000000000000000" pitchFamily="2" charset="0"/>
                  <a:ea typeface="Roboto" panose="02000000000000000000" pitchFamily="2" charset="0"/>
                  <a:cs typeface="Roboto" panose="02000000000000000000" pitchFamily="2" charset="0"/>
                </a:rPr>
                <a:t>đa dạng về cấu trúc các khoản vay </a:t>
              </a:r>
              <a:r>
                <a:rPr lang="vi-VN" sz="2000">
                  <a:latin typeface="Roboto" panose="02000000000000000000" pitchFamily="2" charset="0"/>
                  <a:ea typeface="Roboto" panose="02000000000000000000" pitchFamily="2" charset="0"/>
                  <a:cs typeface="Roboto" panose="02000000000000000000" pitchFamily="2" charset="0"/>
                </a:rPr>
                <a:t>khiến NVL </a:t>
              </a:r>
              <a:r>
                <a:rPr lang="vi-VN" sz="2000">
                  <a:solidFill>
                    <a:srgbClr val="C00000"/>
                  </a:solidFill>
                  <a:latin typeface="Roboto" panose="02000000000000000000" pitchFamily="2" charset="0"/>
                  <a:ea typeface="Roboto" panose="02000000000000000000" pitchFamily="2" charset="0"/>
                  <a:cs typeface="Roboto" panose="02000000000000000000" pitchFamily="2" charset="0"/>
                </a:rPr>
                <a:t>thu hút</a:t>
              </a:r>
              <a:r>
                <a:rPr lang="vi-VN" sz="2000">
                  <a:latin typeface="Roboto" panose="02000000000000000000" pitchFamily="2" charset="0"/>
                  <a:ea typeface="Roboto" panose="02000000000000000000" pitchFamily="2" charset="0"/>
                  <a:cs typeface="Roboto" panose="02000000000000000000" pitchFamily="2" charset="0"/>
                </a:rPr>
                <a:t> được </a:t>
              </a:r>
              <a:r>
                <a:rPr lang="vi-VN" sz="2000">
                  <a:solidFill>
                    <a:srgbClr val="C00000"/>
                  </a:solidFill>
                  <a:latin typeface="Roboto" panose="02000000000000000000" pitchFamily="2" charset="0"/>
                  <a:ea typeface="Roboto" panose="02000000000000000000" pitchFamily="2" charset="0"/>
                  <a:cs typeface="Roboto" panose="02000000000000000000" pitchFamily="2" charset="0"/>
                </a:rPr>
                <a:t>các doanh nghiệp nước ngoài hơn </a:t>
              </a:r>
              <a:r>
                <a:rPr lang="vi-VN" sz="2000">
                  <a:latin typeface="Roboto" panose="02000000000000000000" pitchFamily="2" charset="0"/>
                  <a:ea typeface="Roboto" panose="02000000000000000000" pitchFamily="2" charset="0"/>
                  <a:cs typeface="Roboto" panose="02000000000000000000" pitchFamily="2" charset="0"/>
                </a:rPr>
                <a:t>các doanh nghiệp khác trong ngành.</a:t>
              </a:r>
            </a:p>
          </p:txBody>
        </p:sp>
        <p:sp>
          <p:nvSpPr>
            <p:cNvPr id="28" name="Rectangle: Rounded Corners 27">
              <a:extLst>
                <a:ext uri="{FF2B5EF4-FFF2-40B4-BE49-F238E27FC236}">
                  <a16:creationId xmlns:a16="http://schemas.microsoft.com/office/drawing/2014/main" id="{ECDA3EAB-1B84-2D47-3B68-04EBC59527BB}"/>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3F2E5D07-4C09-8B25-05D5-B2986FF5D0D5}"/>
              </a:ext>
            </a:extLst>
          </p:cNvPr>
          <p:cNvGrpSpPr/>
          <p:nvPr/>
        </p:nvGrpSpPr>
        <p:grpSpPr>
          <a:xfrm>
            <a:off x="304800" y="1324166"/>
            <a:ext cx="11541760" cy="3678036"/>
            <a:chOff x="0" y="0"/>
            <a:chExt cx="10590141" cy="5078795"/>
          </a:xfrm>
        </p:grpSpPr>
        <p:sp>
          <p:nvSpPr>
            <p:cNvPr id="5" name="TextBox 7">
              <a:extLst>
                <a:ext uri="{FF2B5EF4-FFF2-40B4-BE49-F238E27FC236}">
                  <a16:creationId xmlns:a16="http://schemas.microsoft.com/office/drawing/2014/main" id="{A3F17211-E2DD-2BA7-F984-C8C5FF20A81D}"/>
                </a:ext>
              </a:extLst>
            </p:cNvPr>
            <p:cNvSpPr txBox="1"/>
            <p:nvPr/>
          </p:nvSpPr>
          <p:spPr>
            <a:xfrm>
              <a:off x="0" y="2615953"/>
              <a:ext cx="1410890" cy="674611"/>
            </a:xfrm>
            <a:prstGeom prst="rect">
              <a:avLst/>
            </a:prstGeom>
            <a:noFill/>
            <a:ln>
              <a:solidFill>
                <a:schemeClr val="tx1"/>
              </a:solidFill>
            </a:ln>
          </p:spPr>
          <p:txBody>
            <a:bodyPr wrap="square" rtlCol="0">
              <a:noAutofit/>
            </a:bodyPr>
            <a:lstStyle/>
            <a:p>
              <a:pPr marL="0" marR="0">
                <a:lnSpc>
                  <a:spcPct val="107000"/>
                </a:lnSpc>
                <a:spcBef>
                  <a:spcPts val="0"/>
                </a:spcBef>
                <a:spcAft>
                  <a:spcPts val="800"/>
                </a:spcAft>
              </a:pPr>
              <a:r>
                <a:rPr lang="en-US" sz="2000" kern="1200">
                  <a:solidFill>
                    <a:srgbClr val="000000"/>
                  </a:solidFill>
                  <a:effectLst/>
                  <a:latin typeface="Times New Roman" panose="02020603050405020304" pitchFamily="18" charset="0"/>
                  <a:ea typeface="Calibri" panose="020F0502020204030204" pitchFamily="34" charset="0"/>
                </a:rPr>
                <a:t>Khoản vay</a:t>
              </a:r>
              <a:endParaRPr lang="en-US" sz="2800" kern="100">
                <a:solidFill>
                  <a:srgbClr val="000000"/>
                </a:solidFill>
                <a:effectLst/>
                <a:latin typeface="Times New Roman" panose="02020603050405020304" pitchFamily="18" charset="0"/>
                <a:ea typeface="Calibri" panose="020F0502020204030204" pitchFamily="34" charset="0"/>
              </a:endParaRPr>
            </a:p>
          </p:txBody>
        </p:sp>
        <p:sp>
          <p:nvSpPr>
            <p:cNvPr id="6" name="TextBox 13">
              <a:extLst>
                <a:ext uri="{FF2B5EF4-FFF2-40B4-BE49-F238E27FC236}">
                  <a16:creationId xmlns:a16="http://schemas.microsoft.com/office/drawing/2014/main" id="{8C5206C3-2F1A-707A-600D-88EE6F3DA1CC}"/>
                </a:ext>
              </a:extLst>
            </p:cNvPr>
            <p:cNvSpPr txBox="1"/>
            <p:nvPr/>
          </p:nvSpPr>
          <p:spPr>
            <a:xfrm>
              <a:off x="2702830" y="705056"/>
              <a:ext cx="3341819" cy="663916"/>
            </a:xfrm>
            <a:prstGeom prst="rect">
              <a:avLst/>
            </a:prstGeom>
            <a:noFill/>
            <a:ln>
              <a:solidFill>
                <a:schemeClr val="tx1"/>
              </a:solidFill>
            </a:ln>
          </p:spPr>
          <p:txBody>
            <a:bodyPr wrap="square" rtlCol="0">
              <a:noAutofit/>
            </a:bodyPr>
            <a:lstStyle/>
            <a:p>
              <a:pPr marL="0" marR="0">
                <a:lnSpc>
                  <a:spcPct val="107000"/>
                </a:lnSpc>
                <a:spcBef>
                  <a:spcPts val="0"/>
                </a:spcBef>
                <a:spcAft>
                  <a:spcPts val="800"/>
                </a:spcAft>
              </a:pPr>
              <a:r>
                <a:rPr lang="en-US" sz="2000" kern="1200">
                  <a:solidFill>
                    <a:srgbClr val="000000"/>
                  </a:solidFill>
                  <a:effectLst/>
                  <a:latin typeface="Times New Roman" panose="02020603050405020304" pitchFamily="18" charset="0"/>
                  <a:ea typeface="Calibri" panose="020F0502020204030204" pitchFamily="34" charset="0"/>
                </a:rPr>
                <a:t>Khoản vay có tài sản đảm bảo</a:t>
              </a:r>
              <a:endParaRPr lang="en-US" sz="2800" kern="100">
                <a:solidFill>
                  <a:srgbClr val="000000"/>
                </a:solidFill>
                <a:effectLst/>
                <a:latin typeface="Times New Roman" panose="02020603050405020304" pitchFamily="18" charset="0"/>
                <a:ea typeface="Calibri" panose="020F0502020204030204" pitchFamily="34" charset="0"/>
              </a:endParaRPr>
            </a:p>
          </p:txBody>
        </p:sp>
        <p:sp>
          <p:nvSpPr>
            <p:cNvPr id="8" name="TextBox 36">
              <a:extLst>
                <a:ext uri="{FF2B5EF4-FFF2-40B4-BE49-F238E27FC236}">
                  <a16:creationId xmlns:a16="http://schemas.microsoft.com/office/drawing/2014/main" id="{2A25B803-D327-0B9D-FC76-2C35B6A53B01}"/>
                </a:ext>
              </a:extLst>
            </p:cNvPr>
            <p:cNvSpPr txBox="1"/>
            <p:nvPr/>
          </p:nvSpPr>
          <p:spPr>
            <a:xfrm>
              <a:off x="2702843" y="2648837"/>
              <a:ext cx="3130412" cy="641727"/>
            </a:xfrm>
            <a:prstGeom prst="rect">
              <a:avLst/>
            </a:prstGeom>
            <a:noFill/>
            <a:ln>
              <a:solidFill>
                <a:schemeClr val="tx1"/>
              </a:solidFill>
            </a:ln>
          </p:spPr>
          <p:txBody>
            <a:bodyPr wrap="square" rtlCol="0">
              <a:noAutofit/>
            </a:bodyPr>
            <a:lstStyle/>
            <a:p>
              <a:pPr marL="0" marR="0">
                <a:lnSpc>
                  <a:spcPct val="107000"/>
                </a:lnSpc>
                <a:spcBef>
                  <a:spcPts val="0"/>
                </a:spcBef>
                <a:spcAft>
                  <a:spcPts val="800"/>
                </a:spcAft>
              </a:pPr>
              <a:r>
                <a:rPr lang="en-US" sz="2000" kern="1200">
                  <a:solidFill>
                    <a:srgbClr val="000000"/>
                  </a:solidFill>
                  <a:effectLst/>
                  <a:latin typeface="Times New Roman" panose="02020603050405020304" pitchFamily="18" charset="0"/>
                  <a:ea typeface="Calibri" panose="020F0502020204030204" pitchFamily="34" charset="0"/>
                </a:rPr>
                <a:t>Khoản </a:t>
              </a:r>
              <a:r>
                <a:rPr lang="vi-VN" sz="2000" kern="1200">
                  <a:solidFill>
                    <a:srgbClr val="000000"/>
                  </a:solidFill>
                  <a:effectLst/>
                  <a:latin typeface="Times New Roman" panose="02020603050405020304" pitchFamily="18" charset="0"/>
                  <a:ea typeface="Calibri" panose="020F0502020204030204" pitchFamily="34" charset="0"/>
                </a:rPr>
                <a:t>vay</a:t>
              </a:r>
              <a:r>
                <a:rPr lang="en-US" sz="2000" kern="1200">
                  <a:solidFill>
                    <a:srgbClr val="000000"/>
                  </a:solidFill>
                  <a:effectLst/>
                  <a:latin typeface="Times New Roman" panose="02020603050405020304" pitchFamily="18" charset="0"/>
                  <a:ea typeface="Calibri" panose="020F0502020204030204" pitchFamily="34" charset="0"/>
                </a:rPr>
                <a:t> có thể chuyển đổi</a:t>
              </a:r>
              <a:endParaRPr lang="en-US" sz="2800" kern="100">
                <a:solidFill>
                  <a:srgbClr val="000000"/>
                </a:solidFill>
                <a:effectLst/>
                <a:latin typeface="Times New Roman" panose="02020603050405020304" pitchFamily="18" charset="0"/>
                <a:ea typeface="Calibri" panose="020F0502020204030204" pitchFamily="34" charset="0"/>
              </a:endParaRPr>
            </a:p>
          </p:txBody>
        </p:sp>
        <p:sp>
          <p:nvSpPr>
            <p:cNvPr id="10" name="TextBox 37">
              <a:extLst>
                <a:ext uri="{FF2B5EF4-FFF2-40B4-BE49-F238E27FC236}">
                  <a16:creationId xmlns:a16="http://schemas.microsoft.com/office/drawing/2014/main" id="{FC759DE6-7E04-5E77-5B06-AD64A85A1053}"/>
                </a:ext>
              </a:extLst>
            </p:cNvPr>
            <p:cNvSpPr txBox="1"/>
            <p:nvPr/>
          </p:nvSpPr>
          <p:spPr>
            <a:xfrm>
              <a:off x="2702830" y="4441863"/>
              <a:ext cx="1479853" cy="636932"/>
            </a:xfrm>
            <a:prstGeom prst="rect">
              <a:avLst/>
            </a:prstGeom>
            <a:noFill/>
            <a:ln>
              <a:solidFill>
                <a:schemeClr val="tx1"/>
              </a:solidFill>
            </a:ln>
          </p:spPr>
          <p:txBody>
            <a:bodyPr wrap="square" rtlCol="0">
              <a:noAutofit/>
            </a:bodyPr>
            <a:lstStyle/>
            <a:p>
              <a:pPr marL="0" marR="0">
                <a:lnSpc>
                  <a:spcPct val="107000"/>
                </a:lnSpc>
                <a:spcBef>
                  <a:spcPts val="0"/>
                </a:spcBef>
                <a:spcAft>
                  <a:spcPts val="800"/>
                </a:spcAft>
              </a:pPr>
              <a:r>
                <a:rPr lang="en-US" sz="2000" kern="1200">
                  <a:solidFill>
                    <a:srgbClr val="000000"/>
                  </a:solidFill>
                  <a:effectLst/>
                  <a:latin typeface="Times New Roman" panose="02020603050405020304" pitchFamily="18" charset="0"/>
                  <a:ea typeface="Calibri" panose="020F0502020204030204" pitchFamily="34" charset="0"/>
                </a:rPr>
                <a:t>Nhóm khác</a:t>
              </a:r>
              <a:endParaRPr lang="en-US" sz="2800" kern="100">
                <a:solidFill>
                  <a:srgbClr val="000000"/>
                </a:solidFill>
                <a:effectLst/>
                <a:latin typeface="Times New Roman" panose="02020603050405020304" pitchFamily="18" charset="0"/>
                <a:ea typeface="Calibri" panose="020F0502020204030204" pitchFamily="34" charset="0"/>
              </a:endParaRPr>
            </a:p>
          </p:txBody>
        </p:sp>
        <p:sp>
          <p:nvSpPr>
            <p:cNvPr id="12" name="TextBox 43">
              <a:extLst>
                <a:ext uri="{FF2B5EF4-FFF2-40B4-BE49-F238E27FC236}">
                  <a16:creationId xmlns:a16="http://schemas.microsoft.com/office/drawing/2014/main" id="{7BF11125-7E0F-9D5F-EDF0-3895F5C605FD}"/>
                </a:ext>
              </a:extLst>
            </p:cNvPr>
            <p:cNvSpPr txBox="1"/>
            <p:nvPr/>
          </p:nvSpPr>
          <p:spPr>
            <a:xfrm>
              <a:off x="7073099" y="0"/>
              <a:ext cx="3508007" cy="637953"/>
            </a:xfrm>
            <a:prstGeom prst="rect">
              <a:avLst/>
            </a:prstGeom>
            <a:noFill/>
            <a:ln>
              <a:solidFill>
                <a:schemeClr val="tx1"/>
              </a:solidFill>
            </a:ln>
          </p:spPr>
          <p:txBody>
            <a:bodyPr wrap="square" rtlCol="0">
              <a:noAutofit/>
            </a:bodyPr>
            <a:lstStyle/>
            <a:p>
              <a:pPr marL="0" marR="0">
                <a:lnSpc>
                  <a:spcPct val="107000"/>
                </a:lnSpc>
                <a:spcBef>
                  <a:spcPts val="0"/>
                </a:spcBef>
                <a:spcAft>
                  <a:spcPts val="800"/>
                </a:spcAft>
              </a:pPr>
              <a:r>
                <a:rPr lang="en-US" sz="2000" kern="1200">
                  <a:solidFill>
                    <a:srgbClr val="000000"/>
                  </a:solidFill>
                  <a:effectLst/>
                  <a:latin typeface="Times New Roman" panose="02020603050405020304" pitchFamily="18" charset="0"/>
                  <a:ea typeface="Calibri" panose="020F0502020204030204" pitchFamily="34" charset="0"/>
                </a:rPr>
                <a:t>Đảm bảo bằng cổ phiếu</a:t>
              </a:r>
              <a:endParaRPr lang="en-US" sz="2800" kern="100">
                <a:solidFill>
                  <a:srgbClr val="000000"/>
                </a:solidFill>
                <a:effectLst/>
                <a:latin typeface="Times New Roman" panose="02020603050405020304" pitchFamily="18" charset="0"/>
                <a:ea typeface="Calibri" panose="020F0502020204030204" pitchFamily="34" charset="0"/>
              </a:endParaRPr>
            </a:p>
          </p:txBody>
        </p:sp>
        <p:sp>
          <p:nvSpPr>
            <p:cNvPr id="14" name="TextBox 51">
              <a:extLst>
                <a:ext uri="{FF2B5EF4-FFF2-40B4-BE49-F238E27FC236}">
                  <a16:creationId xmlns:a16="http://schemas.microsoft.com/office/drawing/2014/main" id="{81D3665B-0266-7DE0-1FB9-EF098C2D36F4}"/>
                </a:ext>
              </a:extLst>
            </p:cNvPr>
            <p:cNvSpPr txBox="1"/>
            <p:nvPr/>
          </p:nvSpPr>
          <p:spPr>
            <a:xfrm>
              <a:off x="7073564" y="684483"/>
              <a:ext cx="3508007" cy="636932"/>
            </a:xfrm>
            <a:prstGeom prst="rect">
              <a:avLst/>
            </a:prstGeom>
            <a:noFill/>
            <a:ln>
              <a:solidFill>
                <a:schemeClr val="tx1"/>
              </a:solidFill>
            </a:ln>
          </p:spPr>
          <p:txBody>
            <a:bodyPr wrap="square" rtlCol="0">
              <a:noAutofit/>
            </a:bodyPr>
            <a:lstStyle/>
            <a:p>
              <a:pPr marL="0" marR="0">
                <a:lnSpc>
                  <a:spcPct val="107000"/>
                </a:lnSpc>
                <a:spcBef>
                  <a:spcPts val="0"/>
                </a:spcBef>
                <a:spcAft>
                  <a:spcPts val="800"/>
                </a:spcAft>
              </a:pPr>
              <a:r>
                <a:rPr lang="en-US" sz="2000" kern="1200">
                  <a:solidFill>
                    <a:srgbClr val="000000"/>
                  </a:solidFill>
                  <a:effectLst/>
                  <a:latin typeface="Times New Roman" panose="02020603050405020304" pitchFamily="18" charset="0"/>
                  <a:ea typeface="Calibri" panose="020F0502020204030204" pitchFamily="34" charset="0"/>
                </a:rPr>
                <a:t>Đảm bảo bằng dự án</a:t>
              </a:r>
              <a:endParaRPr lang="en-US" sz="2800" kern="100">
                <a:solidFill>
                  <a:srgbClr val="000000"/>
                </a:solidFill>
                <a:effectLst/>
                <a:latin typeface="Times New Roman" panose="02020603050405020304" pitchFamily="18" charset="0"/>
                <a:ea typeface="Calibri" panose="020F0502020204030204" pitchFamily="34" charset="0"/>
              </a:endParaRPr>
            </a:p>
          </p:txBody>
        </p:sp>
        <p:sp>
          <p:nvSpPr>
            <p:cNvPr id="17" name="TextBox 55">
              <a:extLst>
                <a:ext uri="{FF2B5EF4-FFF2-40B4-BE49-F238E27FC236}">
                  <a16:creationId xmlns:a16="http://schemas.microsoft.com/office/drawing/2014/main" id="{5B17CE77-A17D-BF35-6C36-1534B8B2B260}"/>
                </a:ext>
              </a:extLst>
            </p:cNvPr>
            <p:cNvSpPr txBox="1"/>
            <p:nvPr/>
          </p:nvSpPr>
          <p:spPr>
            <a:xfrm>
              <a:off x="7073564" y="1368969"/>
              <a:ext cx="3508007" cy="636932"/>
            </a:xfrm>
            <a:prstGeom prst="rect">
              <a:avLst/>
            </a:prstGeom>
            <a:noFill/>
            <a:ln>
              <a:solidFill>
                <a:schemeClr val="tx1"/>
              </a:solidFill>
            </a:ln>
          </p:spPr>
          <p:txBody>
            <a:bodyPr wrap="square" rtlCol="0">
              <a:noAutofit/>
            </a:bodyPr>
            <a:lstStyle/>
            <a:p>
              <a:pPr marL="0" marR="0">
                <a:lnSpc>
                  <a:spcPct val="107000"/>
                </a:lnSpc>
                <a:spcBef>
                  <a:spcPts val="0"/>
                </a:spcBef>
                <a:spcAft>
                  <a:spcPts val="800"/>
                </a:spcAft>
              </a:pPr>
              <a:r>
                <a:rPr lang="en-US" sz="2000" kern="1200">
                  <a:solidFill>
                    <a:srgbClr val="000000"/>
                  </a:solidFill>
                  <a:effectLst/>
                  <a:latin typeface="Times New Roman" panose="02020603050405020304" pitchFamily="18" charset="0"/>
                  <a:ea typeface="Calibri" panose="020F0502020204030204" pitchFamily="34" charset="0"/>
                </a:rPr>
                <a:t>Đảm bảo bằng dư nợ tiền gửi</a:t>
              </a:r>
              <a:endParaRPr lang="en-US" sz="2800" kern="100">
                <a:solidFill>
                  <a:srgbClr val="000000"/>
                </a:solidFill>
                <a:effectLst/>
                <a:latin typeface="Times New Roman" panose="02020603050405020304" pitchFamily="18" charset="0"/>
                <a:ea typeface="Calibri" panose="020F0502020204030204" pitchFamily="34" charset="0"/>
              </a:endParaRPr>
            </a:p>
          </p:txBody>
        </p:sp>
        <p:sp>
          <p:nvSpPr>
            <p:cNvPr id="21" name="TextBox 59">
              <a:extLst>
                <a:ext uri="{FF2B5EF4-FFF2-40B4-BE49-F238E27FC236}">
                  <a16:creationId xmlns:a16="http://schemas.microsoft.com/office/drawing/2014/main" id="{0BB4C8C6-72FB-69B3-FA2F-E78E11842E4F}"/>
                </a:ext>
              </a:extLst>
            </p:cNvPr>
            <p:cNvSpPr txBox="1"/>
            <p:nvPr/>
          </p:nvSpPr>
          <p:spPr>
            <a:xfrm>
              <a:off x="7073362" y="2327423"/>
              <a:ext cx="3516396" cy="658996"/>
            </a:xfrm>
            <a:prstGeom prst="rect">
              <a:avLst/>
            </a:prstGeom>
            <a:noFill/>
            <a:ln>
              <a:solidFill>
                <a:schemeClr val="tx1"/>
              </a:solidFill>
            </a:ln>
          </p:spPr>
          <p:txBody>
            <a:bodyPr wrap="square" rtlCol="0">
              <a:noAutofit/>
            </a:bodyPr>
            <a:lstStyle/>
            <a:p>
              <a:pPr marL="0" marR="0">
                <a:lnSpc>
                  <a:spcPct val="107000"/>
                </a:lnSpc>
                <a:spcBef>
                  <a:spcPts val="0"/>
                </a:spcBef>
                <a:spcAft>
                  <a:spcPts val="800"/>
                </a:spcAft>
              </a:pPr>
              <a:r>
                <a:rPr lang="en-US" sz="2000" kern="1200">
                  <a:solidFill>
                    <a:srgbClr val="000000"/>
                  </a:solidFill>
                  <a:effectLst/>
                  <a:latin typeface="Times New Roman" panose="02020603050405020304" pitchFamily="18" charset="0"/>
                  <a:ea typeface="Calibri" panose="020F0502020204030204" pitchFamily="34" charset="0"/>
                </a:rPr>
                <a:t>Khoản nợ chuyển đổi cổ phần</a:t>
              </a:r>
              <a:endParaRPr lang="en-US" sz="2800" kern="100">
                <a:solidFill>
                  <a:srgbClr val="000000"/>
                </a:solidFill>
                <a:effectLst/>
                <a:latin typeface="Times New Roman" panose="02020603050405020304" pitchFamily="18" charset="0"/>
                <a:ea typeface="Calibri" panose="020F0502020204030204" pitchFamily="34" charset="0"/>
              </a:endParaRPr>
            </a:p>
          </p:txBody>
        </p:sp>
        <p:sp>
          <p:nvSpPr>
            <p:cNvPr id="23" name="TextBox 67">
              <a:extLst>
                <a:ext uri="{FF2B5EF4-FFF2-40B4-BE49-F238E27FC236}">
                  <a16:creationId xmlns:a16="http://schemas.microsoft.com/office/drawing/2014/main" id="{A762A08D-392C-6D15-9578-3CAA53E507BF}"/>
                </a:ext>
              </a:extLst>
            </p:cNvPr>
            <p:cNvSpPr txBox="1"/>
            <p:nvPr/>
          </p:nvSpPr>
          <p:spPr>
            <a:xfrm>
              <a:off x="7073745" y="3128075"/>
              <a:ext cx="3516396" cy="636932"/>
            </a:xfrm>
            <a:prstGeom prst="rect">
              <a:avLst/>
            </a:prstGeom>
            <a:noFill/>
            <a:ln>
              <a:solidFill>
                <a:schemeClr val="tx1"/>
              </a:solidFill>
            </a:ln>
          </p:spPr>
          <p:txBody>
            <a:bodyPr wrap="square" rtlCol="0">
              <a:noAutofit/>
            </a:bodyPr>
            <a:lstStyle/>
            <a:p>
              <a:pPr marL="0" marR="0">
                <a:lnSpc>
                  <a:spcPct val="107000"/>
                </a:lnSpc>
                <a:spcBef>
                  <a:spcPts val="0"/>
                </a:spcBef>
                <a:spcAft>
                  <a:spcPts val="800"/>
                </a:spcAft>
              </a:pPr>
              <a:r>
                <a:rPr lang="en-US" sz="2000" kern="1200">
                  <a:solidFill>
                    <a:srgbClr val="000000"/>
                  </a:solidFill>
                  <a:effectLst/>
                  <a:latin typeface="Times New Roman" panose="02020603050405020304" pitchFamily="18" charset="0"/>
                  <a:ea typeface="Calibri" panose="020F0502020204030204" pitchFamily="34" charset="0"/>
                </a:rPr>
                <a:t>Khoản nợ chuyển đổi dự án</a:t>
              </a:r>
              <a:endParaRPr lang="en-US" sz="2800" kern="100">
                <a:solidFill>
                  <a:srgbClr val="000000"/>
                </a:solidFill>
                <a:effectLst/>
                <a:latin typeface="Times New Roman" panose="02020603050405020304" pitchFamily="18" charset="0"/>
                <a:ea typeface="Calibri" panose="020F0502020204030204" pitchFamily="34" charset="0"/>
              </a:endParaRPr>
            </a:p>
          </p:txBody>
        </p:sp>
        <p:cxnSp>
          <p:nvCxnSpPr>
            <p:cNvPr id="24" name="Straight Arrow Connector 23">
              <a:extLst>
                <a:ext uri="{FF2B5EF4-FFF2-40B4-BE49-F238E27FC236}">
                  <a16:creationId xmlns:a16="http://schemas.microsoft.com/office/drawing/2014/main" id="{5B92F8BC-FA33-6DA6-DAA5-3B602779275E}"/>
                </a:ext>
              </a:extLst>
            </p:cNvPr>
            <p:cNvCxnSpPr>
              <a:stCxn id="5" idx="3"/>
              <a:endCxn id="6" idx="1"/>
            </p:cNvCxnSpPr>
            <p:nvPr/>
          </p:nvCxnSpPr>
          <p:spPr>
            <a:xfrm flipV="1">
              <a:off x="1410891" y="1037014"/>
              <a:ext cx="1291939" cy="1916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7D17E48-5E96-3DCD-8FB7-A1CC0A5A5AE1}"/>
                </a:ext>
              </a:extLst>
            </p:cNvPr>
            <p:cNvCxnSpPr>
              <a:stCxn id="5" idx="3"/>
              <a:endCxn id="8" idx="1"/>
            </p:cNvCxnSpPr>
            <p:nvPr/>
          </p:nvCxnSpPr>
          <p:spPr>
            <a:xfrm>
              <a:off x="1410891" y="2953258"/>
              <a:ext cx="1291952" cy="16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D3CB13A-0117-9AF3-2578-049628E91E4C}"/>
                </a:ext>
              </a:extLst>
            </p:cNvPr>
            <p:cNvCxnSpPr>
              <a:cxnSpLocks/>
              <a:stCxn id="5" idx="3"/>
              <a:endCxn id="10" idx="1"/>
            </p:cNvCxnSpPr>
            <p:nvPr/>
          </p:nvCxnSpPr>
          <p:spPr>
            <a:xfrm>
              <a:off x="1410891" y="2953257"/>
              <a:ext cx="1291939" cy="1807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D753FC-6B36-7D8F-9BE8-9BA569419EDC}"/>
                </a:ext>
              </a:extLst>
            </p:cNvPr>
            <p:cNvCxnSpPr>
              <a:stCxn id="6" idx="3"/>
              <a:endCxn id="12" idx="1"/>
            </p:cNvCxnSpPr>
            <p:nvPr/>
          </p:nvCxnSpPr>
          <p:spPr>
            <a:xfrm flipV="1">
              <a:off x="6044649" y="318978"/>
              <a:ext cx="1028450" cy="718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15FD743-CC23-DE66-4326-6AA7D89D810A}"/>
                </a:ext>
              </a:extLst>
            </p:cNvPr>
            <p:cNvCxnSpPr>
              <a:stCxn id="6" idx="3"/>
              <a:endCxn id="14" idx="1"/>
            </p:cNvCxnSpPr>
            <p:nvPr/>
          </p:nvCxnSpPr>
          <p:spPr>
            <a:xfrm flipV="1">
              <a:off x="6044649" y="1002949"/>
              <a:ext cx="1028914" cy="34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5E3659C-53C9-EB3F-F4F1-49987CECCC24}"/>
                </a:ext>
              </a:extLst>
            </p:cNvPr>
            <p:cNvCxnSpPr>
              <a:cxnSpLocks/>
              <a:stCxn id="6" idx="3"/>
              <a:endCxn id="17" idx="1"/>
            </p:cNvCxnSpPr>
            <p:nvPr/>
          </p:nvCxnSpPr>
          <p:spPr>
            <a:xfrm>
              <a:off x="6044649" y="1037014"/>
              <a:ext cx="1028914" cy="650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2A678FC-303D-5B1B-1447-9080129B25BF}"/>
                </a:ext>
              </a:extLst>
            </p:cNvPr>
            <p:cNvCxnSpPr>
              <a:stCxn id="8" idx="3"/>
              <a:endCxn id="21" idx="1"/>
            </p:cNvCxnSpPr>
            <p:nvPr/>
          </p:nvCxnSpPr>
          <p:spPr>
            <a:xfrm flipV="1">
              <a:off x="5833255" y="2656921"/>
              <a:ext cx="1240108" cy="312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48513D4-414A-2091-3806-F64E4D2B00BC}"/>
                </a:ext>
              </a:extLst>
            </p:cNvPr>
            <p:cNvCxnSpPr>
              <a:stCxn id="8" idx="3"/>
              <a:endCxn id="23" idx="1"/>
            </p:cNvCxnSpPr>
            <p:nvPr/>
          </p:nvCxnSpPr>
          <p:spPr>
            <a:xfrm>
              <a:off x="5833255" y="2969702"/>
              <a:ext cx="1240491" cy="47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6023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10259606" cy="485069"/>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Ví</a:t>
            </a:r>
            <a:r>
              <a:rPr kumimoji="0" lang="en-US" sz="24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4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dụ</a:t>
            </a:r>
            <a:r>
              <a:rPr kumimoji="0" lang="en-US" sz="24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5: </a:t>
            </a:r>
            <a:r>
              <a:rPr kumimoji="0" lang="vi-VN" sz="24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Tính đa dạng trong cấu trúc các khoản vay của NVL</a:t>
            </a:r>
            <a:r>
              <a:rPr kumimoji="0" lang="en-US" sz="24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_Version 2</a:t>
            </a:r>
          </a:p>
        </p:txBody>
      </p:sp>
      <p:sp>
        <p:nvSpPr>
          <p:cNvPr id="18" name="TextBox 17">
            <a:extLst>
              <a:ext uri="{FF2B5EF4-FFF2-40B4-BE49-F238E27FC236}">
                <a16:creationId xmlns:a16="http://schemas.microsoft.com/office/drawing/2014/main" id="{BBF55354-24B4-191B-655E-407FF3BDD564}"/>
              </a:ext>
            </a:extLst>
          </p:cNvPr>
          <p:cNvSpPr txBox="1"/>
          <p:nvPr/>
        </p:nvSpPr>
        <p:spPr>
          <a:xfrm>
            <a:off x="7789274" y="-3759"/>
            <a:ext cx="4402726" cy="338554"/>
          </a:xfrm>
          <a:prstGeom prst="rect">
            <a:avLst/>
          </a:prstGeom>
          <a:solidFill>
            <a:srgbClr val="002060"/>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KHẢ NĂNG TRẢ NỢ CỦA CÁC NHÓM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Hình chữ nhật 11">
            <a:extLst>
              <a:ext uri="{FF2B5EF4-FFF2-40B4-BE49-F238E27FC236}">
                <a16:creationId xmlns:a16="http://schemas.microsoft.com/office/drawing/2014/main" id="{0A75E7C9-78DE-C8FB-EB53-94B1FC2F64E5}"/>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nvGrpSpPr>
          <p:cNvPr id="4" name="Group 3">
            <a:extLst>
              <a:ext uri="{FF2B5EF4-FFF2-40B4-BE49-F238E27FC236}">
                <a16:creationId xmlns:a16="http://schemas.microsoft.com/office/drawing/2014/main" id="{7EBCB8F6-32E5-E34B-17C1-45D853A0E508}"/>
              </a:ext>
            </a:extLst>
          </p:cNvPr>
          <p:cNvGrpSpPr/>
          <p:nvPr/>
        </p:nvGrpSpPr>
        <p:grpSpPr>
          <a:xfrm>
            <a:off x="6061995" y="1041644"/>
            <a:ext cx="5825206" cy="2550931"/>
            <a:chOff x="363154" y="5453208"/>
            <a:chExt cx="5011486" cy="1231693"/>
          </a:xfrm>
        </p:grpSpPr>
        <p:sp>
          <p:nvSpPr>
            <p:cNvPr id="5" name="TextBox 4">
              <a:extLst>
                <a:ext uri="{FF2B5EF4-FFF2-40B4-BE49-F238E27FC236}">
                  <a16:creationId xmlns:a16="http://schemas.microsoft.com/office/drawing/2014/main" id="{026EEC79-5F99-AF8D-CDB9-E0E29BF00AA9}"/>
                </a:ext>
              </a:extLst>
            </p:cNvPr>
            <p:cNvSpPr txBox="1"/>
            <p:nvPr/>
          </p:nvSpPr>
          <p:spPr>
            <a:xfrm>
              <a:off x="457872" y="5511321"/>
              <a:ext cx="4719917" cy="824769"/>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khoản</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tài</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trợ</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NVL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rất</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đa</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dạng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từ</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vay</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ngân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hàng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đến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phát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hành</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trái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và</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vay</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từ</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bên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khác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Sự</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đa</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dạng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trong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cấu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trúc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khoản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vay</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có</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thể</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đến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từ</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loại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hình</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vay</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cách</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xác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định</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lãi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suất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tài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sản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đảm</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bảo</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chứng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quyền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và</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điều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khoản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hạn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chế</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Nếu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tính</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riêng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phần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tài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sản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đảm</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bảo</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khoản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trái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Novaland</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có</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thể</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được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đảm</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bảo</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bằng</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1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hoặc</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kết</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hợp</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nhiều</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phương</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thức</a:t>
              </a:r>
              <a:r>
                <a:rPr kumimoji="0" lang="en-US" sz="1050" b="1"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sau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cổ</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phần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bất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động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sản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hoặc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bằng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dư</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nợ</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tiền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gửi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Tuy</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nhiên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có</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một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điểm</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nên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được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lưu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ý,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hầu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hết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khoản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vay</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này</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được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vay</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dưới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hình</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thức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tài</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trợ</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dự</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án</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Nghĩa</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là</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Novaland</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thành</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lập</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một</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pháp</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nhân</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riêng</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lẻ</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công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ty con –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sở</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hữu</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dự</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án</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và</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dùng</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danh</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nghĩa</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và</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tài</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sản</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đa</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phần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công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ty con,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một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số</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ít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từ</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chính</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công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ty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mẹ</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để</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đi</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vay</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và</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phát</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hành</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trái</a:t>
              </a:r>
              <a:r>
                <a:rPr kumimoji="0" lang="en-US" sz="1050" b="0" i="0" u="none" strike="noStrike" kern="1200" cap="none" spc="0" normalizeH="0" baseline="0" noProof="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a:t>
              </a:r>
            </a:p>
          </p:txBody>
        </p:sp>
        <p:sp>
          <p:nvSpPr>
            <p:cNvPr id="6" name="Rectangle: Rounded Corners 5">
              <a:extLst>
                <a:ext uri="{FF2B5EF4-FFF2-40B4-BE49-F238E27FC236}">
                  <a16:creationId xmlns:a16="http://schemas.microsoft.com/office/drawing/2014/main" id="{3D932923-5518-C9D6-35C7-706F1455E980}"/>
                </a:ext>
              </a:extLst>
            </p:cNvPr>
            <p:cNvSpPr/>
            <p:nvPr/>
          </p:nvSpPr>
          <p:spPr>
            <a:xfrm>
              <a:off x="363154" y="5453208"/>
              <a:ext cx="5011486" cy="1231693"/>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sp>
        <p:nvSpPr>
          <p:cNvPr id="8" name="TextBox 7">
            <a:extLst>
              <a:ext uri="{FF2B5EF4-FFF2-40B4-BE49-F238E27FC236}">
                <a16:creationId xmlns:a16="http://schemas.microsoft.com/office/drawing/2014/main" id="{0F22CCB2-760B-138D-C258-3848B98E2C81}"/>
              </a:ext>
            </a:extLst>
          </p:cNvPr>
          <p:cNvSpPr txBox="1"/>
          <p:nvPr/>
        </p:nvSpPr>
        <p:spPr>
          <a:xfrm>
            <a:off x="0" y="839097"/>
            <a:ext cx="6111240" cy="341247"/>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Khoản vay từ Credit Opportunities</a:t>
            </a:r>
            <a:endParaRPr kumimoji="0" lang="en-US" sz="16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10" name="Table 6">
            <a:extLst>
              <a:ext uri="{FF2B5EF4-FFF2-40B4-BE49-F238E27FC236}">
                <a16:creationId xmlns:a16="http://schemas.microsoft.com/office/drawing/2014/main" id="{7A8759EC-F351-F2A6-1909-1CFB432BDA5E}"/>
              </a:ext>
            </a:extLst>
          </p:cNvPr>
          <p:cNvGraphicFramePr>
            <a:graphicFrameLocks noGrp="1"/>
          </p:cNvGraphicFramePr>
          <p:nvPr/>
        </p:nvGraphicFramePr>
        <p:xfrm>
          <a:off x="516155" y="1180343"/>
          <a:ext cx="5427123" cy="2412234"/>
        </p:xfrm>
        <a:graphic>
          <a:graphicData uri="http://schemas.openxmlformats.org/drawingml/2006/table">
            <a:tbl>
              <a:tblPr firstRow="1">
                <a:tableStyleId>{FABFCF23-3B69-468F-B69F-88F6DE6A72F2}</a:tableStyleId>
              </a:tblPr>
              <a:tblGrid>
                <a:gridCol w="1468213">
                  <a:extLst>
                    <a:ext uri="{9D8B030D-6E8A-4147-A177-3AD203B41FA5}">
                      <a16:colId xmlns:a16="http://schemas.microsoft.com/office/drawing/2014/main" val="3273989758"/>
                    </a:ext>
                  </a:extLst>
                </a:gridCol>
                <a:gridCol w="3958910">
                  <a:extLst>
                    <a:ext uri="{9D8B030D-6E8A-4147-A177-3AD203B41FA5}">
                      <a16:colId xmlns:a16="http://schemas.microsoft.com/office/drawing/2014/main" val="1946468333"/>
                    </a:ext>
                  </a:extLst>
                </a:gridCol>
              </a:tblGrid>
              <a:tr h="268026">
                <a:tc>
                  <a:txBody>
                    <a:bodyPr/>
                    <a:lstStyle/>
                    <a:p>
                      <a:pPr algn="ctr"/>
                      <a:r>
                        <a:rPr lang="en-US" sz="1050">
                          <a:latin typeface="Roboto" panose="02000000000000000000" pitchFamily="2" charset="0"/>
                          <a:ea typeface="Roboto" panose="02000000000000000000" pitchFamily="2" charset="0"/>
                        </a:rPr>
                        <a:t>Yếu tố</a:t>
                      </a:r>
                      <a:endParaRPr lang="vi-VN" sz="1050">
                        <a:latin typeface="Roboto" panose="02000000000000000000" pitchFamily="2" charset="0"/>
                        <a:ea typeface="Roboto" panose="02000000000000000000" pitchFamily="2" charset="0"/>
                      </a:endParaRPr>
                    </a:p>
                  </a:txBody>
                  <a:tcPr anchor="ctr"/>
                </a:tc>
                <a:tc>
                  <a:txBody>
                    <a:bodyPr/>
                    <a:lstStyle/>
                    <a:p>
                      <a:pPr algn="ctr"/>
                      <a:r>
                        <a:rPr lang="en-US" sz="1050">
                          <a:latin typeface="Roboto" panose="02000000000000000000" pitchFamily="2" charset="0"/>
                          <a:ea typeface="Roboto" panose="02000000000000000000" pitchFamily="2" charset="0"/>
                        </a:rPr>
                        <a:t>Nội dung</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3528195833"/>
                  </a:ext>
                </a:extLst>
              </a:tr>
              <a:tr h="268026">
                <a:tc>
                  <a:txBody>
                    <a:bodyPr/>
                    <a:lstStyle/>
                    <a:p>
                      <a:r>
                        <a:rPr lang="en-US" sz="1050">
                          <a:latin typeface="Roboto" panose="02000000000000000000" pitchFamily="2" charset="0"/>
                          <a:ea typeface="Roboto" panose="02000000000000000000" pitchFamily="2" charset="0"/>
                        </a:rPr>
                        <a:t>Giá trị</a:t>
                      </a:r>
                      <a:endParaRPr lang="vi-VN" sz="1050">
                        <a:latin typeface="Roboto" panose="02000000000000000000" pitchFamily="2" charset="0"/>
                        <a:ea typeface="Roboto" panose="02000000000000000000" pitchFamily="2" charset="0"/>
                      </a:endParaRPr>
                    </a:p>
                  </a:txBody>
                  <a:tcPr anchor="ctr"/>
                </a:tc>
                <a:tc>
                  <a:txBody>
                    <a:bodyPr/>
                    <a:lstStyle/>
                    <a:p>
                      <a:r>
                        <a:rPr lang="en-US" sz="1050">
                          <a:latin typeface="Roboto" panose="02000000000000000000" pitchFamily="2" charset="0"/>
                          <a:ea typeface="Roboto" panose="02000000000000000000" pitchFamily="2" charset="0"/>
                        </a:rPr>
                        <a:t>100 triệu USD</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320571037"/>
                  </a:ext>
                </a:extLst>
              </a:tr>
              <a:tr h="268026">
                <a:tc>
                  <a:txBody>
                    <a:bodyPr/>
                    <a:lstStyle/>
                    <a:p>
                      <a:r>
                        <a:rPr lang="en-US" sz="1050">
                          <a:latin typeface="Roboto" panose="02000000000000000000" pitchFamily="2" charset="0"/>
                          <a:ea typeface="Roboto" panose="02000000000000000000" pitchFamily="2" charset="0"/>
                        </a:rPr>
                        <a:t>Loại khoản vay</a:t>
                      </a:r>
                      <a:endParaRPr lang="vi-VN" sz="1050">
                        <a:latin typeface="Roboto" panose="02000000000000000000" pitchFamily="2" charset="0"/>
                        <a:ea typeface="Roboto" panose="02000000000000000000" pitchFamily="2" charset="0"/>
                      </a:endParaRPr>
                    </a:p>
                  </a:txBody>
                  <a:tcPr anchor="ctr"/>
                </a:tc>
                <a:tc>
                  <a:txBody>
                    <a:bodyPr/>
                    <a:lstStyle/>
                    <a:p>
                      <a:r>
                        <a:rPr lang="en-US" sz="1050">
                          <a:latin typeface="Roboto" panose="02000000000000000000" pitchFamily="2" charset="0"/>
                          <a:ea typeface="Roboto" panose="02000000000000000000" pitchFamily="2" charset="0"/>
                        </a:rPr>
                        <a:t>Trả lãi định kỳ</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779679049"/>
                  </a:ext>
                </a:extLst>
              </a:tr>
              <a:tr h="268026">
                <a:tc>
                  <a:txBody>
                    <a:bodyPr/>
                    <a:lstStyle/>
                    <a:p>
                      <a:r>
                        <a:rPr lang="en-US" sz="1050">
                          <a:latin typeface="Roboto" panose="02000000000000000000" pitchFamily="2" charset="0"/>
                          <a:ea typeface="Roboto" panose="02000000000000000000" pitchFamily="2" charset="0"/>
                        </a:rPr>
                        <a:t>Lãi suất</a:t>
                      </a:r>
                      <a:endParaRPr lang="vi-VN" sz="1050">
                        <a:latin typeface="Roboto" panose="02000000000000000000" pitchFamily="2" charset="0"/>
                        <a:ea typeface="Roboto" panose="02000000000000000000" pitchFamily="2" charset="0"/>
                      </a:endParaRPr>
                    </a:p>
                  </a:txBody>
                  <a:tcPr anchor="ctr"/>
                </a:tc>
                <a:tc>
                  <a:txBody>
                    <a:bodyPr/>
                    <a:lstStyle/>
                    <a:p>
                      <a:r>
                        <a:rPr lang="en-US" sz="1050">
                          <a:latin typeface="Roboto" panose="02000000000000000000" pitchFamily="2" charset="0"/>
                          <a:ea typeface="Roboto" panose="02000000000000000000" pitchFamily="2" charset="0"/>
                        </a:rPr>
                        <a:t>6%</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277836907"/>
                  </a:ext>
                </a:extLst>
              </a:tr>
              <a:tr h="268026">
                <a:tc>
                  <a:txBody>
                    <a:bodyPr/>
                    <a:lstStyle/>
                    <a:p>
                      <a:r>
                        <a:rPr lang="en-US" sz="1050">
                          <a:latin typeface="Roboto" panose="02000000000000000000" pitchFamily="2" charset="0"/>
                          <a:ea typeface="Roboto" panose="02000000000000000000" pitchFamily="2" charset="0"/>
                        </a:rPr>
                        <a:t>Cơ chế xác định lãi</a:t>
                      </a:r>
                      <a:endParaRPr lang="vi-VN" sz="1050">
                        <a:latin typeface="Roboto" panose="02000000000000000000" pitchFamily="2" charset="0"/>
                        <a:ea typeface="Roboto" panose="020000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latin typeface="Roboto" panose="02000000000000000000" pitchFamily="2" charset="0"/>
                          <a:ea typeface="Roboto" panose="02000000000000000000" pitchFamily="2" charset="0"/>
                        </a:rPr>
                        <a:t>Cố định</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230809918"/>
                  </a:ext>
                </a:extLst>
              </a:tr>
              <a:tr h="268026">
                <a:tc>
                  <a:txBody>
                    <a:bodyPr/>
                    <a:lstStyle/>
                    <a:p>
                      <a:r>
                        <a:rPr lang="en-US" sz="1050">
                          <a:latin typeface="Roboto" panose="02000000000000000000" pitchFamily="2" charset="0"/>
                          <a:ea typeface="Roboto" panose="02000000000000000000" pitchFamily="2" charset="0"/>
                        </a:rPr>
                        <a:t>Thời gian đáo hạn</a:t>
                      </a:r>
                      <a:endParaRPr lang="vi-VN" sz="1050">
                        <a:latin typeface="Roboto" panose="02000000000000000000" pitchFamily="2" charset="0"/>
                        <a:ea typeface="Roboto" panose="02000000000000000000" pitchFamily="2" charset="0"/>
                      </a:endParaRPr>
                    </a:p>
                  </a:txBody>
                  <a:tcPr anchor="ctr"/>
                </a:tc>
                <a:tc>
                  <a:txBody>
                    <a:bodyPr/>
                    <a:lstStyle/>
                    <a:p>
                      <a:r>
                        <a:rPr lang="en-US" sz="1050">
                          <a:latin typeface="Roboto" panose="02000000000000000000" pitchFamily="2" charset="0"/>
                          <a:ea typeface="Roboto" panose="02000000000000000000" pitchFamily="2" charset="0"/>
                        </a:rPr>
                        <a:t>2025</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2313902057"/>
                  </a:ext>
                </a:extLst>
              </a:tr>
              <a:tr h="268026">
                <a:tc>
                  <a:txBody>
                    <a:bodyPr/>
                    <a:lstStyle/>
                    <a:p>
                      <a:r>
                        <a:rPr lang="en-US" sz="1050">
                          <a:latin typeface="Roboto" panose="02000000000000000000" pitchFamily="2" charset="0"/>
                          <a:ea typeface="Roboto" panose="02000000000000000000" pitchFamily="2" charset="0"/>
                        </a:rPr>
                        <a:t>Tài sản đảm bảo</a:t>
                      </a:r>
                      <a:endParaRPr lang="vi-VN" sz="1050">
                        <a:latin typeface="Roboto" panose="02000000000000000000" pitchFamily="2" charset="0"/>
                        <a:ea typeface="Roboto" panose="02000000000000000000" pitchFamily="2" charset="0"/>
                      </a:endParaRPr>
                    </a:p>
                  </a:txBody>
                  <a:tcPr anchor="ctr"/>
                </a:tc>
                <a:tc>
                  <a:txBody>
                    <a:bodyPr/>
                    <a:lstStyle/>
                    <a:p>
                      <a:r>
                        <a:rPr lang="en-US" sz="1050">
                          <a:latin typeface="Roboto" panose="02000000000000000000" pitchFamily="2" charset="0"/>
                          <a:ea typeface="Roboto" panose="02000000000000000000" pitchFamily="2" charset="0"/>
                        </a:rPr>
                        <a:t>Cổ phần của các công ty sở hữu bởi các cổ đông Novaland</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3256157853"/>
                  </a:ext>
                </a:extLst>
              </a:tr>
              <a:tr h="268026">
                <a:tc>
                  <a:txBody>
                    <a:bodyPr/>
                    <a:lstStyle/>
                    <a:p>
                      <a:r>
                        <a:rPr lang="en-US" sz="1050">
                          <a:latin typeface="Roboto" panose="02000000000000000000" pitchFamily="2" charset="0"/>
                          <a:ea typeface="Roboto" panose="02000000000000000000" pitchFamily="2" charset="0"/>
                        </a:rPr>
                        <a:t>Chứng quyền</a:t>
                      </a:r>
                      <a:endParaRPr lang="vi-VN" sz="1050">
                        <a:latin typeface="Roboto" panose="02000000000000000000" pitchFamily="2" charset="0"/>
                        <a:ea typeface="Roboto" panose="02000000000000000000" pitchFamily="2" charset="0"/>
                      </a:endParaRPr>
                    </a:p>
                  </a:txBody>
                  <a:tcPr anchor="ctr"/>
                </a:tc>
                <a:tc>
                  <a:txBody>
                    <a:bodyPr/>
                    <a:lstStyle/>
                    <a:p>
                      <a:r>
                        <a:rPr lang="en-US" sz="1050">
                          <a:latin typeface="Roboto" panose="02000000000000000000" pitchFamily="2" charset="0"/>
                          <a:ea typeface="Roboto" panose="02000000000000000000" pitchFamily="2" charset="0"/>
                        </a:rPr>
                        <a:t>Không có chuyển đổi</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1495075522"/>
                  </a:ext>
                </a:extLst>
              </a:tr>
              <a:tr h="268026">
                <a:tc>
                  <a:txBody>
                    <a:bodyPr/>
                    <a:lstStyle/>
                    <a:p>
                      <a:r>
                        <a:rPr lang="en-US" sz="1050">
                          <a:latin typeface="Roboto" panose="02000000000000000000" pitchFamily="2" charset="0"/>
                          <a:ea typeface="Roboto" panose="02000000000000000000" pitchFamily="2" charset="0"/>
                        </a:rPr>
                        <a:t>Điều khoản hạn chế</a:t>
                      </a:r>
                      <a:endParaRPr lang="vi-VN" sz="1050">
                        <a:latin typeface="Roboto" panose="02000000000000000000" pitchFamily="2" charset="0"/>
                        <a:ea typeface="Roboto" panose="02000000000000000000" pitchFamily="2" charset="0"/>
                      </a:endParaRPr>
                    </a:p>
                  </a:txBody>
                  <a:tcPr anchor="ctr"/>
                </a:tc>
                <a:tc>
                  <a:txBody>
                    <a:bodyPr/>
                    <a:lstStyle/>
                    <a:p>
                      <a:r>
                        <a:rPr lang="en-US" sz="1050" err="1">
                          <a:latin typeface="Roboto" panose="02000000000000000000" pitchFamily="2" charset="0"/>
                          <a:ea typeface="Roboto" panose="02000000000000000000" pitchFamily="2" charset="0"/>
                        </a:rPr>
                        <a:t>Đảm</a:t>
                      </a:r>
                      <a:r>
                        <a:rPr lang="en-US" sz="1050">
                          <a:latin typeface="Roboto" panose="02000000000000000000" pitchFamily="2" charset="0"/>
                          <a:ea typeface="Roboto" panose="02000000000000000000" pitchFamily="2" charset="0"/>
                        </a:rPr>
                        <a:t> </a:t>
                      </a:r>
                      <a:r>
                        <a:rPr lang="en-US" sz="1050" err="1">
                          <a:latin typeface="Roboto" panose="02000000000000000000" pitchFamily="2" charset="0"/>
                          <a:ea typeface="Roboto" panose="02000000000000000000" pitchFamily="2" charset="0"/>
                        </a:rPr>
                        <a:t>bảo</a:t>
                      </a:r>
                      <a:r>
                        <a:rPr lang="en-US" sz="1050">
                          <a:latin typeface="Roboto" panose="02000000000000000000" pitchFamily="2" charset="0"/>
                          <a:ea typeface="Roboto" panose="02000000000000000000" pitchFamily="2" charset="0"/>
                        </a:rPr>
                        <a:t> </a:t>
                      </a:r>
                      <a:r>
                        <a:rPr lang="en-US" sz="1050" err="1">
                          <a:latin typeface="Roboto" panose="02000000000000000000" pitchFamily="2" charset="0"/>
                          <a:ea typeface="Roboto" panose="02000000000000000000" pitchFamily="2" charset="0"/>
                        </a:rPr>
                        <a:t>mức</a:t>
                      </a:r>
                      <a:r>
                        <a:rPr lang="en-US" sz="1050">
                          <a:latin typeface="Roboto" panose="02000000000000000000" pitchFamily="2" charset="0"/>
                          <a:ea typeface="Roboto" panose="02000000000000000000" pitchFamily="2" charset="0"/>
                        </a:rPr>
                        <a:t> </a:t>
                      </a:r>
                      <a:r>
                        <a:rPr lang="en-US" sz="1050" err="1">
                          <a:latin typeface="Roboto" panose="02000000000000000000" pitchFamily="2" charset="0"/>
                          <a:ea typeface="Roboto" panose="02000000000000000000" pitchFamily="2" charset="0"/>
                        </a:rPr>
                        <a:t>sinh</a:t>
                      </a:r>
                      <a:r>
                        <a:rPr lang="en-US" sz="1050">
                          <a:latin typeface="Roboto" panose="02000000000000000000" pitchFamily="2" charset="0"/>
                          <a:ea typeface="Roboto" panose="02000000000000000000" pitchFamily="2" charset="0"/>
                        </a:rPr>
                        <a:t> </a:t>
                      </a:r>
                      <a:r>
                        <a:rPr lang="en-US" sz="1050" err="1">
                          <a:latin typeface="Roboto" panose="02000000000000000000" pitchFamily="2" charset="0"/>
                          <a:ea typeface="Roboto" panose="02000000000000000000" pitchFamily="2" charset="0"/>
                        </a:rPr>
                        <a:t>lời</a:t>
                      </a:r>
                      <a:r>
                        <a:rPr lang="en-US" sz="1050">
                          <a:latin typeface="Roboto" panose="02000000000000000000" pitchFamily="2" charset="0"/>
                          <a:ea typeface="Roboto" panose="02000000000000000000" pitchFamily="2" charset="0"/>
                        </a:rPr>
                        <a:t> IRR </a:t>
                      </a:r>
                      <a:r>
                        <a:rPr lang="en-US" sz="1050" err="1">
                          <a:latin typeface="Roboto" panose="02000000000000000000" pitchFamily="2" charset="0"/>
                          <a:ea typeface="Roboto" panose="02000000000000000000" pitchFamily="2" charset="0"/>
                        </a:rPr>
                        <a:t>mục</a:t>
                      </a:r>
                      <a:r>
                        <a:rPr lang="en-US" sz="1050">
                          <a:latin typeface="Roboto" panose="02000000000000000000" pitchFamily="2" charset="0"/>
                          <a:ea typeface="Roboto" panose="02000000000000000000" pitchFamily="2" charset="0"/>
                        </a:rPr>
                        <a:t> </a:t>
                      </a:r>
                      <a:r>
                        <a:rPr lang="en-US" sz="1050" err="1">
                          <a:latin typeface="Roboto" panose="02000000000000000000" pitchFamily="2" charset="0"/>
                          <a:ea typeface="Roboto" panose="02000000000000000000" pitchFamily="2" charset="0"/>
                        </a:rPr>
                        <a:t>tiêu</a:t>
                      </a:r>
                      <a:r>
                        <a:rPr lang="en-US" sz="1050">
                          <a:latin typeface="Roboto" panose="02000000000000000000" pitchFamily="2" charset="0"/>
                          <a:ea typeface="Roboto" panose="02000000000000000000" pitchFamily="2" charset="0"/>
                        </a:rPr>
                        <a:t> </a:t>
                      </a:r>
                      <a:r>
                        <a:rPr lang="en-US" sz="1050" err="1">
                          <a:latin typeface="Roboto" panose="02000000000000000000" pitchFamily="2" charset="0"/>
                          <a:ea typeface="Roboto" panose="02000000000000000000" pitchFamily="2" charset="0"/>
                        </a:rPr>
                        <a:t>là</a:t>
                      </a:r>
                      <a:r>
                        <a:rPr lang="en-US" sz="1050">
                          <a:latin typeface="Roboto" panose="02000000000000000000" pitchFamily="2" charset="0"/>
                          <a:ea typeface="Roboto" panose="02000000000000000000" pitchFamily="2" charset="0"/>
                        </a:rPr>
                        <a:t> 11,5%</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170661948"/>
                  </a:ext>
                </a:extLst>
              </a:tr>
            </a:tbl>
          </a:graphicData>
        </a:graphic>
      </p:graphicFrame>
      <p:graphicFrame>
        <p:nvGraphicFramePr>
          <p:cNvPr id="11" name="Table 6">
            <a:extLst>
              <a:ext uri="{FF2B5EF4-FFF2-40B4-BE49-F238E27FC236}">
                <a16:creationId xmlns:a16="http://schemas.microsoft.com/office/drawing/2014/main" id="{B0C2C0CE-DDBF-E4DD-C38B-4C1B0FC7388D}"/>
              </a:ext>
            </a:extLst>
          </p:cNvPr>
          <p:cNvGraphicFramePr>
            <a:graphicFrameLocks noGrp="1"/>
          </p:cNvGraphicFramePr>
          <p:nvPr/>
        </p:nvGraphicFramePr>
        <p:xfrm>
          <a:off x="575516" y="4030771"/>
          <a:ext cx="5427122" cy="2480811"/>
        </p:xfrm>
        <a:graphic>
          <a:graphicData uri="http://schemas.openxmlformats.org/drawingml/2006/table">
            <a:tbl>
              <a:tblPr firstRow="1">
                <a:tableStyleId>{FABFCF23-3B69-468F-B69F-88F6DE6A72F2}</a:tableStyleId>
              </a:tblPr>
              <a:tblGrid>
                <a:gridCol w="1468213">
                  <a:extLst>
                    <a:ext uri="{9D8B030D-6E8A-4147-A177-3AD203B41FA5}">
                      <a16:colId xmlns:a16="http://schemas.microsoft.com/office/drawing/2014/main" val="3273989758"/>
                    </a:ext>
                  </a:extLst>
                </a:gridCol>
                <a:gridCol w="3958909">
                  <a:extLst>
                    <a:ext uri="{9D8B030D-6E8A-4147-A177-3AD203B41FA5}">
                      <a16:colId xmlns:a16="http://schemas.microsoft.com/office/drawing/2014/main" val="1946468333"/>
                    </a:ext>
                  </a:extLst>
                </a:gridCol>
              </a:tblGrid>
              <a:tr h="309111">
                <a:tc>
                  <a:txBody>
                    <a:bodyPr/>
                    <a:lstStyle/>
                    <a:p>
                      <a:pPr algn="ctr"/>
                      <a:r>
                        <a:rPr lang="en-US" sz="1050">
                          <a:latin typeface="Roboto" panose="02000000000000000000" pitchFamily="2" charset="0"/>
                          <a:ea typeface="Roboto" panose="02000000000000000000" pitchFamily="2" charset="0"/>
                        </a:rPr>
                        <a:t>Yếu tố</a:t>
                      </a:r>
                      <a:endParaRPr lang="vi-VN" sz="1050">
                        <a:latin typeface="Roboto" panose="02000000000000000000" pitchFamily="2" charset="0"/>
                        <a:ea typeface="Roboto" panose="02000000000000000000" pitchFamily="2" charset="0"/>
                      </a:endParaRPr>
                    </a:p>
                  </a:txBody>
                  <a:tcPr anchor="ctr"/>
                </a:tc>
                <a:tc>
                  <a:txBody>
                    <a:bodyPr/>
                    <a:lstStyle/>
                    <a:p>
                      <a:pPr algn="ctr"/>
                      <a:r>
                        <a:rPr lang="en-US" sz="1050">
                          <a:latin typeface="Roboto" panose="02000000000000000000" pitchFamily="2" charset="0"/>
                          <a:ea typeface="Roboto" panose="02000000000000000000" pitchFamily="2" charset="0"/>
                        </a:rPr>
                        <a:t>Nội dung</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3528195833"/>
                  </a:ext>
                </a:extLst>
              </a:tr>
              <a:tr h="221225">
                <a:tc>
                  <a:txBody>
                    <a:bodyPr/>
                    <a:lstStyle/>
                    <a:p>
                      <a:r>
                        <a:rPr lang="en-US" sz="1050">
                          <a:latin typeface="Roboto" panose="02000000000000000000" pitchFamily="2" charset="0"/>
                          <a:ea typeface="Roboto" panose="02000000000000000000" pitchFamily="2" charset="0"/>
                        </a:rPr>
                        <a:t>Giá trị</a:t>
                      </a:r>
                      <a:endParaRPr lang="vi-VN" sz="1050">
                        <a:latin typeface="Roboto" panose="02000000000000000000" pitchFamily="2" charset="0"/>
                        <a:ea typeface="Roboto" panose="02000000000000000000" pitchFamily="2" charset="0"/>
                      </a:endParaRPr>
                    </a:p>
                  </a:txBody>
                  <a:tcPr anchor="ctr"/>
                </a:tc>
                <a:tc>
                  <a:txBody>
                    <a:bodyPr/>
                    <a:lstStyle/>
                    <a:p>
                      <a:r>
                        <a:rPr lang="vi-VN" sz="1050">
                          <a:latin typeface="Roboto" panose="02000000000000000000" pitchFamily="2" charset="0"/>
                          <a:ea typeface="Roboto" panose="02000000000000000000" pitchFamily="2" charset="0"/>
                        </a:rPr>
                        <a:t>30</a:t>
                      </a:r>
                      <a:r>
                        <a:rPr lang="en-US" sz="1050">
                          <a:latin typeface="Roboto" panose="02000000000000000000" pitchFamily="2" charset="0"/>
                          <a:ea typeface="Roboto" panose="02000000000000000000" pitchFamily="2" charset="0"/>
                        </a:rPr>
                        <a:t>0 triệu USD</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320571037"/>
                  </a:ext>
                </a:extLst>
              </a:tr>
              <a:tr h="221225">
                <a:tc>
                  <a:txBody>
                    <a:bodyPr/>
                    <a:lstStyle/>
                    <a:p>
                      <a:r>
                        <a:rPr lang="en-US" sz="1050">
                          <a:latin typeface="Roboto" panose="02000000000000000000" pitchFamily="2" charset="0"/>
                          <a:ea typeface="Roboto" panose="02000000000000000000" pitchFamily="2" charset="0"/>
                        </a:rPr>
                        <a:t>Loại khoản vay</a:t>
                      </a:r>
                      <a:endParaRPr lang="vi-VN" sz="1050">
                        <a:latin typeface="Roboto" panose="02000000000000000000" pitchFamily="2" charset="0"/>
                        <a:ea typeface="Roboto" panose="02000000000000000000" pitchFamily="2" charset="0"/>
                      </a:endParaRPr>
                    </a:p>
                  </a:txBody>
                  <a:tcPr anchor="ctr"/>
                </a:tc>
                <a:tc>
                  <a:txBody>
                    <a:bodyPr/>
                    <a:lstStyle/>
                    <a:p>
                      <a:r>
                        <a:rPr lang="en-US" sz="1050">
                          <a:latin typeface="Roboto" panose="02000000000000000000" pitchFamily="2" charset="0"/>
                          <a:ea typeface="Roboto" panose="02000000000000000000" pitchFamily="2" charset="0"/>
                        </a:rPr>
                        <a:t>Trả lãi định kỳ</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779679049"/>
                  </a:ext>
                </a:extLst>
              </a:tr>
              <a:tr h="221225">
                <a:tc>
                  <a:txBody>
                    <a:bodyPr/>
                    <a:lstStyle/>
                    <a:p>
                      <a:r>
                        <a:rPr lang="en-US" sz="1050">
                          <a:latin typeface="Roboto" panose="02000000000000000000" pitchFamily="2" charset="0"/>
                          <a:ea typeface="Roboto" panose="02000000000000000000" pitchFamily="2" charset="0"/>
                        </a:rPr>
                        <a:t>Lãi suất</a:t>
                      </a:r>
                      <a:endParaRPr lang="vi-VN" sz="1050">
                        <a:latin typeface="Roboto" panose="02000000000000000000" pitchFamily="2" charset="0"/>
                        <a:ea typeface="Roboto" panose="02000000000000000000" pitchFamily="2" charset="0"/>
                      </a:endParaRPr>
                    </a:p>
                  </a:txBody>
                  <a:tcPr anchor="ctr"/>
                </a:tc>
                <a:tc>
                  <a:txBody>
                    <a:bodyPr/>
                    <a:lstStyle/>
                    <a:p>
                      <a:r>
                        <a:rPr lang="vi-VN" sz="1050">
                          <a:latin typeface="Roboto" panose="02000000000000000000" pitchFamily="2" charset="0"/>
                          <a:ea typeface="Roboto" panose="02000000000000000000" pitchFamily="2" charset="0"/>
                        </a:rPr>
                        <a:t>5,25</a:t>
                      </a:r>
                      <a:r>
                        <a:rPr lang="en-US" sz="1050">
                          <a:latin typeface="Roboto" panose="02000000000000000000" pitchFamily="2" charset="0"/>
                          <a:ea typeface="Roboto" panose="02000000000000000000" pitchFamily="2" charset="0"/>
                        </a:rPr>
                        <a:t>%</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277836907"/>
                  </a:ext>
                </a:extLst>
              </a:tr>
              <a:tr h="221225">
                <a:tc>
                  <a:txBody>
                    <a:bodyPr/>
                    <a:lstStyle/>
                    <a:p>
                      <a:r>
                        <a:rPr lang="en-US" sz="1050">
                          <a:latin typeface="Roboto" panose="02000000000000000000" pitchFamily="2" charset="0"/>
                          <a:ea typeface="Roboto" panose="02000000000000000000" pitchFamily="2" charset="0"/>
                        </a:rPr>
                        <a:t>Cơ chế xác định lãi</a:t>
                      </a:r>
                      <a:endParaRPr lang="vi-VN" sz="1050">
                        <a:latin typeface="Roboto" panose="02000000000000000000" pitchFamily="2" charset="0"/>
                        <a:ea typeface="Roboto" panose="020000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latin typeface="Roboto" panose="02000000000000000000" pitchFamily="2" charset="0"/>
                          <a:ea typeface="Roboto" panose="02000000000000000000" pitchFamily="2" charset="0"/>
                        </a:rPr>
                        <a:t>Thả nổi</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230809918"/>
                  </a:ext>
                </a:extLst>
              </a:tr>
              <a:tr h="221225">
                <a:tc>
                  <a:txBody>
                    <a:bodyPr/>
                    <a:lstStyle/>
                    <a:p>
                      <a:r>
                        <a:rPr lang="en-US" sz="1050">
                          <a:latin typeface="Roboto" panose="02000000000000000000" pitchFamily="2" charset="0"/>
                          <a:ea typeface="Roboto" panose="02000000000000000000" pitchFamily="2" charset="0"/>
                        </a:rPr>
                        <a:t>Thời gian đáo hạn</a:t>
                      </a:r>
                      <a:endParaRPr lang="vi-VN" sz="1050">
                        <a:latin typeface="Roboto" panose="02000000000000000000" pitchFamily="2" charset="0"/>
                        <a:ea typeface="Roboto" panose="02000000000000000000" pitchFamily="2" charset="0"/>
                      </a:endParaRPr>
                    </a:p>
                  </a:txBody>
                  <a:tcPr anchor="ctr"/>
                </a:tc>
                <a:tc>
                  <a:txBody>
                    <a:bodyPr/>
                    <a:lstStyle/>
                    <a:p>
                      <a:r>
                        <a:rPr lang="vi-VN" sz="1050">
                          <a:latin typeface="Roboto" panose="02000000000000000000" pitchFamily="2" charset="0"/>
                          <a:ea typeface="Roboto" panose="02000000000000000000" pitchFamily="2" charset="0"/>
                        </a:rPr>
                        <a:t>16/07/2026</a:t>
                      </a:r>
                    </a:p>
                  </a:txBody>
                  <a:tcPr anchor="ctr"/>
                </a:tc>
                <a:extLst>
                  <a:ext uri="{0D108BD9-81ED-4DB2-BD59-A6C34878D82A}">
                    <a16:rowId xmlns:a16="http://schemas.microsoft.com/office/drawing/2014/main" val="2313902057"/>
                  </a:ext>
                </a:extLst>
              </a:tr>
              <a:tr h="221225">
                <a:tc>
                  <a:txBody>
                    <a:bodyPr/>
                    <a:lstStyle/>
                    <a:p>
                      <a:r>
                        <a:rPr lang="en-US" sz="1050">
                          <a:latin typeface="Roboto" panose="02000000000000000000" pitchFamily="2" charset="0"/>
                          <a:ea typeface="Roboto" panose="02000000000000000000" pitchFamily="2" charset="0"/>
                        </a:rPr>
                        <a:t>Tài sản đảm bảo</a:t>
                      </a:r>
                      <a:endParaRPr lang="vi-VN" sz="1050">
                        <a:latin typeface="Roboto" panose="02000000000000000000" pitchFamily="2" charset="0"/>
                        <a:ea typeface="Roboto" panose="02000000000000000000" pitchFamily="2" charset="0"/>
                      </a:endParaRPr>
                    </a:p>
                  </a:txBody>
                  <a:tcPr anchor="ctr"/>
                </a:tc>
                <a:tc>
                  <a:txBody>
                    <a:bodyPr/>
                    <a:lstStyle/>
                    <a:p>
                      <a:r>
                        <a:rPr lang="vi-VN" sz="1050">
                          <a:latin typeface="Roboto" panose="02000000000000000000" pitchFamily="2" charset="0"/>
                          <a:ea typeface="Roboto" panose="02000000000000000000" pitchFamily="2" charset="0"/>
                        </a:rPr>
                        <a:t>Không có tài sản đảm bảo</a:t>
                      </a:r>
                    </a:p>
                  </a:txBody>
                  <a:tcPr anchor="ctr"/>
                </a:tc>
                <a:extLst>
                  <a:ext uri="{0D108BD9-81ED-4DB2-BD59-A6C34878D82A}">
                    <a16:rowId xmlns:a16="http://schemas.microsoft.com/office/drawing/2014/main" val="3256157853"/>
                  </a:ext>
                </a:extLst>
              </a:tr>
              <a:tr h="336873">
                <a:tc>
                  <a:txBody>
                    <a:bodyPr/>
                    <a:lstStyle/>
                    <a:p>
                      <a:r>
                        <a:rPr lang="en-US" sz="1050">
                          <a:latin typeface="Roboto" panose="02000000000000000000" pitchFamily="2" charset="0"/>
                          <a:ea typeface="Roboto" panose="02000000000000000000" pitchFamily="2" charset="0"/>
                        </a:rPr>
                        <a:t>Chứng quyền</a:t>
                      </a:r>
                      <a:endParaRPr lang="vi-VN" sz="1050">
                        <a:latin typeface="Roboto" panose="02000000000000000000" pitchFamily="2" charset="0"/>
                        <a:ea typeface="Roboto" panose="02000000000000000000" pitchFamily="2" charset="0"/>
                      </a:endParaRPr>
                    </a:p>
                  </a:txBody>
                  <a:tcPr anchor="ctr"/>
                </a:tc>
                <a:tc>
                  <a:txBody>
                    <a:bodyPr/>
                    <a:lstStyle/>
                    <a:p>
                      <a:r>
                        <a:rPr lang="vi-VN" sz="1050">
                          <a:latin typeface="Roboto" panose="02000000000000000000" pitchFamily="2" charset="0"/>
                          <a:ea typeface="Roboto" panose="02000000000000000000" pitchFamily="2" charset="0"/>
                        </a:rPr>
                        <a:t>Có thể chuyển đổi thành cổ phần Công ty Cổ phần Tập đoàn Đầu tư Địa ốc No Va (NVL) với giá 85.000 đồng/ cổ phần</a:t>
                      </a:r>
                    </a:p>
                  </a:txBody>
                  <a:tcPr anchor="ctr"/>
                </a:tc>
                <a:extLst>
                  <a:ext uri="{0D108BD9-81ED-4DB2-BD59-A6C34878D82A}">
                    <a16:rowId xmlns:a16="http://schemas.microsoft.com/office/drawing/2014/main" val="1495075522"/>
                  </a:ext>
                </a:extLst>
              </a:tr>
              <a:tr h="221225">
                <a:tc>
                  <a:txBody>
                    <a:bodyPr/>
                    <a:lstStyle/>
                    <a:p>
                      <a:r>
                        <a:rPr lang="en-US" sz="1050">
                          <a:latin typeface="Roboto" panose="02000000000000000000" pitchFamily="2" charset="0"/>
                          <a:ea typeface="Roboto" panose="02000000000000000000" pitchFamily="2" charset="0"/>
                        </a:rPr>
                        <a:t>Điều khoản hạn chế</a:t>
                      </a:r>
                      <a:endParaRPr lang="vi-VN" sz="1050">
                        <a:latin typeface="Roboto" panose="02000000000000000000" pitchFamily="2" charset="0"/>
                        <a:ea typeface="Roboto" panose="02000000000000000000" pitchFamily="2" charset="0"/>
                      </a:endParaRPr>
                    </a:p>
                  </a:txBody>
                  <a:tcPr anchor="ctr"/>
                </a:tc>
                <a:tc>
                  <a:txBody>
                    <a:bodyPr/>
                    <a:lstStyle/>
                    <a:p>
                      <a:r>
                        <a:rPr lang="vi-VN" sz="1050">
                          <a:latin typeface="Roboto" panose="02000000000000000000" pitchFamily="2" charset="0"/>
                          <a:ea typeface="Roboto" panose="02000000000000000000" pitchFamily="2" charset="0"/>
                        </a:rPr>
                        <a:t>Không có</a:t>
                      </a:r>
                    </a:p>
                  </a:txBody>
                  <a:tcPr anchor="ctr"/>
                </a:tc>
                <a:extLst>
                  <a:ext uri="{0D108BD9-81ED-4DB2-BD59-A6C34878D82A}">
                    <a16:rowId xmlns:a16="http://schemas.microsoft.com/office/drawing/2014/main" val="170661948"/>
                  </a:ext>
                </a:extLst>
              </a:tr>
            </a:tbl>
          </a:graphicData>
        </a:graphic>
      </p:graphicFrame>
      <p:sp>
        <p:nvSpPr>
          <p:cNvPr id="12" name="TextBox 11">
            <a:extLst>
              <a:ext uri="{FF2B5EF4-FFF2-40B4-BE49-F238E27FC236}">
                <a16:creationId xmlns:a16="http://schemas.microsoft.com/office/drawing/2014/main" id="{3F04EE1F-BEB6-3DD9-0C80-CA3D56D3A20B}"/>
              </a:ext>
            </a:extLst>
          </p:cNvPr>
          <p:cNvSpPr txBox="1"/>
          <p:nvPr/>
        </p:nvSpPr>
        <p:spPr>
          <a:xfrm>
            <a:off x="233456" y="3659370"/>
            <a:ext cx="6111240" cy="341247"/>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Trái phiếu chuyển đổi do Credit Suisse đại lý phát hành</a:t>
            </a:r>
            <a:endParaRPr kumimoji="0" lang="en-US" sz="16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14" name="Table 6">
            <a:extLst>
              <a:ext uri="{FF2B5EF4-FFF2-40B4-BE49-F238E27FC236}">
                <a16:creationId xmlns:a16="http://schemas.microsoft.com/office/drawing/2014/main" id="{A4CB0925-D2B5-B373-DCF8-68BBEB264E4D}"/>
              </a:ext>
            </a:extLst>
          </p:cNvPr>
          <p:cNvGraphicFramePr>
            <a:graphicFrameLocks noGrp="1"/>
          </p:cNvGraphicFramePr>
          <p:nvPr/>
        </p:nvGraphicFramePr>
        <p:xfrm>
          <a:off x="6344696" y="4030771"/>
          <a:ext cx="5427122" cy="2743200"/>
        </p:xfrm>
        <a:graphic>
          <a:graphicData uri="http://schemas.openxmlformats.org/drawingml/2006/table">
            <a:tbl>
              <a:tblPr firstRow="1">
                <a:tableStyleId>{FABFCF23-3B69-468F-B69F-88F6DE6A72F2}</a:tableStyleId>
              </a:tblPr>
              <a:tblGrid>
                <a:gridCol w="1468213">
                  <a:extLst>
                    <a:ext uri="{9D8B030D-6E8A-4147-A177-3AD203B41FA5}">
                      <a16:colId xmlns:a16="http://schemas.microsoft.com/office/drawing/2014/main" val="3273989758"/>
                    </a:ext>
                  </a:extLst>
                </a:gridCol>
                <a:gridCol w="3958909">
                  <a:extLst>
                    <a:ext uri="{9D8B030D-6E8A-4147-A177-3AD203B41FA5}">
                      <a16:colId xmlns:a16="http://schemas.microsoft.com/office/drawing/2014/main" val="1946468333"/>
                    </a:ext>
                  </a:extLst>
                </a:gridCol>
              </a:tblGrid>
              <a:tr h="247397">
                <a:tc>
                  <a:txBody>
                    <a:bodyPr/>
                    <a:lstStyle/>
                    <a:p>
                      <a:pPr algn="ctr"/>
                      <a:r>
                        <a:rPr lang="en-US" sz="1050">
                          <a:latin typeface="Roboto" panose="02000000000000000000" pitchFamily="2" charset="0"/>
                          <a:ea typeface="Roboto" panose="02000000000000000000" pitchFamily="2" charset="0"/>
                        </a:rPr>
                        <a:t>Yếu tố</a:t>
                      </a:r>
                      <a:endParaRPr lang="vi-VN" sz="1050">
                        <a:latin typeface="Roboto" panose="02000000000000000000" pitchFamily="2" charset="0"/>
                        <a:ea typeface="Roboto" panose="02000000000000000000" pitchFamily="2" charset="0"/>
                      </a:endParaRPr>
                    </a:p>
                  </a:txBody>
                  <a:tcPr anchor="ctr"/>
                </a:tc>
                <a:tc>
                  <a:txBody>
                    <a:bodyPr/>
                    <a:lstStyle/>
                    <a:p>
                      <a:pPr algn="ctr"/>
                      <a:r>
                        <a:rPr lang="en-US" sz="1050">
                          <a:latin typeface="Roboto" panose="02000000000000000000" pitchFamily="2" charset="0"/>
                          <a:ea typeface="Roboto" panose="02000000000000000000" pitchFamily="2" charset="0"/>
                        </a:rPr>
                        <a:t>Nội dung</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3528195833"/>
                  </a:ext>
                </a:extLst>
              </a:tr>
              <a:tr h="206047">
                <a:tc>
                  <a:txBody>
                    <a:bodyPr/>
                    <a:lstStyle/>
                    <a:p>
                      <a:r>
                        <a:rPr lang="en-US" sz="1050">
                          <a:latin typeface="Roboto" panose="02000000000000000000" pitchFamily="2" charset="0"/>
                          <a:ea typeface="Roboto" panose="02000000000000000000" pitchFamily="2" charset="0"/>
                        </a:rPr>
                        <a:t>Giá trị</a:t>
                      </a:r>
                      <a:endParaRPr lang="vi-VN" sz="1050">
                        <a:latin typeface="Roboto" panose="02000000000000000000" pitchFamily="2" charset="0"/>
                        <a:ea typeface="Roboto" panose="02000000000000000000" pitchFamily="2" charset="0"/>
                      </a:endParaRPr>
                    </a:p>
                  </a:txBody>
                  <a:tcPr anchor="ctr"/>
                </a:tc>
                <a:tc>
                  <a:txBody>
                    <a:bodyPr/>
                    <a:lstStyle/>
                    <a:p>
                      <a:r>
                        <a:rPr lang="vi-VN" sz="1050">
                          <a:latin typeface="Roboto" panose="02000000000000000000" pitchFamily="2" charset="0"/>
                          <a:ea typeface="Roboto" panose="02000000000000000000" pitchFamily="2" charset="0"/>
                        </a:rPr>
                        <a:t>35</a:t>
                      </a:r>
                      <a:r>
                        <a:rPr lang="en-US" sz="1050">
                          <a:latin typeface="Roboto" panose="02000000000000000000" pitchFamily="2" charset="0"/>
                          <a:ea typeface="Roboto" panose="02000000000000000000" pitchFamily="2" charset="0"/>
                        </a:rPr>
                        <a:t> triệu USD</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320571037"/>
                  </a:ext>
                </a:extLst>
              </a:tr>
              <a:tr h="206047">
                <a:tc>
                  <a:txBody>
                    <a:bodyPr/>
                    <a:lstStyle/>
                    <a:p>
                      <a:r>
                        <a:rPr lang="en-US" sz="1050">
                          <a:latin typeface="Roboto" panose="02000000000000000000" pitchFamily="2" charset="0"/>
                          <a:ea typeface="Roboto" panose="02000000000000000000" pitchFamily="2" charset="0"/>
                        </a:rPr>
                        <a:t>Loại khoản vay</a:t>
                      </a:r>
                      <a:endParaRPr lang="vi-VN" sz="1050">
                        <a:latin typeface="Roboto" panose="02000000000000000000" pitchFamily="2" charset="0"/>
                        <a:ea typeface="Roboto" panose="02000000000000000000" pitchFamily="2" charset="0"/>
                      </a:endParaRPr>
                    </a:p>
                  </a:txBody>
                  <a:tcPr anchor="ctr"/>
                </a:tc>
                <a:tc>
                  <a:txBody>
                    <a:bodyPr/>
                    <a:lstStyle/>
                    <a:p>
                      <a:r>
                        <a:rPr lang="en-US" sz="1050">
                          <a:latin typeface="Roboto" panose="02000000000000000000" pitchFamily="2" charset="0"/>
                          <a:ea typeface="Roboto" panose="02000000000000000000" pitchFamily="2" charset="0"/>
                        </a:rPr>
                        <a:t>Trả lãi định kỳ</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779679049"/>
                  </a:ext>
                </a:extLst>
              </a:tr>
              <a:tr h="463605">
                <a:tc>
                  <a:txBody>
                    <a:bodyPr/>
                    <a:lstStyle/>
                    <a:p>
                      <a:r>
                        <a:rPr lang="en-US" sz="1050">
                          <a:latin typeface="Roboto" panose="02000000000000000000" pitchFamily="2" charset="0"/>
                          <a:ea typeface="Roboto" panose="02000000000000000000" pitchFamily="2" charset="0"/>
                        </a:rPr>
                        <a:t>Lãi suất</a:t>
                      </a:r>
                      <a:endParaRPr lang="vi-VN" sz="1050">
                        <a:latin typeface="Roboto" panose="02000000000000000000" pitchFamily="2" charset="0"/>
                        <a:ea typeface="Roboto" panose="02000000000000000000" pitchFamily="2" charset="0"/>
                      </a:endParaRPr>
                    </a:p>
                  </a:txBody>
                  <a:tcPr anchor="ctr"/>
                </a:tc>
                <a:tc>
                  <a:txBody>
                    <a:bodyPr/>
                    <a:lstStyle/>
                    <a:p>
                      <a:r>
                        <a:rPr lang="en-US" sz="1050">
                          <a:latin typeface="Roboto" panose="02000000000000000000" pitchFamily="2" charset="0"/>
                          <a:ea typeface="Roboto" panose="02000000000000000000" pitchFamily="2" charset="0"/>
                        </a:rPr>
                        <a:t>Khoản vay đồng ngoại tệ: Libor + biên độ 5,5%/năm</a:t>
                      </a:r>
                    </a:p>
                    <a:p>
                      <a:r>
                        <a:rPr lang="en-US" sz="1050">
                          <a:latin typeface="Roboto" panose="02000000000000000000" pitchFamily="2" charset="0"/>
                          <a:ea typeface="Roboto" panose="02000000000000000000" pitchFamily="2" charset="0"/>
                        </a:rPr>
                        <a:t>Khoản vay đồng nội tệ: Lãi suất huy động tiết kiệm 12 tháng + biên độ 4%/năm</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277836907"/>
                  </a:ext>
                </a:extLst>
              </a:tr>
              <a:tr h="206047">
                <a:tc>
                  <a:txBody>
                    <a:bodyPr/>
                    <a:lstStyle/>
                    <a:p>
                      <a:r>
                        <a:rPr lang="en-US" sz="1050">
                          <a:latin typeface="Roboto" panose="02000000000000000000" pitchFamily="2" charset="0"/>
                          <a:ea typeface="Roboto" panose="02000000000000000000" pitchFamily="2" charset="0"/>
                        </a:rPr>
                        <a:t>Cơ chế xác định lãi</a:t>
                      </a:r>
                      <a:endParaRPr lang="vi-VN" sz="1050">
                        <a:latin typeface="Roboto" panose="02000000000000000000" pitchFamily="2" charset="0"/>
                        <a:ea typeface="Roboto" panose="020000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latin typeface="Roboto" panose="02000000000000000000" pitchFamily="2" charset="0"/>
                          <a:ea typeface="Roboto" panose="02000000000000000000" pitchFamily="2" charset="0"/>
                        </a:rPr>
                        <a:t>Thả nổi</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230809918"/>
                  </a:ext>
                </a:extLst>
              </a:tr>
              <a:tr h="206047">
                <a:tc>
                  <a:txBody>
                    <a:bodyPr/>
                    <a:lstStyle/>
                    <a:p>
                      <a:r>
                        <a:rPr lang="en-US" sz="1050">
                          <a:latin typeface="Roboto" panose="02000000000000000000" pitchFamily="2" charset="0"/>
                          <a:ea typeface="Roboto" panose="02000000000000000000" pitchFamily="2" charset="0"/>
                        </a:rPr>
                        <a:t>Thời gian đáo hạn</a:t>
                      </a:r>
                      <a:endParaRPr lang="vi-VN" sz="1050">
                        <a:latin typeface="Roboto" panose="02000000000000000000" pitchFamily="2" charset="0"/>
                        <a:ea typeface="Roboto" panose="02000000000000000000" pitchFamily="2" charset="0"/>
                      </a:endParaRPr>
                    </a:p>
                  </a:txBody>
                  <a:tcPr anchor="ctr"/>
                </a:tc>
                <a:tc>
                  <a:txBody>
                    <a:bodyPr/>
                    <a:lstStyle/>
                    <a:p>
                      <a:r>
                        <a:rPr lang="vi-VN" sz="1050">
                          <a:latin typeface="Roboto" panose="02000000000000000000" pitchFamily="2" charset="0"/>
                          <a:ea typeface="Roboto" panose="02000000000000000000" pitchFamily="2" charset="0"/>
                        </a:rPr>
                        <a:t>30 tháng</a:t>
                      </a:r>
                    </a:p>
                  </a:txBody>
                  <a:tcPr anchor="ctr"/>
                </a:tc>
                <a:extLst>
                  <a:ext uri="{0D108BD9-81ED-4DB2-BD59-A6C34878D82A}">
                    <a16:rowId xmlns:a16="http://schemas.microsoft.com/office/drawing/2014/main" val="2313902057"/>
                  </a:ext>
                </a:extLst>
              </a:tr>
              <a:tr h="334826">
                <a:tc>
                  <a:txBody>
                    <a:bodyPr/>
                    <a:lstStyle/>
                    <a:p>
                      <a:r>
                        <a:rPr lang="en-US" sz="1050">
                          <a:latin typeface="Roboto" panose="02000000000000000000" pitchFamily="2" charset="0"/>
                          <a:ea typeface="Roboto" panose="02000000000000000000" pitchFamily="2" charset="0"/>
                        </a:rPr>
                        <a:t>Tài sản đảm bảo</a:t>
                      </a:r>
                      <a:endParaRPr lang="vi-VN" sz="1050">
                        <a:latin typeface="Roboto" panose="02000000000000000000" pitchFamily="2" charset="0"/>
                        <a:ea typeface="Roboto" panose="02000000000000000000" pitchFamily="2" charset="0"/>
                      </a:endParaRPr>
                    </a:p>
                  </a:txBody>
                  <a:tcPr anchor="ctr"/>
                </a:tc>
                <a:tc>
                  <a:txBody>
                    <a:bodyPr/>
                    <a:lstStyle/>
                    <a:p>
                      <a:r>
                        <a:rPr lang="vi-VN" sz="1050">
                          <a:latin typeface="Roboto" panose="02000000000000000000" pitchFamily="2" charset="0"/>
                          <a:ea typeface="Roboto" panose="02000000000000000000" pitchFamily="2" charset="0"/>
                        </a:rPr>
                        <a:t>Khoản vay được bảo đảm bằng một phần tài sản thuộc dự án tại TP.HCM</a:t>
                      </a:r>
                    </a:p>
                  </a:txBody>
                  <a:tcPr anchor="ctr"/>
                </a:tc>
                <a:extLst>
                  <a:ext uri="{0D108BD9-81ED-4DB2-BD59-A6C34878D82A}">
                    <a16:rowId xmlns:a16="http://schemas.microsoft.com/office/drawing/2014/main" val="3256157853"/>
                  </a:ext>
                </a:extLst>
              </a:tr>
              <a:tr h="206047">
                <a:tc>
                  <a:txBody>
                    <a:bodyPr/>
                    <a:lstStyle/>
                    <a:p>
                      <a:r>
                        <a:rPr lang="en-US" sz="1050">
                          <a:latin typeface="Roboto" panose="02000000000000000000" pitchFamily="2" charset="0"/>
                          <a:ea typeface="Roboto" panose="02000000000000000000" pitchFamily="2" charset="0"/>
                        </a:rPr>
                        <a:t>Chứng quyền</a:t>
                      </a:r>
                      <a:endParaRPr lang="vi-VN" sz="1050">
                        <a:latin typeface="Roboto" panose="02000000000000000000" pitchFamily="2" charset="0"/>
                        <a:ea typeface="Roboto" panose="02000000000000000000" pitchFamily="2" charset="0"/>
                      </a:endParaRPr>
                    </a:p>
                  </a:txBody>
                  <a:tcPr anchor="ctr"/>
                </a:tc>
                <a:tc>
                  <a:txBody>
                    <a:bodyPr/>
                    <a:lstStyle/>
                    <a:p>
                      <a:r>
                        <a:rPr lang="en-US" sz="1050">
                          <a:latin typeface="Roboto" panose="02000000000000000000" pitchFamily="2" charset="0"/>
                          <a:ea typeface="Roboto" panose="02000000000000000000" pitchFamily="2" charset="0"/>
                        </a:rPr>
                        <a:t>Không có chuyển đổi</a:t>
                      </a:r>
                      <a:endParaRPr lang="vi-VN" sz="105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1495075522"/>
                  </a:ext>
                </a:extLst>
              </a:tr>
              <a:tr h="206047">
                <a:tc>
                  <a:txBody>
                    <a:bodyPr/>
                    <a:lstStyle/>
                    <a:p>
                      <a:r>
                        <a:rPr lang="en-US" sz="1050">
                          <a:latin typeface="Roboto" panose="02000000000000000000" pitchFamily="2" charset="0"/>
                          <a:ea typeface="Roboto" panose="02000000000000000000" pitchFamily="2" charset="0"/>
                        </a:rPr>
                        <a:t>Điều khoản hạn chế</a:t>
                      </a:r>
                      <a:endParaRPr lang="vi-VN" sz="1050">
                        <a:latin typeface="Roboto" panose="02000000000000000000" pitchFamily="2" charset="0"/>
                        <a:ea typeface="Roboto" panose="02000000000000000000" pitchFamily="2" charset="0"/>
                      </a:endParaRPr>
                    </a:p>
                  </a:txBody>
                  <a:tcPr anchor="ctr"/>
                </a:tc>
                <a:tc>
                  <a:txBody>
                    <a:bodyPr/>
                    <a:lstStyle/>
                    <a:p>
                      <a:r>
                        <a:rPr lang="vi-VN" sz="1050">
                          <a:latin typeface="Roboto" panose="02000000000000000000" pitchFamily="2" charset="0"/>
                          <a:ea typeface="Roboto" panose="02000000000000000000" pitchFamily="2" charset="0"/>
                        </a:rPr>
                        <a:t>Không có</a:t>
                      </a:r>
                    </a:p>
                  </a:txBody>
                  <a:tcPr anchor="ctr"/>
                </a:tc>
                <a:extLst>
                  <a:ext uri="{0D108BD9-81ED-4DB2-BD59-A6C34878D82A}">
                    <a16:rowId xmlns:a16="http://schemas.microsoft.com/office/drawing/2014/main" val="170661948"/>
                  </a:ext>
                </a:extLst>
              </a:tr>
            </a:tbl>
          </a:graphicData>
        </a:graphic>
      </p:graphicFrame>
      <p:sp>
        <p:nvSpPr>
          <p:cNvPr id="17" name="TextBox 16">
            <a:extLst>
              <a:ext uri="{FF2B5EF4-FFF2-40B4-BE49-F238E27FC236}">
                <a16:creationId xmlns:a16="http://schemas.microsoft.com/office/drawing/2014/main" id="{82A88CE4-1EA5-5E9C-54B7-87E0E0635D2B}"/>
              </a:ext>
            </a:extLst>
          </p:cNvPr>
          <p:cNvSpPr txBox="1"/>
          <p:nvPr/>
        </p:nvSpPr>
        <p:spPr>
          <a:xfrm>
            <a:off x="6002638" y="3659368"/>
            <a:ext cx="6111240" cy="341247"/>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600" b="1"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Khoản vay hợp vốn Vietinbank – CN 1 đại diện </a:t>
            </a:r>
            <a:endParaRPr kumimoji="0" lang="en-US" sz="1600" b="0" i="0" u="none" strike="noStrike" kern="1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270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8789090" cy="555537"/>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Ví</a:t>
            </a:r>
            <a:r>
              <a:rPr kumimoji="0" lang="en-US" sz="28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dụ</a:t>
            </a:r>
            <a:r>
              <a:rPr kumimoji="0" lang="en-US" sz="28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1: </a:t>
            </a:r>
            <a:r>
              <a:rPr kumimoji="0" lang="vi-VN" sz="28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Vấn đề của trái phiếu BĐS</a:t>
            </a:r>
            <a:r>
              <a:rPr kumimoji="0" lang="en-US" sz="28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_Version 1</a:t>
            </a:r>
          </a:p>
        </p:txBody>
      </p:sp>
      <p:sp>
        <p:nvSpPr>
          <p:cNvPr id="9" name="Rectangle 8">
            <a:extLst>
              <a:ext uri="{FF2B5EF4-FFF2-40B4-BE49-F238E27FC236}">
                <a16:creationId xmlns:a16="http://schemas.microsoft.com/office/drawing/2014/main" id="{5D18A510-87EA-CDBF-079D-300969BCCBCE}"/>
              </a:ext>
            </a:extLst>
          </p:cNvPr>
          <p:cNvSpPr/>
          <p:nvPr/>
        </p:nvSpPr>
        <p:spPr>
          <a:xfrm>
            <a:off x="7789273" y="0"/>
            <a:ext cx="4402726" cy="3651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 name="Hình chữ nhật 11">
            <a:extLst>
              <a:ext uri="{FF2B5EF4-FFF2-40B4-BE49-F238E27FC236}">
                <a16:creationId xmlns:a16="http://schemas.microsoft.com/office/drawing/2014/main" id="{0054150E-3746-1C13-8221-728C0B8041CE}"/>
              </a:ext>
            </a:extLst>
          </p:cNvPr>
          <p:cNvSpPr/>
          <p:nvPr/>
        </p:nvSpPr>
        <p:spPr>
          <a:xfrm>
            <a:off x="747659" y="740645"/>
            <a:ext cx="10628673" cy="55629"/>
          </a:xfrm>
          <a:prstGeom prst="rect">
            <a:avLst/>
          </a:prstGeom>
          <a:gradFill flip="none" rotWithShape="1">
            <a:gsLst>
              <a:gs pos="71000">
                <a:schemeClr val="bg1"/>
              </a:gs>
              <a:gs pos="100000">
                <a:schemeClr val="bg1"/>
              </a:gs>
              <a:gs pos="35000">
                <a:srgbClr val="D0494A"/>
              </a:gs>
              <a:gs pos="0">
                <a:srgbClr val="C00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TextBox 17">
            <a:extLst>
              <a:ext uri="{FF2B5EF4-FFF2-40B4-BE49-F238E27FC236}">
                <a16:creationId xmlns:a16="http://schemas.microsoft.com/office/drawing/2014/main" id="{BBF55354-24B4-191B-655E-407FF3BDD564}"/>
              </a:ext>
            </a:extLst>
          </p:cNvPr>
          <p:cNvSpPr txBox="1"/>
          <p:nvPr/>
        </p:nvSpPr>
        <p:spPr>
          <a:xfrm>
            <a:off x="7789274" y="17545"/>
            <a:ext cx="4402726"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BẢN CHẤT NỢ VAY CỦA CÁC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DN 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1" name="TextBox 20">
            <a:extLst>
              <a:ext uri="{FF2B5EF4-FFF2-40B4-BE49-F238E27FC236}">
                <a16:creationId xmlns:a16="http://schemas.microsoft.com/office/drawing/2014/main" id="{1726502D-516F-347F-0C50-01E4E9DD9962}"/>
              </a:ext>
            </a:extLst>
          </p:cNvPr>
          <p:cNvSpPr txBox="1"/>
          <p:nvPr/>
        </p:nvSpPr>
        <p:spPr>
          <a:xfrm>
            <a:off x="119245" y="908952"/>
            <a:ext cx="5499131" cy="523220"/>
          </a:xfrm>
          <a:prstGeom prst="rect">
            <a:avLst/>
          </a:prstGeom>
          <a:noFill/>
        </p:spPr>
        <p:txBody>
          <a:bodyPr wrap="square">
            <a:spAutoFit/>
          </a:bodyPr>
          <a:lstStyle/>
          <a:p>
            <a:pPr algn="ctr"/>
            <a:r>
              <a:rPr lang="en-US" sz="1400" b="1">
                <a:latin typeface="Roboto" panose="02000000000000000000" pitchFamily="2" charset="0"/>
                <a:ea typeface="Roboto" panose="02000000000000000000" pitchFamily="2" charset="0"/>
                <a:cs typeface="Roboto" panose="02000000000000000000" pitchFamily="2" charset="0"/>
              </a:rPr>
              <a:t>Quy định NHNN về tỷ lệ tối đa nguồn vốn ngắn hạn sử dụng cho vay trung </a:t>
            </a:r>
            <a:r>
              <a:rPr lang="vi-VN" sz="1400" b="1">
                <a:latin typeface="Roboto" panose="02000000000000000000" pitchFamily="2" charset="0"/>
                <a:ea typeface="Roboto" panose="02000000000000000000" pitchFamily="2" charset="0"/>
                <a:cs typeface="Roboto" panose="02000000000000000000" pitchFamily="2" charset="0"/>
              </a:rPr>
              <a:t>dài hạn và g</a:t>
            </a:r>
            <a:r>
              <a:rPr lang="en-US" sz="1400" b="1">
                <a:latin typeface="Roboto" panose="02000000000000000000" pitchFamily="2" charset="0"/>
                <a:ea typeface="Roboto" panose="02000000000000000000" pitchFamily="2" charset="0"/>
                <a:cs typeface="Roboto" panose="02000000000000000000" pitchFamily="2" charset="0"/>
              </a:rPr>
              <a:t>iá trị trái phiếu phát hành qua các năm</a:t>
            </a:r>
          </a:p>
        </p:txBody>
      </p:sp>
      <p:sp>
        <p:nvSpPr>
          <p:cNvPr id="29" name="TextBox 28">
            <a:extLst>
              <a:ext uri="{FF2B5EF4-FFF2-40B4-BE49-F238E27FC236}">
                <a16:creationId xmlns:a16="http://schemas.microsoft.com/office/drawing/2014/main" id="{4683EF61-D766-4B86-4D4F-B5F6A8F5A772}"/>
              </a:ext>
            </a:extLst>
          </p:cNvPr>
          <p:cNvSpPr txBox="1"/>
          <p:nvPr/>
        </p:nvSpPr>
        <p:spPr>
          <a:xfrm>
            <a:off x="7529150" y="917611"/>
            <a:ext cx="3100433" cy="307777"/>
          </a:xfrm>
          <a:prstGeom prst="rect">
            <a:avLst/>
          </a:prstGeom>
          <a:noFill/>
        </p:spPr>
        <p:txBody>
          <a:bodyPr wrap="square">
            <a:spAutoFit/>
          </a:bodyPr>
          <a:lstStyle/>
          <a:p>
            <a:pPr algn="ctr"/>
            <a:r>
              <a:rPr lang="vi-VN" sz="1400" b="1">
                <a:latin typeface="Roboto" panose="02000000000000000000" pitchFamily="2" charset="0"/>
                <a:ea typeface="Roboto" panose="02000000000000000000" pitchFamily="2" charset="0"/>
                <a:cs typeface="Roboto" panose="02000000000000000000" pitchFamily="2" charset="0"/>
              </a:rPr>
              <a:t>Cơ cấu TPDN phát hành theo ngành</a:t>
            </a:r>
            <a:endParaRPr lang="en-US" sz="1400" b="1">
              <a:latin typeface="Roboto" panose="02000000000000000000" pitchFamily="2" charset="0"/>
              <a:ea typeface="Roboto" panose="02000000000000000000" pitchFamily="2" charset="0"/>
              <a:cs typeface="Roboto" panose="02000000000000000000" pitchFamily="2" charset="0"/>
            </a:endParaRPr>
          </a:p>
        </p:txBody>
      </p:sp>
      <p:sp>
        <p:nvSpPr>
          <p:cNvPr id="5" name="Text Box 59">
            <a:extLst>
              <a:ext uri="{FF2B5EF4-FFF2-40B4-BE49-F238E27FC236}">
                <a16:creationId xmlns:a16="http://schemas.microsoft.com/office/drawing/2014/main" id="{8CB48768-B41E-8752-1943-D9870509150C}"/>
              </a:ext>
            </a:extLst>
          </p:cNvPr>
          <p:cNvSpPr txBox="1"/>
          <p:nvPr/>
        </p:nvSpPr>
        <p:spPr>
          <a:xfrm>
            <a:off x="3229140" y="4323175"/>
            <a:ext cx="3068538" cy="6317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vi-VN" sz="1000" i="1">
                <a:effectLst/>
                <a:latin typeface="Roboto" panose="02000000000000000000" pitchFamily="2" charset="0"/>
                <a:ea typeface="Roboto" panose="02000000000000000000" pitchFamily="2" charset="0"/>
                <a:cs typeface="Roboto" panose="02000000000000000000" pitchFamily="2" charset="0"/>
              </a:rPr>
              <a:t>Nguồn: </a:t>
            </a:r>
            <a:r>
              <a:rPr lang="en-US" sz="1000" i="1">
                <a:latin typeface="Roboto" panose="02000000000000000000" pitchFamily="2" charset="0"/>
                <a:ea typeface="Roboto" panose="02000000000000000000" pitchFamily="2" charset="0"/>
                <a:cs typeface="Roboto" panose="02000000000000000000" pitchFamily="2" charset="0"/>
              </a:rPr>
              <a:t>Thông tư 08/2020/TT-NHNN sửa đổi</a:t>
            </a:r>
          </a:p>
          <a:p>
            <a:pPr>
              <a:lnSpc>
                <a:spcPct val="107000"/>
              </a:lnSpc>
              <a:spcAft>
                <a:spcPts val="800"/>
              </a:spcAft>
            </a:pPr>
            <a:r>
              <a:rPr lang="en-US" sz="1000" i="1">
                <a:latin typeface="Roboto" panose="02000000000000000000" pitchFamily="2" charset="0"/>
                <a:ea typeface="Roboto" panose="02000000000000000000" pitchFamily="2" charset="0"/>
                <a:cs typeface="Roboto" panose="02000000000000000000" pitchFamily="2" charset="0"/>
              </a:rPr>
              <a:t>             Thông tư 22/2019/TT-NHNN</a:t>
            </a:r>
          </a:p>
          <a:p>
            <a:pPr>
              <a:lnSpc>
                <a:spcPct val="107000"/>
              </a:lnSpc>
              <a:spcAft>
                <a:spcPts val="800"/>
              </a:spcAft>
            </a:pPr>
            <a:endParaRPr lang="en-US" sz="1000">
              <a:effectLst/>
              <a:latin typeface="Roboto" panose="02000000000000000000" pitchFamily="2" charset="0"/>
              <a:ea typeface="Roboto" panose="02000000000000000000" pitchFamily="2" charset="0"/>
              <a:cs typeface="Roboto" panose="02000000000000000000" pitchFamily="2" charset="0"/>
            </a:endParaRPr>
          </a:p>
        </p:txBody>
      </p:sp>
      <p:sp>
        <p:nvSpPr>
          <p:cNvPr id="6" name="Text Box 59">
            <a:extLst>
              <a:ext uri="{FF2B5EF4-FFF2-40B4-BE49-F238E27FC236}">
                <a16:creationId xmlns:a16="http://schemas.microsoft.com/office/drawing/2014/main" id="{FA9F44F5-ABA9-2D58-73A6-DEB3CF2F5A6A}"/>
              </a:ext>
            </a:extLst>
          </p:cNvPr>
          <p:cNvSpPr txBox="1"/>
          <p:nvPr/>
        </p:nvSpPr>
        <p:spPr>
          <a:xfrm>
            <a:off x="9922135" y="4323175"/>
            <a:ext cx="1540705" cy="25137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r">
              <a:lnSpc>
                <a:spcPct val="107000"/>
              </a:lnSpc>
              <a:spcAft>
                <a:spcPts val="800"/>
              </a:spcAft>
            </a:pPr>
            <a:r>
              <a:rPr lang="vi-VN" sz="1000" i="1">
                <a:effectLst/>
                <a:latin typeface="Roboto" panose="02000000000000000000" pitchFamily="2" charset="0"/>
                <a:ea typeface="Roboto" panose="02000000000000000000" pitchFamily="2" charset="0"/>
                <a:cs typeface="Roboto" panose="02000000000000000000" pitchFamily="2" charset="0"/>
              </a:rPr>
              <a:t>Nguồn: VND, HNX</a:t>
            </a:r>
            <a:endParaRPr lang="en-US" sz="1000">
              <a:effectLst/>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71295224-9F62-69BA-30B9-29D4FD03FD22}"/>
              </a:ext>
            </a:extLst>
          </p:cNvPr>
          <p:cNvGrpSpPr/>
          <p:nvPr/>
        </p:nvGrpSpPr>
        <p:grpSpPr>
          <a:xfrm>
            <a:off x="571932" y="5066966"/>
            <a:ext cx="5011486" cy="1303482"/>
            <a:chOff x="363154" y="5453208"/>
            <a:chExt cx="5011486" cy="1303482"/>
          </a:xfrm>
        </p:grpSpPr>
        <p:sp>
          <p:nvSpPr>
            <p:cNvPr id="3" name="TextBox 2">
              <a:extLst>
                <a:ext uri="{FF2B5EF4-FFF2-40B4-BE49-F238E27FC236}">
                  <a16:creationId xmlns:a16="http://schemas.microsoft.com/office/drawing/2014/main" id="{1624A8FC-03F1-603D-3452-5A3B72C6EDDD}"/>
                </a:ext>
              </a:extLst>
            </p:cNvPr>
            <p:cNvSpPr txBox="1"/>
            <p:nvPr/>
          </p:nvSpPr>
          <p:spPr>
            <a:xfrm>
              <a:off x="457872" y="5511321"/>
              <a:ext cx="4801462" cy="1223412"/>
            </a:xfrm>
            <a:prstGeom prst="rect">
              <a:avLst/>
            </a:prstGeom>
            <a:noFill/>
          </p:spPr>
          <p:txBody>
            <a:bodyPr wrap="square" rtlCol="0">
              <a:spAutoFit/>
            </a:bodyPr>
            <a:lstStyle/>
            <a:p>
              <a:pPr algn="just"/>
              <a:r>
                <a:rPr lang="vi-VN" sz="1050">
                  <a:solidFill>
                    <a:srgbClr val="C00000"/>
                  </a:solidFill>
                  <a:latin typeface="Roboto" panose="02000000000000000000" pitchFamily="2" charset="0"/>
                  <a:ea typeface="Roboto" panose="02000000000000000000" pitchFamily="2" charset="0"/>
                  <a:cs typeface="Roboto" panose="02000000000000000000" pitchFamily="2" charset="0"/>
                </a:rPr>
                <a:t>Thị trường trái phiếu doanh nghiệp </a:t>
              </a:r>
              <a:r>
                <a:rPr lang="vi-VN" sz="1050">
                  <a:latin typeface="Roboto" panose="02000000000000000000" pitchFamily="2" charset="0"/>
                  <a:ea typeface="Roboto" panose="02000000000000000000" pitchFamily="2" charset="0"/>
                  <a:cs typeface="Roboto" panose="02000000000000000000" pitchFamily="2" charset="0"/>
                </a:rPr>
                <a:t>ở Việt Nam đã </a:t>
              </a:r>
              <a:r>
                <a:rPr lang="vi-VN" sz="1050">
                  <a:solidFill>
                    <a:srgbClr val="C00000"/>
                  </a:solidFill>
                  <a:latin typeface="Roboto" panose="02000000000000000000" pitchFamily="2" charset="0"/>
                  <a:ea typeface="Roboto" panose="02000000000000000000" pitchFamily="2" charset="0"/>
                  <a:cs typeface="Roboto" panose="02000000000000000000" pitchFamily="2" charset="0"/>
                </a:rPr>
                <a:t>tăng trưởng rất nhanh</a:t>
              </a:r>
              <a:r>
                <a:rPr lang="vi-VN" sz="1050">
                  <a:latin typeface="Roboto" panose="02000000000000000000" pitchFamily="2" charset="0"/>
                  <a:ea typeface="Roboto" panose="02000000000000000000" pitchFamily="2" charset="0"/>
                  <a:cs typeface="Roboto" panose="02000000000000000000" pitchFamily="2" charset="0"/>
                </a:rPr>
                <a:t> trong những năm qua trong bối cảnh các ngân hàng hàng thương mại buộc phải </a:t>
              </a:r>
              <a:r>
                <a:rPr lang="vi-VN" sz="1050">
                  <a:solidFill>
                    <a:srgbClr val="C00000"/>
                  </a:solidFill>
                  <a:latin typeface="Roboto" panose="02000000000000000000" pitchFamily="2" charset="0"/>
                  <a:ea typeface="Roboto" panose="02000000000000000000" pitchFamily="2" charset="0"/>
                  <a:cs typeface="Roboto" panose="02000000000000000000" pitchFamily="2" charset="0"/>
                </a:rPr>
                <a:t>thắt chặt </a:t>
              </a:r>
              <a:r>
                <a:rPr lang="vi-VN" sz="1050">
                  <a:latin typeface="Roboto" panose="02000000000000000000" pitchFamily="2" charset="0"/>
                  <a:ea typeface="Roboto" panose="02000000000000000000" pitchFamily="2" charset="0"/>
                  <a:cs typeface="Roboto" panose="02000000000000000000" pitchFamily="2" charset="0"/>
                </a:rPr>
                <a:t>lại </a:t>
              </a:r>
              <a:r>
                <a:rPr lang="vi-VN" sz="1050">
                  <a:solidFill>
                    <a:srgbClr val="C00000"/>
                  </a:solidFill>
                  <a:latin typeface="Roboto" panose="02000000000000000000" pitchFamily="2" charset="0"/>
                  <a:ea typeface="Roboto" panose="02000000000000000000" pitchFamily="2" charset="0"/>
                  <a:cs typeface="Roboto" panose="02000000000000000000" pitchFamily="2" charset="0"/>
                </a:rPr>
                <a:t>các hoạt động cho vay trung dài hạn</a:t>
              </a:r>
              <a:r>
                <a:rPr lang="vi-VN" sz="1050">
                  <a:latin typeface="Roboto" panose="02000000000000000000" pitchFamily="2" charset="0"/>
                  <a:ea typeface="Roboto" panose="02000000000000000000" pitchFamily="2" charset="0"/>
                  <a:cs typeface="Roboto" panose="02000000000000000000" pitchFamily="2" charset="0"/>
                </a:rPr>
                <a:t> khi tỷ lệ nguồn vốn ngắn hạn tối đa có thể cho vay trung dài liên tục bị cắt giảm. </a:t>
              </a:r>
            </a:p>
            <a:p>
              <a:pPr algn="just"/>
              <a:r>
                <a:rPr lang="vi-VN" sz="1050">
                  <a:latin typeface="Roboto" panose="02000000000000000000" pitchFamily="2" charset="0"/>
                  <a:ea typeface="Roboto" panose="02000000000000000000" pitchFamily="2" charset="0"/>
                  <a:cs typeface="Roboto" panose="02000000000000000000" pitchFamily="2" charset="0"/>
                </a:rPr>
                <a:t>Mặc dù </a:t>
              </a:r>
              <a:r>
                <a:rPr lang="vi-VN" sz="1050">
                  <a:solidFill>
                    <a:srgbClr val="C00000"/>
                  </a:solidFill>
                  <a:latin typeface="Roboto" panose="02000000000000000000" pitchFamily="2" charset="0"/>
                  <a:ea typeface="Roboto" panose="02000000000000000000" pitchFamily="2" charset="0"/>
                  <a:cs typeface="Roboto" panose="02000000000000000000" pitchFamily="2" charset="0"/>
                </a:rPr>
                <a:t>quy mô thị trường </a:t>
              </a:r>
              <a:r>
                <a:rPr lang="vi-VN" sz="1050">
                  <a:latin typeface="Roboto" panose="02000000000000000000" pitchFamily="2" charset="0"/>
                  <a:ea typeface="Roboto" panose="02000000000000000000" pitchFamily="2" charset="0"/>
                  <a:cs typeface="Roboto" panose="02000000000000000000" pitchFamily="2" charset="0"/>
                </a:rPr>
                <a:t>trái phiếu đã </a:t>
              </a:r>
              <a:r>
                <a:rPr lang="vi-VN" sz="1050">
                  <a:solidFill>
                    <a:srgbClr val="C00000"/>
                  </a:solidFill>
                  <a:latin typeface="Roboto" panose="02000000000000000000" pitchFamily="2" charset="0"/>
                  <a:ea typeface="Roboto" panose="02000000000000000000" pitchFamily="2" charset="0"/>
                  <a:cs typeface="Roboto" panose="02000000000000000000" pitchFamily="2" charset="0"/>
                </a:rPr>
                <a:t>tăng trưởng mạnh mẽ </a:t>
              </a:r>
              <a:r>
                <a:rPr lang="vi-VN" sz="1050">
                  <a:latin typeface="Roboto" panose="02000000000000000000" pitchFamily="2" charset="0"/>
                  <a:ea typeface="Roboto" panose="02000000000000000000" pitchFamily="2" charset="0"/>
                  <a:cs typeface="Roboto" panose="02000000000000000000" pitchFamily="2" charset="0"/>
                </a:rPr>
                <a:t>trong thời gian qua tuy nhiên </a:t>
              </a:r>
              <a:r>
                <a:rPr lang="vi-VN" sz="1050">
                  <a:solidFill>
                    <a:srgbClr val="C00000"/>
                  </a:solidFill>
                  <a:latin typeface="Roboto" panose="02000000000000000000" pitchFamily="2" charset="0"/>
                  <a:ea typeface="Roboto" panose="02000000000000000000" pitchFamily="2" charset="0"/>
                  <a:cs typeface="Roboto" panose="02000000000000000000" pitchFamily="2" charset="0"/>
                </a:rPr>
                <a:t>phần lớn lượng trái phiếu phát hành vẫn chỉ thông qua các kênh phát hành riêng lẻ là chính</a:t>
              </a:r>
              <a:r>
                <a:rPr lang="vi-VN" sz="1050">
                  <a:latin typeface="Roboto" panose="02000000000000000000" pitchFamily="2" charset="0"/>
                  <a:ea typeface="Roboto" panose="02000000000000000000" pitchFamily="2" charset="0"/>
                  <a:cs typeface="Roboto" panose="02000000000000000000" pitchFamily="2" charset="0"/>
                </a:rPr>
                <a:t>. </a:t>
              </a:r>
              <a:endParaRPr lang="en-US" sz="105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Rounded Corners 7">
              <a:extLst>
                <a:ext uri="{FF2B5EF4-FFF2-40B4-BE49-F238E27FC236}">
                  <a16:creationId xmlns:a16="http://schemas.microsoft.com/office/drawing/2014/main" id="{16B3ADE4-F7C2-5B0D-0B7E-1463701895D5}"/>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grpSp>
      <p:grpSp>
        <p:nvGrpSpPr>
          <p:cNvPr id="12" name="Group 11">
            <a:extLst>
              <a:ext uri="{FF2B5EF4-FFF2-40B4-BE49-F238E27FC236}">
                <a16:creationId xmlns:a16="http://schemas.microsoft.com/office/drawing/2014/main" id="{D57C2ACA-5536-7734-D026-149826A642AF}"/>
              </a:ext>
            </a:extLst>
          </p:cNvPr>
          <p:cNvGrpSpPr/>
          <p:nvPr/>
        </p:nvGrpSpPr>
        <p:grpSpPr>
          <a:xfrm>
            <a:off x="6573624" y="5066966"/>
            <a:ext cx="5011486" cy="1303482"/>
            <a:chOff x="363154" y="5453208"/>
            <a:chExt cx="5011486" cy="1303482"/>
          </a:xfrm>
        </p:grpSpPr>
        <p:sp>
          <p:nvSpPr>
            <p:cNvPr id="13" name="TextBox 12">
              <a:extLst>
                <a:ext uri="{FF2B5EF4-FFF2-40B4-BE49-F238E27FC236}">
                  <a16:creationId xmlns:a16="http://schemas.microsoft.com/office/drawing/2014/main" id="{51FDD9A8-E7BD-120F-C3D8-34D56361189B}"/>
                </a:ext>
              </a:extLst>
            </p:cNvPr>
            <p:cNvSpPr txBox="1"/>
            <p:nvPr/>
          </p:nvSpPr>
          <p:spPr>
            <a:xfrm>
              <a:off x="457872" y="5511321"/>
              <a:ext cx="4719917" cy="253916"/>
            </a:xfrm>
            <a:prstGeom prst="rect">
              <a:avLst/>
            </a:prstGeom>
            <a:noFill/>
          </p:spPr>
          <p:txBody>
            <a:bodyPr wrap="square" rtlCol="0">
              <a:spAutoFit/>
            </a:bodyPr>
            <a:lstStyle/>
            <a:p>
              <a:pPr algn="just"/>
              <a:r>
                <a:rPr lang="vi-VN" sz="1050">
                  <a:latin typeface="Roboto" panose="02000000000000000000" pitchFamily="2" charset="0"/>
                  <a:ea typeface="Roboto" panose="02000000000000000000" pitchFamily="2" charset="0"/>
                  <a:cs typeface="Roboto" panose="02000000000000000000" pitchFamily="2" charset="0"/>
                </a:rPr>
                <a:t>Content</a:t>
              </a:r>
              <a:endParaRPr lang="en-US" sz="1050" dirty="0">
                <a:latin typeface="Roboto" panose="02000000000000000000" pitchFamily="2" charset="0"/>
                <a:ea typeface="Roboto" panose="02000000000000000000" pitchFamily="2" charset="0"/>
                <a:cs typeface="Roboto" panose="02000000000000000000" pitchFamily="2" charset="0"/>
              </a:endParaRPr>
            </a:p>
          </p:txBody>
        </p:sp>
        <p:sp>
          <p:nvSpPr>
            <p:cNvPr id="14" name="Rectangle: Rounded Corners 13">
              <a:extLst>
                <a:ext uri="{FF2B5EF4-FFF2-40B4-BE49-F238E27FC236}">
                  <a16:creationId xmlns:a16="http://schemas.microsoft.com/office/drawing/2014/main" id="{4D6A69DD-40F1-3F9A-A597-E379FF53AFF0}"/>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grpSp>
      <p:graphicFrame>
        <p:nvGraphicFramePr>
          <p:cNvPr id="17" name="Chart 16">
            <a:extLst>
              <a:ext uri="{FF2B5EF4-FFF2-40B4-BE49-F238E27FC236}">
                <a16:creationId xmlns:a16="http://schemas.microsoft.com/office/drawing/2014/main" id="{A3F83F7B-37AA-382D-0CB3-2FDEA1DB5EC6}"/>
              </a:ext>
            </a:extLst>
          </p:cNvPr>
          <p:cNvGraphicFramePr>
            <a:graphicFrameLocks/>
          </p:cNvGraphicFramePr>
          <p:nvPr>
            <p:extLst>
              <p:ext uri="{D42A27DB-BD31-4B8C-83A1-F6EECF244321}">
                <p14:modId xmlns:p14="http://schemas.microsoft.com/office/powerpoint/2010/main" val="3499539787"/>
              </p:ext>
            </p:extLst>
          </p:nvPr>
        </p:nvGraphicFramePr>
        <p:xfrm>
          <a:off x="0" y="1432172"/>
          <a:ext cx="5852160" cy="29538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09365EEE-8D44-B519-8A51-9AB7F9D374D8}"/>
              </a:ext>
            </a:extLst>
          </p:cNvPr>
          <p:cNvGraphicFramePr>
            <a:graphicFrameLocks/>
          </p:cNvGraphicFramePr>
          <p:nvPr>
            <p:extLst>
              <p:ext uri="{D42A27DB-BD31-4B8C-83A1-F6EECF244321}">
                <p14:modId xmlns:p14="http://schemas.microsoft.com/office/powerpoint/2010/main" val="1596167198"/>
              </p:ext>
            </p:extLst>
          </p:nvPr>
        </p:nvGraphicFramePr>
        <p:xfrm>
          <a:off x="6569521" y="1348760"/>
          <a:ext cx="4738394" cy="2743200"/>
        </p:xfrm>
        <a:graphic>
          <a:graphicData uri="http://schemas.openxmlformats.org/drawingml/2006/chart">
            <c:chart xmlns:c="http://schemas.openxmlformats.org/drawingml/2006/chart" xmlns:r="http://schemas.openxmlformats.org/officeDocument/2006/relationships" r:id="rId4"/>
          </a:graphicData>
        </a:graphic>
      </p:graphicFrame>
      <p:cxnSp>
        <p:nvCxnSpPr>
          <p:cNvPr id="24" name="Straight Arrow Connector 23">
            <a:extLst>
              <a:ext uri="{FF2B5EF4-FFF2-40B4-BE49-F238E27FC236}">
                <a16:creationId xmlns:a16="http://schemas.microsoft.com/office/drawing/2014/main" id="{44A0D958-B315-72D9-AB1D-0AF987AB56CF}"/>
              </a:ext>
            </a:extLst>
          </p:cNvPr>
          <p:cNvCxnSpPr>
            <a:cxnSpLocks/>
          </p:cNvCxnSpPr>
          <p:nvPr/>
        </p:nvCxnSpPr>
        <p:spPr>
          <a:xfrm>
            <a:off x="7121684" y="1576211"/>
            <a:ext cx="667589" cy="195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CBA0D2-36B3-C552-56BE-911C61B1D4C0}"/>
              </a:ext>
            </a:extLst>
          </p:cNvPr>
          <p:cNvSpPr txBox="1"/>
          <p:nvPr/>
        </p:nvSpPr>
        <p:spPr>
          <a:xfrm>
            <a:off x="6580145" y="1408655"/>
            <a:ext cx="530915" cy="276999"/>
          </a:xfrm>
          <a:prstGeom prst="rect">
            <a:avLst/>
          </a:prstGeom>
          <a:noFill/>
        </p:spPr>
        <p:txBody>
          <a:bodyPr wrap="none" rtlCol="0">
            <a:spAutoFit/>
          </a:bodyPr>
          <a:lstStyle/>
          <a:p>
            <a:r>
              <a:rPr lang="vi-VN" sz="1200">
                <a:latin typeface="Roboto" panose="02000000000000000000" pitchFamily="2" charset="0"/>
                <a:ea typeface="Roboto" panose="02000000000000000000" pitchFamily="2" charset="0"/>
                <a:cs typeface="Roboto" panose="02000000000000000000" pitchFamily="2" charset="0"/>
              </a:rPr>
              <a:t>2022</a:t>
            </a:r>
            <a:endParaRPr lang="en-US" sz="1200">
              <a:latin typeface="Roboto" panose="02000000000000000000" pitchFamily="2" charset="0"/>
              <a:ea typeface="Roboto" panose="02000000000000000000" pitchFamily="2" charset="0"/>
              <a:cs typeface="Roboto" panose="02000000000000000000" pitchFamily="2" charset="0"/>
            </a:endParaRPr>
          </a:p>
        </p:txBody>
      </p:sp>
      <p:cxnSp>
        <p:nvCxnSpPr>
          <p:cNvPr id="36" name="Straight Arrow Connector 35">
            <a:extLst>
              <a:ext uri="{FF2B5EF4-FFF2-40B4-BE49-F238E27FC236}">
                <a16:creationId xmlns:a16="http://schemas.microsoft.com/office/drawing/2014/main" id="{32DB78A8-39A4-36DB-4DE4-F1724197B29A}"/>
              </a:ext>
            </a:extLst>
          </p:cNvPr>
          <p:cNvCxnSpPr>
            <a:cxnSpLocks/>
          </p:cNvCxnSpPr>
          <p:nvPr/>
        </p:nvCxnSpPr>
        <p:spPr>
          <a:xfrm>
            <a:off x="6737324" y="2609959"/>
            <a:ext cx="667589" cy="195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D8C6F4C-840E-F001-331D-0DDE9AB7115F}"/>
              </a:ext>
            </a:extLst>
          </p:cNvPr>
          <p:cNvSpPr txBox="1"/>
          <p:nvPr/>
        </p:nvSpPr>
        <p:spPr>
          <a:xfrm>
            <a:off x="6195785" y="2442403"/>
            <a:ext cx="530915" cy="276999"/>
          </a:xfrm>
          <a:prstGeom prst="rect">
            <a:avLst/>
          </a:prstGeom>
          <a:noFill/>
        </p:spPr>
        <p:txBody>
          <a:bodyPr wrap="none" rtlCol="0">
            <a:spAutoFit/>
          </a:bodyPr>
          <a:lstStyle/>
          <a:p>
            <a:r>
              <a:rPr lang="vi-VN" sz="1200">
                <a:latin typeface="Roboto" panose="02000000000000000000" pitchFamily="2" charset="0"/>
                <a:ea typeface="Roboto" panose="02000000000000000000" pitchFamily="2" charset="0"/>
                <a:cs typeface="Roboto" panose="02000000000000000000" pitchFamily="2" charset="0"/>
              </a:rPr>
              <a:t>2021</a:t>
            </a:r>
            <a:endParaRPr lang="en-US" sz="120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363488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11074946" cy="485069"/>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Ví</a:t>
            </a:r>
            <a:r>
              <a:rPr kumimoji="0" lang="en-US" sz="24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4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dụ</a:t>
            </a:r>
            <a:r>
              <a:rPr kumimoji="0" lang="en-US" sz="24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5: </a:t>
            </a:r>
            <a:r>
              <a:rPr kumimoji="0" lang="vi-VN" sz="24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Tính đa dạng trong cấu trúc các khoản vay của NVL</a:t>
            </a:r>
            <a:r>
              <a:rPr kumimoji="0" lang="en-US" sz="24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_Version 3</a:t>
            </a:r>
          </a:p>
        </p:txBody>
      </p:sp>
      <p:sp>
        <p:nvSpPr>
          <p:cNvPr id="18" name="TextBox 17">
            <a:extLst>
              <a:ext uri="{FF2B5EF4-FFF2-40B4-BE49-F238E27FC236}">
                <a16:creationId xmlns:a16="http://schemas.microsoft.com/office/drawing/2014/main" id="{BBF55354-24B4-191B-655E-407FF3BDD564}"/>
              </a:ext>
            </a:extLst>
          </p:cNvPr>
          <p:cNvSpPr txBox="1"/>
          <p:nvPr/>
        </p:nvSpPr>
        <p:spPr>
          <a:xfrm>
            <a:off x="7789274" y="-3759"/>
            <a:ext cx="4402726" cy="338554"/>
          </a:xfrm>
          <a:prstGeom prst="rect">
            <a:avLst/>
          </a:prstGeom>
          <a:solidFill>
            <a:srgbClr val="002060"/>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KHẢ NĂNG TRẢ NỢ CỦA CÁC DN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Hình chữ nhật 11">
            <a:extLst>
              <a:ext uri="{FF2B5EF4-FFF2-40B4-BE49-F238E27FC236}">
                <a16:creationId xmlns:a16="http://schemas.microsoft.com/office/drawing/2014/main" id="{0A75E7C9-78DE-C8FB-EB53-94B1FC2F64E5}"/>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nvGrpSpPr>
          <p:cNvPr id="4" name="Group 3">
            <a:extLst>
              <a:ext uri="{FF2B5EF4-FFF2-40B4-BE49-F238E27FC236}">
                <a16:creationId xmlns:a16="http://schemas.microsoft.com/office/drawing/2014/main" id="{D5A859F1-6006-20A9-93B4-70453BC410FB}"/>
              </a:ext>
            </a:extLst>
          </p:cNvPr>
          <p:cNvGrpSpPr/>
          <p:nvPr/>
        </p:nvGrpSpPr>
        <p:grpSpPr>
          <a:xfrm>
            <a:off x="157150" y="774969"/>
            <a:ext cx="12034850" cy="6061007"/>
            <a:chOff x="157150" y="774969"/>
            <a:chExt cx="12034850" cy="6061007"/>
          </a:xfrm>
        </p:grpSpPr>
        <p:sp>
          <p:nvSpPr>
            <p:cNvPr id="129" name="Rectangle 128">
              <a:extLst>
                <a:ext uri="{FF2B5EF4-FFF2-40B4-BE49-F238E27FC236}">
                  <a16:creationId xmlns:a16="http://schemas.microsoft.com/office/drawing/2014/main" id="{6F4A234D-8351-356E-5C4C-B021AB1AE30E}"/>
                </a:ext>
              </a:extLst>
            </p:cNvPr>
            <p:cNvSpPr/>
            <p:nvPr/>
          </p:nvSpPr>
          <p:spPr>
            <a:xfrm>
              <a:off x="4113915" y="4819592"/>
              <a:ext cx="1535595" cy="510993"/>
            </a:xfrm>
            <a:prstGeom prst="rect">
              <a:avLst/>
            </a:prstGeom>
            <a:solidFill>
              <a:srgbClr val="00B0F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8" name="Rectangle 127">
              <a:extLst>
                <a:ext uri="{FF2B5EF4-FFF2-40B4-BE49-F238E27FC236}">
                  <a16:creationId xmlns:a16="http://schemas.microsoft.com/office/drawing/2014/main" id="{AC7C60FA-3A8E-B660-1ED6-EA3AD7EB5DE8}"/>
                </a:ext>
              </a:extLst>
            </p:cNvPr>
            <p:cNvSpPr/>
            <p:nvPr/>
          </p:nvSpPr>
          <p:spPr>
            <a:xfrm>
              <a:off x="2491041" y="4826346"/>
              <a:ext cx="1535595" cy="510993"/>
            </a:xfrm>
            <a:prstGeom prst="rect">
              <a:avLst/>
            </a:prstGeom>
            <a:solidFill>
              <a:srgbClr val="00B0F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7" name="Rectangle 126">
              <a:extLst>
                <a:ext uri="{FF2B5EF4-FFF2-40B4-BE49-F238E27FC236}">
                  <a16:creationId xmlns:a16="http://schemas.microsoft.com/office/drawing/2014/main" id="{14A10F88-98F9-43A2-9398-643EEF14F621}"/>
                </a:ext>
              </a:extLst>
            </p:cNvPr>
            <p:cNvSpPr/>
            <p:nvPr/>
          </p:nvSpPr>
          <p:spPr>
            <a:xfrm>
              <a:off x="7450817" y="4829904"/>
              <a:ext cx="1535595" cy="510993"/>
            </a:xfrm>
            <a:prstGeom prst="rect">
              <a:avLst/>
            </a:prstGeom>
            <a:solidFill>
              <a:srgbClr val="00B0F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6" name="Rectangle 125">
              <a:extLst>
                <a:ext uri="{FF2B5EF4-FFF2-40B4-BE49-F238E27FC236}">
                  <a16:creationId xmlns:a16="http://schemas.microsoft.com/office/drawing/2014/main" id="{04A69694-CF1D-DD3C-C06B-829CF35B703E}"/>
                </a:ext>
              </a:extLst>
            </p:cNvPr>
            <p:cNvSpPr/>
            <p:nvPr/>
          </p:nvSpPr>
          <p:spPr>
            <a:xfrm>
              <a:off x="5821839" y="4835314"/>
              <a:ext cx="1535595" cy="510993"/>
            </a:xfrm>
            <a:prstGeom prst="rect">
              <a:avLst/>
            </a:prstGeom>
            <a:solidFill>
              <a:srgbClr val="00B0F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5" name="Rectangle 124">
              <a:extLst>
                <a:ext uri="{FF2B5EF4-FFF2-40B4-BE49-F238E27FC236}">
                  <a16:creationId xmlns:a16="http://schemas.microsoft.com/office/drawing/2014/main" id="{2B30524C-E286-BB8B-61DD-84BBD7503171}"/>
                </a:ext>
              </a:extLst>
            </p:cNvPr>
            <p:cNvSpPr/>
            <p:nvPr/>
          </p:nvSpPr>
          <p:spPr>
            <a:xfrm>
              <a:off x="8995625" y="5453427"/>
              <a:ext cx="1535595" cy="637503"/>
            </a:xfrm>
            <a:prstGeom prst="rect">
              <a:avLst/>
            </a:prstGeom>
            <a:solidFill>
              <a:schemeClr val="accent1">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4" name="Rectangle 123">
              <a:extLst>
                <a:ext uri="{FF2B5EF4-FFF2-40B4-BE49-F238E27FC236}">
                  <a16:creationId xmlns:a16="http://schemas.microsoft.com/office/drawing/2014/main" id="{05114294-091E-26BA-4216-D5930D4E4C29}"/>
                </a:ext>
              </a:extLst>
            </p:cNvPr>
            <p:cNvSpPr/>
            <p:nvPr/>
          </p:nvSpPr>
          <p:spPr>
            <a:xfrm>
              <a:off x="5848024" y="6233974"/>
              <a:ext cx="1468790" cy="510993"/>
            </a:xfrm>
            <a:prstGeom prst="rect">
              <a:avLst/>
            </a:prstGeom>
            <a:solidFill>
              <a:schemeClr val="accent1">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3" name="Rectangle 122">
              <a:extLst>
                <a:ext uri="{FF2B5EF4-FFF2-40B4-BE49-F238E27FC236}">
                  <a16:creationId xmlns:a16="http://schemas.microsoft.com/office/drawing/2014/main" id="{32571CE6-E995-0186-CDFE-DD6169420C81}"/>
                </a:ext>
              </a:extLst>
            </p:cNvPr>
            <p:cNvSpPr/>
            <p:nvPr/>
          </p:nvSpPr>
          <p:spPr>
            <a:xfrm>
              <a:off x="4125576" y="6240890"/>
              <a:ext cx="1468790" cy="510993"/>
            </a:xfrm>
            <a:prstGeom prst="rect">
              <a:avLst/>
            </a:prstGeom>
            <a:solidFill>
              <a:schemeClr val="accent1">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2" name="Rectangle 121">
              <a:extLst>
                <a:ext uri="{FF2B5EF4-FFF2-40B4-BE49-F238E27FC236}">
                  <a16:creationId xmlns:a16="http://schemas.microsoft.com/office/drawing/2014/main" id="{E32FF78F-6BDE-E6A7-7032-AB7A71B37FE4}"/>
                </a:ext>
              </a:extLst>
            </p:cNvPr>
            <p:cNvSpPr/>
            <p:nvPr/>
          </p:nvSpPr>
          <p:spPr>
            <a:xfrm>
              <a:off x="2488852" y="6247806"/>
              <a:ext cx="1468790" cy="510993"/>
            </a:xfrm>
            <a:prstGeom prst="rect">
              <a:avLst/>
            </a:prstGeom>
            <a:solidFill>
              <a:schemeClr val="accent1">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1" name="Rectangle 120">
              <a:extLst>
                <a:ext uri="{FF2B5EF4-FFF2-40B4-BE49-F238E27FC236}">
                  <a16:creationId xmlns:a16="http://schemas.microsoft.com/office/drawing/2014/main" id="{FFAFA8EE-9CFA-F701-2FF1-430F056EDC9F}"/>
                </a:ext>
              </a:extLst>
            </p:cNvPr>
            <p:cNvSpPr/>
            <p:nvPr/>
          </p:nvSpPr>
          <p:spPr>
            <a:xfrm>
              <a:off x="7021476" y="2669154"/>
              <a:ext cx="2121093" cy="589994"/>
            </a:xfrm>
            <a:prstGeom prst="rect">
              <a:avLst/>
            </a:prstGeom>
            <a:solidFill>
              <a:schemeClr val="accent1">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0" name="Rectangle 119">
              <a:extLst>
                <a:ext uri="{FF2B5EF4-FFF2-40B4-BE49-F238E27FC236}">
                  <a16:creationId xmlns:a16="http://schemas.microsoft.com/office/drawing/2014/main" id="{3C570EB1-D8A6-422A-B0B8-897CD2ED444B}"/>
                </a:ext>
              </a:extLst>
            </p:cNvPr>
            <p:cNvSpPr/>
            <p:nvPr/>
          </p:nvSpPr>
          <p:spPr>
            <a:xfrm>
              <a:off x="4049310" y="2662149"/>
              <a:ext cx="1535595" cy="588150"/>
            </a:xfrm>
            <a:prstGeom prst="rect">
              <a:avLst/>
            </a:prstGeom>
            <a:solidFill>
              <a:schemeClr val="accent1">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36803652-2BC2-D3E2-8FD8-5C649A6D0AF3}"/>
                </a:ext>
              </a:extLst>
            </p:cNvPr>
            <p:cNvSpPr/>
            <p:nvPr/>
          </p:nvSpPr>
          <p:spPr>
            <a:xfrm>
              <a:off x="157157" y="1298189"/>
              <a:ext cx="2121093" cy="54388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35" name="Rectangle 34">
              <a:extLst>
                <a:ext uri="{FF2B5EF4-FFF2-40B4-BE49-F238E27FC236}">
                  <a16:creationId xmlns:a16="http://schemas.microsoft.com/office/drawing/2014/main" id="{3C7FF27F-0507-5DC6-6488-534D7D23E9B0}"/>
                </a:ext>
              </a:extLst>
            </p:cNvPr>
            <p:cNvSpPr/>
            <p:nvPr/>
          </p:nvSpPr>
          <p:spPr>
            <a:xfrm>
              <a:off x="157156" y="2011603"/>
              <a:ext cx="2121093" cy="54388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36" name="Rectangle 35">
              <a:extLst>
                <a:ext uri="{FF2B5EF4-FFF2-40B4-BE49-F238E27FC236}">
                  <a16:creationId xmlns:a16="http://schemas.microsoft.com/office/drawing/2014/main" id="{3D22E3CA-6A99-8D7D-0020-9F4C1BA64253}"/>
                </a:ext>
              </a:extLst>
            </p:cNvPr>
            <p:cNvSpPr/>
            <p:nvPr/>
          </p:nvSpPr>
          <p:spPr>
            <a:xfrm>
              <a:off x="157155" y="2725017"/>
              <a:ext cx="2121093" cy="54388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37" name="Rectangle 36">
              <a:extLst>
                <a:ext uri="{FF2B5EF4-FFF2-40B4-BE49-F238E27FC236}">
                  <a16:creationId xmlns:a16="http://schemas.microsoft.com/office/drawing/2014/main" id="{B4EE4263-C218-D079-5B2E-95E6C6B6E3DD}"/>
                </a:ext>
              </a:extLst>
            </p:cNvPr>
            <p:cNvSpPr/>
            <p:nvPr/>
          </p:nvSpPr>
          <p:spPr>
            <a:xfrm>
              <a:off x="157154" y="3438431"/>
              <a:ext cx="2121093" cy="54388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38" name="Rectangle 37">
              <a:extLst>
                <a:ext uri="{FF2B5EF4-FFF2-40B4-BE49-F238E27FC236}">
                  <a16:creationId xmlns:a16="http://schemas.microsoft.com/office/drawing/2014/main" id="{13EA2D59-A0B1-E596-24D9-90CA25B2723D}"/>
                </a:ext>
              </a:extLst>
            </p:cNvPr>
            <p:cNvSpPr/>
            <p:nvPr/>
          </p:nvSpPr>
          <p:spPr>
            <a:xfrm>
              <a:off x="157153" y="4151845"/>
              <a:ext cx="2121093" cy="54388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39" name="Rectangle 38">
              <a:extLst>
                <a:ext uri="{FF2B5EF4-FFF2-40B4-BE49-F238E27FC236}">
                  <a16:creationId xmlns:a16="http://schemas.microsoft.com/office/drawing/2014/main" id="{70FF00C8-E887-5335-F36B-BFF2D737AB41}"/>
                </a:ext>
              </a:extLst>
            </p:cNvPr>
            <p:cNvSpPr/>
            <p:nvPr/>
          </p:nvSpPr>
          <p:spPr>
            <a:xfrm>
              <a:off x="157152" y="4865259"/>
              <a:ext cx="2121093" cy="54388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40" name="Rectangle 39">
              <a:extLst>
                <a:ext uri="{FF2B5EF4-FFF2-40B4-BE49-F238E27FC236}">
                  <a16:creationId xmlns:a16="http://schemas.microsoft.com/office/drawing/2014/main" id="{438BBC0F-5F41-0E79-D197-76A8ADDD7F2A}"/>
                </a:ext>
              </a:extLst>
            </p:cNvPr>
            <p:cNvSpPr/>
            <p:nvPr/>
          </p:nvSpPr>
          <p:spPr>
            <a:xfrm>
              <a:off x="157151" y="5578673"/>
              <a:ext cx="2121093" cy="54388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41" name="Rectangle 40">
              <a:extLst>
                <a:ext uri="{FF2B5EF4-FFF2-40B4-BE49-F238E27FC236}">
                  <a16:creationId xmlns:a16="http://schemas.microsoft.com/office/drawing/2014/main" id="{414D843C-9D98-B179-CBC3-B500DCBCCCB9}"/>
                </a:ext>
              </a:extLst>
            </p:cNvPr>
            <p:cNvSpPr/>
            <p:nvPr/>
          </p:nvSpPr>
          <p:spPr>
            <a:xfrm>
              <a:off x="157150" y="6292090"/>
              <a:ext cx="2121093" cy="54388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26" name="TextBox 25">
              <a:extLst>
                <a:ext uri="{FF2B5EF4-FFF2-40B4-BE49-F238E27FC236}">
                  <a16:creationId xmlns:a16="http://schemas.microsoft.com/office/drawing/2014/main" id="{A4A8C37A-960F-00F3-42A1-8DB0465C9CF0}"/>
                </a:ext>
              </a:extLst>
            </p:cNvPr>
            <p:cNvSpPr txBox="1"/>
            <p:nvPr/>
          </p:nvSpPr>
          <p:spPr>
            <a:xfrm>
              <a:off x="157157" y="1416781"/>
              <a:ext cx="70243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a:ea typeface="+mn-ea"/>
                  <a:cs typeface="+mn-cs"/>
                </a:rPr>
                <a:t>Giá trị</a:t>
              </a:r>
              <a:endParaRPr kumimoji="0" lang="vi-VN"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 name="TextBox 26">
              <a:extLst>
                <a:ext uri="{FF2B5EF4-FFF2-40B4-BE49-F238E27FC236}">
                  <a16:creationId xmlns:a16="http://schemas.microsoft.com/office/drawing/2014/main" id="{0F4813D5-FC66-13D3-B772-C42F24E766E2}"/>
                </a:ext>
              </a:extLst>
            </p:cNvPr>
            <p:cNvSpPr txBox="1"/>
            <p:nvPr/>
          </p:nvSpPr>
          <p:spPr>
            <a:xfrm>
              <a:off x="157157" y="2088514"/>
              <a:ext cx="14750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a:ea typeface="+mn-ea"/>
                  <a:cs typeface="+mn-cs"/>
                </a:rPr>
                <a:t>Loại khoản vay</a:t>
              </a:r>
              <a:endParaRPr kumimoji="0" lang="vi-VN"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8" name="TextBox 27">
              <a:extLst>
                <a:ext uri="{FF2B5EF4-FFF2-40B4-BE49-F238E27FC236}">
                  <a16:creationId xmlns:a16="http://schemas.microsoft.com/office/drawing/2014/main" id="{1E32AFEE-263A-0845-8CBC-003DC358A005}"/>
                </a:ext>
              </a:extLst>
            </p:cNvPr>
            <p:cNvSpPr txBox="1"/>
            <p:nvPr/>
          </p:nvSpPr>
          <p:spPr>
            <a:xfrm>
              <a:off x="157157" y="2843142"/>
              <a:ext cx="8595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a:ea typeface="+mn-ea"/>
                  <a:cs typeface="+mn-cs"/>
                </a:rPr>
                <a:t>Lãi suất</a:t>
              </a:r>
              <a:endParaRPr kumimoji="0" lang="vi-VN"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 name="TextBox 28">
              <a:extLst>
                <a:ext uri="{FF2B5EF4-FFF2-40B4-BE49-F238E27FC236}">
                  <a16:creationId xmlns:a16="http://schemas.microsoft.com/office/drawing/2014/main" id="{0E0D9B5B-9667-7190-8F57-22BD9887EBE6}"/>
                </a:ext>
              </a:extLst>
            </p:cNvPr>
            <p:cNvSpPr txBox="1"/>
            <p:nvPr/>
          </p:nvSpPr>
          <p:spPr>
            <a:xfrm>
              <a:off x="157157" y="3431980"/>
              <a:ext cx="162416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a:ea typeface="+mn-ea"/>
                  <a:cs typeface="+mn-cs"/>
                </a:rPr>
                <a:t>Cơ chế xác định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a:ea typeface="+mn-ea"/>
                  <a:cs typeface="+mn-cs"/>
                </a:rPr>
                <a:t>lãi vay</a:t>
              </a:r>
              <a:endParaRPr kumimoji="0" lang="vi-VN"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 name="TextBox 29">
              <a:extLst>
                <a:ext uri="{FF2B5EF4-FFF2-40B4-BE49-F238E27FC236}">
                  <a16:creationId xmlns:a16="http://schemas.microsoft.com/office/drawing/2014/main" id="{2BDDFCE8-FA84-D3A3-95F9-F6502BFC0CD2}"/>
                </a:ext>
              </a:extLst>
            </p:cNvPr>
            <p:cNvSpPr txBox="1"/>
            <p:nvPr/>
          </p:nvSpPr>
          <p:spPr>
            <a:xfrm>
              <a:off x="157157" y="4248202"/>
              <a:ext cx="17315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a:ea typeface="+mn-ea"/>
                  <a:cs typeface="+mn-cs"/>
                </a:rPr>
                <a:t>Thời gian đáo hạn</a:t>
              </a:r>
              <a:endParaRPr kumimoji="0" lang="vi-VN"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1" name="TextBox 30">
              <a:extLst>
                <a:ext uri="{FF2B5EF4-FFF2-40B4-BE49-F238E27FC236}">
                  <a16:creationId xmlns:a16="http://schemas.microsoft.com/office/drawing/2014/main" id="{81C04942-941F-F57B-E628-0258562E0DE0}"/>
                </a:ext>
              </a:extLst>
            </p:cNvPr>
            <p:cNvSpPr txBox="1"/>
            <p:nvPr/>
          </p:nvSpPr>
          <p:spPr>
            <a:xfrm>
              <a:off x="157157" y="4938308"/>
              <a:ext cx="158569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a:ea typeface="+mn-ea"/>
                  <a:cs typeface="+mn-cs"/>
                </a:rPr>
                <a:t>Tài sản đảm bảo</a:t>
              </a:r>
              <a:endParaRPr kumimoji="0" lang="vi-VN"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 name="TextBox 31">
              <a:extLst>
                <a:ext uri="{FF2B5EF4-FFF2-40B4-BE49-F238E27FC236}">
                  <a16:creationId xmlns:a16="http://schemas.microsoft.com/office/drawing/2014/main" id="{0FF6ECC3-6FA3-C515-0B32-EF5CA7B772A7}"/>
                </a:ext>
              </a:extLst>
            </p:cNvPr>
            <p:cNvSpPr txBox="1"/>
            <p:nvPr/>
          </p:nvSpPr>
          <p:spPr>
            <a:xfrm>
              <a:off x="157157" y="5693400"/>
              <a:ext cx="13468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a:ea typeface="+mn-ea"/>
                  <a:cs typeface="+mn-cs"/>
                </a:rPr>
                <a:t>Chứng quyền</a:t>
              </a:r>
              <a:endParaRPr kumimoji="0" lang="vi-VN"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 name="TextBox 32">
              <a:extLst>
                <a:ext uri="{FF2B5EF4-FFF2-40B4-BE49-F238E27FC236}">
                  <a16:creationId xmlns:a16="http://schemas.microsoft.com/office/drawing/2014/main" id="{0DE2A5F9-64FD-B084-9376-5F6A2D771BAF}"/>
                </a:ext>
              </a:extLst>
            </p:cNvPr>
            <p:cNvSpPr txBox="1"/>
            <p:nvPr/>
          </p:nvSpPr>
          <p:spPr>
            <a:xfrm>
              <a:off x="157157" y="6365136"/>
              <a:ext cx="187262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a:ea typeface="+mn-ea"/>
                  <a:cs typeface="+mn-cs"/>
                </a:rPr>
                <a:t>Điều khoản hạn chế</a:t>
              </a:r>
              <a:endParaRPr kumimoji="0" lang="vi-VN"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 name="TextBox 41">
              <a:extLst>
                <a:ext uri="{FF2B5EF4-FFF2-40B4-BE49-F238E27FC236}">
                  <a16:creationId xmlns:a16="http://schemas.microsoft.com/office/drawing/2014/main" id="{F18F714C-1737-34C6-F498-651932F042D6}"/>
                </a:ext>
              </a:extLst>
            </p:cNvPr>
            <p:cNvSpPr txBox="1"/>
            <p:nvPr/>
          </p:nvSpPr>
          <p:spPr>
            <a:xfrm>
              <a:off x="2427975" y="774969"/>
              <a:ext cx="158591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KV Credit Opportunities</a:t>
              </a:r>
              <a:endParaRPr kumimoji="0" lang="vi-VN"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43" name="TextBox 42">
              <a:extLst>
                <a:ext uri="{FF2B5EF4-FFF2-40B4-BE49-F238E27FC236}">
                  <a16:creationId xmlns:a16="http://schemas.microsoft.com/office/drawing/2014/main" id="{28EE6A1B-AF12-A41A-7FD5-BBE9A0C58F85}"/>
                </a:ext>
              </a:extLst>
            </p:cNvPr>
            <p:cNvSpPr txBox="1"/>
            <p:nvPr/>
          </p:nvSpPr>
          <p:spPr>
            <a:xfrm>
              <a:off x="4063598" y="774969"/>
              <a:ext cx="158591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KV Credit Suisee AG</a:t>
              </a:r>
              <a:endParaRPr kumimoji="0" lang="vi-VN"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44" name="TextBox 43">
              <a:extLst>
                <a:ext uri="{FF2B5EF4-FFF2-40B4-BE49-F238E27FC236}">
                  <a16:creationId xmlns:a16="http://schemas.microsoft.com/office/drawing/2014/main" id="{086BA002-6ECC-C65E-4506-21B67265E17E}"/>
                </a:ext>
              </a:extLst>
            </p:cNvPr>
            <p:cNvSpPr txBox="1"/>
            <p:nvPr/>
          </p:nvSpPr>
          <p:spPr>
            <a:xfrm>
              <a:off x="5635422" y="774969"/>
              <a:ext cx="209005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KV Seatown Private Credit Master Fund </a:t>
              </a:r>
              <a:endParaRPr kumimoji="0" lang="vi-VN"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45" name="TextBox 44">
              <a:extLst>
                <a:ext uri="{FF2B5EF4-FFF2-40B4-BE49-F238E27FC236}">
                  <a16:creationId xmlns:a16="http://schemas.microsoft.com/office/drawing/2014/main" id="{A862C49C-8C56-DF2F-70C3-DA50821B8FE8}"/>
                </a:ext>
              </a:extLst>
            </p:cNvPr>
            <p:cNvSpPr txBox="1"/>
            <p:nvPr/>
          </p:nvSpPr>
          <p:spPr>
            <a:xfrm>
              <a:off x="7334844" y="774969"/>
              <a:ext cx="158591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Vay hợp vốn Vietinbank</a:t>
              </a:r>
              <a:endParaRPr kumimoji="0" lang="vi-VN"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46" name="TextBox 45">
              <a:extLst>
                <a:ext uri="{FF2B5EF4-FFF2-40B4-BE49-F238E27FC236}">
                  <a16:creationId xmlns:a16="http://schemas.microsoft.com/office/drawing/2014/main" id="{B4171957-C6FC-4E1A-AB8D-ED28E19FC2AC}"/>
                </a:ext>
              </a:extLst>
            </p:cNvPr>
            <p:cNvSpPr txBox="1"/>
            <p:nvPr/>
          </p:nvSpPr>
          <p:spPr>
            <a:xfrm>
              <a:off x="8970467" y="774969"/>
              <a:ext cx="158591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TP chuyển đổi do Credit Suisse </a:t>
              </a:r>
              <a:endParaRPr kumimoji="0" lang="vi-VN"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47" name="TextBox 46">
              <a:extLst>
                <a:ext uri="{FF2B5EF4-FFF2-40B4-BE49-F238E27FC236}">
                  <a16:creationId xmlns:a16="http://schemas.microsoft.com/office/drawing/2014/main" id="{7E4041C7-F8BF-0322-6E7D-09D112DAE4EE}"/>
                </a:ext>
              </a:extLst>
            </p:cNvPr>
            <p:cNvSpPr txBox="1"/>
            <p:nvPr/>
          </p:nvSpPr>
          <p:spPr>
            <a:xfrm>
              <a:off x="10606088" y="774969"/>
              <a:ext cx="158591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Khoản vay khác</a:t>
              </a:r>
              <a:endParaRPr kumimoji="0" lang="vi-VN" sz="14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50" name="TextBox 49">
              <a:extLst>
                <a:ext uri="{FF2B5EF4-FFF2-40B4-BE49-F238E27FC236}">
                  <a16:creationId xmlns:a16="http://schemas.microsoft.com/office/drawing/2014/main" id="{06D7E42A-6225-C1A6-0A18-2707260C10C2}"/>
                </a:ext>
              </a:extLst>
            </p:cNvPr>
            <p:cNvSpPr txBox="1"/>
            <p:nvPr/>
          </p:nvSpPr>
          <p:spPr>
            <a:xfrm>
              <a:off x="2427975" y="1431632"/>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100 triệu USD</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51" name="TextBox 50">
              <a:extLst>
                <a:ext uri="{FF2B5EF4-FFF2-40B4-BE49-F238E27FC236}">
                  <a16:creationId xmlns:a16="http://schemas.microsoft.com/office/drawing/2014/main" id="{95719F0C-4AAC-2522-2EB3-B7002C859E92}"/>
                </a:ext>
              </a:extLst>
            </p:cNvPr>
            <p:cNvSpPr txBox="1"/>
            <p:nvPr/>
          </p:nvSpPr>
          <p:spPr>
            <a:xfrm>
              <a:off x="2427975" y="2023775"/>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Tín dụng, trã lãi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định kỳ</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52" name="TextBox 51">
              <a:extLst>
                <a:ext uri="{FF2B5EF4-FFF2-40B4-BE49-F238E27FC236}">
                  <a16:creationId xmlns:a16="http://schemas.microsoft.com/office/drawing/2014/main" id="{9E24C72E-4010-FB06-224B-0FF717D51C3E}"/>
                </a:ext>
              </a:extLst>
            </p:cNvPr>
            <p:cNvSpPr txBox="1"/>
            <p:nvPr/>
          </p:nvSpPr>
          <p:spPr>
            <a:xfrm>
              <a:off x="2427975" y="2829369"/>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6%</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53" name="TextBox 52">
              <a:extLst>
                <a:ext uri="{FF2B5EF4-FFF2-40B4-BE49-F238E27FC236}">
                  <a16:creationId xmlns:a16="http://schemas.microsoft.com/office/drawing/2014/main" id="{5218B186-6D2D-669B-F04E-CEB5F32674A6}"/>
                </a:ext>
              </a:extLst>
            </p:cNvPr>
            <p:cNvSpPr txBox="1"/>
            <p:nvPr/>
          </p:nvSpPr>
          <p:spPr>
            <a:xfrm>
              <a:off x="2427975" y="3521628"/>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Cố định</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54" name="TextBox 53">
              <a:extLst>
                <a:ext uri="{FF2B5EF4-FFF2-40B4-BE49-F238E27FC236}">
                  <a16:creationId xmlns:a16="http://schemas.microsoft.com/office/drawing/2014/main" id="{5B032235-0CA1-B8DE-EDF8-0E29B3F48E9A}"/>
                </a:ext>
              </a:extLst>
            </p:cNvPr>
            <p:cNvSpPr txBox="1"/>
            <p:nvPr/>
          </p:nvSpPr>
          <p:spPr>
            <a:xfrm>
              <a:off x="2427975" y="4282865"/>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2025</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55" name="TextBox 54">
              <a:extLst>
                <a:ext uri="{FF2B5EF4-FFF2-40B4-BE49-F238E27FC236}">
                  <a16:creationId xmlns:a16="http://schemas.microsoft.com/office/drawing/2014/main" id="{F1F165B1-057E-A79B-2FC5-C50DDEB419F5}"/>
                </a:ext>
              </a:extLst>
            </p:cNvPr>
            <p:cNvSpPr txBox="1"/>
            <p:nvPr/>
          </p:nvSpPr>
          <p:spPr>
            <a:xfrm>
              <a:off x="2427975" y="4968506"/>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Cổ phần NVL</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56" name="TextBox 55">
              <a:extLst>
                <a:ext uri="{FF2B5EF4-FFF2-40B4-BE49-F238E27FC236}">
                  <a16:creationId xmlns:a16="http://schemas.microsoft.com/office/drawing/2014/main" id="{CB9A88B5-CC88-54A5-301A-2D2F0D6D7FC1}"/>
                </a:ext>
              </a:extLst>
            </p:cNvPr>
            <p:cNvSpPr txBox="1"/>
            <p:nvPr/>
          </p:nvSpPr>
          <p:spPr>
            <a:xfrm>
              <a:off x="2427975" y="5565247"/>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Không có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chuyển đổi</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57" name="TextBox 56">
              <a:extLst>
                <a:ext uri="{FF2B5EF4-FFF2-40B4-BE49-F238E27FC236}">
                  <a16:creationId xmlns:a16="http://schemas.microsoft.com/office/drawing/2014/main" id="{A2915B33-FD28-3B62-5613-75D02A6A7385}"/>
                </a:ext>
              </a:extLst>
            </p:cNvPr>
            <p:cNvSpPr txBox="1"/>
            <p:nvPr/>
          </p:nvSpPr>
          <p:spPr>
            <a:xfrm>
              <a:off x="2427975" y="6292090"/>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Đảm bảo mức IRR 11.5%</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58" name="TextBox 57">
              <a:extLst>
                <a:ext uri="{FF2B5EF4-FFF2-40B4-BE49-F238E27FC236}">
                  <a16:creationId xmlns:a16="http://schemas.microsoft.com/office/drawing/2014/main" id="{D0DEE08A-F4B8-1E79-E25B-916FB25EC619}"/>
                </a:ext>
              </a:extLst>
            </p:cNvPr>
            <p:cNvSpPr txBox="1"/>
            <p:nvPr/>
          </p:nvSpPr>
          <p:spPr>
            <a:xfrm>
              <a:off x="4013584" y="1429517"/>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100 triệu USD</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59" name="TextBox 58">
              <a:extLst>
                <a:ext uri="{FF2B5EF4-FFF2-40B4-BE49-F238E27FC236}">
                  <a16:creationId xmlns:a16="http://schemas.microsoft.com/office/drawing/2014/main" id="{46172B12-68F3-CFAA-6751-2A21E465A5D2}"/>
                </a:ext>
              </a:extLst>
            </p:cNvPr>
            <p:cNvSpPr txBox="1"/>
            <p:nvPr/>
          </p:nvSpPr>
          <p:spPr>
            <a:xfrm>
              <a:off x="4013584" y="2021660"/>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Tín dụng, trã lãi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định kỳ</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60" name="TextBox 59">
              <a:extLst>
                <a:ext uri="{FF2B5EF4-FFF2-40B4-BE49-F238E27FC236}">
                  <a16:creationId xmlns:a16="http://schemas.microsoft.com/office/drawing/2014/main" id="{7B6106C2-D97A-4675-6D07-5C7310B16709}"/>
                </a:ext>
              </a:extLst>
            </p:cNvPr>
            <p:cNvSpPr txBox="1"/>
            <p:nvPr/>
          </p:nvSpPr>
          <p:spPr>
            <a:xfrm>
              <a:off x="4013584" y="2898694"/>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SOFR + 5.76%/năm</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61" name="TextBox 60">
              <a:extLst>
                <a:ext uri="{FF2B5EF4-FFF2-40B4-BE49-F238E27FC236}">
                  <a16:creationId xmlns:a16="http://schemas.microsoft.com/office/drawing/2014/main" id="{734ED132-D034-B76E-D6E1-128CF1B195E0}"/>
                </a:ext>
              </a:extLst>
            </p:cNvPr>
            <p:cNvSpPr txBox="1"/>
            <p:nvPr/>
          </p:nvSpPr>
          <p:spPr>
            <a:xfrm>
              <a:off x="4013584" y="3519513"/>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Thả nổi</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62" name="TextBox 61">
              <a:extLst>
                <a:ext uri="{FF2B5EF4-FFF2-40B4-BE49-F238E27FC236}">
                  <a16:creationId xmlns:a16="http://schemas.microsoft.com/office/drawing/2014/main" id="{F5BAE097-5FF2-CD25-3E3D-B7CBC54C56DF}"/>
                </a:ext>
              </a:extLst>
            </p:cNvPr>
            <p:cNvSpPr txBox="1"/>
            <p:nvPr/>
          </p:nvSpPr>
          <p:spPr>
            <a:xfrm>
              <a:off x="4013584" y="4362638"/>
              <a:ext cx="1585912"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 </a:t>
              </a:r>
              <a:endParaRPr kumimoji="0" lang="vi-VN" sz="11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63" name="TextBox 62">
              <a:extLst>
                <a:ext uri="{FF2B5EF4-FFF2-40B4-BE49-F238E27FC236}">
                  <a16:creationId xmlns:a16="http://schemas.microsoft.com/office/drawing/2014/main" id="{C989AFB0-F067-9BDB-A3DB-4358E7BF8576}"/>
                </a:ext>
              </a:extLst>
            </p:cNvPr>
            <p:cNvSpPr txBox="1"/>
            <p:nvPr/>
          </p:nvSpPr>
          <p:spPr>
            <a:xfrm>
              <a:off x="4198965" y="4966391"/>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Cổ phần NVL</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64" name="TextBox 63">
              <a:extLst>
                <a:ext uri="{FF2B5EF4-FFF2-40B4-BE49-F238E27FC236}">
                  <a16:creationId xmlns:a16="http://schemas.microsoft.com/office/drawing/2014/main" id="{AD23FCD6-642F-BAA7-ED94-763405508422}"/>
                </a:ext>
              </a:extLst>
            </p:cNvPr>
            <p:cNvSpPr txBox="1"/>
            <p:nvPr/>
          </p:nvSpPr>
          <p:spPr>
            <a:xfrm>
              <a:off x="4013584" y="5563132"/>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Không có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chuyển đổi</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65" name="TextBox 64">
              <a:extLst>
                <a:ext uri="{FF2B5EF4-FFF2-40B4-BE49-F238E27FC236}">
                  <a16:creationId xmlns:a16="http://schemas.microsoft.com/office/drawing/2014/main" id="{43EEAF2A-BBCE-7608-EE54-DD7153EB9800}"/>
                </a:ext>
              </a:extLst>
            </p:cNvPr>
            <p:cNvSpPr txBox="1"/>
            <p:nvPr/>
          </p:nvSpPr>
          <p:spPr>
            <a:xfrm>
              <a:off x="4013584" y="6289975"/>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Đảm bảo mức IRR 11.5%</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66" name="TextBox 65">
              <a:extLst>
                <a:ext uri="{FF2B5EF4-FFF2-40B4-BE49-F238E27FC236}">
                  <a16:creationId xmlns:a16="http://schemas.microsoft.com/office/drawing/2014/main" id="{98135BFA-0014-A8BC-9504-78331F4C2BDF}"/>
                </a:ext>
              </a:extLst>
            </p:cNvPr>
            <p:cNvSpPr txBox="1"/>
            <p:nvPr/>
          </p:nvSpPr>
          <p:spPr>
            <a:xfrm>
              <a:off x="5799550" y="1427402"/>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110 triệu USD</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67" name="TextBox 66">
              <a:extLst>
                <a:ext uri="{FF2B5EF4-FFF2-40B4-BE49-F238E27FC236}">
                  <a16:creationId xmlns:a16="http://schemas.microsoft.com/office/drawing/2014/main" id="{113EB2B2-208D-467B-2120-4027B9008F4C}"/>
                </a:ext>
              </a:extLst>
            </p:cNvPr>
            <p:cNvSpPr txBox="1"/>
            <p:nvPr/>
          </p:nvSpPr>
          <p:spPr>
            <a:xfrm>
              <a:off x="5799550" y="2019545"/>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Tín dụng, trã lãi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định kỳ</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68" name="TextBox 67">
              <a:extLst>
                <a:ext uri="{FF2B5EF4-FFF2-40B4-BE49-F238E27FC236}">
                  <a16:creationId xmlns:a16="http://schemas.microsoft.com/office/drawing/2014/main" id="{3884AD77-E9D0-E214-29C0-9948F73A1D8E}"/>
                </a:ext>
              </a:extLst>
            </p:cNvPr>
            <p:cNvSpPr txBox="1"/>
            <p:nvPr/>
          </p:nvSpPr>
          <p:spPr>
            <a:xfrm>
              <a:off x="5799550" y="2825139"/>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6%</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69" name="TextBox 68">
              <a:extLst>
                <a:ext uri="{FF2B5EF4-FFF2-40B4-BE49-F238E27FC236}">
                  <a16:creationId xmlns:a16="http://schemas.microsoft.com/office/drawing/2014/main" id="{DEAE2DD6-98AD-BB65-747D-E1533D1960FA}"/>
                </a:ext>
              </a:extLst>
            </p:cNvPr>
            <p:cNvSpPr txBox="1"/>
            <p:nvPr/>
          </p:nvSpPr>
          <p:spPr>
            <a:xfrm>
              <a:off x="5799550" y="3517398"/>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Thả nổi</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70" name="TextBox 69">
              <a:extLst>
                <a:ext uri="{FF2B5EF4-FFF2-40B4-BE49-F238E27FC236}">
                  <a16:creationId xmlns:a16="http://schemas.microsoft.com/office/drawing/2014/main" id="{DAF4B3F2-84D1-BDDE-49FB-5D6147054C26}"/>
                </a:ext>
              </a:extLst>
            </p:cNvPr>
            <p:cNvSpPr txBox="1"/>
            <p:nvPr/>
          </p:nvSpPr>
          <p:spPr>
            <a:xfrm>
              <a:off x="5799550" y="4360523"/>
              <a:ext cx="1585912"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 </a:t>
              </a:r>
              <a:endParaRPr kumimoji="0" lang="vi-VN" sz="11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71" name="TextBox 70">
              <a:extLst>
                <a:ext uri="{FF2B5EF4-FFF2-40B4-BE49-F238E27FC236}">
                  <a16:creationId xmlns:a16="http://schemas.microsoft.com/office/drawing/2014/main" id="{525A2EC4-D66B-6310-98BA-13031697AB1F}"/>
                </a:ext>
              </a:extLst>
            </p:cNvPr>
            <p:cNvSpPr txBox="1"/>
            <p:nvPr/>
          </p:nvSpPr>
          <p:spPr>
            <a:xfrm>
              <a:off x="5685998" y="4846382"/>
              <a:ext cx="184537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Khoản phải thu liên quan dự án ở Đồng Nai</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72" name="TextBox 71">
              <a:extLst>
                <a:ext uri="{FF2B5EF4-FFF2-40B4-BE49-F238E27FC236}">
                  <a16:creationId xmlns:a16="http://schemas.microsoft.com/office/drawing/2014/main" id="{8CD1FAF5-87A8-F80C-B60F-11C530D99BDB}"/>
                </a:ext>
              </a:extLst>
            </p:cNvPr>
            <p:cNvSpPr txBox="1"/>
            <p:nvPr/>
          </p:nvSpPr>
          <p:spPr>
            <a:xfrm>
              <a:off x="5799550" y="5561017"/>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Không có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chuyển đổi</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73" name="TextBox 72">
              <a:extLst>
                <a:ext uri="{FF2B5EF4-FFF2-40B4-BE49-F238E27FC236}">
                  <a16:creationId xmlns:a16="http://schemas.microsoft.com/office/drawing/2014/main" id="{FBFEC04F-3BC8-2BF2-A5B5-675919E1C713}"/>
                </a:ext>
              </a:extLst>
            </p:cNvPr>
            <p:cNvSpPr txBox="1"/>
            <p:nvPr/>
          </p:nvSpPr>
          <p:spPr>
            <a:xfrm>
              <a:off x="5799550" y="6287860"/>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Đảm bảo mức IRR 14%</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74" name="TextBox 73">
              <a:extLst>
                <a:ext uri="{FF2B5EF4-FFF2-40B4-BE49-F238E27FC236}">
                  <a16:creationId xmlns:a16="http://schemas.microsoft.com/office/drawing/2014/main" id="{4B4A5856-3F66-DC7C-C2A6-D29E7C1AD759}"/>
                </a:ext>
              </a:extLst>
            </p:cNvPr>
            <p:cNvSpPr txBox="1"/>
            <p:nvPr/>
          </p:nvSpPr>
          <p:spPr>
            <a:xfrm>
              <a:off x="7385159" y="1425287"/>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35 triệu USD</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75" name="TextBox 74">
              <a:extLst>
                <a:ext uri="{FF2B5EF4-FFF2-40B4-BE49-F238E27FC236}">
                  <a16:creationId xmlns:a16="http://schemas.microsoft.com/office/drawing/2014/main" id="{85EA6ABA-6436-62F9-C118-AA590C1763B4}"/>
                </a:ext>
              </a:extLst>
            </p:cNvPr>
            <p:cNvSpPr txBox="1"/>
            <p:nvPr/>
          </p:nvSpPr>
          <p:spPr>
            <a:xfrm>
              <a:off x="7385159" y="2017430"/>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Vay hợp vốn, trã lãi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định kỳ</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76" name="TextBox 75">
              <a:extLst>
                <a:ext uri="{FF2B5EF4-FFF2-40B4-BE49-F238E27FC236}">
                  <a16:creationId xmlns:a16="http://schemas.microsoft.com/office/drawing/2014/main" id="{396024F3-0B86-7ABC-5532-8ECF0610013C}"/>
                </a:ext>
              </a:extLst>
            </p:cNvPr>
            <p:cNvSpPr txBox="1"/>
            <p:nvPr/>
          </p:nvSpPr>
          <p:spPr>
            <a:xfrm>
              <a:off x="6877270" y="2645463"/>
              <a:ext cx="240950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KV ngoại tệ: Libor + 5.5%/năm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KV nội tệ: Lãi suất tiết kiệm 12 tháng + 4%/năm</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77" name="TextBox 76">
              <a:extLst>
                <a:ext uri="{FF2B5EF4-FFF2-40B4-BE49-F238E27FC236}">
                  <a16:creationId xmlns:a16="http://schemas.microsoft.com/office/drawing/2014/main" id="{CF8E181B-4C03-EA67-6E8F-56CE545268F2}"/>
                </a:ext>
              </a:extLst>
            </p:cNvPr>
            <p:cNvSpPr txBox="1"/>
            <p:nvPr/>
          </p:nvSpPr>
          <p:spPr>
            <a:xfrm>
              <a:off x="7385159" y="3515283"/>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Thả nổi</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78" name="TextBox 77">
              <a:extLst>
                <a:ext uri="{FF2B5EF4-FFF2-40B4-BE49-F238E27FC236}">
                  <a16:creationId xmlns:a16="http://schemas.microsoft.com/office/drawing/2014/main" id="{820B5233-F013-A37D-3C23-3BB192C35412}"/>
                </a:ext>
              </a:extLst>
            </p:cNvPr>
            <p:cNvSpPr txBox="1"/>
            <p:nvPr/>
          </p:nvSpPr>
          <p:spPr>
            <a:xfrm>
              <a:off x="7385159" y="4276520"/>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30 tháng</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79" name="TextBox 78">
              <a:extLst>
                <a:ext uri="{FF2B5EF4-FFF2-40B4-BE49-F238E27FC236}">
                  <a16:creationId xmlns:a16="http://schemas.microsoft.com/office/drawing/2014/main" id="{E71A23C7-4BF4-0801-C8BA-C1545E8DD221}"/>
                </a:ext>
              </a:extLst>
            </p:cNvPr>
            <p:cNvSpPr txBox="1"/>
            <p:nvPr/>
          </p:nvSpPr>
          <p:spPr>
            <a:xfrm>
              <a:off x="7385159" y="4862550"/>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Một phần tài sản thuộc dự án TPHCM</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80" name="TextBox 79">
              <a:extLst>
                <a:ext uri="{FF2B5EF4-FFF2-40B4-BE49-F238E27FC236}">
                  <a16:creationId xmlns:a16="http://schemas.microsoft.com/office/drawing/2014/main" id="{83DDED37-655A-8B51-2C40-4D9FBF730090}"/>
                </a:ext>
              </a:extLst>
            </p:cNvPr>
            <p:cNvSpPr txBox="1"/>
            <p:nvPr/>
          </p:nvSpPr>
          <p:spPr>
            <a:xfrm>
              <a:off x="7385159" y="5558902"/>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Không có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chuyển đổi</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81" name="TextBox 80">
              <a:extLst>
                <a:ext uri="{FF2B5EF4-FFF2-40B4-BE49-F238E27FC236}">
                  <a16:creationId xmlns:a16="http://schemas.microsoft.com/office/drawing/2014/main" id="{0F03B281-FFBE-4156-81EA-4D423270B951}"/>
                </a:ext>
              </a:extLst>
            </p:cNvPr>
            <p:cNvSpPr txBox="1"/>
            <p:nvPr/>
          </p:nvSpPr>
          <p:spPr>
            <a:xfrm>
              <a:off x="7385159" y="6371473"/>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Không có</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82" name="TextBox 81">
              <a:extLst>
                <a:ext uri="{FF2B5EF4-FFF2-40B4-BE49-F238E27FC236}">
                  <a16:creationId xmlns:a16="http://schemas.microsoft.com/office/drawing/2014/main" id="{768DE987-20DD-7FF5-C9DA-BBD896140E83}"/>
                </a:ext>
              </a:extLst>
            </p:cNvPr>
            <p:cNvSpPr txBox="1"/>
            <p:nvPr/>
          </p:nvSpPr>
          <p:spPr>
            <a:xfrm>
              <a:off x="8970768" y="1423172"/>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300 triệu USD</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83" name="TextBox 82">
              <a:extLst>
                <a:ext uri="{FF2B5EF4-FFF2-40B4-BE49-F238E27FC236}">
                  <a16:creationId xmlns:a16="http://schemas.microsoft.com/office/drawing/2014/main" id="{A0D205F5-6816-0357-2059-C7C0D3F6F300}"/>
                </a:ext>
              </a:extLst>
            </p:cNvPr>
            <p:cNvSpPr txBox="1"/>
            <p:nvPr/>
          </p:nvSpPr>
          <p:spPr>
            <a:xfrm>
              <a:off x="8970768" y="2015315"/>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Trái phiếu chuyển đổi, trả lãi định kỳ</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84" name="TextBox 83">
              <a:extLst>
                <a:ext uri="{FF2B5EF4-FFF2-40B4-BE49-F238E27FC236}">
                  <a16:creationId xmlns:a16="http://schemas.microsoft.com/office/drawing/2014/main" id="{E90D1637-06E4-C301-BB63-6E6E3698ACCD}"/>
                </a:ext>
              </a:extLst>
            </p:cNvPr>
            <p:cNvSpPr txBox="1"/>
            <p:nvPr/>
          </p:nvSpPr>
          <p:spPr>
            <a:xfrm>
              <a:off x="8970768" y="2820909"/>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5.25%</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85" name="TextBox 84">
              <a:extLst>
                <a:ext uri="{FF2B5EF4-FFF2-40B4-BE49-F238E27FC236}">
                  <a16:creationId xmlns:a16="http://schemas.microsoft.com/office/drawing/2014/main" id="{9DF42C5A-1739-4FE0-45EA-35AFFFE1382B}"/>
                </a:ext>
              </a:extLst>
            </p:cNvPr>
            <p:cNvSpPr txBox="1"/>
            <p:nvPr/>
          </p:nvSpPr>
          <p:spPr>
            <a:xfrm>
              <a:off x="8970768" y="3513168"/>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Thả nổi</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86" name="TextBox 85">
              <a:extLst>
                <a:ext uri="{FF2B5EF4-FFF2-40B4-BE49-F238E27FC236}">
                  <a16:creationId xmlns:a16="http://schemas.microsoft.com/office/drawing/2014/main" id="{B2E05AC4-3073-68FF-5AD5-45876F42303D}"/>
                </a:ext>
              </a:extLst>
            </p:cNvPr>
            <p:cNvSpPr txBox="1"/>
            <p:nvPr/>
          </p:nvSpPr>
          <p:spPr>
            <a:xfrm>
              <a:off x="8970768" y="4274405"/>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2026</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87" name="TextBox 86">
              <a:extLst>
                <a:ext uri="{FF2B5EF4-FFF2-40B4-BE49-F238E27FC236}">
                  <a16:creationId xmlns:a16="http://schemas.microsoft.com/office/drawing/2014/main" id="{7A25D019-8787-9E1A-8E6D-3BCFFA571A82}"/>
                </a:ext>
              </a:extLst>
            </p:cNvPr>
            <p:cNvSpPr txBox="1"/>
            <p:nvPr/>
          </p:nvSpPr>
          <p:spPr>
            <a:xfrm>
              <a:off x="9070476" y="4860435"/>
              <a:ext cx="148620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Không có tài sản đảm bảo</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88" name="TextBox 87">
              <a:extLst>
                <a:ext uri="{FF2B5EF4-FFF2-40B4-BE49-F238E27FC236}">
                  <a16:creationId xmlns:a16="http://schemas.microsoft.com/office/drawing/2014/main" id="{DD68EA33-5772-7AB8-73C6-8C434769361A}"/>
                </a:ext>
              </a:extLst>
            </p:cNvPr>
            <p:cNvSpPr txBox="1"/>
            <p:nvPr/>
          </p:nvSpPr>
          <p:spPr>
            <a:xfrm>
              <a:off x="8970768" y="5479094"/>
              <a:ext cx="158591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Có thể chuyển đổi thành cổ phiếu NVL với giá 85,000đ/cp</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89" name="TextBox 88">
              <a:extLst>
                <a:ext uri="{FF2B5EF4-FFF2-40B4-BE49-F238E27FC236}">
                  <a16:creationId xmlns:a16="http://schemas.microsoft.com/office/drawing/2014/main" id="{B502DAC9-03C1-45C7-D504-340C5872395E}"/>
                </a:ext>
              </a:extLst>
            </p:cNvPr>
            <p:cNvSpPr txBox="1"/>
            <p:nvPr/>
          </p:nvSpPr>
          <p:spPr>
            <a:xfrm>
              <a:off x="8970768" y="6369358"/>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Không có</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90" name="TextBox 89">
              <a:extLst>
                <a:ext uri="{FF2B5EF4-FFF2-40B4-BE49-F238E27FC236}">
                  <a16:creationId xmlns:a16="http://schemas.microsoft.com/office/drawing/2014/main" id="{602E0F18-5E3B-A92F-DE19-8C37554AE033}"/>
                </a:ext>
              </a:extLst>
            </p:cNvPr>
            <p:cNvSpPr txBox="1"/>
            <p:nvPr/>
          </p:nvSpPr>
          <p:spPr>
            <a:xfrm>
              <a:off x="10556377" y="1421057"/>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3,165 tỷ VND</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91" name="TextBox 90">
              <a:extLst>
                <a:ext uri="{FF2B5EF4-FFF2-40B4-BE49-F238E27FC236}">
                  <a16:creationId xmlns:a16="http://schemas.microsoft.com/office/drawing/2014/main" id="{98760F96-B457-5C8D-71BB-282F5EBBF575}"/>
                </a:ext>
              </a:extLst>
            </p:cNvPr>
            <p:cNvSpPr txBox="1"/>
            <p:nvPr/>
          </p:nvSpPr>
          <p:spPr>
            <a:xfrm>
              <a:off x="10556377" y="2013200"/>
              <a:ext cx="15859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Tín dụng, trã lãi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định kỳ</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92" name="TextBox 91">
              <a:extLst>
                <a:ext uri="{FF2B5EF4-FFF2-40B4-BE49-F238E27FC236}">
                  <a16:creationId xmlns:a16="http://schemas.microsoft.com/office/drawing/2014/main" id="{9B429990-DE18-8CC7-CF92-CC125D62C1ED}"/>
                </a:ext>
              </a:extLst>
            </p:cNvPr>
            <p:cNvSpPr txBox="1"/>
            <p:nvPr/>
          </p:nvSpPr>
          <p:spPr>
            <a:xfrm>
              <a:off x="10556377" y="2818794"/>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3.6 – 13.5%</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93" name="TextBox 92">
              <a:extLst>
                <a:ext uri="{FF2B5EF4-FFF2-40B4-BE49-F238E27FC236}">
                  <a16:creationId xmlns:a16="http://schemas.microsoft.com/office/drawing/2014/main" id="{76736F78-488F-6A42-0471-9D4D5323A9F6}"/>
                </a:ext>
              </a:extLst>
            </p:cNvPr>
            <p:cNvSpPr txBox="1"/>
            <p:nvPr/>
          </p:nvSpPr>
          <p:spPr>
            <a:xfrm>
              <a:off x="10556377" y="3511053"/>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Thả nổi</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94" name="TextBox 93">
              <a:extLst>
                <a:ext uri="{FF2B5EF4-FFF2-40B4-BE49-F238E27FC236}">
                  <a16:creationId xmlns:a16="http://schemas.microsoft.com/office/drawing/2014/main" id="{BD5B73E5-AFED-A870-63B9-F0407C5D7332}"/>
                </a:ext>
              </a:extLst>
            </p:cNvPr>
            <p:cNvSpPr txBox="1"/>
            <p:nvPr/>
          </p:nvSpPr>
          <p:spPr>
            <a:xfrm>
              <a:off x="10556377" y="4272290"/>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5 – 12 tháng</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95" name="TextBox 94">
              <a:extLst>
                <a:ext uri="{FF2B5EF4-FFF2-40B4-BE49-F238E27FC236}">
                  <a16:creationId xmlns:a16="http://schemas.microsoft.com/office/drawing/2014/main" id="{DF596C97-A179-4CD4-C8FF-3E143605FD93}"/>
                </a:ext>
              </a:extLst>
            </p:cNvPr>
            <p:cNvSpPr txBox="1"/>
            <p:nvPr/>
          </p:nvSpPr>
          <p:spPr>
            <a:xfrm>
              <a:off x="10637099" y="4858320"/>
              <a:ext cx="147846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Không có tài sản đảm bảo</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96" name="TextBox 95">
              <a:extLst>
                <a:ext uri="{FF2B5EF4-FFF2-40B4-BE49-F238E27FC236}">
                  <a16:creationId xmlns:a16="http://schemas.microsoft.com/office/drawing/2014/main" id="{E8B31C3C-0A56-E8B5-B043-469536C3DC07}"/>
                </a:ext>
              </a:extLst>
            </p:cNvPr>
            <p:cNvSpPr txBox="1"/>
            <p:nvPr/>
          </p:nvSpPr>
          <p:spPr>
            <a:xfrm>
              <a:off x="10556377" y="5611385"/>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Không có</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sp>
          <p:nvSpPr>
            <p:cNvPr id="97" name="TextBox 96">
              <a:extLst>
                <a:ext uri="{FF2B5EF4-FFF2-40B4-BE49-F238E27FC236}">
                  <a16:creationId xmlns:a16="http://schemas.microsoft.com/office/drawing/2014/main" id="{81DDBCD7-5B29-E066-D870-DAD1CC36C7DD}"/>
                </a:ext>
              </a:extLst>
            </p:cNvPr>
            <p:cNvSpPr txBox="1"/>
            <p:nvPr/>
          </p:nvSpPr>
          <p:spPr>
            <a:xfrm>
              <a:off x="10556377" y="6371473"/>
              <a:ext cx="15859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Không có</a:t>
              </a:r>
              <a:endParaRPr kumimoji="0" lang="vi-VN"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p:txBody>
        </p:sp>
        <p:cxnSp>
          <p:nvCxnSpPr>
            <p:cNvPr id="109" name="Straight Connector 108">
              <a:extLst>
                <a:ext uri="{FF2B5EF4-FFF2-40B4-BE49-F238E27FC236}">
                  <a16:creationId xmlns:a16="http://schemas.microsoft.com/office/drawing/2014/main" id="{129FFB15-0F51-A5B4-240B-AA0491C45F0D}"/>
                </a:ext>
              </a:extLst>
            </p:cNvPr>
            <p:cNvCxnSpPr>
              <a:cxnSpLocks/>
            </p:cNvCxnSpPr>
            <p:nvPr/>
          </p:nvCxnSpPr>
          <p:spPr>
            <a:xfrm>
              <a:off x="157150" y="1842075"/>
              <a:ext cx="12034850" cy="0"/>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08B60C70-85DD-2D03-44AA-B5C9E570F7FA}"/>
                </a:ext>
              </a:extLst>
            </p:cNvPr>
            <p:cNvCxnSpPr>
              <a:cxnSpLocks/>
            </p:cNvCxnSpPr>
            <p:nvPr/>
          </p:nvCxnSpPr>
          <p:spPr>
            <a:xfrm>
              <a:off x="157150" y="1298189"/>
              <a:ext cx="12034850" cy="0"/>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146AB865-5E1D-216C-13F7-7DA713630D73}"/>
                </a:ext>
              </a:extLst>
            </p:cNvPr>
            <p:cNvCxnSpPr>
              <a:cxnSpLocks/>
            </p:cNvCxnSpPr>
            <p:nvPr/>
          </p:nvCxnSpPr>
          <p:spPr>
            <a:xfrm>
              <a:off x="157150" y="2555489"/>
              <a:ext cx="1203485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0C5B2F78-1CAF-2253-6D34-0E4556BA5541}"/>
                </a:ext>
              </a:extLst>
            </p:cNvPr>
            <p:cNvCxnSpPr>
              <a:cxnSpLocks/>
            </p:cNvCxnSpPr>
            <p:nvPr/>
          </p:nvCxnSpPr>
          <p:spPr>
            <a:xfrm>
              <a:off x="157150" y="3260319"/>
              <a:ext cx="12034850" cy="0"/>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60B5C92-D2B5-8D90-046E-882C7D0D3A95}"/>
                </a:ext>
              </a:extLst>
            </p:cNvPr>
            <p:cNvCxnSpPr>
              <a:cxnSpLocks/>
            </p:cNvCxnSpPr>
            <p:nvPr/>
          </p:nvCxnSpPr>
          <p:spPr>
            <a:xfrm>
              <a:off x="157150" y="3978797"/>
              <a:ext cx="12034850" cy="0"/>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9D0A079D-C99F-513B-576E-55F4B0164393}"/>
                </a:ext>
              </a:extLst>
            </p:cNvPr>
            <p:cNvCxnSpPr>
              <a:cxnSpLocks/>
            </p:cNvCxnSpPr>
            <p:nvPr/>
          </p:nvCxnSpPr>
          <p:spPr>
            <a:xfrm>
              <a:off x="157150" y="4697275"/>
              <a:ext cx="12034850" cy="0"/>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BA5C9B04-7C57-018D-C6B7-21E710249241}"/>
                </a:ext>
              </a:extLst>
            </p:cNvPr>
            <p:cNvCxnSpPr>
              <a:cxnSpLocks/>
            </p:cNvCxnSpPr>
            <p:nvPr/>
          </p:nvCxnSpPr>
          <p:spPr>
            <a:xfrm>
              <a:off x="157150" y="5415753"/>
              <a:ext cx="12034850" cy="0"/>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98844FB8-72D6-B36E-3D5B-31E514CED953}"/>
                </a:ext>
              </a:extLst>
            </p:cNvPr>
            <p:cNvCxnSpPr>
              <a:cxnSpLocks/>
            </p:cNvCxnSpPr>
            <p:nvPr/>
          </p:nvCxnSpPr>
          <p:spPr>
            <a:xfrm>
              <a:off x="157150" y="6134231"/>
              <a:ext cx="12034850" cy="0"/>
            </a:xfrm>
            <a:prstGeom prst="line">
              <a:avLst/>
            </a:prstGeom>
          </p:spPr>
          <p:style>
            <a:lnRef idx="1">
              <a:schemeClr val="dk1"/>
            </a:lnRef>
            <a:fillRef idx="0">
              <a:schemeClr val="dk1"/>
            </a:fillRef>
            <a:effectRef idx="0">
              <a:schemeClr val="dk1"/>
            </a:effectRef>
            <a:fontRef idx="minor">
              <a:schemeClr val="tx1"/>
            </a:fontRef>
          </p:style>
        </p:cxnSp>
      </p:grpSp>
      <p:cxnSp>
        <p:nvCxnSpPr>
          <p:cNvPr id="119" name="Straight Connector 118">
            <a:extLst>
              <a:ext uri="{FF2B5EF4-FFF2-40B4-BE49-F238E27FC236}">
                <a16:creationId xmlns:a16="http://schemas.microsoft.com/office/drawing/2014/main" id="{C2C7E3D5-8A01-41CE-3CB5-971A9EC209B2}"/>
              </a:ext>
            </a:extLst>
          </p:cNvPr>
          <p:cNvCxnSpPr>
            <a:cxnSpLocks/>
          </p:cNvCxnSpPr>
          <p:nvPr/>
        </p:nvCxnSpPr>
        <p:spPr>
          <a:xfrm>
            <a:off x="157150" y="6852709"/>
            <a:ext cx="120348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969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328;p14">
            <a:extLst>
              <a:ext uri="{FF2B5EF4-FFF2-40B4-BE49-F238E27FC236}">
                <a16:creationId xmlns:a16="http://schemas.microsoft.com/office/drawing/2014/main" id="{4E10F346-DE67-4664-9EDB-3A8C5FA9372A}"/>
              </a:ext>
            </a:extLst>
          </p:cNvPr>
          <p:cNvPicPr preferRelativeResize="0">
            <a:picLocks noGrp="1"/>
          </p:cNvPicPr>
          <p:nvPr>
            <p:ph type="pic" idx="2"/>
          </p:nvPr>
        </p:nvPicPr>
        <p:blipFill rotWithShape="1">
          <a:blip r:embed="rId2">
            <a:alphaModFix/>
          </a:blip>
          <a:srcRect l="9" r="9"/>
          <a:stretch/>
        </p:blipFill>
        <p:spPr>
          <a:xfrm>
            <a:off x="0" y="0"/>
            <a:ext cx="12192000" cy="6858000"/>
          </a:xfrm>
          <a:prstGeom prst="rect">
            <a:avLst/>
          </a:prstGeom>
          <a:noFill/>
          <a:ln>
            <a:noFill/>
          </a:ln>
        </p:spPr>
      </p:pic>
      <p:sp>
        <p:nvSpPr>
          <p:cNvPr id="4" name="TextBox 3">
            <a:extLst>
              <a:ext uri="{FF2B5EF4-FFF2-40B4-BE49-F238E27FC236}">
                <a16:creationId xmlns:a16="http://schemas.microsoft.com/office/drawing/2014/main" id="{A096DDA1-9F99-495A-872A-EA11F497726E}"/>
              </a:ext>
            </a:extLst>
          </p:cNvPr>
          <p:cNvSpPr txBox="1"/>
          <p:nvPr/>
        </p:nvSpPr>
        <p:spPr>
          <a:xfrm>
            <a:off x="4079610" y="2410176"/>
            <a:ext cx="6578551"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err="1">
                <a:ln>
                  <a:noFill/>
                </a:ln>
                <a:solidFill>
                  <a:srgbClr val="FFFFFF"/>
                </a:solidFill>
                <a:effectLst/>
                <a:uLnTx/>
                <a:uFillTx/>
                <a:latin typeface="Arial"/>
                <a:ea typeface="+mn-ea"/>
                <a:cs typeface="+mn-cs"/>
              </a:rPr>
              <a:t>Ví</a:t>
            </a:r>
            <a:r>
              <a:rPr kumimoji="0" lang="en-US" sz="8000" b="1" i="0" u="none" strike="noStrike" kern="1200" cap="none" spc="0" normalizeH="0" baseline="0" noProof="0" dirty="0">
                <a:ln>
                  <a:noFill/>
                </a:ln>
                <a:solidFill>
                  <a:srgbClr val="FFFFFF"/>
                </a:solidFill>
                <a:effectLst/>
                <a:uLnTx/>
                <a:uFillTx/>
                <a:latin typeface="Arial"/>
                <a:ea typeface="+mn-ea"/>
                <a:cs typeface="+mn-cs"/>
              </a:rPr>
              <a:t> </a:t>
            </a:r>
            <a:r>
              <a:rPr kumimoji="0" lang="en-US" sz="8000" b="1" i="0" u="none" strike="noStrike" kern="1200" cap="none" spc="0" normalizeH="0" baseline="0" noProof="0" dirty="0" err="1">
                <a:ln>
                  <a:noFill/>
                </a:ln>
                <a:solidFill>
                  <a:srgbClr val="FFFFFF"/>
                </a:solidFill>
                <a:effectLst/>
                <a:uLnTx/>
                <a:uFillTx/>
                <a:latin typeface="Arial"/>
                <a:ea typeface="+mn-ea"/>
                <a:cs typeface="+mn-cs"/>
              </a:rPr>
              <a:t>dụ</a:t>
            </a:r>
            <a:r>
              <a:rPr kumimoji="0" lang="en-US" sz="8000" b="1" i="0" u="none" strike="noStrike" kern="1200" cap="none" spc="0" normalizeH="0" baseline="0" noProof="0" dirty="0">
                <a:ln>
                  <a:noFill/>
                </a:ln>
                <a:solidFill>
                  <a:srgbClr val="FFFFFF"/>
                </a:solidFill>
                <a:effectLst/>
                <a:uLnTx/>
                <a:uFillTx/>
                <a:latin typeface="Arial"/>
                <a:ea typeface="+mn-ea"/>
                <a:cs typeface="+mn-cs"/>
              </a:rPr>
              <a:t> 6</a:t>
            </a:r>
          </a:p>
        </p:txBody>
      </p:sp>
    </p:spTree>
    <p:extLst>
      <p:ext uri="{BB962C8B-B14F-4D97-AF65-F5344CB8AC3E}">
        <p14:creationId xmlns:p14="http://schemas.microsoft.com/office/powerpoint/2010/main" val="1265248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10724098" cy="555537"/>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lang="en-US" sz="2800" b="1" dirty="0" err="1">
                <a:solidFill>
                  <a:srgbClr val="C00000"/>
                </a:solidFill>
                <a:latin typeface="UVN Hong Ha Hep" panose="020B0506020202030204" pitchFamily="34" charset="0"/>
                <a:ea typeface="Tahoma" panose="020B0604030504040204" pitchFamily="34" charset="0"/>
                <a:cs typeface="Arial" panose="020B0604020202020204" pitchFamily="34" charset="0"/>
              </a:rPr>
              <a:t>Ví</a:t>
            </a:r>
            <a:r>
              <a:rPr lang="en-US" sz="2800" b="1" dirty="0">
                <a:solidFill>
                  <a:srgbClr val="C00000"/>
                </a:solidFill>
                <a:latin typeface="UVN Hong Ha Hep" panose="020B0506020202030204" pitchFamily="34" charset="0"/>
                <a:ea typeface="Tahoma" panose="020B0604030504040204" pitchFamily="34" charset="0"/>
                <a:cs typeface="Arial" panose="020B0604020202020204" pitchFamily="34" charset="0"/>
              </a:rPr>
              <a:t> </a:t>
            </a:r>
            <a:r>
              <a:rPr lang="en-US" sz="2800" b="1" dirty="0" err="1">
                <a:solidFill>
                  <a:srgbClr val="C00000"/>
                </a:solidFill>
                <a:latin typeface="UVN Hong Ha Hep" panose="020B0506020202030204" pitchFamily="34" charset="0"/>
                <a:ea typeface="Tahoma" panose="020B0604030504040204" pitchFamily="34" charset="0"/>
                <a:cs typeface="Arial" panose="020B0604020202020204" pitchFamily="34" charset="0"/>
              </a:rPr>
              <a:t>dụ</a:t>
            </a:r>
            <a:r>
              <a:rPr lang="en-US" sz="2800" b="1" dirty="0">
                <a:solidFill>
                  <a:srgbClr val="C00000"/>
                </a:solidFill>
                <a:latin typeface="UVN Hong Ha Hep" panose="020B0506020202030204" pitchFamily="34" charset="0"/>
                <a:ea typeface="Tahoma" panose="020B0604030504040204" pitchFamily="34" charset="0"/>
                <a:cs typeface="Arial" panose="020B0604020202020204" pitchFamily="34" charset="0"/>
              </a:rPr>
              <a:t> 6: </a:t>
            </a:r>
            <a:r>
              <a:rPr kumimoji="0" lang="en-US" sz="2800" b="1" i="0" u="none" strike="noStrike" kern="1200" cap="none" spc="0" normalizeH="0" baseline="0" noProof="0" dirty="0" err="1">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Khả</a:t>
            </a:r>
            <a:r>
              <a:rPr kumimoji="0" lang="en-US"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năng</a:t>
            </a:r>
            <a:r>
              <a:rPr kumimoji="0" lang="en-US"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đảm</a:t>
            </a:r>
            <a:r>
              <a:rPr kumimoji="0" lang="en-US"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bảo</a:t>
            </a:r>
            <a:r>
              <a:rPr kumimoji="0" lang="en-US"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từ</a:t>
            </a:r>
            <a:r>
              <a:rPr kumimoji="0" lang="en-US"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tài</a:t>
            </a:r>
            <a:r>
              <a:rPr kumimoji="0" lang="en-US"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sản</a:t>
            </a:r>
            <a:r>
              <a:rPr kumimoji="0" lang="en-US"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của</a:t>
            </a:r>
            <a:r>
              <a:rPr kumimoji="0" lang="en-US"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các</a:t>
            </a:r>
            <a:r>
              <a:rPr kumimoji="0" lang="en-US"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công</a:t>
            </a:r>
            <a:r>
              <a:rPr kumimoji="0" lang="en-US"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 ty </a:t>
            </a:r>
            <a:r>
              <a:rPr kumimoji="0" lang="en-US" sz="2800" b="1" i="0" u="none" strike="noStrike" kern="1200" cap="none" spc="0" normalizeH="0" baseline="0" noProof="0" dirty="0" err="1">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BĐS_Version</a:t>
            </a:r>
            <a:r>
              <a:rPr kumimoji="0" lang="en-US" sz="2800" b="1" i="0" u="none" strike="noStrike" kern="1200" cap="none" spc="0" normalizeH="0" baseline="0" noProof="0" dirty="0">
                <a:ln>
                  <a:noFill/>
                </a:ln>
                <a:solidFill>
                  <a:srgbClr val="C00000"/>
                </a:solidFill>
                <a:effectLst/>
                <a:uLnTx/>
                <a:uFillTx/>
                <a:latin typeface="UVN Hong Ha Hep" panose="020B0506020202030204" pitchFamily="34" charset="0"/>
                <a:ea typeface="Tahoma" panose="020B0604030504040204" pitchFamily="34" charset="0"/>
                <a:cs typeface="Arial" panose="020B0604020202020204" pitchFamily="34" charset="0"/>
              </a:rPr>
              <a:t> 1</a:t>
            </a:r>
          </a:p>
        </p:txBody>
      </p:sp>
      <p:sp>
        <p:nvSpPr>
          <p:cNvPr id="9" name="Rectangle 8">
            <a:extLst>
              <a:ext uri="{FF2B5EF4-FFF2-40B4-BE49-F238E27FC236}">
                <a16:creationId xmlns:a16="http://schemas.microsoft.com/office/drawing/2014/main" id="{5D18A510-87EA-CDBF-079D-300969BCCBCE}"/>
              </a:ext>
            </a:extLst>
          </p:cNvPr>
          <p:cNvSpPr/>
          <p:nvPr/>
        </p:nvSpPr>
        <p:spPr>
          <a:xfrm>
            <a:off x="7789273" y="0"/>
            <a:ext cx="4402726" cy="3651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VN Hong Ha Hep" panose="020B0506020202030204" pitchFamily="34" charset="0"/>
              <a:ea typeface="+mn-ea"/>
              <a:cs typeface="+mn-cs"/>
            </a:endParaRPr>
          </a:p>
        </p:txBody>
      </p:sp>
      <p:sp>
        <p:nvSpPr>
          <p:cNvPr id="11" name="Hình chữ nhật 11">
            <a:extLst>
              <a:ext uri="{FF2B5EF4-FFF2-40B4-BE49-F238E27FC236}">
                <a16:creationId xmlns:a16="http://schemas.microsoft.com/office/drawing/2014/main" id="{0054150E-3746-1C13-8221-728C0B8041CE}"/>
              </a:ext>
            </a:extLst>
          </p:cNvPr>
          <p:cNvSpPr/>
          <p:nvPr/>
        </p:nvSpPr>
        <p:spPr>
          <a:xfrm>
            <a:off x="747659" y="740645"/>
            <a:ext cx="10628673" cy="55629"/>
          </a:xfrm>
          <a:prstGeom prst="rect">
            <a:avLst/>
          </a:prstGeom>
          <a:gradFill flip="none" rotWithShape="1">
            <a:gsLst>
              <a:gs pos="71000">
                <a:schemeClr val="bg1"/>
              </a:gs>
              <a:gs pos="100000">
                <a:schemeClr val="bg1"/>
              </a:gs>
              <a:gs pos="35000">
                <a:srgbClr val="D0494A"/>
              </a:gs>
              <a:gs pos="0">
                <a:srgbClr val="C00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8" name="TextBox 17">
            <a:extLst>
              <a:ext uri="{FF2B5EF4-FFF2-40B4-BE49-F238E27FC236}">
                <a16:creationId xmlns:a16="http://schemas.microsoft.com/office/drawing/2014/main" id="{BBF55354-24B4-191B-655E-407FF3BDD564}"/>
              </a:ext>
            </a:extLst>
          </p:cNvPr>
          <p:cNvSpPr txBox="1"/>
          <p:nvPr/>
        </p:nvSpPr>
        <p:spPr>
          <a:xfrm>
            <a:off x="7789274" y="17545"/>
            <a:ext cx="4402726"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UVN Hong Ha Hep" panose="020B0506020202030204" pitchFamily="34" charset="0"/>
                <a:ea typeface="+mn-ea"/>
                <a:cs typeface="+mn-cs"/>
              </a:rPr>
              <a:t>DỰ BÁO 6 THÁNG CUỐI NĂM </a:t>
            </a:r>
          </a:p>
        </p:txBody>
      </p:sp>
      <p:sp>
        <p:nvSpPr>
          <p:cNvPr id="4" name="TextBox 3">
            <a:extLst>
              <a:ext uri="{FF2B5EF4-FFF2-40B4-BE49-F238E27FC236}">
                <a16:creationId xmlns:a16="http://schemas.microsoft.com/office/drawing/2014/main" id="{20EEF944-0576-9864-42E5-A92E0CF9851A}"/>
              </a:ext>
            </a:extLst>
          </p:cNvPr>
          <p:cNvSpPr txBox="1"/>
          <p:nvPr/>
        </p:nvSpPr>
        <p:spPr>
          <a:xfrm>
            <a:off x="5000376" y="3775987"/>
            <a:ext cx="6375956" cy="338554"/>
          </a:xfrm>
          <a:prstGeom prst="rect">
            <a:avLst/>
          </a:prstGeom>
          <a:noFill/>
        </p:spPr>
        <p:txBody>
          <a:bodyPr wrap="square">
            <a:spAutoFit/>
          </a:bodyPr>
          <a:lstStyle/>
          <a:p>
            <a:pPr algn="ctr"/>
            <a:r>
              <a:rPr lang="vi-VN" sz="1600" b="1">
                <a:latin typeface="Roboto" panose="02000000000000000000" pitchFamily="2" charset="0"/>
                <a:ea typeface="Roboto" panose="02000000000000000000" pitchFamily="2" charset="0"/>
                <a:cs typeface="Roboto" panose="02000000000000000000" pitchFamily="2" charset="0"/>
              </a:rPr>
              <a:t>Chỉ số nhà đất ở Thái Lan và Mỹ giai đoạn 1991 - T7/2022</a:t>
            </a:r>
          </a:p>
        </p:txBody>
      </p:sp>
      <p:grpSp>
        <p:nvGrpSpPr>
          <p:cNvPr id="3" name="Group 2">
            <a:extLst>
              <a:ext uri="{FF2B5EF4-FFF2-40B4-BE49-F238E27FC236}">
                <a16:creationId xmlns:a16="http://schemas.microsoft.com/office/drawing/2014/main" id="{1BB48894-5F40-7580-8546-04DCA5D089CA}"/>
              </a:ext>
            </a:extLst>
          </p:cNvPr>
          <p:cNvGrpSpPr/>
          <p:nvPr/>
        </p:nvGrpSpPr>
        <p:grpSpPr>
          <a:xfrm>
            <a:off x="8359505" y="1095570"/>
            <a:ext cx="3753114" cy="2382483"/>
            <a:chOff x="363154" y="5453208"/>
            <a:chExt cx="5011486" cy="1355949"/>
          </a:xfrm>
        </p:grpSpPr>
        <p:sp>
          <p:nvSpPr>
            <p:cNvPr id="5" name="TextBox 4">
              <a:extLst>
                <a:ext uri="{FF2B5EF4-FFF2-40B4-BE49-F238E27FC236}">
                  <a16:creationId xmlns:a16="http://schemas.microsoft.com/office/drawing/2014/main" id="{16B0F83C-7FAB-D734-D736-A6BEB3DE816D}"/>
                </a:ext>
              </a:extLst>
            </p:cNvPr>
            <p:cNvSpPr txBox="1"/>
            <p:nvPr/>
          </p:nvSpPr>
          <p:spPr>
            <a:xfrm>
              <a:off x="508939" y="5474392"/>
              <a:ext cx="4719917" cy="1334765"/>
            </a:xfrm>
            <a:prstGeom prst="rect">
              <a:avLst/>
            </a:prstGeom>
            <a:noFill/>
          </p:spPr>
          <p:txBody>
            <a:bodyPr wrap="square" rtlCol="0">
              <a:spAutoFit/>
            </a:bodyPr>
            <a:lstStyle/>
            <a:p>
              <a:pPr algn="just"/>
              <a:r>
                <a:rPr lang="vi-VN" sz="1200">
                  <a:latin typeface="Roboto" panose="02000000000000000000" pitchFamily="2" charset="0"/>
                  <a:ea typeface="Roboto" panose="02000000000000000000" pitchFamily="2" charset="0"/>
                  <a:cs typeface="Roboto" panose="02000000000000000000" pitchFamily="2" charset="0"/>
                </a:rPr>
                <a:t>Khi không thể tiếp cận được nguồn thanh khoản sơ cấp từ các kênh bên ngoài thì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bắt buộc </a:t>
              </a:r>
              <a:r>
                <a:rPr lang="vi-VN" sz="1200">
                  <a:latin typeface="Roboto" panose="02000000000000000000" pitchFamily="2" charset="0"/>
                  <a:ea typeface="Roboto" panose="02000000000000000000" pitchFamily="2" charset="0"/>
                  <a:cs typeface="Roboto" panose="02000000000000000000" pitchFamily="2" charset="0"/>
                </a:rPr>
                <a:t>các công ty bất động sản phải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giải quyết nguồn thanh khoản thứ cấp </a:t>
              </a:r>
              <a:r>
                <a:rPr lang="vi-VN" sz="1200">
                  <a:latin typeface="Roboto" panose="02000000000000000000" pitchFamily="2" charset="0"/>
                  <a:ea typeface="Roboto" panose="02000000000000000000" pitchFamily="2" charset="0"/>
                  <a:cs typeface="Roboto" panose="02000000000000000000" pitchFamily="2" charset="0"/>
                </a:rPr>
                <a:t>bằng việc phải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bán các tài sản hiện có</a:t>
              </a:r>
              <a:r>
                <a:rPr lang="vi-VN" sz="1200">
                  <a:latin typeface="Roboto" panose="02000000000000000000" pitchFamily="2" charset="0"/>
                  <a:ea typeface="Roboto" panose="02000000000000000000" pitchFamily="2" charset="0"/>
                  <a:cs typeface="Roboto" panose="02000000000000000000" pitchFamily="2" charset="0"/>
                </a:rPr>
                <a:t>. Việc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Nhà nước hỗ trợ tái cơ cấu </a:t>
              </a:r>
              <a:r>
                <a:rPr lang="vi-VN" sz="1200">
                  <a:latin typeface="Roboto" panose="02000000000000000000" pitchFamily="2" charset="0"/>
                  <a:ea typeface="Roboto" panose="02000000000000000000" pitchFamily="2" charset="0"/>
                  <a:cs typeface="Roboto" panose="02000000000000000000" pitchFamily="2" charset="0"/>
                </a:rPr>
                <a:t>đối với các đơn vị bất động sản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là giải pháp cần thiết </a:t>
              </a:r>
              <a:r>
                <a:rPr lang="vi-VN" sz="1200">
                  <a:latin typeface="Roboto" panose="02000000000000000000" pitchFamily="2" charset="0"/>
                  <a:ea typeface="Roboto" panose="02000000000000000000" pitchFamily="2" charset="0"/>
                  <a:cs typeface="Roboto" panose="02000000000000000000" pitchFamily="2" charset="0"/>
                </a:rPr>
                <a:t>tuy nhiên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chủ yếu vẫn dựa vào nguồn lực của đơn vị </a:t>
              </a:r>
              <a:r>
                <a:rPr lang="vi-VN" sz="1200">
                  <a:latin typeface="Roboto" panose="02000000000000000000" pitchFamily="2" charset="0"/>
                  <a:ea typeface="Roboto" panose="02000000000000000000" pitchFamily="2" charset="0"/>
                  <a:cs typeface="Roboto" panose="02000000000000000000" pitchFamily="2" charset="0"/>
                </a:rPr>
                <a:t>chứ không phải từ nguồn vốn của ngân sách. Nếu như các doanh nghiệp bất động sản vẫn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chưa chịu “cắt máu”</a:t>
              </a:r>
              <a:r>
                <a:rPr lang="vi-VN" sz="1200">
                  <a:latin typeface="Roboto" panose="02000000000000000000" pitchFamily="2" charset="0"/>
                  <a:ea typeface="Roboto" panose="02000000000000000000" pitchFamily="2" charset="0"/>
                  <a:cs typeface="Roboto" panose="02000000000000000000" pitchFamily="2" charset="0"/>
                </a:rPr>
                <a:t> để giải quyết vấn đề thì những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hỗ trợ từ Nhà nước là hoàn toàn không phù hợp.</a:t>
              </a:r>
              <a:endParaRPr lang="en-US" sz="1200" dirty="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
          <p:nvSpPr>
            <p:cNvPr id="8" name="Rectangle: Rounded Corners 7">
              <a:extLst>
                <a:ext uri="{FF2B5EF4-FFF2-40B4-BE49-F238E27FC236}">
                  <a16:creationId xmlns:a16="http://schemas.microsoft.com/office/drawing/2014/main" id="{D8A42623-3466-D1D7-0101-5AA73EFB0E01}"/>
                </a:ext>
              </a:extLst>
            </p:cNvPr>
            <p:cNvSpPr/>
            <p:nvPr/>
          </p:nvSpPr>
          <p:spPr>
            <a:xfrm>
              <a:off x="363154" y="5453208"/>
              <a:ext cx="5011486" cy="1355949"/>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0" name="Table 9">
            <a:extLst>
              <a:ext uri="{FF2B5EF4-FFF2-40B4-BE49-F238E27FC236}">
                <a16:creationId xmlns:a16="http://schemas.microsoft.com/office/drawing/2014/main" id="{C2A373A5-002A-2FEF-07E0-C6B6E29F0DC7}"/>
              </a:ext>
            </a:extLst>
          </p:cNvPr>
          <p:cNvGraphicFramePr>
            <a:graphicFrameLocks noGrp="1"/>
          </p:cNvGraphicFramePr>
          <p:nvPr>
            <p:extLst>
              <p:ext uri="{D42A27DB-BD31-4B8C-83A1-F6EECF244321}">
                <p14:modId xmlns:p14="http://schemas.microsoft.com/office/powerpoint/2010/main" val="985443325"/>
              </p:ext>
            </p:extLst>
          </p:nvPr>
        </p:nvGraphicFramePr>
        <p:xfrm>
          <a:off x="110962" y="1180820"/>
          <a:ext cx="8139365" cy="2067834"/>
        </p:xfrm>
        <a:graphic>
          <a:graphicData uri="http://schemas.openxmlformats.org/drawingml/2006/table">
            <a:tbl>
              <a:tblPr firstRow="1" firstCol="1">
                <a:tableStyleId>{7DF18680-E054-41AD-8BC1-D1AEF772440D}</a:tableStyleId>
              </a:tblPr>
              <a:tblGrid>
                <a:gridCol w="1383203">
                  <a:extLst>
                    <a:ext uri="{9D8B030D-6E8A-4147-A177-3AD203B41FA5}">
                      <a16:colId xmlns:a16="http://schemas.microsoft.com/office/drawing/2014/main" val="3878506291"/>
                    </a:ext>
                  </a:extLst>
                </a:gridCol>
                <a:gridCol w="1701105">
                  <a:extLst>
                    <a:ext uri="{9D8B030D-6E8A-4147-A177-3AD203B41FA5}">
                      <a16:colId xmlns:a16="http://schemas.microsoft.com/office/drawing/2014/main" val="1987923240"/>
                    </a:ext>
                  </a:extLst>
                </a:gridCol>
                <a:gridCol w="1471878">
                  <a:extLst>
                    <a:ext uri="{9D8B030D-6E8A-4147-A177-3AD203B41FA5}">
                      <a16:colId xmlns:a16="http://schemas.microsoft.com/office/drawing/2014/main" val="3728790338"/>
                    </a:ext>
                  </a:extLst>
                </a:gridCol>
                <a:gridCol w="1982371">
                  <a:extLst>
                    <a:ext uri="{9D8B030D-6E8A-4147-A177-3AD203B41FA5}">
                      <a16:colId xmlns:a16="http://schemas.microsoft.com/office/drawing/2014/main" val="436390311"/>
                    </a:ext>
                  </a:extLst>
                </a:gridCol>
                <a:gridCol w="1600808">
                  <a:extLst>
                    <a:ext uri="{9D8B030D-6E8A-4147-A177-3AD203B41FA5}">
                      <a16:colId xmlns:a16="http://schemas.microsoft.com/office/drawing/2014/main" val="944717963"/>
                    </a:ext>
                  </a:extLst>
                </a:gridCol>
              </a:tblGrid>
              <a:tr h="299694">
                <a:tc>
                  <a:txBody>
                    <a:bodyPr/>
                    <a:lstStyle/>
                    <a:p>
                      <a:pPr marL="0" marR="0" algn="ctr">
                        <a:lnSpc>
                          <a:spcPct val="150000"/>
                        </a:lnSpc>
                        <a:spcBef>
                          <a:spcPts val="0"/>
                        </a:spcBef>
                        <a:spcAft>
                          <a:spcPts val="0"/>
                        </a:spcAft>
                      </a:pPr>
                      <a:r>
                        <a:rPr lang="vi-VN" sz="1300">
                          <a:effectLst/>
                        </a:rPr>
                        <a:t>Công ty</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vi-VN" sz="1300">
                          <a:effectLst/>
                        </a:rPr>
                        <a:t>Giá trị các dự án</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vi-VN" sz="1300">
                          <a:effectLst/>
                        </a:rPr>
                        <a:t>Giá trị khoản nợ</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vi-VN" sz="1300">
                          <a:effectLst/>
                        </a:rPr>
                        <a:t>Tỷ lệ nợ/Giá trị dự án</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vi-VN" sz="1300">
                          <a:effectLst/>
                        </a:rPr>
                        <a:t>Giá trị vốn hóa</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extLst>
                  <a:ext uri="{0D108BD9-81ED-4DB2-BD59-A6C34878D82A}">
                    <a16:rowId xmlns:a16="http://schemas.microsoft.com/office/drawing/2014/main" val="1803315983"/>
                  </a:ext>
                </a:extLst>
              </a:tr>
              <a:tr h="289686">
                <a:tc>
                  <a:txBody>
                    <a:bodyPr/>
                    <a:lstStyle/>
                    <a:p>
                      <a:pPr marL="0" marR="0" algn="ctr">
                        <a:lnSpc>
                          <a:spcPct val="150000"/>
                        </a:lnSpc>
                        <a:spcBef>
                          <a:spcPts val="0"/>
                        </a:spcBef>
                        <a:spcAft>
                          <a:spcPts val="0"/>
                        </a:spcAft>
                      </a:pPr>
                      <a:r>
                        <a:rPr lang="en-US" sz="1300">
                          <a:effectLst/>
                        </a:rPr>
                        <a:t>Vinhomes</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379.573</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128.226</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34%</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218.589</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extLst>
                  <a:ext uri="{0D108BD9-81ED-4DB2-BD59-A6C34878D82A}">
                    <a16:rowId xmlns:a16="http://schemas.microsoft.com/office/drawing/2014/main" val="349905172"/>
                  </a:ext>
                </a:extLst>
              </a:tr>
              <a:tr h="299694">
                <a:tc>
                  <a:txBody>
                    <a:bodyPr/>
                    <a:lstStyle/>
                    <a:p>
                      <a:pPr marL="0" marR="0" algn="ctr">
                        <a:lnSpc>
                          <a:spcPct val="150000"/>
                        </a:lnSpc>
                        <a:spcBef>
                          <a:spcPts val="0"/>
                        </a:spcBef>
                        <a:spcAft>
                          <a:spcPts val="0"/>
                        </a:spcAft>
                      </a:pPr>
                      <a:r>
                        <a:rPr lang="en-US" sz="1300">
                          <a:effectLst/>
                        </a:rPr>
                        <a:t>Novaland</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95.362</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65.736</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69%</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39.099</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extLst>
                  <a:ext uri="{0D108BD9-81ED-4DB2-BD59-A6C34878D82A}">
                    <a16:rowId xmlns:a16="http://schemas.microsoft.com/office/drawing/2014/main" val="2922439414"/>
                  </a:ext>
                </a:extLst>
              </a:tr>
              <a:tr h="289686">
                <a:tc>
                  <a:txBody>
                    <a:bodyPr/>
                    <a:lstStyle/>
                    <a:p>
                      <a:pPr marL="0" marR="0" algn="ctr">
                        <a:lnSpc>
                          <a:spcPct val="150000"/>
                        </a:lnSpc>
                        <a:spcBef>
                          <a:spcPts val="0"/>
                        </a:spcBef>
                        <a:spcAft>
                          <a:spcPts val="0"/>
                        </a:spcAft>
                      </a:pPr>
                      <a:r>
                        <a:rPr lang="en-US" sz="1300">
                          <a:effectLst/>
                        </a:rPr>
                        <a:t>Phát Đạt</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37.455</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13.864</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37%</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8.059</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extLst>
                  <a:ext uri="{0D108BD9-81ED-4DB2-BD59-A6C34878D82A}">
                    <a16:rowId xmlns:a16="http://schemas.microsoft.com/office/drawing/2014/main" val="75753398"/>
                  </a:ext>
                </a:extLst>
              </a:tr>
              <a:tr h="299694">
                <a:tc>
                  <a:txBody>
                    <a:bodyPr/>
                    <a:lstStyle/>
                    <a:p>
                      <a:pPr marL="0" marR="0" algn="ctr">
                        <a:lnSpc>
                          <a:spcPct val="150000"/>
                        </a:lnSpc>
                        <a:spcBef>
                          <a:spcPts val="0"/>
                        </a:spcBef>
                        <a:spcAft>
                          <a:spcPts val="0"/>
                        </a:spcAft>
                      </a:pPr>
                      <a:r>
                        <a:rPr lang="en-US" sz="1300">
                          <a:effectLst/>
                        </a:rPr>
                        <a:t>Khang Điền</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33.451</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7.992</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24%</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15.767</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extLst>
                  <a:ext uri="{0D108BD9-81ED-4DB2-BD59-A6C34878D82A}">
                    <a16:rowId xmlns:a16="http://schemas.microsoft.com/office/drawing/2014/main" val="3776090976"/>
                  </a:ext>
                </a:extLst>
              </a:tr>
              <a:tr h="289686">
                <a:tc>
                  <a:txBody>
                    <a:bodyPr/>
                    <a:lstStyle/>
                    <a:p>
                      <a:pPr marL="0" marR="0" algn="ctr">
                        <a:lnSpc>
                          <a:spcPct val="150000"/>
                        </a:lnSpc>
                        <a:spcBef>
                          <a:spcPts val="0"/>
                        </a:spcBef>
                        <a:spcAft>
                          <a:spcPts val="0"/>
                        </a:spcAft>
                      </a:pPr>
                      <a:r>
                        <a:rPr lang="en-US" sz="1300">
                          <a:effectLst/>
                        </a:rPr>
                        <a:t>Nam Long</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23.300</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12.605</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54%</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10.254</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extLst>
                  <a:ext uri="{0D108BD9-81ED-4DB2-BD59-A6C34878D82A}">
                    <a16:rowId xmlns:a16="http://schemas.microsoft.com/office/drawing/2014/main" val="3424842716"/>
                  </a:ext>
                </a:extLst>
              </a:tr>
              <a:tr h="299694">
                <a:tc>
                  <a:txBody>
                    <a:bodyPr/>
                    <a:lstStyle/>
                    <a:p>
                      <a:pPr marL="0" marR="0" algn="ctr">
                        <a:lnSpc>
                          <a:spcPct val="150000"/>
                        </a:lnSpc>
                        <a:spcBef>
                          <a:spcPts val="0"/>
                        </a:spcBef>
                        <a:spcAft>
                          <a:spcPts val="0"/>
                        </a:spcAft>
                      </a:pPr>
                      <a:r>
                        <a:rPr lang="en-US" sz="1300">
                          <a:effectLst/>
                        </a:rPr>
                        <a:t>Đất Xanh</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22.025</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13.115</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60%</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6.862</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extLst>
                  <a:ext uri="{0D108BD9-81ED-4DB2-BD59-A6C34878D82A}">
                    <a16:rowId xmlns:a16="http://schemas.microsoft.com/office/drawing/2014/main" val="1177854312"/>
                  </a:ext>
                </a:extLst>
              </a:tr>
            </a:tbl>
          </a:graphicData>
        </a:graphic>
      </p:graphicFrame>
      <p:sp>
        <p:nvSpPr>
          <p:cNvPr id="13" name="TextBox 12">
            <a:extLst>
              <a:ext uri="{FF2B5EF4-FFF2-40B4-BE49-F238E27FC236}">
                <a16:creationId xmlns:a16="http://schemas.microsoft.com/office/drawing/2014/main" id="{D2840147-8C95-8701-2186-3680DA73B4BD}"/>
              </a:ext>
            </a:extLst>
          </p:cNvPr>
          <p:cNvSpPr txBox="1"/>
          <p:nvPr/>
        </p:nvSpPr>
        <p:spPr>
          <a:xfrm>
            <a:off x="0" y="861536"/>
            <a:ext cx="4598043" cy="338554"/>
          </a:xfrm>
          <a:prstGeom prst="rect">
            <a:avLst/>
          </a:prstGeom>
          <a:noFill/>
        </p:spPr>
        <p:txBody>
          <a:bodyPr wrap="square">
            <a:spAutoFit/>
          </a:bodyPr>
          <a:lstStyle/>
          <a:p>
            <a:pPr algn="ctr"/>
            <a:r>
              <a:rPr lang="vi-VN" sz="1600" b="1">
                <a:latin typeface="Roboto" panose="02000000000000000000" pitchFamily="2" charset="0"/>
                <a:ea typeface="Roboto" panose="02000000000000000000" pitchFamily="2" charset="0"/>
                <a:cs typeface="Roboto" panose="02000000000000000000" pitchFamily="2" charset="0"/>
              </a:rPr>
              <a:t>Giá trị định giá các doanh nghiệp bất động sản</a:t>
            </a:r>
            <a:endParaRPr lang="en-US" sz="1600" b="1">
              <a:latin typeface="Roboto" panose="02000000000000000000" pitchFamily="2" charset="0"/>
              <a:ea typeface="Roboto" panose="02000000000000000000" pitchFamily="2" charset="0"/>
              <a:cs typeface="Roboto" panose="02000000000000000000" pitchFamily="2" charset="0"/>
            </a:endParaRPr>
          </a:p>
        </p:txBody>
      </p:sp>
      <p:sp>
        <p:nvSpPr>
          <p:cNvPr id="15" name="TextBox 14">
            <a:extLst>
              <a:ext uri="{FF2B5EF4-FFF2-40B4-BE49-F238E27FC236}">
                <a16:creationId xmlns:a16="http://schemas.microsoft.com/office/drawing/2014/main" id="{6EA62DB1-31DA-77C8-28E7-C2D8142584B2}"/>
              </a:ext>
            </a:extLst>
          </p:cNvPr>
          <p:cNvSpPr txBox="1"/>
          <p:nvPr/>
        </p:nvSpPr>
        <p:spPr>
          <a:xfrm>
            <a:off x="6001554" y="855938"/>
            <a:ext cx="2303362" cy="315856"/>
          </a:xfrm>
          <a:prstGeom prst="rect">
            <a:avLst/>
          </a:prstGeom>
          <a:noFill/>
        </p:spPr>
        <p:txBody>
          <a:bodyPr wrap="square">
            <a:spAutoFit/>
          </a:bodyPr>
          <a:lstStyle/>
          <a:p>
            <a:pPr marL="0" marR="0" algn="r">
              <a:lnSpc>
                <a:spcPct val="150000"/>
              </a:lnSpc>
              <a:spcBef>
                <a:spcPts val="0"/>
              </a:spcBef>
              <a:spcAft>
                <a:spcPts val="0"/>
              </a:spcAft>
            </a:pPr>
            <a:r>
              <a:rPr lang="vi-VN" sz="1100" i="1">
                <a:effectLst/>
                <a:latin typeface="Roboto" panose="02000000000000000000" pitchFamily="2" charset="0"/>
                <a:ea typeface="Roboto" panose="02000000000000000000" pitchFamily="2" charset="0"/>
                <a:cs typeface="Roboto" panose="02000000000000000000" pitchFamily="2" charset="0"/>
              </a:rPr>
              <a:t>Đơn vị tính: tỷ đồng</a:t>
            </a:r>
            <a:endParaRPr lang="en-US" sz="1100">
              <a:effectLst/>
              <a:latin typeface="Roboto" panose="02000000000000000000" pitchFamily="2" charset="0"/>
              <a:ea typeface="Roboto" panose="02000000000000000000" pitchFamily="2" charset="0"/>
              <a:cs typeface="Roboto" panose="02000000000000000000" pitchFamily="2" charset="0"/>
            </a:endParaRPr>
          </a:p>
        </p:txBody>
      </p:sp>
      <p:sp>
        <p:nvSpPr>
          <p:cNvPr id="17" name="TextBox 16">
            <a:extLst>
              <a:ext uri="{FF2B5EF4-FFF2-40B4-BE49-F238E27FC236}">
                <a16:creationId xmlns:a16="http://schemas.microsoft.com/office/drawing/2014/main" id="{EF6294E9-4A28-89FE-6463-89503A719113}"/>
              </a:ext>
            </a:extLst>
          </p:cNvPr>
          <p:cNvSpPr txBox="1"/>
          <p:nvPr/>
        </p:nvSpPr>
        <p:spPr>
          <a:xfrm>
            <a:off x="3200217" y="3245068"/>
            <a:ext cx="5159288" cy="318036"/>
          </a:xfrm>
          <a:prstGeom prst="rect">
            <a:avLst/>
          </a:prstGeom>
          <a:noFill/>
        </p:spPr>
        <p:txBody>
          <a:bodyPr wrap="square">
            <a:spAutoFit/>
          </a:bodyPr>
          <a:lstStyle/>
          <a:p>
            <a:pPr algn="r">
              <a:lnSpc>
                <a:spcPct val="150000"/>
              </a:lnSpc>
            </a:pPr>
            <a:r>
              <a:rPr lang="vi-VN" sz="1100" i="1">
                <a:latin typeface="Roboto" panose="02000000000000000000" pitchFamily="2" charset="0"/>
                <a:ea typeface="Roboto" panose="02000000000000000000" pitchFamily="2" charset="0"/>
                <a:cs typeface="Roboto" panose="02000000000000000000" pitchFamily="2" charset="0"/>
              </a:rPr>
              <a:t>Nguồn: Tổng hợp báo cáo phân tích cổ phiếu và BCTC các công ty</a:t>
            </a:r>
            <a:endParaRPr lang="en-US" sz="1100" i="1">
              <a:latin typeface="Roboto" panose="02000000000000000000" pitchFamily="2" charset="0"/>
              <a:ea typeface="Roboto" panose="02000000000000000000" pitchFamily="2" charset="0"/>
              <a:cs typeface="Roboto" panose="02000000000000000000" pitchFamily="2" charset="0"/>
            </a:endParaRPr>
          </a:p>
        </p:txBody>
      </p:sp>
      <p:grpSp>
        <p:nvGrpSpPr>
          <p:cNvPr id="19" name="Group 18">
            <a:extLst>
              <a:ext uri="{FF2B5EF4-FFF2-40B4-BE49-F238E27FC236}">
                <a16:creationId xmlns:a16="http://schemas.microsoft.com/office/drawing/2014/main" id="{1093DE67-CD18-2828-0FB7-0B8AF92A2188}"/>
              </a:ext>
            </a:extLst>
          </p:cNvPr>
          <p:cNvGrpSpPr/>
          <p:nvPr/>
        </p:nvGrpSpPr>
        <p:grpSpPr>
          <a:xfrm>
            <a:off x="110962" y="3533682"/>
            <a:ext cx="3878515" cy="3159367"/>
            <a:chOff x="363154" y="5453208"/>
            <a:chExt cx="5011486" cy="1355949"/>
          </a:xfrm>
        </p:grpSpPr>
        <p:sp>
          <p:nvSpPr>
            <p:cNvPr id="20" name="TextBox 19">
              <a:extLst>
                <a:ext uri="{FF2B5EF4-FFF2-40B4-BE49-F238E27FC236}">
                  <a16:creationId xmlns:a16="http://schemas.microsoft.com/office/drawing/2014/main" id="{ED336CF0-DE3B-31EA-A7BD-83E47F330228}"/>
                </a:ext>
              </a:extLst>
            </p:cNvPr>
            <p:cNvSpPr txBox="1"/>
            <p:nvPr/>
          </p:nvSpPr>
          <p:spPr>
            <a:xfrm>
              <a:off x="508939" y="5474392"/>
              <a:ext cx="4719917" cy="1298314"/>
            </a:xfrm>
            <a:prstGeom prst="rect">
              <a:avLst/>
            </a:prstGeom>
            <a:noFill/>
          </p:spPr>
          <p:txBody>
            <a:bodyPr wrap="square" rtlCol="0">
              <a:spAutoFit/>
            </a:bodyPr>
            <a:lstStyle/>
            <a:p>
              <a:pPr algn="just"/>
              <a:r>
                <a:rPr lang="vi-VN" sz="1200">
                  <a:latin typeface="Roboto" panose="02000000000000000000" pitchFamily="2" charset="0"/>
                  <a:ea typeface="Roboto" panose="02000000000000000000" pitchFamily="2" charset="0"/>
                  <a:cs typeface="Roboto" panose="02000000000000000000" pitchFamily="2" charset="0"/>
                </a:rPr>
                <a:t>Tỷ lệ nợ trên giá trị các dự án hiện tại của các công ty ước tính vào khoảng từ 20-70%. Điều đó thể hiện việc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giá trị của các khoản bất động sản khi được thanh lý hoàn toàn có thể thanh toán các khoản nợ hiện có</a:t>
              </a:r>
              <a:r>
                <a:rPr lang="vi-VN" sz="1200">
                  <a:latin typeface="Roboto" panose="02000000000000000000" pitchFamily="2" charset="0"/>
                  <a:ea typeface="Roboto" panose="02000000000000000000" pitchFamily="2" charset="0"/>
                  <a:cs typeface="Roboto" panose="02000000000000000000" pitchFamily="2" charset="0"/>
                </a:rPr>
                <a:t>. Tất nhiên, trong điều kiện thị trường bất động sản đang đóng băng như hiện tại thì việc thanh lý các khoản bất động sản này sẽ khiến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giá bất động sản giảm </a:t>
              </a:r>
              <a:r>
                <a:rPr lang="vi-VN" sz="1200">
                  <a:latin typeface="Roboto" panose="02000000000000000000" pitchFamily="2" charset="0"/>
                  <a:ea typeface="Roboto" panose="02000000000000000000" pitchFamily="2" charset="0"/>
                  <a:cs typeface="Roboto" panose="02000000000000000000" pitchFamily="2" charset="0"/>
                </a:rPr>
                <a:t>rất nhiều và điều này cũng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phù hợp với định hướng của cơ quan quản lý trong việc điều chỉnh giá cả nhà đất về mức giá trị thực</a:t>
              </a:r>
              <a:r>
                <a:rPr lang="vi-VN" sz="1200">
                  <a:latin typeface="Roboto" panose="02000000000000000000" pitchFamily="2" charset="0"/>
                  <a:ea typeface="Roboto" panose="02000000000000000000" pitchFamily="2" charset="0"/>
                  <a:cs typeface="Roboto" panose="02000000000000000000" pitchFamily="2" charset="0"/>
                </a:rPr>
                <a:t>. Hiện tại phần lớn các tài sản bất động sản của các công ty đều được thế chấp ở các ngân hàng thương mại với tỷ lệ vay từ 50-70%. Do đó,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mức giảm giá trị bất động sản từ 20-30% sẽ vừa có thể kích hoạt nhu cầu bất động sản của thị trường và vừa có thể đảm bảo không ảnh hưởng đến hệ thống tài chính</a:t>
              </a:r>
              <a:r>
                <a:rPr lang="vi-VN" sz="1200">
                  <a:latin typeface="Roboto" panose="02000000000000000000" pitchFamily="2" charset="0"/>
                  <a:ea typeface="Roboto" panose="02000000000000000000" pitchFamily="2" charset="0"/>
                  <a:cs typeface="Roboto" panose="02000000000000000000" pitchFamily="2" charset="0"/>
                </a:rPr>
                <a:t>.</a:t>
              </a:r>
              <a:endParaRPr lang="en-US" sz="1200" dirty="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
          <p:nvSpPr>
            <p:cNvPr id="21" name="Rectangle: Rounded Corners 20">
              <a:extLst>
                <a:ext uri="{FF2B5EF4-FFF2-40B4-BE49-F238E27FC236}">
                  <a16:creationId xmlns:a16="http://schemas.microsoft.com/office/drawing/2014/main" id="{D0C4E7A6-DC01-7284-4743-CAB880DE5412}"/>
                </a:ext>
              </a:extLst>
            </p:cNvPr>
            <p:cNvSpPr/>
            <p:nvPr/>
          </p:nvSpPr>
          <p:spPr>
            <a:xfrm>
              <a:off x="363154" y="5453208"/>
              <a:ext cx="5011486" cy="1355949"/>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C26F792-DC30-F030-54F2-76D99F3786C5}"/>
              </a:ext>
            </a:extLst>
          </p:cNvPr>
          <p:cNvGrpSpPr/>
          <p:nvPr/>
        </p:nvGrpSpPr>
        <p:grpSpPr>
          <a:xfrm>
            <a:off x="8359505" y="4259714"/>
            <a:ext cx="3753113" cy="2313806"/>
            <a:chOff x="363154" y="5453208"/>
            <a:chExt cx="5011486" cy="1355949"/>
          </a:xfrm>
        </p:grpSpPr>
        <p:sp>
          <p:nvSpPr>
            <p:cNvPr id="23" name="TextBox 22">
              <a:extLst>
                <a:ext uri="{FF2B5EF4-FFF2-40B4-BE49-F238E27FC236}">
                  <a16:creationId xmlns:a16="http://schemas.microsoft.com/office/drawing/2014/main" id="{ED9382D1-4AB1-3C5C-6751-3EC40A5D1349}"/>
                </a:ext>
              </a:extLst>
            </p:cNvPr>
            <p:cNvSpPr txBox="1"/>
            <p:nvPr/>
          </p:nvSpPr>
          <p:spPr>
            <a:xfrm>
              <a:off x="508939" y="5474392"/>
              <a:ext cx="4719917" cy="1244517"/>
            </a:xfrm>
            <a:prstGeom prst="rect">
              <a:avLst/>
            </a:prstGeom>
            <a:noFill/>
          </p:spPr>
          <p:txBody>
            <a:bodyPr wrap="square" rtlCol="0">
              <a:spAutoFit/>
            </a:bodyPr>
            <a:lstStyle/>
            <a:p>
              <a:pPr algn="just"/>
              <a:r>
                <a:rPr lang="vi-VN" sz="1200">
                  <a:latin typeface="Roboto" panose="02000000000000000000" pitchFamily="2" charset="0"/>
                  <a:ea typeface="Roboto" panose="02000000000000000000" pitchFamily="2" charset="0"/>
                  <a:cs typeface="Roboto" panose="02000000000000000000" pitchFamily="2" charset="0"/>
                </a:rPr>
                <a:t>Tại các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quốc gia khác </a:t>
              </a:r>
              <a:r>
                <a:rPr lang="vi-VN" sz="1200">
                  <a:latin typeface="Roboto" panose="02000000000000000000" pitchFamily="2" charset="0"/>
                  <a:ea typeface="Roboto" panose="02000000000000000000" pitchFamily="2" charset="0"/>
                  <a:cs typeface="Roboto" panose="02000000000000000000" pitchFamily="2" charset="0"/>
                </a:rPr>
                <a:t>trên thế giới,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bất động sản không phải là ưu tiên hàng đầu</a:t>
              </a:r>
              <a:r>
                <a:rPr lang="vi-VN" sz="1200">
                  <a:latin typeface="Roboto" panose="02000000000000000000" pitchFamily="2" charset="0"/>
                  <a:ea typeface="Roboto" panose="02000000000000000000" pitchFamily="2" charset="0"/>
                  <a:cs typeface="Roboto" panose="02000000000000000000" pitchFamily="2" charset="0"/>
                </a:rPr>
                <a:t> trong đầu tư như ở Việt Nam. Nguyên nhân chủ yếu là do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giá nhà đất</a:t>
              </a:r>
              <a:r>
                <a:rPr lang="vi-VN" sz="1200">
                  <a:latin typeface="Roboto" panose="02000000000000000000" pitchFamily="2" charset="0"/>
                  <a:ea typeface="Roboto" panose="02000000000000000000" pitchFamily="2" charset="0"/>
                  <a:cs typeface="Roboto" panose="02000000000000000000" pitchFamily="2" charset="0"/>
                </a:rPr>
                <a:t> ở đó không tăng một chiều, tăng sốc như Việt Nam mà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tăng giảm theo chu kỳ và ổn định</a:t>
              </a:r>
              <a:r>
                <a:rPr lang="vi-VN" sz="1200">
                  <a:latin typeface="Roboto" panose="02000000000000000000" pitchFamily="2" charset="0"/>
                  <a:ea typeface="Roboto" panose="02000000000000000000" pitchFamily="2" charset="0"/>
                  <a:cs typeface="Roboto" panose="02000000000000000000" pitchFamily="2" charset="0"/>
                </a:rPr>
                <a:t>. Theo dữ liệu thống kê, tốc độ tăng trưởng giá nhà ở thực tế giai đoạn 2011-2020 ở Mỹ và Thái Lan lần lượt là 19% và 17%, trong khi đó ở Việt Nam là 60%. Do vậy, họ thường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ưu tiên đầu tư vào các doanh nghiệp</a:t>
              </a:r>
              <a:r>
                <a:rPr lang="vi-VN" sz="1200">
                  <a:latin typeface="Roboto" panose="02000000000000000000" pitchFamily="2" charset="0"/>
                  <a:ea typeface="Roboto" panose="02000000000000000000" pitchFamily="2" charset="0"/>
                  <a:cs typeface="Roboto" panose="02000000000000000000" pitchFamily="2" charset="0"/>
                </a:rPr>
                <a:t>, từ đó giúp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phát triển các ngành công nghiệp tạo ra giá trị lớn</a:t>
              </a:r>
              <a:r>
                <a:rPr lang="vi-VN" sz="1200">
                  <a:latin typeface="Roboto" panose="02000000000000000000" pitchFamily="2" charset="0"/>
                  <a:ea typeface="Roboto" panose="02000000000000000000" pitchFamily="2" charset="0"/>
                  <a:cs typeface="Roboto" panose="02000000000000000000" pitchFamily="2" charset="0"/>
                </a:rPr>
                <a:t>. </a:t>
              </a:r>
              <a:endParaRPr lang="en-US" sz="1200" dirty="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
          <p:nvSpPr>
            <p:cNvPr id="24" name="Rectangle: Rounded Corners 23">
              <a:extLst>
                <a:ext uri="{FF2B5EF4-FFF2-40B4-BE49-F238E27FC236}">
                  <a16:creationId xmlns:a16="http://schemas.microsoft.com/office/drawing/2014/main" id="{48F3212E-EF98-C4CC-D814-22719A20CD16}"/>
                </a:ext>
              </a:extLst>
            </p:cNvPr>
            <p:cNvSpPr/>
            <p:nvPr/>
          </p:nvSpPr>
          <p:spPr>
            <a:xfrm>
              <a:off x="363154" y="5453208"/>
              <a:ext cx="5011486" cy="1355949"/>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6" name="Chart 25">
            <a:extLst>
              <a:ext uri="{FF2B5EF4-FFF2-40B4-BE49-F238E27FC236}">
                <a16:creationId xmlns:a16="http://schemas.microsoft.com/office/drawing/2014/main" id="{EF9B84DA-962C-710E-119C-C8D5255F571E}"/>
              </a:ext>
            </a:extLst>
          </p:cNvPr>
          <p:cNvGraphicFramePr/>
          <p:nvPr>
            <p:extLst>
              <p:ext uri="{D42A27DB-BD31-4B8C-83A1-F6EECF244321}">
                <p14:modId xmlns:p14="http://schemas.microsoft.com/office/powerpoint/2010/main" val="1062629727"/>
              </p:ext>
            </p:extLst>
          </p:nvPr>
        </p:nvGraphicFramePr>
        <p:xfrm>
          <a:off x="4224387" y="4114800"/>
          <a:ext cx="4088060" cy="25917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6890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10381526" cy="555537"/>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Ví</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dụ</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6: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Khả</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năng</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đảm</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bảo</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từ</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tài</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sản</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của</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các</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công</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ty </a:t>
            </a:r>
            <a:r>
              <a:rPr kumimoji="0" lang="en-US" sz="2800" b="1" i="0" u="none" strike="noStrike" kern="1200" cap="none" spc="0" normalizeH="0" baseline="0" noProof="0" dirty="0" err="1">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BĐS_Version</a:t>
            </a:r>
            <a:r>
              <a:rPr kumimoji="0" lang="en-US" sz="2800" b="1" i="0" u="none" strike="noStrike" kern="1200" cap="none" spc="0" normalizeH="0" baseline="0" noProof="0" dirty="0">
                <a:ln>
                  <a:noFill/>
                </a:ln>
                <a:solidFill>
                  <a:srgbClr val="002060"/>
                </a:solidFill>
                <a:effectLst/>
                <a:uLnTx/>
                <a:uFillTx/>
                <a:latin typeface="UVN Hong Ha Hep" panose="020B0506020202030204" pitchFamily="34" charset="0"/>
                <a:ea typeface="Tahoma" panose="020B0604030504040204" pitchFamily="34" charset="0"/>
                <a:cs typeface="Arial" panose="020B0604020202020204" pitchFamily="34" charset="0"/>
              </a:rPr>
              <a:t> 2</a:t>
            </a:r>
          </a:p>
        </p:txBody>
      </p:sp>
      <p:sp>
        <p:nvSpPr>
          <p:cNvPr id="18" name="TextBox 17">
            <a:extLst>
              <a:ext uri="{FF2B5EF4-FFF2-40B4-BE49-F238E27FC236}">
                <a16:creationId xmlns:a16="http://schemas.microsoft.com/office/drawing/2014/main" id="{BBF55354-24B4-191B-655E-407FF3BDD564}"/>
              </a:ext>
            </a:extLst>
          </p:cNvPr>
          <p:cNvSpPr txBox="1"/>
          <p:nvPr/>
        </p:nvSpPr>
        <p:spPr>
          <a:xfrm>
            <a:off x="7789274" y="-130"/>
            <a:ext cx="4402726" cy="338554"/>
          </a:xfrm>
          <a:prstGeom prst="rect">
            <a:avLst/>
          </a:prstGeom>
          <a:solidFill>
            <a:srgbClr val="002060"/>
          </a:solidFill>
          <a:ln>
            <a:solidFill>
              <a:srgbClr val="002060"/>
            </a:solidFill>
          </a:ln>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UVN Hong Ha Hep" panose="020B0506020202030204" pitchFamily="34" charset="0"/>
                <a:ea typeface="+mn-ea"/>
                <a:cs typeface="+mn-cs"/>
              </a:rPr>
              <a:t>DỰ BÁO 6 THÁNG CUỐI NĂM </a:t>
            </a:r>
          </a:p>
        </p:txBody>
      </p:sp>
      <p:grpSp>
        <p:nvGrpSpPr>
          <p:cNvPr id="3" name="Group 2">
            <a:extLst>
              <a:ext uri="{FF2B5EF4-FFF2-40B4-BE49-F238E27FC236}">
                <a16:creationId xmlns:a16="http://schemas.microsoft.com/office/drawing/2014/main" id="{1BB48894-5F40-7580-8546-04DCA5D089CA}"/>
              </a:ext>
            </a:extLst>
          </p:cNvPr>
          <p:cNvGrpSpPr/>
          <p:nvPr/>
        </p:nvGrpSpPr>
        <p:grpSpPr>
          <a:xfrm>
            <a:off x="1106183" y="3825630"/>
            <a:ext cx="9620178" cy="1075942"/>
            <a:chOff x="363154" y="5453208"/>
            <a:chExt cx="5011486" cy="1355949"/>
          </a:xfrm>
        </p:grpSpPr>
        <p:sp>
          <p:nvSpPr>
            <p:cNvPr id="5" name="TextBox 4">
              <a:extLst>
                <a:ext uri="{FF2B5EF4-FFF2-40B4-BE49-F238E27FC236}">
                  <a16:creationId xmlns:a16="http://schemas.microsoft.com/office/drawing/2014/main" id="{16B0F83C-7FAB-D734-D736-A6BEB3DE816D}"/>
                </a:ext>
              </a:extLst>
            </p:cNvPr>
            <p:cNvSpPr txBox="1"/>
            <p:nvPr/>
          </p:nvSpPr>
          <p:spPr>
            <a:xfrm>
              <a:off x="508939" y="5474391"/>
              <a:ext cx="4719917" cy="1047259"/>
            </a:xfrm>
            <a:prstGeom prst="rect">
              <a:avLst/>
            </a:prstGeom>
            <a:noFill/>
          </p:spPr>
          <p:txBody>
            <a:bodyPr wrap="square" rtlCol="0">
              <a:spAutoFit/>
            </a:bodyPr>
            <a:lstStyle/>
            <a:p>
              <a:pPr marL="171450" indent="-171450" algn="just">
                <a:buFont typeface="Arial" panose="020B0604020202020204" pitchFamily="34" charset="0"/>
                <a:buChar char="•"/>
              </a:pPr>
              <a:r>
                <a:rPr lang="vi-VN" sz="1200">
                  <a:latin typeface="Roboto" panose="02000000000000000000" pitchFamily="2" charset="0"/>
                  <a:ea typeface="Roboto" panose="02000000000000000000" pitchFamily="2" charset="0"/>
                  <a:cs typeface="Roboto" panose="02000000000000000000" pitchFamily="2" charset="0"/>
                </a:rPr>
                <a:t>Khi không thể tiếp cận được nguồn thanh khoản sơ cấp từ các kênh bên ngoài thì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bắt buộc </a:t>
              </a:r>
              <a:r>
                <a:rPr lang="vi-VN" sz="1200">
                  <a:latin typeface="Roboto" panose="02000000000000000000" pitchFamily="2" charset="0"/>
                  <a:ea typeface="Roboto" panose="02000000000000000000" pitchFamily="2" charset="0"/>
                  <a:cs typeface="Roboto" panose="02000000000000000000" pitchFamily="2" charset="0"/>
                </a:rPr>
                <a:t>các công ty bất động sản phải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giải quyết nguồn thanh khoản thứ cấp </a:t>
              </a:r>
              <a:r>
                <a:rPr lang="vi-VN" sz="1200">
                  <a:latin typeface="Roboto" panose="02000000000000000000" pitchFamily="2" charset="0"/>
                  <a:ea typeface="Roboto" panose="02000000000000000000" pitchFamily="2" charset="0"/>
                  <a:cs typeface="Roboto" panose="02000000000000000000" pitchFamily="2" charset="0"/>
                </a:rPr>
                <a:t>bằng việc phải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bán các tài sản hiện có</a:t>
              </a:r>
              <a:r>
                <a:rPr lang="vi-VN" sz="1200">
                  <a:latin typeface="Roboto" panose="02000000000000000000" pitchFamily="2" charset="0"/>
                  <a:ea typeface="Roboto" panose="02000000000000000000" pitchFamily="2" charset="0"/>
                  <a:cs typeface="Roboto" panose="02000000000000000000" pitchFamily="2" charset="0"/>
                </a:rPr>
                <a:t>. Việc </a:t>
              </a:r>
              <a:endParaRPr lang="en-US" sz="120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Nhà nước hỗ trợ tái cơ cấu </a:t>
              </a:r>
              <a:r>
                <a:rPr lang="vi-VN" sz="1200">
                  <a:latin typeface="Roboto" panose="02000000000000000000" pitchFamily="2" charset="0"/>
                  <a:ea typeface="Roboto" panose="02000000000000000000" pitchFamily="2" charset="0"/>
                  <a:cs typeface="Roboto" panose="02000000000000000000" pitchFamily="2" charset="0"/>
                </a:rPr>
                <a:t>đối với các đơn vị bất động sản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là giải pháp cần thiết </a:t>
              </a:r>
              <a:r>
                <a:rPr lang="vi-VN" sz="1200">
                  <a:latin typeface="Roboto" panose="02000000000000000000" pitchFamily="2" charset="0"/>
                  <a:ea typeface="Roboto" panose="02000000000000000000" pitchFamily="2" charset="0"/>
                  <a:cs typeface="Roboto" panose="02000000000000000000" pitchFamily="2" charset="0"/>
                </a:rPr>
                <a:t>tuy nhiên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chủ yếu vẫn dựa vào nguồn lực của đơn vị </a:t>
              </a:r>
              <a:r>
                <a:rPr lang="vi-VN" sz="1200">
                  <a:latin typeface="Roboto" panose="02000000000000000000" pitchFamily="2" charset="0"/>
                  <a:ea typeface="Roboto" panose="02000000000000000000" pitchFamily="2" charset="0"/>
                  <a:cs typeface="Roboto" panose="02000000000000000000" pitchFamily="2" charset="0"/>
                </a:rPr>
                <a:t>chứ không phải từ nguồn vốn của ngân sách. </a:t>
              </a:r>
              <a:endParaRPr lang="en-US" sz="120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
          <p:nvSpPr>
            <p:cNvPr id="8" name="Rectangle: Rounded Corners 7">
              <a:extLst>
                <a:ext uri="{FF2B5EF4-FFF2-40B4-BE49-F238E27FC236}">
                  <a16:creationId xmlns:a16="http://schemas.microsoft.com/office/drawing/2014/main" id="{D8A42623-3466-D1D7-0101-5AA73EFB0E01}"/>
                </a:ext>
              </a:extLst>
            </p:cNvPr>
            <p:cNvSpPr/>
            <p:nvPr/>
          </p:nvSpPr>
          <p:spPr>
            <a:xfrm>
              <a:off x="363154" y="5453208"/>
              <a:ext cx="5011486" cy="1355949"/>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0" name="Table 9">
            <a:extLst>
              <a:ext uri="{FF2B5EF4-FFF2-40B4-BE49-F238E27FC236}">
                <a16:creationId xmlns:a16="http://schemas.microsoft.com/office/drawing/2014/main" id="{C2A373A5-002A-2FEF-07E0-C6B6E29F0DC7}"/>
              </a:ext>
            </a:extLst>
          </p:cNvPr>
          <p:cNvGraphicFramePr>
            <a:graphicFrameLocks noGrp="1"/>
          </p:cNvGraphicFramePr>
          <p:nvPr/>
        </p:nvGraphicFramePr>
        <p:xfrm>
          <a:off x="1106182" y="1247841"/>
          <a:ext cx="9620178" cy="2067834"/>
        </p:xfrm>
        <a:graphic>
          <a:graphicData uri="http://schemas.openxmlformats.org/drawingml/2006/table">
            <a:tbl>
              <a:tblPr firstRow="1" firstCol="1">
                <a:tableStyleId>{7DF18680-E054-41AD-8BC1-D1AEF772440D}</a:tableStyleId>
              </a:tblPr>
              <a:tblGrid>
                <a:gridCol w="1634852">
                  <a:extLst>
                    <a:ext uri="{9D8B030D-6E8A-4147-A177-3AD203B41FA5}">
                      <a16:colId xmlns:a16="http://schemas.microsoft.com/office/drawing/2014/main" val="3878506291"/>
                    </a:ext>
                  </a:extLst>
                </a:gridCol>
                <a:gridCol w="2010591">
                  <a:extLst>
                    <a:ext uri="{9D8B030D-6E8A-4147-A177-3AD203B41FA5}">
                      <a16:colId xmlns:a16="http://schemas.microsoft.com/office/drawing/2014/main" val="1987923240"/>
                    </a:ext>
                  </a:extLst>
                </a:gridCol>
                <a:gridCol w="1739660">
                  <a:extLst>
                    <a:ext uri="{9D8B030D-6E8A-4147-A177-3AD203B41FA5}">
                      <a16:colId xmlns:a16="http://schemas.microsoft.com/office/drawing/2014/main" val="3728790338"/>
                    </a:ext>
                  </a:extLst>
                </a:gridCol>
                <a:gridCol w="2343028">
                  <a:extLst>
                    <a:ext uri="{9D8B030D-6E8A-4147-A177-3AD203B41FA5}">
                      <a16:colId xmlns:a16="http://schemas.microsoft.com/office/drawing/2014/main" val="436390311"/>
                    </a:ext>
                  </a:extLst>
                </a:gridCol>
                <a:gridCol w="1892047">
                  <a:extLst>
                    <a:ext uri="{9D8B030D-6E8A-4147-A177-3AD203B41FA5}">
                      <a16:colId xmlns:a16="http://schemas.microsoft.com/office/drawing/2014/main" val="944717963"/>
                    </a:ext>
                  </a:extLst>
                </a:gridCol>
              </a:tblGrid>
              <a:tr h="299694">
                <a:tc>
                  <a:txBody>
                    <a:bodyPr/>
                    <a:lstStyle/>
                    <a:p>
                      <a:pPr marL="0" marR="0" algn="ctr">
                        <a:lnSpc>
                          <a:spcPct val="150000"/>
                        </a:lnSpc>
                        <a:spcBef>
                          <a:spcPts val="0"/>
                        </a:spcBef>
                        <a:spcAft>
                          <a:spcPts val="0"/>
                        </a:spcAft>
                      </a:pPr>
                      <a:r>
                        <a:rPr lang="vi-VN" sz="1300">
                          <a:effectLst/>
                        </a:rPr>
                        <a:t>Công ty</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vi-VN" sz="1300">
                          <a:effectLst/>
                        </a:rPr>
                        <a:t>Giá trị các dự án</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vi-VN" sz="1300">
                          <a:effectLst/>
                        </a:rPr>
                        <a:t>Giá trị khoản nợ</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vi-VN" sz="1300">
                          <a:effectLst/>
                        </a:rPr>
                        <a:t>Tỷ lệ nợ/Giá trị dự án</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vi-VN" sz="1300">
                          <a:effectLst/>
                        </a:rPr>
                        <a:t>Giá trị vốn hóa</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extLst>
                  <a:ext uri="{0D108BD9-81ED-4DB2-BD59-A6C34878D82A}">
                    <a16:rowId xmlns:a16="http://schemas.microsoft.com/office/drawing/2014/main" val="1803315983"/>
                  </a:ext>
                </a:extLst>
              </a:tr>
              <a:tr h="289686">
                <a:tc>
                  <a:txBody>
                    <a:bodyPr/>
                    <a:lstStyle/>
                    <a:p>
                      <a:pPr marL="0" marR="0" algn="ctr">
                        <a:lnSpc>
                          <a:spcPct val="150000"/>
                        </a:lnSpc>
                        <a:spcBef>
                          <a:spcPts val="0"/>
                        </a:spcBef>
                        <a:spcAft>
                          <a:spcPts val="0"/>
                        </a:spcAft>
                      </a:pPr>
                      <a:r>
                        <a:rPr lang="en-US" sz="1300">
                          <a:effectLst/>
                        </a:rPr>
                        <a:t>Vinhomes</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379.573</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128.226</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34%</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rtl="0" eaLnBrk="1" hangingPunct="1">
                        <a:lnSpc>
                          <a:spcPct val="150000"/>
                        </a:lnSpc>
                        <a:spcBef>
                          <a:spcPts val="0"/>
                        </a:spcBef>
                        <a:spcAft>
                          <a:spcPts val="0"/>
                        </a:spcAft>
                        <a:buClr>
                          <a:srgbClr val="000000"/>
                        </a:buClr>
                        <a:buFont typeface="Arial"/>
                      </a:pPr>
                      <a:r>
                        <a:rPr lang="vi-VN" sz="1300" b="0" i="0" u="none" strike="noStrike" cap="none">
                          <a:solidFill>
                            <a:schemeClr val="dk1"/>
                          </a:solidFill>
                          <a:effectLst/>
                          <a:latin typeface="+mn-lt"/>
                          <a:ea typeface="+mn-ea"/>
                          <a:cs typeface="+mn-cs"/>
                          <a:sym typeface="Arial"/>
                        </a:rPr>
                        <a:t>243.</a:t>
                      </a:r>
                      <a:r>
                        <a:rPr lang="en-US" sz="1300" b="0" i="0" u="none" strike="noStrike" cap="none">
                          <a:solidFill>
                            <a:schemeClr val="dk1"/>
                          </a:solidFill>
                          <a:effectLst/>
                          <a:latin typeface="+mn-lt"/>
                          <a:ea typeface="+mn-ea"/>
                          <a:cs typeface="+mn-cs"/>
                          <a:sym typeface="Arial"/>
                        </a:rPr>
                        <a:t>409</a:t>
                      </a:r>
                    </a:p>
                  </a:txBody>
                  <a:tcPr marL="68580" marR="68580" marT="0" marB="0" anchor="ctr"/>
                </a:tc>
                <a:extLst>
                  <a:ext uri="{0D108BD9-81ED-4DB2-BD59-A6C34878D82A}">
                    <a16:rowId xmlns:a16="http://schemas.microsoft.com/office/drawing/2014/main" val="349905172"/>
                  </a:ext>
                </a:extLst>
              </a:tr>
              <a:tr h="299694">
                <a:tc>
                  <a:txBody>
                    <a:bodyPr/>
                    <a:lstStyle/>
                    <a:p>
                      <a:pPr marL="0" marR="0" algn="ctr">
                        <a:lnSpc>
                          <a:spcPct val="150000"/>
                        </a:lnSpc>
                        <a:spcBef>
                          <a:spcPts val="0"/>
                        </a:spcBef>
                        <a:spcAft>
                          <a:spcPts val="0"/>
                        </a:spcAft>
                      </a:pPr>
                      <a:r>
                        <a:rPr lang="en-US" sz="1300">
                          <a:effectLst/>
                        </a:rPr>
                        <a:t>Novaland</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95.362</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65.736</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69%</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rtl="0" eaLnBrk="1" hangingPunct="1">
                        <a:lnSpc>
                          <a:spcPct val="150000"/>
                        </a:lnSpc>
                        <a:spcBef>
                          <a:spcPts val="0"/>
                        </a:spcBef>
                        <a:spcAft>
                          <a:spcPts val="0"/>
                        </a:spcAft>
                        <a:buClr>
                          <a:srgbClr val="000000"/>
                        </a:buClr>
                        <a:buFont typeface="Arial"/>
                      </a:pPr>
                      <a:r>
                        <a:rPr lang="vi-VN" sz="1300" b="0" i="0" u="none" strike="noStrike" cap="none">
                          <a:solidFill>
                            <a:schemeClr val="dk1"/>
                          </a:solidFill>
                          <a:effectLst/>
                          <a:latin typeface="+mn-lt"/>
                          <a:ea typeface="+mn-ea"/>
                          <a:cs typeface="+mn-cs"/>
                          <a:sym typeface="Arial"/>
                        </a:rPr>
                        <a:t>28.</a:t>
                      </a:r>
                      <a:r>
                        <a:rPr lang="en-US" sz="1300" b="0" i="0" u="none" strike="noStrike" cap="none">
                          <a:solidFill>
                            <a:schemeClr val="dk1"/>
                          </a:solidFill>
                          <a:effectLst/>
                          <a:latin typeface="+mn-lt"/>
                          <a:ea typeface="+mn-ea"/>
                          <a:cs typeface="+mn-cs"/>
                          <a:sym typeface="Arial"/>
                        </a:rPr>
                        <a:t>374</a:t>
                      </a:r>
                    </a:p>
                  </a:txBody>
                  <a:tcPr marL="68580" marR="68580" marT="0" marB="0" anchor="ctr"/>
                </a:tc>
                <a:extLst>
                  <a:ext uri="{0D108BD9-81ED-4DB2-BD59-A6C34878D82A}">
                    <a16:rowId xmlns:a16="http://schemas.microsoft.com/office/drawing/2014/main" val="2922439414"/>
                  </a:ext>
                </a:extLst>
              </a:tr>
              <a:tr h="289686">
                <a:tc>
                  <a:txBody>
                    <a:bodyPr/>
                    <a:lstStyle/>
                    <a:p>
                      <a:pPr marL="0" marR="0" algn="ctr">
                        <a:lnSpc>
                          <a:spcPct val="150000"/>
                        </a:lnSpc>
                        <a:spcBef>
                          <a:spcPts val="0"/>
                        </a:spcBef>
                        <a:spcAft>
                          <a:spcPts val="0"/>
                        </a:spcAft>
                      </a:pPr>
                      <a:r>
                        <a:rPr lang="en-US" sz="1300">
                          <a:effectLst/>
                        </a:rPr>
                        <a:t>Phát Đạt</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37.455</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13.864</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37%</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rtl="0" eaLnBrk="1" hangingPunct="1">
                        <a:lnSpc>
                          <a:spcPct val="150000"/>
                        </a:lnSpc>
                        <a:spcBef>
                          <a:spcPts val="0"/>
                        </a:spcBef>
                        <a:spcAft>
                          <a:spcPts val="0"/>
                        </a:spcAft>
                        <a:buClr>
                          <a:srgbClr val="000000"/>
                        </a:buClr>
                        <a:buFont typeface="Arial"/>
                      </a:pPr>
                      <a:r>
                        <a:rPr lang="vi-VN" sz="1300" b="0" i="0" u="none" strike="noStrike" cap="none">
                          <a:solidFill>
                            <a:schemeClr val="dk1"/>
                          </a:solidFill>
                          <a:effectLst/>
                          <a:latin typeface="+mn-lt"/>
                          <a:ea typeface="+mn-ea"/>
                          <a:cs typeface="+mn-cs"/>
                          <a:sym typeface="Arial"/>
                        </a:rPr>
                        <a:t>11.</a:t>
                      </a:r>
                      <a:r>
                        <a:rPr lang="en-US" sz="1300" b="0" i="0" u="none" strike="noStrike" cap="none">
                          <a:solidFill>
                            <a:schemeClr val="dk1"/>
                          </a:solidFill>
                          <a:effectLst/>
                          <a:latin typeface="+mn-lt"/>
                          <a:ea typeface="+mn-ea"/>
                          <a:cs typeface="+mn-cs"/>
                          <a:sym typeface="Arial"/>
                        </a:rPr>
                        <a:t>216</a:t>
                      </a:r>
                    </a:p>
                  </a:txBody>
                  <a:tcPr marL="68580" marR="68580" marT="0" marB="0" anchor="ctr"/>
                </a:tc>
                <a:extLst>
                  <a:ext uri="{0D108BD9-81ED-4DB2-BD59-A6C34878D82A}">
                    <a16:rowId xmlns:a16="http://schemas.microsoft.com/office/drawing/2014/main" val="75753398"/>
                  </a:ext>
                </a:extLst>
              </a:tr>
              <a:tr h="299694">
                <a:tc>
                  <a:txBody>
                    <a:bodyPr/>
                    <a:lstStyle/>
                    <a:p>
                      <a:pPr marL="0" marR="0" algn="ctr">
                        <a:lnSpc>
                          <a:spcPct val="150000"/>
                        </a:lnSpc>
                        <a:spcBef>
                          <a:spcPts val="0"/>
                        </a:spcBef>
                        <a:spcAft>
                          <a:spcPts val="0"/>
                        </a:spcAft>
                      </a:pPr>
                      <a:r>
                        <a:rPr lang="en-US" sz="1300">
                          <a:effectLst/>
                        </a:rPr>
                        <a:t>Khang Điền</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33.451</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7.992</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24%</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rtl="0" eaLnBrk="1" hangingPunct="1">
                        <a:lnSpc>
                          <a:spcPct val="150000"/>
                        </a:lnSpc>
                        <a:spcBef>
                          <a:spcPts val="0"/>
                        </a:spcBef>
                        <a:spcAft>
                          <a:spcPts val="0"/>
                        </a:spcAft>
                        <a:buClr>
                          <a:srgbClr val="000000"/>
                        </a:buClr>
                        <a:buFont typeface="Arial"/>
                      </a:pPr>
                      <a:r>
                        <a:rPr lang="vi-VN" sz="1300" b="0" i="0" u="none" strike="noStrike" cap="none">
                          <a:solidFill>
                            <a:schemeClr val="dk1"/>
                          </a:solidFill>
                          <a:effectLst/>
                          <a:latin typeface="+mn-lt"/>
                          <a:ea typeface="+mn-ea"/>
                          <a:cs typeface="+mn-cs"/>
                          <a:sym typeface="Arial"/>
                        </a:rPr>
                        <a:t>21.</a:t>
                      </a:r>
                      <a:r>
                        <a:rPr lang="en-US" sz="1300" b="0" i="0" u="none" strike="noStrike" cap="none">
                          <a:solidFill>
                            <a:schemeClr val="dk1"/>
                          </a:solidFill>
                          <a:effectLst/>
                          <a:latin typeface="+mn-lt"/>
                          <a:ea typeface="+mn-ea"/>
                          <a:cs typeface="+mn-cs"/>
                          <a:sym typeface="Arial"/>
                        </a:rPr>
                        <a:t>791</a:t>
                      </a:r>
                    </a:p>
                  </a:txBody>
                  <a:tcPr marL="68580" marR="68580" marT="0" marB="0" anchor="ctr"/>
                </a:tc>
                <a:extLst>
                  <a:ext uri="{0D108BD9-81ED-4DB2-BD59-A6C34878D82A}">
                    <a16:rowId xmlns:a16="http://schemas.microsoft.com/office/drawing/2014/main" val="3776090976"/>
                  </a:ext>
                </a:extLst>
              </a:tr>
              <a:tr h="289686">
                <a:tc>
                  <a:txBody>
                    <a:bodyPr/>
                    <a:lstStyle/>
                    <a:p>
                      <a:pPr marL="0" marR="0" algn="ctr">
                        <a:lnSpc>
                          <a:spcPct val="150000"/>
                        </a:lnSpc>
                        <a:spcBef>
                          <a:spcPts val="0"/>
                        </a:spcBef>
                        <a:spcAft>
                          <a:spcPts val="0"/>
                        </a:spcAft>
                      </a:pPr>
                      <a:r>
                        <a:rPr lang="en-US" sz="1300">
                          <a:effectLst/>
                        </a:rPr>
                        <a:t>Nam Long</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23.300</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12.605</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54%</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rtl="0" eaLnBrk="1" hangingPunct="1">
                        <a:lnSpc>
                          <a:spcPct val="150000"/>
                        </a:lnSpc>
                        <a:spcBef>
                          <a:spcPts val="0"/>
                        </a:spcBef>
                        <a:spcAft>
                          <a:spcPts val="0"/>
                        </a:spcAft>
                        <a:buClr>
                          <a:srgbClr val="000000"/>
                        </a:buClr>
                        <a:buFont typeface="Arial"/>
                      </a:pPr>
                      <a:r>
                        <a:rPr lang="vi-VN" sz="1300" b="0" i="0" u="none" strike="noStrike" cap="none">
                          <a:solidFill>
                            <a:schemeClr val="dk1"/>
                          </a:solidFill>
                          <a:effectLst/>
                          <a:latin typeface="+mn-lt"/>
                          <a:ea typeface="+mn-ea"/>
                          <a:cs typeface="+mn-cs"/>
                          <a:sym typeface="Arial"/>
                        </a:rPr>
                        <a:t>12.</a:t>
                      </a:r>
                      <a:r>
                        <a:rPr lang="en-US" sz="1300" b="0" i="0" u="none" strike="noStrike" cap="none">
                          <a:solidFill>
                            <a:schemeClr val="dk1"/>
                          </a:solidFill>
                          <a:effectLst/>
                          <a:latin typeface="+mn-lt"/>
                          <a:ea typeface="+mn-ea"/>
                          <a:cs typeface="+mn-cs"/>
                          <a:sym typeface="Arial"/>
                        </a:rPr>
                        <a:t>482</a:t>
                      </a:r>
                    </a:p>
                  </a:txBody>
                  <a:tcPr marL="68580" marR="68580" marT="0" marB="0" anchor="ctr"/>
                </a:tc>
                <a:extLst>
                  <a:ext uri="{0D108BD9-81ED-4DB2-BD59-A6C34878D82A}">
                    <a16:rowId xmlns:a16="http://schemas.microsoft.com/office/drawing/2014/main" val="3424842716"/>
                  </a:ext>
                </a:extLst>
              </a:tr>
              <a:tr h="299694">
                <a:tc>
                  <a:txBody>
                    <a:bodyPr/>
                    <a:lstStyle/>
                    <a:p>
                      <a:pPr marL="0" marR="0" algn="ctr">
                        <a:lnSpc>
                          <a:spcPct val="150000"/>
                        </a:lnSpc>
                        <a:spcBef>
                          <a:spcPts val="0"/>
                        </a:spcBef>
                        <a:spcAft>
                          <a:spcPts val="0"/>
                        </a:spcAft>
                      </a:pPr>
                      <a:r>
                        <a:rPr lang="en-US" sz="1300">
                          <a:effectLst/>
                        </a:rPr>
                        <a:t>Đất Xanh</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22.025</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13.115</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60%</a:t>
                      </a:r>
                      <a:endParaRPr lang="en-US" sz="1300">
                        <a:effectLst/>
                        <a:latin typeface="Roboto" panose="02000000000000000000" pitchFamily="2" charset="0"/>
                        <a:ea typeface="Roboto" panose="02000000000000000000" pitchFamily="2" charset="0"/>
                        <a:cs typeface="Roboto" panose="02000000000000000000" pitchFamily="2" charset="0"/>
                      </a:endParaRPr>
                    </a:p>
                  </a:txBody>
                  <a:tcPr marL="68580" marR="68580" marT="0" marB="0" anchor="ctr"/>
                </a:tc>
                <a:tc>
                  <a:txBody>
                    <a:bodyPr/>
                    <a:lstStyle/>
                    <a:p>
                      <a:pPr marL="0" marR="0" algn="ctr" rtl="0" eaLnBrk="1" hangingPunct="1">
                        <a:lnSpc>
                          <a:spcPct val="150000"/>
                        </a:lnSpc>
                        <a:spcBef>
                          <a:spcPts val="0"/>
                        </a:spcBef>
                        <a:spcAft>
                          <a:spcPts val="0"/>
                        </a:spcAft>
                        <a:buClr>
                          <a:srgbClr val="000000"/>
                        </a:buClr>
                        <a:buFont typeface="Arial"/>
                      </a:pPr>
                      <a:r>
                        <a:rPr lang="vi-VN" sz="1300" b="0" i="0" u="none" strike="noStrike" cap="none">
                          <a:solidFill>
                            <a:schemeClr val="dk1"/>
                          </a:solidFill>
                          <a:effectLst/>
                          <a:latin typeface="+mn-lt"/>
                          <a:ea typeface="+mn-ea"/>
                          <a:cs typeface="+mn-cs"/>
                          <a:sym typeface="Arial"/>
                        </a:rPr>
                        <a:t>9.</a:t>
                      </a:r>
                      <a:r>
                        <a:rPr lang="en-US" sz="1300" b="0" i="0" u="none" strike="noStrike" cap="none">
                          <a:solidFill>
                            <a:schemeClr val="dk1"/>
                          </a:solidFill>
                          <a:effectLst/>
                          <a:latin typeface="+mn-lt"/>
                          <a:ea typeface="+mn-ea"/>
                          <a:cs typeface="+mn-cs"/>
                          <a:sym typeface="Arial"/>
                        </a:rPr>
                        <a:t>089</a:t>
                      </a:r>
                    </a:p>
                  </a:txBody>
                  <a:tcPr marL="68580" marR="68580" marT="0" marB="0" anchor="ctr"/>
                </a:tc>
                <a:extLst>
                  <a:ext uri="{0D108BD9-81ED-4DB2-BD59-A6C34878D82A}">
                    <a16:rowId xmlns:a16="http://schemas.microsoft.com/office/drawing/2014/main" val="1177854312"/>
                  </a:ext>
                </a:extLst>
              </a:tr>
            </a:tbl>
          </a:graphicData>
        </a:graphic>
      </p:graphicFrame>
      <p:sp>
        <p:nvSpPr>
          <p:cNvPr id="13" name="TextBox 12">
            <a:extLst>
              <a:ext uri="{FF2B5EF4-FFF2-40B4-BE49-F238E27FC236}">
                <a16:creationId xmlns:a16="http://schemas.microsoft.com/office/drawing/2014/main" id="{D2840147-8C95-8701-2186-3680DA73B4BD}"/>
              </a:ext>
            </a:extLst>
          </p:cNvPr>
          <p:cNvSpPr txBox="1"/>
          <p:nvPr/>
        </p:nvSpPr>
        <p:spPr>
          <a:xfrm>
            <a:off x="815668" y="830432"/>
            <a:ext cx="4598043" cy="338554"/>
          </a:xfrm>
          <a:prstGeom prst="rect">
            <a:avLst/>
          </a:prstGeom>
          <a:noFill/>
        </p:spPr>
        <p:txBody>
          <a:bodyPr wrap="square">
            <a:spAutoFit/>
          </a:bodyPr>
          <a:lstStyle/>
          <a:p>
            <a:pPr algn="ctr"/>
            <a:r>
              <a:rPr lang="vi-VN" sz="1600" b="1">
                <a:latin typeface="Roboto" panose="02000000000000000000" pitchFamily="2" charset="0"/>
                <a:ea typeface="Roboto" panose="02000000000000000000" pitchFamily="2" charset="0"/>
                <a:cs typeface="Roboto" panose="02000000000000000000" pitchFamily="2" charset="0"/>
              </a:rPr>
              <a:t>Giá trị định giá các doanh nghiệp bất động sản</a:t>
            </a:r>
            <a:endParaRPr lang="en-US" sz="1600" b="1">
              <a:latin typeface="Roboto" panose="02000000000000000000" pitchFamily="2" charset="0"/>
              <a:ea typeface="Roboto" panose="02000000000000000000" pitchFamily="2" charset="0"/>
              <a:cs typeface="Roboto" panose="02000000000000000000" pitchFamily="2" charset="0"/>
            </a:endParaRPr>
          </a:p>
        </p:txBody>
      </p:sp>
      <p:sp>
        <p:nvSpPr>
          <p:cNvPr id="15" name="TextBox 14">
            <a:extLst>
              <a:ext uri="{FF2B5EF4-FFF2-40B4-BE49-F238E27FC236}">
                <a16:creationId xmlns:a16="http://schemas.microsoft.com/office/drawing/2014/main" id="{6EA62DB1-31DA-77C8-28E7-C2D8142584B2}"/>
              </a:ext>
            </a:extLst>
          </p:cNvPr>
          <p:cNvSpPr txBox="1"/>
          <p:nvPr/>
        </p:nvSpPr>
        <p:spPr>
          <a:xfrm>
            <a:off x="8289643" y="908052"/>
            <a:ext cx="2303362" cy="315856"/>
          </a:xfrm>
          <a:prstGeom prst="rect">
            <a:avLst/>
          </a:prstGeom>
          <a:noFill/>
        </p:spPr>
        <p:txBody>
          <a:bodyPr wrap="square">
            <a:spAutoFit/>
          </a:bodyPr>
          <a:lstStyle/>
          <a:p>
            <a:pPr marL="0" marR="0" algn="r">
              <a:lnSpc>
                <a:spcPct val="150000"/>
              </a:lnSpc>
              <a:spcBef>
                <a:spcPts val="0"/>
              </a:spcBef>
              <a:spcAft>
                <a:spcPts val="0"/>
              </a:spcAft>
            </a:pPr>
            <a:r>
              <a:rPr lang="vi-VN" sz="1100" i="1">
                <a:effectLst/>
                <a:latin typeface="Roboto" panose="02000000000000000000" pitchFamily="2" charset="0"/>
                <a:ea typeface="Roboto" panose="02000000000000000000" pitchFamily="2" charset="0"/>
                <a:cs typeface="Roboto" panose="02000000000000000000" pitchFamily="2" charset="0"/>
              </a:rPr>
              <a:t>Đơn vị tính: tỷ đồng</a:t>
            </a:r>
            <a:endParaRPr lang="en-US" sz="1100">
              <a:effectLst/>
              <a:latin typeface="Roboto" panose="02000000000000000000" pitchFamily="2" charset="0"/>
              <a:ea typeface="Roboto" panose="02000000000000000000" pitchFamily="2" charset="0"/>
              <a:cs typeface="Roboto" panose="02000000000000000000" pitchFamily="2" charset="0"/>
            </a:endParaRPr>
          </a:p>
        </p:txBody>
      </p:sp>
      <p:sp>
        <p:nvSpPr>
          <p:cNvPr id="17" name="TextBox 16">
            <a:extLst>
              <a:ext uri="{FF2B5EF4-FFF2-40B4-BE49-F238E27FC236}">
                <a16:creationId xmlns:a16="http://schemas.microsoft.com/office/drawing/2014/main" id="{EF6294E9-4A28-89FE-6463-89503A719113}"/>
              </a:ext>
            </a:extLst>
          </p:cNvPr>
          <p:cNvSpPr txBox="1"/>
          <p:nvPr/>
        </p:nvSpPr>
        <p:spPr>
          <a:xfrm>
            <a:off x="6577901" y="3406242"/>
            <a:ext cx="5159288" cy="318036"/>
          </a:xfrm>
          <a:prstGeom prst="rect">
            <a:avLst/>
          </a:prstGeom>
          <a:noFill/>
        </p:spPr>
        <p:txBody>
          <a:bodyPr wrap="square">
            <a:spAutoFit/>
          </a:bodyPr>
          <a:lstStyle/>
          <a:p>
            <a:pPr algn="r">
              <a:lnSpc>
                <a:spcPct val="150000"/>
              </a:lnSpc>
            </a:pPr>
            <a:r>
              <a:rPr lang="vi-VN" sz="1100" i="1">
                <a:latin typeface="Roboto" panose="02000000000000000000" pitchFamily="2" charset="0"/>
                <a:ea typeface="Roboto" panose="02000000000000000000" pitchFamily="2" charset="0"/>
                <a:cs typeface="Roboto" panose="02000000000000000000" pitchFamily="2" charset="0"/>
              </a:rPr>
              <a:t>Nguồn: Tổng hợp báo cáo phân tích cổ phiếu và BCTC các công ty</a:t>
            </a:r>
            <a:r>
              <a:rPr lang="en-US" sz="1100" i="1">
                <a:latin typeface="Roboto" panose="02000000000000000000" pitchFamily="2" charset="0"/>
                <a:ea typeface="Roboto" panose="02000000000000000000" pitchFamily="2" charset="0"/>
                <a:cs typeface="Roboto" panose="02000000000000000000" pitchFamily="2" charset="0"/>
              </a:rPr>
              <a:t> </a:t>
            </a:r>
            <a:r>
              <a:rPr lang="en-US" sz="1100" i="1" err="1">
                <a:latin typeface="Roboto" panose="02000000000000000000" pitchFamily="2" charset="0"/>
                <a:ea typeface="Roboto" panose="02000000000000000000" pitchFamily="2" charset="0"/>
                <a:cs typeface="Roboto" panose="02000000000000000000" pitchFamily="2" charset="0"/>
              </a:rPr>
              <a:t>cuối</a:t>
            </a:r>
            <a:r>
              <a:rPr lang="en-US" sz="1100" i="1">
                <a:latin typeface="Roboto" panose="02000000000000000000" pitchFamily="2" charset="0"/>
                <a:ea typeface="Roboto" panose="02000000000000000000" pitchFamily="2" charset="0"/>
                <a:cs typeface="Roboto" panose="02000000000000000000" pitchFamily="2" charset="0"/>
              </a:rPr>
              <a:t> 2022</a:t>
            </a:r>
          </a:p>
        </p:txBody>
      </p:sp>
      <p:sp>
        <p:nvSpPr>
          <p:cNvPr id="2" name="Hình chữ nhật 11">
            <a:extLst>
              <a:ext uri="{FF2B5EF4-FFF2-40B4-BE49-F238E27FC236}">
                <a16:creationId xmlns:a16="http://schemas.microsoft.com/office/drawing/2014/main" id="{E07D1CD7-1FF1-B2D1-E487-EEFCD42C6A91}"/>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nvGrpSpPr>
          <p:cNvPr id="6" name="Group 5">
            <a:extLst>
              <a:ext uri="{FF2B5EF4-FFF2-40B4-BE49-F238E27FC236}">
                <a16:creationId xmlns:a16="http://schemas.microsoft.com/office/drawing/2014/main" id="{FA5AD7CE-A9AD-3FCF-57E3-C057397B9BFC}"/>
              </a:ext>
            </a:extLst>
          </p:cNvPr>
          <p:cNvGrpSpPr/>
          <p:nvPr/>
        </p:nvGrpSpPr>
        <p:grpSpPr>
          <a:xfrm>
            <a:off x="1106182" y="5094646"/>
            <a:ext cx="9660699" cy="1683211"/>
            <a:chOff x="363154" y="5453208"/>
            <a:chExt cx="5011486" cy="1355949"/>
          </a:xfrm>
        </p:grpSpPr>
        <p:sp>
          <p:nvSpPr>
            <p:cNvPr id="9" name="TextBox 8">
              <a:extLst>
                <a:ext uri="{FF2B5EF4-FFF2-40B4-BE49-F238E27FC236}">
                  <a16:creationId xmlns:a16="http://schemas.microsoft.com/office/drawing/2014/main" id="{6E0500C4-81E3-7664-BEF2-154A974FAC35}"/>
                </a:ext>
              </a:extLst>
            </p:cNvPr>
            <p:cNvSpPr txBox="1"/>
            <p:nvPr/>
          </p:nvSpPr>
          <p:spPr>
            <a:xfrm>
              <a:off x="508939" y="5474392"/>
              <a:ext cx="4719917" cy="1264475"/>
            </a:xfrm>
            <a:prstGeom prst="rect">
              <a:avLst/>
            </a:prstGeom>
            <a:noFill/>
          </p:spPr>
          <p:txBody>
            <a:bodyPr wrap="square" rtlCol="0">
              <a:spAutoFit/>
            </a:bodyPr>
            <a:lstStyle/>
            <a:p>
              <a:pPr marL="171450" indent="-171450" algn="just">
                <a:buFont typeface="Arial" panose="020B0604020202020204" pitchFamily="34" charset="0"/>
                <a:buChar char="•"/>
              </a:pPr>
              <a:r>
                <a:rPr lang="vi-VN" sz="1200">
                  <a:latin typeface="Roboto" panose="02000000000000000000" pitchFamily="2" charset="0"/>
                  <a:ea typeface="Roboto" panose="02000000000000000000" pitchFamily="2" charset="0"/>
                  <a:cs typeface="Roboto" panose="02000000000000000000" pitchFamily="2" charset="0"/>
                </a:rPr>
                <a:t>Tỷ lệ nợ trên giá trị các dự án hiện tại của các công ty ước tính vào khoảng từ 20-70%. Điều đó thể hiện việc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giá trị của các khoản bất động sản khi được thanh lý hoàn toàn có thể thanh toán các khoản nợ hiện có</a:t>
              </a:r>
              <a:r>
                <a:rPr lang="vi-VN" sz="1200">
                  <a:latin typeface="Roboto" panose="02000000000000000000" pitchFamily="2" charset="0"/>
                  <a:ea typeface="Roboto" panose="02000000000000000000" pitchFamily="2" charset="0"/>
                  <a:cs typeface="Roboto" panose="02000000000000000000" pitchFamily="2" charset="0"/>
                </a:rPr>
                <a:t>. </a:t>
              </a:r>
              <a:endParaRPr lang="en-US" sz="120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vi-VN" sz="1200">
                  <a:latin typeface="Roboto" panose="02000000000000000000" pitchFamily="2" charset="0"/>
                  <a:ea typeface="Roboto" panose="02000000000000000000" pitchFamily="2" charset="0"/>
                  <a:cs typeface="Roboto" panose="02000000000000000000" pitchFamily="2" charset="0"/>
                </a:rPr>
                <a:t>Tất nhiên, trong điều kiện thị trường bất động sản đang đóng băng như hiện tại thì việc thanh lý các khoản bất động sản này sẽ khiến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giá bất động sản giảm </a:t>
              </a:r>
              <a:r>
                <a:rPr lang="vi-VN" sz="1200">
                  <a:latin typeface="Roboto" panose="02000000000000000000" pitchFamily="2" charset="0"/>
                  <a:ea typeface="Roboto" panose="02000000000000000000" pitchFamily="2" charset="0"/>
                  <a:cs typeface="Roboto" panose="02000000000000000000" pitchFamily="2" charset="0"/>
                </a:rPr>
                <a:t>rất nhiều và điều này cũng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phù hợp với định hướng của cơ quan quản lý trong việc điều chỉnh giá cả nhà đất về mức giá trị thực</a:t>
              </a:r>
              <a:r>
                <a:rPr lang="vi-VN" sz="1200">
                  <a:latin typeface="Roboto" panose="02000000000000000000" pitchFamily="2" charset="0"/>
                  <a:ea typeface="Roboto" panose="02000000000000000000" pitchFamily="2" charset="0"/>
                  <a:cs typeface="Roboto" panose="02000000000000000000" pitchFamily="2" charset="0"/>
                </a:rPr>
                <a:t>. </a:t>
              </a:r>
              <a:endParaRPr lang="en-US" sz="120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vi-VN" sz="1200">
                  <a:latin typeface="Roboto" panose="02000000000000000000" pitchFamily="2" charset="0"/>
                  <a:ea typeface="Roboto" panose="02000000000000000000" pitchFamily="2" charset="0"/>
                  <a:cs typeface="Roboto" panose="02000000000000000000" pitchFamily="2" charset="0"/>
                </a:rPr>
                <a:t>Hiện tại phần lớn các tài sản bất động sản của các công ty đều được thế chấp ở các ngân hàng thương mại với tỷ lệ vay từ 50-70%. Do đó,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mức giảm giá trị bất động sản từ 20-30% sẽ vừa có thể kích hoạt nhu cầu bất động sản của thị trường và vừa có thể đảm bảo không ảnh hưởng đến hệ thống tài chính</a:t>
              </a:r>
              <a:r>
                <a:rPr lang="vi-VN" sz="1200">
                  <a:latin typeface="Roboto" panose="02000000000000000000" pitchFamily="2" charset="0"/>
                  <a:ea typeface="Roboto" panose="02000000000000000000" pitchFamily="2" charset="0"/>
                  <a:cs typeface="Roboto" panose="02000000000000000000" pitchFamily="2" charset="0"/>
                </a:rPr>
                <a:t>.</a:t>
              </a:r>
              <a:endParaRPr lang="en-US" sz="120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
          <p:nvSpPr>
            <p:cNvPr id="11" name="Rectangle: Rounded Corners 10">
              <a:extLst>
                <a:ext uri="{FF2B5EF4-FFF2-40B4-BE49-F238E27FC236}">
                  <a16:creationId xmlns:a16="http://schemas.microsoft.com/office/drawing/2014/main" id="{AE21F468-0603-4CFD-A5C9-E4903B4E5985}"/>
                </a:ext>
              </a:extLst>
            </p:cNvPr>
            <p:cNvSpPr/>
            <p:nvPr/>
          </p:nvSpPr>
          <p:spPr>
            <a:xfrm>
              <a:off x="363154" y="5453208"/>
              <a:ext cx="5011486" cy="1355949"/>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516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10551794" cy="550535"/>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Ví</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dụ</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 6: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Khả</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năng</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 </a:t>
            </a:r>
            <a:r>
              <a:rPr lang="en-US" sz="2800" b="1" dirty="0" err="1">
                <a:solidFill>
                  <a:srgbClr val="002060"/>
                </a:solidFill>
                <a:latin typeface="Roboto" panose="02000000000000000000" pitchFamily="2" charset="0"/>
                <a:ea typeface="Tahoma" panose="020B0604030504040204" pitchFamily="34" charset="0"/>
                <a:cs typeface="Arial" panose="020B0604020202020204" pitchFamily="34" charset="0"/>
              </a:rPr>
              <a:t>đảm</a:t>
            </a:r>
            <a:r>
              <a:rPr lang="en-US" sz="2800" b="1" dirty="0">
                <a:solidFill>
                  <a:srgbClr val="002060"/>
                </a:solidFill>
                <a:latin typeface="Roboto" panose="02000000000000000000" pitchFamily="2" charset="0"/>
                <a:ea typeface="Tahoma" panose="020B0604030504040204" pitchFamily="34" charset="0"/>
                <a:cs typeface="Arial" panose="020B0604020202020204" pitchFamily="34" charset="0"/>
              </a:rPr>
              <a:t> </a:t>
            </a:r>
            <a:r>
              <a:rPr lang="en-US" sz="2800" b="1" dirty="0" err="1">
                <a:solidFill>
                  <a:srgbClr val="002060"/>
                </a:solidFill>
                <a:latin typeface="Roboto" panose="02000000000000000000" pitchFamily="2" charset="0"/>
                <a:ea typeface="Tahoma" panose="020B0604030504040204" pitchFamily="34" charset="0"/>
                <a:cs typeface="Arial" panose="020B0604020202020204" pitchFamily="34" charset="0"/>
              </a:rPr>
              <a:t>bảo</a:t>
            </a:r>
            <a:r>
              <a:rPr lang="en-US" sz="2800" b="1" dirty="0">
                <a:solidFill>
                  <a:srgbClr val="002060"/>
                </a:solidFill>
                <a:latin typeface="Roboto" panose="02000000000000000000" pitchFamily="2" charset="0"/>
                <a:ea typeface="Tahoma" panose="020B0604030504040204" pitchFamily="34" charset="0"/>
                <a:cs typeface="Arial" panose="020B0604020202020204" pitchFamily="34" charset="0"/>
              </a:rPr>
              <a:t> </a:t>
            </a:r>
            <a:r>
              <a:rPr lang="en-US" sz="2800" b="1" dirty="0" err="1">
                <a:solidFill>
                  <a:srgbClr val="002060"/>
                </a:solidFill>
                <a:latin typeface="Roboto" panose="02000000000000000000" pitchFamily="2" charset="0"/>
                <a:ea typeface="Tahoma" panose="020B0604030504040204" pitchFamily="34" charset="0"/>
                <a:cs typeface="Arial" panose="020B0604020202020204" pitchFamily="34" charset="0"/>
              </a:rPr>
              <a:t>từ</a:t>
            </a:r>
            <a:r>
              <a:rPr lang="en-US" sz="2800" b="1" dirty="0">
                <a:solidFill>
                  <a:srgbClr val="002060"/>
                </a:solidFill>
                <a:latin typeface="Roboto" panose="02000000000000000000" pitchFamily="2" charset="0"/>
                <a:ea typeface="Tahoma" panose="020B0604030504040204" pitchFamily="34" charset="0"/>
                <a:cs typeface="Arial" panose="020B0604020202020204" pitchFamily="34" charset="0"/>
              </a:rPr>
              <a:t> </a:t>
            </a:r>
            <a:r>
              <a:rPr lang="en-US" sz="2800" b="1" dirty="0" err="1">
                <a:solidFill>
                  <a:srgbClr val="002060"/>
                </a:solidFill>
                <a:latin typeface="Roboto" panose="02000000000000000000" pitchFamily="2" charset="0"/>
                <a:ea typeface="Tahoma" panose="020B0604030504040204" pitchFamily="34" charset="0"/>
                <a:cs typeface="Arial" panose="020B0604020202020204" pitchFamily="34" charset="0"/>
              </a:rPr>
              <a:t>tài</a:t>
            </a:r>
            <a:r>
              <a:rPr lang="en-US" sz="2800" b="1" dirty="0">
                <a:solidFill>
                  <a:srgbClr val="002060"/>
                </a:solidFill>
                <a:latin typeface="Roboto" panose="02000000000000000000" pitchFamily="2" charset="0"/>
                <a:ea typeface="Tahoma" panose="020B0604030504040204" pitchFamily="34" charset="0"/>
                <a:cs typeface="Arial" panose="020B0604020202020204" pitchFamily="34" charset="0"/>
              </a:rPr>
              <a:t> </a:t>
            </a:r>
            <a:r>
              <a:rPr lang="en-US" sz="2800" b="1" dirty="0" err="1">
                <a:solidFill>
                  <a:srgbClr val="002060"/>
                </a:solidFill>
                <a:latin typeface="Roboto" panose="02000000000000000000" pitchFamily="2" charset="0"/>
                <a:ea typeface="Tahoma" panose="020B0604030504040204" pitchFamily="34" charset="0"/>
                <a:cs typeface="Arial" panose="020B0604020202020204" pitchFamily="34" charset="0"/>
              </a:rPr>
              <a:t>sản</a:t>
            </a:r>
            <a:r>
              <a:rPr lang="en-US" sz="2800" b="1" dirty="0">
                <a:solidFill>
                  <a:srgbClr val="002060"/>
                </a:solidFill>
                <a:latin typeface="Roboto" panose="02000000000000000000" pitchFamily="2" charset="0"/>
                <a:ea typeface="Tahoma" panose="020B0604030504040204" pitchFamily="34" charset="0"/>
                <a:cs typeface="Arial" panose="020B0604020202020204" pitchFamily="34" charset="0"/>
              </a:rPr>
              <a:t> </a:t>
            </a:r>
            <a:r>
              <a:rPr kumimoji="0" lang="en-US" sz="2800" b="1" i="0" u="none" strike="noStrike" kern="1200" cap="none" spc="0" normalizeH="0" noProof="0" dirty="0" err="1">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của</a:t>
            </a:r>
            <a:r>
              <a:rPr kumimoji="0" lang="en-US" sz="2800" b="1" i="0" u="none" strike="noStrike" kern="1200" cap="none" spc="0" normalizeH="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rPr>
              <a:t> </a:t>
            </a:r>
            <a:r>
              <a:rPr lang="en-US" sz="2800" b="1" dirty="0">
                <a:solidFill>
                  <a:srgbClr val="002060"/>
                </a:solidFill>
                <a:latin typeface="Roboto" panose="02000000000000000000" pitchFamily="2" charset="0"/>
                <a:ea typeface="Tahoma" panose="020B0604030504040204" pitchFamily="34" charset="0"/>
                <a:cs typeface="Arial" panose="020B0604020202020204" pitchFamily="34" charset="0"/>
              </a:rPr>
              <a:t>DN </a:t>
            </a:r>
            <a:r>
              <a:rPr lang="en-US" sz="2800" b="1" dirty="0" err="1">
                <a:solidFill>
                  <a:srgbClr val="002060"/>
                </a:solidFill>
                <a:latin typeface="Roboto" panose="02000000000000000000" pitchFamily="2" charset="0"/>
                <a:ea typeface="Tahoma" panose="020B0604030504040204" pitchFamily="34" charset="0"/>
                <a:cs typeface="Arial" panose="020B0604020202020204" pitchFamily="34" charset="0"/>
              </a:rPr>
              <a:t>BĐS_Version</a:t>
            </a:r>
            <a:r>
              <a:rPr lang="en-US" sz="2800" b="1" dirty="0">
                <a:solidFill>
                  <a:srgbClr val="002060"/>
                </a:solidFill>
                <a:latin typeface="Roboto" panose="02000000000000000000" pitchFamily="2" charset="0"/>
                <a:ea typeface="Tahoma" panose="020B0604030504040204" pitchFamily="34" charset="0"/>
                <a:cs typeface="Arial" panose="020B0604020202020204" pitchFamily="34" charset="0"/>
              </a:rPr>
              <a:t> 3</a:t>
            </a:r>
            <a:endPar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BBF55354-24B4-191B-655E-407FF3BDD564}"/>
              </a:ext>
            </a:extLst>
          </p:cNvPr>
          <p:cNvSpPr txBox="1"/>
          <p:nvPr/>
        </p:nvSpPr>
        <p:spPr>
          <a:xfrm>
            <a:off x="7789274" y="-130"/>
            <a:ext cx="4402726" cy="338554"/>
          </a:xfrm>
          <a:prstGeom prst="rect">
            <a:avLst/>
          </a:prstGeom>
          <a:solidFill>
            <a:srgbClr val="002060"/>
          </a:solidFill>
          <a:ln>
            <a:solidFill>
              <a:srgbClr val="002060"/>
            </a:solidFill>
          </a:ln>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mn-ea"/>
                <a:cs typeface="+mn-cs"/>
              </a:rPr>
              <a:t>DỰ BÁO 6 THÁNG CUỐI NĂM </a:t>
            </a:r>
          </a:p>
        </p:txBody>
      </p:sp>
      <p:sp>
        <p:nvSpPr>
          <p:cNvPr id="2" name="Hình chữ nhật 11">
            <a:extLst>
              <a:ext uri="{FF2B5EF4-FFF2-40B4-BE49-F238E27FC236}">
                <a16:creationId xmlns:a16="http://schemas.microsoft.com/office/drawing/2014/main" id="{E07D1CD7-1FF1-B2D1-E487-EEFCD42C6A91}"/>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nvGrpSpPr>
          <p:cNvPr id="21" name="Group 20">
            <a:extLst>
              <a:ext uri="{FF2B5EF4-FFF2-40B4-BE49-F238E27FC236}">
                <a16:creationId xmlns:a16="http://schemas.microsoft.com/office/drawing/2014/main" id="{7D5E366C-71BC-7A12-A600-A20591E92C68}"/>
              </a:ext>
            </a:extLst>
          </p:cNvPr>
          <p:cNvGrpSpPr/>
          <p:nvPr/>
        </p:nvGrpSpPr>
        <p:grpSpPr>
          <a:xfrm>
            <a:off x="-112509" y="1069117"/>
            <a:ext cx="5526220" cy="5520032"/>
            <a:chOff x="-112509" y="1069117"/>
            <a:chExt cx="5526220" cy="5520032"/>
          </a:xfrm>
        </p:grpSpPr>
        <p:sp>
          <p:nvSpPr>
            <p:cNvPr id="13" name="TextBox 12">
              <a:extLst>
                <a:ext uri="{FF2B5EF4-FFF2-40B4-BE49-F238E27FC236}">
                  <a16:creationId xmlns:a16="http://schemas.microsoft.com/office/drawing/2014/main" id="{D2840147-8C95-8701-2186-3680DA73B4BD}"/>
                </a:ext>
              </a:extLst>
            </p:cNvPr>
            <p:cNvSpPr txBox="1"/>
            <p:nvPr/>
          </p:nvSpPr>
          <p:spPr>
            <a:xfrm>
              <a:off x="-112509" y="1069117"/>
              <a:ext cx="4598043" cy="338554"/>
            </a:xfrm>
            <a:prstGeom prst="rect">
              <a:avLst/>
            </a:prstGeom>
            <a:noFill/>
          </p:spPr>
          <p:txBody>
            <a:bodyPr wrap="square">
              <a:spAutoFit/>
            </a:bodyPr>
            <a:lstStyle/>
            <a:p>
              <a:pPr algn="ctr"/>
              <a:r>
                <a:rPr lang="en-US" sz="1600" b="1">
                  <a:latin typeface="Roboto" panose="02000000000000000000" pitchFamily="2" charset="0"/>
                  <a:ea typeface="Roboto" panose="02000000000000000000" pitchFamily="2" charset="0"/>
                  <a:cs typeface="Roboto" panose="02000000000000000000" pitchFamily="2" charset="0"/>
                </a:rPr>
                <a:t>So </a:t>
              </a:r>
              <a:r>
                <a:rPr lang="en-US" sz="1600" b="1" err="1">
                  <a:latin typeface="Roboto" panose="02000000000000000000" pitchFamily="2" charset="0"/>
                  <a:ea typeface="Roboto" panose="02000000000000000000" pitchFamily="2" charset="0"/>
                  <a:cs typeface="Roboto" panose="02000000000000000000" pitchFamily="2" charset="0"/>
                </a:rPr>
                <a:t>sánh</a:t>
              </a:r>
              <a:r>
                <a:rPr lang="en-US" sz="1600" b="1">
                  <a:latin typeface="Roboto" panose="02000000000000000000" pitchFamily="2" charset="0"/>
                  <a:ea typeface="Roboto" panose="02000000000000000000" pitchFamily="2" charset="0"/>
                  <a:cs typeface="Roboto" panose="02000000000000000000" pitchFamily="2" charset="0"/>
                </a:rPr>
                <a:t> </a:t>
              </a:r>
              <a:r>
                <a:rPr lang="en-US" sz="1600" b="1" err="1">
                  <a:latin typeface="Roboto" panose="02000000000000000000" pitchFamily="2" charset="0"/>
                  <a:ea typeface="Roboto" panose="02000000000000000000" pitchFamily="2" charset="0"/>
                  <a:cs typeface="Roboto" panose="02000000000000000000" pitchFamily="2" charset="0"/>
                </a:rPr>
                <a:t>mức</a:t>
              </a:r>
              <a:r>
                <a:rPr lang="en-US" sz="1600" b="1">
                  <a:latin typeface="Roboto" panose="02000000000000000000" pitchFamily="2" charset="0"/>
                  <a:ea typeface="Roboto" panose="02000000000000000000" pitchFamily="2" charset="0"/>
                  <a:cs typeface="Roboto" panose="02000000000000000000" pitchFamily="2" charset="0"/>
                </a:rPr>
                <a:t> </a:t>
              </a:r>
              <a:r>
                <a:rPr lang="en-US" sz="1600" b="1" err="1">
                  <a:latin typeface="Roboto" panose="02000000000000000000" pitchFamily="2" charset="0"/>
                  <a:ea typeface="Roboto" panose="02000000000000000000" pitchFamily="2" charset="0"/>
                  <a:cs typeface="Roboto" panose="02000000000000000000" pitchFamily="2" charset="0"/>
                </a:rPr>
                <a:t>định</a:t>
              </a:r>
              <a:r>
                <a:rPr lang="en-US" sz="1600" b="1">
                  <a:latin typeface="Roboto" panose="02000000000000000000" pitchFamily="2" charset="0"/>
                  <a:ea typeface="Roboto" panose="02000000000000000000" pitchFamily="2" charset="0"/>
                  <a:cs typeface="Roboto" panose="02000000000000000000" pitchFamily="2" charset="0"/>
                </a:rPr>
                <a:t> </a:t>
              </a:r>
              <a:r>
                <a:rPr lang="en-US" sz="1600" b="1" err="1">
                  <a:latin typeface="Roboto" panose="02000000000000000000" pitchFamily="2" charset="0"/>
                  <a:ea typeface="Roboto" panose="02000000000000000000" pitchFamily="2" charset="0"/>
                  <a:cs typeface="Roboto" panose="02000000000000000000" pitchFamily="2" charset="0"/>
                </a:rPr>
                <a:t>giá</a:t>
              </a:r>
              <a:r>
                <a:rPr lang="en-US" sz="1600" b="1">
                  <a:latin typeface="Roboto" panose="02000000000000000000" pitchFamily="2" charset="0"/>
                  <a:ea typeface="Roboto" panose="02000000000000000000" pitchFamily="2" charset="0"/>
                  <a:cs typeface="Roboto" panose="02000000000000000000" pitchFamily="2" charset="0"/>
                </a:rPr>
                <a:t> </a:t>
              </a:r>
              <a:r>
                <a:rPr lang="en-US" sz="1600" b="1" err="1">
                  <a:latin typeface="Roboto" panose="02000000000000000000" pitchFamily="2" charset="0"/>
                  <a:ea typeface="Roboto" panose="02000000000000000000" pitchFamily="2" charset="0"/>
                  <a:cs typeface="Roboto" panose="02000000000000000000" pitchFamily="2" charset="0"/>
                </a:rPr>
                <a:t>và</a:t>
              </a:r>
              <a:r>
                <a:rPr lang="en-US" sz="1600" b="1">
                  <a:latin typeface="Roboto" panose="02000000000000000000" pitchFamily="2" charset="0"/>
                  <a:ea typeface="Roboto" panose="02000000000000000000" pitchFamily="2" charset="0"/>
                  <a:cs typeface="Roboto" panose="02000000000000000000" pitchFamily="2" charset="0"/>
                </a:rPr>
                <a:t> </a:t>
              </a:r>
              <a:r>
                <a:rPr lang="en-US" sz="1600" b="1" err="1">
                  <a:latin typeface="Roboto" panose="02000000000000000000" pitchFamily="2" charset="0"/>
                  <a:ea typeface="Roboto" panose="02000000000000000000" pitchFamily="2" charset="0"/>
                  <a:cs typeface="Roboto" panose="02000000000000000000" pitchFamily="2" charset="0"/>
                </a:rPr>
                <a:t>giá</a:t>
              </a:r>
              <a:r>
                <a:rPr lang="en-US" sz="1600" b="1">
                  <a:latin typeface="Roboto" panose="02000000000000000000" pitchFamily="2" charset="0"/>
                  <a:ea typeface="Roboto" panose="02000000000000000000" pitchFamily="2" charset="0"/>
                  <a:cs typeface="Roboto" panose="02000000000000000000" pitchFamily="2" charset="0"/>
                </a:rPr>
                <a:t> </a:t>
              </a:r>
              <a:r>
                <a:rPr lang="en-US" sz="1600" b="1" err="1">
                  <a:latin typeface="Roboto" panose="02000000000000000000" pitchFamily="2" charset="0"/>
                  <a:ea typeface="Roboto" panose="02000000000000000000" pitchFamily="2" charset="0"/>
                  <a:cs typeface="Roboto" panose="02000000000000000000" pitchFamily="2" charset="0"/>
                </a:rPr>
                <a:t>trị</a:t>
              </a:r>
              <a:r>
                <a:rPr lang="en-US" sz="1600" b="1">
                  <a:latin typeface="Roboto" panose="02000000000000000000" pitchFamily="2" charset="0"/>
                  <a:ea typeface="Roboto" panose="02000000000000000000" pitchFamily="2" charset="0"/>
                  <a:cs typeface="Roboto" panose="02000000000000000000" pitchFamily="2" charset="0"/>
                </a:rPr>
                <a:t> </a:t>
              </a:r>
              <a:r>
                <a:rPr lang="en-US" sz="1600" b="1" err="1">
                  <a:latin typeface="Roboto" panose="02000000000000000000" pitchFamily="2" charset="0"/>
                  <a:ea typeface="Roboto" panose="02000000000000000000" pitchFamily="2" charset="0"/>
                  <a:cs typeface="Roboto" panose="02000000000000000000" pitchFamily="2" charset="0"/>
                </a:rPr>
                <a:t>các</a:t>
              </a:r>
              <a:r>
                <a:rPr lang="en-US" sz="1600" b="1">
                  <a:latin typeface="Roboto" panose="02000000000000000000" pitchFamily="2" charset="0"/>
                  <a:ea typeface="Roboto" panose="02000000000000000000" pitchFamily="2" charset="0"/>
                  <a:cs typeface="Roboto" panose="02000000000000000000" pitchFamily="2" charset="0"/>
                </a:rPr>
                <a:t> </a:t>
              </a:r>
              <a:r>
                <a:rPr lang="en-US" sz="1600" b="1" err="1">
                  <a:latin typeface="Roboto" panose="02000000000000000000" pitchFamily="2" charset="0"/>
                  <a:ea typeface="Roboto" panose="02000000000000000000" pitchFamily="2" charset="0"/>
                  <a:cs typeface="Roboto" panose="02000000000000000000" pitchFamily="2" charset="0"/>
                </a:rPr>
                <a:t>khoản</a:t>
              </a:r>
              <a:r>
                <a:rPr lang="en-US" sz="1600" b="1">
                  <a:latin typeface="Roboto" panose="02000000000000000000" pitchFamily="2" charset="0"/>
                  <a:ea typeface="Roboto" panose="02000000000000000000" pitchFamily="2" charset="0"/>
                  <a:cs typeface="Roboto" panose="02000000000000000000" pitchFamily="2" charset="0"/>
                </a:rPr>
                <a:t> </a:t>
              </a:r>
              <a:r>
                <a:rPr lang="en-US" sz="1600" b="1" err="1">
                  <a:latin typeface="Roboto" panose="02000000000000000000" pitchFamily="2" charset="0"/>
                  <a:ea typeface="Roboto" panose="02000000000000000000" pitchFamily="2" charset="0"/>
                  <a:cs typeface="Roboto" panose="02000000000000000000" pitchFamily="2" charset="0"/>
                </a:rPr>
                <a:t>nợ</a:t>
              </a:r>
              <a:endParaRPr lang="en-US" sz="1600" b="1">
                <a:latin typeface="Roboto" panose="02000000000000000000" pitchFamily="2" charset="0"/>
                <a:ea typeface="Roboto" panose="02000000000000000000" pitchFamily="2" charset="0"/>
                <a:cs typeface="Roboto" panose="02000000000000000000" pitchFamily="2" charset="0"/>
              </a:endParaRPr>
            </a:p>
          </p:txBody>
        </p:sp>
        <p:sp>
          <p:nvSpPr>
            <p:cNvPr id="17" name="TextBox 16">
              <a:extLst>
                <a:ext uri="{FF2B5EF4-FFF2-40B4-BE49-F238E27FC236}">
                  <a16:creationId xmlns:a16="http://schemas.microsoft.com/office/drawing/2014/main" id="{EF6294E9-4A28-89FE-6463-89503A719113}"/>
                </a:ext>
              </a:extLst>
            </p:cNvPr>
            <p:cNvSpPr txBox="1"/>
            <p:nvPr/>
          </p:nvSpPr>
          <p:spPr>
            <a:xfrm>
              <a:off x="-112509" y="6271113"/>
              <a:ext cx="5159288" cy="318036"/>
            </a:xfrm>
            <a:prstGeom prst="rect">
              <a:avLst/>
            </a:prstGeom>
            <a:noFill/>
          </p:spPr>
          <p:txBody>
            <a:bodyPr wrap="square">
              <a:spAutoFit/>
            </a:bodyPr>
            <a:lstStyle/>
            <a:p>
              <a:pPr algn="r">
                <a:lnSpc>
                  <a:spcPct val="150000"/>
                </a:lnSpc>
              </a:pPr>
              <a:r>
                <a:rPr lang="vi-VN" sz="1100" i="1">
                  <a:latin typeface="Roboto" panose="02000000000000000000" pitchFamily="2" charset="0"/>
                  <a:ea typeface="Roboto" panose="02000000000000000000" pitchFamily="2" charset="0"/>
                  <a:cs typeface="Roboto" panose="02000000000000000000" pitchFamily="2" charset="0"/>
                </a:rPr>
                <a:t>Nguồn: Tổng hợp báo cáo phân tích cổ phiếu và BCTC các công ty</a:t>
              </a:r>
              <a:r>
                <a:rPr lang="en-US" sz="1100" i="1">
                  <a:latin typeface="Roboto" panose="02000000000000000000" pitchFamily="2" charset="0"/>
                  <a:ea typeface="Roboto" panose="02000000000000000000" pitchFamily="2" charset="0"/>
                  <a:cs typeface="Roboto" panose="02000000000000000000" pitchFamily="2" charset="0"/>
                </a:rPr>
                <a:t> 2022</a:t>
              </a:r>
            </a:p>
          </p:txBody>
        </p:sp>
        <p:graphicFrame>
          <p:nvGraphicFramePr>
            <p:cNvPr id="3" name="Chart 2">
              <a:extLst>
                <a:ext uri="{FF2B5EF4-FFF2-40B4-BE49-F238E27FC236}">
                  <a16:creationId xmlns:a16="http://schemas.microsoft.com/office/drawing/2014/main" id="{87EEBF49-CCBC-69F3-EE4C-927AD17F9F79}"/>
                </a:ext>
              </a:extLst>
            </p:cNvPr>
            <p:cNvGraphicFramePr>
              <a:graphicFrameLocks/>
            </p:cNvGraphicFramePr>
            <p:nvPr/>
          </p:nvGraphicFramePr>
          <p:xfrm>
            <a:off x="841711" y="1510697"/>
            <a:ext cx="4572000" cy="4829073"/>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2" descr="Vector Logo] Đất Xanh Group - CTCP Tập Đoàn Đất Xanh - Download Định Dạng  EPS, SVG Cho AI, Corel » Hải Triều">
              <a:extLst>
                <a:ext uri="{FF2B5EF4-FFF2-40B4-BE49-F238E27FC236}">
                  <a16:creationId xmlns:a16="http://schemas.microsoft.com/office/drawing/2014/main" id="{36F5FE01-0FBC-C049-4581-C6C8D0AD12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441" y="1778203"/>
              <a:ext cx="491516" cy="3965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am Long Group | Trang Thông Tin Dự Án Công Ty Nam Long">
              <a:extLst>
                <a:ext uri="{FF2B5EF4-FFF2-40B4-BE49-F238E27FC236}">
                  <a16:creationId xmlns:a16="http://schemas.microsoft.com/office/drawing/2014/main" id="{1F201E05-02FD-9BEF-865B-38A43825C32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397" t="13038" r="26921" b="44990"/>
            <a:stretch/>
          </p:blipFill>
          <p:spPr bwMode="auto">
            <a:xfrm>
              <a:off x="137369" y="2413591"/>
              <a:ext cx="670650" cy="57821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KHANG ĐIỀN - KHANG ĐIỀN">
              <a:extLst>
                <a:ext uri="{FF2B5EF4-FFF2-40B4-BE49-F238E27FC236}">
                  <a16:creationId xmlns:a16="http://schemas.microsoft.com/office/drawing/2014/main" id="{9A5979BE-D982-906F-71B1-D7925E897BB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9815" r="79647" b="19379"/>
            <a:stretch/>
          </p:blipFill>
          <p:spPr bwMode="auto">
            <a:xfrm>
              <a:off x="210124" y="3226554"/>
              <a:ext cx="544732" cy="5025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rang chủ - Công ty CP Phát triển Bất động sản Phát Đạt (HoSE: PDR)">
              <a:extLst>
                <a:ext uri="{FF2B5EF4-FFF2-40B4-BE49-F238E27FC236}">
                  <a16:creationId xmlns:a16="http://schemas.microsoft.com/office/drawing/2014/main" id="{4C15E2EF-6312-C567-EA07-4CC9213BFA3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59767"/>
            <a:stretch/>
          </p:blipFill>
          <p:spPr bwMode="auto">
            <a:xfrm>
              <a:off x="231441" y="3963846"/>
              <a:ext cx="504148" cy="50253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ải Novaland logo vector file AI, EPS, SVG, PSD, PNG, PDF miễn phí">
              <a:extLst>
                <a:ext uri="{FF2B5EF4-FFF2-40B4-BE49-F238E27FC236}">
                  <a16:creationId xmlns:a16="http://schemas.microsoft.com/office/drawing/2014/main" id="{0A64F613-F43B-2C0B-C4E6-EE06AF4501D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1058" r="52558" b="17006"/>
            <a:stretch/>
          </p:blipFill>
          <p:spPr bwMode="auto">
            <a:xfrm>
              <a:off x="178105" y="4639350"/>
              <a:ext cx="544852" cy="59380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logo-vinhomes - | Giá bán Chủ Đầu Tư">
              <a:extLst>
                <a:ext uri="{FF2B5EF4-FFF2-40B4-BE49-F238E27FC236}">
                  <a16:creationId xmlns:a16="http://schemas.microsoft.com/office/drawing/2014/main" id="{CCF8DE88-4F83-3102-253C-BF1578DFBE6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5364" r="39892" b="36751"/>
            <a:stretch/>
          </p:blipFill>
          <p:spPr bwMode="auto">
            <a:xfrm>
              <a:off x="137369" y="5481054"/>
              <a:ext cx="574158" cy="5980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B979F5FF-B19D-CB8F-ACAE-97ADC95F0D40}"/>
              </a:ext>
            </a:extLst>
          </p:cNvPr>
          <p:cNvGrpSpPr/>
          <p:nvPr/>
        </p:nvGrpSpPr>
        <p:grpSpPr>
          <a:xfrm>
            <a:off x="5911268" y="1884111"/>
            <a:ext cx="5984664" cy="4913473"/>
            <a:chOff x="5911268" y="1884111"/>
            <a:chExt cx="5984664" cy="4913473"/>
          </a:xfrm>
        </p:grpSpPr>
        <p:grpSp>
          <p:nvGrpSpPr>
            <p:cNvPr id="15" name="Group 14">
              <a:extLst>
                <a:ext uri="{FF2B5EF4-FFF2-40B4-BE49-F238E27FC236}">
                  <a16:creationId xmlns:a16="http://schemas.microsoft.com/office/drawing/2014/main" id="{129D103B-E761-8FD8-1659-B1B598ECB4FB}"/>
                </a:ext>
              </a:extLst>
            </p:cNvPr>
            <p:cNvGrpSpPr/>
            <p:nvPr/>
          </p:nvGrpSpPr>
          <p:grpSpPr>
            <a:xfrm>
              <a:off x="5911268" y="1884111"/>
              <a:ext cx="5984664" cy="749512"/>
              <a:chOff x="5911268" y="1884111"/>
              <a:chExt cx="5984664" cy="749512"/>
            </a:xfrm>
          </p:grpSpPr>
          <p:sp>
            <p:nvSpPr>
              <p:cNvPr id="20" name="Rectangle: Rounded Corners 19">
                <a:extLst>
                  <a:ext uri="{FF2B5EF4-FFF2-40B4-BE49-F238E27FC236}">
                    <a16:creationId xmlns:a16="http://schemas.microsoft.com/office/drawing/2014/main" id="{CBD2AA42-CBDE-64CA-B68B-703221CE727C}"/>
                  </a:ext>
                </a:extLst>
              </p:cNvPr>
              <p:cNvSpPr/>
              <p:nvPr/>
            </p:nvSpPr>
            <p:spPr>
              <a:xfrm>
                <a:off x="5911268" y="1884111"/>
                <a:ext cx="5984664" cy="749512"/>
              </a:xfrm>
              <a:prstGeom prst="roundRect">
                <a:avLst>
                  <a:gd name="adj" fmla="val 228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2BA8EDB-BA47-86FB-235F-3DA9EEAA42FF}"/>
                  </a:ext>
                </a:extLst>
              </p:cNvPr>
              <p:cNvSpPr txBox="1"/>
              <p:nvPr/>
            </p:nvSpPr>
            <p:spPr>
              <a:xfrm>
                <a:off x="6061995" y="1939435"/>
                <a:ext cx="5576029" cy="646331"/>
              </a:xfrm>
              <a:prstGeom prst="rect">
                <a:avLst/>
              </a:prstGeom>
              <a:noFill/>
            </p:spPr>
            <p:txBody>
              <a:bodyPr wrap="square" rtlCol="0">
                <a:spAutoFit/>
              </a:bodyPr>
              <a:lstStyle/>
              <a:p>
                <a:pPr marL="171450" indent="-171450" algn="just">
                  <a:buFont typeface="Arial" panose="020B0604020202020204" pitchFamily="34" charset="0"/>
                  <a:buChar char="•"/>
                </a:pPr>
                <a:r>
                  <a:rPr lang="vi-VN" sz="1200">
                    <a:latin typeface="Roboto" panose="02000000000000000000" pitchFamily="2" charset="0"/>
                    <a:ea typeface="Roboto" panose="02000000000000000000" pitchFamily="2" charset="0"/>
                    <a:cs typeface="Roboto" panose="02000000000000000000" pitchFamily="2" charset="0"/>
                  </a:rPr>
                  <a:t>Khi không thể tiếp cận được nguồn thanh khoản sơ cấp từ các kênh bên ngoài thì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bắt buộc </a:t>
                </a:r>
                <a:r>
                  <a:rPr lang="vi-VN" sz="1200">
                    <a:latin typeface="Roboto" panose="02000000000000000000" pitchFamily="2" charset="0"/>
                    <a:ea typeface="Roboto" panose="02000000000000000000" pitchFamily="2" charset="0"/>
                    <a:cs typeface="Roboto" panose="02000000000000000000" pitchFamily="2" charset="0"/>
                  </a:rPr>
                  <a:t>các công ty bất động sản phải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giải quyết nguồn thanh khoản thứ cấp </a:t>
                </a:r>
                <a:r>
                  <a:rPr lang="vi-VN" sz="1200">
                    <a:latin typeface="Roboto" panose="02000000000000000000" pitchFamily="2" charset="0"/>
                    <a:ea typeface="Roboto" panose="02000000000000000000" pitchFamily="2" charset="0"/>
                    <a:cs typeface="Roboto" panose="02000000000000000000" pitchFamily="2" charset="0"/>
                  </a:rPr>
                  <a:t>bằng việc phải bán các tài sản hiện có. </a:t>
                </a:r>
                <a:endParaRPr lang="en-US" sz="1200">
                  <a:latin typeface="Roboto" panose="02000000000000000000" pitchFamily="2" charset="0"/>
                  <a:ea typeface="Roboto" panose="02000000000000000000" pitchFamily="2" charset="0"/>
                  <a:cs typeface="Roboto" panose="02000000000000000000" pitchFamily="2" charset="0"/>
                </a:endParaRPr>
              </a:p>
            </p:txBody>
          </p:sp>
        </p:grpSp>
        <p:grpSp>
          <p:nvGrpSpPr>
            <p:cNvPr id="23" name="Group 22">
              <a:extLst>
                <a:ext uri="{FF2B5EF4-FFF2-40B4-BE49-F238E27FC236}">
                  <a16:creationId xmlns:a16="http://schemas.microsoft.com/office/drawing/2014/main" id="{314F88ED-50BD-F95B-AF61-8B3B968FAABA}"/>
                </a:ext>
              </a:extLst>
            </p:cNvPr>
            <p:cNvGrpSpPr/>
            <p:nvPr/>
          </p:nvGrpSpPr>
          <p:grpSpPr>
            <a:xfrm>
              <a:off x="5911268" y="3505983"/>
              <a:ext cx="5984664" cy="749512"/>
              <a:chOff x="5911268" y="3505983"/>
              <a:chExt cx="5984664" cy="749512"/>
            </a:xfrm>
          </p:grpSpPr>
          <p:sp>
            <p:nvSpPr>
              <p:cNvPr id="9" name="Rectangle: Rounded Corners 8">
                <a:extLst>
                  <a:ext uri="{FF2B5EF4-FFF2-40B4-BE49-F238E27FC236}">
                    <a16:creationId xmlns:a16="http://schemas.microsoft.com/office/drawing/2014/main" id="{34CBB173-0429-7F4C-33F7-6280A835586D}"/>
                  </a:ext>
                </a:extLst>
              </p:cNvPr>
              <p:cNvSpPr/>
              <p:nvPr/>
            </p:nvSpPr>
            <p:spPr>
              <a:xfrm>
                <a:off x="5911268" y="3505983"/>
                <a:ext cx="5984664" cy="749512"/>
              </a:xfrm>
              <a:prstGeom prst="roundRect">
                <a:avLst>
                  <a:gd name="adj" fmla="val 228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E68B593-7A1A-711F-6FC9-247A1FF69729}"/>
                  </a:ext>
                </a:extLst>
              </p:cNvPr>
              <p:cNvSpPr txBox="1"/>
              <p:nvPr/>
            </p:nvSpPr>
            <p:spPr>
              <a:xfrm>
                <a:off x="6076425" y="3551327"/>
                <a:ext cx="5576028" cy="646331"/>
              </a:xfrm>
              <a:prstGeom prst="rect">
                <a:avLst/>
              </a:prstGeom>
              <a:noFill/>
            </p:spPr>
            <p:txBody>
              <a:bodyPr wrap="square" rtlCol="0">
                <a:spAutoFit/>
              </a:bodyPr>
              <a:lstStyle/>
              <a:p>
                <a:pPr marL="171450" indent="-171450" algn="just">
                  <a:buFont typeface="Arial" panose="020B0604020202020204" pitchFamily="34" charset="0"/>
                  <a:buChar char="•"/>
                </a:pPr>
                <a:r>
                  <a:rPr lang="vi-VN" sz="1200">
                    <a:latin typeface="Roboto" panose="02000000000000000000" pitchFamily="2" charset="0"/>
                    <a:ea typeface="Roboto" panose="02000000000000000000" pitchFamily="2" charset="0"/>
                    <a:cs typeface="Roboto" panose="02000000000000000000" pitchFamily="2" charset="0"/>
                  </a:rPr>
                  <a:t>Tỷ lệ nợ trên giá trị các dự án hiện tại của các công ty ước tính vào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khoảng từ 20-70%</a:t>
                </a:r>
                <a:r>
                  <a:rPr lang="vi-VN" sz="1200">
                    <a:latin typeface="Roboto" panose="02000000000000000000" pitchFamily="2" charset="0"/>
                    <a:ea typeface="Roboto" panose="02000000000000000000" pitchFamily="2" charset="0"/>
                    <a:cs typeface="Roboto" panose="02000000000000000000" pitchFamily="2" charset="0"/>
                  </a:rPr>
                  <a:t>. Điều đó thể hiện việc giá trị của các khoản bất động sản khi được thanh lý hoàn toàn</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 </a:t>
                </a:r>
                <a:r>
                  <a:rPr lang="vi-VN" sz="1200">
                    <a:latin typeface="Roboto" panose="02000000000000000000" pitchFamily="2" charset="0"/>
                    <a:ea typeface="Roboto" panose="02000000000000000000" pitchFamily="2" charset="0"/>
                    <a:cs typeface="Roboto" panose="02000000000000000000" pitchFamily="2" charset="0"/>
                  </a:rPr>
                  <a:t>có thể thanh toán các khoản nợ hiện có. </a:t>
                </a:r>
                <a:endParaRPr lang="en-US" sz="1200">
                  <a:latin typeface="Roboto" panose="02000000000000000000" pitchFamily="2" charset="0"/>
                  <a:ea typeface="Roboto" panose="02000000000000000000" pitchFamily="2" charset="0"/>
                  <a:cs typeface="Roboto" panose="02000000000000000000" pitchFamily="2" charset="0"/>
                </a:endParaRPr>
              </a:p>
            </p:txBody>
          </p:sp>
        </p:grpSp>
        <p:grpSp>
          <p:nvGrpSpPr>
            <p:cNvPr id="19" name="Group 18">
              <a:extLst>
                <a:ext uri="{FF2B5EF4-FFF2-40B4-BE49-F238E27FC236}">
                  <a16:creationId xmlns:a16="http://schemas.microsoft.com/office/drawing/2014/main" id="{76C281E6-9275-58A6-659C-C4A99C76D11A}"/>
                </a:ext>
              </a:extLst>
            </p:cNvPr>
            <p:cNvGrpSpPr/>
            <p:nvPr/>
          </p:nvGrpSpPr>
          <p:grpSpPr>
            <a:xfrm>
              <a:off x="5911268" y="2695047"/>
              <a:ext cx="5984664" cy="749512"/>
              <a:chOff x="5911268" y="2695047"/>
              <a:chExt cx="5984664" cy="749512"/>
            </a:xfrm>
          </p:grpSpPr>
          <p:sp>
            <p:nvSpPr>
              <p:cNvPr id="5" name="Rectangle: Rounded Corners 4">
                <a:extLst>
                  <a:ext uri="{FF2B5EF4-FFF2-40B4-BE49-F238E27FC236}">
                    <a16:creationId xmlns:a16="http://schemas.microsoft.com/office/drawing/2014/main" id="{9E7177C7-8A0C-EB29-5E41-0A86F9129D70}"/>
                  </a:ext>
                </a:extLst>
              </p:cNvPr>
              <p:cNvSpPr/>
              <p:nvPr/>
            </p:nvSpPr>
            <p:spPr>
              <a:xfrm>
                <a:off x="5911268" y="2695047"/>
                <a:ext cx="5984664" cy="749512"/>
              </a:xfrm>
              <a:prstGeom prst="roundRect">
                <a:avLst>
                  <a:gd name="adj" fmla="val 228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AC6894A-57B2-ABA2-38C6-8E85918404F5}"/>
                  </a:ext>
                </a:extLst>
              </p:cNvPr>
              <p:cNvSpPr txBox="1"/>
              <p:nvPr/>
            </p:nvSpPr>
            <p:spPr>
              <a:xfrm>
                <a:off x="6076424" y="2721090"/>
                <a:ext cx="5576029" cy="646331"/>
              </a:xfrm>
              <a:prstGeom prst="rect">
                <a:avLst/>
              </a:prstGeom>
              <a:noFill/>
            </p:spPr>
            <p:txBody>
              <a:bodyPr wrap="square" rtlCol="0">
                <a:spAutoFit/>
              </a:bodyPr>
              <a:lstStyle/>
              <a:p>
                <a:pPr marL="171450" indent="-171450" algn="just">
                  <a:buFont typeface="Arial" panose="020B0604020202020204" pitchFamily="34" charset="0"/>
                  <a:buChar char="•"/>
                </a:pPr>
                <a:r>
                  <a:rPr lang="vi-VN" sz="1200">
                    <a:latin typeface="Roboto" panose="02000000000000000000" pitchFamily="2" charset="0"/>
                    <a:ea typeface="Roboto" panose="02000000000000000000" pitchFamily="2" charset="0"/>
                    <a:cs typeface="Roboto" panose="02000000000000000000" pitchFamily="2" charset="0"/>
                  </a:rPr>
                  <a:t>Nhà nước hỗ trợ tái cơ cấu đối với các đơn vị bất động sản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là giải pháp cần thiết </a:t>
                </a:r>
                <a:r>
                  <a:rPr lang="vi-VN" sz="1200">
                    <a:latin typeface="Roboto" panose="02000000000000000000" pitchFamily="2" charset="0"/>
                    <a:ea typeface="Roboto" panose="02000000000000000000" pitchFamily="2" charset="0"/>
                    <a:cs typeface="Roboto" panose="02000000000000000000" pitchFamily="2" charset="0"/>
                  </a:rPr>
                  <a:t>tuy nhiên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chủ yếu vẫn dựa vào nguồn lực của đơn vị </a:t>
                </a:r>
                <a:r>
                  <a:rPr lang="vi-VN" sz="1200">
                    <a:latin typeface="Roboto" panose="02000000000000000000" pitchFamily="2" charset="0"/>
                    <a:ea typeface="Roboto" panose="02000000000000000000" pitchFamily="2" charset="0"/>
                    <a:cs typeface="Roboto" panose="02000000000000000000" pitchFamily="2" charset="0"/>
                  </a:rPr>
                  <a:t>chứ không phải từ nguồn vốn của ngân sách. </a:t>
                </a:r>
                <a:endParaRPr lang="en-US" sz="1200">
                  <a:solidFill>
                    <a:srgbClr val="C00000"/>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26" name="Group 25">
              <a:extLst>
                <a:ext uri="{FF2B5EF4-FFF2-40B4-BE49-F238E27FC236}">
                  <a16:creationId xmlns:a16="http://schemas.microsoft.com/office/drawing/2014/main" id="{C0C709A3-F5A0-7A9B-8E1E-3D84D0FF2876}"/>
                </a:ext>
              </a:extLst>
            </p:cNvPr>
            <p:cNvGrpSpPr/>
            <p:nvPr/>
          </p:nvGrpSpPr>
          <p:grpSpPr>
            <a:xfrm>
              <a:off x="5911268" y="5086492"/>
              <a:ext cx="5984664" cy="1711092"/>
              <a:chOff x="5911268" y="5086492"/>
              <a:chExt cx="5984664" cy="1711092"/>
            </a:xfrm>
          </p:grpSpPr>
          <p:pic>
            <p:nvPicPr>
              <p:cNvPr id="4" name="Picture 2" descr="Claims And Debts Svg Png Icon Free Download (#115246) - OnlineWebFonts.COM">
                <a:extLst>
                  <a:ext uri="{FF2B5EF4-FFF2-40B4-BE49-F238E27FC236}">
                    <a16:creationId xmlns:a16="http://schemas.microsoft.com/office/drawing/2014/main" id="{150C0663-E09F-F144-2971-DC4832579B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22577" y="5877367"/>
                <a:ext cx="873354" cy="920217"/>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09ED38BF-93AA-3196-DBFF-127E2249BCA9}"/>
                  </a:ext>
                </a:extLst>
              </p:cNvPr>
              <p:cNvGrpSpPr/>
              <p:nvPr/>
            </p:nvGrpSpPr>
            <p:grpSpPr>
              <a:xfrm>
                <a:off x="5911268" y="5086492"/>
                <a:ext cx="5984664" cy="830997"/>
                <a:chOff x="5911268" y="5086492"/>
                <a:chExt cx="5984664" cy="830997"/>
              </a:xfrm>
            </p:grpSpPr>
            <p:sp>
              <p:nvSpPr>
                <p:cNvPr id="12" name="Rectangle: Rounded Corners 11">
                  <a:extLst>
                    <a:ext uri="{FF2B5EF4-FFF2-40B4-BE49-F238E27FC236}">
                      <a16:creationId xmlns:a16="http://schemas.microsoft.com/office/drawing/2014/main" id="{7883DA87-56A4-619F-42F2-49F350CDF19F}"/>
                    </a:ext>
                  </a:extLst>
                </p:cNvPr>
                <p:cNvSpPr/>
                <p:nvPr/>
              </p:nvSpPr>
              <p:spPr>
                <a:xfrm>
                  <a:off x="5911268" y="5127855"/>
                  <a:ext cx="5984664" cy="749512"/>
                </a:xfrm>
                <a:prstGeom prst="roundRect">
                  <a:avLst>
                    <a:gd name="adj" fmla="val 228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3E95293-104C-48A4-9189-699E5850E5E3}"/>
                    </a:ext>
                  </a:extLst>
                </p:cNvPr>
                <p:cNvSpPr txBox="1"/>
                <p:nvPr/>
              </p:nvSpPr>
              <p:spPr>
                <a:xfrm>
                  <a:off x="6077296" y="5086492"/>
                  <a:ext cx="5652607" cy="830997"/>
                </a:xfrm>
                <a:prstGeom prst="rect">
                  <a:avLst/>
                </a:prstGeom>
                <a:noFill/>
              </p:spPr>
              <p:txBody>
                <a:bodyPr wrap="square" rtlCol="0">
                  <a:spAutoFit/>
                </a:bodyPr>
                <a:lstStyle/>
                <a:p>
                  <a:pPr marL="171450" indent="-171450" algn="just">
                    <a:buFont typeface="Arial" panose="020B0604020202020204" pitchFamily="34" charset="0"/>
                    <a:buChar char="•"/>
                  </a:pPr>
                  <a:r>
                    <a:rPr lang="vi-VN" sz="1200">
                      <a:latin typeface="Roboto" panose="02000000000000000000" pitchFamily="2" charset="0"/>
                      <a:ea typeface="Roboto" panose="02000000000000000000" pitchFamily="2" charset="0"/>
                      <a:cs typeface="Roboto" panose="02000000000000000000" pitchFamily="2" charset="0"/>
                    </a:rPr>
                    <a:t>Hiện tại phần lớn các tài sản bất động sản của các công ty đều được thế chấp ở các ngân hàng thương mại với tỷ lệ vay từ 50-70%. Do đó,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mức giảm giá trị bất động sản từ 20-30% </a:t>
                  </a:r>
                  <a:r>
                    <a:rPr lang="vi-VN" sz="1200">
                      <a:latin typeface="Roboto" panose="02000000000000000000" pitchFamily="2" charset="0"/>
                      <a:ea typeface="Roboto" panose="02000000000000000000" pitchFamily="2" charset="0"/>
                      <a:cs typeface="Roboto" panose="02000000000000000000" pitchFamily="2" charset="0"/>
                    </a:rPr>
                    <a:t>sẽ vừa có thể kích hoạt nhu cầu bất động sản của thị trường và vừa có thể đảm bảo không ảnh hưởng đến hệ thống tài chính.</a:t>
                  </a:r>
                  <a:endParaRPr lang="en-US" sz="1200">
                    <a:latin typeface="Roboto" panose="02000000000000000000" pitchFamily="2" charset="0"/>
                    <a:ea typeface="Roboto" panose="02000000000000000000" pitchFamily="2" charset="0"/>
                    <a:cs typeface="Roboto" panose="02000000000000000000" pitchFamily="2" charset="0"/>
                  </a:endParaRPr>
                </a:p>
              </p:txBody>
            </p:sp>
          </p:grpSp>
        </p:grpSp>
        <p:grpSp>
          <p:nvGrpSpPr>
            <p:cNvPr id="24" name="Group 23">
              <a:extLst>
                <a:ext uri="{FF2B5EF4-FFF2-40B4-BE49-F238E27FC236}">
                  <a16:creationId xmlns:a16="http://schemas.microsoft.com/office/drawing/2014/main" id="{26EFFF99-809E-8786-9950-C71892C86210}"/>
                </a:ext>
              </a:extLst>
            </p:cNvPr>
            <p:cNvGrpSpPr/>
            <p:nvPr/>
          </p:nvGrpSpPr>
          <p:grpSpPr>
            <a:xfrm>
              <a:off x="5911268" y="4276515"/>
              <a:ext cx="5984664" cy="830997"/>
              <a:chOff x="5911268" y="4276515"/>
              <a:chExt cx="5984664" cy="830997"/>
            </a:xfrm>
          </p:grpSpPr>
          <p:sp>
            <p:nvSpPr>
              <p:cNvPr id="10" name="Rectangle: Rounded Corners 9">
                <a:extLst>
                  <a:ext uri="{FF2B5EF4-FFF2-40B4-BE49-F238E27FC236}">
                    <a16:creationId xmlns:a16="http://schemas.microsoft.com/office/drawing/2014/main" id="{81F8F9E3-E61A-7A7C-26E1-D5C91CCDF1E4}"/>
                  </a:ext>
                </a:extLst>
              </p:cNvPr>
              <p:cNvSpPr/>
              <p:nvPr/>
            </p:nvSpPr>
            <p:spPr>
              <a:xfrm>
                <a:off x="5911268" y="4316919"/>
                <a:ext cx="5984664" cy="749512"/>
              </a:xfrm>
              <a:prstGeom prst="roundRect">
                <a:avLst>
                  <a:gd name="adj" fmla="val 228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3369FBA-B709-EAE5-521D-5E254855FB1F}"/>
                  </a:ext>
                </a:extLst>
              </p:cNvPr>
              <p:cNvSpPr txBox="1"/>
              <p:nvPr/>
            </p:nvSpPr>
            <p:spPr>
              <a:xfrm>
                <a:off x="6076425" y="4276515"/>
                <a:ext cx="5576028" cy="830997"/>
              </a:xfrm>
              <a:prstGeom prst="rect">
                <a:avLst/>
              </a:prstGeom>
              <a:noFill/>
            </p:spPr>
            <p:txBody>
              <a:bodyPr wrap="square" rtlCol="0">
                <a:spAutoFit/>
              </a:bodyPr>
              <a:lstStyle/>
              <a:p>
                <a:pPr marL="171450" indent="-171450" algn="just">
                  <a:buFont typeface="Arial" panose="020B0604020202020204" pitchFamily="34" charset="0"/>
                  <a:buChar char="•"/>
                </a:pPr>
                <a:r>
                  <a:rPr lang="vi-VN" sz="1200">
                    <a:latin typeface="Roboto" panose="02000000000000000000" pitchFamily="2" charset="0"/>
                    <a:ea typeface="Roboto" panose="02000000000000000000" pitchFamily="2" charset="0"/>
                    <a:cs typeface="Roboto" panose="02000000000000000000" pitchFamily="2" charset="0"/>
                  </a:rPr>
                  <a:t>Tất nhiên, trong điều kiện thị trường bất động sản đang đóng băng như hiện tại thì việc thanh lý các khoản bất động sản này sẽ khiến </a:t>
                </a:r>
                <a:r>
                  <a:rPr lang="vi-VN" sz="1200">
                    <a:solidFill>
                      <a:srgbClr val="C00000"/>
                    </a:solidFill>
                    <a:latin typeface="Roboto" panose="02000000000000000000" pitchFamily="2" charset="0"/>
                    <a:ea typeface="Roboto" panose="02000000000000000000" pitchFamily="2" charset="0"/>
                    <a:cs typeface="Roboto" panose="02000000000000000000" pitchFamily="2" charset="0"/>
                  </a:rPr>
                  <a:t>giá bất động sản giảm </a:t>
                </a:r>
                <a:r>
                  <a:rPr lang="vi-VN" sz="1200">
                    <a:latin typeface="Roboto" panose="02000000000000000000" pitchFamily="2" charset="0"/>
                    <a:ea typeface="Roboto" panose="02000000000000000000" pitchFamily="2" charset="0"/>
                    <a:cs typeface="Roboto" panose="02000000000000000000" pitchFamily="2" charset="0"/>
                  </a:rPr>
                  <a:t>rất nhiều và điều này cũng phù hợp với định hướng của cơ quan quản lý trong việc điều chỉnh giá cả nhà đất về mức giá trị thực. </a:t>
                </a:r>
                <a:endParaRPr lang="en-US" sz="1200">
                  <a:latin typeface="Roboto" panose="02000000000000000000" pitchFamily="2" charset="0"/>
                  <a:ea typeface="Roboto" panose="02000000000000000000" pitchFamily="2" charset="0"/>
                  <a:cs typeface="Roboto" panose="02000000000000000000" pitchFamily="2" charset="0"/>
                </a:endParaRPr>
              </a:p>
            </p:txBody>
          </p:sp>
        </p:grpSp>
      </p:grpSp>
    </p:spTree>
    <p:extLst>
      <p:ext uri="{BB962C8B-B14F-4D97-AF65-F5344CB8AC3E}">
        <p14:creationId xmlns:p14="http://schemas.microsoft.com/office/powerpoint/2010/main" val="31508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328;p14">
            <a:extLst>
              <a:ext uri="{FF2B5EF4-FFF2-40B4-BE49-F238E27FC236}">
                <a16:creationId xmlns:a16="http://schemas.microsoft.com/office/drawing/2014/main" id="{4E10F346-DE67-4664-9EDB-3A8C5FA9372A}"/>
              </a:ext>
            </a:extLst>
          </p:cNvPr>
          <p:cNvPicPr preferRelativeResize="0">
            <a:picLocks noGrp="1"/>
          </p:cNvPicPr>
          <p:nvPr>
            <p:ph type="pic" idx="2"/>
          </p:nvPr>
        </p:nvPicPr>
        <p:blipFill rotWithShape="1">
          <a:blip r:embed="rId2">
            <a:alphaModFix/>
          </a:blip>
          <a:srcRect l="9" r="9"/>
          <a:stretch/>
        </p:blipFill>
        <p:spPr>
          <a:xfrm>
            <a:off x="0" y="0"/>
            <a:ext cx="12192000" cy="6858000"/>
          </a:xfrm>
          <a:prstGeom prst="rect">
            <a:avLst/>
          </a:prstGeom>
          <a:noFill/>
          <a:ln>
            <a:noFill/>
          </a:ln>
        </p:spPr>
      </p:pic>
      <p:sp>
        <p:nvSpPr>
          <p:cNvPr id="4" name="TextBox 3">
            <a:extLst>
              <a:ext uri="{FF2B5EF4-FFF2-40B4-BE49-F238E27FC236}">
                <a16:creationId xmlns:a16="http://schemas.microsoft.com/office/drawing/2014/main" id="{A096DDA1-9F99-495A-872A-EA11F497726E}"/>
              </a:ext>
            </a:extLst>
          </p:cNvPr>
          <p:cNvSpPr txBox="1"/>
          <p:nvPr/>
        </p:nvSpPr>
        <p:spPr>
          <a:xfrm>
            <a:off x="4079610" y="2410176"/>
            <a:ext cx="6578551"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err="1">
                <a:ln>
                  <a:noFill/>
                </a:ln>
                <a:solidFill>
                  <a:srgbClr val="FFFFFF"/>
                </a:solidFill>
                <a:effectLst/>
                <a:uLnTx/>
                <a:uFillTx/>
                <a:latin typeface="Arial"/>
                <a:ea typeface="+mn-ea"/>
                <a:cs typeface="+mn-cs"/>
              </a:rPr>
              <a:t>Ví</a:t>
            </a:r>
            <a:r>
              <a:rPr kumimoji="0" lang="en-US" sz="8000" b="1" i="0" u="none" strike="noStrike" kern="1200" cap="none" spc="0" normalizeH="0" baseline="0" noProof="0" dirty="0">
                <a:ln>
                  <a:noFill/>
                </a:ln>
                <a:solidFill>
                  <a:srgbClr val="FFFFFF"/>
                </a:solidFill>
                <a:effectLst/>
                <a:uLnTx/>
                <a:uFillTx/>
                <a:latin typeface="Arial"/>
                <a:ea typeface="+mn-ea"/>
                <a:cs typeface="+mn-cs"/>
              </a:rPr>
              <a:t> </a:t>
            </a:r>
            <a:r>
              <a:rPr kumimoji="0" lang="en-US" sz="8000" b="1" i="0" u="none" strike="noStrike" kern="1200" cap="none" spc="0" normalizeH="0" baseline="0" noProof="0" dirty="0" err="1">
                <a:ln>
                  <a:noFill/>
                </a:ln>
                <a:solidFill>
                  <a:srgbClr val="FFFFFF"/>
                </a:solidFill>
                <a:effectLst/>
                <a:uLnTx/>
                <a:uFillTx/>
                <a:latin typeface="Arial"/>
                <a:ea typeface="+mn-ea"/>
                <a:cs typeface="+mn-cs"/>
              </a:rPr>
              <a:t>dụ</a:t>
            </a:r>
            <a:r>
              <a:rPr kumimoji="0" lang="en-US" sz="8000" b="1" i="0" u="none" strike="noStrike" kern="1200" cap="none" spc="0" normalizeH="0" baseline="0" noProof="0" dirty="0">
                <a:ln>
                  <a:noFill/>
                </a:ln>
                <a:solidFill>
                  <a:srgbClr val="FFFFFF"/>
                </a:solidFill>
                <a:effectLst/>
                <a:uLnTx/>
                <a:uFillTx/>
                <a:latin typeface="Arial"/>
                <a:ea typeface="+mn-ea"/>
                <a:cs typeface="+mn-cs"/>
              </a:rPr>
              <a:t> 7</a:t>
            </a:r>
          </a:p>
        </p:txBody>
      </p:sp>
    </p:spTree>
    <p:extLst>
      <p:ext uri="{BB962C8B-B14F-4D97-AF65-F5344CB8AC3E}">
        <p14:creationId xmlns:p14="http://schemas.microsoft.com/office/powerpoint/2010/main" val="1678888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8789090" cy="555537"/>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Ví</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dụ</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7: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Chính</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sách</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tài</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trợ</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Novaland_Version</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1</a:t>
            </a:r>
          </a:p>
        </p:txBody>
      </p:sp>
      <p:grpSp>
        <p:nvGrpSpPr>
          <p:cNvPr id="20" name="Group 19">
            <a:extLst>
              <a:ext uri="{FF2B5EF4-FFF2-40B4-BE49-F238E27FC236}">
                <a16:creationId xmlns:a16="http://schemas.microsoft.com/office/drawing/2014/main" id="{253B2A55-6A22-C0CD-221D-120223D37613}"/>
              </a:ext>
            </a:extLst>
          </p:cNvPr>
          <p:cNvGrpSpPr/>
          <p:nvPr/>
        </p:nvGrpSpPr>
        <p:grpSpPr>
          <a:xfrm>
            <a:off x="-625548" y="954935"/>
            <a:ext cx="6918549" cy="2706233"/>
            <a:chOff x="-625548" y="954935"/>
            <a:chExt cx="6918549" cy="2706233"/>
          </a:xfrm>
        </p:grpSpPr>
        <p:sp>
          <p:nvSpPr>
            <p:cNvPr id="13" name="TextBox 12">
              <a:extLst>
                <a:ext uri="{FF2B5EF4-FFF2-40B4-BE49-F238E27FC236}">
                  <a16:creationId xmlns:a16="http://schemas.microsoft.com/office/drawing/2014/main" id="{B36D8272-A13F-286A-DC42-01214A61C6C9}"/>
                </a:ext>
              </a:extLst>
            </p:cNvPr>
            <p:cNvSpPr txBox="1"/>
            <p:nvPr/>
          </p:nvSpPr>
          <p:spPr>
            <a:xfrm>
              <a:off x="-625548" y="954935"/>
              <a:ext cx="6112042" cy="341247"/>
            </a:xfrm>
            <a:prstGeom prst="rect">
              <a:avLst/>
            </a:prstGeom>
            <a:noFill/>
          </p:spPr>
          <p:txBody>
            <a:bodyPr wrap="square">
              <a:spAutoFit/>
            </a:bodyPr>
            <a:lstStyle/>
            <a:p>
              <a:pPr marL="0" marR="0" algn="ctr">
                <a:lnSpc>
                  <a:spcPct val="107000"/>
                </a:lnSpc>
                <a:spcBef>
                  <a:spcPts val="0"/>
                </a:spcBef>
                <a:spcAft>
                  <a:spcPts val="0"/>
                </a:spcAft>
              </a:pPr>
              <a:r>
                <a:rPr lang="en-US" sz="1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Phân bổ nguồn vốn vay của NVL (tỷ đồng)</a:t>
              </a:r>
              <a:endParaRPr lang="en-US" sz="1600" kern="10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15" name="Chart 14">
              <a:extLst>
                <a:ext uri="{FF2B5EF4-FFF2-40B4-BE49-F238E27FC236}">
                  <a16:creationId xmlns:a16="http://schemas.microsoft.com/office/drawing/2014/main" id="{AB502A26-F77E-2EA8-6E81-6DC85C62374F}"/>
                </a:ext>
              </a:extLst>
            </p:cNvPr>
            <p:cNvGraphicFramePr/>
            <p:nvPr/>
          </p:nvGraphicFramePr>
          <p:xfrm>
            <a:off x="349401" y="1326283"/>
            <a:ext cx="5943600" cy="2334885"/>
          </p:xfrm>
          <a:graphic>
            <a:graphicData uri="http://schemas.openxmlformats.org/drawingml/2006/chart">
              <c:chart xmlns:c="http://schemas.openxmlformats.org/drawingml/2006/chart" xmlns:r="http://schemas.openxmlformats.org/officeDocument/2006/relationships" r:id="rId3"/>
            </a:graphicData>
          </a:graphic>
        </p:graphicFrame>
      </p:grpSp>
      <p:sp>
        <p:nvSpPr>
          <p:cNvPr id="25" name="TextBox 24">
            <a:extLst>
              <a:ext uri="{FF2B5EF4-FFF2-40B4-BE49-F238E27FC236}">
                <a16:creationId xmlns:a16="http://schemas.microsoft.com/office/drawing/2014/main" id="{3337815C-0F8E-7162-7553-971BC337C262}"/>
              </a:ext>
            </a:extLst>
          </p:cNvPr>
          <p:cNvSpPr txBox="1"/>
          <p:nvPr/>
        </p:nvSpPr>
        <p:spPr>
          <a:xfrm>
            <a:off x="10441097" y="6582031"/>
            <a:ext cx="1614545" cy="253916"/>
          </a:xfrm>
          <a:prstGeom prst="rect">
            <a:avLst/>
          </a:prstGeom>
          <a:noFill/>
        </p:spPr>
        <p:txBody>
          <a:bodyPr wrap="none" rtlCol="0">
            <a:spAutoFit/>
          </a:bodyPr>
          <a:lstStyle/>
          <a:p>
            <a:r>
              <a:rPr lang="vi-VN" sz="1050" i="1">
                <a:latin typeface="Roboto" panose="02000000000000000000" pitchFamily="2" charset="0"/>
                <a:ea typeface="Roboto" panose="02000000000000000000" pitchFamily="2" charset="0"/>
                <a:cs typeface="Roboto" panose="02000000000000000000" pitchFamily="2" charset="0"/>
              </a:rPr>
              <a:t>Nguồn: Tác giả tổng hợp</a:t>
            </a:r>
            <a:endParaRPr lang="en-US" sz="1050" i="1">
              <a:latin typeface="Roboto" panose="02000000000000000000" pitchFamily="2" charset="0"/>
              <a:ea typeface="Roboto" panose="02000000000000000000" pitchFamily="2" charset="0"/>
              <a:cs typeface="Roboto" panose="02000000000000000000" pitchFamily="2" charset="0"/>
            </a:endParaRPr>
          </a:p>
        </p:txBody>
      </p:sp>
      <p:sp>
        <p:nvSpPr>
          <p:cNvPr id="3" name="Hình chữ nhật 11">
            <a:extLst>
              <a:ext uri="{FF2B5EF4-FFF2-40B4-BE49-F238E27FC236}">
                <a16:creationId xmlns:a16="http://schemas.microsoft.com/office/drawing/2014/main" id="{FCE8B2FE-D866-4399-7E9A-DE95C3C0768C}"/>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BC705E97-4092-2E91-0BEF-15F188988648}"/>
              </a:ext>
            </a:extLst>
          </p:cNvPr>
          <p:cNvSpPr txBox="1"/>
          <p:nvPr/>
        </p:nvSpPr>
        <p:spPr>
          <a:xfrm>
            <a:off x="7789274" y="-3384"/>
            <a:ext cx="4402726" cy="338554"/>
          </a:xfrm>
          <a:prstGeom prst="rect">
            <a:avLst/>
          </a:prstGeom>
          <a:solidFill>
            <a:srgbClr val="002060"/>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KHẢ NĂNG TRẢ NỢ CỦA CÁC NHÓM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6" name="Group 5">
            <a:extLst>
              <a:ext uri="{FF2B5EF4-FFF2-40B4-BE49-F238E27FC236}">
                <a16:creationId xmlns:a16="http://schemas.microsoft.com/office/drawing/2014/main" id="{497E927D-5599-442B-E650-E2E9040F5FF8}"/>
              </a:ext>
            </a:extLst>
          </p:cNvPr>
          <p:cNvGrpSpPr/>
          <p:nvPr/>
        </p:nvGrpSpPr>
        <p:grpSpPr>
          <a:xfrm>
            <a:off x="6146737" y="1976916"/>
            <a:ext cx="5961843" cy="1212659"/>
            <a:chOff x="363154" y="5453208"/>
            <a:chExt cx="5011486" cy="1634779"/>
          </a:xfrm>
        </p:grpSpPr>
        <p:sp>
          <p:nvSpPr>
            <p:cNvPr id="8" name="TextBox 7">
              <a:extLst>
                <a:ext uri="{FF2B5EF4-FFF2-40B4-BE49-F238E27FC236}">
                  <a16:creationId xmlns:a16="http://schemas.microsoft.com/office/drawing/2014/main" id="{DED0742D-049B-7108-92BC-2FFA40BC08A8}"/>
                </a:ext>
              </a:extLst>
            </p:cNvPr>
            <p:cNvSpPr txBox="1"/>
            <p:nvPr/>
          </p:nvSpPr>
          <p:spPr>
            <a:xfrm>
              <a:off x="457872" y="5511322"/>
              <a:ext cx="4719917" cy="1576665"/>
            </a:xfrm>
            <a:prstGeom prst="rect">
              <a:avLst/>
            </a:prstGeom>
            <a:noFill/>
          </p:spPr>
          <p:txBody>
            <a:bodyPr wrap="square" rtlCol="0">
              <a:spAutoFit/>
            </a:bodyPr>
            <a:lstStyle/>
            <a:p>
              <a:pPr marL="171450" indent="-171450" algn="just">
                <a:buFont typeface="Arial" panose="020B0604020202020204" pitchFamily="34" charset="0"/>
                <a:buChar char="•"/>
              </a:pPr>
              <a:r>
                <a:rPr lang="en-US" sz="1400" err="1">
                  <a:latin typeface="Roboto" panose="02000000000000000000" pitchFamily="2" charset="0"/>
                  <a:ea typeface="Roboto" panose="02000000000000000000" pitchFamily="2" charset="0"/>
                  <a:cs typeface="Roboto" panose="02000000000000000000" pitchFamily="2" charset="0"/>
                </a:rPr>
                <a:t>Giá</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trị</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phát</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hành</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trái</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phiếu</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của</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Novaland</a:t>
              </a:r>
              <a:r>
                <a:rPr lang="en-US" sz="1400">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tăng</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rất</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nhanh</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chỉ</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trong</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thời</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gian</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ngắn</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và</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trở</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thành</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nguồn</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tài</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trợ</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chính</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cho</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doanh</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nghiệp</a:t>
              </a:r>
              <a:r>
                <a:rPr lang="en-US" sz="1400">
                  <a:latin typeface="Roboto" panose="02000000000000000000" pitchFamily="2" charset="0"/>
                  <a:ea typeface="Roboto" panose="02000000000000000000" pitchFamily="2" charset="0"/>
                  <a:cs typeface="Roboto" panose="02000000000000000000" pitchFamily="2" charset="0"/>
                </a:rPr>
                <a:t>.</a:t>
              </a:r>
            </a:p>
            <a:p>
              <a:pPr marL="171450" indent="-171450" algn="just">
                <a:buFont typeface="Arial" panose="020B0604020202020204" pitchFamily="34" charset="0"/>
                <a:buChar char="•"/>
              </a:pPr>
              <a:endParaRPr lang="en-US" sz="1400">
                <a:latin typeface="Roboto" panose="02000000000000000000" pitchFamily="2" charset="0"/>
                <a:ea typeface="Roboto" panose="02000000000000000000" pitchFamily="2" charset="0"/>
                <a:cs typeface="Roboto" panose="02000000000000000000" pitchFamily="2" charset="0"/>
              </a:endParaRPr>
            </a:p>
            <a:p>
              <a:pPr algn="just"/>
              <a:endParaRPr lang="en-US" sz="1400">
                <a:latin typeface="Roboto" panose="02000000000000000000" pitchFamily="2" charset="0"/>
                <a:ea typeface="Roboto" panose="02000000000000000000" pitchFamily="2" charset="0"/>
                <a:cs typeface="Roboto" panose="02000000000000000000" pitchFamily="2" charset="0"/>
              </a:endParaRPr>
            </a:p>
          </p:txBody>
        </p:sp>
        <p:sp>
          <p:nvSpPr>
            <p:cNvPr id="9" name="Rectangle: Rounded Corners 8">
              <a:extLst>
                <a:ext uri="{FF2B5EF4-FFF2-40B4-BE49-F238E27FC236}">
                  <a16:creationId xmlns:a16="http://schemas.microsoft.com/office/drawing/2014/main" id="{1F59997A-8F97-22E1-AFF1-D7071D3DDC54}"/>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10" name="Group 9">
            <a:extLst>
              <a:ext uri="{FF2B5EF4-FFF2-40B4-BE49-F238E27FC236}">
                <a16:creationId xmlns:a16="http://schemas.microsoft.com/office/drawing/2014/main" id="{19DBDBBA-95C1-554F-884C-D28F71F12656}"/>
              </a:ext>
            </a:extLst>
          </p:cNvPr>
          <p:cNvGrpSpPr/>
          <p:nvPr/>
        </p:nvGrpSpPr>
        <p:grpSpPr>
          <a:xfrm>
            <a:off x="6146738" y="4592792"/>
            <a:ext cx="5825206" cy="966907"/>
            <a:chOff x="363154" y="5453208"/>
            <a:chExt cx="5011486" cy="1303482"/>
          </a:xfrm>
        </p:grpSpPr>
        <p:sp>
          <p:nvSpPr>
            <p:cNvPr id="11" name="TextBox 10">
              <a:extLst>
                <a:ext uri="{FF2B5EF4-FFF2-40B4-BE49-F238E27FC236}">
                  <a16:creationId xmlns:a16="http://schemas.microsoft.com/office/drawing/2014/main" id="{5DCEECFE-C911-662A-45F5-D8956A952C7D}"/>
                </a:ext>
              </a:extLst>
            </p:cNvPr>
            <p:cNvSpPr txBox="1"/>
            <p:nvPr/>
          </p:nvSpPr>
          <p:spPr>
            <a:xfrm>
              <a:off x="457872" y="5511322"/>
              <a:ext cx="4719917" cy="995789"/>
            </a:xfrm>
            <a:prstGeom prst="rect">
              <a:avLst/>
            </a:prstGeom>
            <a:noFill/>
          </p:spPr>
          <p:txBody>
            <a:bodyPr wrap="square" rtlCol="0">
              <a:spAutoFit/>
            </a:bodyPr>
            <a:lstStyle/>
            <a:p>
              <a:pPr marL="171450" indent="-171450" algn="just">
                <a:buFont typeface="Arial" panose="020B0604020202020204" pitchFamily="34" charset="0"/>
                <a:buChar char="•"/>
              </a:pPr>
              <a:r>
                <a:rPr lang="en-US" sz="1400" err="1">
                  <a:latin typeface="Roboto" panose="02000000000000000000" pitchFamily="2" charset="0"/>
                  <a:ea typeface="Roboto" panose="02000000000000000000" pitchFamily="2" charset="0"/>
                  <a:cs typeface="Roboto" panose="02000000000000000000" pitchFamily="2" charset="0"/>
                </a:rPr>
                <a:t>Cơ</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cấu</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phát</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hành</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trái</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phiếu</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của</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Novaland</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cũng</a:t>
              </a:r>
              <a:r>
                <a:rPr lang="en-US" sz="1400">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rất</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đa</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dạng</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với</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rất</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nhiều</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công</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cụ</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Hybrid financing,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tức</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là</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có</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tính</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cấu</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trúc</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b="1" err="1">
                  <a:solidFill>
                    <a:srgbClr val="C00000"/>
                  </a:solidFill>
                  <a:latin typeface="Roboto" panose="02000000000000000000" pitchFamily="2" charset="0"/>
                  <a:ea typeface="Roboto" panose="02000000000000000000" pitchFamily="2" charset="0"/>
                  <a:cs typeface="Roboto" panose="02000000000000000000" pitchFamily="2" charset="0"/>
                </a:rPr>
                <a:t>cao</a:t>
              </a:r>
              <a:r>
                <a:rPr lang="en-US" sz="1400" b="1">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để</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thu</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hút</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các</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nhóm</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nhà</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đầu</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tư</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khác</a:t>
              </a:r>
              <a:r>
                <a:rPr lang="en-US" sz="1400">
                  <a:latin typeface="Roboto" panose="02000000000000000000" pitchFamily="2" charset="0"/>
                  <a:ea typeface="Roboto" panose="02000000000000000000" pitchFamily="2" charset="0"/>
                  <a:cs typeface="Roboto" panose="02000000000000000000" pitchFamily="2" charset="0"/>
                </a:rPr>
                <a:t> </a:t>
              </a:r>
              <a:r>
                <a:rPr lang="en-US" sz="1400" err="1">
                  <a:latin typeface="Roboto" panose="02000000000000000000" pitchFamily="2" charset="0"/>
                  <a:ea typeface="Roboto" panose="02000000000000000000" pitchFamily="2" charset="0"/>
                  <a:cs typeface="Roboto" panose="02000000000000000000" pitchFamily="2" charset="0"/>
                </a:rPr>
                <a:t>nhau</a:t>
              </a:r>
              <a:r>
                <a:rPr lang="en-US" sz="1400">
                  <a:latin typeface="Roboto" panose="02000000000000000000" pitchFamily="2" charset="0"/>
                  <a:ea typeface="Roboto" panose="02000000000000000000" pitchFamily="2" charset="0"/>
                  <a:cs typeface="Roboto" panose="02000000000000000000" pitchFamily="2" charset="0"/>
                </a:rPr>
                <a:t>.</a:t>
              </a:r>
            </a:p>
          </p:txBody>
        </p:sp>
        <p:sp>
          <p:nvSpPr>
            <p:cNvPr id="12" name="Rectangle: Rounded Corners 11">
              <a:extLst>
                <a:ext uri="{FF2B5EF4-FFF2-40B4-BE49-F238E27FC236}">
                  <a16:creationId xmlns:a16="http://schemas.microsoft.com/office/drawing/2014/main" id="{F03F84BD-E559-6A5C-BA01-C2AC960B3060}"/>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22" name="Group 21">
            <a:extLst>
              <a:ext uri="{FF2B5EF4-FFF2-40B4-BE49-F238E27FC236}">
                <a16:creationId xmlns:a16="http://schemas.microsoft.com/office/drawing/2014/main" id="{0DC368AA-9267-90F9-D31A-DBEA3E2D524E}"/>
              </a:ext>
            </a:extLst>
          </p:cNvPr>
          <p:cNvGrpSpPr/>
          <p:nvPr/>
        </p:nvGrpSpPr>
        <p:grpSpPr>
          <a:xfrm>
            <a:off x="-817277" y="3680489"/>
            <a:ext cx="6735201" cy="3089321"/>
            <a:chOff x="-817277" y="3680489"/>
            <a:chExt cx="6735201" cy="3089321"/>
          </a:xfrm>
        </p:grpSpPr>
        <p:graphicFrame>
          <p:nvGraphicFramePr>
            <p:cNvPr id="16" name="Chart 15">
              <a:extLst>
                <a:ext uri="{FF2B5EF4-FFF2-40B4-BE49-F238E27FC236}">
                  <a16:creationId xmlns:a16="http://schemas.microsoft.com/office/drawing/2014/main" id="{C33B794A-9CEA-E488-D605-7EFD0902EF59}"/>
                </a:ext>
              </a:extLst>
            </p:cNvPr>
            <p:cNvGraphicFramePr/>
            <p:nvPr/>
          </p:nvGraphicFramePr>
          <p:xfrm>
            <a:off x="331159" y="4041058"/>
            <a:ext cx="5586765" cy="2728752"/>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4DD8FE4D-7A6D-A9A5-3304-07518521321A}"/>
                </a:ext>
              </a:extLst>
            </p:cNvPr>
            <p:cNvSpPr txBox="1"/>
            <p:nvPr/>
          </p:nvSpPr>
          <p:spPr>
            <a:xfrm>
              <a:off x="-817277" y="3680489"/>
              <a:ext cx="6112042" cy="341247"/>
            </a:xfrm>
            <a:prstGeom prst="rect">
              <a:avLst/>
            </a:prstGeom>
            <a:noFill/>
          </p:spPr>
          <p:txBody>
            <a:bodyPr wrap="square">
              <a:spAutoFit/>
            </a:bodyPr>
            <a:lstStyle/>
            <a:p>
              <a:pPr marL="0" marR="0" algn="ctr">
                <a:lnSpc>
                  <a:spcPct val="107000"/>
                </a:lnSpc>
                <a:spcBef>
                  <a:spcPts val="0"/>
                </a:spcBef>
                <a:spcAft>
                  <a:spcPts val="0"/>
                </a:spcAft>
              </a:pPr>
              <a:r>
                <a:rPr lang="en-US" sz="1600" b="1" kern="100">
                  <a:solidFill>
                    <a:srgbClr val="000000"/>
                  </a:solidFill>
                  <a:effectLst/>
                  <a:latin typeface="Roboto" panose="02000000000000000000" pitchFamily="2" charset="0"/>
                  <a:ea typeface="Roboto" panose="02000000000000000000" pitchFamily="2" charset="0"/>
                  <a:cs typeface="Roboto" panose="02000000000000000000" pitchFamily="2" charset="0"/>
                </a:rPr>
                <a:t>Cơ cấu phát hành trái phiếu của NVL   </a:t>
              </a:r>
              <a:endParaRPr lang="en-US" sz="1600" kern="10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grpSp>
    </p:spTree>
    <p:extLst>
      <p:ext uri="{BB962C8B-B14F-4D97-AF65-F5344CB8AC3E}">
        <p14:creationId xmlns:p14="http://schemas.microsoft.com/office/powerpoint/2010/main" val="389745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250" fill="hold"/>
                                        <p:tgtEl>
                                          <p:spTgt spid="20"/>
                                        </p:tgtEl>
                                        <p:attrNameLst>
                                          <p:attrName>ppt_x</p:attrName>
                                        </p:attrNameLst>
                                      </p:cBhvr>
                                      <p:tavLst>
                                        <p:tav tm="0">
                                          <p:val>
                                            <p:strVal val="#ppt_x"/>
                                          </p:val>
                                        </p:tav>
                                        <p:tav tm="100000">
                                          <p:val>
                                            <p:strVal val="#ppt_x"/>
                                          </p:val>
                                        </p:tav>
                                      </p:tavLst>
                                    </p:anim>
                                    <p:anim calcmode="lin" valueType="num">
                                      <p:cBhvr additive="base">
                                        <p:cTn id="8"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250" fill="hold"/>
                                        <p:tgtEl>
                                          <p:spTgt spid="22"/>
                                        </p:tgtEl>
                                        <p:attrNameLst>
                                          <p:attrName>ppt_x</p:attrName>
                                        </p:attrNameLst>
                                      </p:cBhvr>
                                      <p:tavLst>
                                        <p:tav tm="0">
                                          <p:val>
                                            <p:strVal val="#ppt_x"/>
                                          </p:val>
                                        </p:tav>
                                        <p:tav tm="100000">
                                          <p:val>
                                            <p:strVal val="#ppt_x"/>
                                          </p:val>
                                        </p:tav>
                                      </p:tavLst>
                                    </p:anim>
                                    <p:anim calcmode="lin" valueType="num">
                                      <p:cBhvr additive="base">
                                        <p:cTn id="19" dur="25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8789090" cy="555537"/>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Ví</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dụ</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7: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Chính</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sách</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tài</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trợ</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Novaland_Version</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2</a:t>
            </a:r>
          </a:p>
        </p:txBody>
      </p:sp>
      <p:sp>
        <p:nvSpPr>
          <p:cNvPr id="3" name="Hình chữ nhật 11">
            <a:extLst>
              <a:ext uri="{FF2B5EF4-FFF2-40B4-BE49-F238E27FC236}">
                <a16:creationId xmlns:a16="http://schemas.microsoft.com/office/drawing/2014/main" id="{FCE8B2FE-D866-4399-7E9A-DE95C3C0768C}"/>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BC705E97-4092-2E91-0BEF-15F188988648}"/>
              </a:ext>
            </a:extLst>
          </p:cNvPr>
          <p:cNvSpPr txBox="1"/>
          <p:nvPr/>
        </p:nvSpPr>
        <p:spPr>
          <a:xfrm>
            <a:off x="7789274" y="-3384"/>
            <a:ext cx="4402726" cy="338554"/>
          </a:xfrm>
          <a:prstGeom prst="rect">
            <a:avLst/>
          </a:prstGeom>
          <a:solidFill>
            <a:srgbClr val="002060"/>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KHẢ NĂNG TRẢ NỢ CỦA CÁC </a:t>
            </a:r>
            <a:r>
              <a:rPr lang="en-US" sz="1600" b="1">
                <a:solidFill>
                  <a:prstClr val="white"/>
                </a:solidFill>
                <a:latin typeface="Roboto" panose="02000000000000000000" pitchFamily="2" charset="0"/>
                <a:ea typeface="Roboto" panose="02000000000000000000" pitchFamily="2" charset="0"/>
                <a:cs typeface="Roboto" panose="02000000000000000000" pitchFamily="2" charset="0"/>
              </a:rPr>
              <a:t>DN</a:t>
            </a: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15" name="Group 14">
            <a:extLst>
              <a:ext uri="{FF2B5EF4-FFF2-40B4-BE49-F238E27FC236}">
                <a16:creationId xmlns:a16="http://schemas.microsoft.com/office/drawing/2014/main" id="{354ADEBC-A254-24DE-5BE1-841387198B89}"/>
              </a:ext>
            </a:extLst>
          </p:cNvPr>
          <p:cNvGrpSpPr/>
          <p:nvPr/>
        </p:nvGrpSpPr>
        <p:grpSpPr>
          <a:xfrm>
            <a:off x="100255" y="865028"/>
            <a:ext cx="5942217" cy="5643204"/>
            <a:chOff x="57723" y="865028"/>
            <a:chExt cx="5942217" cy="5643204"/>
          </a:xfrm>
        </p:grpSpPr>
        <p:grpSp>
          <p:nvGrpSpPr>
            <p:cNvPr id="36" name="Group 35">
              <a:extLst>
                <a:ext uri="{FF2B5EF4-FFF2-40B4-BE49-F238E27FC236}">
                  <a16:creationId xmlns:a16="http://schemas.microsoft.com/office/drawing/2014/main" id="{4BD00BE7-E0A1-C249-564E-1B45D3DB86E5}"/>
                </a:ext>
              </a:extLst>
            </p:cNvPr>
            <p:cNvGrpSpPr/>
            <p:nvPr/>
          </p:nvGrpSpPr>
          <p:grpSpPr>
            <a:xfrm>
              <a:off x="57723" y="865028"/>
              <a:ext cx="5942217" cy="5643204"/>
              <a:chOff x="57723" y="865028"/>
              <a:chExt cx="5942217" cy="5643204"/>
            </a:xfrm>
          </p:grpSpPr>
          <p:sp>
            <p:nvSpPr>
              <p:cNvPr id="26" name="Rectangle 25">
                <a:extLst>
                  <a:ext uri="{FF2B5EF4-FFF2-40B4-BE49-F238E27FC236}">
                    <a16:creationId xmlns:a16="http://schemas.microsoft.com/office/drawing/2014/main" id="{3104D6CC-A856-5F57-2807-252485498C3A}"/>
                  </a:ext>
                </a:extLst>
              </p:cNvPr>
              <p:cNvSpPr/>
              <p:nvPr/>
            </p:nvSpPr>
            <p:spPr>
              <a:xfrm>
                <a:off x="57723" y="865028"/>
                <a:ext cx="5938477" cy="5643204"/>
              </a:xfrm>
              <a:prstGeom prst="rect">
                <a:avLst/>
              </a:prstGeom>
              <a:solidFill>
                <a:srgbClr val="FAFAFA"/>
              </a:solidFill>
              <a:ln w="12700">
                <a:solidFill>
                  <a:schemeClr val="accent3"/>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Rectangle 26">
                <a:extLst>
                  <a:ext uri="{FF2B5EF4-FFF2-40B4-BE49-F238E27FC236}">
                    <a16:creationId xmlns:a16="http://schemas.microsoft.com/office/drawing/2014/main" id="{0428636C-28FF-BDD4-A1B3-C8C3DA8FFF8A}"/>
                  </a:ext>
                </a:extLst>
              </p:cNvPr>
              <p:cNvSpPr/>
              <p:nvPr/>
            </p:nvSpPr>
            <p:spPr>
              <a:xfrm>
                <a:off x="61463" y="869303"/>
                <a:ext cx="5938477" cy="76342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TextBox 28">
                <a:extLst>
                  <a:ext uri="{FF2B5EF4-FFF2-40B4-BE49-F238E27FC236}">
                    <a16:creationId xmlns:a16="http://schemas.microsoft.com/office/drawing/2014/main" id="{2B08DEFA-4279-6B1E-A2F1-46CE96364EEB}"/>
                  </a:ext>
                </a:extLst>
              </p:cNvPr>
              <p:cNvSpPr txBox="1"/>
              <p:nvPr/>
            </p:nvSpPr>
            <p:spPr>
              <a:xfrm>
                <a:off x="221663" y="984427"/>
                <a:ext cx="5610595" cy="540661"/>
              </a:xfrm>
              <a:prstGeom prst="rect">
                <a:avLst/>
              </a:prstGeom>
              <a:noFill/>
            </p:spPr>
            <p:txBody>
              <a:bodyPr wrap="square">
                <a:spAutoFit/>
              </a:bodyPr>
              <a:lstStyle/>
              <a:p>
                <a:pPr marL="0" marR="0" algn="ctr">
                  <a:lnSpc>
                    <a:spcPct val="107000"/>
                  </a:lnSpc>
                  <a:spcBef>
                    <a:spcPts val="0"/>
                  </a:spcBef>
                  <a:spcAft>
                    <a:spcPts val="0"/>
                  </a:spcAft>
                </a:pPr>
                <a:r>
                  <a:rPr lang="en-US" sz="1400" kern="100">
                    <a:solidFill>
                      <a:schemeClr val="bg1"/>
                    </a:solidFill>
                    <a:effectLst/>
                    <a:latin typeface="Roboto" panose="02000000000000000000" pitchFamily="2" charset="0"/>
                    <a:ea typeface="Roboto" panose="02000000000000000000" pitchFamily="2" charset="0"/>
                    <a:cs typeface="Roboto" panose="02000000000000000000" pitchFamily="2" charset="0"/>
                  </a:rPr>
                  <a:t>Giá trị phát hành trái phiếu của Novaland</a:t>
                </a:r>
                <a:r>
                  <a:rPr lang="en-US" sz="1400" b="1" kern="100">
                    <a:solidFill>
                      <a:schemeClr val="bg1"/>
                    </a:solidFill>
                    <a:effectLst/>
                    <a:latin typeface="Roboto" panose="02000000000000000000" pitchFamily="2" charset="0"/>
                    <a:ea typeface="Roboto" panose="02000000000000000000" pitchFamily="2" charset="0"/>
                    <a:cs typeface="Roboto" panose="02000000000000000000" pitchFamily="2" charset="0"/>
                  </a:rPr>
                  <a:t> tăng nhanh chỉ trong thời gian ngắn</a:t>
                </a:r>
                <a:r>
                  <a:rPr lang="en-US" sz="1400" kern="100">
                    <a:solidFill>
                      <a:schemeClr val="bg1"/>
                    </a:solidFill>
                    <a:effectLst/>
                    <a:latin typeface="Roboto" panose="02000000000000000000" pitchFamily="2" charset="0"/>
                    <a:ea typeface="Roboto" panose="02000000000000000000" pitchFamily="2" charset="0"/>
                    <a:cs typeface="Roboto" panose="02000000000000000000" pitchFamily="2" charset="0"/>
                  </a:rPr>
                  <a:t> và trở thành nguồn tài trợ chính cho doanh nghiệp.</a:t>
                </a:r>
              </a:p>
            </p:txBody>
          </p:sp>
          <p:graphicFrame>
            <p:nvGraphicFramePr>
              <p:cNvPr id="17" name="Chart 16">
                <a:extLst>
                  <a:ext uri="{FF2B5EF4-FFF2-40B4-BE49-F238E27FC236}">
                    <a16:creationId xmlns:a16="http://schemas.microsoft.com/office/drawing/2014/main" id="{68DD4795-6F95-19DA-91C6-911CF607067C}"/>
                  </a:ext>
                </a:extLst>
              </p:cNvPr>
              <p:cNvGraphicFramePr/>
              <p:nvPr/>
            </p:nvGraphicFramePr>
            <p:xfrm>
              <a:off x="157523" y="1858941"/>
              <a:ext cx="5813006" cy="4647325"/>
            </p:xfrm>
            <a:graphic>
              <a:graphicData uri="http://schemas.openxmlformats.org/drawingml/2006/chart">
                <c:chart xmlns:c="http://schemas.openxmlformats.org/drawingml/2006/chart" xmlns:r="http://schemas.openxmlformats.org/officeDocument/2006/relationships" r:id="rId3"/>
              </a:graphicData>
            </a:graphic>
          </p:graphicFrame>
        </p:grpSp>
        <p:sp>
          <p:nvSpPr>
            <p:cNvPr id="13" name="TextBox 12">
              <a:extLst>
                <a:ext uri="{FF2B5EF4-FFF2-40B4-BE49-F238E27FC236}">
                  <a16:creationId xmlns:a16="http://schemas.microsoft.com/office/drawing/2014/main" id="{DD03D1EC-759B-E156-E7DC-F346FB0E5EF5}"/>
                </a:ext>
              </a:extLst>
            </p:cNvPr>
            <p:cNvSpPr txBox="1"/>
            <p:nvPr/>
          </p:nvSpPr>
          <p:spPr>
            <a:xfrm>
              <a:off x="958338" y="1665461"/>
              <a:ext cx="4088441" cy="276999"/>
            </a:xfrm>
            <a:prstGeom prst="rect">
              <a:avLst/>
            </a:prstGeom>
            <a:noFill/>
          </p:spPr>
          <p:txBody>
            <a:bodyPr wrap="square" rtlCol="0">
              <a:spAutoFit/>
            </a:bodyPr>
            <a:lstStyle/>
            <a:p>
              <a:pPr algn="ctr"/>
              <a:r>
                <a:rPr lang="en-US" sz="1200" b="1">
                  <a:solidFill>
                    <a:srgbClr val="0070C0"/>
                  </a:solidFill>
                  <a:latin typeface="Roboto" panose="02000000000000000000" pitchFamily="2" charset="0"/>
                  <a:ea typeface="Roboto" panose="02000000000000000000" pitchFamily="2" charset="0"/>
                  <a:cs typeface="Roboto" panose="02000000000000000000" pitchFamily="2" charset="0"/>
                </a:rPr>
                <a:t>Phân bổ nguồn vốn vay của NVL </a:t>
              </a:r>
            </a:p>
          </p:txBody>
        </p:sp>
      </p:grpSp>
      <p:grpSp>
        <p:nvGrpSpPr>
          <p:cNvPr id="19" name="Group 18">
            <a:extLst>
              <a:ext uri="{FF2B5EF4-FFF2-40B4-BE49-F238E27FC236}">
                <a16:creationId xmlns:a16="http://schemas.microsoft.com/office/drawing/2014/main" id="{297DBA13-6D23-A3EC-6237-911C9B294AFF}"/>
              </a:ext>
            </a:extLst>
          </p:cNvPr>
          <p:cNvGrpSpPr/>
          <p:nvPr/>
        </p:nvGrpSpPr>
        <p:grpSpPr>
          <a:xfrm>
            <a:off x="6138532" y="863062"/>
            <a:ext cx="5942217" cy="5947516"/>
            <a:chOff x="6096000" y="863062"/>
            <a:chExt cx="5942217" cy="5947516"/>
          </a:xfrm>
        </p:grpSpPr>
        <p:sp>
          <p:nvSpPr>
            <p:cNvPr id="33" name="TextBox 32">
              <a:extLst>
                <a:ext uri="{FF2B5EF4-FFF2-40B4-BE49-F238E27FC236}">
                  <a16:creationId xmlns:a16="http://schemas.microsoft.com/office/drawing/2014/main" id="{A701BCAC-B3C7-1281-5467-F52EA176D55D}"/>
                </a:ext>
              </a:extLst>
            </p:cNvPr>
            <p:cNvSpPr txBox="1"/>
            <p:nvPr/>
          </p:nvSpPr>
          <p:spPr>
            <a:xfrm>
              <a:off x="9813997" y="6556662"/>
              <a:ext cx="2220480" cy="253916"/>
            </a:xfrm>
            <a:prstGeom prst="rect">
              <a:avLst/>
            </a:prstGeom>
            <a:noFill/>
          </p:spPr>
          <p:txBody>
            <a:bodyPr wrap="none" rtlCol="0">
              <a:spAutoFit/>
            </a:bodyPr>
            <a:lstStyle/>
            <a:p>
              <a:r>
                <a:rPr lang="vi-VN" sz="1050" i="1">
                  <a:latin typeface="Roboto" panose="02000000000000000000" pitchFamily="2" charset="0"/>
                  <a:ea typeface="Roboto" panose="02000000000000000000" pitchFamily="2" charset="0"/>
                  <a:cs typeface="Roboto" panose="02000000000000000000" pitchFamily="2" charset="0"/>
                </a:rPr>
                <a:t>Nguồn: </a:t>
              </a:r>
              <a:r>
                <a:rPr lang="en-US" sz="1050" i="1" err="1">
                  <a:latin typeface="Roboto" panose="02000000000000000000" pitchFamily="2" charset="0"/>
                  <a:ea typeface="Roboto" panose="02000000000000000000" pitchFamily="2" charset="0"/>
                  <a:cs typeface="Roboto" panose="02000000000000000000" pitchFamily="2" charset="0"/>
                </a:rPr>
                <a:t>Báo</a:t>
              </a:r>
              <a:r>
                <a:rPr lang="en-US" sz="1050" i="1">
                  <a:latin typeface="Roboto" panose="02000000000000000000" pitchFamily="2" charset="0"/>
                  <a:ea typeface="Roboto" panose="02000000000000000000" pitchFamily="2" charset="0"/>
                  <a:cs typeface="Roboto" panose="02000000000000000000" pitchFamily="2" charset="0"/>
                </a:rPr>
                <a:t> </a:t>
              </a:r>
              <a:r>
                <a:rPr lang="en-US" sz="1050" i="1" err="1">
                  <a:latin typeface="Roboto" panose="02000000000000000000" pitchFamily="2" charset="0"/>
                  <a:ea typeface="Roboto" panose="02000000000000000000" pitchFamily="2" charset="0"/>
                  <a:cs typeface="Roboto" panose="02000000000000000000" pitchFamily="2" charset="0"/>
                </a:rPr>
                <a:t>cáo</a:t>
              </a:r>
              <a:r>
                <a:rPr lang="en-US" sz="1050" i="1">
                  <a:latin typeface="Roboto" panose="02000000000000000000" pitchFamily="2" charset="0"/>
                  <a:ea typeface="Roboto" panose="02000000000000000000" pitchFamily="2" charset="0"/>
                  <a:cs typeface="Roboto" panose="02000000000000000000" pitchFamily="2" charset="0"/>
                </a:rPr>
                <a:t> </a:t>
              </a:r>
              <a:r>
                <a:rPr lang="en-US" sz="1050" i="1" err="1">
                  <a:latin typeface="Roboto" panose="02000000000000000000" pitchFamily="2" charset="0"/>
                  <a:ea typeface="Roboto" panose="02000000000000000000" pitchFamily="2" charset="0"/>
                  <a:cs typeface="Roboto" panose="02000000000000000000" pitchFamily="2" charset="0"/>
                </a:rPr>
                <a:t>tài</a:t>
              </a:r>
              <a:r>
                <a:rPr lang="en-US" sz="1050" i="1">
                  <a:latin typeface="Roboto" panose="02000000000000000000" pitchFamily="2" charset="0"/>
                  <a:ea typeface="Roboto" panose="02000000000000000000" pitchFamily="2" charset="0"/>
                  <a:cs typeface="Roboto" panose="02000000000000000000" pitchFamily="2" charset="0"/>
                </a:rPr>
                <a:t> </a:t>
              </a:r>
              <a:r>
                <a:rPr lang="en-US" sz="1050" i="1" err="1">
                  <a:latin typeface="Roboto" panose="02000000000000000000" pitchFamily="2" charset="0"/>
                  <a:ea typeface="Roboto" panose="02000000000000000000" pitchFamily="2" charset="0"/>
                  <a:cs typeface="Roboto" panose="02000000000000000000" pitchFamily="2" charset="0"/>
                </a:rPr>
                <a:t>chính</a:t>
              </a:r>
              <a:r>
                <a:rPr lang="en-US" sz="1050" i="1">
                  <a:latin typeface="Roboto" panose="02000000000000000000" pitchFamily="2" charset="0"/>
                  <a:ea typeface="Roboto" panose="02000000000000000000" pitchFamily="2" charset="0"/>
                  <a:cs typeface="Roboto" panose="02000000000000000000" pitchFamily="2" charset="0"/>
                </a:rPr>
                <a:t> </a:t>
              </a:r>
              <a:r>
                <a:rPr lang="en-US" sz="1050" i="1" err="1">
                  <a:latin typeface="Roboto" panose="02000000000000000000" pitchFamily="2" charset="0"/>
                  <a:ea typeface="Roboto" panose="02000000000000000000" pitchFamily="2" charset="0"/>
                  <a:cs typeface="Roboto" panose="02000000000000000000" pitchFamily="2" charset="0"/>
                </a:rPr>
                <a:t>Novaland</a:t>
              </a:r>
              <a:endParaRPr lang="en-US" sz="1050" i="1">
                <a:latin typeface="Roboto" panose="02000000000000000000" pitchFamily="2" charset="0"/>
                <a:ea typeface="Roboto" panose="02000000000000000000" pitchFamily="2" charset="0"/>
                <a:cs typeface="Roboto" panose="02000000000000000000" pitchFamily="2" charset="0"/>
              </a:endParaRPr>
            </a:p>
          </p:txBody>
        </p:sp>
        <p:grpSp>
          <p:nvGrpSpPr>
            <p:cNvPr id="16" name="Group 15">
              <a:extLst>
                <a:ext uri="{FF2B5EF4-FFF2-40B4-BE49-F238E27FC236}">
                  <a16:creationId xmlns:a16="http://schemas.microsoft.com/office/drawing/2014/main" id="{087A9603-8EF8-381F-1076-51B6D743B044}"/>
                </a:ext>
              </a:extLst>
            </p:cNvPr>
            <p:cNvGrpSpPr/>
            <p:nvPr/>
          </p:nvGrpSpPr>
          <p:grpSpPr>
            <a:xfrm>
              <a:off x="6096000" y="863062"/>
              <a:ext cx="5942217" cy="5643204"/>
              <a:chOff x="6096000" y="863062"/>
              <a:chExt cx="5942217" cy="5643204"/>
            </a:xfrm>
          </p:grpSpPr>
          <p:grpSp>
            <p:nvGrpSpPr>
              <p:cNvPr id="35" name="Group 34">
                <a:extLst>
                  <a:ext uri="{FF2B5EF4-FFF2-40B4-BE49-F238E27FC236}">
                    <a16:creationId xmlns:a16="http://schemas.microsoft.com/office/drawing/2014/main" id="{B51986EE-3B72-AE4F-8144-5319EA57765C}"/>
                  </a:ext>
                </a:extLst>
              </p:cNvPr>
              <p:cNvGrpSpPr/>
              <p:nvPr/>
            </p:nvGrpSpPr>
            <p:grpSpPr>
              <a:xfrm>
                <a:off x="6096000" y="863062"/>
                <a:ext cx="5942217" cy="5643204"/>
                <a:chOff x="6096000" y="863062"/>
                <a:chExt cx="5942217" cy="5643204"/>
              </a:xfrm>
            </p:grpSpPr>
            <p:sp>
              <p:nvSpPr>
                <p:cNvPr id="30" name="Rectangle 29">
                  <a:extLst>
                    <a:ext uri="{FF2B5EF4-FFF2-40B4-BE49-F238E27FC236}">
                      <a16:creationId xmlns:a16="http://schemas.microsoft.com/office/drawing/2014/main" id="{46EB0DEA-88DB-B451-CBAD-C7A2EEB0C921}"/>
                    </a:ext>
                  </a:extLst>
                </p:cNvPr>
                <p:cNvSpPr/>
                <p:nvPr/>
              </p:nvSpPr>
              <p:spPr>
                <a:xfrm>
                  <a:off x="6096000" y="863062"/>
                  <a:ext cx="5938477" cy="5643204"/>
                </a:xfrm>
                <a:prstGeom prst="rect">
                  <a:avLst/>
                </a:prstGeom>
                <a:solidFill>
                  <a:srgbClr val="FAFAFA"/>
                </a:solidFill>
                <a:ln w="12700">
                  <a:solidFill>
                    <a:schemeClr val="accent3"/>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30">
                  <a:extLst>
                    <a:ext uri="{FF2B5EF4-FFF2-40B4-BE49-F238E27FC236}">
                      <a16:creationId xmlns:a16="http://schemas.microsoft.com/office/drawing/2014/main" id="{71477DAF-9899-5C2C-8CB9-BCAE2584701E}"/>
                    </a:ext>
                  </a:extLst>
                </p:cNvPr>
                <p:cNvSpPr/>
                <p:nvPr/>
              </p:nvSpPr>
              <p:spPr>
                <a:xfrm>
                  <a:off x="6099740" y="867337"/>
                  <a:ext cx="5938477" cy="76342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TextBox 31">
                  <a:extLst>
                    <a:ext uri="{FF2B5EF4-FFF2-40B4-BE49-F238E27FC236}">
                      <a16:creationId xmlns:a16="http://schemas.microsoft.com/office/drawing/2014/main" id="{A5354A44-F3D9-8E49-467B-87656F415F82}"/>
                    </a:ext>
                  </a:extLst>
                </p:cNvPr>
                <p:cNvSpPr txBox="1"/>
                <p:nvPr/>
              </p:nvSpPr>
              <p:spPr>
                <a:xfrm>
                  <a:off x="6259940" y="894288"/>
                  <a:ext cx="5610595" cy="771173"/>
                </a:xfrm>
                <a:prstGeom prst="rect">
                  <a:avLst/>
                </a:prstGeom>
                <a:noFill/>
              </p:spPr>
              <p:txBody>
                <a:bodyPr wrap="square">
                  <a:spAutoFit/>
                </a:bodyPr>
                <a:lstStyle/>
                <a:p>
                  <a:pPr marL="0" marR="0" algn="ctr">
                    <a:lnSpc>
                      <a:spcPct val="107000"/>
                    </a:lnSpc>
                    <a:spcBef>
                      <a:spcPts val="0"/>
                    </a:spcBef>
                    <a:spcAft>
                      <a:spcPts val="0"/>
                    </a:spcAft>
                  </a:pPr>
                  <a:r>
                    <a:rPr lang="vi-VN" sz="1400" kern="100">
                      <a:solidFill>
                        <a:schemeClr val="bg1"/>
                      </a:solidFill>
                      <a:effectLst/>
                      <a:latin typeface="Roboto" panose="02000000000000000000" pitchFamily="2" charset="0"/>
                      <a:ea typeface="Roboto" panose="02000000000000000000" pitchFamily="2" charset="0"/>
                      <a:cs typeface="Roboto" panose="02000000000000000000" pitchFamily="2" charset="0"/>
                    </a:rPr>
                    <a:t>Cơ cấu phát hành trái phiếu của Novaland cũng </a:t>
                  </a:r>
                  <a:r>
                    <a:rPr lang="vi-VN" sz="1400" b="1" kern="100">
                      <a:solidFill>
                        <a:schemeClr val="bg1"/>
                      </a:solidFill>
                      <a:effectLst/>
                      <a:latin typeface="Roboto" panose="02000000000000000000" pitchFamily="2" charset="0"/>
                      <a:ea typeface="Roboto" panose="02000000000000000000" pitchFamily="2" charset="0"/>
                      <a:cs typeface="Roboto" panose="02000000000000000000" pitchFamily="2" charset="0"/>
                    </a:rPr>
                    <a:t>rất đa dạng với rất nhiều công cụ Hybrid financing, tức là có tính cấu trúc cao </a:t>
                  </a:r>
                  <a:r>
                    <a:rPr lang="vi-VN" sz="1400" kern="100">
                      <a:solidFill>
                        <a:schemeClr val="bg1"/>
                      </a:solidFill>
                      <a:effectLst/>
                      <a:latin typeface="Roboto" panose="02000000000000000000" pitchFamily="2" charset="0"/>
                      <a:ea typeface="Roboto" panose="02000000000000000000" pitchFamily="2" charset="0"/>
                      <a:cs typeface="Roboto" panose="02000000000000000000" pitchFamily="2" charset="0"/>
                    </a:rPr>
                    <a:t>để thu hút các nhóm nhà đầu tư khác nhau.</a:t>
                  </a:r>
                </a:p>
              </p:txBody>
            </p:sp>
            <p:graphicFrame>
              <p:nvGraphicFramePr>
                <p:cNvPr id="18" name="Chart 17">
                  <a:extLst>
                    <a:ext uri="{FF2B5EF4-FFF2-40B4-BE49-F238E27FC236}">
                      <a16:creationId xmlns:a16="http://schemas.microsoft.com/office/drawing/2014/main" id="{08976498-6D69-3E1D-8AC7-832F6CC7C4F3}"/>
                    </a:ext>
                  </a:extLst>
                </p:cNvPr>
                <p:cNvGraphicFramePr/>
                <p:nvPr/>
              </p:nvGraphicFramePr>
              <p:xfrm>
                <a:off x="6099740" y="1886638"/>
                <a:ext cx="5934737" cy="4414149"/>
              </p:xfrm>
              <a:graphic>
                <a:graphicData uri="http://schemas.openxmlformats.org/drawingml/2006/chart">
                  <c:chart xmlns:c="http://schemas.openxmlformats.org/drawingml/2006/chart" xmlns:r="http://schemas.openxmlformats.org/officeDocument/2006/relationships" r:id="rId4"/>
                </a:graphicData>
              </a:graphic>
            </p:graphicFrame>
          </p:grpSp>
          <p:sp>
            <p:nvSpPr>
              <p:cNvPr id="14" name="TextBox 13">
                <a:extLst>
                  <a:ext uri="{FF2B5EF4-FFF2-40B4-BE49-F238E27FC236}">
                    <a16:creationId xmlns:a16="http://schemas.microsoft.com/office/drawing/2014/main" id="{3051D369-F2D5-1AA0-4FAD-E1476A78D5F2}"/>
                  </a:ext>
                </a:extLst>
              </p:cNvPr>
              <p:cNvSpPr txBox="1"/>
              <p:nvPr/>
            </p:nvSpPr>
            <p:spPr>
              <a:xfrm>
                <a:off x="6990179" y="1638239"/>
                <a:ext cx="4088441" cy="276999"/>
              </a:xfrm>
              <a:prstGeom prst="rect">
                <a:avLst/>
              </a:prstGeom>
              <a:noFill/>
            </p:spPr>
            <p:txBody>
              <a:bodyPr wrap="square" rtlCol="0">
                <a:spAutoFit/>
              </a:bodyPr>
              <a:lstStyle/>
              <a:p>
                <a:pPr algn="ctr"/>
                <a:r>
                  <a:rPr lang="vi-VN" sz="1200" b="1">
                    <a:solidFill>
                      <a:srgbClr val="0070C0"/>
                    </a:solidFill>
                    <a:latin typeface="Roboto" panose="02000000000000000000" pitchFamily="2" charset="0"/>
                    <a:ea typeface="Roboto" panose="02000000000000000000" pitchFamily="2" charset="0"/>
                    <a:cs typeface="Roboto" panose="02000000000000000000" pitchFamily="2" charset="0"/>
                  </a:rPr>
                  <a:t>Cơ cấu phát hành trái phiếu của NVL </a:t>
                </a:r>
                <a:endParaRPr lang="en-US" sz="1200" b="1">
                  <a:solidFill>
                    <a:srgbClr val="0070C0"/>
                  </a:solidFill>
                  <a:latin typeface="Roboto" panose="02000000000000000000" pitchFamily="2" charset="0"/>
                  <a:ea typeface="Roboto" panose="02000000000000000000" pitchFamily="2" charset="0"/>
                  <a:cs typeface="Roboto" panose="02000000000000000000" pitchFamily="2" charset="0"/>
                </a:endParaRPr>
              </a:p>
            </p:txBody>
          </p:sp>
        </p:grpSp>
      </p:grpSp>
    </p:spTree>
    <p:extLst>
      <p:ext uri="{BB962C8B-B14F-4D97-AF65-F5344CB8AC3E}">
        <p14:creationId xmlns:p14="http://schemas.microsoft.com/office/powerpoint/2010/main" val="118038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8789090" cy="555537"/>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Ví</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dụ</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1: </a:t>
            </a:r>
            <a:r>
              <a:rPr kumimoji="0" lang="vi-VN"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Vấn đề của trái phiếu BĐS</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_Version 2</a:t>
            </a:r>
          </a:p>
        </p:txBody>
      </p:sp>
      <p:grpSp>
        <p:nvGrpSpPr>
          <p:cNvPr id="2" name="Group 1">
            <a:extLst>
              <a:ext uri="{FF2B5EF4-FFF2-40B4-BE49-F238E27FC236}">
                <a16:creationId xmlns:a16="http://schemas.microsoft.com/office/drawing/2014/main" id="{71295224-9F62-69BA-30B9-29D4FD03FD22}"/>
              </a:ext>
            </a:extLst>
          </p:cNvPr>
          <p:cNvGrpSpPr/>
          <p:nvPr/>
        </p:nvGrpSpPr>
        <p:grpSpPr>
          <a:xfrm>
            <a:off x="336884" y="5066966"/>
            <a:ext cx="5246534" cy="1303482"/>
            <a:chOff x="363154" y="5453208"/>
            <a:chExt cx="5011486" cy="1303482"/>
          </a:xfrm>
        </p:grpSpPr>
        <p:sp>
          <p:nvSpPr>
            <p:cNvPr id="3" name="TextBox 2">
              <a:extLst>
                <a:ext uri="{FF2B5EF4-FFF2-40B4-BE49-F238E27FC236}">
                  <a16:creationId xmlns:a16="http://schemas.microsoft.com/office/drawing/2014/main" id="{1624A8FC-03F1-603D-3452-5A3B72C6EDDD}"/>
                </a:ext>
              </a:extLst>
            </p:cNvPr>
            <p:cNvSpPr txBox="1"/>
            <p:nvPr/>
          </p:nvSpPr>
          <p:spPr>
            <a:xfrm>
              <a:off x="457872" y="5511321"/>
              <a:ext cx="4801462" cy="1223412"/>
            </a:xfrm>
            <a:prstGeom prst="rect">
              <a:avLst/>
            </a:prstGeom>
            <a:noFill/>
          </p:spPr>
          <p:txBody>
            <a:bodyPr wrap="square" rtlCol="0">
              <a:spAutoFit/>
            </a:bodyPr>
            <a:lstStyle/>
            <a:p>
              <a:pPr marL="171450" indent="-171450" algn="just">
                <a:buFont typeface="Arial" panose="020B0604020202020204" pitchFamily="34" charset="0"/>
                <a:buChar char="•"/>
              </a:pPr>
              <a:r>
                <a:rPr lang="en-US" sz="1050">
                  <a:latin typeface="Roboto" panose="02000000000000000000" pitchFamily="2" charset="0"/>
                  <a:ea typeface="Roboto" panose="02000000000000000000" pitchFamily="2" charset="0"/>
                  <a:cs typeface="Roboto" panose="02000000000000000000" pitchFamily="2" charset="0"/>
                </a:rPr>
                <a:t>Xu </a:t>
              </a:r>
              <a:r>
                <a:rPr lang="en-US" sz="1050" err="1">
                  <a:latin typeface="Roboto" panose="02000000000000000000" pitchFamily="2" charset="0"/>
                  <a:ea typeface="Roboto" panose="02000000000000000000" pitchFamily="2" charset="0"/>
                  <a:cs typeface="Roboto" panose="02000000000000000000" pitchFamily="2" charset="0"/>
                </a:rPr>
                <a:t>hướng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tăng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trưởng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của</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thị</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trường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trái</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phiếu</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xuất</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phát</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từ</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việc</a:t>
              </a:r>
              <a:r>
                <a:rPr lang="en-US" sz="1050">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cơ</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cấu</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lại</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định</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hướng</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hoạt</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động</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của</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ngành</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ngân</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hàng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theo</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hướng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bền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vững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hơn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khi</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tỷ</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lệ</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nguồn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vốn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ngắn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hạn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cho</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vay</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trung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dài</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hạn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điều</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chỉnh</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từ</a:t>
              </a:r>
              <a:r>
                <a:rPr lang="en-US" sz="1050">
                  <a:latin typeface="Roboto" panose="02000000000000000000" pitchFamily="2" charset="0"/>
                  <a:ea typeface="Roboto" panose="02000000000000000000" pitchFamily="2" charset="0"/>
                  <a:cs typeface="Roboto" panose="02000000000000000000" pitchFamily="2" charset="0"/>
                </a:rPr>
                <a:t> 60% </a:t>
              </a:r>
              <a:r>
                <a:rPr lang="en-US" sz="1050" err="1">
                  <a:latin typeface="Roboto" panose="02000000000000000000" pitchFamily="2" charset="0"/>
                  <a:ea typeface="Roboto" panose="02000000000000000000" pitchFamily="2" charset="0"/>
                  <a:cs typeface="Roboto" panose="02000000000000000000" pitchFamily="2" charset="0"/>
                </a:rPr>
                <a:t>về</a:t>
              </a:r>
              <a:r>
                <a:rPr lang="en-US" sz="1050">
                  <a:latin typeface="Roboto" panose="02000000000000000000" pitchFamily="2" charset="0"/>
                  <a:ea typeface="Roboto" panose="02000000000000000000" pitchFamily="2" charset="0"/>
                  <a:cs typeface="Roboto" panose="02000000000000000000" pitchFamily="2" charset="0"/>
                </a:rPr>
                <a:t> 30%.</a:t>
              </a:r>
            </a:p>
            <a:p>
              <a:pPr marL="171450" indent="-171450" algn="just">
                <a:buFont typeface="Arial" panose="020B0604020202020204" pitchFamily="34" charset="0"/>
                <a:buChar char="•"/>
              </a:pPr>
              <a:r>
                <a:rPr lang="vi-VN" sz="1050">
                  <a:latin typeface="Roboto" panose="02000000000000000000" pitchFamily="2" charset="0"/>
                  <a:ea typeface="Roboto" panose="02000000000000000000" pitchFamily="2" charset="0"/>
                  <a:cs typeface="Roboto" panose="02000000000000000000" pitchFamily="2" charset="0"/>
                </a:rPr>
                <a:t>Ư</a:t>
              </a:r>
              <a:r>
                <a:rPr lang="en-US" sz="1050" err="1">
                  <a:latin typeface="Roboto" panose="02000000000000000000" pitchFamily="2" charset="0"/>
                  <a:ea typeface="Roboto" panose="02000000000000000000" pitchFamily="2" charset="0"/>
                  <a:cs typeface="Roboto" panose="02000000000000000000" pitchFamily="2" charset="0"/>
                </a:rPr>
                <a:t>ớc</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tính</a:t>
              </a:r>
              <a:r>
                <a:rPr lang="en-US" sz="1050">
                  <a:latin typeface="Roboto" panose="02000000000000000000" pitchFamily="2" charset="0"/>
                  <a:ea typeface="Roboto" panose="02000000000000000000" pitchFamily="2" charset="0"/>
                  <a:cs typeface="Roboto" panose="02000000000000000000" pitchFamily="2" charset="0"/>
                </a:rPr>
                <a:t> 1% </a:t>
              </a:r>
              <a:r>
                <a:rPr lang="en-US" sz="1050" err="1">
                  <a:latin typeface="Roboto" panose="02000000000000000000" pitchFamily="2" charset="0"/>
                  <a:ea typeface="Roboto" panose="02000000000000000000" pitchFamily="2" charset="0"/>
                  <a:cs typeface="Roboto" panose="02000000000000000000" pitchFamily="2" charset="0"/>
                </a:rPr>
                <a:t>thay</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đổi</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trong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tỷ</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lệ</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quy</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định</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về</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nguồn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vốn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ngắn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hạn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cho</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vay</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trung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dài</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hạn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tạo</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ra</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một</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nhu</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cầu</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ước</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tính</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từ</a:t>
              </a:r>
              <a:r>
                <a:rPr lang="en-US" sz="1050">
                  <a:latin typeface="Roboto" panose="02000000000000000000" pitchFamily="2" charset="0"/>
                  <a:ea typeface="Roboto" panose="02000000000000000000" pitchFamily="2" charset="0"/>
                  <a:cs typeface="Roboto" panose="02000000000000000000" pitchFamily="2" charset="0"/>
                </a:rPr>
                <a:t> </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100k-150k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tỷ</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từ</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thị</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trường</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trái</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phiếu</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p>
            <a:p>
              <a:pPr marL="171450" indent="-171450" algn="just">
                <a:buFont typeface="Arial" panose="020B0604020202020204" pitchFamily="34" charset="0"/>
                <a:buChar char="•"/>
              </a:pP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Kênh</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phát</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hành</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riêng</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lẻ</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là</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kênh</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chủ</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đạo</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từ</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đó</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tạo</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ra</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những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tiềm</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ẩn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rủi</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ro</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những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những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gì</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đã</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thể</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hiện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trong</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thời</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gian</a:t>
              </a:r>
              <a:r>
                <a:rPr lang="en-US" sz="1050">
                  <a:latin typeface="Roboto" panose="02000000000000000000" pitchFamily="2" charset="0"/>
                  <a:ea typeface="Roboto" panose="02000000000000000000" pitchFamily="2" charset="0"/>
                  <a:cs typeface="Roboto" panose="02000000000000000000" pitchFamily="2" charset="0"/>
                </a:rPr>
                <a:t> qua. </a:t>
              </a:r>
            </a:p>
          </p:txBody>
        </p:sp>
        <p:sp>
          <p:nvSpPr>
            <p:cNvPr id="8" name="Rectangle: Rounded Corners 7">
              <a:extLst>
                <a:ext uri="{FF2B5EF4-FFF2-40B4-BE49-F238E27FC236}">
                  <a16:creationId xmlns:a16="http://schemas.microsoft.com/office/drawing/2014/main" id="{16B3ADE4-F7C2-5B0D-0B7E-1463701895D5}"/>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grpSp>
      <p:grpSp>
        <p:nvGrpSpPr>
          <p:cNvPr id="12" name="Group 11">
            <a:extLst>
              <a:ext uri="{FF2B5EF4-FFF2-40B4-BE49-F238E27FC236}">
                <a16:creationId xmlns:a16="http://schemas.microsoft.com/office/drawing/2014/main" id="{D57C2ACA-5536-7734-D026-149826A642AF}"/>
              </a:ext>
            </a:extLst>
          </p:cNvPr>
          <p:cNvGrpSpPr/>
          <p:nvPr/>
        </p:nvGrpSpPr>
        <p:grpSpPr>
          <a:xfrm>
            <a:off x="6573624" y="5066966"/>
            <a:ext cx="5011486" cy="1303482"/>
            <a:chOff x="363154" y="5453208"/>
            <a:chExt cx="5011486" cy="1303482"/>
          </a:xfrm>
        </p:grpSpPr>
        <p:sp>
          <p:nvSpPr>
            <p:cNvPr id="13" name="TextBox 12">
              <a:extLst>
                <a:ext uri="{FF2B5EF4-FFF2-40B4-BE49-F238E27FC236}">
                  <a16:creationId xmlns:a16="http://schemas.microsoft.com/office/drawing/2014/main" id="{51FDD9A8-E7BD-120F-C3D8-34D56361189B}"/>
                </a:ext>
              </a:extLst>
            </p:cNvPr>
            <p:cNvSpPr txBox="1"/>
            <p:nvPr/>
          </p:nvSpPr>
          <p:spPr>
            <a:xfrm>
              <a:off x="457872" y="5511321"/>
              <a:ext cx="4719917" cy="900246"/>
            </a:xfrm>
            <a:prstGeom prst="rect">
              <a:avLst/>
            </a:prstGeom>
            <a:noFill/>
          </p:spPr>
          <p:txBody>
            <a:bodyPr wrap="square" rtlCol="0">
              <a:spAutoFit/>
            </a:bodyPr>
            <a:lstStyle/>
            <a:p>
              <a:pPr marL="171450" indent="-171450" algn="just">
                <a:buFont typeface="Arial" panose="020B0604020202020204" pitchFamily="34" charset="0"/>
                <a:buChar char="•"/>
              </a:pPr>
              <a:r>
                <a:rPr lang="vi-VN" sz="1050">
                  <a:latin typeface="Roboto" panose="02000000000000000000" pitchFamily="2" charset="0"/>
                  <a:ea typeface="Roboto" panose="02000000000000000000" pitchFamily="2" charset="0"/>
                  <a:cs typeface="Roboto" panose="02000000000000000000" pitchFamily="2" charset="0"/>
                </a:rPr>
                <a:t>C</a:t>
              </a:r>
              <a:r>
                <a:rPr lang="en-US" sz="1050">
                  <a:latin typeface="Roboto" panose="02000000000000000000" pitchFamily="2" charset="0"/>
                  <a:ea typeface="Roboto" panose="02000000000000000000" pitchFamily="2" charset="0"/>
                  <a:cs typeface="Roboto" panose="02000000000000000000" pitchFamily="2" charset="0"/>
                </a:rPr>
                <a:t>ơ </a:t>
              </a:r>
              <a:r>
                <a:rPr lang="en-US" sz="1050" err="1">
                  <a:latin typeface="Roboto" panose="02000000000000000000" pitchFamily="2" charset="0"/>
                  <a:ea typeface="Roboto" panose="02000000000000000000" pitchFamily="2" charset="0"/>
                  <a:cs typeface="Roboto" panose="02000000000000000000" pitchFamily="2" charset="0"/>
                </a:rPr>
                <a:t>cấu</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phát</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hành</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trái</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phiếu</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chủ</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yếu</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đến</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từ</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các</a:t>
              </a:r>
              <a:r>
                <a:rPr lang="en-US" sz="1050">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ngân</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hàng</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và</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các</a:t>
              </a:r>
              <a:r>
                <a:rPr lang="en-US" sz="1050">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công</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ty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ngành</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bất</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động</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sản</a:t>
              </a:r>
              <a:r>
                <a:rPr lang="en-US" sz="1050">
                  <a:latin typeface="Roboto" panose="02000000000000000000" pitchFamily="2" charset="0"/>
                  <a:ea typeface="Roboto" panose="02000000000000000000" pitchFamily="2" charset="0"/>
                  <a:cs typeface="Roboto" panose="02000000000000000000" pitchFamily="2" charset="0"/>
                </a:rPr>
                <a:t>.</a:t>
              </a:r>
            </a:p>
            <a:p>
              <a:pPr marL="171450" indent="-171450" algn="just">
                <a:buFont typeface="Arial" panose="020B0604020202020204" pitchFamily="34" charset="0"/>
                <a:buChar char="•"/>
              </a:pPr>
              <a:r>
                <a:rPr lang="en-US" sz="1050" err="1">
                  <a:latin typeface="Roboto" panose="02000000000000000000" pitchFamily="2" charset="0"/>
                  <a:ea typeface="Roboto" panose="02000000000000000000" pitchFamily="2" charset="0"/>
                  <a:cs typeface="Roboto" panose="02000000000000000000" pitchFamily="2" charset="0"/>
                </a:rPr>
                <a:t>Điều</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này</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khác</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rất</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nhiều</a:t>
              </a:r>
              <a:r>
                <a:rPr lang="en-US" sz="1050">
                  <a:latin typeface="Roboto" panose="02000000000000000000" pitchFamily="2" charset="0"/>
                  <a:ea typeface="Roboto" panose="02000000000000000000" pitchFamily="2" charset="0"/>
                  <a:cs typeface="Roboto" panose="02000000000000000000" pitchFamily="2" charset="0"/>
                </a:rPr>
                <a:t> so </a:t>
              </a:r>
              <a:r>
                <a:rPr lang="en-US" sz="1050" err="1">
                  <a:latin typeface="Roboto" panose="02000000000000000000" pitchFamily="2" charset="0"/>
                  <a:ea typeface="Roboto" panose="02000000000000000000" pitchFamily="2" charset="0"/>
                  <a:cs typeface="Roboto" panose="02000000000000000000" pitchFamily="2" charset="0"/>
                </a:rPr>
                <a:t>với</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cơ</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cấu</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phát</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hành</a:t>
              </a:r>
              <a:r>
                <a:rPr lang="en-US" sz="1050">
                  <a:latin typeface="Roboto" panose="02000000000000000000" pitchFamily="2" charset="0"/>
                  <a:ea typeface="Roboto" panose="02000000000000000000" pitchFamily="2" charset="0"/>
                  <a:cs typeface="Roboto" panose="02000000000000000000" pitchFamily="2" charset="0"/>
                </a:rPr>
                <a:t> ở </a:t>
              </a:r>
              <a:r>
                <a:rPr lang="en-US" sz="1050" err="1">
                  <a:latin typeface="Roboto" panose="02000000000000000000" pitchFamily="2" charset="0"/>
                  <a:ea typeface="Roboto" panose="02000000000000000000" pitchFamily="2" charset="0"/>
                  <a:cs typeface="Roboto" panose="02000000000000000000" pitchFamily="2" charset="0"/>
                </a:rPr>
                <a:t>các</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nước</a:t>
              </a:r>
              <a:r>
                <a:rPr lang="en-US" sz="1050">
                  <a:latin typeface="Roboto" panose="02000000000000000000" pitchFamily="2" charset="0"/>
                  <a:ea typeface="Roboto" panose="02000000000000000000" pitchFamily="2" charset="0"/>
                  <a:cs typeface="Roboto" panose="02000000000000000000" pitchFamily="2" charset="0"/>
                </a:rPr>
                <a:t>. So </a:t>
              </a:r>
              <a:r>
                <a:rPr lang="en-US" sz="1050" err="1">
                  <a:latin typeface="Roboto" panose="02000000000000000000" pitchFamily="2" charset="0"/>
                  <a:ea typeface="Roboto" panose="02000000000000000000" pitchFamily="2" charset="0"/>
                  <a:cs typeface="Roboto" panose="02000000000000000000" pitchFamily="2" charset="0"/>
                </a:rPr>
                <a:t>sánh</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với</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cơ</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cấu</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phát</a:t>
              </a:r>
              <a:r>
                <a:rPr lang="en-US" sz="105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hành</a:t>
              </a:r>
              <a:r>
                <a:rPr lang="en-US" sz="1050">
                  <a:latin typeface="Roboto" panose="02000000000000000000" pitchFamily="2" charset="0"/>
                  <a:ea typeface="Roboto" panose="02000000000000000000" pitchFamily="2" charset="0"/>
                  <a:cs typeface="Roboto" panose="02000000000000000000" pitchFamily="2" charset="0"/>
                </a:rPr>
                <a:t> </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ở Thái Lan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thì</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cơ</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cấu</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phát</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hành</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theo</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ngành</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nghề</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có</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mức</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đa</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dạng</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hơn</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rất</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err="1">
                  <a:solidFill>
                    <a:schemeClr val="accent1"/>
                  </a:solidFill>
                  <a:latin typeface="Roboto" panose="02000000000000000000" pitchFamily="2" charset="0"/>
                  <a:ea typeface="Roboto" panose="02000000000000000000" pitchFamily="2" charset="0"/>
                  <a:cs typeface="Roboto" panose="02000000000000000000" pitchFamily="2" charset="0"/>
                </a:rPr>
                <a:t>nhiều</a:t>
              </a:r>
              <a:r>
                <a:rPr lang="en-US" sz="1050">
                  <a:latin typeface="Roboto" panose="02000000000000000000" pitchFamily="2" charset="0"/>
                  <a:ea typeface="Roboto" panose="02000000000000000000" pitchFamily="2" charset="0"/>
                  <a:cs typeface="Roboto" panose="02000000000000000000" pitchFamily="2" charset="0"/>
                </a:rPr>
                <a:t>. </a:t>
              </a:r>
            </a:p>
          </p:txBody>
        </p:sp>
        <p:sp>
          <p:nvSpPr>
            <p:cNvPr id="14" name="Rectangle: Rounded Corners 13">
              <a:extLst>
                <a:ext uri="{FF2B5EF4-FFF2-40B4-BE49-F238E27FC236}">
                  <a16:creationId xmlns:a16="http://schemas.microsoft.com/office/drawing/2014/main" id="{4D6A69DD-40F1-3F9A-A597-E379FF53AFF0}"/>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grpSp>
      <p:grpSp>
        <p:nvGrpSpPr>
          <p:cNvPr id="10" name="Group 9">
            <a:extLst>
              <a:ext uri="{FF2B5EF4-FFF2-40B4-BE49-F238E27FC236}">
                <a16:creationId xmlns:a16="http://schemas.microsoft.com/office/drawing/2014/main" id="{EB9DDFF3-0AD3-87B2-01F6-CE758CAB1F47}"/>
              </a:ext>
            </a:extLst>
          </p:cNvPr>
          <p:cNvGrpSpPr/>
          <p:nvPr/>
        </p:nvGrpSpPr>
        <p:grpSpPr>
          <a:xfrm>
            <a:off x="132545" y="954781"/>
            <a:ext cx="6328697" cy="3991114"/>
            <a:chOff x="-31019" y="963778"/>
            <a:chExt cx="6328697" cy="3991114"/>
          </a:xfrm>
        </p:grpSpPr>
        <p:sp>
          <p:nvSpPr>
            <p:cNvPr id="21" name="TextBox 20">
              <a:extLst>
                <a:ext uri="{FF2B5EF4-FFF2-40B4-BE49-F238E27FC236}">
                  <a16:creationId xmlns:a16="http://schemas.microsoft.com/office/drawing/2014/main" id="{1726502D-516F-347F-0C50-01E4E9DD9962}"/>
                </a:ext>
              </a:extLst>
            </p:cNvPr>
            <p:cNvSpPr txBox="1"/>
            <p:nvPr/>
          </p:nvSpPr>
          <p:spPr>
            <a:xfrm>
              <a:off x="-31019" y="963778"/>
              <a:ext cx="5499131" cy="523220"/>
            </a:xfrm>
            <a:prstGeom prst="rect">
              <a:avLst/>
            </a:prstGeom>
            <a:noFill/>
          </p:spPr>
          <p:txBody>
            <a:bodyPr wrap="square">
              <a:spAutoFit/>
            </a:bodyPr>
            <a:lstStyle/>
            <a:p>
              <a:r>
                <a:rPr lang="en-US" sz="1400" b="1">
                  <a:latin typeface="Roboto" panose="02000000000000000000" pitchFamily="2" charset="0"/>
                  <a:ea typeface="Roboto" panose="02000000000000000000" pitchFamily="2" charset="0"/>
                  <a:cs typeface="Roboto" panose="02000000000000000000" pitchFamily="2" charset="0"/>
                </a:rPr>
                <a:t>Quy định NHNN về tỷ lệ tối đa nguồn vốn ngắn hạn sử dụng cho vay trung </a:t>
              </a:r>
              <a:r>
                <a:rPr lang="vi-VN" sz="1400" b="1">
                  <a:latin typeface="Roboto" panose="02000000000000000000" pitchFamily="2" charset="0"/>
                  <a:ea typeface="Roboto" panose="02000000000000000000" pitchFamily="2" charset="0"/>
                  <a:cs typeface="Roboto" panose="02000000000000000000" pitchFamily="2" charset="0"/>
                </a:rPr>
                <a:t>dài hạn và g</a:t>
              </a:r>
              <a:r>
                <a:rPr lang="en-US" sz="1400" b="1">
                  <a:latin typeface="Roboto" panose="02000000000000000000" pitchFamily="2" charset="0"/>
                  <a:ea typeface="Roboto" panose="02000000000000000000" pitchFamily="2" charset="0"/>
                  <a:cs typeface="Roboto" panose="02000000000000000000" pitchFamily="2" charset="0"/>
                </a:rPr>
                <a:t>iá trị trái phiếu phát hành qua các năm</a:t>
              </a:r>
            </a:p>
          </p:txBody>
        </p:sp>
        <p:sp>
          <p:nvSpPr>
            <p:cNvPr id="5" name="Text Box 59">
              <a:extLst>
                <a:ext uri="{FF2B5EF4-FFF2-40B4-BE49-F238E27FC236}">
                  <a16:creationId xmlns:a16="http://schemas.microsoft.com/office/drawing/2014/main" id="{8CB48768-B41E-8752-1943-D9870509150C}"/>
                </a:ext>
              </a:extLst>
            </p:cNvPr>
            <p:cNvSpPr txBox="1"/>
            <p:nvPr/>
          </p:nvSpPr>
          <p:spPr>
            <a:xfrm>
              <a:off x="3229140" y="4323175"/>
              <a:ext cx="3068538" cy="6317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vi-VN" sz="1000" i="1">
                  <a:effectLst/>
                  <a:latin typeface="Roboto" panose="02000000000000000000" pitchFamily="2" charset="0"/>
                  <a:ea typeface="Roboto" panose="02000000000000000000" pitchFamily="2" charset="0"/>
                  <a:cs typeface="Roboto" panose="02000000000000000000" pitchFamily="2" charset="0"/>
                </a:rPr>
                <a:t>Nguồn: </a:t>
              </a:r>
              <a:r>
                <a:rPr lang="en-US" sz="1000" i="1">
                  <a:latin typeface="Roboto" panose="02000000000000000000" pitchFamily="2" charset="0"/>
                  <a:ea typeface="Roboto" panose="02000000000000000000" pitchFamily="2" charset="0"/>
                  <a:cs typeface="Roboto" panose="02000000000000000000" pitchFamily="2" charset="0"/>
                </a:rPr>
                <a:t>Thông tư 08/2020/TT-NHNN sửa đổi</a:t>
              </a:r>
            </a:p>
            <a:p>
              <a:pPr>
                <a:lnSpc>
                  <a:spcPct val="107000"/>
                </a:lnSpc>
                <a:spcAft>
                  <a:spcPts val="800"/>
                </a:spcAft>
              </a:pPr>
              <a:r>
                <a:rPr lang="en-US" sz="1000" i="1">
                  <a:latin typeface="Roboto" panose="02000000000000000000" pitchFamily="2" charset="0"/>
                  <a:ea typeface="Roboto" panose="02000000000000000000" pitchFamily="2" charset="0"/>
                  <a:cs typeface="Roboto" panose="02000000000000000000" pitchFamily="2" charset="0"/>
                </a:rPr>
                <a:t>             Thông tư 22/2019/TT-NHNN</a:t>
              </a:r>
            </a:p>
            <a:p>
              <a:pPr>
                <a:lnSpc>
                  <a:spcPct val="107000"/>
                </a:lnSpc>
                <a:spcAft>
                  <a:spcPts val="800"/>
                </a:spcAft>
              </a:pPr>
              <a:endParaRPr lang="en-US" sz="1000">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17" name="Chart 16">
              <a:extLst>
                <a:ext uri="{FF2B5EF4-FFF2-40B4-BE49-F238E27FC236}">
                  <a16:creationId xmlns:a16="http://schemas.microsoft.com/office/drawing/2014/main" id="{A3F83F7B-37AA-382D-0CB3-2FDEA1DB5EC6}"/>
                </a:ext>
              </a:extLst>
            </p:cNvPr>
            <p:cNvGraphicFramePr>
              <a:graphicFrameLocks/>
            </p:cNvGraphicFramePr>
            <p:nvPr/>
          </p:nvGraphicFramePr>
          <p:xfrm>
            <a:off x="0" y="1432172"/>
            <a:ext cx="5852160" cy="2953875"/>
          </p:xfrm>
          <a:graphic>
            <a:graphicData uri="http://schemas.openxmlformats.org/drawingml/2006/chart">
              <c:chart xmlns:c="http://schemas.openxmlformats.org/drawingml/2006/chart" xmlns:r="http://schemas.openxmlformats.org/officeDocument/2006/relationships" r:id="rId3"/>
            </a:graphicData>
          </a:graphic>
        </p:graphicFrame>
      </p:grpSp>
      <p:sp>
        <p:nvSpPr>
          <p:cNvPr id="4" name="Hình chữ nhật 11">
            <a:extLst>
              <a:ext uri="{FF2B5EF4-FFF2-40B4-BE49-F238E27FC236}">
                <a16:creationId xmlns:a16="http://schemas.microsoft.com/office/drawing/2014/main" id="{CF42CAB0-DAEC-FFE9-1A86-0076622DCDC6}"/>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5" name="TextBox 14">
            <a:extLst>
              <a:ext uri="{FF2B5EF4-FFF2-40B4-BE49-F238E27FC236}">
                <a16:creationId xmlns:a16="http://schemas.microsoft.com/office/drawing/2014/main" id="{859785F0-12DE-8098-C432-835E084ABF70}"/>
              </a:ext>
            </a:extLst>
          </p:cNvPr>
          <p:cNvSpPr txBox="1"/>
          <p:nvPr/>
        </p:nvSpPr>
        <p:spPr>
          <a:xfrm>
            <a:off x="7789274" y="0"/>
            <a:ext cx="4402726" cy="338554"/>
          </a:xfrm>
          <a:prstGeom prst="rect">
            <a:avLst/>
          </a:prstGeom>
          <a:solidFill>
            <a:srgbClr val="002060"/>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BẢN CHẤT NỢ VAY CỦA CÁC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DN 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5" name="Group 24">
            <a:extLst>
              <a:ext uri="{FF2B5EF4-FFF2-40B4-BE49-F238E27FC236}">
                <a16:creationId xmlns:a16="http://schemas.microsoft.com/office/drawing/2014/main" id="{45C838C2-3D9D-6B00-782F-95DFAF1ECBE4}"/>
              </a:ext>
            </a:extLst>
          </p:cNvPr>
          <p:cNvGrpSpPr/>
          <p:nvPr/>
        </p:nvGrpSpPr>
        <p:grpSpPr>
          <a:xfrm>
            <a:off x="6015724" y="954781"/>
            <a:ext cx="5866210" cy="3579469"/>
            <a:chOff x="5955002" y="974005"/>
            <a:chExt cx="5866210" cy="3579469"/>
          </a:xfrm>
        </p:grpSpPr>
        <p:sp>
          <p:nvSpPr>
            <p:cNvPr id="29" name="TextBox 28">
              <a:extLst>
                <a:ext uri="{FF2B5EF4-FFF2-40B4-BE49-F238E27FC236}">
                  <a16:creationId xmlns:a16="http://schemas.microsoft.com/office/drawing/2014/main" id="{4683EF61-D766-4B86-4D4F-B5F6A8F5A772}"/>
                </a:ext>
              </a:extLst>
            </p:cNvPr>
            <p:cNvSpPr txBox="1"/>
            <p:nvPr/>
          </p:nvSpPr>
          <p:spPr>
            <a:xfrm>
              <a:off x="7296566" y="974005"/>
              <a:ext cx="3676014" cy="307777"/>
            </a:xfrm>
            <a:prstGeom prst="rect">
              <a:avLst/>
            </a:prstGeom>
            <a:noFill/>
          </p:spPr>
          <p:txBody>
            <a:bodyPr wrap="square">
              <a:spAutoFit/>
            </a:bodyPr>
            <a:lstStyle/>
            <a:p>
              <a:pPr algn="ctr"/>
              <a:r>
                <a:rPr lang="vi-VN" sz="1400" b="1">
                  <a:latin typeface="Roboto" panose="02000000000000000000" pitchFamily="2" charset="0"/>
                  <a:ea typeface="Roboto" panose="02000000000000000000" pitchFamily="2" charset="0"/>
                  <a:cs typeface="Roboto" panose="02000000000000000000" pitchFamily="2" charset="0"/>
                </a:rPr>
                <a:t>Cơ cấu TPDN phát hành theo </a:t>
              </a:r>
              <a:r>
                <a:rPr lang="en-US" sz="1400" b="1" err="1">
                  <a:latin typeface="Roboto" panose="02000000000000000000" pitchFamily="2" charset="0"/>
                  <a:ea typeface="Roboto" panose="02000000000000000000" pitchFamily="2" charset="0"/>
                  <a:cs typeface="Roboto" panose="02000000000000000000" pitchFamily="2" charset="0"/>
                </a:rPr>
                <a:t>nhóm</a:t>
              </a:r>
              <a:r>
                <a:rPr lang="en-US" sz="1400" b="1">
                  <a:latin typeface="Roboto" panose="02000000000000000000" pitchFamily="2" charset="0"/>
                  <a:ea typeface="Roboto" panose="02000000000000000000" pitchFamily="2" charset="0"/>
                  <a:cs typeface="Roboto" panose="02000000000000000000" pitchFamily="2" charset="0"/>
                </a:rPr>
                <a:t> </a:t>
              </a:r>
              <a:r>
                <a:rPr lang="vi-VN" sz="1400" b="1">
                  <a:latin typeface="Roboto" panose="02000000000000000000" pitchFamily="2" charset="0"/>
                  <a:ea typeface="Roboto" panose="02000000000000000000" pitchFamily="2" charset="0"/>
                  <a:cs typeface="Roboto" panose="02000000000000000000" pitchFamily="2" charset="0"/>
                </a:rPr>
                <a:t>ngành</a:t>
              </a:r>
              <a:endParaRPr lang="en-US" sz="1400" b="1">
                <a:latin typeface="Roboto" panose="02000000000000000000" pitchFamily="2" charset="0"/>
                <a:ea typeface="Roboto" panose="02000000000000000000" pitchFamily="2" charset="0"/>
                <a:cs typeface="Roboto" panose="02000000000000000000" pitchFamily="2" charset="0"/>
              </a:endParaRPr>
            </a:p>
          </p:txBody>
        </p:sp>
        <p:sp>
          <p:nvSpPr>
            <p:cNvPr id="6" name="Text Box 59">
              <a:extLst>
                <a:ext uri="{FF2B5EF4-FFF2-40B4-BE49-F238E27FC236}">
                  <a16:creationId xmlns:a16="http://schemas.microsoft.com/office/drawing/2014/main" id="{FA9F44F5-ABA9-2D58-73A6-DEB3CF2F5A6A}"/>
                </a:ext>
              </a:extLst>
            </p:cNvPr>
            <p:cNvSpPr txBox="1"/>
            <p:nvPr/>
          </p:nvSpPr>
          <p:spPr>
            <a:xfrm>
              <a:off x="9835627" y="4302101"/>
              <a:ext cx="1540705" cy="25137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r">
                <a:lnSpc>
                  <a:spcPct val="107000"/>
                </a:lnSpc>
                <a:spcAft>
                  <a:spcPts val="800"/>
                </a:spcAft>
              </a:pPr>
              <a:r>
                <a:rPr lang="vi-VN" sz="1000" i="1">
                  <a:effectLst/>
                  <a:latin typeface="Roboto" panose="02000000000000000000" pitchFamily="2" charset="0"/>
                  <a:ea typeface="Roboto" panose="02000000000000000000" pitchFamily="2" charset="0"/>
                  <a:cs typeface="Roboto" panose="02000000000000000000" pitchFamily="2" charset="0"/>
                </a:rPr>
                <a:t>Nguồn: VND, HNX</a:t>
              </a:r>
              <a:endParaRPr lang="en-US" sz="1000">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22" name="Chart 21">
              <a:extLst>
                <a:ext uri="{FF2B5EF4-FFF2-40B4-BE49-F238E27FC236}">
                  <a16:creationId xmlns:a16="http://schemas.microsoft.com/office/drawing/2014/main" id="{08C27AD6-9CBB-F804-888A-08EE68711F59}"/>
                </a:ext>
              </a:extLst>
            </p:cNvPr>
            <p:cNvGraphicFramePr/>
            <p:nvPr/>
          </p:nvGraphicFramePr>
          <p:xfrm>
            <a:off x="9134573" y="1646873"/>
            <a:ext cx="2686639" cy="25602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B9C3AC47-C35E-2E00-4AE9-336ECA5D5EBA}"/>
                </a:ext>
              </a:extLst>
            </p:cNvPr>
            <p:cNvGraphicFramePr>
              <a:graphicFrameLocks/>
            </p:cNvGraphicFramePr>
            <p:nvPr/>
          </p:nvGraphicFramePr>
          <p:xfrm>
            <a:off x="5955002" y="1760842"/>
            <a:ext cx="3348881" cy="2671540"/>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54760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3" y="212753"/>
            <a:ext cx="9855617" cy="550535"/>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lang="en-US" sz="2800" b="1" dirty="0" err="1">
                <a:solidFill>
                  <a:srgbClr val="002060"/>
                </a:solidFill>
                <a:latin typeface="Roboto" panose="02000000000000000000" pitchFamily="2" charset="0"/>
                <a:ea typeface="Roboto" panose="02000000000000000000" pitchFamily="2" charset="0"/>
                <a:cs typeface="Roboto" panose="02000000000000000000" pitchFamily="2" charset="0"/>
              </a:rPr>
              <a:t>Ví</a:t>
            </a:r>
            <a:r>
              <a:rPr lang="en-US" sz="2800" b="1" dirty="0">
                <a:solidFill>
                  <a:srgbClr val="00206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002060"/>
                </a:solidFill>
                <a:latin typeface="Roboto" panose="02000000000000000000" pitchFamily="2" charset="0"/>
                <a:ea typeface="Roboto" panose="02000000000000000000" pitchFamily="2" charset="0"/>
                <a:cs typeface="Roboto" panose="02000000000000000000" pitchFamily="2" charset="0"/>
              </a:rPr>
              <a:t>dụ</a:t>
            </a:r>
            <a:r>
              <a:rPr lang="en-US" sz="2800" b="1" dirty="0">
                <a:solidFill>
                  <a:srgbClr val="002060"/>
                </a:solidFill>
                <a:latin typeface="Roboto" panose="02000000000000000000" pitchFamily="2" charset="0"/>
                <a:ea typeface="Roboto" panose="02000000000000000000" pitchFamily="2" charset="0"/>
                <a:cs typeface="Roboto" panose="02000000000000000000" pitchFamily="2" charset="0"/>
              </a:rPr>
              <a:t> 1: </a:t>
            </a:r>
            <a:r>
              <a:rPr lang="en-US" sz="2800" b="1" dirty="0" err="1">
                <a:solidFill>
                  <a:srgbClr val="002060"/>
                </a:solidFill>
                <a:latin typeface="Roboto" panose="02000000000000000000" pitchFamily="2" charset="0"/>
                <a:ea typeface="Roboto" panose="02000000000000000000" pitchFamily="2" charset="0"/>
                <a:cs typeface="Roboto" panose="02000000000000000000" pitchFamily="2" charset="0"/>
              </a:rPr>
              <a:t>Điểm</a:t>
            </a:r>
            <a:r>
              <a:rPr lang="en-US" sz="2800" b="1" dirty="0">
                <a:solidFill>
                  <a:srgbClr val="00206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002060"/>
                </a:solidFill>
                <a:latin typeface="Roboto" panose="02000000000000000000" pitchFamily="2" charset="0"/>
                <a:ea typeface="Roboto" panose="02000000000000000000" pitchFamily="2" charset="0"/>
                <a:cs typeface="Roboto" panose="02000000000000000000" pitchFamily="2" charset="0"/>
              </a:rPr>
              <a:t>bùng</a:t>
            </a:r>
            <a:r>
              <a:rPr lang="en-US" sz="2800" b="1" dirty="0">
                <a:solidFill>
                  <a:srgbClr val="00206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002060"/>
                </a:solidFill>
                <a:latin typeface="Roboto" panose="02000000000000000000" pitchFamily="2" charset="0"/>
                <a:ea typeface="Roboto" panose="02000000000000000000" pitchFamily="2" charset="0"/>
                <a:cs typeface="Roboto" panose="02000000000000000000" pitchFamily="2" charset="0"/>
              </a:rPr>
              <a:t>phát</a:t>
            </a:r>
            <a:r>
              <a:rPr lang="en-US" sz="2800" b="1" dirty="0">
                <a:solidFill>
                  <a:srgbClr val="00206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002060"/>
                </a:solidFill>
                <a:latin typeface="Roboto" panose="02000000000000000000" pitchFamily="2" charset="0"/>
                <a:ea typeface="Roboto" panose="02000000000000000000" pitchFamily="2" charset="0"/>
                <a:cs typeface="Roboto" panose="02000000000000000000" pitchFamily="2" charset="0"/>
              </a:rPr>
              <a:t>của</a:t>
            </a:r>
            <a:r>
              <a:rPr lang="en-US" sz="2800" b="1" dirty="0">
                <a:solidFill>
                  <a:srgbClr val="00206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002060"/>
                </a:solidFill>
                <a:latin typeface="Roboto" panose="02000000000000000000" pitchFamily="2" charset="0"/>
                <a:ea typeface="Roboto" panose="02000000000000000000" pitchFamily="2" charset="0"/>
                <a:cs typeface="Roboto" panose="02000000000000000000" pitchFamily="2" charset="0"/>
              </a:rPr>
              <a:t>thị</a:t>
            </a:r>
            <a:r>
              <a:rPr lang="en-US" sz="2800" b="1" dirty="0">
                <a:solidFill>
                  <a:srgbClr val="00206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002060"/>
                </a:solidFill>
                <a:latin typeface="Roboto" panose="02000000000000000000" pitchFamily="2" charset="0"/>
                <a:ea typeface="Roboto" panose="02000000000000000000" pitchFamily="2" charset="0"/>
                <a:cs typeface="Roboto" panose="02000000000000000000" pitchFamily="2" charset="0"/>
              </a:rPr>
              <a:t>trường</a:t>
            </a:r>
            <a:r>
              <a:rPr lang="en-US" sz="2800" b="1" dirty="0">
                <a:solidFill>
                  <a:srgbClr val="00206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002060"/>
                </a:solidFill>
                <a:latin typeface="Roboto" panose="02000000000000000000" pitchFamily="2" charset="0"/>
                <a:ea typeface="Roboto" panose="02000000000000000000" pitchFamily="2" charset="0"/>
                <a:cs typeface="Roboto" panose="02000000000000000000" pitchFamily="2" charset="0"/>
              </a:rPr>
              <a:t>trái</a:t>
            </a:r>
            <a:r>
              <a:rPr lang="en-US" sz="2800" b="1" dirty="0">
                <a:solidFill>
                  <a:srgbClr val="00206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002060"/>
                </a:solidFill>
                <a:latin typeface="Roboto" panose="02000000000000000000" pitchFamily="2" charset="0"/>
                <a:ea typeface="Roboto" panose="02000000000000000000" pitchFamily="2" charset="0"/>
                <a:cs typeface="Roboto" panose="02000000000000000000" pitchFamily="2" charset="0"/>
              </a:rPr>
              <a:t>phiếu_Version</a:t>
            </a:r>
            <a:r>
              <a:rPr lang="en-US" sz="2800" b="1" dirty="0">
                <a:solidFill>
                  <a:srgbClr val="002060"/>
                </a:solidFill>
                <a:latin typeface="Roboto" panose="02000000000000000000" pitchFamily="2" charset="0"/>
                <a:ea typeface="Roboto" panose="02000000000000000000" pitchFamily="2" charset="0"/>
                <a:cs typeface="Roboto" panose="02000000000000000000" pitchFamily="2" charset="0"/>
              </a:rPr>
              <a:t> 2</a:t>
            </a:r>
            <a:endPar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71295224-9F62-69BA-30B9-29D4FD03FD22}"/>
              </a:ext>
            </a:extLst>
          </p:cNvPr>
          <p:cNvGrpSpPr/>
          <p:nvPr/>
        </p:nvGrpSpPr>
        <p:grpSpPr>
          <a:xfrm>
            <a:off x="476990" y="4681874"/>
            <a:ext cx="5246534" cy="1786350"/>
            <a:chOff x="564533" y="4970340"/>
            <a:chExt cx="5011486" cy="1786350"/>
          </a:xfrm>
        </p:grpSpPr>
        <p:sp>
          <p:nvSpPr>
            <p:cNvPr id="3" name="TextBox 2">
              <a:extLst>
                <a:ext uri="{FF2B5EF4-FFF2-40B4-BE49-F238E27FC236}">
                  <a16:creationId xmlns:a16="http://schemas.microsoft.com/office/drawing/2014/main" id="{1624A8FC-03F1-603D-3452-5A3B72C6EDDD}"/>
                </a:ext>
              </a:extLst>
            </p:cNvPr>
            <p:cNvSpPr txBox="1"/>
            <p:nvPr/>
          </p:nvSpPr>
          <p:spPr>
            <a:xfrm>
              <a:off x="564533" y="5047778"/>
              <a:ext cx="4801462" cy="1546577"/>
            </a:xfrm>
            <a:prstGeom prst="rect">
              <a:avLst/>
            </a:prstGeom>
            <a:noFill/>
          </p:spPr>
          <p:txBody>
            <a:bodyPr wrap="square" rtlCol="0">
              <a:spAutoFit/>
            </a:bodyPr>
            <a:lstStyle/>
            <a:p>
              <a:pPr marL="171450" indent="-171450" algn="just">
                <a:buFont typeface="Arial" panose="020B0604020202020204" pitchFamily="34" charset="0"/>
                <a:buChar char="•"/>
              </a:pPr>
              <a:r>
                <a:rPr lang="en-US" sz="1050" dirty="0" err="1">
                  <a:latin typeface="Roboto" panose="02000000000000000000" pitchFamily="2" charset="0"/>
                  <a:ea typeface="Roboto" panose="02000000000000000000" pitchFamily="2" charset="0"/>
                  <a:cs typeface="Roboto" panose="02000000000000000000" pitchFamily="2" charset="0"/>
                </a:rPr>
                <a:t>Việc</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phát</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triển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nhanh</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của</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thị</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trường</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trái</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phiếu</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xuất</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phát</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từ</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việc</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cơ</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cấu</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lại</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định</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hướng</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hoạt</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động</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ngành</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ngân</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hàng</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theo</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hướng</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bền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vững</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hơn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khi</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tỷ</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lệ</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nguồn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vốn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ngắn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hạn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cho</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vay</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trung</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dài</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hạn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điều</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chỉnh</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từ</a:t>
              </a:r>
              <a:r>
                <a:rPr lang="en-US" sz="1050" dirty="0">
                  <a:latin typeface="Roboto" panose="02000000000000000000" pitchFamily="2" charset="0"/>
                  <a:ea typeface="Roboto" panose="02000000000000000000" pitchFamily="2" charset="0"/>
                  <a:cs typeface="Roboto" panose="02000000000000000000" pitchFamily="2" charset="0"/>
                </a:rPr>
                <a:t> 60% </a:t>
              </a:r>
              <a:r>
                <a:rPr lang="en-US" sz="1050" dirty="0" err="1">
                  <a:latin typeface="Roboto" panose="02000000000000000000" pitchFamily="2" charset="0"/>
                  <a:ea typeface="Roboto" panose="02000000000000000000" pitchFamily="2" charset="0"/>
                  <a:cs typeface="Roboto" panose="02000000000000000000" pitchFamily="2" charset="0"/>
                </a:rPr>
                <a:t>về</a:t>
              </a:r>
              <a:r>
                <a:rPr lang="en-US" sz="1050" dirty="0">
                  <a:latin typeface="Roboto" panose="02000000000000000000" pitchFamily="2" charset="0"/>
                  <a:ea typeface="Roboto" panose="02000000000000000000" pitchFamily="2" charset="0"/>
                  <a:cs typeface="Roboto" panose="02000000000000000000" pitchFamily="2" charset="0"/>
                </a:rPr>
                <a:t> 30%.</a:t>
              </a:r>
            </a:p>
            <a:p>
              <a:pPr marL="171450" indent="-171450" algn="just">
                <a:buFont typeface="Arial" panose="020B0604020202020204" pitchFamily="34" charset="0"/>
                <a:buChar char="•"/>
              </a:pPr>
              <a:endParaRPr lang="en-US" sz="1050" dirty="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en-US" sz="1050" dirty="0">
                  <a:latin typeface="Roboto" panose="02000000000000000000" pitchFamily="2" charset="0"/>
                  <a:ea typeface="Roboto" panose="02000000000000000000" pitchFamily="2" charset="0"/>
                  <a:cs typeface="Roboto" panose="02000000000000000000" pitchFamily="2" charset="0"/>
                </a:rPr>
                <a:t>1% </a:t>
              </a:r>
              <a:r>
                <a:rPr lang="en-US" sz="1050" dirty="0" err="1">
                  <a:latin typeface="Roboto" panose="02000000000000000000" pitchFamily="2" charset="0"/>
                  <a:ea typeface="Roboto" panose="02000000000000000000" pitchFamily="2" charset="0"/>
                  <a:cs typeface="Roboto" panose="02000000000000000000" pitchFamily="2" charset="0"/>
                </a:rPr>
                <a:t>thay</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đổi</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trong</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tỷ</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lệ</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quy</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định</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về</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nguồn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vốn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ngắn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hạn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cho</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vay</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trung</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dài</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hạn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tạo</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nhu</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cầu</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ước</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tính</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err="1">
                  <a:latin typeface="Roboto" panose="02000000000000000000" pitchFamily="2" charset="0"/>
                  <a:ea typeface="Roboto" panose="02000000000000000000" pitchFamily="2" charset="0"/>
                  <a:cs typeface="Roboto" panose="02000000000000000000" pitchFamily="2" charset="0"/>
                </a:rPr>
                <a:t>từ</a:t>
              </a:r>
              <a:r>
                <a:rPr lang="en-US" sz="1050">
                  <a:latin typeface="Roboto" panose="02000000000000000000" pitchFamily="2" charset="0"/>
                  <a:ea typeface="Roboto" panose="02000000000000000000" pitchFamily="2" charset="0"/>
                  <a:cs typeface="Roboto" panose="02000000000000000000" pitchFamily="2" charset="0"/>
                </a:rPr>
                <a:t> </a:t>
              </a:r>
              <a:r>
                <a:rPr lang="en-US" sz="1050" b="1">
                  <a:solidFill>
                    <a:schemeClr val="accent1"/>
                  </a:solidFill>
                  <a:latin typeface="Roboto" panose="02000000000000000000" pitchFamily="2" charset="0"/>
                  <a:ea typeface="Roboto" panose="02000000000000000000" pitchFamily="2" charset="0"/>
                  <a:cs typeface="Roboto" panose="02000000000000000000" pitchFamily="2" charset="0"/>
                </a:rPr>
                <a:t>70k-100k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tỷ</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từ</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thị</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trường</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trái</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phiếu</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để</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bù</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đắp</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p>
            <a:p>
              <a:pPr marL="171450" indent="-171450" algn="just">
                <a:buFont typeface="Arial" panose="020B0604020202020204" pitchFamily="34" charset="0"/>
                <a:buChar char="•"/>
              </a:pPr>
              <a:endPar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Kênh</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phát</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hành</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riêng</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lẻ</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là</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kênh</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chủ</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đạo</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từ</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đó</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tạo</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ra</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những</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tiềm</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ẩn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rủi</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ro</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cho</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thị</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trường</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như</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những</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những</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gì</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đã</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thể</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hiện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trong</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thời</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gian</a:t>
              </a:r>
              <a:r>
                <a:rPr lang="en-US" sz="1050" dirty="0">
                  <a:latin typeface="Roboto" panose="02000000000000000000" pitchFamily="2" charset="0"/>
                  <a:ea typeface="Roboto" panose="02000000000000000000" pitchFamily="2" charset="0"/>
                  <a:cs typeface="Roboto" panose="02000000000000000000" pitchFamily="2" charset="0"/>
                </a:rPr>
                <a:t> qua. </a:t>
              </a:r>
            </a:p>
          </p:txBody>
        </p:sp>
        <p:sp>
          <p:nvSpPr>
            <p:cNvPr id="8" name="Rectangle: Rounded Corners 7">
              <a:extLst>
                <a:ext uri="{FF2B5EF4-FFF2-40B4-BE49-F238E27FC236}">
                  <a16:creationId xmlns:a16="http://schemas.microsoft.com/office/drawing/2014/main" id="{16B3ADE4-F7C2-5B0D-0B7E-1463701895D5}"/>
                </a:ext>
              </a:extLst>
            </p:cNvPr>
            <p:cNvSpPr/>
            <p:nvPr/>
          </p:nvSpPr>
          <p:spPr>
            <a:xfrm>
              <a:off x="564533" y="4970340"/>
              <a:ext cx="5011486" cy="1786350"/>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grpSp>
      <p:grpSp>
        <p:nvGrpSpPr>
          <p:cNvPr id="12" name="Group 11">
            <a:extLst>
              <a:ext uri="{FF2B5EF4-FFF2-40B4-BE49-F238E27FC236}">
                <a16:creationId xmlns:a16="http://schemas.microsoft.com/office/drawing/2014/main" id="{D57C2ACA-5536-7734-D026-149826A642AF}"/>
              </a:ext>
            </a:extLst>
          </p:cNvPr>
          <p:cNvGrpSpPr/>
          <p:nvPr/>
        </p:nvGrpSpPr>
        <p:grpSpPr>
          <a:xfrm>
            <a:off x="6573624" y="4703519"/>
            <a:ext cx="5011486" cy="1303482"/>
            <a:chOff x="363154" y="5453208"/>
            <a:chExt cx="5011486" cy="1303482"/>
          </a:xfrm>
        </p:grpSpPr>
        <p:sp>
          <p:nvSpPr>
            <p:cNvPr id="13" name="TextBox 12">
              <a:extLst>
                <a:ext uri="{FF2B5EF4-FFF2-40B4-BE49-F238E27FC236}">
                  <a16:creationId xmlns:a16="http://schemas.microsoft.com/office/drawing/2014/main" id="{51FDD9A8-E7BD-120F-C3D8-34D56361189B}"/>
                </a:ext>
              </a:extLst>
            </p:cNvPr>
            <p:cNvSpPr txBox="1"/>
            <p:nvPr/>
          </p:nvSpPr>
          <p:spPr>
            <a:xfrm>
              <a:off x="457872" y="5511321"/>
              <a:ext cx="4719917" cy="900246"/>
            </a:xfrm>
            <a:prstGeom prst="rect">
              <a:avLst/>
            </a:prstGeom>
            <a:noFill/>
          </p:spPr>
          <p:txBody>
            <a:bodyPr wrap="square" rtlCol="0">
              <a:spAutoFit/>
            </a:bodyPr>
            <a:lstStyle/>
            <a:p>
              <a:pPr marL="171450" indent="-171450" algn="just">
                <a:buFont typeface="Arial" panose="020B0604020202020204" pitchFamily="34" charset="0"/>
                <a:buChar char="•"/>
              </a:pPr>
              <a:r>
                <a:rPr lang="en-US" sz="1050" dirty="0" err="1">
                  <a:latin typeface="Roboto" panose="02000000000000000000" pitchFamily="2" charset="0"/>
                  <a:ea typeface="Roboto" panose="02000000000000000000" pitchFamily="2" charset="0"/>
                  <a:cs typeface="Roboto" panose="02000000000000000000" pitchFamily="2" charset="0"/>
                </a:rPr>
                <a:t>Tiềm</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ẩn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rủi</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ro</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đầu</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tiên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có</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thể</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thấy</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được</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từ</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việc</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cơ</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cấu</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phát</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hành</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lệch</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hoàn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toàn</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cho</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chỉ</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số</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một</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số</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nhóm</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ngành</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đặc</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biệt</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là</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b="1" dirty="0" err="1">
                  <a:solidFill>
                    <a:srgbClr val="C00000"/>
                  </a:solidFill>
                  <a:latin typeface="Roboto" panose="02000000000000000000" pitchFamily="2" charset="0"/>
                  <a:ea typeface="Roboto" panose="02000000000000000000" pitchFamily="2" charset="0"/>
                  <a:cs typeface="Roboto" panose="02000000000000000000" pitchFamily="2" charset="0"/>
                </a:rPr>
                <a:t>bất</a:t>
              </a:r>
              <a:r>
                <a:rPr lang="en-US" sz="1050" b="1"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rgbClr val="C00000"/>
                  </a:solidFill>
                  <a:latin typeface="Roboto" panose="02000000000000000000" pitchFamily="2" charset="0"/>
                  <a:ea typeface="Roboto" panose="02000000000000000000" pitchFamily="2" charset="0"/>
                  <a:cs typeface="Roboto" panose="02000000000000000000" pitchFamily="2" charset="0"/>
                </a:rPr>
                <a:t>động</a:t>
              </a:r>
              <a:r>
                <a:rPr lang="en-US" sz="1050" b="1"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rgbClr val="C00000"/>
                  </a:solidFill>
                  <a:latin typeface="Roboto" panose="02000000000000000000" pitchFamily="2" charset="0"/>
                  <a:ea typeface="Roboto" panose="02000000000000000000" pitchFamily="2" charset="0"/>
                  <a:cs typeface="Roboto" panose="02000000000000000000" pitchFamily="2" charset="0"/>
                </a:rPr>
                <a:t>sản</a:t>
              </a:r>
              <a:r>
                <a:rPr lang="en-US" sz="1050" b="1" dirty="0">
                  <a:solidFill>
                    <a:srgbClr val="C00000"/>
                  </a:solidFill>
                  <a:latin typeface="Roboto" panose="02000000000000000000" pitchFamily="2" charset="0"/>
                  <a:ea typeface="Roboto" panose="02000000000000000000" pitchFamily="2" charset="0"/>
                  <a:cs typeface="Roboto" panose="02000000000000000000" pitchFamily="2" charset="0"/>
                </a:rPr>
                <a:t>. </a:t>
              </a:r>
            </a:p>
            <a:p>
              <a:pPr marL="171450" indent="-171450" algn="just">
                <a:buFont typeface="Arial" panose="020B0604020202020204" pitchFamily="34" charset="0"/>
                <a:buChar char="•"/>
              </a:pPr>
              <a:endParaRPr lang="en-US" sz="1050" dirty="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en-US" sz="1050" dirty="0">
                  <a:latin typeface="Roboto" panose="02000000000000000000" pitchFamily="2" charset="0"/>
                  <a:ea typeface="Roboto" panose="02000000000000000000" pitchFamily="2" charset="0"/>
                  <a:cs typeface="Roboto" panose="02000000000000000000" pitchFamily="2" charset="0"/>
                </a:rPr>
                <a:t>So </a:t>
              </a:r>
              <a:r>
                <a:rPr lang="en-US" sz="1050" dirty="0" err="1">
                  <a:latin typeface="Roboto" panose="02000000000000000000" pitchFamily="2" charset="0"/>
                  <a:ea typeface="Roboto" panose="02000000000000000000" pitchFamily="2" charset="0"/>
                  <a:cs typeface="Roboto" panose="02000000000000000000" pitchFamily="2" charset="0"/>
                </a:rPr>
                <a:t>sánh</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với</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thị</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trường</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trái</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phiếu</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doanh</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nghiệp</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của</a:t>
              </a:r>
              <a:r>
                <a:rPr lang="en-US" sz="1050" dirty="0">
                  <a:latin typeface="Roboto" panose="02000000000000000000" pitchFamily="2" charset="0"/>
                  <a:ea typeface="Roboto" panose="02000000000000000000" pitchFamily="2" charset="0"/>
                  <a:cs typeface="Roboto" panose="02000000000000000000" pitchFamily="2" charset="0"/>
                </a:rPr>
                <a:t> Thái Lan </a:t>
              </a:r>
              <a:r>
                <a:rPr lang="en-US" sz="1050" dirty="0" err="1">
                  <a:latin typeface="Roboto" panose="02000000000000000000" pitchFamily="2" charset="0"/>
                  <a:ea typeface="Roboto" panose="02000000000000000000" pitchFamily="2" charset="0"/>
                  <a:cs typeface="Roboto" panose="02000000000000000000" pitchFamily="2" charset="0"/>
                </a:rPr>
                <a:t>thì</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có</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thể</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dirty="0" err="1">
                  <a:latin typeface="Roboto" panose="02000000000000000000" pitchFamily="2" charset="0"/>
                  <a:ea typeface="Roboto" panose="02000000000000000000" pitchFamily="2" charset="0"/>
                  <a:cs typeface="Roboto" panose="02000000000000000000" pitchFamily="2" charset="0"/>
                </a:rPr>
                <a:t>thấy</a:t>
              </a:r>
              <a:r>
                <a:rPr lang="en-US" sz="1050" dirty="0">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cơ</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cấu</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phát</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hành</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theo</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ngành</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nghề</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có</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mức</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đa</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dạng</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hơn</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rất</a:t>
              </a:r>
              <a:r>
                <a:rPr lang="en-US" sz="105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US" sz="1050" b="1" dirty="0" err="1">
                  <a:solidFill>
                    <a:schemeClr val="accent1"/>
                  </a:solidFill>
                  <a:latin typeface="Roboto" panose="02000000000000000000" pitchFamily="2" charset="0"/>
                  <a:ea typeface="Roboto" panose="02000000000000000000" pitchFamily="2" charset="0"/>
                  <a:cs typeface="Roboto" panose="02000000000000000000" pitchFamily="2" charset="0"/>
                </a:rPr>
                <a:t>nhiều</a:t>
              </a:r>
              <a:r>
                <a:rPr lang="en-US" sz="1050" dirty="0">
                  <a:latin typeface="Roboto" panose="02000000000000000000" pitchFamily="2" charset="0"/>
                  <a:ea typeface="Roboto" panose="02000000000000000000" pitchFamily="2" charset="0"/>
                  <a:cs typeface="Roboto" panose="02000000000000000000" pitchFamily="2" charset="0"/>
                </a:rPr>
                <a:t>. </a:t>
              </a:r>
            </a:p>
          </p:txBody>
        </p:sp>
        <p:sp>
          <p:nvSpPr>
            <p:cNvPr id="14" name="Rectangle: Rounded Corners 13">
              <a:extLst>
                <a:ext uri="{FF2B5EF4-FFF2-40B4-BE49-F238E27FC236}">
                  <a16:creationId xmlns:a16="http://schemas.microsoft.com/office/drawing/2014/main" id="{4D6A69DD-40F1-3F9A-A597-E379FF53AFF0}"/>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grpSp>
      <p:sp>
        <p:nvSpPr>
          <p:cNvPr id="4" name="Hình chữ nhật 11">
            <a:extLst>
              <a:ext uri="{FF2B5EF4-FFF2-40B4-BE49-F238E27FC236}">
                <a16:creationId xmlns:a16="http://schemas.microsoft.com/office/drawing/2014/main" id="{CF42CAB0-DAEC-FFE9-1A86-0076622DCDC6}"/>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5" name="TextBox 14">
            <a:extLst>
              <a:ext uri="{FF2B5EF4-FFF2-40B4-BE49-F238E27FC236}">
                <a16:creationId xmlns:a16="http://schemas.microsoft.com/office/drawing/2014/main" id="{859785F0-12DE-8098-C432-835E084ABF70}"/>
              </a:ext>
            </a:extLst>
          </p:cNvPr>
          <p:cNvSpPr txBox="1"/>
          <p:nvPr/>
        </p:nvSpPr>
        <p:spPr>
          <a:xfrm>
            <a:off x="7789274" y="0"/>
            <a:ext cx="4402726" cy="338554"/>
          </a:xfrm>
          <a:prstGeom prst="rect">
            <a:avLst/>
          </a:prstGeom>
          <a:solidFill>
            <a:srgbClr val="002060"/>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BẢN CHẤT NỢ VAY CỦA CÁC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DN 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43" name="Group 42">
            <a:extLst>
              <a:ext uri="{FF2B5EF4-FFF2-40B4-BE49-F238E27FC236}">
                <a16:creationId xmlns:a16="http://schemas.microsoft.com/office/drawing/2014/main" id="{E0CBEDB9-DDA1-8D42-E6A5-4B447FF68556}"/>
              </a:ext>
            </a:extLst>
          </p:cNvPr>
          <p:cNvGrpSpPr/>
          <p:nvPr/>
        </p:nvGrpSpPr>
        <p:grpSpPr>
          <a:xfrm>
            <a:off x="-185693" y="880768"/>
            <a:ext cx="7029556" cy="3703330"/>
            <a:chOff x="-185693" y="880768"/>
            <a:chExt cx="7029556" cy="3703330"/>
          </a:xfrm>
        </p:grpSpPr>
        <p:sp>
          <p:nvSpPr>
            <p:cNvPr id="5" name="Text Box 59">
              <a:extLst>
                <a:ext uri="{FF2B5EF4-FFF2-40B4-BE49-F238E27FC236}">
                  <a16:creationId xmlns:a16="http://schemas.microsoft.com/office/drawing/2014/main" id="{8CB48768-B41E-8752-1943-D9870509150C}"/>
                </a:ext>
              </a:extLst>
            </p:cNvPr>
            <p:cNvSpPr txBox="1"/>
            <p:nvPr/>
          </p:nvSpPr>
          <p:spPr>
            <a:xfrm>
              <a:off x="3775325" y="4332724"/>
              <a:ext cx="3068538" cy="2513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vi-VN" sz="800" i="1" dirty="0">
                  <a:effectLst/>
                  <a:latin typeface="Roboto" panose="02000000000000000000" pitchFamily="2" charset="0"/>
                  <a:ea typeface="Roboto" panose="02000000000000000000" pitchFamily="2" charset="0"/>
                  <a:cs typeface="Roboto" panose="02000000000000000000" pitchFamily="2" charset="0"/>
                </a:rPr>
                <a:t>Nguồn: </a:t>
              </a:r>
              <a:r>
                <a:rPr lang="en-US" sz="800" i="1" dirty="0">
                  <a:latin typeface="Roboto" panose="02000000000000000000" pitchFamily="2" charset="0"/>
                  <a:ea typeface="Roboto" panose="02000000000000000000" pitchFamily="2" charset="0"/>
                  <a:cs typeface="Roboto" panose="02000000000000000000" pitchFamily="2" charset="0"/>
                </a:rPr>
                <a:t>Thông </a:t>
              </a:r>
              <a:r>
                <a:rPr lang="en-US" sz="800" i="1" dirty="0" err="1">
                  <a:latin typeface="Roboto" panose="02000000000000000000" pitchFamily="2" charset="0"/>
                  <a:ea typeface="Roboto" panose="02000000000000000000" pitchFamily="2" charset="0"/>
                  <a:cs typeface="Roboto" panose="02000000000000000000" pitchFamily="2" charset="0"/>
                </a:rPr>
                <a:t>tư</a:t>
              </a:r>
              <a:r>
                <a:rPr lang="en-US" sz="800" i="1" dirty="0">
                  <a:latin typeface="Roboto" panose="02000000000000000000" pitchFamily="2" charset="0"/>
                  <a:ea typeface="Roboto" panose="02000000000000000000" pitchFamily="2" charset="0"/>
                  <a:cs typeface="Roboto" panose="02000000000000000000" pitchFamily="2" charset="0"/>
                </a:rPr>
                <a:t> 08/2020/TT-NHNN </a:t>
              </a:r>
              <a:r>
                <a:rPr lang="en-US" sz="800" i="1" dirty="0" err="1">
                  <a:latin typeface="Roboto" panose="02000000000000000000" pitchFamily="2" charset="0"/>
                  <a:ea typeface="Roboto" panose="02000000000000000000" pitchFamily="2" charset="0"/>
                  <a:cs typeface="Roboto" panose="02000000000000000000" pitchFamily="2" charset="0"/>
                </a:rPr>
                <a:t>sửa</a:t>
              </a:r>
              <a:r>
                <a:rPr lang="en-US" sz="800" i="1" dirty="0">
                  <a:latin typeface="Roboto" panose="02000000000000000000" pitchFamily="2" charset="0"/>
                  <a:ea typeface="Roboto" panose="02000000000000000000" pitchFamily="2" charset="0"/>
                  <a:cs typeface="Roboto" panose="02000000000000000000" pitchFamily="2" charset="0"/>
                </a:rPr>
                <a:t> </a:t>
              </a:r>
              <a:r>
                <a:rPr lang="en-US" sz="800" i="1" dirty="0" err="1">
                  <a:latin typeface="Roboto" panose="02000000000000000000" pitchFamily="2" charset="0"/>
                  <a:ea typeface="Roboto" panose="02000000000000000000" pitchFamily="2" charset="0"/>
                  <a:cs typeface="Roboto" panose="02000000000000000000" pitchFamily="2" charset="0"/>
                </a:rPr>
                <a:t>đổi</a:t>
              </a:r>
              <a:endParaRPr lang="en-US" sz="800" i="1" dirty="0">
                <a:latin typeface="Roboto" panose="02000000000000000000" pitchFamily="2" charset="0"/>
                <a:ea typeface="Roboto" panose="02000000000000000000" pitchFamily="2" charset="0"/>
                <a:cs typeface="Roboto" panose="02000000000000000000" pitchFamily="2" charset="0"/>
              </a:endParaRPr>
            </a:p>
          </p:txBody>
        </p:sp>
        <p:sp>
          <p:nvSpPr>
            <p:cNvPr id="11" name="Oval 10">
              <a:extLst>
                <a:ext uri="{FF2B5EF4-FFF2-40B4-BE49-F238E27FC236}">
                  <a16:creationId xmlns:a16="http://schemas.microsoft.com/office/drawing/2014/main" id="{BB7E80D2-7FA3-D0BB-5617-390372C4F3CD}"/>
                </a:ext>
              </a:extLst>
            </p:cNvPr>
            <p:cNvSpPr/>
            <p:nvPr/>
          </p:nvSpPr>
          <p:spPr>
            <a:xfrm>
              <a:off x="476990" y="1626028"/>
              <a:ext cx="541338" cy="34143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a:latin typeface="Roboto" panose="02000000000000000000" pitchFamily="2" charset="0"/>
                  <a:ea typeface="Roboto" panose="02000000000000000000" pitchFamily="2" charset="0"/>
                  <a:cs typeface="Roboto" panose="02000000000000000000" pitchFamily="2" charset="0"/>
                </a:rPr>
                <a:t>60%</a:t>
              </a:r>
            </a:p>
          </p:txBody>
        </p:sp>
        <p:sp>
          <p:nvSpPr>
            <p:cNvPr id="16" name="Oval 15">
              <a:extLst>
                <a:ext uri="{FF2B5EF4-FFF2-40B4-BE49-F238E27FC236}">
                  <a16:creationId xmlns:a16="http://schemas.microsoft.com/office/drawing/2014/main" id="{3B2DDEC1-9FAE-53C3-E0B6-A55A09E409D0}"/>
                </a:ext>
              </a:extLst>
            </p:cNvPr>
            <p:cNvSpPr/>
            <p:nvPr/>
          </p:nvSpPr>
          <p:spPr>
            <a:xfrm>
              <a:off x="4637663" y="2107160"/>
              <a:ext cx="541338" cy="34143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a:latin typeface="Roboto" panose="02000000000000000000" pitchFamily="2" charset="0"/>
                  <a:ea typeface="Roboto" panose="02000000000000000000" pitchFamily="2" charset="0"/>
                  <a:cs typeface="Roboto" panose="02000000000000000000" pitchFamily="2" charset="0"/>
                </a:rPr>
                <a:t>30%</a:t>
              </a:r>
            </a:p>
          </p:txBody>
        </p:sp>
        <p:sp>
          <p:nvSpPr>
            <p:cNvPr id="18" name="Oval 17">
              <a:extLst>
                <a:ext uri="{FF2B5EF4-FFF2-40B4-BE49-F238E27FC236}">
                  <a16:creationId xmlns:a16="http://schemas.microsoft.com/office/drawing/2014/main" id="{FF9FF225-F719-158A-9023-4500393BB43A}"/>
                </a:ext>
              </a:extLst>
            </p:cNvPr>
            <p:cNvSpPr/>
            <p:nvPr/>
          </p:nvSpPr>
          <p:spPr>
            <a:xfrm>
              <a:off x="1467572" y="3720736"/>
              <a:ext cx="161532" cy="12605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b="1">
                <a:latin typeface="Roboto" panose="02000000000000000000" pitchFamily="2" charset="0"/>
                <a:ea typeface="Roboto" panose="02000000000000000000" pitchFamily="2" charset="0"/>
                <a:cs typeface="Roboto" panose="02000000000000000000" pitchFamily="2" charset="0"/>
              </a:endParaRPr>
            </a:p>
          </p:txBody>
        </p:sp>
        <p:sp>
          <p:nvSpPr>
            <p:cNvPr id="24" name="TextBox 23">
              <a:extLst>
                <a:ext uri="{FF2B5EF4-FFF2-40B4-BE49-F238E27FC236}">
                  <a16:creationId xmlns:a16="http://schemas.microsoft.com/office/drawing/2014/main" id="{2E2D118C-F1D8-6664-1A3F-57CF9A8AB7AD}"/>
                </a:ext>
              </a:extLst>
            </p:cNvPr>
            <p:cNvSpPr txBox="1"/>
            <p:nvPr/>
          </p:nvSpPr>
          <p:spPr>
            <a:xfrm>
              <a:off x="1588704" y="3684128"/>
              <a:ext cx="3319628" cy="246221"/>
            </a:xfrm>
            <a:prstGeom prst="rect">
              <a:avLst/>
            </a:prstGeom>
            <a:noFill/>
          </p:spPr>
          <p:txBody>
            <a:bodyPr wrap="square" rtlCol="0">
              <a:spAutoFit/>
            </a:bodyPr>
            <a:lstStyle/>
            <a:p>
              <a:r>
                <a:rPr lang="en-US" sz="1000">
                  <a:latin typeface="Roboto" panose="02000000000000000000" pitchFamily="2" charset="0"/>
                  <a:ea typeface="Roboto" panose="02000000000000000000" pitchFamily="2" charset="0"/>
                  <a:cs typeface="Roboto" panose="02000000000000000000" pitchFamily="2" charset="0"/>
                </a:rPr>
                <a:t>Tỷ lệ nguồn vốn ngắn hạn cho vay trung và dài hạn</a:t>
              </a:r>
            </a:p>
          </p:txBody>
        </p:sp>
        <p:grpSp>
          <p:nvGrpSpPr>
            <p:cNvPr id="42" name="Group 41">
              <a:extLst>
                <a:ext uri="{FF2B5EF4-FFF2-40B4-BE49-F238E27FC236}">
                  <a16:creationId xmlns:a16="http://schemas.microsoft.com/office/drawing/2014/main" id="{B627D976-E23D-DE26-CEC3-BABED5352AE1}"/>
                </a:ext>
              </a:extLst>
            </p:cNvPr>
            <p:cNvGrpSpPr/>
            <p:nvPr/>
          </p:nvGrpSpPr>
          <p:grpSpPr>
            <a:xfrm>
              <a:off x="-185693" y="880768"/>
              <a:ext cx="5852160" cy="3551108"/>
              <a:chOff x="-185693" y="880768"/>
              <a:chExt cx="5852160" cy="3551108"/>
            </a:xfrm>
          </p:grpSpPr>
          <p:sp>
            <p:nvSpPr>
              <p:cNvPr id="21" name="TextBox 20">
                <a:extLst>
                  <a:ext uri="{FF2B5EF4-FFF2-40B4-BE49-F238E27FC236}">
                    <a16:creationId xmlns:a16="http://schemas.microsoft.com/office/drawing/2014/main" id="{1726502D-516F-347F-0C50-01E4E9DD9962}"/>
                  </a:ext>
                </a:extLst>
              </p:cNvPr>
              <p:cNvSpPr txBox="1"/>
              <p:nvPr/>
            </p:nvSpPr>
            <p:spPr>
              <a:xfrm>
                <a:off x="132545" y="880768"/>
                <a:ext cx="5499131" cy="523220"/>
              </a:xfrm>
              <a:prstGeom prst="rect">
                <a:avLst/>
              </a:prstGeom>
              <a:noFill/>
            </p:spPr>
            <p:txBody>
              <a:bodyPr wrap="square">
                <a:spAutoFit/>
              </a:bodyPr>
              <a:lstStyle/>
              <a:p>
                <a:r>
                  <a:rPr lang="en-US" sz="1400" b="1" dirty="0">
                    <a:latin typeface="Roboto" panose="02000000000000000000" pitchFamily="2" charset="0"/>
                    <a:ea typeface="Roboto" panose="02000000000000000000" pitchFamily="2" charset="0"/>
                    <a:cs typeface="Roboto" panose="02000000000000000000" pitchFamily="2" charset="0"/>
                  </a:rPr>
                  <a:t>Quy </a:t>
                </a:r>
                <a:r>
                  <a:rPr lang="en-US" sz="1400" b="1" dirty="0" err="1">
                    <a:latin typeface="Roboto" panose="02000000000000000000" pitchFamily="2" charset="0"/>
                    <a:ea typeface="Roboto" panose="02000000000000000000" pitchFamily="2" charset="0"/>
                    <a:cs typeface="Roboto" panose="02000000000000000000" pitchFamily="2" charset="0"/>
                  </a:rPr>
                  <a:t>định</a:t>
                </a:r>
                <a:r>
                  <a:rPr lang="en-US" sz="1400" b="1" dirty="0">
                    <a:latin typeface="Roboto" panose="02000000000000000000" pitchFamily="2" charset="0"/>
                    <a:ea typeface="Roboto" panose="02000000000000000000" pitchFamily="2" charset="0"/>
                    <a:cs typeface="Roboto" panose="02000000000000000000" pitchFamily="2" charset="0"/>
                  </a:rPr>
                  <a:t> NHNN </a:t>
                </a:r>
                <a:r>
                  <a:rPr lang="en-US" sz="1400" b="1" dirty="0" err="1">
                    <a:latin typeface="Roboto" panose="02000000000000000000" pitchFamily="2" charset="0"/>
                    <a:ea typeface="Roboto" panose="02000000000000000000" pitchFamily="2" charset="0"/>
                    <a:cs typeface="Roboto" panose="02000000000000000000" pitchFamily="2" charset="0"/>
                  </a:rPr>
                  <a:t>về</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tỷ</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lệ</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tối</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đa</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nguồn</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vốn</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ngắn</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hạn</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cho</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vay</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trung</a:t>
                </a:r>
                <a:r>
                  <a:rPr lang="en-US" sz="1400" b="1" dirty="0">
                    <a:latin typeface="Roboto" panose="02000000000000000000" pitchFamily="2" charset="0"/>
                    <a:ea typeface="Roboto" panose="02000000000000000000" pitchFamily="2" charset="0"/>
                    <a:cs typeface="Roboto" panose="02000000000000000000" pitchFamily="2" charset="0"/>
                  </a:rPr>
                  <a:t> </a:t>
                </a:r>
                <a:r>
                  <a:rPr lang="vi-VN" sz="1400" b="1" dirty="0">
                    <a:latin typeface="Roboto" panose="02000000000000000000" pitchFamily="2" charset="0"/>
                    <a:ea typeface="Roboto" panose="02000000000000000000" pitchFamily="2" charset="0"/>
                    <a:cs typeface="Roboto" panose="02000000000000000000" pitchFamily="2" charset="0"/>
                  </a:rPr>
                  <a:t>dài hạn </a:t>
                </a:r>
                <a:r>
                  <a:rPr lang="en-US" sz="1400" b="1" dirty="0" err="1">
                    <a:latin typeface="Roboto" panose="02000000000000000000" pitchFamily="2" charset="0"/>
                    <a:ea typeface="Roboto" panose="02000000000000000000" pitchFamily="2" charset="0"/>
                    <a:cs typeface="Roboto" panose="02000000000000000000" pitchFamily="2" charset="0"/>
                  </a:rPr>
                  <a:t>ảnh</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hưởng</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giá</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trị</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phát</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hành</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trái</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phiếu</a:t>
                </a:r>
                <a:endParaRPr lang="en-US" sz="1400" b="1"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17" name="Chart 16">
                <a:extLst>
                  <a:ext uri="{FF2B5EF4-FFF2-40B4-BE49-F238E27FC236}">
                    <a16:creationId xmlns:a16="http://schemas.microsoft.com/office/drawing/2014/main" id="{A3F83F7B-37AA-382D-0CB3-2FDEA1DB5EC6}"/>
                  </a:ext>
                </a:extLst>
              </p:cNvPr>
              <p:cNvGraphicFramePr>
                <a:graphicFrameLocks/>
              </p:cNvGraphicFramePr>
              <p:nvPr/>
            </p:nvGraphicFramePr>
            <p:xfrm>
              <a:off x="-185693" y="1478001"/>
              <a:ext cx="5852160" cy="2953875"/>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66955DDD-1E48-6EC7-5215-5250B655C696}"/>
                  </a:ext>
                </a:extLst>
              </p:cNvPr>
              <p:cNvSpPr txBox="1"/>
              <p:nvPr/>
            </p:nvSpPr>
            <p:spPr>
              <a:xfrm>
                <a:off x="132545" y="1390287"/>
                <a:ext cx="1114291" cy="246221"/>
              </a:xfrm>
              <a:prstGeom prst="rect">
                <a:avLst/>
              </a:prstGeom>
              <a:noFill/>
            </p:spPr>
            <p:txBody>
              <a:bodyPr wrap="square" rtlCol="0">
                <a:spAutoFit/>
              </a:bodyPr>
              <a:lstStyle/>
              <a:p>
                <a:r>
                  <a:rPr lang="en-US" sz="1000">
                    <a:latin typeface="Roboto" panose="02000000000000000000" pitchFamily="2" charset="0"/>
                    <a:ea typeface="Roboto" panose="02000000000000000000" pitchFamily="2" charset="0"/>
                    <a:cs typeface="Roboto" panose="02000000000000000000" pitchFamily="2" charset="0"/>
                  </a:rPr>
                  <a:t>1000 Tỷ đồng</a:t>
                </a:r>
              </a:p>
            </p:txBody>
          </p:sp>
        </p:grpSp>
        <p:sp>
          <p:nvSpPr>
            <p:cNvPr id="30" name="Oval 29">
              <a:extLst>
                <a:ext uri="{FF2B5EF4-FFF2-40B4-BE49-F238E27FC236}">
                  <a16:creationId xmlns:a16="http://schemas.microsoft.com/office/drawing/2014/main" id="{51ED5972-0FD4-38BD-38C3-453F5A3A032C}"/>
                </a:ext>
              </a:extLst>
            </p:cNvPr>
            <p:cNvSpPr/>
            <p:nvPr/>
          </p:nvSpPr>
          <p:spPr>
            <a:xfrm>
              <a:off x="2261968" y="1861085"/>
              <a:ext cx="541338" cy="34143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a:latin typeface="Roboto" panose="02000000000000000000" pitchFamily="2" charset="0"/>
                  <a:ea typeface="Roboto" panose="02000000000000000000" pitchFamily="2" charset="0"/>
                  <a:cs typeface="Roboto" panose="02000000000000000000" pitchFamily="2" charset="0"/>
                </a:rPr>
                <a:t>45%</a:t>
              </a:r>
            </a:p>
          </p:txBody>
        </p:sp>
      </p:grpSp>
      <p:grpSp>
        <p:nvGrpSpPr>
          <p:cNvPr id="41" name="Group 40">
            <a:extLst>
              <a:ext uri="{FF2B5EF4-FFF2-40B4-BE49-F238E27FC236}">
                <a16:creationId xmlns:a16="http://schemas.microsoft.com/office/drawing/2014/main" id="{DED3C6B2-C768-2F99-83DB-9F05F4B12F35}"/>
              </a:ext>
            </a:extLst>
          </p:cNvPr>
          <p:cNvGrpSpPr/>
          <p:nvPr/>
        </p:nvGrpSpPr>
        <p:grpSpPr>
          <a:xfrm>
            <a:off x="5666467" y="971683"/>
            <a:ext cx="6465036" cy="3512874"/>
            <a:chOff x="5666467" y="971683"/>
            <a:chExt cx="6465036" cy="3512874"/>
          </a:xfrm>
        </p:grpSpPr>
        <p:sp>
          <p:nvSpPr>
            <p:cNvPr id="29" name="TextBox 28">
              <a:extLst>
                <a:ext uri="{FF2B5EF4-FFF2-40B4-BE49-F238E27FC236}">
                  <a16:creationId xmlns:a16="http://schemas.microsoft.com/office/drawing/2014/main" id="{4683EF61-D766-4B86-4D4F-B5F6A8F5A772}"/>
                </a:ext>
              </a:extLst>
            </p:cNvPr>
            <p:cNvSpPr txBox="1"/>
            <p:nvPr/>
          </p:nvSpPr>
          <p:spPr>
            <a:xfrm>
              <a:off x="6383810" y="971683"/>
              <a:ext cx="5391113" cy="307777"/>
            </a:xfrm>
            <a:prstGeom prst="rect">
              <a:avLst/>
            </a:prstGeom>
            <a:noFill/>
          </p:spPr>
          <p:txBody>
            <a:bodyPr wrap="square">
              <a:spAutoFit/>
            </a:bodyPr>
            <a:lstStyle/>
            <a:p>
              <a:pPr algn="ctr"/>
              <a:r>
                <a:rPr lang="en-US" sz="1400" b="1" dirty="0" err="1">
                  <a:latin typeface="Roboto" panose="02000000000000000000" pitchFamily="2" charset="0"/>
                  <a:ea typeface="Roboto" panose="02000000000000000000" pitchFamily="2" charset="0"/>
                  <a:cs typeface="Roboto" panose="02000000000000000000" pitchFamily="2" charset="0"/>
                </a:rPr>
                <a:t>Sự</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khác</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biệt</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trong</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cơ</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cấu</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phát</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hành</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trái</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phiếu</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theo</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nhóm</a:t>
              </a:r>
              <a:r>
                <a:rPr lang="en-US" sz="1400" b="1" dirty="0">
                  <a:latin typeface="Roboto" panose="02000000000000000000" pitchFamily="2" charset="0"/>
                  <a:ea typeface="Roboto" panose="02000000000000000000" pitchFamily="2" charset="0"/>
                  <a:cs typeface="Roboto" panose="02000000000000000000" pitchFamily="2" charset="0"/>
                </a:rPr>
                <a:t> </a:t>
              </a:r>
              <a:r>
                <a:rPr lang="en-US" sz="1400" b="1" dirty="0" err="1">
                  <a:latin typeface="Roboto" panose="02000000000000000000" pitchFamily="2" charset="0"/>
                  <a:ea typeface="Roboto" panose="02000000000000000000" pitchFamily="2" charset="0"/>
                  <a:cs typeface="Roboto" panose="02000000000000000000" pitchFamily="2" charset="0"/>
                </a:rPr>
                <a:t>ngành</a:t>
              </a:r>
              <a:endParaRPr lang="en-US" sz="1400" b="1" dirty="0">
                <a:latin typeface="Roboto" panose="02000000000000000000" pitchFamily="2" charset="0"/>
                <a:ea typeface="Roboto" panose="02000000000000000000" pitchFamily="2" charset="0"/>
                <a:cs typeface="Roboto" panose="02000000000000000000" pitchFamily="2" charset="0"/>
              </a:endParaRPr>
            </a:p>
          </p:txBody>
        </p:sp>
        <p:grpSp>
          <p:nvGrpSpPr>
            <p:cNvPr id="39" name="Group 38">
              <a:extLst>
                <a:ext uri="{FF2B5EF4-FFF2-40B4-BE49-F238E27FC236}">
                  <a16:creationId xmlns:a16="http://schemas.microsoft.com/office/drawing/2014/main" id="{A6CE9367-688C-FCCD-E372-FB659E2FE53A}"/>
                </a:ext>
              </a:extLst>
            </p:cNvPr>
            <p:cNvGrpSpPr/>
            <p:nvPr/>
          </p:nvGrpSpPr>
          <p:grpSpPr>
            <a:xfrm>
              <a:off x="5666467" y="1403988"/>
              <a:ext cx="6465036" cy="3080569"/>
              <a:chOff x="5666467" y="1403988"/>
              <a:chExt cx="6465036" cy="3080569"/>
            </a:xfrm>
          </p:grpSpPr>
          <p:sp>
            <p:nvSpPr>
              <p:cNvPr id="6" name="Text Box 59">
                <a:extLst>
                  <a:ext uri="{FF2B5EF4-FFF2-40B4-BE49-F238E27FC236}">
                    <a16:creationId xmlns:a16="http://schemas.microsoft.com/office/drawing/2014/main" id="{FA9F44F5-ABA9-2D58-73A6-DEB3CF2F5A6A}"/>
                  </a:ext>
                </a:extLst>
              </p:cNvPr>
              <p:cNvSpPr txBox="1"/>
              <p:nvPr/>
            </p:nvSpPr>
            <p:spPr>
              <a:xfrm>
                <a:off x="10341230" y="4233184"/>
                <a:ext cx="1540705" cy="25137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r">
                  <a:lnSpc>
                    <a:spcPct val="107000"/>
                  </a:lnSpc>
                  <a:spcAft>
                    <a:spcPts val="800"/>
                  </a:spcAft>
                </a:pPr>
                <a:r>
                  <a:rPr lang="vi-VN" sz="900" i="1" dirty="0">
                    <a:effectLst/>
                    <a:latin typeface="Roboto" panose="02000000000000000000" pitchFamily="2" charset="0"/>
                    <a:ea typeface="Roboto" panose="02000000000000000000" pitchFamily="2" charset="0"/>
                    <a:cs typeface="Roboto" panose="02000000000000000000" pitchFamily="2" charset="0"/>
                  </a:rPr>
                  <a:t>Nguồn: VND, HNX</a:t>
                </a:r>
                <a:endParaRPr lang="en-US" sz="900" dirty="0">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31" name="Chart 30">
                <a:extLst>
                  <a:ext uri="{FF2B5EF4-FFF2-40B4-BE49-F238E27FC236}">
                    <a16:creationId xmlns:a16="http://schemas.microsoft.com/office/drawing/2014/main" id="{5E521B1F-22A6-E15F-2A81-1CD6692110BF}"/>
                  </a:ext>
                </a:extLst>
              </p:cNvPr>
              <p:cNvGraphicFramePr>
                <a:graphicFrameLocks/>
              </p:cNvGraphicFramePr>
              <p:nvPr/>
            </p:nvGraphicFramePr>
            <p:xfrm>
              <a:off x="5666467" y="1403988"/>
              <a:ext cx="3774857"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id="{EA072B8C-13D9-8835-BF85-61C75AAD24AD}"/>
                  </a:ext>
                </a:extLst>
              </p:cNvPr>
              <p:cNvGraphicFramePr>
                <a:graphicFrameLocks/>
              </p:cNvGraphicFramePr>
              <p:nvPr/>
            </p:nvGraphicFramePr>
            <p:xfrm>
              <a:off x="9079366" y="1403988"/>
              <a:ext cx="3052137" cy="2743200"/>
            </p:xfrm>
            <a:graphic>
              <a:graphicData uri="http://schemas.openxmlformats.org/drawingml/2006/chart">
                <c:chart xmlns:c="http://schemas.openxmlformats.org/drawingml/2006/chart" xmlns:r="http://schemas.openxmlformats.org/officeDocument/2006/relationships" r:id="rId5"/>
              </a:graphicData>
            </a:graphic>
          </p:graphicFrame>
          <p:cxnSp>
            <p:nvCxnSpPr>
              <p:cNvPr id="33" name="Straight Connector 32">
                <a:extLst>
                  <a:ext uri="{FF2B5EF4-FFF2-40B4-BE49-F238E27FC236}">
                    <a16:creationId xmlns:a16="http://schemas.microsoft.com/office/drawing/2014/main" id="{52599007-C951-5CA1-9663-A6CF24210865}"/>
                  </a:ext>
                </a:extLst>
              </p:cNvPr>
              <p:cNvCxnSpPr>
                <a:cxnSpLocks/>
              </p:cNvCxnSpPr>
              <p:nvPr/>
            </p:nvCxnSpPr>
            <p:spPr>
              <a:xfrm>
                <a:off x="9208399" y="1861085"/>
                <a:ext cx="0" cy="20692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81F664F-41FF-8638-C70D-1340B4439673}"/>
                  </a:ext>
                </a:extLst>
              </p:cNvPr>
              <p:cNvCxnSpPr>
                <a:cxnSpLocks/>
              </p:cNvCxnSpPr>
              <p:nvPr/>
            </p:nvCxnSpPr>
            <p:spPr>
              <a:xfrm>
                <a:off x="6953591" y="1742756"/>
                <a:ext cx="2044105"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A6C7FBD-388F-1D50-F98C-DFC1290F638F}"/>
                  </a:ext>
                </a:extLst>
              </p:cNvPr>
              <p:cNvCxnSpPr>
                <a:cxnSpLocks/>
              </p:cNvCxnSpPr>
              <p:nvPr/>
            </p:nvCxnSpPr>
            <p:spPr>
              <a:xfrm>
                <a:off x="9208399" y="1744561"/>
                <a:ext cx="2044105"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2860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ppt_x"/>
                                          </p:val>
                                        </p:tav>
                                        <p:tav tm="100000">
                                          <p:val>
                                            <p:strVal val="#ppt_x"/>
                                          </p:val>
                                        </p:tav>
                                      </p:tavLst>
                                    </p:anim>
                                    <p:anim calcmode="lin" valueType="num">
                                      <p:cBhvr additive="base">
                                        <p:cTn id="1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328;p14">
            <a:extLst>
              <a:ext uri="{FF2B5EF4-FFF2-40B4-BE49-F238E27FC236}">
                <a16:creationId xmlns:a16="http://schemas.microsoft.com/office/drawing/2014/main" id="{4E10F346-DE67-4664-9EDB-3A8C5FA9372A}"/>
              </a:ext>
            </a:extLst>
          </p:cNvPr>
          <p:cNvPicPr preferRelativeResize="0">
            <a:picLocks noGrp="1"/>
          </p:cNvPicPr>
          <p:nvPr>
            <p:ph type="pic" idx="2"/>
          </p:nvPr>
        </p:nvPicPr>
        <p:blipFill rotWithShape="1">
          <a:blip r:embed="rId2">
            <a:alphaModFix/>
          </a:blip>
          <a:srcRect l="9" r="9"/>
          <a:stretch/>
        </p:blipFill>
        <p:spPr>
          <a:xfrm>
            <a:off x="0" y="0"/>
            <a:ext cx="12192000" cy="6858000"/>
          </a:xfrm>
          <a:prstGeom prst="rect">
            <a:avLst/>
          </a:prstGeom>
          <a:noFill/>
          <a:ln>
            <a:noFill/>
          </a:ln>
        </p:spPr>
      </p:pic>
      <p:sp>
        <p:nvSpPr>
          <p:cNvPr id="4" name="TextBox 3">
            <a:extLst>
              <a:ext uri="{FF2B5EF4-FFF2-40B4-BE49-F238E27FC236}">
                <a16:creationId xmlns:a16="http://schemas.microsoft.com/office/drawing/2014/main" id="{A096DDA1-9F99-495A-872A-EA11F497726E}"/>
              </a:ext>
            </a:extLst>
          </p:cNvPr>
          <p:cNvSpPr txBox="1"/>
          <p:nvPr/>
        </p:nvSpPr>
        <p:spPr>
          <a:xfrm>
            <a:off x="4079610" y="2410176"/>
            <a:ext cx="6578551"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err="1">
                <a:ln>
                  <a:noFill/>
                </a:ln>
                <a:solidFill>
                  <a:srgbClr val="FFFFFF"/>
                </a:solidFill>
                <a:effectLst/>
                <a:uLnTx/>
                <a:uFillTx/>
                <a:latin typeface="Arial"/>
                <a:ea typeface="+mn-ea"/>
                <a:cs typeface="+mn-cs"/>
              </a:rPr>
              <a:t>Ví</a:t>
            </a:r>
            <a:r>
              <a:rPr kumimoji="0" lang="en-US" sz="8000" b="1" i="0" u="none" strike="noStrike" kern="1200" cap="none" spc="0" normalizeH="0" baseline="0" noProof="0" dirty="0">
                <a:ln>
                  <a:noFill/>
                </a:ln>
                <a:solidFill>
                  <a:srgbClr val="FFFFFF"/>
                </a:solidFill>
                <a:effectLst/>
                <a:uLnTx/>
                <a:uFillTx/>
                <a:latin typeface="Arial"/>
                <a:ea typeface="+mn-ea"/>
                <a:cs typeface="+mn-cs"/>
              </a:rPr>
              <a:t> </a:t>
            </a:r>
            <a:r>
              <a:rPr kumimoji="0" lang="en-US" sz="8000" b="1" i="0" u="none" strike="noStrike" kern="1200" cap="none" spc="0" normalizeH="0" baseline="0" noProof="0" dirty="0" err="1">
                <a:ln>
                  <a:noFill/>
                </a:ln>
                <a:solidFill>
                  <a:srgbClr val="FFFFFF"/>
                </a:solidFill>
                <a:effectLst/>
                <a:uLnTx/>
                <a:uFillTx/>
                <a:latin typeface="Arial"/>
                <a:ea typeface="+mn-ea"/>
                <a:cs typeface="+mn-cs"/>
              </a:rPr>
              <a:t>dụ</a:t>
            </a:r>
            <a:r>
              <a:rPr kumimoji="0" lang="en-US" sz="8000" b="1" i="0" u="none" strike="noStrike" kern="1200" cap="none" spc="0" normalizeH="0" baseline="0" noProof="0" dirty="0">
                <a:ln>
                  <a:noFill/>
                </a:ln>
                <a:solidFill>
                  <a:srgbClr val="FFFFFF"/>
                </a:solidFill>
                <a:effectLst/>
                <a:uLnTx/>
                <a:uFillTx/>
                <a:latin typeface="Arial"/>
                <a:ea typeface="+mn-ea"/>
                <a:cs typeface="+mn-cs"/>
              </a:rPr>
              <a:t> 2</a:t>
            </a:r>
          </a:p>
        </p:txBody>
      </p:sp>
    </p:spTree>
    <p:extLst>
      <p:ext uri="{BB962C8B-B14F-4D97-AF65-F5344CB8AC3E}">
        <p14:creationId xmlns:p14="http://schemas.microsoft.com/office/powerpoint/2010/main" val="357387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3" y="212753"/>
            <a:ext cx="10527247" cy="550535"/>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Ví</a:t>
            </a:r>
            <a:r>
              <a:rPr kumimoji="0" lang="en-US" sz="28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dụ</a:t>
            </a:r>
            <a:r>
              <a:rPr kumimoji="0" lang="en-US" sz="28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 2: </a:t>
            </a:r>
            <a:r>
              <a:rPr kumimoji="0" lang="vi-VN" sz="28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rPr>
              <a:t>Vấn đề </a:t>
            </a:r>
            <a:r>
              <a:rPr lang="en-US" sz="2800" b="1" dirty="0" err="1">
                <a:solidFill>
                  <a:srgbClr val="C00000"/>
                </a:solidFill>
                <a:latin typeface="Roboto" panose="02000000000000000000" pitchFamily="2" charset="0"/>
                <a:ea typeface="Roboto" panose="02000000000000000000" pitchFamily="2" charset="0"/>
                <a:cs typeface="Roboto" panose="02000000000000000000" pitchFamily="2" charset="0"/>
              </a:rPr>
              <a:t>trong</a:t>
            </a:r>
            <a:r>
              <a:rPr lang="en-US" sz="2800" b="1"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C00000"/>
                </a:solidFill>
                <a:latin typeface="Roboto" panose="02000000000000000000" pitchFamily="2" charset="0"/>
                <a:ea typeface="Roboto" panose="02000000000000000000" pitchFamily="2" charset="0"/>
                <a:cs typeface="Roboto" panose="02000000000000000000" pitchFamily="2" charset="0"/>
              </a:rPr>
              <a:t>việc</a:t>
            </a:r>
            <a:r>
              <a:rPr lang="en-US" sz="2800" b="1"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C00000"/>
                </a:solidFill>
                <a:latin typeface="Roboto" panose="02000000000000000000" pitchFamily="2" charset="0"/>
                <a:ea typeface="Roboto" panose="02000000000000000000" pitchFamily="2" charset="0"/>
                <a:cs typeface="Roboto" panose="02000000000000000000" pitchFamily="2" charset="0"/>
              </a:rPr>
              <a:t>xác</a:t>
            </a:r>
            <a:r>
              <a:rPr lang="en-US" sz="2800" b="1"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C00000"/>
                </a:solidFill>
                <a:latin typeface="Roboto" panose="02000000000000000000" pitchFamily="2" charset="0"/>
                <a:ea typeface="Roboto" panose="02000000000000000000" pitchFamily="2" charset="0"/>
                <a:cs typeface="Roboto" panose="02000000000000000000" pitchFamily="2" charset="0"/>
              </a:rPr>
              <a:t>định</a:t>
            </a:r>
            <a:r>
              <a:rPr lang="en-US" sz="2800" b="1"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C00000"/>
                </a:solidFill>
                <a:latin typeface="Roboto" panose="02000000000000000000" pitchFamily="2" charset="0"/>
                <a:ea typeface="Roboto" panose="02000000000000000000" pitchFamily="2" charset="0"/>
                <a:cs typeface="Roboto" panose="02000000000000000000" pitchFamily="2" charset="0"/>
              </a:rPr>
              <a:t>lãi</a:t>
            </a:r>
            <a:r>
              <a:rPr lang="en-US" sz="2800" b="1"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C00000"/>
                </a:solidFill>
                <a:latin typeface="Roboto" panose="02000000000000000000" pitchFamily="2" charset="0"/>
                <a:ea typeface="Roboto" panose="02000000000000000000" pitchFamily="2" charset="0"/>
                <a:cs typeface="Roboto" panose="02000000000000000000" pitchFamily="2" charset="0"/>
              </a:rPr>
              <a:t>suất</a:t>
            </a:r>
            <a:r>
              <a:rPr lang="en-US" sz="2800" b="1"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C00000"/>
                </a:solidFill>
                <a:latin typeface="Roboto" panose="02000000000000000000" pitchFamily="2" charset="0"/>
                <a:ea typeface="Roboto" panose="02000000000000000000" pitchFamily="2" charset="0"/>
                <a:cs typeface="Roboto" panose="02000000000000000000" pitchFamily="2" charset="0"/>
              </a:rPr>
              <a:t>trái</a:t>
            </a:r>
            <a:r>
              <a:rPr lang="en-US" sz="2800" b="1"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C00000"/>
                </a:solidFill>
                <a:latin typeface="Roboto" panose="02000000000000000000" pitchFamily="2" charset="0"/>
                <a:ea typeface="Roboto" panose="02000000000000000000" pitchFamily="2" charset="0"/>
                <a:cs typeface="Roboto" panose="02000000000000000000" pitchFamily="2" charset="0"/>
              </a:rPr>
              <a:t>phiếu_Version</a:t>
            </a:r>
            <a:r>
              <a:rPr lang="en-US" sz="2800" b="1" dirty="0">
                <a:solidFill>
                  <a:srgbClr val="C00000"/>
                </a:solidFill>
                <a:latin typeface="Roboto" panose="02000000000000000000" pitchFamily="2" charset="0"/>
                <a:ea typeface="Roboto" panose="02000000000000000000" pitchFamily="2" charset="0"/>
                <a:cs typeface="Roboto" panose="02000000000000000000" pitchFamily="2" charset="0"/>
              </a:rPr>
              <a:t> 1</a:t>
            </a:r>
            <a:endParaRPr kumimoji="0" lang="en-US" sz="2800" b="1" i="0" u="none" strike="noStrike" kern="1200" cap="none" spc="0" normalizeH="0" baseline="0" noProof="0" dirty="0">
              <a:ln>
                <a:noFill/>
              </a:ln>
              <a:solidFill>
                <a:srgbClr val="C00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Rectangle 8">
            <a:extLst>
              <a:ext uri="{FF2B5EF4-FFF2-40B4-BE49-F238E27FC236}">
                <a16:creationId xmlns:a16="http://schemas.microsoft.com/office/drawing/2014/main" id="{5D18A510-87EA-CDBF-079D-300969BCCBCE}"/>
              </a:ext>
            </a:extLst>
          </p:cNvPr>
          <p:cNvSpPr/>
          <p:nvPr/>
        </p:nvSpPr>
        <p:spPr>
          <a:xfrm>
            <a:off x="7789273" y="0"/>
            <a:ext cx="4402726" cy="3651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 name="Hình chữ nhật 11">
            <a:extLst>
              <a:ext uri="{FF2B5EF4-FFF2-40B4-BE49-F238E27FC236}">
                <a16:creationId xmlns:a16="http://schemas.microsoft.com/office/drawing/2014/main" id="{0054150E-3746-1C13-8221-728C0B8041CE}"/>
              </a:ext>
            </a:extLst>
          </p:cNvPr>
          <p:cNvSpPr/>
          <p:nvPr/>
        </p:nvSpPr>
        <p:spPr>
          <a:xfrm>
            <a:off x="747659" y="740645"/>
            <a:ext cx="10628673" cy="55629"/>
          </a:xfrm>
          <a:prstGeom prst="rect">
            <a:avLst/>
          </a:prstGeom>
          <a:gradFill flip="none" rotWithShape="1">
            <a:gsLst>
              <a:gs pos="71000">
                <a:schemeClr val="bg1"/>
              </a:gs>
              <a:gs pos="100000">
                <a:schemeClr val="bg1"/>
              </a:gs>
              <a:gs pos="35000">
                <a:srgbClr val="D0494A"/>
              </a:gs>
              <a:gs pos="0">
                <a:srgbClr val="C00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TextBox 17">
            <a:extLst>
              <a:ext uri="{FF2B5EF4-FFF2-40B4-BE49-F238E27FC236}">
                <a16:creationId xmlns:a16="http://schemas.microsoft.com/office/drawing/2014/main" id="{BBF55354-24B4-191B-655E-407FF3BDD564}"/>
              </a:ext>
            </a:extLst>
          </p:cNvPr>
          <p:cNvSpPr txBox="1"/>
          <p:nvPr/>
        </p:nvSpPr>
        <p:spPr>
          <a:xfrm>
            <a:off x="7789274" y="17545"/>
            <a:ext cx="4402726"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BẢN CHẤT NỢ VAY CỦA CÁC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DN 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2" name="Chart 1">
            <a:extLst>
              <a:ext uri="{FF2B5EF4-FFF2-40B4-BE49-F238E27FC236}">
                <a16:creationId xmlns:a16="http://schemas.microsoft.com/office/drawing/2014/main" id="{844F751E-650C-9AF2-8605-D0FF07CBB9F5}"/>
              </a:ext>
            </a:extLst>
          </p:cNvPr>
          <p:cNvGraphicFramePr/>
          <p:nvPr>
            <p:extLst>
              <p:ext uri="{D42A27DB-BD31-4B8C-83A1-F6EECF244321}">
                <p14:modId xmlns:p14="http://schemas.microsoft.com/office/powerpoint/2010/main" val="2413753626"/>
              </p:ext>
            </p:extLst>
          </p:nvPr>
        </p:nvGraphicFramePr>
        <p:xfrm>
          <a:off x="371739" y="1485158"/>
          <a:ext cx="5724261" cy="391203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38B6988-F70A-4A28-C11D-E030DFF7D020}"/>
              </a:ext>
            </a:extLst>
          </p:cNvPr>
          <p:cNvSpPr txBox="1"/>
          <p:nvPr/>
        </p:nvSpPr>
        <p:spPr>
          <a:xfrm>
            <a:off x="476426" y="1143810"/>
            <a:ext cx="5514886" cy="369332"/>
          </a:xfrm>
          <a:prstGeom prst="rect">
            <a:avLst/>
          </a:prstGeom>
          <a:noFill/>
        </p:spPr>
        <p:txBody>
          <a:bodyPr wrap="square">
            <a:spAutoFit/>
          </a:bodyPr>
          <a:lstStyle/>
          <a:p>
            <a:pPr algn="ctr"/>
            <a:r>
              <a:rPr lang="en-US" b="1">
                <a:latin typeface="Roboto" panose="02000000000000000000" pitchFamily="2" charset="0"/>
                <a:ea typeface="Roboto" panose="02000000000000000000" pitchFamily="2" charset="0"/>
                <a:cs typeface="Roboto" panose="02000000000000000000" pitchFamily="2" charset="0"/>
              </a:rPr>
              <a:t>Lãi suất trái phiếu theo ngành năm 2021 - 2022</a:t>
            </a:r>
          </a:p>
        </p:txBody>
      </p:sp>
      <p:graphicFrame>
        <p:nvGraphicFramePr>
          <p:cNvPr id="3" name="Chart 2">
            <a:extLst>
              <a:ext uri="{FF2B5EF4-FFF2-40B4-BE49-F238E27FC236}">
                <a16:creationId xmlns:a16="http://schemas.microsoft.com/office/drawing/2014/main" id="{E7FA13D4-256A-6057-D2B8-8111FB83C3BA}"/>
              </a:ext>
            </a:extLst>
          </p:cNvPr>
          <p:cNvGraphicFramePr/>
          <p:nvPr>
            <p:extLst>
              <p:ext uri="{D42A27DB-BD31-4B8C-83A1-F6EECF244321}">
                <p14:modId xmlns:p14="http://schemas.microsoft.com/office/powerpoint/2010/main" val="1955708744"/>
              </p:ext>
            </p:extLst>
          </p:nvPr>
        </p:nvGraphicFramePr>
        <p:xfrm>
          <a:off x="6096000" y="1708586"/>
          <a:ext cx="5743740" cy="366425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66AB99A-0B50-3839-4A7E-FAE59CF4BE48}"/>
              </a:ext>
            </a:extLst>
          </p:cNvPr>
          <p:cNvSpPr txBox="1"/>
          <p:nvPr/>
        </p:nvSpPr>
        <p:spPr>
          <a:xfrm>
            <a:off x="6359302" y="1072967"/>
            <a:ext cx="4680405" cy="609398"/>
          </a:xfrm>
          <a:prstGeom prst="rect">
            <a:avLst/>
          </a:prstGeom>
          <a:noFill/>
        </p:spPr>
        <p:txBody>
          <a:bodyPr wrap="square">
            <a:spAutoFit/>
          </a:bodyPr>
          <a:lstStyle/>
          <a:p>
            <a:pPr algn="ctr">
              <a:defRPr sz="1680" b="1" i="0" u="none" strike="noStrike" kern="1200" spc="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r>
              <a:rPr lang="en-US" b="1">
                <a:latin typeface="Roboto" panose="02000000000000000000" pitchFamily="2" charset="0"/>
                <a:ea typeface="Roboto" panose="02000000000000000000" pitchFamily="2" charset="0"/>
                <a:cs typeface="Roboto" panose="02000000000000000000" pitchFamily="2" charset="0"/>
              </a:rPr>
              <a:t>Mức sinh lời quá khứ của các lớp </a:t>
            </a:r>
            <a:r>
              <a:rPr lang="vi-VN" b="1">
                <a:latin typeface="Roboto" panose="02000000000000000000" pitchFamily="2" charset="0"/>
                <a:ea typeface="Roboto" panose="02000000000000000000" pitchFamily="2" charset="0"/>
                <a:cs typeface="Roboto" panose="02000000000000000000" pitchFamily="2" charset="0"/>
              </a:rPr>
              <a:t>t</a:t>
            </a:r>
            <a:r>
              <a:rPr lang="en-US" b="1">
                <a:latin typeface="Roboto" panose="02000000000000000000" pitchFamily="2" charset="0"/>
                <a:ea typeface="Roboto" panose="02000000000000000000" pitchFamily="2" charset="0"/>
                <a:cs typeface="Roboto" panose="02000000000000000000" pitchFamily="2" charset="0"/>
              </a:rPr>
              <a:t>ài sản giữa thị trường Mỹ </a:t>
            </a:r>
            <a:r>
              <a:rPr lang="vi-VN" b="1">
                <a:latin typeface="Roboto" panose="02000000000000000000" pitchFamily="2" charset="0"/>
                <a:ea typeface="Roboto" panose="02000000000000000000" pitchFamily="2" charset="0"/>
                <a:cs typeface="Roboto" panose="02000000000000000000" pitchFamily="2" charset="0"/>
              </a:rPr>
              <a:t>v</a:t>
            </a:r>
            <a:r>
              <a:rPr lang="en-US" b="1">
                <a:latin typeface="Roboto" panose="02000000000000000000" pitchFamily="2" charset="0"/>
                <a:ea typeface="Roboto" panose="02000000000000000000" pitchFamily="2" charset="0"/>
                <a:cs typeface="Roboto" panose="02000000000000000000" pitchFamily="2" charset="0"/>
              </a:rPr>
              <a:t>à Việt Nam</a:t>
            </a:r>
          </a:p>
        </p:txBody>
      </p:sp>
      <p:grpSp>
        <p:nvGrpSpPr>
          <p:cNvPr id="13" name="Group 12">
            <a:extLst>
              <a:ext uri="{FF2B5EF4-FFF2-40B4-BE49-F238E27FC236}">
                <a16:creationId xmlns:a16="http://schemas.microsoft.com/office/drawing/2014/main" id="{CF8E50D1-A69C-E1DD-7A17-2865E170A065}"/>
              </a:ext>
            </a:extLst>
          </p:cNvPr>
          <p:cNvGrpSpPr/>
          <p:nvPr/>
        </p:nvGrpSpPr>
        <p:grpSpPr>
          <a:xfrm>
            <a:off x="363154" y="5453208"/>
            <a:ext cx="5011486" cy="1303482"/>
            <a:chOff x="363154" y="5453208"/>
            <a:chExt cx="5011486" cy="1303482"/>
          </a:xfrm>
        </p:grpSpPr>
        <p:sp>
          <p:nvSpPr>
            <p:cNvPr id="8" name="TextBox 7">
              <a:extLst>
                <a:ext uri="{FF2B5EF4-FFF2-40B4-BE49-F238E27FC236}">
                  <a16:creationId xmlns:a16="http://schemas.microsoft.com/office/drawing/2014/main" id="{6095B19C-C67D-AF0A-CF16-AD172558B9E0}"/>
                </a:ext>
              </a:extLst>
            </p:cNvPr>
            <p:cNvSpPr txBox="1"/>
            <p:nvPr/>
          </p:nvSpPr>
          <p:spPr>
            <a:xfrm>
              <a:off x="457872" y="5511321"/>
              <a:ext cx="4719917" cy="1223412"/>
            </a:xfrm>
            <a:prstGeom prst="rect">
              <a:avLst/>
            </a:prstGeom>
            <a:noFill/>
          </p:spPr>
          <p:txBody>
            <a:bodyPr wrap="square" rtlCol="0">
              <a:spAutoFit/>
            </a:bodyPr>
            <a:lstStyle/>
            <a:p>
              <a:pPr algn="just"/>
              <a:r>
                <a:rPr lang="vi-VN" sz="1050">
                  <a:latin typeface="Roboto" panose="02000000000000000000" pitchFamily="2" charset="0"/>
                  <a:ea typeface="Roboto" panose="02000000000000000000" pitchFamily="2" charset="0"/>
                  <a:cs typeface="Roboto" panose="02000000000000000000" pitchFamily="2" charset="0"/>
                </a:rPr>
                <a:t>Trừ nhóm ngành ngân hàng và chứng khoán thì phần lớn các nhóm ngành khác có mức lãi suất trái phiếu của các nhóm ngành nghề không có nhiều sự khác biệt. Thông thường những </a:t>
              </a:r>
              <a:r>
                <a:rPr lang="vi-VN" sz="1050">
                  <a:solidFill>
                    <a:srgbClr val="C00000"/>
                  </a:solidFill>
                  <a:latin typeface="Roboto" panose="02000000000000000000" pitchFamily="2" charset="0"/>
                  <a:ea typeface="Roboto" panose="02000000000000000000" pitchFamily="2" charset="0"/>
                  <a:cs typeface="Roboto" panose="02000000000000000000" pitchFamily="2" charset="0"/>
                </a:rPr>
                <a:t>nhóm ngành nghề có dòng tiền ổn định </a:t>
              </a:r>
              <a:r>
                <a:rPr lang="vi-VN" sz="1050">
                  <a:latin typeface="Roboto" panose="02000000000000000000" pitchFamily="2" charset="0"/>
                  <a:ea typeface="Roboto" panose="02000000000000000000" pitchFamily="2" charset="0"/>
                  <a:cs typeface="Roboto" panose="02000000000000000000" pitchFamily="2" charset="0"/>
                </a:rPr>
                <a:t>như ngành năng lượng và </a:t>
              </a:r>
              <a:r>
                <a:rPr lang="vi-VN" sz="1050">
                  <a:solidFill>
                    <a:srgbClr val="C00000"/>
                  </a:solidFill>
                  <a:latin typeface="Roboto" panose="02000000000000000000" pitchFamily="2" charset="0"/>
                  <a:ea typeface="Roboto" panose="02000000000000000000" pitchFamily="2" charset="0"/>
                  <a:cs typeface="Roboto" panose="02000000000000000000" pitchFamily="2" charset="0"/>
                </a:rPr>
                <a:t>mô hình kinh doanh ổn định </a:t>
              </a:r>
              <a:r>
                <a:rPr lang="vi-VN" sz="1050">
                  <a:latin typeface="Roboto" panose="02000000000000000000" pitchFamily="2" charset="0"/>
                  <a:ea typeface="Roboto" panose="02000000000000000000" pitchFamily="2" charset="0"/>
                  <a:cs typeface="Roboto" panose="02000000000000000000" pitchFamily="2" charset="0"/>
                </a:rPr>
                <a:t>như sản xuất sẽ thường </a:t>
              </a:r>
              <a:r>
                <a:rPr lang="vi-VN" sz="1050">
                  <a:solidFill>
                    <a:srgbClr val="C00000"/>
                  </a:solidFill>
                  <a:latin typeface="Roboto" panose="02000000000000000000" pitchFamily="2" charset="0"/>
                  <a:ea typeface="Roboto" panose="02000000000000000000" pitchFamily="2" charset="0"/>
                  <a:cs typeface="Roboto" panose="02000000000000000000" pitchFamily="2" charset="0"/>
                </a:rPr>
                <a:t>có mức lãi suất thấp hơn </a:t>
              </a:r>
              <a:r>
                <a:rPr lang="vi-VN" sz="1050">
                  <a:latin typeface="Roboto" panose="02000000000000000000" pitchFamily="2" charset="0"/>
                  <a:ea typeface="Roboto" panose="02000000000000000000" pitchFamily="2" charset="0"/>
                  <a:cs typeface="Roboto" panose="02000000000000000000" pitchFamily="2" charset="0"/>
                </a:rPr>
                <a:t>so với </a:t>
              </a:r>
              <a:r>
                <a:rPr lang="vi-VN" sz="1050">
                  <a:solidFill>
                    <a:srgbClr val="C00000"/>
                  </a:solidFill>
                  <a:latin typeface="Roboto" panose="02000000000000000000" pitchFamily="2" charset="0"/>
                  <a:ea typeface="Roboto" panose="02000000000000000000" pitchFamily="2" charset="0"/>
                  <a:cs typeface="Roboto" panose="02000000000000000000" pitchFamily="2" charset="0"/>
                </a:rPr>
                <a:t>nhóm ngành nghề xây dựng và bất động sản</a:t>
              </a:r>
              <a:r>
                <a:rPr lang="vi-VN" sz="1050">
                  <a:latin typeface="Roboto" panose="02000000000000000000" pitchFamily="2" charset="0"/>
                  <a:ea typeface="Roboto" panose="02000000000000000000" pitchFamily="2" charset="0"/>
                  <a:cs typeface="Roboto" panose="02000000000000000000" pitchFamily="2" charset="0"/>
                </a:rPr>
                <a:t>. Vấn đề lãi suất đang hàm ý </a:t>
              </a:r>
              <a:r>
                <a:rPr lang="vi-VN" sz="1050">
                  <a:solidFill>
                    <a:srgbClr val="C00000"/>
                  </a:solidFill>
                  <a:latin typeface="Roboto" panose="02000000000000000000" pitchFamily="2" charset="0"/>
                  <a:ea typeface="Roboto" panose="02000000000000000000" pitchFamily="2" charset="0"/>
                  <a:cs typeface="Roboto" panose="02000000000000000000" pitchFamily="2" charset="0"/>
                </a:rPr>
                <a:t>áp lực huy động vốn </a:t>
              </a:r>
              <a:r>
                <a:rPr lang="vi-VN" sz="1050">
                  <a:latin typeface="Roboto" panose="02000000000000000000" pitchFamily="2" charset="0"/>
                  <a:ea typeface="Roboto" panose="02000000000000000000" pitchFamily="2" charset="0"/>
                  <a:cs typeface="Roboto" panose="02000000000000000000" pitchFamily="2" charset="0"/>
                </a:rPr>
                <a:t>của các doanh nghiệp bất động sản và xây dựng sẽ </a:t>
              </a:r>
              <a:r>
                <a:rPr lang="vi-VN" sz="1050">
                  <a:solidFill>
                    <a:srgbClr val="C00000"/>
                  </a:solidFill>
                  <a:latin typeface="Roboto" panose="02000000000000000000" pitchFamily="2" charset="0"/>
                  <a:ea typeface="Roboto" panose="02000000000000000000" pitchFamily="2" charset="0"/>
                  <a:cs typeface="Roboto" panose="02000000000000000000" pitchFamily="2" charset="0"/>
                </a:rPr>
                <a:t>đẩy mức lãi suất chung của toàn thị trường</a:t>
              </a:r>
              <a:r>
                <a:rPr lang="vi-VN" sz="1050">
                  <a:latin typeface="Roboto" panose="02000000000000000000" pitchFamily="2" charset="0"/>
                  <a:ea typeface="Roboto" panose="02000000000000000000" pitchFamily="2" charset="0"/>
                  <a:cs typeface="Roboto" panose="02000000000000000000" pitchFamily="2" charset="0"/>
                </a:rPr>
                <a:t>. </a:t>
              </a:r>
              <a:endParaRPr lang="en-US" sz="1050" dirty="0">
                <a:latin typeface="Roboto" panose="02000000000000000000" pitchFamily="2" charset="0"/>
                <a:ea typeface="Roboto" panose="02000000000000000000" pitchFamily="2" charset="0"/>
                <a:cs typeface="Roboto" panose="02000000000000000000" pitchFamily="2" charset="0"/>
              </a:endParaRPr>
            </a:p>
          </p:txBody>
        </p:sp>
        <p:sp>
          <p:nvSpPr>
            <p:cNvPr id="12" name="Rectangle: Rounded Corners 11">
              <a:extLst>
                <a:ext uri="{FF2B5EF4-FFF2-40B4-BE49-F238E27FC236}">
                  <a16:creationId xmlns:a16="http://schemas.microsoft.com/office/drawing/2014/main" id="{70FF4035-723E-6EB3-F1CF-A8FE96C6E247}"/>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grpSp>
      <p:grpSp>
        <p:nvGrpSpPr>
          <p:cNvPr id="14" name="Group 13">
            <a:extLst>
              <a:ext uri="{FF2B5EF4-FFF2-40B4-BE49-F238E27FC236}">
                <a16:creationId xmlns:a16="http://schemas.microsoft.com/office/drawing/2014/main" id="{30D89F0B-E543-945A-14C7-9E681CA69A49}"/>
              </a:ext>
            </a:extLst>
          </p:cNvPr>
          <p:cNvGrpSpPr/>
          <p:nvPr/>
        </p:nvGrpSpPr>
        <p:grpSpPr>
          <a:xfrm>
            <a:off x="6364846" y="5453208"/>
            <a:ext cx="5011486" cy="1303482"/>
            <a:chOff x="363154" y="5453208"/>
            <a:chExt cx="5011486" cy="1303482"/>
          </a:xfrm>
        </p:grpSpPr>
        <p:sp>
          <p:nvSpPr>
            <p:cNvPr id="15" name="TextBox 14">
              <a:extLst>
                <a:ext uri="{FF2B5EF4-FFF2-40B4-BE49-F238E27FC236}">
                  <a16:creationId xmlns:a16="http://schemas.microsoft.com/office/drawing/2014/main" id="{1AF23976-B7CA-EC81-9B26-598E4F63DAFC}"/>
                </a:ext>
              </a:extLst>
            </p:cNvPr>
            <p:cNvSpPr txBox="1"/>
            <p:nvPr/>
          </p:nvSpPr>
          <p:spPr>
            <a:xfrm>
              <a:off x="457872" y="5511321"/>
              <a:ext cx="4719917" cy="253916"/>
            </a:xfrm>
            <a:prstGeom prst="rect">
              <a:avLst/>
            </a:prstGeom>
            <a:noFill/>
          </p:spPr>
          <p:txBody>
            <a:bodyPr wrap="square" rtlCol="0">
              <a:spAutoFit/>
            </a:bodyPr>
            <a:lstStyle/>
            <a:p>
              <a:pPr algn="just"/>
              <a:r>
                <a:rPr lang="vi-VN" sz="1050">
                  <a:latin typeface="Roboto" panose="02000000000000000000" pitchFamily="2" charset="0"/>
                  <a:ea typeface="Roboto" panose="02000000000000000000" pitchFamily="2" charset="0"/>
                  <a:cs typeface="Roboto" panose="02000000000000000000" pitchFamily="2" charset="0"/>
                </a:rPr>
                <a:t>Content</a:t>
              </a:r>
              <a:endParaRPr lang="en-US" sz="1050" dirty="0">
                <a:latin typeface="Roboto" panose="02000000000000000000" pitchFamily="2" charset="0"/>
                <a:ea typeface="Roboto" panose="02000000000000000000" pitchFamily="2" charset="0"/>
                <a:cs typeface="Roboto" panose="02000000000000000000" pitchFamily="2" charset="0"/>
              </a:endParaRPr>
            </a:p>
          </p:txBody>
        </p:sp>
        <p:sp>
          <p:nvSpPr>
            <p:cNvPr id="16" name="Rectangle: Rounded Corners 15">
              <a:extLst>
                <a:ext uri="{FF2B5EF4-FFF2-40B4-BE49-F238E27FC236}">
                  <a16:creationId xmlns:a16="http://schemas.microsoft.com/office/drawing/2014/main" id="{4438B69D-FA15-E81D-3DD0-64762D209BB4}"/>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grpSp>
    </p:spTree>
    <p:extLst>
      <p:ext uri="{BB962C8B-B14F-4D97-AF65-F5344CB8AC3E}">
        <p14:creationId xmlns:p14="http://schemas.microsoft.com/office/powerpoint/2010/main" val="3100969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4" y="212753"/>
            <a:ext cx="10359312" cy="550535"/>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lang="en-US" sz="2800" b="1" dirty="0" err="1">
                <a:solidFill>
                  <a:srgbClr val="002060"/>
                </a:solidFill>
                <a:latin typeface="Roboto" panose="02000000000000000000" pitchFamily="2" charset="0"/>
                <a:ea typeface="Roboto" panose="02000000000000000000" pitchFamily="2" charset="0"/>
                <a:cs typeface="Roboto" panose="02000000000000000000" pitchFamily="2" charset="0"/>
              </a:rPr>
              <a:t>Ví</a:t>
            </a:r>
            <a:r>
              <a:rPr lang="en-US" sz="2800" b="1" dirty="0">
                <a:solidFill>
                  <a:srgbClr val="002060"/>
                </a:solidFill>
                <a:latin typeface="Roboto" panose="02000000000000000000" pitchFamily="2" charset="0"/>
                <a:ea typeface="Roboto" panose="02000000000000000000" pitchFamily="2" charset="0"/>
                <a:cs typeface="Roboto" panose="02000000000000000000" pitchFamily="2" charset="0"/>
              </a:rPr>
              <a:t> </a:t>
            </a:r>
            <a:r>
              <a:rPr lang="en-US" sz="2800" b="1" dirty="0" err="1">
                <a:solidFill>
                  <a:srgbClr val="002060"/>
                </a:solidFill>
                <a:latin typeface="Roboto" panose="02000000000000000000" pitchFamily="2" charset="0"/>
                <a:ea typeface="Roboto" panose="02000000000000000000" pitchFamily="2" charset="0"/>
                <a:cs typeface="Roboto" panose="02000000000000000000" pitchFamily="2" charset="0"/>
              </a:rPr>
              <a:t>dụ</a:t>
            </a:r>
            <a:r>
              <a:rPr lang="en-US" sz="2800" b="1" dirty="0">
                <a:solidFill>
                  <a:srgbClr val="002060"/>
                </a:solidFill>
                <a:latin typeface="Roboto" panose="02000000000000000000" pitchFamily="2" charset="0"/>
                <a:ea typeface="Roboto" panose="02000000000000000000" pitchFamily="2" charset="0"/>
                <a:cs typeface="Roboto" panose="02000000000000000000" pitchFamily="2" charset="0"/>
              </a:rPr>
              <a:t> 2: </a:t>
            </a:r>
            <a:r>
              <a:rPr kumimoji="0" lang="vi-VN"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Vấn đề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trong</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việc</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xác</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định</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lãi</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suất</a:t>
            </a:r>
            <a:r>
              <a:rPr kumimoji="0" lang="vi-VN"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trái phiếu</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_Version 2</a:t>
            </a:r>
          </a:p>
        </p:txBody>
      </p:sp>
      <p:sp>
        <p:nvSpPr>
          <p:cNvPr id="18" name="TextBox 17">
            <a:extLst>
              <a:ext uri="{FF2B5EF4-FFF2-40B4-BE49-F238E27FC236}">
                <a16:creationId xmlns:a16="http://schemas.microsoft.com/office/drawing/2014/main" id="{BBF55354-24B4-191B-655E-407FF3BDD564}"/>
              </a:ext>
            </a:extLst>
          </p:cNvPr>
          <p:cNvSpPr txBox="1"/>
          <p:nvPr/>
        </p:nvSpPr>
        <p:spPr>
          <a:xfrm>
            <a:off x="7789274" y="0"/>
            <a:ext cx="4402726" cy="338554"/>
          </a:xfrm>
          <a:prstGeom prst="rect">
            <a:avLst/>
          </a:prstGeom>
          <a:solidFill>
            <a:srgbClr val="002060"/>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BẢN CHẤT NỢ VAY CỦA CÁC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DN 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9" name="Group 8">
            <a:extLst>
              <a:ext uri="{FF2B5EF4-FFF2-40B4-BE49-F238E27FC236}">
                <a16:creationId xmlns:a16="http://schemas.microsoft.com/office/drawing/2014/main" id="{57CA59CF-2395-6F2A-22F3-4E017A420E9E}"/>
              </a:ext>
            </a:extLst>
          </p:cNvPr>
          <p:cNvGrpSpPr/>
          <p:nvPr/>
        </p:nvGrpSpPr>
        <p:grpSpPr>
          <a:xfrm>
            <a:off x="0" y="1143810"/>
            <a:ext cx="6096001" cy="4253379"/>
            <a:chOff x="0" y="1143810"/>
            <a:chExt cx="6096001" cy="4253379"/>
          </a:xfrm>
        </p:grpSpPr>
        <p:graphicFrame>
          <p:nvGraphicFramePr>
            <p:cNvPr id="2" name="Chart 1">
              <a:extLst>
                <a:ext uri="{FF2B5EF4-FFF2-40B4-BE49-F238E27FC236}">
                  <a16:creationId xmlns:a16="http://schemas.microsoft.com/office/drawing/2014/main" id="{844F751E-650C-9AF2-8605-D0FF07CBB9F5}"/>
                </a:ext>
              </a:extLst>
            </p:cNvPr>
            <p:cNvGraphicFramePr/>
            <p:nvPr/>
          </p:nvGraphicFramePr>
          <p:xfrm>
            <a:off x="154005" y="1485158"/>
            <a:ext cx="5941996" cy="391203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38B6988-F70A-4A28-C11D-E030DFF7D020}"/>
                </a:ext>
              </a:extLst>
            </p:cNvPr>
            <p:cNvSpPr txBox="1"/>
            <p:nvPr/>
          </p:nvSpPr>
          <p:spPr>
            <a:xfrm>
              <a:off x="0" y="1143810"/>
              <a:ext cx="551488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Lãi suất trái phiếu theo ngành năm 2021 - 2022</a:t>
              </a:r>
            </a:p>
          </p:txBody>
        </p:sp>
      </p:grpSp>
      <p:grpSp>
        <p:nvGrpSpPr>
          <p:cNvPr id="10" name="Group 9">
            <a:extLst>
              <a:ext uri="{FF2B5EF4-FFF2-40B4-BE49-F238E27FC236}">
                <a16:creationId xmlns:a16="http://schemas.microsoft.com/office/drawing/2014/main" id="{5C2CF378-5985-82F3-CEDC-8923E80486DE}"/>
              </a:ext>
            </a:extLst>
          </p:cNvPr>
          <p:cNvGrpSpPr/>
          <p:nvPr/>
        </p:nvGrpSpPr>
        <p:grpSpPr>
          <a:xfrm>
            <a:off x="6096000" y="1099188"/>
            <a:ext cx="5743740" cy="4273654"/>
            <a:chOff x="6096000" y="1099188"/>
            <a:chExt cx="5743740" cy="4273654"/>
          </a:xfrm>
        </p:grpSpPr>
        <p:graphicFrame>
          <p:nvGraphicFramePr>
            <p:cNvPr id="3" name="Chart 2">
              <a:extLst>
                <a:ext uri="{FF2B5EF4-FFF2-40B4-BE49-F238E27FC236}">
                  <a16:creationId xmlns:a16="http://schemas.microsoft.com/office/drawing/2014/main" id="{E7FA13D4-256A-6057-D2B8-8111FB83C3BA}"/>
                </a:ext>
              </a:extLst>
            </p:cNvPr>
            <p:cNvGraphicFramePr/>
            <p:nvPr/>
          </p:nvGraphicFramePr>
          <p:xfrm>
            <a:off x="6096000" y="1708586"/>
            <a:ext cx="5743740" cy="366425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66AB99A-0B50-3839-4A7E-FAE59CF4BE48}"/>
                </a:ext>
              </a:extLst>
            </p:cNvPr>
            <p:cNvSpPr txBox="1"/>
            <p:nvPr/>
          </p:nvSpPr>
          <p:spPr>
            <a:xfrm>
              <a:off x="6459564" y="1099188"/>
              <a:ext cx="4680405" cy="6093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1680" b="1" i="0" u="none" strike="noStrike" kern="1200" spc="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r>
                <a:rPr kumimoji="0" lang="en-US" sz="1680" b="1" i="0" u="none" strike="noStrike" kern="1200" cap="none" spc="0" normalizeH="0" baseline="0" noProof="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Mức sinh lời quá khứ của các lớp </a:t>
              </a:r>
              <a:r>
                <a:rPr kumimoji="0" lang="vi-VN" sz="1680" b="1" i="0" u="none" strike="noStrike" kern="1200" cap="none" spc="0" normalizeH="0" baseline="0" noProof="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t</a:t>
              </a:r>
              <a:r>
                <a:rPr kumimoji="0" lang="en-US" sz="1680" b="1" i="0" u="none" strike="noStrike" kern="1200" cap="none" spc="0" normalizeH="0" baseline="0" noProof="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ài sản giữa thị trường Mỹ </a:t>
              </a:r>
              <a:r>
                <a:rPr kumimoji="0" lang="vi-VN" sz="1680" b="1" i="0" u="none" strike="noStrike" kern="1200" cap="none" spc="0" normalizeH="0" baseline="0" noProof="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v</a:t>
              </a:r>
              <a:r>
                <a:rPr kumimoji="0" lang="en-US" sz="1680" b="1" i="0" u="none" strike="noStrike" kern="1200" cap="none" spc="0" normalizeH="0" baseline="0" noProof="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à Việt Nam</a:t>
              </a:r>
            </a:p>
          </p:txBody>
        </p:sp>
      </p:grpSp>
      <p:grpSp>
        <p:nvGrpSpPr>
          <p:cNvPr id="13" name="Group 12">
            <a:extLst>
              <a:ext uri="{FF2B5EF4-FFF2-40B4-BE49-F238E27FC236}">
                <a16:creationId xmlns:a16="http://schemas.microsoft.com/office/drawing/2014/main" id="{CF8E50D1-A69C-E1DD-7A17-2865E170A065}"/>
              </a:ext>
            </a:extLst>
          </p:cNvPr>
          <p:cNvGrpSpPr/>
          <p:nvPr/>
        </p:nvGrpSpPr>
        <p:grpSpPr>
          <a:xfrm>
            <a:off x="363154" y="5453208"/>
            <a:ext cx="5011486" cy="1303482"/>
            <a:chOff x="363154" y="5453208"/>
            <a:chExt cx="5011486" cy="1303482"/>
          </a:xfrm>
        </p:grpSpPr>
        <p:sp>
          <p:nvSpPr>
            <p:cNvPr id="8" name="TextBox 7">
              <a:extLst>
                <a:ext uri="{FF2B5EF4-FFF2-40B4-BE49-F238E27FC236}">
                  <a16:creationId xmlns:a16="http://schemas.microsoft.com/office/drawing/2014/main" id="{6095B19C-C67D-AF0A-CF16-AD172558B9E0}"/>
                </a:ext>
              </a:extLst>
            </p:cNvPr>
            <p:cNvSpPr txBox="1"/>
            <p:nvPr/>
          </p:nvSpPr>
          <p:spPr>
            <a:xfrm>
              <a:off x="457872" y="5511321"/>
              <a:ext cx="4719917" cy="1061829"/>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Quy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mô</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phát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hành</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lớn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công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ty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bất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động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sản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đã</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ảnh</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hưởng</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rất</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nhiều</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đến</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lãi</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suất</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phát</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hành</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nhóm</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ngành</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nghề</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khác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Thậm</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chí</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những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ngành</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nghề</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vốn</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có</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dòng</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tiền</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ổn</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định</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như</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năng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lượng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cũng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có</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lãi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suất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phát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hành</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rất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cao</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Khi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thiếu</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vắng</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xếp</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hạng</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tín</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nhiệm</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độc</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lập</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lãi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suất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phát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hành</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trái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ở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thị</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trường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Việt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Nam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phụ</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thuộc</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chủ</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yếu</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vào</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nhu</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cầu</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vốn</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a:t>
              </a:r>
            </a:p>
          </p:txBody>
        </p:sp>
        <p:sp>
          <p:nvSpPr>
            <p:cNvPr id="12" name="Rectangle: Rounded Corners 11">
              <a:extLst>
                <a:ext uri="{FF2B5EF4-FFF2-40B4-BE49-F238E27FC236}">
                  <a16:creationId xmlns:a16="http://schemas.microsoft.com/office/drawing/2014/main" id="{70FF4035-723E-6EB3-F1CF-A8FE96C6E247}"/>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4" name="Group 13">
            <a:extLst>
              <a:ext uri="{FF2B5EF4-FFF2-40B4-BE49-F238E27FC236}">
                <a16:creationId xmlns:a16="http://schemas.microsoft.com/office/drawing/2014/main" id="{30D89F0B-E543-945A-14C7-9E681CA69A49}"/>
              </a:ext>
            </a:extLst>
          </p:cNvPr>
          <p:cNvGrpSpPr/>
          <p:nvPr/>
        </p:nvGrpSpPr>
        <p:grpSpPr>
          <a:xfrm>
            <a:off x="6364846" y="5453208"/>
            <a:ext cx="5011486" cy="1303482"/>
            <a:chOff x="363154" y="5453208"/>
            <a:chExt cx="5011486" cy="1303482"/>
          </a:xfrm>
        </p:grpSpPr>
        <p:sp>
          <p:nvSpPr>
            <p:cNvPr id="15" name="TextBox 14">
              <a:extLst>
                <a:ext uri="{FF2B5EF4-FFF2-40B4-BE49-F238E27FC236}">
                  <a16:creationId xmlns:a16="http://schemas.microsoft.com/office/drawing/2014/main" id="{1AF23976-B7CA-EC81-9B26-598E4F63DAFC}"/>
                </a:ext>
              </a:extLst>
            </p:cNvPr>
            <p:cNvSpPr txBox="1"/>
            <p:nvPr/>
          </p:nvSpPr>
          <p:spPr>
            <a:xfrm>
              <a:off x="457872" y="5511321"/>
              <a:ext cx="4719917" cy="738664"/>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chênh</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lệch</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trong</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sinh</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lời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kênh</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cổ</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và</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kênh</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trái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ở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Việt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Nam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rất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nhỏ</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so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với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ở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thị</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trường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Mỹ</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Điều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đó</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hàm</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ý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một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bù</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rủi</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ro</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rất</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cao</a:t>
              </a:r>
              <a:r>
                <a:rPr kumimoji="0" lang="en-US" sz="1050" b="1" i="0" u="none" strike="noStrike" kern="1200" cap="none" spc="0" normalizeH="0" baseline="0" noProof="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cho</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nhà</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đầu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tư</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trái</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ở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thị</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trường</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Việt</a:t>
              </a:r>
              <a:r>
                <a:rPr kumimoji="0" lang="en-US" sz="105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Nam.</a:t>
              </a:r>
            </a:p>
          </p:txBody>
        </p:sp>
        <p:sp>
          <p:nvSpPr>
            <p:cNvPr id="16" name="Rectangle: Rounded Corners 15">
              <a:extLst>
                <a:ext uri="{FF2B5EF4-FFF2-40B4-BE49-F238E27FC236}">
                  <a16:creationId xmlns:a16="http://schemas.microsoft.com/office/drawing/2014/main" id="{4438B69D-FA15-E81D-3DD0-64762D209BB4}"/>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
        <p:nvSpPr>
          <p:cNvPr id="4" name="Hình chữ nhật 11">
            <a:extLst>
              <a:ext uri="{FF2B5EF4-FFF2-40B4-BE49-F238E27FC236}">
                <a16:creationId xmlns:a16="http://schemas.microsoft.com/office/drawing/2014/main" id="{58372402-D79F-F57E-628D-51822678BDE3}"/>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9112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697B3-ADBA-0CFC-915C-FD19357C3BE8}"/>
              </a:ext>
            </a:extLst>
          </p:cNvPr>
          <p:cNvSpPr txBox="1"/>
          <p:nvPr/>
        </p:nvSpPr>
        <p:spPr>
          <a:xfrm>
            <a:off x="652233" y="212753"/>
            <a:ext cx="10628673" cy="550535"/>
          </a:xfrm>
          <a:prstGeom prst="rect">
            <a:avLst/>
          </a:prstGeom>
          <a:noFill/>
        </p:spPr>
        <p:txBody>
          <a:bodyPr wrap="square" rtlCol="0">
            <a:spAutoFit/>
          </a:bodyPr>
          <a:lstStyle/>
          <a:p>
            <a:pPr marL="0" marR="0" lvl="0" indent="0" algn="l" defTabSz="685492" rtl="0" eaLnBrk="1" fontAlgn="auto" latinLnBrk="0" hangingPunct="1">
              <a:lnSpc>
                <a:spcPct val="114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Ví</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dụ</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2: </a:t>
            </a:r>
            <a:r>
              <a:rPr kumimoji="0" lang="vi-VN"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Vấn đề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trong</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việc</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xác</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định</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lãi</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2800" b="1" i="0" u="none" strike="noStrike" kern="1200" cap="none" spc="0" normalizeH="0" baseline="0" noProof="0" dirty="0" err="1">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suất</a:t>
            </a:r>
            <a:r>
              <a:rPr kumimoji="0" lang="vi-VN"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 trái phiếu</a:t>
            </a:r>
            <a:r>
              <a:rPr kumimoji="0" lang="en-US" sz="2800" b="1" i="0" u="none" strike="noStrike" kern="1200" cap="none" spc="0" normalizeH="0" baseline="0" noProof="0" dirty="0">
                <a:ln>
                  <a:noFill/>
                </a:ln>
                <a:solidFill>
                  <a:srgbClr val="002060"/>
                </a:solidFill>
                <a:effectLst/>
                <a:uLnTx/>
                <a:uFillTx/>
                <a:latin typeface="Roboto" panose="02000000000000000000" pitchFamily="2" charset="0"/>
                <a:ea typeface="Roboto" panose="02000000000000000000" pitchFamily="2" charset="0"/>
                <a:cs typeface="Roboto" panose="02000000000000000000" pitchFamily="2" charset="0"/>
              </a:rPr>
              <a:t>_Version 3</a:t>
            </a:r>
          </a:p>
        </p:txBody>
      </p:sp>
      <p:sp>
        <p:nvSpPr>
          <p:cNvPr id="18" name="TextBox 17">
            <a:extLst>
              <a:ext uri="{FF2B5EF4-FFF2-40B4-BE49-F238E27FC236}">
                <a16:creationId xmlns:a16="http://schemas.microsoft.com/office/drawing/2014/main" id="{BBF55354-24B4-191B-655E-407FF3BDD564}"/>
              </a:ext>
            </a:extLst>
          </p:cNvPr>
          <p:cNvSpPr txBox="1"/>
          <p:nvPr/>
        </p:nvSpPr>
        <p:spPr>
          <a:xfrm>
            <a:off x="7789274" y="0"/>
            <a:ext cx="4402726" cy="338554"/>
          </a:xfrm>
          <a:prstGeom prst="rect">
            <a:avLst/>
          </a:prstGeom>
          <a:solidFill>
            <a:srgbClr val="002060"/>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BẢN CHẤT NỢ VAY CỦA CÁC </a:t>
            </a:r>
            <a:r>
              <a:rPr kumimoji="0" lang="vi-VN"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DN BĐS</a:t>
            </a:r>
            <a:endPar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13" name="Group 12">
            <a:extLst>
              <a:ext uri="{FF2B5EF4-FFF2-40B4-BE49-F238E27FC236}">
                <a16:creationId xmlns:a16="http://schemas.microsoft.com/office/drawing/2014/main" id="{CF8E50D1-A69C-E1DD-7A17-2865E170A065}"/>
              </a:ext>
            </a:extLst>
          </p:cNvPr>
          <p:cNvGrpSpPr/>
          <p:nvPr/>
        </p:nvGrpSpPr>
        <p:grpSpPr>
          <a:xfrm>
            <a:off x="402064" y="5149911"/>
            <a:ext cx="5011486" cy="1555808"/>
            <a:chOff x="363154" y="5453208"/>
            <a:chExt cx="5011486" cy="1555808"/>
          </a:xfrm>
        </p:grpSpPr>
        <p:sp>
          <p:nvSpPr>
            <p:cNvPr id="8" name="TextBox 7">
              <a:extLst>
                <a:ext uri="{FF2B5EF4-FFF2-40B4-BE49-F238E27FC236}">
                  <a16:creationId xmlns:a16="http://schemas.microsoft.com/office/drawing/2014/main" id="{6095B19C-C67D-AF0A-CF16-AD172558B9E0}"/>
                </a:ext>
              </a:extLst>
            </p:cNvPr>
            <p:cNvSpPr txBox="1"/>
            <p:nvPr/>
          </p:nvSpPr>
          <p:spPr>
            <a:xfrm>
              <a:off x="457872" y="5511321"/>
              <a:ext cx="4719917" cy="1384995"/>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Quy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mô</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phát</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hành</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lớn</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công</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ty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bất</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động</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sản</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ảnh</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hưởng</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rất</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nhiều</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đến</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lãi</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suất</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phát</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hành</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nhóm</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ngành</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nghề</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khác</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Thậm</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chí</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những</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ngành</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nghề</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vốn</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có</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dòng</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tiền</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ổn</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định</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như</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năng</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lượng</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cũng</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có</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lãi</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suất</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huy</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động</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từ</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trái</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rất</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cao</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Khi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thiếu</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vắng</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xếp</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hạng</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tín</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nhiệm</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độc</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lập</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lãi</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suất</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phát</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hành</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phụ</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thuộc</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chủ</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yếu</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vào</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nhu</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cầu</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vốn</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doanh</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nghiệp</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a:t>
              </a:r>
            </a:p>
          </p:txBody>
        </p:sp>
        <p:sp>
          <p:nvSpPr>
            <p:cNvPr id="12" name="Rectangle: Rounded Corners 11">
              <a:extLst>
                <a:ext uri="{FF2B5EF4-FFF2-40B4-BE49-F238E27FC236}">
                  <a16:creationId xmlns:a16="http://schemas.microsoft.com/office/drawing/2014/main" id="{70FF4035-723E-6EB3-F1CF-A8FE96C6E247}"/>
                </a:ext>
              </a:extLst>
            </p:cNvPr>
            <p:cNvSpPr/>
            <p:nvPr/>
          </p:nvSpPr>
          <p:spPr>
            <a:xfrm>
              <a:off x="363154" y="5453208"/>
              <a:ext cx="5011486" cy="1555808"/>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4" name="Group 13">
            <a:extLst>
              <a:ext uri="{FF2B5EF4-FFF2-40B4-BE49-F238E27FC236}">
                <a16:creationId xmlns:a16="http://schemas.microsoft.com/office/drawing/2014/main" id="{30D89F0B-E543-945A-14C7-9E681CA69A49}"/>
              </a:ext>
            </a:extLst>
          </p:cNvPr>
          <p:cNvGrpSpPr/>
          <p:nvPr/>
        </p:nvGrpSpPr>
        <p:grpSpPr>
          <a:xfrm>
            <a:off x="6344060" y="5340083"/>
            <a:ext cx="5011486" cy="1106113"/>
            <a:chOff x="363154" y="5453208"/>
            <a:chExt cx="5011486" cy="1303482"/>
          </a:xfrm>
        </p:grpSpPr>
        <p:sp>
          <p:nvSpPr>
            <p:cNvPr id="15" name="TextBox 14">
              <a:extLst>
                <a:ext uri="{FF2B5EF4-FFF2-40B4-BE49-F238E27FC236}">
                  <a16:creationId xmlns:a16="http://schemas.microsoft.com/office/drawing/2014/main" id="{1AF23976-B7CA-EC81-9B26-598E4F63DAFC}"/>
                </a:ext>
              </a:extLst>
            </p:cNvPr>
            <p:cNvSpPr txBox="1"/>
            <p:nvPr/>
          </p:nvSpPr>
          <p:spPr>
            <a:xfrm>
              <a:off x="457872" y="5511321"/>
              <a:ext cx="4719917" cy="900246"/>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chênh</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lệch</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trong</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sinh</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lời</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của</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kênh</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cổ</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và</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kênh</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trái</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ở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Việt</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Nam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rất</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nhỏ</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so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với</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ở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thị</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trường</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Mỹ</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Điều</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đó</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hàm</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ý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một</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bù</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rủi</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ro</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rất</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1" i="0" u="none" strike="noStrike" kern="1200" cap="none" spc="0" normalizeH="0" baseline="0" noProof="0" dirty="0" err="1">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cao</a:t>
              </a:r>
              <a:r>
                <a:rPr kumimoji="0" lang="en-US" sz="1050" b="1" i="0" u="none" strike="noStrike" kern="1200" cap="none" spc="0" normalizeH="0" baseline="0" noProof="0" dirty="0">
                  <a:ln>
                    <a:noFill/>
                  </a:ln>
                  <a:solidFill>
                    <a:srgbClr val="C10005"/>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cho</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các</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nhà</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đầu</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tư</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trái</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ở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thị</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trường</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050" b="0"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Việt</a:t>
              </a:r>
              <a:r>
                <a:rPr kumimoji="0" lang="en-US" sz="105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Nam.</a:t>
              </a:r>
            </a:p>
          </p:txBody>
        </p:sp>
        <p:sp>
          <p:nvSpPr>
            <p:cNvPr id="16" name="Rectangle: Rounded Corners 15">
              <a:extLst>
                <a:ext uri="{FF2B5EF4-FFF2-40B4-BE49-F238E27FC236}">
                  <a16:creationId xmlns:a16="http://schemas.microsoft.com/office/drawing/2014/main" id="{4438B69D-FA15-E81D-3DD0-64762D209BB4}"/>
                </a:ext>
              </a:extLst>
            </p:cNvPr>
            <p:cNvSpPr/>
            <p:nvPr/>
          </p:nvSpPr>
          <p:spPr>
            <a:xfrm>
              <a:off x="363154" y="5453208"/>
              <a:ext cx="5011486" cy="1303482"/>
            </a:xfrm>
            <a:prstGeom prst="roundRect">
              <a:avLst>
                <a:gd name="adj" fmla="val 10689"/>
              </a:avLst>
            </a:prstGeom>
            <a:no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
        <p:nvSpPr>
          <p:cNvPr id="4" name="Hình chữ nhật 11">
            <a:extLst>
              <a:ext uri="{FF2B5EF4-FFF2-40B4-BE49-F238E27FC236}">
                <a16:creationId xmlns:a16="http://schemas.microsoft.com/office/drawing/2014/main" id="{58372402-D79F-F57E-628D-51822678BDE3}"/>
              </a:ext>
            </a:extLst>
          </p:cNvPr>
          <p:cNvSpPr/>
          <p:nvPr/>
        </p:nvSpPr>
        <p:spPr>
          <a:xfrm>
            <a:off x="747659" y="740645"/>
            <a:ext cx="10628673" cy="55629"/>
          </a:xfrm>
          <a:prstGeom prst="rect">
            <a:avLst/>
          </a:prstGeom>
          <a:gradFill flip="none" rotWithShape="1">
            <a:gsLst>
              <a:gs pos="71000">
                <a:schemeClr val="bg1"/>
              </a:gs>
              <a:gs pos="100000">
                <a:schemeClr val="bg1"/>
              </a:gs>
              <a:gs pos="35000">
                <a:schemeClr val="accent5">
                  <a:lumMod val="60000"/>
                  <a:lumOff val="40000"/>
                </a:schemeClr>
              </a:gs>
              <a:gs pos="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nvGrpSpPr>
          <p:cNvPr id="44" name="Group 43">
            <a:extLst>
              <a:ext uri="{FF2B5EF4-FFF2-40B4-BE49-F238E27FC236}">
                <a16:creationId xmlns:a16="http://schemas.microsoft.com/office/drawing/2014/main" id="{8FCBFAAC-FFFB-E56A-F256-DBAF845B5C8B}"/>
              </a:ext>
            </a:extLst>
          </p:cNvPr>
          <p:cNvGrpSpPr/>
          <p:nvPr/>
        </p:nvGrpSpPr>
        <p:grpSpPr>
          <a:xfrm>
            <a:off x="54237" y="908942"/>
            <a:ext cx="6054758" cy="4258161"/>
            <a:chOff x="54237" y="908942"/>
            <a:chExt cx="6054758" cy="4258161"/>
          </a:xfrm>
        </p:grpSpPr>
        <p:graphicFrame>
          <p:nvGraphicFramePr>
            <p:cNvPr id="11" name="Chart 10">
              <a:extLst>
                <a:ext uri="{FF2B5EF4-FFF2-40B4-BE49-F238E27FC236}">
                  <a16:creationId xmlns:a16="http://schemas.microsoft.com/office/drawing/2014/main" id="{2CAF1007-506D-45DB-8816-B0AF8E0A9319}"/>
                </a:ext>
              </a:extLst>
            </p:cNvPr>
            <p:cNvGraphicFramePr>
              <a:graphicFrameLocks/>
            </p:cNvGraphicFramePr>
            <p:nvPr/>
          </p:nvGraphicFramePr>
          <p:xfrm>
            <a:off x="267309" y="1293572"/>
            <a:ext cx="2544371" cy="3274585"/>
          </p:xfrm>
          <a:graphic>
            <a:graphicData uri="http://schemas.openxmlformats.org/drawingml/2006/chart">
              <c:chart xmlns:c="http://schemas.openxmlformats.org/drawingml/2006/chart" xmlns:r="http://schemas.openxmlformats.org/officeDocument/2006/relationships" r:id="rId2"/>
            </a:graphicData>
          </a:graphic>
        </p:graphicFrame>
        <p:sp>
          <p:nvSpPr>
            <p:cNvPr id="26" name="TextBox 25">
              <a:extLst>
                <a:ext uri="{FF2B5EF4-FFF2-40B4-BE49-F238E27FC236}">
                  <a16:creationId xmlns:a16="http://schemas.microsoft.com/office/drawing/2014/main" id="{94A1E593-4092-B34A-56C8-25DA42FA5F44}"/>
                </a:ext>
              </a:extLst>
            </p:cNvPr>
            <p:cNvSpPr txBox="1"/>
            <p:nvPr/>
          </p:nvSpPr>
          <p:spPr>
            <a:xfrm>
              <a:off x="54237" y="908942"/>
              <a:ext cx="5514886"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Lãi</a:t>
              </a:r>
              <a:r>
                <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suất</a:t>
              </a:r>
              <a:r>
                <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trái</a:t>
              </a:r>
              <a:r>
                <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theo</a:t>
              </a:r>
              <a:r>
                <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ngành</a:t>
              </a:r>
              <a:r>
                <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năm</a:t>
              </a:r>
              <a:r>
                <a:rPr kumimoji="0" lang="en-US" sz="14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2021 - 2022</a:t>
              </a:r>
            </a:p>
          </p:txBody>
        </p:sp>
        <p:sp>
          <p:nvSpPr>
            <p:cNvPr id="27" name="TextBox 1">
              <a:extLst>
                <a:ext uri="{FF2B5EF4-FFF2-40B4-BE49-F238E27FC236}">
                  <a16:creationId xmlns:a16="http://schemas.microsoft.com/office/drawing/2014/main" id="{E18EF618-C87C-96DC-A77A-87898EC66B2E}"/>
                </a:ext>
              </a:extLst>
            </p:cNvPr>
            <p:cNvSpPr txBox="1"/>
            <p:nvPr/>
          </p:nvSpPr>
          <p:spPr>
            <a:xfrm>
              <a:off x="402064" y="4660143"/>
              <a:ext cx="5706931" cy="50696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9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Ghi chú: Số liệu chỉ bao gồm các TPDN phát hành nội địa;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9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Lãi suất thống kê theo các đợt phát hành dựa theo ngày phát hành</a:t>
              </a:r>
              <a:endParaRPr kumimoji="0" lang="en-US" sz="900" b="0" i="1" u="none" strike="noStrike" kern="1200" cap="none" spc="0" normalizeH="0" baseline="0" noProof="0" dirty="0">
                <a:ln>
                  <a:noFill/>
                </a:ln>
                <a:solidFill>
                  <a:srgbClr val="000000"/>
                </a:solidFill>
                <a:effectLst/>
                <a:uLnTx/>
                <a:uFillTx/>
                <a:latin typeface="Arial"/>
                <a:ea typeface="+mn-ea"/>
                <a:cs typeface="+mn-cs"/>
              </a:endParaRPr>
            </a:p>
          </p:txBody>
        </p:sp>
        <p:sp>
          <p:nvSpPr>
            <p:cNvPr id="28" name="TextBox 27">
              <a:extLst>
                <a:ext uri="{FF2B5EF4-FFF2-40B4-BE49-F238E27FC236}">
                  <a16:creationId xmlns:a16="http://schemas.microsoft.com/office/drawing/2014/main" id="{7F3ABFA1-4903-DBCD-E6B3-9D2295C5DC70}"/>
                </a:ext>
              </a:extLst>
            </p:cNvPr>
            <p:cNvSpPr txBox="1"/>
            <p:nvPr/>
          </p:nvSpPr>
          <p:spPr>
            <a:xfrm>
              <a:off x="652234" y="1160824"/>
              <a:ext cx="122799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Phần trăm</a:t>
              </a:r>
              <a:endParaRPr kumimoji="0" lang="en-US" sz="12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9" name="Rectangle 28">
              <a:extLst>
                <a:ext uri="{FF2B5EF4-FFF2-40B4-BE49-F238E27FC236}">
                  <a16:creationId xmlns:a16="http://schemas.microsoft.com/office/drawing/2014/main" id="{A0690A22-5703-98D1-970F-445E09F2FA16}"/>
                </a:ext>
              </a:extLst>
            </p:cNvPr>
            <p:cNvSpPr/>
            <p:nvPr/>
          </p:nvSpPr>
          <p:spPr>
            <a:xfrm>
              <a:off x="357105" y="1809156"/>
              <a:ext cx="745554" cy="2522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0" name="TextBox 29">
              <a:extLst>
                <a:ext uri="{FF2B5EF4-FFF2-40B4-BE49-F238E27FC236}">
                  <a16:creationId xmlns:a16="http://schemas.microsoft.com/office/drawing/2014/main" id="{C24D44CC-3AA8-AF2D-AA18-0A1D2CA62A3D}"/>
                </a:ext>
              </a:extLst>
            </p:cNvPr>
            <p:cNvSpPr txBox="1"/>
            <p:nvPr/>
          </p:nvSpPr>
          <p:spPr>
            <a:xfrm>
              <a:off x="370789" y="1809445"/>
              <a:ext cx="959224"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Bình quân</a:t>
              </a:r>
            </a:p>
          </p:txBody>
        </p:sp>
        <p:sp>
          <p:nvSpPr>
            <p:cNvPr id="31" name="Rectangle 30">
              <a:extLst>
                <a:ext uri="{FF2B5EF4-FFF2-40B4-BE49-F238E27FC236}">
                  <a16:creationId xmlns:a16="http://schemas.microsoft.com/office/drawing/2014/main" id="{BB717F69-4853-A6A8-5514-9831F2C96B75}"/>
                </a:ext>
              </a:extLst>
            </p:cNvPr>
            <p:cNvSpPr/>
            <p:nvPr/>
          </p:nvSpPr>
          <p:spPr>
            <a:xfrm>
              <a:off x="2088776" y="1809156"/>
              <a:ext cx="497297" cy="2462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2" name="TextBox 31">
              <a:extLst>
                <a:ext uri="{FF2B5EF4-FFF2-40B4-BE49-F238E27FC236}">
                  <a16:creationId xmlns:a16="http://schemas.microsoft.com/office/drawing/2014/main" id="{32ADDD24-6266-7921-EBBC-5C2FFE7709BD}"/>
                </a:ext>
              </a:extLst>
            </p:cNvPr>
            <p:cNvSpPr txBox="1"/>
            <p:nvPr/>
          </p:nvSpPr>
          <p:spPr>
            <a:xfrm>
              <a:off x="2045571" y="1833870"/>
              <a:ext cx="959224"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8.82%</a:t>
              </a:r>
            </a:p>
          </p:txBody>
        </p:sp>
        <p:grpSp>
          <p:nvGrpSpPr>
            <p:cNvPr id="35" name="Group 34">
              <a:extLst>
                <a:ext uri="{FF2B5EF4-FFF2-40B4-BE49-F238E27FC236}">
                  <a16:creationId xmlns:a16="http://schemas.microsoft.com/office/drawing/2014/main" id="{61B6376A-9110-B023-DDCC-C3EAB0D9874F}"/>
                </a:ext>
              </a:extLst>
            </p:cNvPr>
            <p:cNvGrpSpPr/>
            <p:nvPr/>
          </p:nvGrpSpPr>
          <p:grpSpPr>
            <a:xfrm>
              <a:off x="2739319" y="1184173"/>
              <a:ext cx="2292590" cy="3397777"/>
              <a:chOff x="2972173" y="1188310"/>
              <a:chExt cx="2292590" cy="3397777"/>
            </a:xfrm>
          </p:grpSpPr>
          <p:graphicFrame>
            <p:nvGraphicFramePr>
              <p:cNvPr id="22" name="Chart 21">
                <a:extLst>
                  <a:ext uri="{FF2B5EF4-FFF2-40B4-BE49-F238E27FC236}">
                    <a16:creationId xmlns:a16="http://schemas.microsoft.com/office/drawing/2014/main" id="{005D919C-E5C2-86EA-348B-949BD7E8E875}"/>
                  </a:ext>
                </a:extLst>
              </p:cNvPr>
              <p:cNvGraphicFramePr>
                <a:graphicFrameLocks/>
              </p:cNvGraphicFramePr>
              <p:nvPr/>
            </p:nvGraphicFramePr>
            <p:xfrm>
              <a:off x="2972173" y="1188310"/>
              <a:ext cx="2238800" cy="3397777"/>
            </p:xfrm>
            <a:graphic>
              <a:graphicData uri="http://schemas.openxmlformats.org/drawingml/2006/chart">
                <c:chart xmlns:c="http://schemas.openxmlformats.org/drawingml/2006/chart" xmlns:r="http://schemas.openxmlformats.org/officeDocument/2006/relationships" r:id="rId3"/>
              </a:graphicData>
            </a:graphic>
          </p:graphicFrame>
          <p:cxnSp>
            <p:nvCxnSpPr>
              <p:cNvPr id="24" name="Straight Connector 23">
                <a:extLst>
                  <a:ext uri="{FF2B5EF4-FFF2-40B4-BE49-F238E27FC236}">
                    <a16:creationId xmlns:a16="http://schemas.microsoft.com/office/drawing/2014/main" id="{A7099F8A-FD91-E53C-B19F-E6B5D4279A5E}"/>
                  </a:ext>
                </a:extLst>
              </p:cNvPr>
              <p:cNvCxnSpPr>
                <a:cxnSpLocks/>
              </p:cNvCxnSpPr>
              <p:nvPr/>
            </p:nvCxnSpPr>
            <p:spPr>
              <a:xfrm>
                <a:off x="3053037" y="1821879"/>
                <a:ext cx="0" cy="2570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C0F0AADD-BBE1-DDDD-CC1C-3FA81465225B}"/>
                  </a:ext>
                </a:extLst>
              </p:cNvPr>
              <p:cNvSpPr/>
              <p:nvPr/>
            </p:nvSpPr>
            <p:spPr>
              <a:xfrm>
                <a:off x="4344739" y="1891107"/>
                <a:ext cx="407094" cy="155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4" name="TextBox 33">
                <a:extLst>
                  <a:ext uri="{FF2B5EF4-FFF2-40B4-BE49-F238E27FC236}">
                    <a16:creationId xmlns:a16="http://schemas.microsoft.com/office/drawing/2014/main" id="{215366C0-7880-BE55-03F0-FD72A242CD4A}"/>
                  </a:ext>
                </a:extLst>
              </p:cNvPr>
              <p:cNvSpPr txBox="1"/>
              <p:nvPr/>
            </p:nvSpPr>
            <p:spPr>
              <a:xfrm>
                <a:off x="4305539" y="1845648"/>
                <a:ext cx="959224"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8.99%</a:t>
                </a:r>
              </a:p>
            </p:txBody>
          </p:sp>
        </p:grpSp>
        <p:cxnSp>
          <p:nvCxnSpPr>
            <p:cNvPr id="39" name="Straight Connector 38">
              <a:extLst>
                <a:ext uri="{FF2B5EF4-FFF2-40B4-BE49-F238E27FC236}">
                  <a16:creationId xmlns:a16="http://schemas.microsoft.com/office/drawing/2014/main" id="{C60E4B78-AC2C-6621-D222-E1B5F61BE31C}"/>
                </a:ext>
              </a:extLst>
            </p:cNvPr>
            <p:cNvCxnSpPr>
              <a:cxnSpLocks/>
            </p:cNvCxnSpPr>
            <p:nvPr/>
          </p:nvCxnSpPr>
          <p:spPr>
            <a:xfrm>
              <a:off x="1120588" y="1708089"/>
              <a:ext cx="146548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624C0C-F652-E178-7853-451E63836CAD}"/>
                </a:ext>
              </a:extLst>
            </p:cNvPr>
            <p:cNvCxnSpPr>
              <a:cxnSpLocks/>
            </p:cNvCxnSpPr>
            <p:nvPr/>
          </p:nvCxnSpPr>
          <p:spPr>
            <a:xfrm>
              <a:off x="2826589" y="1717054"/>
              <a:ext cx="195159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443E33A2-674B-035A-62BD-7DB2A49D72E4}"/>
              </a:ext>
            </a:extLst>
          </p:cNvPr>
          <p:cNvGrpSpPr/>
          <p:nvPr/>
        </p:nvGrpSpPr>
        <p:grpSpPr>
          <a:xfrm>
            <a:off x="6096000" y="1099188"/>
            <a:ext cx="5941995" cy="4273654"/>
            <a:chOff x="6096000" y="1099188"/>
            <a:chExt cx="5941995" cy="4273654"/>
          </a:xfrm>
        </p:grpSpPr>
        <p:grpSp>
          <p:nvGrpSpPr>
            <p:cNvPr id="10" name="Group 9">
              <a:extLst>
                <a:ext uri="{FF2B5EF4-FFF2-40B4-BE49-F238E27FC236}">
                  <a16:creationId xmlns:a16="http://schemas.microsoft.com/office/drawing/2014/main" id="{5C2CF378-5985-82F3-CEDC-8923E80486DE}"/>
                </a:ext>
              </a:extLst>
            </p:cNvPr>
            <p:cNvGrpSpPr/>
            <p:nvPr/>
          </p:nvGrpSpPr>
          <p:grpSpPr>
            <a:xfrm>
              <a:off x="6096000" y="1099188"/>
              <a:ext cx="5941995" cy="4273654"/>
              <a:chOff x="6096000" y="1099188"/>
              <a:chExt cx="5941995" cy="4273654"/>
            </a:xfrm>
          </p:grpSpPr>
          <p:graphicFrame>
            <p:nvGraphicFramePr>
              <p:cNvPr id="3" name="Chart 2">
                <a:extLst>
                  <a:ext uri="{FF2B5EF4-FFF2-40B4-BE49-F238E27FC236}">
                    <a16:creationId xmlns:a16="http://schemas.microsoft.com/office/drawing/2014/main" id="{E7FA13D4-256A-6057-D2B8-8111FB83C3BA}"/>
                  </a:ext>
                </a:extLst>
              </p:cNvPr>
              <p:cNvGraphicFramePr/>
              <p:nvPr/>
            </p:nvGraphicFramePr>
            <p:xfrm>
              <a:off x="6096000" y="1708586"/>
              <a:ext cx="5743740" cy="3664256"/>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166AB99A-0B50-3839-4A7E-FAE59CF4BE48}"/>
                  </a:ext>
                </a:extLst>
              </p:cNvPr>
              <p:cNvSpPr txBox="1"/>
              <p:nvPr/>
            </p:nvSpPr>
            <p:spPr>
              <a:xfrm>
                <a:off x="6459564" y="1099188"/>
                <a:ext cx="557843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1680" b="1" i="0" u="none" strike="noStrike" kern="1200" spc="0" baseline="0">
                    <a:solidFill>
                      <a:sysClr val="windowText" lastClr="000000"/>
                    </a:solidFill>
                    <a:latin typeface="Roboto" panose="02000000000000000000" pitchFamily="2" charset="0"/>
                    <a:ea typeface="Roboto" panose="02000000000000000000" pitchFamily="2" charset="0"/>
                    <a:cs typeface="Roboto" panose="02000000000000000000" pitchFamily="2" charset="0"/>
                  </a:defRPr>
                </a:pPr>
                <a:r>
                  <a:rPr kumimoji="0" lang="en-US" sz="1400" b="1" i="0" u="none" strike="noStrike" kern="1200" cap="none" spc="0" normalizeH="0" baseline="0" noProof="0" dirty="0" err="1">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Chênh</a:t>
                </a:r>
                <a:r>
                  <a:rPr kumimoji="0" lang="en-US" sz="1400" b="1" i="0" u="none" strike="noStrike" kern="120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lệch</a:t>
                </a:r>
                <a:r>
                  <a:rPr kumimoji="0" lang="en-US" sz="1400" b="1" i="0" u="none" strike="noStrike" kern="120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mức</a:t>
                </a:r>
                <a:r>
                  <a:rPr kumimoji="0" lang="en-US" sz="1400" b="1" i="0" u="none" strike="noStrike" kern="120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sinh</a:t>
                </a:r>
                <a:r>
                  <a:rPr kumimoji="0" lang="en-US" sz="1400" b="1" i="0" u="none" strike="noStrike" kern="120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lời</a:t>
                </a:r>
                <a:r>
                  <a:rPr kumimoji="0" lang="en-US" sz="1400" b="1" i="0" u="none" strike="noStrike" kern="120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quá</a:t>
                </a:r>
                <a:r>
                  <a:rPr kumimoji="0" lang="en-US" sz="1400" b="1" i="0" u="none" strike="noStrike" kern="120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khứ</a:t>
                </a:r>
                <a:r>
                  <a:rPr kumimoji="0" lang="en-US" sz="1400" b="1" i="0" u="none" strike="noStrike" kern="120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giữa</a:t>
                </a:r>
                <a:r>
                  <a:rPr kumimoji="0" lang="en-US" sz="1400" b="1" i="0" u="none" strike="noStrike" kern="120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cổ</a:t>
                </a:r>
                <a:r>
                  <a:rPr kumimoji="0" lang="en-US" sz="1400" b="1" i="0" u="none" strike="noStrike" kern="120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phiếu</a:t>
                </a:r>
                <a:r>
                  <a:rPr kumimoji="0" lang="en-US" sz="1400" b="1" i="0" u="none" strike="noStrike" kern="120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và</a:t>
                </a:r>
                <a:r>
                  <a:rPr kumimoji="0" lang="en-US" sz="1400" b="1" i="0" u="none" strike="noStrike" kern="120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trái</a:t>
                </a:r>
                <a:r>
                  <a:rPr kumimoji="0" lang="en-US" sz="1400" b="1" i="0" u="none" strike="noStrike" kern="120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400" b="1" i="0" u="none" strike="noStrike" kern="1200" cap="none" spc="0" normalizeH="0" baseline="0" noProof="0" dirty="0" err="1">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phiếu</a:t>
                </a:r>
                <a:endParaRPr kumimoji="0" lang="en-US" sz="1400" b="1" i="0" u="none" strike="noStrike" kern="120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cxnSp>
          <p:nvCxnSpPr>
            <p:cNvPr id="17" name="Straight Arrow Connector 16">
              <a:extLst>
                <a:ext uri="{FF2B5EF4-FFF2-40B4-BE49-F238E27FC236}">
                  <a16:creationId xmlns:a16="http://schemas.microsoft.com/office/drawing/2014/main" id="{794378D0-F368-F499-4013-08C83405B9EE}"/>
                </a:ext>
              </a:extLst>
            </p:cNvPr>
            <p:cNvCxnSpPr/>
            <p:nvPr/>
          </p:nvCxnSpPr>
          <p:spPr>
            <a:xfrm>
              <a:off x="7160092" y="1556908"/>
              <a:ext cx="1492469" cy="5044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A3F1FC1-5B95-EC25-522E-ECD96A6CEE63}"/>
                </a:ext>
              </a:extLst>
            </p:cNvPr>
            <p:cNvSpPr/>
            <p:nvPr/>
          </p:nvSpPr>
          <p:spPr>
            <a:xfrm>
              <a:off x="7528932" y="1642383"/>
              <a:ext cx="749259" cy="38297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rPr>
                <a:t>4.26%</a:t>
              </a:r>
            </a:p>
          </p:txBody>
        </p:sp>
        <p:cxnSp>
          <p:nvCxnSpPr>
            <p:cNvPr id="21" name="Straight Arrow Connector 20">
              <a:extLst>
                <a:ext uri="{FF2B5EF4-FFF2-40B4-BE49-F238E27FC236}">
                  <a16:creationId xmlns:a16="http://schemas.microsoft.com/office/drawing/2014/main" id="{52274686-984D-1F22-E230-0254D1C414A4}"/>
                </a:ext>
              </a:extLst>
            </p:cNvPr>
            <p:cNvCxnSpPr>
              <a:cxnSpLocks/>
            </p:cNvCxnSpPr>
            <p:nvPr/>
          </p:nvCxnSpPr>
          <p:spPr>
            <a:xfrm>
              <a:off x="9479729" y="1604245"/>
              <a:ext cx="1543030" cy="208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21C9C692-33EC-0808-B81C-1918C851595B}"/>
                </a:ext>
              </a:extLst>
            </p:cNvPr>
            <p:cNvSpPr/>
            <p:nvPr/>
          </p:nvSpPr>
          <p:spPr>
            <a:xfrm>
              <a:off x="9946326" y="1516602"/>
              <a:ext cx="709684" cy="38297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rPr>
                <a:t>0.75%</a:t>
              </a:r>
            </a:p>
          </p:txBody>
        </p:sp>
      </p:grpSp>
    </p:spTree>
    <p:extLst>
      <p:ext uri="{BB962C8B-B14F-4D97-AF65-F5344CB8AC3E}">
        <p14:creationId xmlns:p14="http://schemas.microsoft.com/office/powerpoint/2010/main" val="177393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additive="base">
                                        <p:cTn id="18" dur="500" fill="hold"/>
                                        <p:tgtEl>
                                          <p:spTgt spid="48"/>
                                        </p:tgtEl>
                                        <p:attrNameLst>
                                          <p:attrName>ppt_x</p:attrName>
                                        </p:attrNameLst>
                                      </p:cBhvr>
                                      <p:tavLst>
                                        <p:tav tm="0">
                                          <p:val>
                                            <p:strVal val="#ppt_x"/>
                                          </p:val>
                                        </p:tav>
                                        <p:tav tm="100000">
                                          <p:val>
                                            <p:strVal val="#ppt_x"/>
                                          </p:val>
                                        </p:tav>
                                      </p:tavLst>
                                    </p:anim>
                                    <p:anim calcmode="lin" valueType="num">
                                      <p:cBhvr additive="base">
                                        <p:cTn id="19"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328;p14">
            <a:extLst>
              <a:ext uri="{FF2B5EF4-FFF2-40B4-BE49-F238E27FC236}">
                <a16:creationId xmlns:a16="http://schemas.microsoft.com/office/drawing/2014/main" id="{4E10F346-DE67-4664-9EDB-3A8C5FA9372A}"/>
              </a:ext>
            </a:extLst>
          </p:cNvPr>
          <p:cNvPicPr preferRelativeResize="0">
            <a:picLocks noGrp="1"/>
          </p:cNvPicPr>
          <p:nvPr>
            <p:ph type="pic" idx="2"/>
          </p:nvPr>
        </p:nvPicPr>
        <p:blipFill rotWithShape="1">
          <a:blip r:embed="rId2">
            <a:alphaModFix/>
          </a:blip>
          <a:srcRect l="9" r="9"/>
          <a:stretch/>
        </p:blipFill>
        <p:spPr>
          <a:xfrm>
            <a:off x="0" y="0"/>
            <a:ext cx="12192000" cy="6858000"/>
          </a:xfrm>
          <a:prstGeom prst="rect">
            <a:avLst/>
          </a:prstGeom>
          <a:noFill/>
          <a:ln>
            <a:noFill/>
          </a:ln>
        </p:spPr>
      </p:pic>
      <p:sp>
        <p:nvSpPr>
          <p:cNvPr id="4" name="TextBox 3">
            <a:extLst>
              <a:ext uri="{FF2B5EF4-FFF2-40B4-BE49-F238E27FC236}">
                <a16:creationId xmlns:a16="http://schemas.microsoft.com/office/drawing/2014/main" id="{A096DDA1-9F99-495A-872A-EA11F497726E}"/>
              </a:ext>
            </a:extLst>
          </p:cNvPr>
          <p:cNvSpPr txBox="1"/>
          <p:nvPr/>
        </p:nvSpPr>
        <p:spPr>
          <a:xfrm>
            <a:off x="4079610" y="2410176"/>
            <a:ext cx="6578551"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err="1">
                <a:ln>
                  <a:noFill/>
                </a:ln>
                <a:solidFill>
                  <a:srgbClr val="FFFFFF"/>
                </a:solidFill>
                <a:effectLst/>
                <a:uLnTx/>
                <a:uFillTx/>
                <a:latin typeface="Arial"/>
                <a:ea typeface="+mn-ea"/>
                <a:cs typeface="+mn-cs"/>
              </a:rPr>
              <a:t>Ví</a:t>
            </a:r>
            <a:r>
              <a:rPr kumimoji="0" lang="en-US" sz="8000" b="1" i="0" u="none" strike="noStrike" kern="1200" cap="none" spc="0" normalizeH="0" baseline="0" noProof="0" dirty="0">
                <a:ln>
                  <a:noFill/>
                </a:ln>
                <a:solidFill>
                  <a:srgbClr val="FFFFFF"/>
                </a:solidFill>
                <a:effectLst/>
                <a:uLnTx/>
                <a:uFillTx/>
                <a:latin typeface="Arial"/>
                <a:ea typeface="+mn-ea"/>
                <a:cs typeface="+mn-cs"/>
              </a:rPr>
              <a:t> </a:t>
            </a:r>
            <a:r>
              <a:rPr kumimoji="0" lang="en-US" sz="8000" b="1" i="0" u="none" strike="noStrike" kern="1200" cap="none" spc="0" normalizeH="0" baseline="0" noProof="0" dirty="0" err="1">
                <a:ln>
                  <a:noFill/>
                </a:ln>
                <a:solidFill>
                  <a:srgbClr val="FFFFFF"/>
                </a:solidFill>
                <a:effectLst/>
                <a:uLnTx/>
                <a:uFillTx/>
                <a:latin typeface="Arial"/>
                <a:ea typeface="+mn-ea"/>
                <a:cs typeface="+mn-cs"/>
              </a:rPr>
              <a:t>dụ</a:t>
            </a:r>
            <a:r>
              <a:rPr kumimoji="0" lang="en-US" sz="8000" b="1" i="0" u="none" strike="noStrike" kern="1200" cap="none" spc="0" normalizeH="0" baseline="0" noProof="0" dirty="0">
                <a:ln>
                  <a:noFill/>
                </a:ln>
                <a:solidFill>
                  <a:srgbClr val="FFFFFF"/>
                </a:solidFill>
                <a:effectLst/>
                <a:uLnTx/>
                <a:uFillTx/>
                <a:latin typeface="Arial"/>
                <a:ea typeface="+mn-ea"/>
                <a:cs typeface="+mn-cs"/>
              </a:rPr>
              <a:t> 3</a:t>
            </a:r>
          </a:p>
        </p:txBody>
      </p:sp>
    </p:spTree>
    <p:extLst>
      <p:ext uri="{BB962C8B-B14F-4D97-AF65-F5344CB8AC3E}">
        <p14:creationId xmlns:p14="http://schemas.microsoft.com/office/powerpoint/2010/main" val="1474401987"/>
      </p:ext>
    </p:extLst>
  </p:cSld>
  <p:clrMapOvr>
    <a:masterClrMapping/>
  </p:clrMapOvr>
</p:sld>
</file>

<file path=ppt/theme/theme1.xml><?xml version="1.0" encoding="utf-8"?>
<a:theme xmlns:a="http://schemas.openxmlformats.org/drawingml/2006/main" name="WAM">
  <a:themeElements>
    <a:clrScheme name="WAM Color">
      <a:dk1>
        <a:srgbClr val="000000"/>
      </a:dk1>
      <a:lt1>
        <a:srgbClr val="FFFFFF"/>
      </a:lt1>
      <a:dk2>
        <a:srgbClr val="44546A"/>
      </a:dk2>
      <a:lt2>
        <a:srgbClr val="E7E6E6"/>
      </a:lt2>
      <a:accent1>
        <a:srgbClr val="C10005"/>
      </a:accent1>
      <a:accent2>
        <a:srgbClr val="000000"/>
      </a:accent2>
      <a:accent3>
        <a:srgbClr val="707070"/>
      </a:accent3>
      <a:accent4>
        <a:srgbClr val="D6D6D6"/>
      </a:accent4>
      <a:accent5>
        <a:srgbClr val="3C3C69"/>
      </a:accent5>
      <a:accent6>
        <a:srgbClr val="2F2E4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AM" id="{2B7A7F15-CC1B-324F-9CFA-B5FC186385AF}" vid="{FC100958-CB28-C34F-8F99-B3FFE867008A}"/>
    </a:ext>
  </a:extLst>
</a:theme>
</file>

<file path=ppt/theme/theme2.xml><?xml version="1.0" encoding="utf-8"?>
<a:theme xmlns:a="http://schemas.openxmlformats.org/drawingml/2006/main" name="2_Office Theme">
  <a:themeElements>
    <a:clrScheme name="SSI">
      <a:dk1>
        <a:srgbClr val="000000"/>
      </a:dk1>
      <a:lt1>
        <a:srgbClr val="FFFFFF"/>
      </a:lt1>
      <a:dk2>
        <a:srgbClr val="333333"/>
      </a:dk2>
      <a:lt2>
        <a:srgbClr val="E8E8E8"/>
      </a:lt2>
      <a:accent1>
        <a:srgbClr val="A02225"/>
      </a:accent1>
      <a:accent2>
        <a:srgbClr val="E31F26"/>
      </a:accent2>
      <a:accent3>
        <a:srgbClr val="BCBEC0"/>
      </a:accent3>
      <a:accent4>
        <a:srgbClr val="8A8C8E"/>
      </a:accent4>
      <a:accent5>
        <a:srgbClr val="FFFFFF"/>
      </a:accent5>
      <a:accent6>
        <a:srgbClr val="A6A8AC"/>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mẫu gởi Liên</Template>
  <TotalTime>1348</TotalTime>
  <Words>6361</Words>
  <Application>Microsoft Office PowerPoint</Application>
  <PresentationFormat>Widescreen</PresentationFormat>
  <Paragraphs>755</Paragraphs>
  <Slides>27</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Arial</vt:lpstr>
      <vt:lpstr>Bahnschrift</vt:lpstr>
      <vt:lpstr>Calibri</vt:lpstr>
      <vt:lpstr>Montserrat Black</vt:lpstr>
      <vt:lpstr>Mulish</vt:lpstr>
      <vt:lpstr>Playfair Display</vt:lpstr>
      <vt:lpstr>Playfair Display Medium</vt:lpstr>
      <vt:lpstr>Roboto</vt:lpstr>
      <vt:lpstr>Times New Roman</vt:lpstr>
      <vt:lpstr>UVN Hong Ha Hep</vt:lpstr>
      <vt:lpstr>WAM</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Lien Dong</dc:creator>
  <cp:lastModifiedBy>An Le Hoai</cp:lastModifiedBy>
  <cp:revision>109</cp:revision>
  <dcterms:created xsi:type="dcterms:W3CDTF">2023-06-30T08:51:20Z</dcterms:created>
  <dcterms:modified xsi:type="dcterms:W3CDTF">2023-07-29T16:12:31Z</dcterms:modified>
</cp:coreProperties>
</file>