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Arial" charset="1" panose="020B0502020202020204"/>
      <p:regular r:id="rId32"/>
    </p:embeddedFont>
    <p:embeddedFont>
      <p:font typeface="Arial Bold" charset="1" panose="020B0802020202020204"/>
      <p:regular r:id="rId33"/>
    </p:embeddedFont>
    <p:embeddedFont>
      <p:font typeface="Arial Italics" charset="1" panose="020B0502020202090204"/>
      <p:regular r:id="rId34"/>
    </p:embeddedFont>
    <p:embeddedFont>
      <p:font typeface="Francois One" charset="1" panose="02000503040000020004"/>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53244" y="1567463"/>
            <a:ext cx="1531764" cy="1531764"/>
          </a:xfrm>
          <a:custGeom>
            <a:avLst/>
            <a:gdLst/>
            <a:ahLst/>
            <a:cxnLst/>
            <a:rect r="r" b="b" t="t" l="l"/>
            <a:pathLst>
              <a:path h="1531764" w="1531764">
                <a:moveTo>
                  <a:pt x="0" y="0"/>
                </a:moveTo>
                <a:lnTo>
                  <a:pt x="1531765" y="0"/>
                </a:lnTo>
                <a:lnTo>
                  <a:pt x="1531765" y="1531764"/>
                </a:lnTo>
                <a:lnTo>
                  <a:pt x="0" y="1531764"/>
                </a:lnTo>
                <a:lnTo>
                  <a:pt x="0" y="0"/>
                </a:lnTo>
                <a:close/>
              </a:path>
            </a:pathLst>
          </a:custGeom>
          <a:blipFill>
            <a:blip r:embed="rId2"/>
            <a:stretch>
              <a:fillRect l="0" t="0" r="0" b="0"/>
            </a:stretch>
          </a:blipFill>
        </p:spPr>
      </p:sp>
      <p:sp>
        <p:nvSpPr>
          <p:cNvPr name="TextBox 3" id="3"/>
          <p:cNvSpPr txBox="true"/>
          <p:nvPr/>
        </p:nvSpPr>
        <p:spPr>
          <a:xfrm rot="0">
            <a:off x="5814782" y="52988"/>
            <a:ext cx="6658436" cy="1114425"/>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Arial"/>
                <a:ea typeface="Arial"/>
                <a:cs typeface="Arial"/>
                <a:sym typeface="Arial"/>
              </a:rPr>
              <a:t>KHOA KỸ THUẬT VÀ CÔNG NGHỆ</a:t>
            </a:r>
          </a:p>
          <a:p>
            <a:pPr algn="ctr">
              <a:lnSpc>
                <a:spcPts val="4200"/>
              </a:lnSpc>
              <a:spcBef>
                <a:spcPct val="0"/>
              </a:spcBef>
            </a:pPr>
            <a:r>
              <a:rPr lang="en-US" b="true" sz="3000">
                <a:solidFill>
                  <a:srgbClr val="000000"/>
                </a:solidFill>
                <a:latin typeface="Arial Bold"/>
                <a:ea typeface="Arial Bold"/>
                <a:cs typeface="Arial Bold"/>
                <a:sym typeface="Arial Bold"/>
              </a:rPr>
              <a:t>BỘ MÔN CÔNG NGHỆ THÔNG TIN</a:t>
            </a:r>
          </a:p>
        </p:txBody>
      </p:sp>
      <p:sp>
        <p:nvSpPr>
          <p:cNvPr name="TextBox 4" id="4"/>
          <p:cNvSpPr txBox="true"/>
          <p:nvPr/>
        </p:nvSpPr>
        <p:spPr>
          <a:xfrm rot="0">
            <a:off x="4423580" y="3378413"/>
            <a:ext cx="9440840" cy="1114425"/>
          </a:xfrm>
          <a:prstGeom prst="rect">
            <a:avLst/>
          </a:prstGeom>
        </p:spPr>
        <p:txBody>
          <a:bodyPr anchor="t" rtlCol="false" tIns="0" lIns="0" bIns="0" rIns="0">
            <a:spAutoFit/>
          </a:bodyPr>
          <a:lstStyle/>
          <a:p>
            <a:pPr algn="ctr">
              <a:lnSpc>
                <a:spcPts val="4200"/>
              </a:lnSpc>
            </a:pPr>
            <a:r>
              <a:rPr lang="en-US" sz="3000" b="true">
                <a:solidFill>
                  <a:srgbClr val="000000"/>
                </a:solidFill>
                <a:latin typeface="Arial Bold"/>
                <a:ea typeface="Arial Bold"/>
                <a:cs typeface="Arial Bold"/>
                <a:sym typeface="Arial Bold"/>
              </a:rPr>
              <a:t>BÁO CÁO ĐỒ ÁN CHUYÊN NGÀNH</a:t>
            </a:r>
          </a:p>
          <a:p>
            <a:pPr algn="ctr">
              <a:lnSpc>
                <a:spcPts val="4200"/>
              </a:lnSpc>
              <a:spcBef>
                <a:spcPct val="0"/>
              </a:spcBef>
            </a:pPr>
            <a:r>
              <a:rPr lang="en-US" b="true" sz="3000">
                <a:solidFill>
                  <a:srgbClr val="000000"/>
                </a:solidFill>
                <a:latin typeface="Arial Bold"/>
                <a:ea typeface="Arial Bold"/>
                <a:cs typeface="Arial Bold"/>
                <a:sym typeface="Arial Bold"/>
              </a:rPr>
              <a:t>HỌC KỲ I, NĂM HỌC 2024 - 2025</a:t>
            </a:r>
          </a:p>
        </p:txBody>
      </p:sp>
      <p:sp>
        <p:nvSpPr>
          <p:cNvPr name="TextBox 5" id="5"/>
          <p:cNvSpPr txBox="true"/>
          <p:nvPr/>
        </p:nvSpPr>
        <p:spPr>
          <a:xfrm rot="0">
            <a:off x="1151489" y="4861408"/>
            <a:ext cx="15985022" cy="2565401"/>
          </a:xfrm>
          <a:prstGeom prst="rect">
            <a:avLst/>
          </a:prstGeom>
        </p:spPr>
        <p:txBody>
          <a:bodyPr anchor="t" rtlCol="false" tIns="0" lIns="0" bIns="0" rIns="0">
            <a:spAutoFit/>
          </a:bodyPr>
          <a:lstStyle/>
          <a:p>
            <a:pPr algn="ctr">
              <a:lnSpc>
                <a:spcPts val="9799"/>
              </a:lnSpc>
            </a:pPr>
            <a:r>
              <a:rPr lang="en-US" sz="6999" b="true">
                <a:solidFill>
                  <a:srgbClr val="FF3131"/>
                </a:solidFill>
                <a:latin typeface="Arial Bold"/>
                <a:ea typeface="Arial Bold"/>
                <a:cs typeface="Arial Bold"/>
                <a:sym typeface="Arial Bold"/>
              </a:rPr>
              <a:t>XÂY DỰNG WEBSITE </a:t>
            </a:r>
          </a:p>
          <a:p>
            <a:pPr algn="ctr">
              <a:lnSpc>
                <a:spcPts val="9799"/>
              </a:lnSpc>
              <a:spcBef>
                <a:spcPct val="0"/>
              </a:spcBef>
            </a:pPr>
            <a:r>
              <a:rPr lang="en-US" b="true" sz="6999">
                <a:solidFill>
                  <a:srgbClr val="FF3131"/>
                </a:solidFill>
                <a:latin typeface="Arial Bold"/>
                <a:ea typeface="Arial Bold"/>
                <a:cs typeface="Arial Bold"/>
                <a:sym typeface="Arial Bold"/>
              </a:rPr>
              <a:t>QUẢNG BÁ TUYỂN SINH</a:t>
            </a:r>
          </a:p>
        </p:txBody>
      </p:sp>
      <p:sp>
        <p:nvSpPr>
          <p:cNvPr name="TextBox 6" id="6"/>
          <p:cNvSpPr txBox="true"/>
          <p:nvPr/>
        </p:nvSpPr>
        <p:spPr>
          <a:xfrm rot="0">
            <a:off x="1028700" y="8239125"/>
            <a:ext cx="5813517" cy="1114425"/>
          </a:xfrm>
          <a:prstGeom prst="rect">
            <a:avLst/>
          </a:prstGeom>
        </p:spPr>
        <p:txBody>
          <a:bodyPr anchor="t" rtlCol="false" tIns="0" lIns="0" bIns="0" rIns="0">
            <a:spAutoFit/>
          </a:bodyPr>
          <a:lstStyle/>
          <a:p>
            <a:pPr algn="ctr">
              <a:lnSpc>
                <a:spcPts val="4200"/>
              </a:lnSpc>
              <a:spcBef>
                <a:spcPct val="0"/>
              </a:spcBef>
            </a:pPr>
            <a:r>
              <a:rPr lang="en-US" sz="3000" i="true">
                <a:solidFill>
                  <a:srgbClr val="000000"/>
                </a:solidFill>
                <a:latin typeface="Arial Italics"/>
                <a:ea typeface="Arial Italics"/>
                <a:cs typeface="Arial Italics"/>
                <a:sym typeface="Arial Italics"/>
              </a:rPr>
              <a:t>Giảng </a:t>
            </a:r>
            <a:r>
              <a:rPr lang="en-US" sz="3000" i="true">
                <a:solidFill>
                  <a:srgbClr val="000000"/>
                </a:solidFill>
                <a:latin typeface="Arial Italics"/>
                <a:ea typeface="Arial Italics"/>
                <a:cs typeface="Arial Italics"/>
                <a:sym typeface="Arial Italics"/>
              </a:rPr>
              <a:t>viên hướng dẫn:</a:t>
            </a:r>
          </a:p>
          <a:p>
            <a:pPr algn="ctr">
              <a:lnSpc>
                <a:spcPts val="4200"/>
              </a:lnSpc>
              <a:spcBef>
                <a:spcPct val="0"/>
              </a:spcBef>
            </a:pPr>
            <a:r>
              <a:rPr lang="en-US" b="true" sz="3000">
                <a:solidFill>
                  <a:srgbClr val="000000"/>
                </a:solidFill>
                <a:latin typeface="Arial Bold"/>
                <a:ea typeface="Arial Bold"/>
                <a:cs typeface="Arial Bold"/>
                <a:sym typeface="Arial Bold"/>
              </a:rPr>
              <a:t> Ths. Nguyễn Hoàng Duy Thiện</a:t>
            </a:r>
          </a:p>
        </p:txBody>
      </p:sp>
      <p:sp>
        <p:nvSpPr>
          <p:cNvPr name="TextBox 7" id="7"/>
          <p:cNvSpPr txBox="true"/>
          <p:nvPr/>
        </p:nvSpPr>
        <p:spPr>
          <a:xfrm rot="0">
            <a:off x="13053297" y="7938253"/>
            <a:ext cx="3822650" cy="2181225"/>
          </a:xfrm>
          <a:prstGeom prst="rect">
            <a:avLst/>
          </a:prstGeom>
        </p:spPr>
        <p:txBody>
          <a:bodyPr anchor="t" rtlCol="false" tIns="0" lIns="0" bIns="0" rIns="0">
            <a:spAutoFit/>
          </a:bodyPr>
          <a:lstStyle/>
          <a:p>
            <a:pPr algn="ctr">
              <a:lnSpc>
                <a:spcPts val="4200"/>
              </a:lnSpc>
              <a:spcBef>
                <a:spcPct val="0"/>
              </a:spcBef>
            </a:pPr>
            <a:r>
              <a:rPr lang="en-US" sz="3000" i="true">
                <a:solidFill>
                  <a:srgbClr val="000000"/>
                </a:solidFill>
                <a:latin typeface="Arial Italics"/>
                <a:ea typeface="Arial Italics"/>
                <a:cs typeface="Arial Italics"/>
                <a:sym typeface="Arial Italics"/>
              </a:rPr>
              <a:t>Sinh </a:t>
            </a:r>
            <a:r>
              <a:rPr lang="en-US" sz="3000" i="true">
                <a:solidFill>
                  <a:srgbClr val="000000"/>
                </a:solidFill>
                <a:latin typeface="Arial Italics"/>
                <a:ea typeface="Arial Italics"/>
                <a:cs typeface="Arial Italics"/>
                <a:sym typeface="Arial Italics"/>
              </a:rPr>
              <a:t>viên thực hiện:</a:t>
            </a:r>
          </a:p>
          <a:p>
            <a:pPr algn="l">
              <a:lnSpc>
                <a:spcPts val="4200"/>
              </a:lnSpc>
              <a:spcBef>
                <a:spcPct val="0"/>
              </a:spcBef>
            </a:pPr>
            <a:r>
              <a:rPr lang="en-US" sz="3000">
                <a:solidFill>
                  <a:srgbClr val="000000"/>
                </a:solidFill>
                <a:latin typeface="Arial"/>
                <a:ea typeface="Arial"/>
                <a:cs typeface="Arial"/>
                <a:sym typeface="Arial"/>
              </a:rPr>
              <a:t>Họ tên:</a:t>
            </a:r>
            <a:r>
              <a:rPr lang="en-US" b="true" sz="3000">
                <a:solidFill>
                  <a:srgbClr val="000000"/>
                </a:solidFill>
                <a:latin typeface="Arial Bold"/>
                <a:ea typeface="Arial Bold"/>
                <a:cs typeface="Arial Bold"/>
                <a:sym typeface="Arial Bold"/>
              </a:rPr>
              <a:t> Lê Minh Nhựt</a:t>
            </a:r>
          </a:p>
          <a:p>
            <a:pPr algn="l">
              <a:lnSpc>
                <a:spcPts val="4200"/>
              </a:lnSpc>
              <a:spcBef>
                <a:spcPct val="0"/>
              </a:spcBef>
            </a:pPr>
            <a:r>
              <a:rPr lang="en-US" sz="3000">
                <a:solidFill>
                  <a:srgbClr val="000000"/>
                </a:solidFill>
                <a:latin typeface="Arial"/>
                <a:ea typeface="Arial"/>
                <a:cs typeface="Arial"/>
                <a:sym typeface="Arial"/>
              </a:rPr>
              <a:t>MSSV:</a:t>
            </a:r>
            <a:r>
              <a:rPr lang="en-US" b="true" sz="3000">
                <a:solidFill>
                  <a:srgbClr val="000000"/>
                </a:solidFill>
                <a:latin typeface="Arial Bold"/>
                <a:ea typeface="Arial Bold"/>
                <a:cs typeface="Arial Bold"/>
                <a:sym typeface="Arial Bold"/>
              </a:rPr>
              <a:t> 110121234</a:t>
            </a:r>
          </a:p>
          <a:p>
            <a:pPr algn="l">
              <a:lnSpc>
                <a:spcPts val="4200"/>
              </a:lnSpc>
              <a:spcBef>
                <a:spcPct val="0"/>
              </a:spcBef>
            </a:pPr>
            <a:r>
              <a:rPr lang="en-US" sz="3000">
                <a:solidFill>
                  <a:srgbClr val="000000"/>
                </a:solidFill>
                <a:latin typeface="Arial"/>
                <a:ea typeface="Arial"/>
                <a:cs typeface="Arial"/>
                <a:sym typeface="Arial"/>
              </a:rPr>
              <a:t>Lớp:</a:t>
            </a:r>
            <a:r>
              <a:rPr lang="en-US" b="true" sz="3000">
                <a:solidFill>
                  <a:srgbClr val="000000"/>
                </a:solidFill>
                <a:latin typeface="Arial Bold"/>
                <a:ea typeface="Arial Bold"/>
                <a:cs typeface="Arial Bold"/>
                <a:sym typeface="Arial Bold"/>
              </a:rPr>
              <a:t> DA21TTC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3903095" y="2060549"/>
            <a:ext cx="11648712" cy="7964244"/>
          </a:xfrm>
          <a:custGeom>
            <a:avLst/>
            <a:gdLst/>
            <a:ahLst/>
            <a:cxnLst/>
            <a:rect r="r" b="b" t="t" l="l"/>
            <a:pathLst>
              <a:path h="7964244" w="11648712">
                <a:moveTo>
                  <a:pt x="0" y="0"/>
                </a:moveTo>
                <a:lnTo>
                  <a:pt x="11648712" y="0"/>
                </a:lnTo>
                <a:lnTo>
                  <a:pt x="11648712" y="7964243"/>
                </a:lnTo>
                <a:lnTo>
                  <a:pt x="0" y="7964243"/>
                </a:lnTo>
                <a:lnTo>
                  <a:pt x="0" y="0"/>
                </a:lnTo>
                <a:close/>
              </a:path>
            </a:pathLst>
          </a:custGeom>
          <a:blipFill>
            <a:blip r:embed="rId2"/>
            <a:stretch>
              <a:fillRect l="0" t="0" r="0" b="0"/>
            </a:stretch>
          </a:blipFill>
          <a:ln cap="sq">
            <a:noFill/>
            <a:prstDash val="sysDot"/>
            <a:miter/>
          </a:ln>
        </p:spPr>
      </p:sp>
      <p:sp>
        <p:nvSpPr>
          <p:cNvPr name="TextBox 4" id="4"/>
          <p:cNvSpPr txBox="true"/>
          <p:nvPr/>
        </p:nvSpPr>
        <p:spPr>
          <a:xfrm rot="0">
            <a:off x="6031268" y="190474"/>
            <a:ext cx="6225464"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ĐĂNG KÝ TƯ VẤN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2552214" y="1717649"/>
            <a:ext cx="14457382" cy="8294923"/>
          </a:xfrm>
          <a:custGeom>
            <a:avLst/>
            <a:gdLst/>
            <a:ahLst/>
            <a:cxnLst/>
            <a:rect r="r" b="b" t="t" l="l"/>
            <a:pathLst>
              <a:path h="8294923" w="14457382">
                <a:moveTo>
                  <a:pt x="0" y="0"/>
                </a:moveTo>
                <a:lnTo>
                  <a:pt x="14457382" y="0"/>
                </a:lnTo>
                <a:lnTo>
                  <a:pt x="14457382" y="8294923"/>
                </a:lnTo>
                <a:lnTo>
                  <a:pt x="0" y="8294923"/>
                </a:lnTo>
                <a:lnTo>
                  <a:pt x="0" y="0"/>
                </a:lnTo>
                <a:close/>
              </a:path>
            </a:pathLst>
          </a:custGeom>
          <a:blipFill>
            <a:blip r:embed="rId2"/>
            <a:stretch>
              <a:fillRect l="0" t="0" r="0" b="0"/>
            </a:stretch>
          </a:blipFill>
        </p:spPr>
      </p:sp>
      <p:sp>
        <p:nvSpPr>
          <p:cNvPr name="TextBox 4" id="4"/>
          <p:cNvSpPr txBox="true"/>
          <p:nvPr/>
        </p:nvSpPr>
        <p:spPr>
          <a:xfrm rot="0">
            <a:off x="6031268" y="190474"/>
            <a:ext cx="6225464"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QUẢN LÝ TIN TỨC</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1533916" y="1893270"/>
            <a:ext cx="15296368" cy="8164436"/>
          </a:xfrm>
          <a:custGeom>
            <a:avLst/>
            <a:gdLst/>
            <a:ahLst/>
            <a:cxnLst/>
            <a:rect r="r" b="b" t="t" l="l"/>
            <a:pathLst>
              <a:path h="8164436" w="15296368">
                <a:moveTo>
                  <a:pt x="0" y="0"/>
                </a:moveTo>
                <a:lnTo>
                  <a:pt x="15296368" y="0"/>
                </a:lnTo>
                <a:lnTo>
                  <a:pt x="15296368" y="8164437"/>
                </a:lnTo>
                <a:lnTo>
                  <a:pt x="0" y="8164437"/>
                </a:lnTo>
                <a:lnTo>
                  <a:pt x="0" y="0"/>
                </a:lnTo>
                <a:close/>
              </a:path>
            </a:pathLst>
          </a:custGeom>
          <a:blipFill>
            <a:blip r:embed="rId2"/>
            <a:stretch>
              <a:fillRect l="0" t="0" r="0" b="0"/>
            </a:stretch>
          </a:blipFill>
        </p:spPr>
      </p:sp>
      <p:sp>
        <p:nvSpPr>
          <p:cNvPr name="TextBox 4" id="4"/>
          <p:cNvSpPr txBox="true"/>
          <p:nvPr/>
        </p:nvSpPr>
        <p:spPr>
          <a:xfrm rot="0">
            <a:off x="5259734" y="190474"/>
            <a:ext cx="7768532"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QUẢN LÝ NGÀNH HỌC</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3859086" y="2003399"/>
            <a:ext cx="10886128" cy="8001304"/>
          </a:xfrm>
          <a:custGeom>
            <a:avLst/>
            <a:gdLst/>
            <a:ahLst/>
            <a:cxnLst/>
            <a:rect r="r" b="b" t="t" l="l"/>
            <a:pathLst>
              <a:path h="8001304" w="10886128">
                <a:moveTo>
                  <a:pt x="0" y="0"/>
                </a:moveTo>
                <a:lnTo>
                  <a:pt x="10886128" y="0"/>
                </a:lnTo>
                <a:lnTo>
                  <a:pt x="10886128" y="8001304"/>
                </a:lnTo>
                <a:lnTo>
                  <a:pt x="0" y="8001304"/>
                </a:lnTo>
                <a:lnTo>
                  <a:pt x="0" y="0"/>
                </a:lnTo>
                <a:close/>
              </a:path>
            </a:pathLst>
          </a:custGeom>
          <a:blipFill>
            <a:blip r:embed="rId2"/>
            <a:stretch>
              <a:fillRect l="0" t="0" r="0" b="0"/>
            </a:stretch>
          </a:blipFill>
        </p:spPr>
      </p:sp>
      <p:sp>
        <p:nvSpPr>
          <p:cNvPr name="TextBox 4" id="4"/>
          <p:cNvSpPr txBox="true"/>
          <p:nvPr/>
        </p:nvSpPr>
        <p:spPr>
          <a:xfrm rot="0">
            <a:off x="2824108" y="250986"/>
            <a:ext cx="12639785"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QUẢN LÝ THÔNG TIN TUYỂN SINH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641615" y="3751832"/>
            <a:ext cx="17061920" cy="3369729"/>
          </a:xfrm>
          <a:custGeom>
            <a:avLst/>
            <a:gdLst/>
            <a:ahLst/>
            <a:cxnLst/>
            <a:rect r="r" b="b" t="t" l="l"/>
            <a:pathLst>
              <a:path h="3369729" w="17061920">
                <a:moveTo>
                  <a:pt x="0" y="0"/>
                </a:moveTo>
                <a:lnTo>
                  <a:pt x="17061920" y="0"/>
                </a:lnTo>
                <a:lnTo>
                  <a:pt x="17061920" y="3369729"/>
                </a:lnTo>
                <a:lnTo>
                  <a:pt x="0" y="3369729"/>
                </a:lnTo>
                <a:lnTo>
                  <a:pt x="0" y="0"/>
                </a:lnTo>
                <a:close/>
              </a:path>
            </a:pathLst>
          </a:custGeom>
          <a:blipFill>
            <a:blip r:embed="rId2"/>
            <a:stretch>
              <a:fillRect l="0" t="0" r="0" b="0"/>
            </a:stretch>
          </a:blipFill>
        </p:spPr>
      </p:sp>
      <p:sp>
        <p:nvSpPr>
          <p:cNvPr name="TextBox 4" id="4"/>
          <p:cNvSpPr txBox="true"/>
          <p:nvPr/>
        </p:nvSpPr>
        <p:spPr>
          <a:xfrm rot="0">
            <a:off x="3187182" y="250986"/>
            <a:ext cx="12639785"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QUẢN LÝ LIÊN HỆ TƯ VẤN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641615" y="3751832"/>
            <a:ext cx="17061920" cy="3369729"/>
          </a:xfrm>
          <a:custGeom>
            <a:avLst/>
            <a:gdLst/>
            <a:ahLst/>
            <a:cxnLst/>
            <a:rect r="r" b="b" t="t" l="l"/>
            <a:pathLst>
              <a:path h="3369729" w="17061920">
                <a:moveTo>
                  <a:pt x="0" y="0"/>
                </a:moveTo>
                <a:lnTo>
                  <a:pt x="17061920" y="0"/>
                </a:lnTo>
                <a:lnTo>
                  <a:pt x="17061920" y="3369729"/>
                </a:lnTo>
                <a:lnTo>
                  <a:pt x="0" y="3369729"/>
                </a:lnTo>
                <a:lnTo>
                  <a:pt x="0" y="0"/>
                </a:lnTo>
                <a:close/>
              </a:path>
            </a:pathLst>
          </a:custGeom>
          <a:blipFill>
            <a:blip r:embed="rId2"/>
            <a:stretch>
              <a:fillRect l="0" t="0" r="0" b="0"/>
            </a:stretch>
          </a:blipFill>
        </p:spPr>
      </p:sp>
      <p:sp>
        <p:nvSpPr>
          <p:cNvPr name="TextBox 4" id="4"/>
          <p:cNvSpPr txBox="true"/>
          <p:nvPr/>
        </p:nvSpPr>
        <p:spPr>
          <a:xfrm rot="0">
            <a:off x="3187182" y="250986"/>
            <a:ext cx="12639785"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QUẢN LÝ LIÊN HỆ TƯ VẤN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9613" y="2118316"/>
            <a:ext cx="5778062" cy="5778062"/>
          </a:xfrm>
          <a:custGeom>
            <a:avLst/>
            <a:gdLst/>
            <a:ahLst/>
            <a:cxnLst/>
            <a:rect r="r" b="b" t="t" l="l"/>
            <a:pathLst>
              <a:path h="5778062" w="5778062">
                <a:moveTo>
                  <a:pt x="0" y="0"/>
                </a:moveTo>
                <a:lnTo>
                  <a:pt x="5778062" y="0"/>
                </a:lnTo>
                <a:lnTo>
                  <a:pt x="5778062" y="5778062"/>
                </a:lnTo>
                <a:lnTo>
                  <a:pt x="0" y="5778062"/>
                </a:lnTo>
                <a:lnTo>
                  <a:pt x="0" y="0"/>
                </a:lnTo>
                <a:close/>
              </a:path>
            </a:pathLst>
          </a:custGeom>
          <a:blipFill>
            <a:blip r:embed="rId2"/>
            <a:stretch>
              <a:fillRect l="0" t="0" r="0" b="0"/>
            </a:stretch>
          </a:blipFill>
        </p:spPr>
      </p:sp>
      <p:sp>
        <p:nvSpPr>
          <p:cNvPr name="TextBox 3" id="3"/>
          <p:cNvSpPr txBox="true"/>
          <p:nvPr/>
        </p:nvSpPr>
        <p:spPr>
          <a:xfrm rot="0">
            <a:off x="7954647" y="4501988"/>
            <a:ext cx="9637459" cy="1254448"/>
          </a:xfrm>
          <a:prstGeom prst="rect">
            <a:avLst/>
          </a:prstGeom>
        </p:spPr>
        <p:txBody>
          <a:bodyPr anchor="t" rtlCol="false" tIns="0" lIns="0" bIns="0" rIns="0">
            <a:spAutoFit/>
          </a:bodyPr>
          <a:lstStyle/>
          <a:p>
            <a:pPr algn="l">
              <a:lnSpc>
                <a:spcPts val="9996"/>
              </a:lnSpc>
            </a:pPr>
            <a:r>
              <a:rPr lang="en-US" sz="8061">
                <a:solidFill>
                  <a:srgbClr val="343434"/>
                </a:solidFill>
                <a:latin typeface="Francois One"/>
                <a:ea typeface="Francois One"/>
                <a:cs typeface="Francois One"/>
                <a:sym typeface="Francois One"/>
              </a:rPr>
              <a:t>QUY TRÌNH THỰC HIỆN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543099" y="1889380"/>
            <a:ext cx="5574027" cy="7878484"/>
          </a:xfrm>
          <a:custGeom>
            <a:avLst/>
            <a:gdLst/>
            <a:ahLst/>
            <a:cxnLst/>
            <a:rect r="r" b="b" t="t" l="l"/>
            <a:pathLst>
              <a:path h="7878484" w="5574027">
                <a:moveTo>
                  <a:pt x="0" y="0"/>
                </a:moveTo>
                <a:lnTo>
                  <a:pt x="5574027" y="0"/>
                </a:lnTo>
                <a:lnTo>
                  <a:pt x="5574027" y="7878484"/>
                </a:lnTo>
                <a:lnTo>
                  <a:pt x="0" y="7878484"/>
                </a:lnTo>
                <a:lnTo>
                  <a:pt x="0" y="0"/>
                </a:lnTo>
                <a:close/>
              </a:path>
            </a:pathLst>
          </a:custGeom>
          <a:blipFill>
            <a:blip r:embed="rId2"/>
            <a:stretch>
              <a:fillRect l="0" t="0" r="0" b="0"/>
            </a:stretch>
          </a:blipFill>
        </p:spPr>
      </p:sp>
      <p:sp>
        <p:nvSpPr>
          <p:cNvPr name="Freeform 4" id="4"/>
          <p:cNvSpPr/>
          <p:nvPr/>
        </p:nvSpPr>
        <p:spPr>
          <a:xfrm flipH="false" flipV="false" rot="0">
            <a:off x="6350573" y="2132671"/>
            <a:ext cx="11615742" cy="7797067"/>
          </a:xfrm>
          <a:custGeom>
            <a:avLst/>
            <a:gdLst/>
            <a:ahLst/>
            <a:cxnLst/>
            <a:rect r="r" b="b" t="t" l="l"/>
            <a:pathLst>
              <a:path h="7797067" w="11615742">
                <a:moveTo>
                  <a:pt x="0" y="0"/>
                </a:moveTo>
                <a:lnTo>
                  <a:pt x="11615742" y="0"/>
                </a:lnTo>
                <a:lnTo>
                  <a:pt x="11615742" y="7797067"/>
                </a:lnTo>
                <a:lnTo>
                  <a:pt x="0" y="7797067"/>
                </a:lnTo>
                <a:lnTo>
                  <a:pt x="0" y="0"/>
                </a:lnTo>
                <a:close/>
              </a:path>
            </a:pathLst>
          </a:custGeom>
          <a:blipFill>
            <a:blip r:embed="rId3"/>
            <a:stretch>
              <a:fillRect l="0" t="0" r="0" b="0"/>
            </a:stretch>
          </a:blipFill>
        </p:spPr>
      </p:sp>
      <p:sp>
        <p:nvSpPr>
          <p:cNvPr name="TextBox 5" id="5"/>
          <p:cNvSpPr txBox="true"/>
          <p:nvPr/>
        </p:nvSpPr>
        <p:spPr>
          <a:xfrm rot="0">
            <a:off x="3187182" y="250986"/>
            <a:ext cx="12639785"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XÂY DỰNG CƠ SỞ DỮ LIỆU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0" y="2240280"/>
            <a:ext cx="9144000" cy="7018020"/>
          </a:xfrm>
          <a:custGeom>
            <a:avLst/>
            <a:gdLst/>
            <a:ahLst/>
            <a:cxnLst/>
            <a:rect r="r" b="b" t="t" l="l"/>
            <a:pathLst>
              <a:path h="7018020" w="9144000">
                <a:moveTo>
                  <a:pt x="0" y="0"/>
                </a:moveTo>
                <a:lnTo>
                  <a:pt x="9144000" y="0"/>
                </a:lnTo>
                <a:lnTo>
                  <a:pt x="9144000" y="7018020"/>
                </a:lnTo>
                <a:lnTo>
                  <a:pt x="0" y="7018020"/>
                </a:lnTo>
                <a:lnTo>
                  <a:pt x="0" y="0"/>
                </a:lnTo>
                <a:close/>
              </a:path>
            </a:pathLst>
          </a:custGeom>
          <a:blipFill>
            <a:blip r:embed="rId2"/>
            <a:stretch>
              <a:fillRect l="0" t="0" r="0" b="0"/>
            </a:stretch>
          </a:blipFill>
        </p:spPr>
      </p:sp>
      <p:sp>
        <p:nvSpPr>
          <p:cNvPr name="Freeform 4" id="4"/>
          <p:cNvSpPr/>
          <p:nvPr/>
        </p:nvSpPr>
        <p:spPr>
          <a:xfrm flipH="false" flipV="false" rot="0">
            <a:off x="9274216" y="2240280"/>
            <a:ext cx="9013784" cy="7706785"/>
          </a:xfrm>
          <a:custGeom>
            <a:avLst/>
            <a:gdLst/>
            <a:ahLst/>
            <a:cxnLst/>
            <a:rect r="r" b="b" t="t" l="l"/>
            <a:pathLst>
              <a:path h="7706785" w="9013784">
                <a:moveTo>
                  <a:pt x="0" y="0"/>
                </a:moveTo>
                <a:lnTo>
                  <a:pt x="9013784" y="0"/>
                </a:lnTo>
                <a:lnTo>
                  <a:pt x="9013784" y="7706785"/>
                </a:lnTo>
                <a:lnTo>
                  <a:pt x="0" y="7706785"/>
                </a:lnTo>
                <a:lnTo>
                  <a:pt x="0" y="0"/>
                </a:lnTo>
                <a:close/>
              </a:path>
            </a:pathLst>
          </a:custGeom>
          <a:blipFill>
            <a:blip r:embed="rId3"/>
            <a:stretch>
              <a:fillRect l="0" t="0" r="0" b="0"/>
            </a:stretch>
          </a:blipFill>
        </p:spPr>
      </p:sp>
      <p:sp>
        <p:nvSpPr>
          <p:cNvPr name="TextBox 5" id="5"/>
          <p:cNvSpPr txBox="true"/>
          <p:nvPr/>
        </p:nvSpPr>
        <p:spPr>
          <a:xfrm rot="0">
            <a:off x="3187182" y="250986"/>
            <a:ext cx="12639785"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XÂY DỰNG GIAO DIỆN WEB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4784864" y="3462779"/>
            <a:ext cx="9444421" cy="6540261"/>
          </a:xfrm>
          <a:custGeom>
            <a:avLst/>
            <a:gdLst/>
            <a:ahLst/>
            <a:cxnLst/>
            <a:rect r="r" b="b" t="t" l="l"/>
            <a:pathLst>
              <a:path h="6540261" w="9444421">
                <a:moveTo>
                  <a:pt x="0" y="0"/>
                </a:moveTo>
                <a:lnTo>
                  <a:pt x="9444421" y="0"/>
                </a:lnTo>
                <a:lnTo>
                  <a:pt x="9444421" y="6540261"/>
                </a:lnTo>
                <a:lnTo>
                  <a:pt x="0" y="6540261"/>
                </a:lnTo>
                <a:lnTo>
                  <a:pt x="0" y="0"/>
                </a:lnTo>
                <a:close/>
              </a:path>
            </a:pathLst>
          </a:custGeom>
          <a:blipFill>
            <a:blip r:embed="rId2"/>
            <a:stretch>
              <a:fillRect l="0" t="0" r="0" b="0"/>
            </a:stretch>
          </a:blipFill>
        </p:spPr>
      </p:sp>
      <p:sp>
        <p:nvSpPr>
          <p:cNvPr name="TextBox 4" id="4"/>
          <p:cNvSpPr txBox="true"/>
          <p:nvPr/>
        </p:nvSpPr>
        <p:spPr>
          <a:xfrm rot="0">
            <a:off x="3187182" y="250986"/>
            <a:ext cx="12639785"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THIẾT LẬP MÁY ẢO </a:t>
            </a:r>
          </a:p>
        </p:txBody>
      </p:sp>
      <p:sp>
        <p:nvSpPr>
          <p:cNvPr name="TextBox 5" id="5"/>
          <p:cNvSpPr txBox="true"/>
          <p:nvPr/>
        </p:nvSpPr>
        <p:spPr>
          <a:xfrm rot="0">
            <a:off x="2399819" y="1786379"/>
            <a:ext cx="12790602" cy="1409700"/>
          </a:xfrm>
          <a:prstGeom prst="rect">
            <a:avLst/>
          </a:prstGeom>
        </p:spPr>
        <p:txBody>
          <a:bodyPr anchor="t" rtlCol="false" tIns="0" lIns="0" bIns="0" rIns="0">
            <a:spAutoFit/>
          </a:bodyPr>
          <a:lstStyle/>
          <a:p>
            <a:pPr algn="just">
              <a:lnSpc>
                <a:spcPts val="7500"/>
              </a:lnSpc>
            </a:pPr>
            <a:r>
              <a:rPr lang="en-US" sz="3000">
                <a:solidFill>
                  <a:srgbClr val="343434"/>
                </a:solidFill>
                <a:latin typeface="Francois One"/>
                <a:ea typeface="Francois One"/>
                <a:cs typeface="Francois One"/>
                <a:sym typeface="Francois One"/>
              </a:rPr>
              <a:t>Download VMware Workstation 17 Pro</a:t>
            </a:r>
          </a:p>
          <a:p>
            <a:pPr algn="just">
              <a:lnSpc>
                <a:spcPts val="1500"/>
              </a:lnSpc>
            </a:pPr>
            <a:r>
              <a:rPr lang="en-US" sz="3000">
                <a:solidFill>
                  <a:srgbClr val="8C52FF"/>
                </a:solidFill>
                <a:latin typeface="Francois One"/>
                <a:ea typeface="Francois One"/>
                <a:cs typeface="Francois One"/>
                <a:sym typeface="Francois One"/>
              </a:rPr>
              <a:t>https://www.vmware.com/products/desktop-hypervisor/workstation-and-fusion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1028700" y="3015036"/>
            <a:ext cx="5778062" cy="5778062"/>
          </a:xfrm>
          <a:custGeom>
            <a:avLst/>
            <a:gdLst/>
            <a:ahLst/>
            <a:cxnLst/>
            <a:rect r="r" b="b" t="t" l="l"/>
            <a:pathLst>
              <a:path h="5778062" w="5778062">
                <a:moveTo>
                  <a:pt x="0" y="0"/>
                </a:moveTo>
                <a:lnTo>
                  <a:pt x="5778062" y="0"/>
                </a:lnTo>
                <a:lnTo>
                  <a:pt x="5778062" y="5778063"/>
                </a:lnTo>
                <a:lnTo>
                  <a:pt x="0" y="5778063"/>
                </a:lnTo>
                <a:lnTo>
                  <a:pt x="0" y="0"/>
                </a:lnTo>
                <a:close/>
              </a:path>
            </a:pathLst>
          </a:custGeom>
          <a:blipFill>
            <a:blip r:embed="rId2"/>
            <a:stretch>
              <a:fillRect l="0" t="0" r="0" b="0"/>
            </a:stretch>
          </a:blipFill>
        </p:spPr>
      </p:sp>
      <p:sp>
        <p:nvSpPr>
          <p:cNvPr name="TextBox 4" id="4"/>
          <p:cNvSpPr txBox="true"/>
          <p:nvPr/>
        </p:nvSpPr>
        <p:spPr>
          <a:xfrm rot="0">
            <a:off x="5907306" y="342874"/>
            <a:ext cx="7072639" cy="1184275"/>
          </a:xfrm>
          <a:prstGeom prst="rect">
            <a:avLst/>
          </a:prstGeom>
        </p:spPr>
        <p:txBody>
          <a:bodyPr anchor="t" rtlCol="false" tIns="0" lIns="0" bIns="0" rIns="0">
            <a:spAutoFit/>
          </a:bodyPr>
          <a:lstStyle/>
          <a:p>
            <a:pPr algn="l">
              <a:lnSpc>
                <a:spcPts val="9799"/>
              </a:lnSpc>
            </a:pPr>
            <a:r>
              <a:rPr lang="en-US" sz="6999">
                <a:solidFill>
                  <a:srgbClr val="343434"/>
                </a:solidFill>
                <a:latin typeface="Francois One"/>
                <a:ea typeface="Francois One"/>
                <a:cs typeface="Francois One"/>
                <a:sym typeface="Francois One"/>
              </a:rPr>
              <a:t>NỘI DUNG CHÍNH</a:t>
            </a:r>
          </a:p>
        </p:txBody>
      </p:sp>
      <p:sp>
        <p:nvSpPr>
          <p:cNvPr name="TextBox 5" id="5"/>
          <p:cNvSpPr txBox="true"/>
          <p:nvPr/>
        </p:nvSpPr>
        <p:spPr>
          <a:xfrm rot="0">
            <a:off x="8058863" y="2706707"/>
            <a:ext cx="6555953" cy="830013"/>
          </a:xfrm>
          <a:prstGeom prst="rect">
            <a:avLst/>
          </a:prstGeom>
        </p:spPr>
        <p:txBody>
          <a:bodyPr anchor="t" rtlCol="false" tIns="0" lIns="0" bIns="0" rIns="0">
            <a:spAutoFit/>
          </a:bodyPr>
          <a:lstStyle/>
          <a:p>
            <a:pPr algn="ctr">
              <a:lnSpc>
                <a:spcPts val="6648"/>
              </a:lnSpc>
            </a:pPr>
            <a:r>
              <a:rPr lang="en-US" sz="5361">
                <a:solidFill>
                  <a:srgbClr val="343434"/>
                </a:solidFill>
                <a:latin typeface="Francois One"/>
                <a:ea typeface="Francois One"/>
                <a:cs typeface="Francois One"/>
                <a:sym typeface="Francois One"/>
              </a:rPr>
              <a:t>- MỤC ĐÍCH VÀ Ý NGHĨA </a:t>
            </a:r>
          </a:p>
        </p:txBody>
      </p:sp>
      <p:sp>
        <p:nvSpPr>
          <p:cNvPr name="TextBox 6" id="6"/>
          <p:cNvSpPr txBox="true"/>
          <p:nvPr/>
        </p:nvSpPr>
        <p:spPr>
          <a:xfrm rot="0">
            <a:off x="8226953" y="4917593"/>
            <a:ext cx="10806277" cy="830013"/>
          </a:xfrm>
          <a:prstGeom prst="rect">
            <a:avLst/>
          </a:prstGeom>
        </p:spPr>
        <p:txBody>
          <a:bodyPr anchor="t" rtlCol="false" tIns="0" lIns="0" bIns="0" rIns="0">
            <a:spAutoFit/>
          </a:bodyPr>
          <a:lstStyle/>
          <a:p>
            <a:pPr algn="l">
              <a:lnSpc>
                <a:spcPts val="6648"/>
              </a:lnSpc>
            </a:pPr>
            <a:r>
              <a:rPr lang="en-US" sz="5361">
                <a:solidFill>
                  <a:srgbClr val="343434"/>
                </a:solidFill>
                <a:latin typeface="Francois One"/>
                <a:ea typeface="Francois One"/>
                <a:cs typeface="Francois One"/>
                <a:sym typeface="Francois One"/>
              </a:rPr>
              <a:t>- CÁC TÍNH NĂNG CHÍNH</a:t>
            </a:r>
          </a:p>
        </p:txBody>
      </p:sp>
      <p:sp>
        <p:nvSpPr>
          <p:cNvPr name="TextBox 7" id="7"/>
          <p:cNvSpPr txBox="true"/>
          <p:nvPr/>
        </p:nvSpPr>
        <p:spPr>
          <a:xfrm rot="0">
            <a:off x="8140107" y="3797538"/>
            <a:ext cx="10806277" cy="830013"/>
          </a:xfrm>
          <a:prstGeom prst="rect">
            <a:avLst/>
          </a:prstGeom>
        </p:spPr>
        <p:txBody>
          <a:bodyPr anchor="t" rtlCol="false" tIns="0" lIns="0" bIns="0" rIns="0">
            <a:spAutoFit/>
          </a:bodyPr>
          <a:lstStyle/>
          <a:p>
            <a:pPr algn="l">
              <a:lnSpc>
                <a:spcPts val="6648"/>
              </a:lnSpc>
            </a:pPr>
            <a:r>
              <a:rPr lang="en-US" sz="5361">
                <a:solidFill>
                  <a:srgbClr val="343434"/>
                </a:solidFill>
                <a:latin typeface="Francois One"/>
                <a:ea typeface="Francois One"/>
                <a:cs typeface="Francois One"/>
                <a:sym typeface="Francois One"/>
              </a:rPr>
              <a:t>- CÔNG NGHỆ SỬ DỤNG</a:t>
            </a:r>
          </a:p>
        </p:txBody>
      </p:sp>
      <p:sp>
        <p:nvSpPr>
          <p:cNvPr name="TextBox 8" id="8"/>
          <p:cNvSpPr txBox="true"/>
          <p:nvPr/>
        </p:nvSpPr>
        <p:spPr>
          <a:xfrm rot="0">
            <a:off x="8226953" y="7214818"/>
            <a:ext cx="10806277" cy="830013"/>
          </a:xfrm>
          <a:prstGeom prst="rect">
            <a:avLst/>
          </a:prstGeom>
        </p:spPr>
        <p:txBody>
          <a:bodyPr anchor="t" rtlCol="false" tIns="0" lIns="0" bIns="0" rIns="0">
            <a:spAutoFit/>
          </a:bodyPr>
          <a:lstStyle/>
          <a:p>
            <a:pPr algn="l">
              <a:lnSpc>
                <a:spcPts val="6648"/>
              </a:lnSpc>
            </a:pPr>
            <a:r>
              <a:rPr lang="en-US" sz="5361">
                <a:solidFill>
                  <a:srgbClr val="343434"/>
                </a:solidFill>
                <a:latin typeface="Francois One"/>
                <a:ea typeface="Francois One"/>
                <a:cs typeface="Francois One"/>
                <a:sym typeface="Francois One"/>
              </a:rPr>
              <a:t>- KẾT LUẬN VÀ HƯỚNG PHÁT TRIỂN</a:t>
            </a:r>
          </a:p>
        </p:txBody>
      </p:sp>
      <p:sp>
        <p:nvSpPr>
          <p:cNvPr name="TextBox 9" id="9"/>
          <p:cNvSpPr txBox="true"/>
          <p:nvPr/>
        </p:nvSpPr>
        <p:spPr>
          <a:xfrm rot="0">
            <a:off x="8121057" y="8671836"/>
            <a:ext cx="10806277" cy="830013"/>
          </a:xfrm>
          <a:prstGeom prst="rect">
            <a:avLst/>
          </a:prstGeom>
        </p:spPr>
        <p:txBody>
          <a:bodyPr anchor="t" rtlCol="false" tIns="0" lIns="0" bIns="0" rIns="0">
            <a:spAutoFit/>
          </a:bodyPr>
          <a:lstStyle/>
          <a:p>
            <a:pPr algn="l">
              <a:lnSpc>
                <a:spcPts val="6648"/>
              </a:lnSpc>
            </a:pPr>
          </a:p>
        </p:txBody>
      </p:sp>
      <p:sp>
        <p:nvSpPr>
          <p:cNvPr name="TextBox 10" id="10"/>
          <p:cNvSpPr txBox="true"/>
          <p:nvPr/>
        </p:nvSpPr>
        <p:spPr>
          <a:xfrm rot="0">
            <a:off x="8317722" y="8363081"/>
            <a:ext cx="10806277" cy="830013"/>
          </a:xfrm>
          <a:prstGeom prst="rect">
            <a:avLst/>
          </a:prstGeom>
        </p:spPr>
        <p:txBody>
          <a:bodyPr anchor="t" rtlCol="false" tIns="0" lIns="0" bIns="0" rIns="0">
            <a:spAutoFit/>
          </a:bodyPr>
          <a:lstStyle/>
          <a:p>
            <a:pPr algn="l">
              <a:lnSpc>
                <a:spcPts val="6648"/>
              </a:lnSpc>
            </a:pPr>
            <a:r>
              <a:rPr lang="en-US" sz="5361">
                <a:solidFill>
                  <a:srgbClr val="343434"/>
                </a:solidFill>
                <a:latin typeface="Francois One"/>
                <a:ea typeface="Francois One"/>
                <a:cs typeface="Francois One"/>
                <a:sym typeface="Francois One"/>
              </a:rPr>
              <a:t>- DEMO</a:t>
            </a:r>
          </a:p>
        </p:txBody>
      </p:sp>
      <p:sp>
        <p:nvSpPr>
          <p:cNvPr name="TextBox 11" id="11"/>
          <p:cNvSpPr txBox="true"/>
          <p:nvPr/>
        </p:nvSpPr>
        <p:spPr>
          <a:xfrm rot="0">
            <a:off x="8226953" y="6066555"/>
            <a:ext cx="10806277" cy="830013"/>
          </a:xfrm>
          <a:prstGeom prst="rect">
            <a:avLst/>
          </a:prstGeom>
        </p:spPr>
        <p:txBody>
          <a:bodyPr anchor="t" rtlCol="false" tIns="0" lIns="0" bIns="0" rIns="0">
            <a:spAutoFit/>
          </a:bodyPr>
          <a:lstStyle/>
          <a:p>
            <a:pPr algn="l">
              <a:lnSpc>
                <a:spcPts val="6648"/>
              </a:lnSpc>
            </a:pPr>
            <a:r>
              <a:rPr lang="en-US" sz="5361">
                <a:solidFill>
                  <a:srgbClr val="343434"/>
                </a:solidFill>
                <a:latin typeface="Francois One"/>
                <a:ea typeface="Francois One"/>
                <a:cs typeface="Francois One"/>
                <a:sym typeface="Francois One"/>
              </a:rPr>
              <a:t>- QUY TRÌNH THỰC HIỆN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399154" y="2914611"/>
            <a:ext cx="8503591" cy="5867478"/>
          </a:xfrm>
          <a:custGeom>
            <a:avLst/>
            <a:gdLst/>
            <a:ahLst/>
            <a:cxnLst/>
            <a:rect r="r" b="b" t="t" l="l"/>
            <a:pathLst>
              <a:path h="5867478" w="8503591">
                <a:moveTo>
                  <a:pt x="0" y="0"/>
                </a:moveTo>
                <a:lnTo>
                  <a:pt x="8503591" y="0"/>
                </a:lnTo>
                <a:lnTo>
                  <a:pt x="8503591" y="5867478"/>
                </a:lnTo>
                <a:lnTo>
                  <a:pt x="0" y="5867478"/>
                </a:lnTo>
                <a:lnTo>
                  <a:pt x="0" y="0"/>
                </a:lnTo>
                <a:close/>
              </a:path>
            </a:pathLst>
          </a:custGeom>
          <a:blipFill>
            <a:blip r:embed="rId2"/>
            <a:stretch>
              <a:fillRect l="0" t="0" r="0" b="0"/>
            </a:stretch>
          </a:blipFill>
        </p:spPr>
      </p:sp>
      <p:sp>
        <p:nvSpPr>
          <p:cNvPr name="TextBox 4" id="4"/>
          <p:cNvSpPr txBox="true"/>
          <p:nvPr/>
        </p:nvSpPr>
        <p:spPr>
          <a:xfrm rot="0">
            <a:off x="3187182" y="250986"/>
            <a:ext cx="12639785"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THIẾT LẬP MÁY ẢO </a:t>
            </a:r>
          </a:p>
        </p:txBody>
      </p:sp>
      <p:sp>
        <p:nvSpPr>
          <p:cNvPr name="TextBox 5" id="5"/>
          <p:cNvSpPr txBox="true"/>
          <p:nvPr/>
        </p:nvSpPr>
        <p:spPr>
          <a:xfrm rot="0">
            <a:off x="9144000" y="4478997"/>
            <a:ext cx="12790602" cy="3165477"/>
          </a:xfrm>
          <a:prstGeom prst="rect">
            <a:avLst/>
          </a:prstGeom>
        </p:spPr>
        <p:txBody>
          <a:bodyPr anchor="t" rtlCol="false" tIns="0" lIns="0" bIns="0" rIns="0">
            <a:spAutoFit/>
          </a:bodyPr>
          <a:lstStyle/>
          <a:p>
            <a:pPr algn="just">
              <a:lnSpc>
                <a:spcPts val="8749"/>
              </a:lnSpc>
            </a:pPr>
            <a:r>
              <a:rPr lang="en-US" sz="3499">
                <a:solidFill>
                  <a:srgbClr val="343434"/>
                </a:solidFill>
                <a:latin typeface="Francois One"/>
                <a:ea typeface="Francois One"/>
                <a:cs typeface="Francois One"/>
                <a:sym typeface="Francois One"/>
              </a:rPr>
              <a:t>- Tạo máy ảo</a:t>
            </a:r>
          </a:p>
          <a:p>
            <a:pPr algn="just">
              <a:lnSpc>
                <a:spcPts val="8749"/>
              </a:lnSpc>
            </a:pPr>
            <a:r>
              <a:rPr lang="en-US" sz="3499">
                <a:solidFill>
                  <a:srgbClr val="343434"/>
                </a:solidFill>
                <a:latin typeface="Francois One"/>
                <a:ea typeface="Francois One"/>
                <a:cs typeface="Francois One"/>
                <a:sym typeface="Francois One"/>
              </a:rPr>
              <a:t>- Cài hệ điều hành Ubuntu Server</a:t>
            </a:r>
          </a:p>
          <a:p>
            <a:pPr algn="just">
              <a:lnSpc>
                <a:spcPts val="8749"/>
              </a:lnSpc>
            </a:pPr>
            <a:r>
              <a:rPr lang="en-US" sz="3499">
                <a:solidFill>
                  <a:srgbClr val="343434"/>
                </a:solidFill>
                <a:latin typeface="Francois One"/>
                <a:ea typeface="Francois One"/>
                <a:cs typeface="Francois One"/>
                <a:sym typeface="Francois One"/>
              </a:rPr>
              <a:t>- Cài các gói cần thiết như: Xampp, PHP mySQL,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224460" y="3615179"/>
            <a:ext cx="8919540" cy="6165632"/>
          </a:xfrm>
          <a:custGeom>
            <a:avLst/>
            <a:gdLst/>
            <a:ahLst/>
            <a:cxnLst/>
            <a:rect r="r" b="b" t="t" l="l"/>
            <a:pathLst>
              <a:path h="6165632" w="8919540">
                <a:moveTo>
                  <a:pt x="0" y="0"/>
                </a:moveTo>
                <a:lnTo>
                  <a:pt x="8919540" y="0"/>
                </a:lnTo>
                <a:lnTo>
                  <a:pt x="8919540" y="6165632"/>
                </a:lnTo>
                <a:lnTo>
                  <a:pt x="0" y="6165632"/>
                </a:lnTo>
                <a:lnTo>
                  <a:pt x="0" y="0"/>
                </a:lnTo>
                <a:close/>
              </a:path>
            </a:pathLst>
          </a:custGeom>
          <a:blipFill>
            <a:blip r:embed="rId2"/>
            <a:stretch>
              <a:fillRect l="0" t="0" r="0" b="0"/>
            </a:stretch>
          </a:blipFill>
        </p:spPr>
      </p:sp>
      <p:sp>
        <p:nvSpPr>
          <p:cNvPr name="TextBox 4" id="4"/>
          <p:cNvSpPr txBox="true"/>
          <p:nvPr/>
        </p:nvSpPr>
        <p:spPr>
          <a:xfrm rot="0">
            <a:off x="3187182" y="250986"/>
            <a:ext cx="12639785"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THIẾT LẬP MÁY ẢO </a:t>
            </a:r>
          </a:p>
        </p:txBody>
      </p:sp>
      <p:sp>
        <p:nvSpPr>
          <p:cNvPr name="TextBox 5" id="5"/>
          <p:cNvSpPr txBox="true"/>
          <p:nvPr/>
        </p:nvSpPr>
        <p:spPr>
          <a:xfrm rot="0">
            <a:off x="9401410" y="5401594"/>
            <a:ext cx="8706011" cy="924562"/>
          </a:xfrm>
          <a:prstGeom prst="rect">
            <a:avLst/>
          </a:prstGeom>
        </p:spPr>
        <p:txBody>
          <a:bodyPr anchor="t" rtlCol="false" tIns="0" lIns="0" bIns="0" rIns="0">
            <a:spAutoFit/>
          </a:bodyPr>
          <a:lstStyle/>
          <a:p>
            <a:pPr algn="just">
              <a:lnSpc>
                <a:spcPts val="8499"/>
              </a:lnSpc>
            </a:pPr>
            <a:r>
              <a:rPr lang="en-US" sz="3399">
                <a:solidFill>
                  <a:srgbClr val="343434"/>
                </a:solidFill>
                <a:latin typeface="Francois One"/>
                <a:ea typeface="Francois One"/>
                <a:cs typeface="Francois One"/>
                <a:sym typeface="Francois One"/>
              </a:rPr>
              <a:t>Sử dụng Xshell để tương tác với máy ảo dễ dàng</a:t>
            </a:r>
          </a:p>
        </p:txBody>
      </p:sp>
      <p:sp>
        <p:nvSpPr>
          <p:cNvPr name="TextBox 6" id="6"/>
          <p:cNvSpPr txBox="true"/>
          <p:nvPr/>
        </p:nvSpPr>
        <p:spPr>
          <a:xfrm rot="0">
            <a:off x="652611" y="1780589"/>
            <a:ext cx="12790602" cy="1409700"/>
          </a:xfrm>
          <a:prstGeom prst="rect">
            <a:avLst/>
          </a:prstGeom>
        </p:spPr>
        <p:txBody>
          <a:bodyPr anchor="t" rtlCol="false" tIns="0" lIns="0" bIns="0" rIns="0">
            <a:spAutoFit/>
          </a:bodyPr>
          <a:lstStyle/>
          <a:p>
            <a:pPr algn="just">
              <a:lnSpc>
                <a:spcPts val="7500"/>
              </a:lnSpc>
            </a:pPr>
            <a:r>
              <a:rPr lang="en-US" sz="3000">
                <a:solidFill>
                  <a:srgbClr val="343434"/>
                </a:solidFill>
                <a:latin typeface="Francois One"/>
                <a:ea typeface="Francois One"/>
                <a:cs typeface="Francois One"/>
                <a:sym typeface="Francois One"/>
              </a:rPr>
              <a:t>Download Xshell</a:t>
            </a:r>
          </a:p>
          <a:p>
            <a:pPr algn="just">
              <a:lnSpc>
                <a:spcPts val="1500"/>
              </a:lnSpc>
            </a:pPr>
            <a:r>
              <a:rPr lang="en-US" sz="3000">
                <a:solidFill>
                  <a:srgbClr val="8C52FF"/>
                </a:solidFill>
                <a:latin typeface="Francois One"/>
                <a:ea typeface="Francois One"/>
                <a:cs typeface="Francois One"/>
                <a:sym typeface="Francois One"/>
              </a:rPr>
              <a:t>https://www.netsarang.com/en/free-for-home-school/</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894286" y="3040875"/>
            <a:ext cx="9009256" cy="7162359"/>
          </a:xfrm>
          <a:custGeom>
            <a:avLst/>
            <a:gdLst/>
            <a:ahLst/>
            <a:cxnLst/>
            <a:rect r="r" b="b" t="t" l="l"/>
            <a:pathLst>
              <a:path h="7162359" w="9009256">
                <a:moveTo>
                  <a:pt x="0" y="0"/>
                </a:moveTo>
                <a:lnTo>
                  <a:pt x="9009257" y="0"/>
                </a:lnTo>
                <a:lnTo>
                  <a:pt x="9009257" y="7162359"/>
                </a:lnTo>
                <a:lnTo>
                  <a:pt x="0" y="7162359"/>
                </a:lnTo>
                <a:lnTo>
                  <a:pt x="0" y="0"/>
                </a:lnTo>
                <a:close/>
              </a:path>
            </a:pathLst>
          </a:custGeom>
          <a:blipFill>
            <a:blip r:embed="rId2"/>
            <a:stretch>
              <a:fillRect l="0" t="0" r="0" b="0"/>
            </a:stretch>
          </a:blipFill>
        </p:spPr>
      </p:sp>
      <p:sp>
        <p:nvSpPr>
          <p:cNvPr name="TextBox 4" id="4"/>
          <p:cNvSpPr txBox="true"/>
          <p:nvPr/>
        </p:nvSpPr>
        <p:spPr>
          <a:xfrm rot="0">
            <a:off x="3187182" y="250986"/>
            <a:ext cx="12639785"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ĐƯA THƯ MỤC WEB VÀO MÁY ẢO</a:t>
            </a:r>
          </a:p>
        </p:txBody>
      </p:sp>
      <p:sp>
        <p:nvSpPr>
          <p:cNvPr name="TextBox 5" id="5"/>
          <p:cNvSpPr txBox="true"/>
          <p:nvPr/>
        </p:nvSpPr>
        <p:spPr>
          <a:xfrm rot="0">
            <a:off x="11473962" y="5137170"/>
            <a:ext cx="8706011" cy="1484885"/>
          </a:xfrm>
          <a:prstGeom prst="rect">
            <a:avLst/>
          </a:prstGeom>
        </p:spPr>
        <p:txBody>
          <a:bodyPr anchor="t" rtlCol="false" tIns="0" lIns="0" bIns="0" rIns="0">
            <a:spAutoFit/>
          </a:bodyPr>
          <a:lstStyle/>
          <a:p>
            <a:pPr algn="just">
              <a:lnSpc>
                <a:spcPts val="6187"/>
              </a:lnSpc>
            </a:pPr>
            <a:r>
              <a:rPr lang="en-US" sz="3399">
                <a:solidFill>
                  <a:srgbClr val="343434"/>
                </a:solidFill>
                <a:latin typeface="Francois One"/>
                <a:ea typeface="Francois One"/>
                <a:cs typeface="Francois One"/>
                <a:sym typeface="Francois One"/>
              </a:rPr>
              <a:t>Sử dụng FileZilla để sao chép </a:t>
            </a:r>
          </a:p>
          <a:p>
            <a:pPr algn="just">
              <a:lnSpc>
                <a:spcPts val="6187"/>
              </a:lnSpc>
            </a:pPr>
            <a:r>
              <a:rPr lang="en-US" sz="3399">
                <a:solidFill>
                  <a:srgbClr val="343434"/>
                </a:solidFill>
                <a:latin typeface="Francois One"/>
                <a:ea typeface="Francois One"/>
                <a:cs typeface="Francois One"/>
                <a:sym typeface="Francois One"/>
              </a:rPr>
              <a:t>thư mục web vào máy ảo</a:t>
            </a:r>
          </a:p>
        </p:txBody>
      </p:sp>
      <p:sp>
        <p:nvSpPr>
          <p:cNvPr name="TextBox 6" id="6"/>
          <p:cNvSpPr txBox="true"/>
          <p:nvPr/>
        </p:nvSpPr>
        <p:spPr>
          <a:xfrm rot="0">
            <a:off x="697995" y="1527149"/>
            <a:ext cx="12790602" cy="1409700"/>
          </a:xfrm>
          <a:prstGeom prst="rect">
            <a:avLst/>
          </a:prstGeom>
        </p:spPr>
        <p:txBody>
          <a:bodyPr anchor="t" rtlCol="false" tIns="0" lIns="0" bIns="0" rIns="0">
            <a:spAutoFit/>
          </a:bodyPr>
          <a:lstStyle/>
          <a:p>
            <a:pPr algn="just">
              <a:lnSpc>
                <a:spcPts val="7500"/>
              </a:lnSpc>
            </a:pPr>
            <a:r>
              <a:rPr lang="en-US" sz="3000">
                <a:solidFill>
                  <a:srgbClr val="343434"/>
                </a:solidFill>
                <a:latin typeface="Francois One"/>
                <a:ea typeface="Francois One"/>
                <a:cs typeface="Francois One"/>
                <a:sym typeface="Francois One"/>
              </a:rPr>
              <a:t>Download FileZilla</a:t>
            </a:r>
          </a:p>
          <a:p>
            <a:pPr algn="just">
              <a:lnSpc>
                <a:spcPts val="1500"/>
              </a:lnSpc>
            </a:pPr>
            <a:r>
              <a:rPr lang="en-US" sz="3000">
                <a:solidFill>
                  <a:srgbClr val="8C52FF"/>
                </a:solidFill>
                <a:latin typeface="Francois One"/>
                <a:ea typeface="Francois One"/>
                <a:cs typeface="Francois One"/>
                <a:sym typeface="Francois One"/>
              </a:rPr>
              <a:t>https://filezilla-project.org/download.php?show_all=1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1967476" y="3736827"/>
            <a:ext cx="14410199" cy="6279211"/>
          </a:xfrm>
          <a:custGeom>
            <a:avLst/>
            <a:gdLst/>
            <a:ahLst/>
            <a:cxnLst/>
            <a:rect r="r" b="b" t="t" l="l"/>
            <a:pathLst>
              <a:path h="6279211" w="14410199">
                <a:moveTo>
                  <a:pt x="0" y="0"/>
                </a:moveTo>
                <a:lnTo>
                  <a:pt x="14410198" y="0"/>
                </a:lnTo>
                <a:lnTo>
                  <a:pt x="14410198" y="6279211"/>
                </a:lnTo>
                <a:lnTo>
                  <a:pt x="0" y="6279211"/>
                </a:lnTo>
                <a:lnTo>
                  <a:pt x="0" y="0"/>
                </a:lnTo>
                <a:close/>
              </a:path>
            </a:pathLst>
          </a:custGeom>
          <a:blipFill>
            <a:blip r:embed="rId2"/>
            <a:stretch>
              <a:fillRect l="0" t="0" r="-10666" b="0"/>
            </a:stretch>
          </a:blipFill>
        </p:spPr>
      </p:sp>
      <p:sp>
        <p:nvSpPr>
          <p:cNvPr name="TextBox 4" id="4"/>
          <p:cNvSpPr txBox="true"/>
          <p:nvPr/>
        </p:nvSpPr>
        <p:spPr>
          <a:xfrm rot="0">
            <a:off x="3187182" y="250986"/>
            <a:ext cx="12639785"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TẠO CƠ SỞ DỮ LIỆU</a:t>
            </a:r>
          </a:p>
        </p:txBody>
      </p:sp>
      <p:sp>
        <p:nvSpPr>
          <p:cNvPr name="TextBox 5" id="5"/>
          <p:cNvSpPr txBox="true"/>
          <p:nvPr/>
        </p:nvSpPr>
        <p:spPr>
          <a:xfrm rot="0">
            <a:off x="9794509" y="1975717"/>
            <a:ext cx="7253712" cy="1484885"/>
          </a:xfrm>
          <a:prstGeom prst="rect">
            <a:avLst/>
          </a:prstGeom>
        </p:spPr>
        <p:txBody>
          <a:bodyPr anchor="t" rtlCol="false" tIns="0" lIns="0" bIns="0" rIns="0">
            <a:spAutoFit/>
          </a:bodyPr>
          <a:lstStyle/>
          <a:p>
            <a:pPr algn="just">
              <a:lnSpc>
                <a:spcPts val="6187"/>
              </a:lnSpc>
            </a:pPr>
            <a:r>
              <a:rPr lang="en-US" sz="3399">
                <a:solidFill>
                  <a:srgbClr val="343434"/>
                </a:solidFill>
                <a:latin typeface="Francois One"/>
                <a:ea typeface="Francois One"/>
                <a:cs typeface="Francois One"/>
                <a:sym typeface="Francois One"/>
              </a:rPr>
              <a:t>Vào phpMyAdmin tạo một cơ sở dữ liệu mới và import cơ sở dữ liệu của web vào</a:t>
            </a:r>
          </a:p>
        </p:txBody>
      </p:sp>
      <p:sp>
        <p:nvSpPr>
          <p:cNvPr name="TextBox 6" id="6"/>
          <p:cNvSpPr txBox="true"/>
          <p:nvPr/>
        </p:nvSpPr>
        <p:spPr>
          <a:xfrm rot="0">
            <a:off x="743380" y="1975210"/>
            <a:ext cx="6572946" cy="838200"/>
          </a:xfrm>
          <a:prstGeom prst="rect">
            <a:avLst/>
          </a:prstGeom>
        </p:spPr>
        <p:txBody>
          <a:bodyPr anchor="t" rtlCol="false" tIns="0" lIns="0" bIns="0" rIns="0">
            <a:spAutoFit/>
          </a:bodyPr>
          <a:lstStyle/>
          <a:p>
            <a:pPr algn="just">
              <a:lnSpc>
                <a:spcPts val="7500"/>
              </a:lnSpc>
            </a:pPr>
            <a:r>
              <a:rPr lang="en-US" sz="3000">
                <a:solidFill>
                  <a:srgbClr val="8C52FF"/>
                </a:solidFill>
                <a:latin typeface="Francois One"/>
                <a:ea typeface="Francois One"/>
                <a:cs typeface="Francois One"/>
                <a:sym typeface="Francois One"/>
              </a:rPr>
              <a:t>http://192.168.94.128/phpmyadmin/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2890244" y="2704321"/>
            <a:ext cx="12507512" cy="7582679"/>
          </a:xfrm>
          <a:custGeom>
            <a:avLst/>
            <a:gdLst/>
            <a:ahLst/>
            <a:cxnLst/>
            <a:rect r="r" b="b" t="t" l="l"/>
            <a:pathLst>
              <a:path h="7582679" w="12507512">
                <a:moveTo>
                  <a:pt x="0" y="0"/>
                </a:moveTo>
                <a:lnTo>
                  <a:pt x="12507512" y="0"/>
                </a:lnTo>
                <a:lnTo>
                  <a:pt x="12507512" y="7582679"/>
                </a:lnTo>
                <a:lnTo>
                  <a:pt x="0" y="7582679"/>
                </a:lnTo>
                <a:lnTo>
                  <a:pt x="0" y="0"/>
                </a:lnTo>
                <a:close/>
              </a:path>
            </a:pathLst>
          </a:custGeom>
          <a:blipFill>
            <a:blip r:embed="rId2"/>
            <a:stretch>
              <a:fillRect l="0" t="0" r="0" b="0"/>
            </a:stretch>
          </a:blipFill>
        </p:spPr>
      </p:sp>
      <p:sp>
        <p:nvSpPr>
          <p:cNvPr name="TextBox 4" id="4"/>
          <p:cNvSpPr txBox="true"/>
          <p:nvPr/>
        </p:nvSpPr>
        <p:spPr>
          <a:xfrm rot="0">
            <a:off x="3187182" y="250986"/>
            <a:ext cx="12639785"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CHẠY WEB </a:t>
            </a:r>
          </a:p>
        </p:txBody>
      </p:sp>
      <p:sp>
        <p:nvSpPr>
          <p:cNvPr name="TextBox 5" id="5"/>
          <p:cNvSpPr txBox="true"/>
          <p:nvPr/>
        </p:nvSpPr>
        <p:spPr>
          <a:xfrm rot="0">
            <a:off x="9507075" y="1872238"/>
            <a:ext cx="8706011" cy="703835"/>
          </a:xfrm>
          <a:prstGeom prst="rect">
            <a:avLst/>
          </a:prstGeom>
        </p:spPr>
        <p:txBody>
          <a:bodyPr anchor="t" rtlCol="false" tIns="0" lIns="0" bIns="0" rIns="0">
            <a:spAutoFit/>
          </a:bodyPr>
          <a:lstStyle/>
          <a:p>
            <a:pPr algn="just">
              <a:lnSpc>
                <a:spcPts val="6187"/>
              </a:lnSpc>
            </a:pPr>
            <a:r>
              <a:rPr lang="en-US" sz="3399">
                <a:solidFill>
                  <a:srgbClr val="343434"/>
                </a:solidFill>
                <a:latin typeface="Francois One"/>
                <a:ea typeface="Francois One"/>
                <a:cs typeface="Francois One"/>
                <a:sym typeface="Francois One"/>
              </a:rPr>
              <a:t>Trang chủ web sau khi hoàn thành</a:t>
            </a:r>
          </a:p>
        </p:txBody>
      </p:sp>
      <p:sp>
        <p:nvSpPr>
          <p:cNvPr name="TextBox 6" id="6"/>
          <p:cNvSpPr txBox="true"/>
          <p:nvPr/>
        </p:nvSpPr>
        <p:spPr>
          <a:xfrm rot="0">
            <a:off x="697995" y="1681738"/>
            <a:ext cx="5150904" cy="838200"/>
          </a:xfrm>
          <a:prstGeom prst="rect">
            <a:avLst/>
          </a:prstGeom>
        </p:spPr>
        <p:txBody>
          <a:bodyPr anchor="t" rtlCol="false" tIns="0" lIns="0" bIns="0" rIns="0">
            <a:spAutoFit/>
          </a:bodyPr>
          <a:lstStyle/>
          <a:p>
            <a:pPr algn="just">
              <a:lnSpc>
                <a:spcPts val="7500"/>
              </a:lnSpc>
            </a:pPr>
            <a:r>
              <a:rPr lang="en-US" sz="3000">
                <a:solidFill>
                  <a:srgbClr val="8C52FF"/>
                </a:solidFill>
                <a:latin typeface="Francois One"/>
                <a:ea typeface="Francois One"/>
                <a:cs typeface="Francois One"/>
                <a:sym typeface="Francois One"/>
              </a:rPr>
              <a:t>http://192.168.94.128/index.php</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TextBox 3" id="3"/>
          <p:cNvSpPr txBox="true"/>
          <p:nvPr/>
        </p:nvSpPr>
        <p:spPr>
          <a:xfrm rot="0">
            <a:off x="3686409" y="345825"/>
            <a:ext cx="10915340" cy="1038225"/>
          </a:xfrm>
          <a:prstGeom prst="rect">
            <a:avLst/>
          </a:prstGeom>
        </p:spPr>
        <p:txBody>
          <a:bodyPr anchor="t" rtlCol="false" tIns="0" lIns="0" bIns="0" rIns="0">
            <a:spAutoFit/>
          </a:bodyPr>
          <a:lstStyle/>
          <a:p>
            <a:pPr algn="l">
              <a:lnSpc>
                <a:spcPts val="8400"/>
              </a:lnSpc>
            </a:pPr>
            <a:r>
              <a:rPr lang="en-US" sz="6000">
                <a:solidFill>
                  <a:srgbClr val="343434"/>
                </a:solidFill>
                <a:latin typeface="Francois One"/>
                <a:ea typeface="Francois One"/>
                <a:cs typeface="Francois One"/>
                <a:sym typeface="Francois One"/>
              </a:rPr>
              <a:t>KẾT LUẬN VÀ HƯỚNG PHÁT TRIỂN</a:t>
            </a:r>
          </a:p>
        </p:txBody>
      </p:sp>
      <p:sp>
        <p:nvSpPr>
          <p:cNvPr name="TextBox 4" id="4"/>
          <p:cNvSpPr txBox="true"/>
          <p:nvPr/>
        </p:nvSpPr>
        <p:spPr>
          <a:xfrm rot="0">
            <a:off x="1024715" y="3060368"/>
            <a:ext cx="7147815" cy="6553200"/>
          </a:xfrm>
          <a:prstGeom prst="rect">
            <a:avLst/>
          </a:prstGeom>
        </p:spPr>
        <p:txBody>
          <a:bodyPr anchor="t" rtlCol="false" tIns="0" lIns="0" bIns="0" rIns="0">
            <a:spAutoFit/>
          </a:bodyPr>
          <a:lstStyle/>
          <a:p>
            <a:pPr algn="just">
              <a:lnSpc>
                <a:spcPts val="7500"/>
              </a:lnSpc>
            </a:pPr>
            <a:r>
              <a:rPr lang="en-US" sz="3000">
                <a:solidFill>
                  <a:srgbClr val="343434"/>
                </a:solidFill>
                <a:latin typeface="Francois One"/>
                <a:ea typeface="Francois One"/>
                <a:cs typeface="Francois One"/>
                <a:sym typeface="Francois One"/>
              </a:rPr>
              <a:t>- </a:t>
            </a:r>
            <a:r>
              <a:rPr lang="en-US" sz="3000">
                <a:solidFill>
                  <a:srgbClr val="343434"/>
                </a:solidFill>
                <a:latin typeface="Francois One"/>
                <a:ea typeface="Francois One"/>
                <a:cs typeface="Francois One"/>
                <a:sym typeface="Francois One"/>
              </a:rPr>
              <a:t>Xây dựng thành công hệ thống website tuyển sinh trực tuyến với giao diện thân thiện, hiện đại và dễ sử dụng.</a:t>
            </a:r>
          </a:p>
          <a:p>
            <a:pPr algn="just">
              <a:lnSpc>
                <a:spcPts val="7500"/>
              </a:lnSpc>
            </a:pPr>
            <a:r>
              <a:rPr lang="en-US" sz="3000">
                <a:solidFill>
                  <a:srgbClr val="343434"/>
                </a:solidFill>
                <a:latin typeface="Francois One"/>
                <a:ea typeface="Francois One"/>
                <a:cs typeface="Francois One"/>
                <a:sym typeface="Francois One"/>
              </a:rPr>
              <a:t>- Cung cấp các chức năng chính như quản lý thông tin tuyển sinh, đăng ký trực tuyến và tìm kiếm ngành học, đáp ứng tốt các nhu cầu của thí sinh và quản trị viên.</a:t>
            </a:r>
          </a:p>
        </p:txBody>
      </p:sp>
      <p:sp>
        <p:nvSpPr>
          <p:cNvPr name="TextBox 5" id="5"/>
          <p:cNvSpPr txBox="true"/>
          <p:nvPr/>
        </p:nvSpPr>
        <p:spPr>
          <a:xfrm rot="0">
            <a:off x="3250161" y="1710603"/>
            <a:ext cx="2107936" cy="1083945"/>
          </a:xfrm>
          <a:prstGeom prst="rect">
            <a:avLst/>
          </a:prstGeom>
        </p:spPr>
        <p:txBody>
          <a:bodyPr anchor="t" rtlCol="false" tIns="0" lIns="0" bIns="0" rIns="0">
            <a:spAutoFit/>
          </a:bodyPr>
          <a:lstStyle/>
          <a:p>
            <a:pPr algn="just">
              <a:lnSpc>
                <a:spcPts val="9839"/>
              </a:lnSpc>
            </a:pPr>
            <a:r>
              <a:rPr lang="en-US" sz="3999">
                <a:solidFill>
                  <a:srgbClr val="3E67C8"/>
                </a:solidFill>
                <a:latin typeface="Francois One"/>
                <a:ea typeface="Francois One"/>
                <a:cs typeface="Francois One"/>
                <a:sym typeface="Francois One"/>
              </a:rPr>
              <a:t>KẾT LUẬN</a:t>
            </a:r>
          </a:p>
        </p:txBody>
      </p:sp>
      <p:sp>
        <p:nvSpPr>
          <p:cNvPr name="TextBox 6" id="6"/>
          <p:cNvSpPr txBox="true"/>
          <p:nvPr/>
        </p:nvSpPr>
        <p:spPr>
          <a:xfrm rot="0">
            <a:off x="10153730" y="3060368"/>
            <a:ext cx="7105570" cy="6553200"/>
          </a:xfrm>
          <a:prstGeom prst="rect">
            <a:avLst/>
          </a:prstGeom>
        </p:spPr>
        <p:txBody>
          <a:bodyPr anchor="t" rtlCol="false" tIns="0" lIns="0" bIns="0" rIns="0">
            <a:spAutoFit/>
          </a:bodyPr>
          <a:lstStyle/>
          <a:p>
            <a:pPr algn="just">
              <a:lnSpc>
                <a:spcPts val="7500"/>
              </a:lnSpc>
            </a:pPr>
            <a:r>
              <a:rPr lang="en-US" sz="3000">
                <a:solidFill>
                  <a:srgbClr val="343434"/>
                </a:solidFill>
                <a:latin typeface="Francois One"/>
                <a:ea typeface="Francois One"/>
                <a:cs typeface="Francois One"/>
                <a:sym typeface="Francois One"/>
              </a:rPr>
              <a:t>- Tích hợp đa ngôn ngữ: Phát triển hệ thống hỗ trợ nhiều ngôn ngữ để phục vụ thí sinh quốc tế, mở rộng phạm vi tuyển sinh.</a:t>
            </a:r>
          </a:p>
          <a:p>
            <a:pPr algn="just">
              <a:lnSpc>
                <a:spcPts val="7500"/>
              </a:lnSpc>
            </a:pPr>
            <a:r>
              <a:rPr lang="en-US" sz="3000">
                <a:solidFill>
                  <a:srgbClr val="343434"/>
                </a:solidFill>
                <a:latin typeface="Francois One"/>
                <a:ea typeface="Francois One"/>
                <a:cs typeface="Francois One"/>
                <a:sym typeface="Francois One"/>
              </a:rPr>
              <a:t>- Thanh toán trực tuyến: Triển khai chức năng thanh toán học phí hoặc các khoản phí tuyển sinh trực tuyến để tăng tính tiện lợi.</a:t>
            </a:r>
          </a:p>
          <a:p>
            <a:pPr algn="just">
              <a:lnSpc>
                <a:spcPts val="7500"/>
              </a:lnSpc>
            </a:pPr>
          </a:p>
        </p:txBody>
      </p:sp>
      <p:sp>
        <p:nvSpPr>
          <p:cNvPr name="TextBox 7" id="7"/>
          <p:cNvSpPr txBox="true"/>
          <p:nvPr/>
        </p:nvSpPr>
        <p:spPr>
          <a:xfrm rot="0">
            <a:off x="11706778" y="1710603"/>
            <a:ext cx="4192749" cy="1083945"/>
          </a:xfrm>
          <a:prstGeom prst="rect">
            <a:avLst/>
          </a:prstGeom>
        </p:spPr>
        <p:txBody>
          <a:bodyPr anchor="t" rtlCol="false" tIns="0" lIns="0" bIns="0" rIns="0">
            <a:spAutoFit/>
          </a:bodyPr>
          <a:lstStyle/>
          <a:p>
            <a:pPr algn="just">
              <a:lnSpc>
                <a:spcPts val="9839"/>
              </a:lnSpc>
            </a:pPr>
            <a:r>
              <a:rPr lang="en-US" sz="3999">
                <a:solidFill>
                  <a:srgbClr val="3E67C8"/>
                </a:solidFill>
                <a:latin typeface="Francois One"/>
                <a:ea typeface="Francois One"/>
                <a:cs typeface="Francois One"/>
                <a:sym typeface="Francois One"/>
              </a:rPr>
              <a:t>HƯỚNG PHÁT TRIỂN</a:t>
            </a:r>
          </a:p>
        </p:txBody>
      </p:sp>
      <p:sp>
        <p:nvSpPr>
          <p:cNvPr name="AutoShape 8" id="8"/>
          <p:cNvSpPr/>
          <p:nvPr/>
        </p:nvSpPr>
        <p:spPr>
          <a:xfrm flipV="true">
            <a:off x="9163130" y="2490701"/>
            <a:ext cx="0" cy="7747933"/>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459291" y="458791"/>
            <a:ext cx="9369418" cy="9369418"/>
          </a:xfrm>
          <a:custGeom>
            <a:avLst/>
            <a:gdLst/>
            <a:ahLst/>
            <a:cxnLst/>
            <a:rect r="r" b="b" t="t" l="l"/>
            <a:pathLst>
              <a:path h="9369418" w="9369418">
                <a:moveTo>
                  <a:pt x="0" y="0"/>
                </a:moveTo>
                <a:lnTo>
                  <a:pt x="9369418" y="0"/>
                </a:lnTo>
                <a:lnTo>
                  <a:pt x="9369418" y="9369418"/>
                </a:lnTo>
                <a:lnTo>
                  <a:pt x="0" y="9369418"/>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1565253" y="2783953"/>
            <a:ext cx="5778062" cy="5778062"/>
          </a:xfrm>
          <a:custGeom>
            <a:avLst/>
            <a:gdLst/>
            <a:ahLst/>
            <a:cxnLst/>
            <a:rect r="r" b="b" t="t" l="l"/>
            <a:pathLst>
              <a:path h="5778062" w="5778062">
                <a:moveTo>
                  <a:pt x="0" y="0"/>
                </a:moveTo>
                <a:lnTo>
                  <a:pt x="5778063" y="0"/>
                </a:lnTo>
                <a:lnTo>
                  <a:pt x="5778063" y="5778062"/>
                </a:lnTo>
                <a:lnTo>
                  <a:pt x="0" y="5778062"/>
                </a:lnTo>
                <a:lnTo>
                  <a:pt x="0" y="0"/>
                </a:lnTo>
                <a:close/>
              </a:path>
            </a:pathLst>
          </a:custGeom>
          <a:blipFill>
            <a:blip r:embed="rId2"/>
            <a:stretch>
              <a:fillRect l="0" t="0" r="0" b="0"/>
            </a:stretch>
          </a:blipFill>
        </p:spPr>
      </p:sp>
      <p:sp>
        <p:nvSpPr>
          <p:cNvPr name="TextBox 4" id="4"/>
          <p:cNvSpPr txBox="true"/>
          <p:nvPr/>
        </p:nvSpPr>
        <p:spPr>
          <a:xfrm rot="0">
            <a:off x="7249081" y="374650"/>
            <a:ext cx="3789838"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MỤC ĐÍCH</a:t>
            </a:r>
          </a:p>
        </p:txBody>
      </p:sp>
      <p:sp>
        <p:nvSpPr>
          <p:cNvPr name="TextBox 5" id="5"/>
          <p:cNvSpPr txBox="true"/>
          <p:nvPr/>
        </p:nvSpPr>
        <p:spPr>
          <a:xfrm rot="0">
            <a:off x="8161958" y="1706445"/>
            <a:ext cx="9218355" cy="9127453"/>
          </a:xfrm>
          <a:prstGeom prst="rect">
            <a:avLst/>
          </a:prstGeom>
        </p:spPr>
        <p:txBody>
          <a:bodyPr anchor="t" rtlCol="false" tIns="0" lIns="0" bIns="0" rIns="0">
            <a:spAutoFit/>
          </a:bodyPr>
          <a:lstStyle/>
          <a:p>
            <a:pPr algn="just" marL="716290" indent="-358145" lvl="1">
              <a:lnSpc>
                <a:spcPts val="8161"/>
              </a:lnSpc>
              <a:buFont typeface="Arial"/>
              <a:buChar char="•"/>
            </a:pPr>
            <a:r>
              <a:rPr lang="en-US" sz="3317">
                <a:solidFill>
                  <a:srgbClr val="343434"/>
                </a:solidFill>
                <a:latin typeface="Francois One"/>
                <a:ea typeface="Francois One"/>
                <a:cs typeface="Francois One"/>
                <a:sym typeface="Francois One"/>
              </a:rPr>
              <a:t> Xây dựng một website hiện đại, thân thiện, dễ sử dụng và đầy đủ thông tin, giúp quảng bá hình ảnh và thông tin tuyển sinh.</a:t>
            </a:r>
          </a:p>
          <a:p>
            <a:pPr algn="just" marL="716290" indent="-358145" lvl="1">
              <a:lnSpc>
                <a:spcPts val="8161"/>
              </a:lnSpc>
              <a:buFont typeface="Arial"/>
              <a:buChar char="•"/>
            </a:pPr>
            <a:r>
              <a:rPr lang="en-US" sz="3317">
                <a:solidFill>
                  <a:srgbClr val="343434"/>
                </a:solidFill>
                <a:latin typeface="Francois One"/>
                <a:ea typeface="Francois One"/>
                <a:cs typeface="Francois One"/>
                <a:sym typeface="Francois One"/>
              </a:rPr>
              <a:t>C</a:t>
            </a:r>
            <a:r>
              <a:rPr lang="en-US" sz="3317">
                <a:solidFill>
                  <a:srgbClr val="343434"/>
                </a:solidFill>
                <a:latin typeface="Francois One"/>
                <a:ea typeface="Francois One"/>
                <a:cs typeface="Francois One"/>
                <a:sym typeface="Francois One"/>
              </a:rPr>
              <a:t>ung cấp các thông tin quan trọng về ngành học, chương trình đào tạo, ... </a:t>
            </a:r>
          </a:p>
          <a:p>
            <a:pPr algn="just">
              <a:lnSpc>
                <a:spcPts val="8161"/>
              </a:lnSpc>
            </a:pPr>
            <a:r>
              <a:rPr lang="en-US" sz="3317">
                <a:solidFill>
                  <a:srgbClr val="343434"/>
                </a:solidFill>
                <a:latin typeface="Francois One"/>
                <a:ea typeface="Francois One"/>
                <a:cs typeface="Francois One"/>
                <a:sym typeface="Francois One"/>
              </a:rPr>
              <a:t>=&gt; W</a:t>
            </a:r>
            <a:r>
              <a:rPr lang="en-US" sz="3317">
                <a:solidFill>
                  <a:srgbClr val="343434"/>
                </a:solidFill>
                <a:latin typeface="Francois One"/>
                <a:ea typeface="Francois One"/>
                <a:cs typeface="Francois One"/>
                <a:sym typeface="Francois One"/>
              </a:rPr>
              <a:t>ebsite sẽ giúp trường đại học thu hút được nhiều sinh viên tiềm năng và hỗ trợ thí sinh trong quá trình tìm hiểu, đăng ký tuyển sinh.</a:t>
            </a:r>
          </a:p>
          <a:p>
            <a:pPr algn="just">
              <a:lnSpc>
                <a:spcPts val="8161"/>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1671150" y="2814209"/>
            <a:ext cx="5778062" cy="5778062"/>
          </a:xfrm>
          <a:custGeom>
            <a:avLst/>
            <a:gdLst/>
            <a:ahLst/>
            <a:cxnLst/>
            <a:rect r="r" b="b" t="t" l="l"/>
            <a:pathLst>
              <a:path h="5778062" w="5778062">
                <a:moveTo>
                  <a:pt x="0" y="0"/>
                </a:moveTo>
                <a:lnTo>
                  <a:pt x="5778062" y="0"/>
                </a:lnTo>
                <a:lnTo>
                  <a:pt x="5778062" y="5778062"/>
                </a:lnTo>
                <a:lnTo>
                  <a:pt x="0" y="5778062"/>
                </a:lnTo>
                <a:lnTo>
                  <a:pt x="0" y="0"/>
                </a:lnTo>
                <a:close/>
              </a:path>
            </a:pathLst>
          </a:custGeom>
          <a:blipFill>
            <a:blip r:embed="rId2"/>
            <a:stretch>
              <a:fillRect l="0" t="0" r="0" b="0"/>
            </a:stretch>
          </a:blipFill>
        </p:spPr>
      </p:sp>
      <p:sp>
        <p:nvSpPr>
          <p:cNvPr name="TextBox 4" id="4"/>
          <p:cNvSpPr txBox="true"/>
          <p:nvPr/>
        </p:nvSpPr>
        <p:spPr>
          <a:xfrm rot="0">
            <a:off x="7249081" y="374650"/>
            <a:ext cx="3789838"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Ý NGHĨA</a:t>
            </a:r>
          </a:p>
        </p:txBody>
      </p:sp>
      <p:sp>
        <p:nvSpPr>
          <p:cNvPr name="TextBox 5" id="5"/>
          <p:cNvSpPr txBox="true"/>
          <p:nvPr/>
        </p:nvSpPr>
        <p:spPr>
          <a:xfrm rot="0">
            <a:off x="8161958" y="1706445"/>
            <a:ext cx="9218355" cy="9127453"/>
          </a:xfrm>
          <a:prstGeom prst="rect">
            <a:avLst/>
          </a:prstGeom>
        </p:spPr>
        <p:txBody>
          <a:bodyPr anchor="t" rtlCol="false" tIns="0" lIns="0" bIns="0" rIns="0">
            <a:spAutoFit/>
          </a:bodyPr>
          <a:lstStyle/>
          <a:p>
            <a:pPr algn="just">
              <a:lnSpc>
                <a:spcPts val="8161"/>
              </a:lnSpc>
            </a:pPr>
            <a:r>
              <a:rPr lang="en-US" sz="3317">
                <a:solidFill>
                  <a:srgbClr val="343434"/>
                </a:solidFill>
                <a:latin typeface="Francois One"/>
                <a:ea typeface="Francois One"/>
                <a:cs typeface="Francois One"/>
                <a:sym typeface="Francois One"/>
              </a:rPr>
              <a:t>        Góp phần vào việc nâng cao hiệu quả truyền thông số trong lĩnh vực giáo dục:</a:t>
            </a:r>
          </a:p>
          <a:p>
            <a:pPr algn="just" marL="716290" indent="-358145" lvl="1">
              <a:lnSpc>
                <a:spcPts val="8161"/>
              </a:lnSpc>
              <a:buFont typeface="Arial"/>
              <a:buChar char="•"/>
            </a:pPr>
            <a:r>
              <a:rPr lang="en-US" sz="3317">
                <a:solidFill>
                  <a:srgbClr val="343434"/>
                </a:solidFill>
                <a:latin typeface="Francois One"/>
                <a:ea typeface="Francois One"/>
                <a:cs typeface="Francois One"/>
                <a:sym typeface="Francois One"/>
              </a:rPr>
              <a:t>Hỗ trợ thí sinh và phụ huynh, cung cấp thông tin nhanh chóng, chính xác, giúp họ dễ dàng đưa ra quyết định phù hợp.</a:t>
            </a:r>
          </a:p>
          <a:p>
            <a:pPr algn="just" marL="716290" indent="-358145" lvl="1">
              <a:lnSpc>
                <a:spcPts val="8161"/>
              </a:lnSpc>
              <a:buFont typeface="Arial"/>
              <a:buChar char="•"/>
            </a:pPr>
            <a:r>
              <a:rPr lang="en-US" sz="3317">
                <a:solidFill>
                  <a:srgbClr val="343434"/>
                </a:solidFill>
                <a:latin typeface="Francois One"/>
                <a:ea typeface="Francois One"/>
                <a:cs typeface="Francois One"/>
                <a:sym typeface="Francois One"/>
              </a:rPr>
              <a:t>Ứng dụng công nghệ hiện đại góp phần thúc đẩy quá trình chuyển đổi số trong giáo dục, đáp ứng xu hướng phát triển của thời đại.</a:t>
            </a:r>
          </a:p>
          <a:p>
            <a:pPr algn="just">
              <a:lnSpc>
                <a:spcPts val="8161"/>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7576735" y="2371315"/>
            <a:ext cx="3134530" cy="3134530"/>
          </a:xfrm>
          <a:custGeom>
            <a:avLst/>
            <a:gdLst/>
            <a:ahLst/>
            <a:cxnLst/>
            <a:rect r="r" b="b" t="t" l="l"/>
            <a:pathLst>
              <a:path h="3134530" w="3134530">
                <a:moveTo>
                  <a:pt x="0" y="0"/>
                </a:moveTo>
                <a:lnTo>
                  <a:pt x="3134530" y="0"/>
                </a:lnTo>
                <a:lnTo>
                  <a:pt x="3134530" y="3134530"/>
                </a:lnTo>
                <a:lnTo>
                  <a:pt x="0" y="3134530"/>
                </a:lnTo>
                <a:lnTo>
                  <a:pt x="0" y="0"/>
                </a:lnTo>
                <a:close/>
              </a:path>
            </a:pathLst>
          </a:custGeom>
          <a:blipFill>
            <a:blip r:embed="rId2"/>
            <a:stretch>
              <a:fillRect l="0" t="0" r="0" b="0"/>
            </a:stretch>
          </a:blipFill>
        </p:spPr>
      </p:sp>
      <p:sp>
        <p:nvSpPr>
          <p:cNvPr name="Freeform 4" id="4"/>
          <p:cNvSpPr/>
          <p:nvPr/>
        </p:nvSpPr>
        <p:spPr>
          <a:xfrm flipH="false" flipV="false" rot="0">
            <a:off x="787981" y="2371315"/>
            <a:ext cx="5127741" cy="2772185"/>
          </a:xfrm>
          <a:custGeom>
            <a:avLst/>
            <a:gdLst/>
            <a:ahLst/>
            <a:cxnLst/>
            <a:rect r="r" b="b" t="t" l="l"/>
            <a:pathLst>
              <a:path h="2772185" w="5127741">
                <a:moveTo>
                  <a:pt x="0" y="0"/>
                </a:moveTo>
                <a:lnTo>
                  <a:pt x="5127741" y="0"/>
                </a:lnTo>
                <a:lnTo>
                  <a:pt x="5127741" y="2772185"/>
                </a:lnTo>
                <a:lnTo>
                  <a:pt x="0" y="2772185"/>
                </a:lnTo>
                <a:lnTo>
                  <a:pt x="0" y="0"/>
                </a:lnTo>
                <a:close/>
              </a:path>
            </a:pathLst>
          </a:custGeom>
          <a:blipFill>
            <a:blip r:embed="rId3"/>
            <a:stretch>
              <a:fillRect l="0" t="0" r="0" b="0"/>
            </a:stretch>
          </a:blipFill>
        </p:spPr>
      </p:sp>
      <p:sp>
        <p:nvSpPr>
          <p:cNvPr name="Freeform 5" id="5"/>
          <p:cNvSpPr/>
          <p:nvPr/>
        </p:nvSpPr>
        <p:spPr>
          <a:xfrm flipH="false" flipV="false" rot="0">
            <a:off x="12632727" y="2831223"/>
            <a:ext cx="4626573" cy="2602447"/>
          </a:xfrm>
          <a:custGeom>
            <a:avLst/>
            <a:gdLst/>
            <a:ahLst/>
            <a:cxnLst/>
            <a:rect r="r" b="b" t="t" l="l"/>
            <a:pathLst>
              <a:path h="2602447" w="4626573">
                <a:moveTo>
                  <a:pt x="0" y="0"/>
                </a:moveTo>
                <a:lnTo>
                  <a:pt x="4626573" y="0"/>
                </a:lnTo>
                <a:lnTo>
                  <a:pt x="4626573" y="2602448"/>
                </a:lnTo>
                <a:lnTo>
                  <a:pt x="0" y="2602448"/>
                </a:lnTo>
                <a:lnTo>
                  <a:pt x="0" y="0"/>
                </a:lnTo>
                <a:close/>
              </a:path>
            </a:pathLst>
          </a:custGeom>
          <a:blipFill>
            <a:blip r:embed="rId4"/>
            <a:stretch>
              <a:fillRect l="0" t="0" r="0" b="0"/>
            </a:stretch>
          </a:blipFill>
        </p:spPr>
      </p:sp>
      <p:sp>
        <p:nvSpPr>
          <p:cNvPr name="Freeform 6" id="6"/>
          <p:cNvSpPr/>
          <p:nvPr/>
        </p:nvSpPr>
        <p:spPr>
          <a:xfrm flipH="false" flipV="false" rot="0">
            <a:off x="1245549" y="6298002"/>
            <a:ext cx="3709538" cy="3709538"/>
          </a:xfrm>
          <a:custGeom>
            <a:avLst/>
            <a:gdLst/>
            <a:ahLst/>
            <a:cxnLst/>
            <a:rect r="r" b="b" t="t" l="l"/>
            <a:pathLst>
              <a:path h="3709538" w="3709538">
                <a:moveTo>
                  <a:pt x="0" y="0"/>
                </a:moveTo>
                <a:lnTo>
                  <a:pt x="3709538" y="0"/>
                </a:lnTo>
                <a:lnTo>
                  <a:pt x="3709538" y="3709538"/>
                </a:lnTo>
                <a:lnTo>
                  <a:pt x="0" y="3709538"/>
                </a:lnTo>
                <a:lnTo>
                  <a:pt x="0" y="0"/>
                </a:lnTo>
                <a:close/>
              </a:path>
            </a:pathLst>
          </a:custGeom>
          <a:blipFill>
            <a:blip r:embed="rId5"/>
            <a:stretch>
              <a:fillRect l="0" t="0" r="0" b="0"/>
            </a:stretch>
          </a:blipFill>
        </p:spPr>
      </p:sp>
      <p:sp>
        <p:nvSpPr>
          <p:cNvPr name="Freeform 7" id="7"/>
          <p:cNvSpPr/>
          <p:nvPr/>
        </p:nvSpPr>
        <p:spPr>
          <a:xfrm flipH="false" flipV="false" rot="0">
            <a:off x="6113438" y="6298002"/>
            <a:ext cx="6061124" cy="3788202"/>
          </a:xfrm>
          <a:custGeom>
            <a:avLst/>
            <a:gdLst/>
            <a:ahLst/>
            <a:cxnLst/>
            <a:rect r="r" b="b" t="t" l="l"/>
            <a:pathLst>
              <a:path h="3788202" w="6061124">
                <a:moveTo>
                  <a:pt x="0" y="0"/>
                </a:moveTo>
                <a:lnTo>
                  <a:pt x="6061124" y="0"/>
                </a:lnTo>
                <a:lnTo>
                  <a:pt x="6061124" y="3788203"/>
                </a:lnTo>
                <a:lnTo>
                  <a:pt x="0" y="3788203"/>
                </a:lnTo>
                <a:lnTo>
                  <a:pt x="0" y="0"/>
                </a:lnTo>
                <a:close/>
              </a:path>
            </a:pathLst>
          </a:custGeom>
          <a:blipFill>
            <a:blip r:embed="rId6"/>
            <a:stretch>
              <a:fillRect l="0" t="0" r="0" b="0"/>
            </a:stretch>
          </a:blipFill>
        </p:spPr>
      </p:sp>
      <p:sp>
        <p:nvSpPr>
          <p:cNvPr name="Freeform 8" id="8"/>
          <p:cNvSpPr/>
          <p:nvPr/>
        </p:nvSpPr>
        <p:spPr>
          <a:xfrm flipH="false" flipV="false" rot="0">
            <a:off x="11869246" y="6692498"/>
            <a:ext cx="6418754" cy="3594502"/>
          </a:xfrm>
          <a:custGeom>
            <a:avLst/>
            <a:gdLst/>
            <a:ahLst/>
            <a:cxnLst/>
            <a:rect r="r" b="b" t="t" l="l"/>
            <a:pathLst>
              <a:path h="3594502" w="6418754">
                <a:moveTo>
                  <a:pt x="0" y="0"/>
                </a:moveTo>
                <a:lnTo>
                  <a:pt x="6418754" y="0"/>
                </a:lnTo>
                <a:lnTo>
                  <a:pt x="6418754" y="3594502"/>
                </a:lnTo>
                <a:lnTo>
                  <a:pt x="0" y="3594502"/>
                </a:lnTo>
                <a:lnTo>
                  <a:pt x="0" y="0"/>
                </a:lnTo>
                <a:close/>
              </a:path>
            </a:pathLst>
          </a:custGeom>
          <a:blipFill>
            <a:blip r:embed="rId7"/>
            <a:stretch>
              <a:fillRect l="0" t="0" r="0" b="0"/>
            </a:stretch>
          </a:blipFill>
        </p:spPr>
      </p:sp>
      <p:sp>
        <p:nvSpPr>
          <p:cNvPr name="TextBox 9" id="9"/>
          <p:cNvSpPr txBox="true"/>
          <p:nvPr/>
        </p:nvSpPr>
        <p:spPr>
          <a:xfrm rot="0">
            <a:off x="5756004" y="345825"/>
            <a:ext cx="8845745" cy="1038225"/>
          </a:xfrm>
          <a:prstGeom prst="rect">
            <a:avLst/>
          </a:prstGeom>
        </p:spPr>
        <p:txBody>
          <a:bodyPr anchor="t" rtlCol="false" tIns="0" lIns="0" bIns="0" rIns="0">
            <a:spAutoFit/>
          </a:bodyPr>
          <a:lstStyle/>
          <a:p>
            <a:pPr algn="l">
              <a:lnSpc>
                <a:spcPts val="8400"/>
              </a:lnSpc>
            </a:pPr>
            <a:r>
              <a:rPr lang="en-US" sz="6000">
                <a:solidFill>
                  <a:srgbClr val="343434"/>
                </a:solidFill>
                <a:latin typeface="Francois One"/>
                <a:ea typeface="Francois One"/>
                <a:cs typeface="Francois One"/>
                <a:sym typeface="Francois One"/>
              </a:rPr>
              <a:t>CÔNG NGHỆ SỬ DỤNG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02178" y="2254469"/>
            <a:ext cx="5778062" cy="5778062"/>
          </a:xfrm>
          <a:custGeom>
            <a:avLst/>
            <a:gdLst/>
            <a:ahLst/>
            <a:cxnLst/>
            <a:rect r="r" b="b" t="t" l="l"/>
            <a:pathLst>
              <a:path h="5778062" w="5778062">
                <a:moveTo>
                  <a:pt x="0" y="0"/>
                </a:moveTo>
                <a:lnTo>
                  <a:pt x="5778063" y="0"/>
                </a:lnTo>
                <a:lnTo>
                  <a:pt x="5778063" y="5778062"/>
                </a:lnTo>
                <a:lnTo>
                  <a:pt x="0" y="5778062"/>
                </a:lnTo>
                <a:lnTo>
                  <a:pt x="0" y="0"/>
                </a:lnTo>
                <a:close/>
              </a:path>
            </a:pathLst>
          </a:custGeom>
          <a:blipFill>
            <a:blip r:embed="rId2"/>
            <a:stretch>
              <a:fillRect l="0" t="0" r="0" b="0"/>
            </a:stretch>
          </a:blipFill>
        </p:spPr>
      </p:sp>
      <p:sp>
        <p:nvSpPr>
          <p:cNvPr name="TextBox 3" id="3"/>
          <p:cNvSpPr txBox="true"/>
          <p:nvPr/>
        </p:nvSpPr>
        <p:spPr>
          <a:xfrm rot="0">
            <a:off x="7954647" y="4501988"/>
            <a:ext cx="9637459" cy="1254448"/>
          </a:xfrm>
          <a:prstGeom prst="rect">
            <a:avLst/>
          </a:prstGeom>
        </p:spPr>
        <p:txBody>
          <a:bodyPr anchor="t" rtlCol="false" tIns="0" lIns="0" bIns="0" rIns="0">
            <a:spAutoFit/>
          </a:bodyPr>
          <a:lstStyle/>
          <a:p>
            <a:pPr algn="l">
              <a:lnSpc>
                <a:spcPts val="9996"/>
              </a:lnSpc>
            </a:pPr>
            <a:r>
              <a:rPr lang="en-US" sz="8061">
                <a:solidFill>
                  <a:srgbClr val="343434"/>
                </a:solidFill>
                <a:latin typeface="Francois One"/>
                <a:ea typeface="Francois One"/>
                <a:cs typeface="Francois One"/>
                <a:sym typeface="Francois One"/>
              </a:rPr>
              <a:t>CÁC TÍNH NĂNG CHÍNH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761899" y="2744404"/>
            <a:ext cx="8169684" cy="6026153"/>
          </a:xfrm>
          <a:custGeom>
            <a:avLst/>
            <a:gdLst/>
            <a:ahLst/>
            <a:cxnLst/>
            <a:rect r="r" b="b" t="t" l="l"/>
            <a:pathLst>
              <a:path h="6026153" w="8169684">
                <a:moveTo>
                  <a:pt x="0" y="0"/>
                </a:moveTo>
                <a:lnTo>
                  <a:pt x="8169684" y="0"/>
                </a:lnTo>
                <a:lnTo>
                  <a:pt x="8169684" y="6026153"/>
                </a:lnTo>
                <a:lnTo>
                  <a:pt x="0" y="6026153"/>
                </a:lnTo>
                <a:lnTo>
                  <a:pt x="0" y="0"/>
                </a:lnTo>
                <a:close/>
              </a:path>
            </a:pathLst>
          </a:custGeom>
          <a:blipFill>
            <a:blip r:embed="rId2"/>
            <a:stretch>
              <a:fillRect l="0" t="0" r="0" b="0"/>
            </a:stretch>
          </a:blipFill>
          <a:ln cap="sq">
            <a:noFill/>
            <a:prstDash val="sysDot"/>
            <a:miter/>
          </a:ln>
        </p:spPr>
      </p:sp>
      <p:sp>
        <p:nvSpPr>
          <p:cNvPr name="Freeform 4" id="4"/>
          <p:cNvSpPr/>
          <p:nvPr/>
        </p:nvSpPr>
        <p:spPr>
          <a:xfrm flipH="false" flipV="false" rot="0">
            <a:off x="9324914" y="2058755"/>
            <a:ext cx="8584895" cy="7530800"/>
          </a:xfrm>
          <a:custGeom>
            <a:avLst/>
            <a:gdLst/>
            <a:ahLst/>
            <a:cxnLst/>
            <a:rect r="r" b="b" t="t" l="l"/>
            <a:pathLst>
              <a:path h="7530800" w="8584895">
                <a:moveTo>
                  <a:pt x="0" y="0"/>
                </a:moveTo>
                <a:lnTo>
                  <a:pt x="8584895" y="0"/>
                </a:lnTo>
                <a:lnTo>
                  <a:pt x="8584895" y="7530800"/>
                </a:lnTo>
                <a:lnTo>
                  <a:pt x="0" y="7530800"/>
                </a:lnTo>
                <a:lnTo>
                  <a:pt x="0" y="0"/>
                </a:lnTo>
                <a:close/>
              </a:path>
            </a:pathLst>
          </a:custGeom>
          <a:blipFill>
            <a:blip r:embed="rId3"/>
            <a:stretch>
              <a:fillRect l="0" t="0" r="0" b="0"/>
            </a:stretch>
          </a:blipFill>
          <a:ln cap="sq">
            <a:noFill/>
            <a:prstDash val="sysDot"/>
            <a:miter/>
          </a:ln>
        </p:spPr>
      </p:sp>
      <p:sp>
        <p:nvSpPr>
          <p:cNvPr name="TextBox 5" id="5"/>
          <p:cNvSpPr txBox="true"/>
          <p:nvPr/>
        </p:nvSpPr>
        <p:spPr>
          <a:xfrm rot="0">
            <a:off x="6031268" y="190474"/>
            <a:ext cx="6225464"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XEM NGÀNH HỌC</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741266" y="2797971"/>
            <a:ext cx="8229267" cy="6358340"/>
          </a:xfrm>
          <a:custGeom>
            <a:avLst/>
            <a:gdLst/>
            <a:ahLst/>
            <a:cxnLst/>
            <a:rect r="r" b="b" t="t" l="l"/>
            <a:pathLst>
              <a:path h="6358340" w="8229267">
                <a:moveTo>
                  <a:pt x="0" y="0"/>
                </a:moveTo>
                <a:lnTo>
                  <a:pt x="8229267" y="0"/>
                </a:lnTo>
                <a:lnTo>
                  <a:pt x="8229267" y="6358340"/>
                </a:lnTo>
                <a:lnTo>
                  <a:pt x="0" y="6358340"/>
                </a:lnTo>
                <a:lnTo>
                  <a:pt x="0" y="0"/>
                </a:lnTo>
                <a:close/>
              </a:path>
            </a:pathLst>
          </a:custGeom>
          <a:blipFill>
            <a:blip r:embed="rId2"/>
            <a:stretch>
              <a:fillRect l="0" t="0" r="0" b="0"/>
            </a:stretch>
          </a:blipFill>
          <a:ln cap="sq">
            <a:noFill/>
            <a:prstDash val="sysDot"/>
            <a:miter/>
          </a:ln>
        </p:spPr>
      </p:sp>
      <p:sp>
        <p:nvSpPr>
          <p:cNvPr name="Freeform 4" id="4"/>
          <p:cNvSpPr/>
          <p:nvPr/>
        </p:nvSpPr>
        <p:spPr>
          <a:xfrm flipH="false" flipV="false" rot="0">
            <a:off x="9625884" y="1883556"/>
            <a:ext cx="7633416" cy="8187169"/>
          </a:xfrm>
          <a:custGeom>
            <a:avLst/>
            <a:gdLst/>
            <a:ahLst/>
            <a:cxnLst/>
            <a:rect r="r" b="b" t="t" l="l"/>
            <a:pathLst>
              <a:path h="8187169" w="7633416">
                <a:moveTo>
                  <a:pt x="0" y="0"/>
                </a:moveTo>
                <a:lnTo>
                  <a:pt x="7633416" y="0"/>
                </a:lnTo>
                <a:lnTo>
                  <a:pt x="7633416" y="8187169"/>
                </a:lnTo>
                <a:lnTo>
                  <a:pt x="0" y="8187169"/>
                </a:lnTo>
                <a:lnTo>
                  <a:pt x="0" y="0"/>
                </a:lnTo>
                <a:close/>
              </a:path>
            </a:pathLst>
          </a:custGeom>
          <a:blipFill>
            <a:blip r:embed="rId3"/>
            <a:stretch>
              <a:fillRect l="0" t="0" r="0" b="-1478"/>
            </a:stretch>
          </a:blipFill>
          <a:ln cap="sq">
            <a:noFill/>
            <a:prstDash val="sysDot"/>
            <a:miter/>
          </a:ln>
        </p:spPr>
      </p:sp>
      <p:sp>
        <p:nvSpPr>
          <p:cNvPr name="TextBox 5" id="5"/>
          <p:cNvSpPr txBox="true"/>
          <p:nvPr/>
        </p:nvSpPr>
        <p:spPr>
          <a:xfrm rot="0">
            <a:off x="6031268" y="190474"/>
            <a:ext cx="6225464"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XEM TIN TỨC</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550598" y="1717649"/>
            <a:ext cx="19996945" cy="0"/>
          </a:xfrm>
          <a:prstGeom prst="line">
            <a:avLst/>
          </a:prstGeom>
          <a:ln cap="flat" w="38100">
            <a:gradFill>
              <a:gsLst>
                <a:gs pos="0">
                  <a:srgbClr val="006CCD">
                    <a:alpha val="0"/>
                  </a:srgbClr>
                </a:gs>
                <a:gs pos="50000">
                  <a:srgbClr val="3E67C8">
                    <a:alpha val="100000"/>
                  </a:srgbClr>
                </a:gs>
                <a:gs pos="100000">
                  <a:srgbClr val="F5AEFF">
                    <a:alpha val="0"/>
                  </a:srgbClr>
                </a:gs>
              </a:gsLst>
              <a:lin ang="0"/>
            </a:gradFill>
            <a:prstDash val="solid"/>
            <a:headEnd type="none" len="sm" w="sm"/>
            <a:tailEnd type="none" len="sm" w="sm"/>
          </a:ln>
        </p:spPr>
      </p:sp>
      <p:sp>
        <p:nvSpPr>
          <p:cNvPr name="Freeform 3" id="3"/>
          <p:cNvSpPr/>
          <p:nvPr/>
        </p:nvSpPr>
        <p:spPr>
          <a:xfrm flipH="false" flipV="false" rot="0">
            <a:off x="2698597" y="1912041"/>
            <a:ext cx="13169689" cy="8132283"/>
          </a:xfrm>
          <a:custGeom>
            <a:avLst/>
            <a:gdLst/>
            <a:ahLst/>
            <a:cxnLst/>
            <a:rect r="r" b="b" t="t" l="l"/>
            <a:pathLst>
              <a:path h="8132283" w="13169689">
                <a:moveTo>
                  <a:pt x="0" y="0"/>
                </a:moveTo>
                <a:lnTo>
                  <a:pt x="13169690" y="0"/>
                </a:lnTo>
                <a:lnTo>
                  <a:pt x="13169690" y="8132283"/>
                </a:lnTo>
                <a:lnTo>
                  <a:pt x="0" y="8132283"/>
                </a:lnTo>
                <a:lnTo>
                  <a:pt x="0" y="0"/>
                </a:lnTo>
                <a:close/>
              </a:path>
            </a:pathLst>
          </a:custGeom>
          <a:blipFill>
            <a:blip r:embed="rId2"/>
            <a:stretch>
              <a:fillRect l="0" t="0" r="0" b="0"/>
            </a:stretch>
          </a:blipFill>
          <a:ln cap="sq">
            <a:noFill/>
            <a:prstDash val="sysDot"/>
            <a:miter/>
          </a:ln>
        </p:spPr>
      </p:sp>
      <p:sp>
        <p:nvSpPr>
          <p:cNvPr name="TextBox 4" id="4"/>
          <p:cNvSpPr txBox="true"/>
          <p:nvPr/>
        </p:nvSpPr>
        <p:spPr>
          <a:xfrm rot="0">
            <a:off x="3814999" y="220730"/>
            <a:ext cx="10658002" cy="1184275"/>
          </a:xfrm>
          <a:prstGeom prst="rect">
            <a:avLst/>
          </a:prstGeom>
        </p:spPr>
        <p:txBody>
          <a:bodyPr anchor="t" rtlCol="false" tIns="0" lIns="0" bIns="0" rIns="0">
            <a:spAutoFit/>
          </a:bodyPr>
          <a:lstStyle/>
          <a:p>
            <a:pPr algn="ctr">
              <a:lnSpc>
                <a:spcPts val="9799"/>
              </a:lnSpc>
            </a:pPr>
            <a:r>
              <a:rPr lang="en-US" sz="6999">
                <a:solidFill>
                  <a:srgbClr val="343434"/>
                </a:solidFill>
                <a:latin typeface="Francois One"/>
                <a:ea typeface="Francois One"/>
                <a:cs typeface="Francois One"/>
                <a:sym typeface="Francois One"/>
              </a:rPr>
              <a:t>XEM THÔNG TIN TUYỂN SINH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DAGjK2Epj5Q</dc:identifier>
  <dcterms:modified xsi:type="dcterms:W3CDTF">2011-08-01T06:04:30Z</dcterms:modified>
  <cp:revision>1</cp:revision>
  <dc:title>Bản sao của BAOCAO_API_MINICHAT</dc:title>
</cp:coreProperties>
</file>