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sldIdLst>
    <p:sldId id="256" r:id="rId2"/>
    <p:sldId id="306" r:id="rId3"/>
    <p:sldId id="288" r:id="rId4"/>
    <p:sldId id="289" r:id="rId5"/>
    <p:sldId id="290" r:id="rId6"/>
    <p:sldId id="291" r:id="rId7"/>
    <p:sldId id="292" r:id="rId8"/>
    <p:sldId id="307" r:id="rId9"/>
    <p:sldId id="293" r:id="rId10"/>
    <p:sldId id="310" r:id="rId11"/>
    <p:sldId id="309" r:id="rId12"/>
    <p:sldId id="311" r:id="rId13"/>
    <p:sldId id="294" r:id="rId14"/>
    <p:sldId id="313" r:id="rId15"/>
    <p:sldId id="296" r:id="rId16"/>
    <p:sldId id="312" r:id="rId17"/>
    <p:sldId id="314" r:id="rId18"/>
    <p:sldId id="315" r:id="rId19"/>
    <p:sldId id="297" r:id="rId20"/>
    <p:sldId id="298" r:id="rId21"/>
    <p:sldId id="299" r:id="rId22"/>
    <p:sldId id="300" r:id="rId23"/>
    <p:sldId id="302" r:id="rId24"/>
    <p:sldId id="301" r:id="rId25"/>
    <p:sldId id="316" r:id="rId26"/>
    <p:sldId id="317" r:id="rId27"/>
    <p:sldId id="318" r:id="rId28"/>
    <p:sldId id="303" r:id="rId29"/>
    <p:sldId id="304" r:id="rId30"/>
    <p:sldId id="308" r:id="rId31"/>
    <p:sldId id="3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52" autoAdjust="0"/>
  </p:normalViewPr>
  <p:slideViewPr>
    <p:cSldViewPr snapToGrid="0" showGuides="1">
      <p:cViewPr varScale="1">
        <p:scale>
          <a:sx n="64" d="100"/>
          <a:sy n="64" d="100"/>
        </p:scale>
        <p:origin x="84" y="258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us\Documents\mhh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UTXOs</c:v>
                </c:pt>
              </c:strCache>
            </c:strRef>
          </c:tx>
          <c:invertIfNegative val="0"/>
          <c:cat>
            <c:strRef>
              <c:f>Sheet1!$B$1:$E$1</c:f>
              <c:strCache>
                <c:ptCount val="4"/>
                <c:pt idx="0">
                  <c:v>[0;1]</c:v>
                </c:pt>
                <c:pt idx="1">
                  <c:v>[2;10]</c:v>
                </c:pt>
                <c:pt idx="2">
                  <c:v>[11;100]</c:v>
                </c:pt>
                <c:pt idx="3">
                  <c:v>[101;100000]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0</c:v>
                </c:pt>
                <c:pt idx="1">
                  <c:v>99</c:v>
                </c:pt>
                <c:pt idx="2">
                  <c:v>19</c:v>
                </c:pt>
                <c:pt idx="3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E4-4E42-9650-E6F2C59C2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7115008"/>
        <c:axId val="187116544"/>
      </c:barChart>
      <c:catAx>
        <c:axId val="1871150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87116544"/>
        <c:crosses val="autoZero"/>
        <c:auto val="1"/>
        <c:lblAlgn val="ctr"/>
        <c:lblOffset val="100"/>
        <c:noMultiLvlLbl val="0"/>
      </c:catAx>
      <c:valAx>
        <c:axId val="187116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711500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2000" b="1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Sheet1!$A$9</c:f>
              <c:strCache>
                <c:ptCount val="1"/>
                <c:pt idx="0">
                  <c:v>TransactionSize</c:v>
                </c:pt>
              </c:strCache>
            </c:strRef>
          </c:tx>
          <c:invertIfNegative val="0"/>
          <c:cat>
            <c:strRef>
              <c:f>Sheet1!$B$8:$H$8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Sheet1!$B$9:$H$9</c:f>
              <c:numCache>
                <c:formatCode>General</c:formatCode>
                <c:ptCount val="7"/>
                <c:pt idx="0">
                  <c:v>399724</c:v>
                </c:pt>
                <c:pt idx="1">
                  <c:v>551632</c:v>
                </c:pt>
                <c:pt idx="2">
                  <c:v>477526</c:v>
                </c:pt>
                <c:pt idx="3">
                  <c:v>85617.999999699998</c:v>
                </c:pt>
                <c:pt idx="4">
                  <c:v>93794</c:v>
                </c:pt>
                <c:pt idx="5">
                  <c:v>107900</c:v>
                </c:pt>
                <c:pt idx="6">
                  <c:v>121152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A4-4F35-9534-66D2C966BF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470016"/>
        <c:axId val="188471552"/>
      </c:barChart>
      <c:catAx>
        <c:axId val="1884700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471552"/>
        <c:crosses val="autoZero"/>
        <c:auto val="1"/>
        <c:lblAlgn val="ctr"/>
        <c:lblOffset val="100"/>
        <c:noMultiLvlLbl val="0"/>
      </c:catAx>
      <c:valAx>
        <c:axId val="18847155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47001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PowerPoint]Sheet1'!$A$9</c:f>
              <c:strCache>
                <c:ptCount val="1"/>
                <c:pt idx="0">
                  <c:v>TransactionSize</c:v>
                </c:pt>
              </c:strCache>
            </c:strRef>
          </c:tx>
          <c:invertIfNegative val="0"/>
          <c:cat>
            <c:strRef>
              <c:f>'[Chart in Microsoft PowerPoint]Sheet1'!$B$8:$H$8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'[Chart in Microsoft PowerPoint]Sheet1'!$B$9:$H$9</c:f>
              <c:numCache>
                <c:formatCode>General</c:formatCode>
                <c:ptCount val="7"/>
                <c:pt idx="0">
                  <c:v>399724</c:v>
                </c:pt>
                <c:pt idx="1">
                  <c:v>551632</c:v>
                </c:pt>
                <c:pt idx="2">
                  <c:v>477526</c:v>
                </c:pt>
                <c:pt idx="3">
                  <c:v>85617.999999699998</c:v>
                </c:pt>
                <c:pt idx="4">
                  <c:v>93794</c:v>
                </c:pt>
                <c:pt idx="5">
                  <c:v>107900</c:v>
                </c:pt>
                <c:pt idx="6">
                  <c:v>121152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70-4979-8416-85FF6AFDE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585472"/>
        <c:axId val="188587008"/>
      </c:barChart>
      <c:catAx>
        <c:axId val="1885854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587008"/>
        <c:crosses val="autoZero"/>
        <c:auto val="1"/>
        <c:lblAlgn val="ctr"/>
        <c:lblOffset val="100"/>
        <c:noMultiLvlLbl val="0"/>
      </c:catAx>
      <c:valAx>
        <c:axId val="1885870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5854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 b="1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'[Chart in Microsoft PowerPoint]Sheet1'!$A$10</c:f>
              <c:strCache>
                <c:ptCount val="1"/>
                <c:pt idx="0">
                  <c:v>RunTime</c:v>
                </c:pt>
              </c:strCache>
            </c:strRef>
          </c:tx>
          <c:invertIfNegative val="0"/>
          <c:cat>
            <c:strRef>
              <c:f>'[Chart in Microsoft PowerPoint]Sheet1'!$B$9:$H$9</c:f>
              <c:strCache>
                <c:ptCount val="7"/>
                <c:pt idx="0">
                  <c:v>HVF</c:v>
                </c:pt>
                <c:pt idx="1">
                  <c:v>LVF</c:v>
                </c:pt>
                <c:pt idx="2">
                  <c:v>OF</c:v>
                </c:pt>
                <c:pt idx="3">
                  <c:v>Model 1</c:v>
                </c:pt>
                <c:pt idx="4">
                  <c:v>Model 2(25%)</c:v>
                </c:pt>
                <c:pt idx="5">
                  <c:v>Model 2(50%)</c:v>
                </c:pt>
                <c:pt idx="6">
                  <c:v>Model 2(75%)</c:v>
                </c:pt>
              </c:strCache>
            </c:strRef>
          </c:cat>
          <c:val>
            <c:numRef>
              <c:f>'[Chart in Microsoft PowerPoint]Sheet1'!$B$10:$H$10</c:f>
              <c:numCache>
                <c:formatCode>General</c:formatCode>
                <c:ptCount val="7"/>
                <c:pt idx="0">
                  <c:v>69</c:v>
                </c:pt>
                <c:pt idx="1">
                  <c:v>79</c:v>
                </c:pt>
                <c:pt idx="2">
                  <c:v>62</c:v>
                </c:pt>
                <c:pt idx="3">
                  <c:v>13.233999999999998</c:v>
                </c:pt>
                <c:pt idx="4">
                  <c:v>74.622</c:v>
                </c:pt>
                <c:pt idx="5">
                  <c:v>81.702999999999989</c:v>
                </c:pt>
                <c:pt idx="6">
                  <c:v>52.393000000000001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0A-4D74-BC36-BA4F98699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88400768"/>
        <c:axId val="188402304"/>
      </c:barChart>
      <c:catAx>
        <c:axId val="18840076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88402304"/>
        <c:crosses val="autoZero"/>
        <c:auto val="1"/>
        <c:lblAlgn val="ctr"/>
        <c:lblOffset val="100"/>
        <c:noMultiLvlLbl val="0"/>
      </c:catAx>
      <c:valAx>
        <c:axId val="1884023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88400768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600" b="1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5/21/2019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https://24slides.com/?utm_campaign=mp&amp;utm_medium=ppt&amp;utm_source=pptlink&amp;utm_content=&amp;utm_term=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187" y="3429000"/>
            <a:ext cx="11277600" cy="221599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mô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học để lựa chọn UTXO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2552766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Picture 9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D7D6377A-A12B-4809-B24A-008F2A7B6DE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Ý TƯỞNG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76538-8CDB-402A-BF28-4059A9515086}"/>
              </a:ext>
            </a:extLst>
          </p:cNvPr>
          <p:cNvSpPr txBox="1"/>
          <p:nvPr/>
        </p:nvSpPr>
        <p:spPr>
          <a:xfrm>
            <a:off x="828260" y="2077448"/>
            <a:ext cx="10535479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Đặt</a:t>
            </a:r>
            <a:r>
              <a:rPr lang="en-US" sz="2800" dirty="0"/>
              <a:t>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 </a:t>
            </a:r>
            <a:r>
              <a:rPr lang="en-US" sz="2800" dirty="0" err="1"/>
              <a:t>phía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lên</a:t>
            </a:r>
            <a:r>
              <a:rPr lang="en-US" sz="2800" dirty="0"/>
              <a:t> tr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ta chia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b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1: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</a:t>
            </a:r>
            <a:r>
              <a:rPr lang="vi-VN" sz="2400" b="1" dirty="0"/>
              <a:t>ư</a:t>
            </a:r>
            <a:r>
              <a:rPr lang="en-US" sz="2400" b="1" dirty="0" err="1"/>
              <a:t>ớc</a:t>
            </a:r>
            <a:r>
              <a:rPr lang="en-US" sz="2400" b="1" dirty="0"/>
              <a:t> 2: </a:t>
            </a:r>
            <a:r>
              <a:rPr lang="en-US" sz="2400" dirty="0" err="1"/>
              <a:t>Cân</a:t>
            </a:r>
            <a:r>
              <a:rPr lang="en-US" sz="2400" dirty="0"/>
              <a:t> </a:t>
            </a:r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chấp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UTXO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ý t</a:t>
            </a:r>
            <a:r>
              <a:rPr lang="vi-VN" sz="2800" dirty="0"/>
              <a:t>ư</a:t>
            </a:r>
            <a:r>
              <a:rPr lang="en-US" sz="2800" dirty="0" err="1"/>
              <a:t>ởng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ta </a:t>
            </a:r>
            <a:r>
              <a:rPr lang="en-US" sz="2800" dirty="0" err="1"/>
              <a:t>dựa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học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1: </a:t>
            </a:r>
            <a:r>
              <a:rPr lang="en-US" sz="2400" dirty="0" err="1"/>
              <a:t>Tìm</a:t>
            </a:r>
            <a:r>
              <a:rPr lang="en-US" sz="2400" dirty="0"/>
              <a:t> ra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dịch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thiểu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2: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,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số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 err="1"/>
              <a:t>ợng</a:t>
            </a:r>
            <a:r>
              <a:rPr lang="en-US" sz="2400" dirty="0"/>
              <a:t> UTXO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081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1688" y="2417553"/>
            <a:ext cx="3415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quyết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41688" y="4346063"/>
            <a:ext cx="34159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trung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500" dirty="0" err="1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sz="2500" dirty="0">
                <a:latin typeface="Century Gothic (Headings)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157" y="1874904"/>
            <a:ext cx="4839498" cy="1514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037" y="4052079"/>
            <a:ext cx="3399346" cy="1267030"/>
          </a:xfrm>
          <a:prstGeom prst="rect">
            <a:avLst/>
          </a:prstGeom>
        </p:spPr>
      </p:pic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CÁC BIẾN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68" y="4254444"/>
            <a:ext cx="3661732" cy="86229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FDDE00-B10E-466E-8077-34DE23527A80}"/>
                  </a:ext>
                </a:extLst>
              </p:cNvPr>
              <p:cNvSpPr txBox="1"/>
              <p:nvPr/>
            </p:nvSpPr>
            <p:spPr>
              <a:xfrm>
                <a:off x="4774411" y="5526157"/>
                <a:ext cx="5820632" cy="5529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Với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EFDDE00-B10E-466E-8077-34DE23527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411" y="5526157"/>
                <a:ext cx="5820632" cy="552972"/>
              </a:xfrm>
              <a:prstGeom prst="rect">
                <a:avLst/>
              </a:prstGeom>
              <a:blipFill>
                <a:blip r:embed="rId5"/>
                <a:stretch>
                  <a:fillRect l="-104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547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3" grpId="0"/>
      <p:bldP spid="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MÔ HÌNH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76538-8CDB-402A-BF28-4059A9515086}"/>
              </a:ext>
            </a:extLst>
          </p:cNvPr>
          <p:cNvSpPr txBox="1"/>
          <p:nvPr/>
        </p:nvSpPr>
        <p:spPr>
          <a:xfrm>
            <a:off x="828260" y="2541274"/>
            <a:ext cx="105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TỐI THIỂU KÍCH TH</a:t>
            </a:r>
            <a:r>
              <a:rPr lang="vi-VN" sz="3200" b="1" dirty="0"/>
              <a:t>Ư</a:t>
            </a:r>
            <a:r>
              <a:rPr lang="en-US" sz="3200" b="1" dirty="0"/>
              <a:t>ỚC GIAO DỊCH</a:t>
            </a:r>
          </a:p>
        </p:txBody>
      </p:sp>
    </p:spTree>
    <p:extLst>
      <p:ext uri="{BB962C8B-B14F-4D97-AF65-F5344CB8AC3E}">
        <p14:creationId xmlns:p14="http://schemas.microsoft.com/office/powerpoint/2010/main" val="38189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834" y="2257082"/>
            <a:ext cx="5451566" cy="1072875"/>
          </a:xfrm>
          <a:prstGeom prst="rect">
            <a:avLst/>
          </a:prstGeom>
        </p:spPr>
      </p:pic>
      <p:sp>
        <p:nvSpPr>
          <p:cNvPr id="73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8319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CÁC RÀNG BUỘC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1020" y="2182500"/>
            <a:ext cx="5411139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b="1" dirty="0"/>
              <a:t>Kích thước giao dịch không được vượt quá kích thước dữ liệu khối tối đa</a:t>
            </a:r>
            <a:r>
              <a:rPr lang="en-US" sz="2500" b="1" dirty="0"/>
              <a:t>.</a:t>
            </a:r>
            <a:endParaRPr lang="en-US" sz="25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441020" y="3618291"/>
            <a:ext cx="541113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1" dirty="0" err="1"/>
              <a:t>Một</a:t>
            </a:r>
            <a:r>
              <a:rPr lang="en-US" sz="2500" b="1" dirty="0"/>
              <a:t> </a:t>
            </a:r>
            <a:r>
              <a:rPr lang="en-US" sz="2500" b="1" dirty="0" err="1"/>
              <a:t>giao</a:t>
            </a:r>
            <a:r>
              <a:rPr lang="en-US" sz="2500" b="1" dirty="0"/>
              <a:t> </a:t>
            </a:r>
            <a:r>
              <a:rPr lang="en-US" sz="2500" b="1" dirty="0" err="1"/>
              <a:t>dịch</a:t>
            </a:r>
            <a:r>
              <a:rPr lang="en-US" sz="2500" b="1" dirty="0"/>
              <a:t> </a:t>
            </a:r>
            <a:r>
              <a:rPr lang="en-US" sz="2500" b="1" dirty="0" err="1"/>
              <a:t>phải</a:t>
            </a:r>
            <a:r>
              <a:rPr lang="en-US" sz="2500" b="1" dirty="0"/>
              <a:t> </a:t>
            </a:r>
            <a:r>
              <a:rPr lang="en-US" sz="2500" b="1" dirty="0" err="1"/>
              <a:t>có</a:t>
            </a:r>
            <a:r>
              <a:rPr lang="en-US" sz="2500" b="1" dirty="0"/>
              <a:t> </a:t>
            </a:r>
            <a:r>
              <a:rPr lang="en-US" sz="2500" b="1" dirty="0" err="1"/>
              <a:t>đủ</a:t>
            </a:r>
            <a:r>
              <a:rPr lang="en-US" sz="2500" b="1" dirty="0"/>
              <a:t> </a:t>
            </a:r>
            <a:r>
              <a:rPr lang="en-US" sz="2500" b="1" dirty="0" err="1"/>
              <a:t>giá</a:t>
            </a:r>
            <a:r>
              <a:rPr lang="en-US" sz="2500" b="1" dirty="0"/>
              <a:t> </a:t>
            </a:r>
            <a:r>
              <a:rPr lang="en-US" sz="2500" b="1" dirty="0" err="1"/>
              <a:t>trị</a:t>
            </a:r>
            <a:r>
              <a:rPr lang="en-US" sz="2500" b="1" dirty="0"/>
              <a:t> </a:t>
            </a:r>
            <a:r>
              <a:rPr lang="en-US" sz="2500" b="1" dirty="0" err="1"/>
              <a:t>để</a:t>
            </a:r>
            <a:r>
              <a:rPr lang="en-US" sz="2500" b="1" dirty="0"/>
              <a:t> </a:t>
            </a:r>
            <a:r>
              <a:rPr lang="en-US" sz="2500" b="1" dirty="0" err="1"/>
              <a:t>tiêu</a:t>
            </a:r>
            <a:r>
              <a:rPr lang="en-US" sz="2500" b="1" dirty="0"/>
              <a:t> </a:t>
            </a:r>
            <a:r>
              <a:rPr lang="en-US" sz="2500" b="1" dirty="0" err="1"/>
              <a:t>thụ</a:t>
            </a:r>
            <a:r>
              <a:rPr lang="en-US" sz="2500" b="1" dirty="0"/>
              <a:t>.</a:t>
            </a:r>
            <a:endParaRPr lang="en-US" sz="25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79189" y="4964205"/>
            <a:ext cx="55644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b="1" dirty="0"/>
              <a:t>Tất cả các đầu ra giao dịch phải cao hơn ngưỡng</a:t>
            </a:r>
            <a:r>
              <a:rPr lang="en-US" sz="2500" b="1" dirty="0"/>
              <a:t> DUST</a:t>
            </a:r>
            <a:r>
              <a:rPr lang="vi-VN" sz="2500" b="1" dirty="0"/>
              <a:t> để chắc chắn rằng giao dịch này được chuyển tiếp đến mạng và được xác nhận.</a:t>
            </a:r>
            <a:endParaRPr lang="en-US" sz="25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6096000" y="2286818"/>
            <a:ext cx="0" cy="44129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A95631-3B9B-4930-B340-42466560270F}"/>
                  </a:ext>
                </a:extLst>
              </p:cNvPr>
              <p:cNvSpPr txBox="1"/>
              <p:nvPr/>
            </p:nvSpPr>
            <p:spPr>
              <a:xfrm>
                <a:off x="6760966" y="3818345"/>
                <a:ext cx="11280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A95631-3B9B-4930-B340-424665602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66" y="3818345"/>
                <a:ext cx="1128001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52F03-FE2F-4295-B5C9-304690B5E867}"/>
                  </a:ext>
                </a:extLst>
              </p:cNvPr>
              <p:cNvSpPr txBox="1"/>
              <p:nvPr/>
            </p:nvSpPr>
            <p:spPr>
              <a:xfrm>
                <a:off x="6760966" y="5503858"/>
                <a:ext cx="2762102" cy="491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|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652F03-FE2F-4295-B5C9-304690B5E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966" y="5503858"/>
                <a:ext cx="2762102" cy="491417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253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/>
      <p:bldP spid="77" grpId="0"/>
      <p:bldP spid="2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999" y="2171644"/>
            <a:ext cx="3276533" cy="13344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999" y="3909378"/>
            <a:ext cx="3602048" cy="8233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/>
              <p:cNvSpPr txBox="1"/>
              <p:nvPr/>
            </p:nvSpPr>
            <p:spPr>
              <a:xfrm>
                <a:off x="464519" y="2382003"/>
                <a:ext cx="5361515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vi-VN" sz="2500" b="1" dirty="0"/>
                  <a:t>Mối quan hệ giữa giá trị đầu ra thay đổi</a:t>
                </a:r>
                <a:r>
                  <a:rPr lang="en-US" sz="25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 smtClean="0"/>
                        </m:ctrlPr>
                      </m:sSubPr>
                      <m:e>
                        <m:r>
                          <a:rPr lang="en-US" sz="2500" b="1" i="1" dirty="0" smtClean="0"/>
                          <m:t>𝒛</m:t>
                        </m:r>
                      </m:e>
                      <m:sub>
                        <m:r>
                          <a:rPr lang="en-US" sz="2500" b="1" i="1" dirty="0" smtClean="0"/>
                          <m:t>𝒔</m:t>
                        </m:r>
                      </m:sub>
                    </m:sSub>
                    <m:r>
                      <a:rPr lang="vi-VN" sz="2500" b="1" i="1" dirty="0" smtClean="0"/>
                      <m:t> </m:t>
                    </m:r>
                  </m:oMath>
                </a14:m>
                <a:r>
                  <a:rPr lang="vi-VN" sz="2500" b="1" dirty="0"/>
                  <a:t> và kích thước của nó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/>
                        </m:ctrlPr>
                      </m:sSubPr>
                      <m:e>
                        <m:r>
                          <a:rPr lang="en-US" sz="2500" b="1" i="1" dirty="0"/>
                          <m:t>𝒛</m:t>
                        </m:r>
                      </m:e>
                      <m:sub>
                        <m:r>
                          <a:rPr lang="en-US" sz="2500" b="1" i="1" dirty="0" smtClean="0"/>
                          <m:t>𝒗</m:t>
                        </m:r>
                      </m:sub>
                    </m:sSub>
                  </m:oMath>
                </a14:m>
                <a:endParaRPr lang="en-US" sz="2500" b="1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9" y="2382003"/>
                <a:ext cx="5361515" cy="861774"/>
              </a:xfrm>
              <a:prstGeom prst="rect">
                <a:avLst/>
              </a:prstGeom>
              <a:blipFill>
                <a:blip r:embed="rId4"/>
                <a:stretch>
                  <a:fillRect l="-1591" t="-5674" r="-2500" b="-16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/>
              <p:cNvSpPr txBox="1"/>
              <p:nvPr/>
            </p:nvSpPr>
            <p:spPr>
              <a:xfrm>
                <a:off x="464519" y="3983657"/>
                <a:ext cx="5260418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1" i="1" dirty="0" smtClean="0"/>
                        </m:ctrlPr>
                      </m:sSubPr>
                      <m:e>
                        <m:r>
                          <a:rPr lang="en-US" sz="2500" b="1" i="1" dirty="0" smtClean="0"/>
                          <m:t>𝒙</m:t>
                        </m:r>
                      </m:e>
                      <m:sub>
                        <m:r>
                          <a:rPr lang="en-US" sz="2500" b="1" i="1" dirty="0" smtClean="0"/>
                          <m:t>𝒊</m:t>
                        </m:r>
                      </m:sub>
                    </m:sSub>
                  </m:oMath>
                </a14:m>
                <a:r>
                  <a:rPr lang="fr-FR" sz="2500" b="1" dirty="0"/>
                  <a:t> là </a:t>
                </a:r>
                <a:r>
                  <a:rPr lang="fr-FR" sz="2500" b="1" dirty="0" err="1"/>
                  <a:t>biến</a:t>
                </a:r>
                <a:r>
                  <a:rPr lang="fr-FR" sz="2500" b="1" dirty="0"/>
                  <a:t> </a:t>
                </a:r>
                <a:r>
                  <a:rPr lang="fr-FR" sz="2500" b="1" dirty="0" err="1"/>
                  <a:t>nhị</a:t>
                </a:r>
                <a:r>
                  <a:rPr lang="fr-FR" sz="2500" b="1" dirty="0"/>
                  <a:t> </a:t>
                </a:r>
                <a:r>
                  <a:rPr lang="fr-FR" sz="2500" b="1" dirty="0" err="1"/>
                  <a:t>phân</a:t>
                </a:r>
                <a:r>
                  <a:rPr lang="fr-FR" sz="2500" b="1" dirty="0"/>
                  <a:t>.</a:t>
                </a:r>
                <a:endParaRPr lang="en-US" sz="2500" b="1" dirty="0"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19" y="3983657"/>
                <a:ext cx="5260418" cy="477054"/>
              </a:xfrm>
              <a:prstGeom prst="rect">
                <a:avLst/>
              </a:prstGeom>
              <a:blipFill>
                <a:blip r:embed="rId5"/>
                <a:stretch>
                  <a:fillRect t="-8861" b="-29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8319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CÁC RÀNG BUỘC</a:t>
            </a:r>
          </a:p>
        </p:txBody>
      </p: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6096000" y="2286818"/>
            <a:ext cx="0" cy="2934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09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4061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HÀM MỤC TIÊU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2480" y="2634330"/>
            <a:ext cx="4750453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Tối</a:t>
            </a:r>
            <a:r>
              <a:rPr lang="en-US" sz="2500" b="1" dirty="0"/>
              <a:t> </a:t>
            </a:r>
            <a:r>
              <a:rPr lang="en-US" sz="2500" b="1" dirty="0" err="1"/>
              <a:t>thiểu</a:t>
            </a:r>
            <a:r>
              <a:rPr lang="en-US" sz="2500" b="1" dirty="0"/>
              <a:t> </a:t>
            </a:r>
            <a:r>
              <a:rPr lang="en-US" sz="2500" b="1" dirty="0" err="1"/>
              <a:t>kích</a:t>
            </a:r>
            <a:r>
              <a:rPr lang="en-US" sz="2500" b="1" dirty="0"/>
              <a:t> </a:t>
            </a:r>
            <a:r>
              <a:rPr lang="en-US" sz="2500" b="1" dirty="0" err="1"/>
              <a:t>thước</a:t>
            </a:r>
            <a:r>
              <a:rPr lang="en-US" sz="2500" b="1" dirty="0"/>
              <a:t> </a:t>
            </a:r>
            <a:r>
              <a:rPr lang="en-US" sz="2500" b="1" dirty="0" err="1"/>
              <a:t>giao</a:t>
            </a:r>
            <a:r>
              <a:rPr lang="en-US" sz="2500" b="1" dirty="0"/>
              <a:t> </a:t>
            </a:r>
            <a:r>
              <a:rPr lang="en-US" sz="2500" b="1" dirty="0" err="1"/>
              <a:t>dịch</a:t>
            </a:r>
            <a:r>
              <a:rPr lang="en-US" sz="2500" b="1" dirty="0"/>
              <a:t>:</a:t>
            </a:r>
          </a:p>
        </p:txBody>
      </p:sp>
      <p:pic>
        <p:nvPicPr>
          <p:cNvPr id="1030" name="Picture 6" descr="Káº¿t quáº£ hÃ¬nh áº£nh cho maxim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83" y="2634330"/>
            <a:ext cx="5126112" cy="36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0ADD1-D48D-4E74-8A19-72EBAA59077F}"/>
              </a:ext>
            </a:extLst>
          </p:cNvPr>
          <p:cNvSpPr txBox="1"/>
          <p:nvPr/>
        </p:nvSpPr>
        <p:spPr>
          <a:xfrm>
            <a:off x="1012480" y="3746617"/>
            <a:ext cx="4491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minimize y </a:t>
            </a:r>
          </a:p>
        </p:txBody>
      </p:sp>
    </p:spTree>
    <p:extLst>
      <p:ext uri="{BB962C8B-B14F-4D97-AF65-F5344CB8AC3E}">
        <p14:creationId xmlns:p14="http://schemas.microsoft.com/office/powerpoint/2010/main" val="247360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MÔ HÌNH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76538-8CDB-402A-BF28-4059A9515086}"/>
              </a:ext>
            </a:extLst>
          </p:cNvPr>
          <p:cNvSpPr txBox="1"/>
          <p:nvPr/>
        </p:nvSpPr>
        <p:spPr>
          <a:xfrm>
            <a:off x="828260" y="2541274"/>
            <a:ext cx="1053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TỐI ĐA SỐ L</a:t>
            </a:r>
            <a:r>
              <a:rPr lang="vi-VN" sz="3200" b="1" dirty="0"/>
              <a:t>Ư</a:t>
            </a:r>
            <a:r>
              <a:rPr lang="en-US" sz="3200" b="1" dirty="0"/>
              <a:t>ỢNG UTXO Đ</a:t>
            </a:r>
            <a:r>
              <a:rPr lang="vi-VN" sz="3200" b="1" dirty="0"/>
              <a:t>Ư</a:t>
            </a:r>
            <a:r>
              <a:rPr lang="en-US" sz="3200" b="1" dirty="0"/>
              <a:t>ỢC CHỌN</a:t>
            </a:r>
          </a:p>
        </p:txBody>
      </p:sp>
    </p:spTree>
    <p:extLst>
      <p:ext uri="{BB962C8B-B14F-4D97-AF65-F5344CB8AC3E}">
        <p14:creationId xmlns:p14="http://schemas.microsoft.com/office/powerpoint/2010/main" val="45772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231" y="4146598"/>
            <a:ext cx="2505825" cy="589606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464518" y="3399715"/>
            <a:ext cx="1130341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500" b="1" dirty="0" err="1"/>
              <a:t>Thêm</a:t>
            </a:r>
            <a:r>
              <a:rPr lang="en-US" sz="2500" b="1" dirty="0"/>
              <a:t> </a:t>
            </a:r>
            <a:r>
              <a:rPr lang="en-US" sz="2500" b="1" dirty="0" err="1"/>
              <a:t>một</a:t>
            </a:r>
            <a:r>
              <a:rPr lang="en-US" sz="2500" b="1" dirty="0"/>
              <a:t> </a:t>
            </a:r>
            <a:r>
              <a:rPr lang="en-US" sz="2500" b="1" dirty="0" err="1"/>
              <a:t>ràng</a:t>
            </a:r>
            <a:r>
              <a:rPr lang="en-US" sz="2500" b="1" dirty="0"/>
              <a:t> </a:t>
            </a:r>
            <a:r>
              <a:rPr lang="en-US" sz="2500" b="1" dirty="0" err="1"/>
              <a:t>buộc</a:t>
            </a:r>
            <a:r>
              <a:rPr lang="en-US" sz="2500" b="1" dirty="0"/>
              <a:t> </a:t>
            </a:r>
            <a:r>
              <a:rPr lang="en-US" sz="2500" b="1" dirty="0" err="1"/>
              <a:t>nữa</a:t>
            </a:r>
            <a:r>
              <a:rPr lang="en-US" sz="2500" b="1" dirty="0"/>
              <a:t> </a:t>
            </a:r>
            <a:r>
              <a:rPr lang="en-US" sz="2500" b="1" dirty="0" err="1"/>
              <a:t>để</a:t>
            </a:r>
            <a:r>
              <a:rPr lang="en-US" sz="2500" b="1" dirty="0"/>
              <a:t> </a:t>
            </a:r>
            <a:r>
              <a:rPr lang="en-US" sz="2500" b="1" dirty="0" err="1"/>
              <a:t>tăng</a:t>
            </a:r>
            <a:r>
              <a:rPr lang="en-US" sz="2500" b="1" dirty="0"/>
              <a:t> </a:t>
            </a:r>
            <a:r>
              <a:rPr lang="en-US" sz="2500" b="1" dirty="0" err="1"/>
              <a:t>số</a:t>
            </a:r>
            <a:r>
              <a:rPr lang="en-US" sz="2500" b="1" dirty="0"/>
              <a:t> </a:t>
            </a:r>
            <a:r>
              <a:rPr lang="en-US" sz="2500" b="1" dirty="0" err="1"/>
              <a:t>lượng</a:t>
            </a:r>
            <a:r>
              <a:rPr lang="en-US" sz="2500" b="1" dirty="0"/>
              <a:t> UTXO </a:t>
            </a:r>
            <a:r>
              <a:rPr lang="en-US" sz="2500" b="1" dirty="0" err="1"/>
              <a:t>chọn</a:t>
            </a:r>
            <a:r>
              <a:rPr lang="en-US" sz="2500" b="1" dirty="0"/>
              <a:t>: </a:t>
            </a:r>
            <a:endParaRPr lang="en-US" sz="25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8319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CÁC RÀNG BUỘC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6F647E-B9B6-4108-850C-2E7B3CB156E7}"/>
              </a:ext>
            </a:extLst>
          </p:cNvPr>
          <p:cNvSpPr txBox="1"/>
          <p:nvPr/>
        </p:nvSpPr>
        <p:spPr>
          <a:xfrm>
            <a:off x="464518" y="2358029"/>
            <a:ext cx="5811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Bao </a:t>
            </a:r>
            <a:r>
              <a:rPr lang="en-US" sz="2400" b="1" dirty="0" err="1"/>
              <a:t>gồm</a:t>
            </a:r>
            <a:r>
              <a:rPr lang="en-US" sz="2400" b="1" dirty="0"/>
              <a:t> </a:t>
            </a:r>
            <a:r>
              <a:rPr lang="en-US" sz="2400" b="1" dirty="0" err="1"/>
              <a:t>tất</a:t>
            </a:r>
            <a:r>
              <a:rPr lang="en-US" sz="2400" b="1" dirty="0"/>
              <a:t> </a:t>
            </a:r>
            <a:r>
              <a:rPr lang="en-US" sz="2400" b="1" dirty="0" err="1"/>
              <a:t>cả</a:t>
            </a:r>
            <a:r>
              <a:rPr lang="en-US" sz="2400" b="1" dirty="0"/>
              <a:t> </a:t>
            </a:r>
            <a:r>
              <a:rPr lang="en-US" sz="2400" b="1" dirty="0" err="1"/>
              <a:t>ràng</a:t>
            </a:r>
            <a:r>
              <a:rPr lang="en-US" sz="2400" b="1" dirty="0"/>
              <a:t> </a:t>
            </a:r>
            <a:r>
              <a:rPr lang="en-US" sz="2400" b="1" dirty="0" err="1"/>
              <a:t>buộc</a:t>
            </a:r>
            <a:r>
              <a:rPr lang="en-US" sz="2400" b="1" dirty="0"/>
              <a:t> </a:t>
            </a:r>
            <a:r>
              <a:rPr lang="en-US" sz="2400" b="1" dirty="0" err="1"/>
              <a:t>của</a:t>
            </a:r>
            <a:r>
              <a:rPr lang="en-US" sz="2400" b="1" dirty="0"/>
              <a:t> </a:t>
            </a:r>
            <a:r>
              <a:rPr lang="en-US" sz="2400" b="1" dirty="0" err="1"/>
              <a:t>mô</a:t>
            </a:r>
            <a:r>
              <a:rPr lang="en-US" sz="2400" b="1" dirty="0"/>
              <a:t> </a:t>
            </a:r>
            <a:r>
              <a:rPr lang="en-US" sz="2400" b="1" dirty="0" err="1"/>
              <a:t>hình</a:t>
            </a:r>
            <a:r>
              <a:rPr lang="en-US" sz="2400" b="1" dirty="0"/>
              <a:t> 1.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084C7-4905-41F7-849F-470CC2E4526A}"/>
                  </a:ext>
                </a:extLst>
              </p:cNvPr>
              <p:cNvSpPr txBox="1"/>
              <p:nvPr/>
            </p:nvSpPr>
            <p:spPr>
              <a:xfrm>
                <a:off x="4717231" y="5300870"/>
                <a:ext cx="6930126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000" b="1" dirty="0"/>
                  <a:t>v</a:t>
                </a:r>
                <a:r>
                  <a:rPr lang="en-US" sz="2000" b="1" dirty="0" err="1"/>
                  <a:t>ới</a:t>
                </a:r>
                <a:r>
                  <a:rPr lang="en-US" sz="2000" b="1" dirty="0"/>
                  <a:t>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là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hệ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số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tỉ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lệ</a:t>
                </a:r>
                <a:r>
                  <a:rPr lang="en-US" sz="2000" b="1" dirty="0">
                    <a:ea typeface="Cambria Math" panose="02040503050406030204" pitchFamily="18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b="1" dirty="0">
                  <a:ea typeface="Cambria Math" panose="02040503050406030204" pitchFamily="18" charset="0"/>
                </a:endParaRPr>
              </a:p>
              <a:p>
                <a:pPr algn="just"/>
                <a:r>
                  <a:rPr lang="en-US" sz="2000" b="1" dirty="0">
                    <a:ea typeface="Cambria Math" panose="02040503050406030204" pitchFamily="18" charset="0"/>
                  </a:rPr>
                  <a:t>       Y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là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kích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th</a:t>
                </a:r>
                <a:r>
                  <a:rPr lang="vi-VN" sz="2000" b="1" dirty="0">
                    <a:ea typeface="Cambria Math" panose="02040503050406030204" pitchFamily="18" charset="0"/>
                  </a:rPr>
                  <a:t>ư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ớc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giao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dịch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tối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thiểu</a:t>
                </a:r>
                <a:r>
                  <a:rPr lang="en-US" sz="2000" b="1" dirty="0">
                    <a:ea typeface="Cambria Math" panose="02040503050406030204" pitchFamily="18" charset="0"/>
                  </a:rPr>
                  <a:t> –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kết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quả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từ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mô</a:t>
                </a:r>
                <a:r>
                  <a:rPr lang="en-US" sz="2000" b="1" dirty="0">
                    <a:ea typeface="Cambria Math" panose="02040503050406030204" pitchFamily="18" charset="0"/>
                  </a:rPr>
                  <a:t> </a:t>
                </a:r>
                <a:r>
                  <a:rPr lang="en-US" sz="2000" b="1" dirty="0" err="1">
                    <a:ea typeface="Cambria Math" panose="02040503050406030204" pitchFamily="18" charset="0"/>
                  </a:rPr>
                  <a:t>hình</a:t>
                </a:r>
                <a:r>
                  <a:rPr lang="en-US" sz="2000" b="1" dirty="0">
                    <a:ea typeface="Cambria Math" panose="02040503050406030204" pitchFamily="18" charset="0"/>
                  </a:rPr>
                  <a:t> 1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38084C7-4905-41F7-849F-470CC2E45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231" y="5300870"/>
                <a:ext cx="6930126" cy="984885"/>
              </a:xfrm>
              <a:prstGeom prst="rect">
                <a:avLst/>
              </a:prstGeom>
              <a:blipFill>
                <a:blip r:embed="rId3"/>
                <a:stretch>
                  <a:fillRect l="-967" t="-3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DDD40E-9A6E-45E3-A1B1-EB649721E0C7}"/>
              </a:ext>
            </a:extLst>
          </p:cNvPr>
          <p:cNvCxnSpPr/>
          <p:nvPr/>
        </p:nvCxnSpPr>
        <p:spPr>
          <a:xfrm>
            <a:off x="4717231" y="4837043"/>
            <a:ext cx="6096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25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26" grpId="0" animBg="1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505196" y="1154061"/>
            <a:ext cx="3181608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HÀM MỤC TIÊU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2480" y="2634330"/>
            <a:ext cx="512611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dirty="0" err="1"/>
              <a:t>Tối</a:t>
            </a:r>
            <a:r>
              <a:rPr lang="en-US" sz="2500" b="1" dirty="0"/>
              <a:t> </a:t>
            </a:r>
            <a:r>
              <a:rPr lang="en-US" sz="2500" b="1" dirty="0" err="1"/>
              <a:t>đa</a:t>
            </a:r>
            <a:r>
              <a:rPr lang="en-US" sz="2500" b="1" dirty="0"/>
              <a:t> </a:t>
            </a:r>
            <a:r>
              <a:rPr lang="en-US" sz="2500" b="1" dirty="0" err="1"/>
              <a:t>số</a:t>
            </a:r>
            <a:r>
              <a:rPr lang="en-US" sz="2500" b="1" dirty="0"/>
              <a:t> </a:t>
            </a:r>
            <a:r>
              <a:rPr lang="en-US" sz="2500" b="1" dirty="0" err="1"/>
              <a:t>lượng</a:t>
            </a:r>
            <a:r>
              <a:rPr lang="en-US" sz="2500" b="1" dirty="0"/>
              <a:t> UTXO </a:t>
            </a:r>
            <a:r>
              <a:rPr lang="en-US" sz="2500" b="1" dirty="0" err="1"/>
              <a:t>được</a:t>
            </a:r>
            <a:r>
              <a:rPr lang="en-US" sz="2500" b="1" dirty="0"/>
              <a:t> </a:t>
            </a:r>
            <a:r>
              <a:rPr lang="en-US" sz="2500" b="1" dirty="0" err="1"/>
              <a:t>chọn</a:t>
            </a:r>
            <a:r>
              <a:rPr lang="en-US" sz="2500" b="1" dirty="0"/>
              <a:t>:</a:t>
            </a:r>
          </a:p>
        </p:txBody>
      </p:sp>
      <p:pic>
        <p:nvPicPr>
          <p:cNvPr id="1030" name="Picture 6" descr="Káº¿t quáº£ hÃ¬nh áº£nh cho maximiz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83" y="2634330"/>
            <a:ext cx="5126112" cy="36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8E64E0-70FF-467E-B652-7A6B7B714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171" y="3656529"/>
            <a:ext cx="4938421" cy="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3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26" y="4376036"/>
            <a:ext cx="11237844" cy="149579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 giá kết quả thực nghiệm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261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88" y="2333194"/>
            <a:ext cx="10515600" cy="1384995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vấn đề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937003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816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Input format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8603514" y="2064280"/>
            <a:ext cx="2805886" cy="33855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Input: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Quan sát tập dữ liệu sẽ giúp ta hiểu rõ hơn về việc các UTXOs được chọn trong mạng lưới như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thế nào. Tập dữ liệu bao gồm 133 trường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hợp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58592" y="532784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787382" y="104602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16" name="Chart 15"/>
          <p:cNvGraphicFramePr>
            <a:graphicFrameLocks/>
          </p:cNvGraphicFramePr>
          <p:nvPr>
            <p:extLst/>
          </p:nvPr>
        </p:nvGraphicFramePr>
        <p:xfrm>
          <a:off x="626532" y="1419501"/>
          <a:ext cx="6333067" cy="4131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6451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Output format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868420" y="901075"/>
            <a:ext cx="10058400" cy="129266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sng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Output </a:t>
            </a:r>
            <a:r>
              <a:rPr lang="en-US" sz="2400" b="1" u="sng" dirty="0">
                <a:solidFill>
                  <a:srgbClr val="11AEC7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F</a:t>
            </a:r>
            <a:r>
              <a:rPr kumimoji="0" lang="vi-VN" sz="2400" b="1" i="0" u="sng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ormat:</a:t>
            </a:r>
            <a:r>
              <a:rPr lang="en-US" sz="2400" b="1" dirty="0">
                <a:solidFill>
                  <a:srgbClr val="11AEC7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Sau khi xử lí bằng IBM CPLEX Optimization Studio 12.9.0,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kết quả được đưa về dạng file csv để thuận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tiện cho việc xử lý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sau này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br>
              <a:rPr kumimoji="0" lang="vi-V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</a:b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038C-66AF-4E81-9068-703EC0088620}"/>
              </a:ext>
            </a:extLst>
          </p:cNvPr>
          <p:cNvSpPr/>
          <p:nvPr/>
        </p:nvSpPr>
        <p:spPr>
          <a:xfrm>
            <a:off x="7358592" y="5327841"/>
            <a:ext cx="4268298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Segoe UI" panose="020B0502040204020203" pitchFamily="34" charset="0"/>
              </a:rPr>
              <a:t>. </a:t>
            </a:r>
          </a:p>
        </p:txBody>
      </p:sp>
      <p:grpSp>
        <p:nvGrpSpPr>
          <p:cNvPr id="21" name="Group 20" descr="This image is an icon of two sheets of paper. ">
            <a:extLst>
              <a:ext uri="{FF2B5EF4-FFF2-40B4-BE49-F238E27FC236}">
                <a16:creationId xmlns:a16="http://schemas.microsoft.com/office/drawing/2014/main" id="{411839F8-FB7F-4D1C-9734-BE03FFF894B2}"/>
              </a:ext>
            </a:extLst>
          </p:cNvPr>
          <p:cNvGrpSpPr/>
          <p:nvPr/>
        </p:nvGrpSpPr>
        <p:grpSpPr>
          <a:xfrm>
            <a:off x="228600" y="951131"/>
            <a:ext cx="287338" cy="285750"/>
            <a:chOff x="4319588" y="1370013"/>
            <a:chExt cx="287338" cy="285750"/>
          </a:xfrm>
          <a:solidFill>
            <a:schemeClr val="accent3">
              <a:lumMod val="75000"/>
            </a:schemeClr>
          </a:solidFill>
        </p:grpSpPr>
        <p:sp>
          <p:nvSpPr>
            <p:cNvPr id="22" name="Freeform 1084">
              <a:extLst>
                <a:ext uri="{FF2B5EF4-FFF2-40B4-BE49-F238E27FC236}">
                  <a16:creationId xmlns:a16="http://schemas.microsoft.com/office/drawing/2014/main" id="{07EEFD79-9F4F-4E94-94F0-8CD35D7877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19588" y="1370013"/>
              <a:ext cx="161925" cy="209550"/>
            </a:xfrm>
            <a:custGeom>
              <a:avLst/>
              <a:gdLst>
                <a:gd name="T0" fmla="*/ 278 w 410"/>
                <a:gd name="T1" fmla="*/ 133 h 529"/>
                <a:gd name="T2" fmla="*/ 278 w 410"/>
                <a:gd name="T3" fmla="*/ 12 h 529"/>
                <a:gd name="T4" fmla="*/ 398 w 410"/>
                <a:gd name="T5" fmla="*/ 133 h 529"/>
                <a:gd name="T6" fmla="*/ 278 w 410"/>
                <a:gd name="T7" fmla="*/ 133 h 529"/>
                <a:gd name="T8" fmla="*/ 410 w 410"/>
                <a:gd name="T9" fmla="*/ 133 h 529"/>
                <a:gd name="T10" fmla="*/ 409 w 410"/>
                <a:gd name="T11" fmla="*/ 129 h 529"/>
                <a:gd name="T12" fmla="*/ 406 w 410"/>
                <a:gd name="T13" fmla="*/ 123 h 529"/>
                <a:gd name="T14" fmla="*/ 286 w 410"/>
                <a:gd name="T15" fmla="*/ 3 h 529"/>
                <a:gd name="T16" fmla="*/ 282 w 410"/>
                <a:gd name="T17" fmla="*/ 1 h 529"/>
                <a:gd name="T18" fmla="*/ 278 w 410"/>
                <a:gd name="T19" fmla="*/ 0 h 529"/>
                <a:gd name="T20" fmla="*/ 12 w 410"/>
                <a:gd name="T21" fmla="*/ 0 h 529"/>
                <a:gd name="T22" fmla="*/ 7 w 410"/>
                <a:gd name="T23" fmla="*/ 1 h 529"/>
                <a:gd name="T24" fmla="*/ 4 w 410"/>
                <a:gd name="T25" fmla="*/ 3 h 529"/>
                <a:gd name="T26" fmla="*/ 1 w 410"/>
                <a:gd name="T27" fmla="*/ 7 h 529"/>
                <a:gd name="T28" fmla="*/ 0 w 410"/>
                <a:gd name="T29" fmla="*/ 12 h 529"/>
                <a:gd name="T30" fmla="*/ 0 w 410"/>
                <a:gd name="T31" fmla="*/ 518 h 529"/>
                <a:gd name="T32" fmla="*/ 1 w 410"/>
                <a:gd name="T33" fmla="*/ 522 h 529"/>
                <a:gd name="T34" fmla="*/ 4 w 410"/>
                <a:gd name="T35" fmla="*/ 526 h 529"/>
                <a:gd name="T36" fmla="*/ 7 w 410"/>
                <a:gd name="T37" fmla="*/ 529 h 529"/>
                <a:gd name="T38" fmla="*/ 12 w 410"/>
                <a:gd name="T39" fmla="*/ 529 h 529"/>
                <a:gd name="T40" fmla="*/ 290 w 410"/>
                <a:gd name="T41" fmla="*/ 529 h 529"/>
                <a:gd name="T42" fmla="*/ 290 w 410"/>
                <a:gd name="T43" fmla="*/ 181 h 529"/>
                <a:gd name="T44" fmla="*/ 290 w 410"/>
                <a:gd name="T45" fmla="*/ 177 h 529"/>
                <a:gd name="T46" fmla="*/ 293 w 410"/>
                <a:gd name="T47" fmla="*/ 172 h 529"/>
                <a:gd name="T48" fmla="*/ 297 w 410"/>
                <a:gd name="T49" fmla="*/ 169 h 529"/>
                <a:gd name="T50" fmla="*/ 301 w 410"/>
                <a:gd name="T51" fmla="*/ 168 h 529"/>
                <a:gd name="T52" fmla="*/ 410 w 410"/>
                <a:gd name="T53" fmla="*/ 168 h 529"/>
                <a:gd name="T54" fmla="*/ 410 w 410"/>
                <a:gd name="T55" fmla="*/ 13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10" h="529">
                  <a:moveTo>
                    <a:pt x="278" y="133"/>
                  </a:moveTo>
                  <a:lnTo>
                    <a:pt x="278" y="12"/>
                  </a:lnTo>
                  <a:lnTo>
                    <a:pt x="398" y="133"/>
                  </a:lnTo>
                  <a:lnTo>
                    <a:pt x="278" y="133"/>
                  </a:lnTo>
                  <a:close/>
                  <a:moveTo>
                    <a:pt x="410" y="133"/>
                  </a:moveTo>
                  <a:lnTo>
                    <a:pt x="409" y="129"/>
                  </a:lnTo>
                  <a:lnTo>
                    <a:pt x="406" y="123"/>
                  </a:ln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4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9"/>
                  </a:lnTo>
                  <a:lnTo>
                    <a:pt x="12" y="529"/>
                  </a:lnTo>
                  <a:lnTo>
                    <a:pt x="290" y="529"/>
                  </a:lnTo>
                  <a:lnTo>
                    <a:pt x="290" y="181"/>
                  </a:lnTo>
                  <a:lnTo>
                    <a:pt x="290" y="177"/>
                  </a:lnTo>
                  <a:lnTo>
                    <a:pt x="293" y="172"/>
                  </a:lnTo>
                  <a:lnTo>
                    <a:pt x="297" y="169"/>
                  </a:lnTo>
                  <a:lnTo>
                    <a:pt x="301" y="168"/>
                  </a:lnTo>
                  <a:lnTo>
                    <a:pt x="410" y="168"/>
                  </a:lnTo>
                  <a:lnTo>
                    <a:pt x="410" y="1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3" name="Freeform 1085">
              <a:extLst>
                <a:ext uri="{FF2B5EF4-FFF2-40B4-BE49-F238E27FC236}">
                  <a16:creationId xmlns:a16="http://schemas.microsoft.com/office/drawing/2014/main" id="{1EA0DC39-43EE-4E75-8303-A6AAAF344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05325" y="1374775"/>
              <a:ext cx="90488" cy="66675"/>
            </a:xfrm>
            <a:custGeom>
              <a:avLst/>
              <a:gdLst>
                <a:gd name="T0" fmla="*/ 2 w 229"/>
                <a:gd name="T1" fmla="*/ 80 h 169"/>
                <a:gd name="T2" fmla="*/ 3 w 229"/>
                <a:gd name="T3" fmla="*/ 82 h 169"/>
                <a:gd name="T4" fmla="*/ 64 w 229"/>
                <a:gd name="T5" fmla="*/ 141 h 169"/>
                <a:gd name="T6" fmla="*/ 73 w 229"/>
                <a:gd name="T7" fmla="*/ 144 h 169"/>
                <a:gd name="T8" fmla="*/ 81 w 229"/>
                <a:gd name="T9" fmla="*/ 141 h 169"/>
                <a:gd name="T10" fmla="*/ 84 w 229"/>
                <a:gd name="T11" fmla="*/ 132 h 169"/>
                <a:gd name="T12" fmla="*/ 81 w 229"/>
                <a:gd name="T13" fmla="*/ 124 h 169"/>
                <a:gd name="T14" fmla="*/ 163 w 229"/>
                <a:gd name="T15" fmla="*/ 85 h 169"/>
                <a:gd name="T16" fmla="*/ 179 w 229"/>
                <a:gd name="T17" fmla="*/ 88 h 169"/>
                <a:gd name="T18" fmla="*/ 192 w 229"/>
                <a:gd name="T19" fmla="*/ 96 h 169"/>
                <a:gd name="T20" fmla="*/ 201 w 229"/>
                <a:gd name="T21" fmla="*/ 107 h 169"/>
                <a:gd name="T22" fmla="*/ 204 w 229"/>
                <a:gd name="T23" fmla="*/ 121 h 169"/>
                <a:gd name="T24" fmla="*/ 205 w 229"/>
                <a:gd name="T25" fmla="*/ 161 h 169"/>
                <a:gd name="T26" fmla="*/ 212 w 229"/>
                <a:gd name="T27" fmla="*/ 168 h 169"/>
                <a:gd name="T28" fmla="*/ 222 w 229"/>
                <a:gd name="T29" fmla="*/ 168 h 169"/>
                <a:gd name="T30" fmla="*/ 228 w 229"/>
                <a:gd name="T31" fmla="*/ 161 h 169"/>
                <a:gd name="T32" fmla="*/ 229 w 229"/>
                <a:gd name="T33" fmla="*/ 121 h 169"/>
                <a:gd name="T34" fmla="*/ 228 w 229"/>
                <a:gd name="T35" fmla="*/ 108 h 169"/>
                <a:gd name="T36" fmla="*/ 223 w 229"/>
                <a:gd name="T37" fmla="*/ 97 h 169"/>
                <a:gd name="T38" fmla="*/ 217 w 229"/>
                <a:gd name="T39" fmla="*/ 87 h 169"/>
                <a:gd name="T40" fmla="*/ 207 w 229"/>
                <a:gd name="T41" fmla="*/ 78 h 169"/>
                <a:gd name="T42" fmla="*/ 187 w 229"/>
                <a:gd name="T43" fmla="*/ 66 h 169"/>
                <a:gd name="T44" fmla="*/ 176 w 229"/>
                <a:gd name="T45" fmla="*/ 63 h 169"/>
                <a:gd name="T46" fmla="*/ 163 w 229"/>
                <a:gd name="T47" fmla="*/ 62 h 169"/>
                <a:gd name="T48" fmla="*/ 81 w 229"/>
                <a:gd name="T49" fmla="*/ 21 h 169"/>
                <a:gd name="T50" fmla="*/ 85 w 229"/>
                <a:gd name="T51" fmla="*/ 13 h 169"/>
                <a:gd name="T52" fmla="*/ 81 w 229"/>
                <a:gd name="T53" fmla="*/ 3 h 169"/>
                <a:gd name="T54" fmla="*/ 73 w 229"/>
                <a:gd name="T55" fmla="*/ 0 h 169"/>
                <a:gd name="T56" fmla="*/ 65 w 229"/>
                <a:gd name="T57" fmla="*/ 3 h 169"/>
                <a:gd name="T58" fmla="*/ 2 w 229"/>
                <a:gd name="T59" fmla="*/ 67 h 169"/>
                <a:gd name="T60" fmla="*/ 0 w 229"/>
                <a:gd name="T61" fmla="*/ 71 h 169"/>
                <a:gd name="T62" fmla="*/ 0 w 229"/>
                <a:gd name="T63" fmla="*/ 73 h 169"/>
                <a:gd name="T64" fmla="*/ 0 w 229"/>
                <a:gd name="T65" fmla="*/ 74 h 169"/>
                <a:gd name="T66" fmla="*/ 1 w 229"/>
                <a:gd name="T67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9" h="169">
                  <a:moveTo>
                    <a:pt x="1" y="78"/>
                  </a:moveTo>
                  <a:lnTo>
                    <a:pt x="2" y="80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3" y="82"/>
                  </a:lnTo>
                  <a:lnTo>
                    <a:pt x="64" y="141"/>
                  </a:lnTo>
                  <a:lnTo>
                    <a:pt x="68" y="143"/>
                  </a:lnTo>
                  <a:lnTo>
                    <a:pt x="73" y="144"/>
                  </a:lnTo>
                  <a:lnTo>
                    <a:pt x="77" y="143"/>
                  </a:lnTo>
                  <a:lnTo>
                    <a:pt x="81" y="141"/>
                  </a:lnTo>
                  <a:lnTo>
                    <a:pt x="83" y="137"/>
                  </a:lnTo>
                  <a:lnTo>
                    <a:pt x="84" y="132"/>
                  </a:lnTo>
                  <a:lnTo>
                    <a:pt x="83" y="128"/>
                  </a:lnTo>
                  <a:lnTo>
                    <a:pt x="81" y="124"/>
                  </a:lnTo>
                  <a:lnTo>
                    <a:pt x="41" y="85"/>
                  </a:lnTo>
                  <a:lnTo>
                    <a:pt x="163" y="85"/>
                  </a:lnTo>
                  <a:lnTo>
                    <a:pt x="172" y="86"/>
                  </a:lnTo>
                  <a:lnTo>
                    <a:pt x="179" y="88"/>
                  </a:lnTo>
                  <a:lnTo>
                    <a:pt x="186" y="92"/>
                  </a:lnTo>
                  <a:lnTo>
                    <a:pt x="192" y="96"/>
                  </a:lnTo>
                  <a:lnTo>
                    <a:pt x="197" y="102"/>
                  </a:lnTo>
                  <a:lnTo>
                    <a:pt x="201" y="107"/>
                  </a:lnTo>
                  <a:lnTo>
                    <a:pt x="203" y="114"/>
                  </a:lnTo>
                  <a:lnTo>
                    <a:pt x="204" y="121"/>
                  </a:lnTo>
                  <a:lnTo>
                    <a:pt x="204" y="156"/>
                  </a:lnTo>
                  <a:lnTo>
                    <a:pt x="205" y="161"/>
                  </a:lnTo>
                  <a:lnTo>
                    <a:pt x="208" y="166"/>
                  </a:lnTo>
                  <a:lnTo>
                    <a:pt x="212" y="168"/>
                  </a:lnTo>
                  <a:lnTo>
                    <a:pt x="217" y="169"/>
                  </a:lnTo>
                  <a:lnTo>
                    <a:pt x="222" y="168"/>
                  </a:lnTo>
                  <a:lnTo>
                    <a:pt x="226" y="166"/>
                  </a:lnTo>
                  <a:lnTo>
                    <a:pt x="228" y="161"/>
                  </a:lnTo>
                  <a:lnTo>
                    <a:pt x="229" y="156"/>
                  </a:lnTo>
                  <a:lnTo>
                    <a:pt x="229" y="121"/>
                  </a:lnTo>
                  <a:lnTo>
                    <a:pt x="229" y="115"/>
                  </a:lnTo>
                  <a:lnTo>
                    <a:pt x="228" y="108"/>
                  </a:lnTo>
                  <a:lnTo>
                    <a:pt x="226" y="102"/>
                  </a:lnTo>
                  <a:lnTo>
                    <a:pt x="223" y="97"/>
                  </a:lnTo>
                  <a:lnTo>
                    <a:pt x="220" y="92"/>
                  </a:lnTo>
                  <a:lnTo>
                    <a:pt x="217" y="87"/>
                  </a:lnTo>
                  <a:lnTo>
                    <a:pt x="212" y="82"/>
                  </a:lnTo>
                  <a:lnTo>
                    <a:pt x="207" y="78"/>
                  </a:lnTo>
                  <a:lnTo>
                    <a:pt x="197" y="71"/>
                  </a:lnTo>
                  <a:lnTo>
                    <a:pt x="187" y="66"/>
                  </a:lnTo>
                  <a:lnTo>
                    <a:pt x="181" y="64"/>
                  </a:lnTo>
                  <a:lnTo>
                    <a:pt x="176" y="63"/>
                  </a:lnTo>
                  <a:lnTo>
                    <a:pt x="170" y="62"/>
                  </a:lnTo>
                  <a:lnTo>
                    <a:pt x="163" y="62"/>
                  </a:lnTo>
                  <a:lnTo>
                    <a:pt x="41" y="62"/>
                  </a:lnTo>
                  <a:lnTo>
                    <a:pt x="81" y="21"/>
                  </a:lnTo>
                  <a:lnTo>
                    <a:pt x="84" y="17"/>
                  </a:lnTo>
                  <a:lnTo>
                    <a:pt x="85" y="13"/>
                  </a:lnTo>
                  <a:lnTo>
                    <a:pt x="84" y="7"/>
                  </a:lnTo>
                  <a:lnTo>
                    <a:pt x="81" y="3"/>
                  </a:lnTo>
                  <a:lnTo>
                    <a:pt x="77" y="0"/>
                  </a:lnTo>
                  <a:lnTo>
                    <a:pt x="73" y="0"/>
                  </a:lnTo>
                  <a:lnTo>
                    <a:pt x="69" y="0"/>
                  </a:lnTo>
                  <a:lnTo>
                    <a:pt x="65" y="3"/>
                  </a:lnTo>
                  <a:lnTo>
                    <a:pt x="3" y="65"/>
                  </a:lnTo>
                  <a:lnTo>
                    <a:pt x="2" y="67"/>
                  </a:lnTo>
                  <a:lnTo>
                    <a:pt x="1" y="69"/>
                  </a:lnTo>
                  <a:lnTo>
                    <a:pt x="0" y="71"/>
                  </a:lnTo>
                  <a:lnTo>
                    <a:pt x="0" y="72"/>
                  </a:lnTo>
                  <a:lnTo>
                    <a:pt x="0" y="73"/>
                  </a:lnTo>
                  <a:lnTo>
                    <a:pt x="0" y="74"/>
                  </a:lnTo>
                  <a:lnTo>
                    <a:pt x="0" y="74"/>
                  </a:lnTo>
                  <a:lnTo>
                    <a:pt x="0" y="76"/>
                  </a:lnTo>
                  <a:lnTo>
                    <a:pt x="1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4" name="Freeform 1086">
              <a:extLst>
                <a:ext uri="{FF2B5EF4-FFF2-40B4-BE49-F238E27FC236}">
                  <a16:creationId xmlns:a16="http://schemas.microsoft.com/office/drawing/2014/main" id="{D8023874-1D0B-4F45-BAF8-7FD883B21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1593850"/>
              <a:ext cx="90488" cy="58738"/>
            </a:xfrm>
            <a:custGeom>
              <a:avLst/>
              <a:gdLst>
                <a:gd name="T0" fmla="*/ 225 w 228"/>
                <a:gd name="T1" fmla="*/ 65 h 146"/>
                <a:gd name="T2" fmla="*/ 165 w 228"/>
                <a:gd name="T3" fmla="*/ 5 h 146"/>
                <a:gd name="T4" fmla="*/ 161 w 228"/>
                <a:gd name="T5" fmla="*/ 2 h 146"/>
                <a:gd name="T6" fmla="*/ 156 w 228"/>
                <a:gd name="T7" fmla="*/ 1 h 146"/>
                <a:gd name="T8" fmla="*/ 152 w 228"/>
                <a:gd name="T9" fmla="*/ 2 h 146"/>
                <a:gd name="T10" fmla="*/ 148 w 228"/>
                <a:gd name="T11" fmla="*/ 5 h 146"/>
                <a:gd name="T12" fmla="*/ 145 w 228"/>
                <a:gd name="T13" fmla="*/ 8 h 146"/>
                <a:gd name="T14" fmla="*/ 144 w 228"/>
                <a:gd name="T15" fmla="*/ 13 h 146"/>
                <a:gd name="T16" fmla="*/ 145 w 228"/>
                <a:gd name="T17" fmla="*/ 17 h 146"/>
                <a:gd name="T18" fmla="*/ 148 w 228"/>
                <a:gd name="T19" fmla="*/ 21 h 146"/>
                <a:gd name="T20" fmla="*/ 187 w 228"/>
                <a:gd name="T21" fmla="*/ 61 h 146"/>
                <a:gd name="T22" fmla="*/ 64 w 228"/>
                <a:gd name="T23" fmla="*/ 61 h 146"/>
                <a:gd name="T24" fmla="*/ 58 w 228"/>
                <a:gd name="T25" fmla="*/ 61 h 146"/>
                <a:gd name="T26" fmla="*/ 51 w 228"/>
                <a:gd name="T27" fmla="*/ 60 h 146"/>
                <a:gd name="T28" fmla="*/ 45 w 228"/>
                <a:gd name="T29" fmla="*/ 58 h 146"/>
                <a:gd name="T30" fmla="*/ 37 w 228"/>
                <a:gd name="T31" fmla="*/ 55 h 146"/>
                <a:gd name="T32" fmla="*/ 32 w 228"/>
                <a:gd name="T33" fmla="*/ 52 h 146"/>
                <a:gd name="T34" fmla="*/ 27 w 228"/>
                <a:gd name="T35" fmla="*/ 48 h 146"/>
                <a:gd name="T36" fmla="*/ 26 w 228"/>
                <a:gd name="T37" fmla="*/ 45 h 146"/>
                <a:gd name="T38" fmla="*/ 24 w 228"/>
                <a:gd name="T39" fmla="*/ 42 h 146"/>
                <a:gd name="T40" fmla="*/ 24 w 228"/>
                <a:gd name="T41" fmla="*/ 39 h 146"/>
                <a:gd name="T42" fmla="*/ 23 w 228"/>
                <a:gd name="T43" fmla="*/ 36 h 146"/>
                <a:gd name="T44" fmla="*/ 23 w 228"/>
                <a:gd name="T45" fmla="*/ 12 h 146"/>
                <a:gd name="T46" fmla="*/ 22 w 228"/>
                <a:gd name="T47" fmla="*/ 7 h 146"/>
                <a:gd name="T48" fmla="*/ 20 w 228"/>
                <a:gd name="T49" fmla="*/ 4 h 146"/>
                <a:gd name="T50" fmla="*/ 16 w 228"/>
                <a:gd name="T51" fmla="*/ 1 h 146"/>
                <a:gd name="T52" fmla="*/ 12 w 228"/>
                <a:gd name="T53" fmla="*/ 0 h 146"/>
                <a:gd name="T54" fmla="*/ 7 w 228"/>
                <a:gd name="T55" fmla="*/ 1 h 146"/>
                <a:gd name="T56" fmla="*/ 3 w 228"/>
                <a:gd name="T57" fmla="*/ 4 h 146"/>
                <a:gd name="T58" fmla="*/ 1 w 228"/>
                <a:gd name="T59" fmla="*/ 7 h 146"/>
                <a:gd name="T60" fmla="*/ 0 w 228"/>
                <a:gd name="T61" fmla="*/ 12 h 146"/>
                <a:gd name="T62" fmla="*/ 0 w 228"/>
                <a:gd name="T63" fmla="*/ 36 h 146"/>
                <a:gd name="T64" fmla="*/ 0 w 228"/>
                <a:gd name="T65" fmla="*/ 42 h 146"/>
                <a:gd name="T66" fmla="*/ 1 w 228"/>
                <a:gd name="T67" fmla="*/ 48 h 146"/>
                <a:gd name="T68" fmla="*/ 3 w 228"/>
                <a:gd name="T69" fmla="*/ 53 h 146"/>
                <a:gd name="T70" fmla="*/ 5 w 228"/>
                <a:gd name="T71" fmla="*/ 58 h 146"/>
                <a:gd name="T72" fmla="*/ 8 w 228"/>
                <a:gd name="T73" fmla="*/ 62 h 146"/>
                <a:gd name="T74" fmla="*/ 12 w 228"/>
                <a:gd name="T75" fmla="*/ 66 h 146"/>
                <a:gd name="T76" fmla="*/ 16 w 228"/>
                <a:gd name="T77" fmla="*/ 70 h 146"/>
                <a:gd name="T78" fmla="*/ 20 w 228"/>
                <a:gd name="T79" fmla="*/ 73 h 146"/>
                <a:gd name="T80" fmla="*/ 30 w 228"/>
                <a:gd name="T81" fmla="*/ 79 h 146"/>
                <a:gd name="T82" fmla="*/ 41 w 228"/>
                <a:gd name="T83" fmla="*/ 83 h 146"/>
                <a:gd name="T84" fmla="*/ 53 w 228"/>
                <a:gd name="T85" fmla="*/ 85 h 146"/>
                <a:gd name="T86" fmla="*/ 64 w 228"/>
                <a:gd name="T87" fmla="*/ 86 h 146"/>
                <a:gd name="T88" fmla="*/ 187 w 228"/>
                <a:gd name="T89" fmla="*/ 86 h 146"/>
                <a:gd name="T90" fmla="*/ 148 w 228"/>
                <a:gd name="T91" fmla="*/ 125 h 146"/>
                <a:gd name="T92" fmla="*/ 145 w 228"/>
                <a:gd name="T93" fmla="*/ 130 h 146"/>
                <a:gd name="T94" fmla="*/ 144 w 228"/>
                <a:gd name="T95" fmla="*/ 134 h 146"/>
                <a:gd name="T96" fmla="*/ 145 w 228"/>
                <a:gd name="T97" fmla="*/ 138 h 146"/>
                <a:gd name="T98" fmla="*/ 148 w 228"/>
                <a:gd name="T99" fmla="*/ 142 h 146"/>
                <a:gd name="T100" fmla="*/ 152 w 228"/>
                <a:gd name="T101" fmla="*/ 145 h 146"/>
                <a:gd name="T102" fmla="*/ 156 w 228"/>
                <a:gd name="T103" fmla="*/ 146 h 146"/>
                <a:gd name="T104" fmla="*/ 161 w 228"/>
                <a:gd name="T105" fmla="*/ 145 h 146"/>
                <a:gd name="T106" fmla="*/ 165 w 228"/>
                <a:gd name="T107" fmla="*/ 142 h 146"/>
                <a:gd name="T108" fmla="*/ 225 w 228"/>
                <a:gd name="T109" fmla="*/ 82 h 146"/>
                <a:gd name="T110" fmla="*/ 226 w 228"/>
                <a:gd name="T111" fmla="*/ 80 h 146"/>
                <a:gd name="T112" fmla="*/ 227 w 228"/>
                <a:gd name="T113" fmla="*/ 79 h 146"/>
                <a:gd name="T114" fmla="*/ 228 w 228"/>
                <a:gd name="T115" fmla="*/ 72 h 146"/>
                <a:gd name="T116" fmla="*/ 227 w 228"/>
                <a:gd name="T117" fmla="*/ 68 h 146"/>
                <a:gd name="T118" fmla="*/ 226 w 228"/>
                <a:gd name="T119" fmla="*/ 66 h 146"/>
                <a:gd name="T120" fmla="*/ 225 w 228"/>
                <a:gd name="T121" fmla="*/ 65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8" h="146">
                  <a:moveTo>
                    <a:pt x="225" y="65"/>
                  </a:moveTo>
                  <a:lnTo>
                    <a:pt x="165" y="5"/>
                  </a:lnTo>
                  <a:lnTo>
                    <a:pt x="161" y="2"/>
                  </a:lnTo>
                  <a:lnTo>
                    <a:pt x="156" y="1"/>
                  </a:lnTo>
                  <a:lnTo>
                    <a:pt x="152" y="2"/>
                  </a:lnTo>
                  <a:lnTo>
                    <a:pt x="148" y="5"/>
                  </a:lnTo>
                  <a:lnTo>
                    <a:pt x="145" y="8"/>
                  </a:lnTo>
                  <a:lnTo>
                    <a:pt x="144" y="13"/>
                  </a:lnTo>
                  <a:lnTo>
                    <a:pt x="145" y="17"/>
                  </a:lnTo>
                  <a:lnTo>
                    <a:pt x="148" y="21"/>
                  </a:lnTo>
                  <a:lnTo>
                    <a:pt x="187" y="61"/>
                  </a:lnTo>
                  <a:lnTo>
                    <a:pt x="64" y="61"/>
                  </a:lnTo>
                  <a:lnTo>
                    <a:pt x="58" y="61"/>
                  </a:lnTo>
                  <a:lnTo>
                    <a:pt x="51" y="60"/>
                  </a:lnTo>
                  <a:lnTo>
                    <a:pt x="45" y="58"/>
                  </a:lnTo>
                  <a:lnTo>
                    <a:pt x="37" y="55"/>
                  </a:lnTo>
                  <a:lnTo>
                    <a:pt x="32" y="52"/>
                  </a:lnTo>
                  <a:lnTo>
                    <a:pt x="27" y="48"/>
                  </a:lnTo>
                  <a:lnTo>
                    <a:pt x="26" y="45"/>
                  </a:lnTo>
                  <a:lnTo>
                    <a:pt x="24" y="42"/>
                  </a:lnTo>
                  <a:lnTo>
                    <a:pt x="24" y="39"/>
                  </a:lnTo>
                  <a:lnTo>
                    <a:pt x="23" y="36"/>
                  </a:lnTo>
                  <a:lnTo>
                    <a:pt x="23" y="12"/>
                  </a:lnTo>
                  <a:lnTo>
                    <a:pt x="22" y="7"/>
                  </a:lnTo>
                  <a:lnTo>
                    <a:pt x="20" y="4"/>
                  </a:lnTo>
                  <a:lnTo>
                    <a:pt x="16" y="1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4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0" y="42"/>
                  </a:lnTo>
                  <a:lnTo>
                    <a:pt x="1" y="48"/>
                  </a:lnTo>
                  <a:lnTo>
                    <a:pt x="3" y="53"/>
                  </a:lnTo>
                  <a:lnTo>
                    <a:pt x="5" y="58"/>
                  </a:lnTo>
                  <a:lnTo>
                    <a:pt x="8" y="62"/>
                  </a:lnTo>
                  <a:lnTo>
                    <a:pt x="12" y="66"/>
                  </a:lnTo>
                  <a:lnTo>
                    <a:pt x="16" y="70"/>
                  </a:lnTo>
                  <a:lnTo>
                    <a:pt x="20" y="73"/>
                  </a:lnTo>
                  <a:lnTo>
                    <a:pt x="30" y="79"/>
                  </a:lnTo>
                  <a:lnTo>
                    <a:pt x="41" y="83"/>
                  </a:lnTo>
                  <a:lnTo>
                    <a:pt x="53" y="85"/>
                  </a:lnTo>
                  <a:lnTo>
                    <a:pt x="64" y="86"/>
                  </a:lnTo>
                  <a:lnTo>
                    <a:pt x="187" y="86"/>
                  </a:lnTo>
                  <a:lnTo>
                    <a:pt x="148" y="125"/>
                  </a:lnTo>
                  <a:lnTo>
                    <a:pt x="145" y="130"/>
                  </a:lnTo>
                  <a:lnTo>
                    <a:pt x="144" y="134"/>
                  </a:lnTo>
                  <a:lnTo>
                    <a:pt x="145" y="138"/>
                  </a:lnTo>
                  <a:lnTo>
                    <a:pt x="148" y="142"/>
                  </a:lnTo>
                  <a:lnTo>
                    <a:pt x="152" y="145"/>
                  </a:lnTo>
                  <a:lnTo>
                    <a:pt x="156" y="146"/>
                  </a:lnTo>
                  <a:lnTo>
                    <a:pt x="161" y="145"/>
                  </a:lnTo>
                  <a:lnTo>
                    <a:pt x="165" y="142"/>
                  </a:lnTo>
                  <a:lnTo>
                    <a:pt x="225" y="82"/>
                  </a:lnTo>
                  <a:lnTo>
                    <a:pt x="226" y="80"/>
                  </a:lnTo>
                  <a:lnTo>
                    <a:pt x="227" y="79"/>
                  </a:lnTo>
                  <a:lnTo>
                    <a:pt x="228" y="72"/>
                  </a:lnTo>
                  <a:lnTo>
                    <a:pt x="227" y="68"/>
                  </a:lnTo>
                  <a:lnTo>
                    <a:pt x="226" y="66"/>
                  </a:lnTo>
                  <a:lnTo>
                    <a:pt x="225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25" name="Freeform 1087">
              <a:extLst>
                <a:ext uri="{FF2B5EF4-FFF2-40B4-BE49-F238E27FC236}">
                  <a16:creationId xmlns:a16="http://schemas.microsoft.com/office/drawing/2014/main" id="{CA85A1E3-5078-4027-BAFF-0C6D14C74A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43413" y="1446213"/>
              <a:ext cx="163513" cy="209550"/>
            </a:xfrm>
            <a:custGeom>
              <a:avLst/>
              <a:gdLst>
                <a:gd name="T0" fmla="*/ 278 w 410"/>
                <a:gd name="T1" fmla="*/ 132 h 529"/>
                <a:gd name="T2" fmla="*/ 278 w 410"/>
                <a:gd name="T3" fmla="*/ 12 h 529"/>
                <a:gd name="T4" fmla="*/ 398 w 410"/>
                <a:gd name="T5" fmla="*/ 132 h 529"/>
                <a:gd name="T6" fmla="*/ 278 w 410"/>
                <a:gd name="T7" fmla="*/ 132 h 529"/>
                <a:gd name="T8" fmla="*/ 406 w 410"/>
                <a:gd name="T9" fmla="*/ 123 h 529"/>
                <a:gd name="T10" fmla="*/ 286 w 410"/>
                <a:gd name="T11" fmla="*/ 3 h 529"/>
                <a:gd name="T12" fmla="*/ 282 w 410"/>
                <a:gd name="T13" fmla="*/ 1 h 529"/>
                <a:gd name="T14" fmla="*/ 278 w 410"/>
                <a:gd name="T15" fmla="*/ 0 h 529"/>
                <a:gd name="T16" fmla="*/ 13 w 410"/>
                <a:gd name="T17" fmla="*/ 0 h 529"/>
                <a:gd name="T18" fmla="*/ 0 w 410"/>
                <a:gd name="T19" fmla="*/ 0 h 529"/>
                <a:gd name="T20" fmla="*/ 0 w 410"/>
                <a:gd name="T21" fmla="*/ 12 h 529"/>
                <a:gd name="T22" fmla="*/ 0 w 410"/>
                <a:gd name="T23" fmla="*/ 518 h 529"/>
                <a:gd name="T24" fmla="*/ 1 w 410"/>
                <a:gd name="T25" fmla="*/ 522 h 529"/>
                <a:gd name="T26" fmla="*/ 4 w 410"/>
                <a:gd name="T27" fmla="*/ 526 h 529"/>
                <a:gd name="T28" fmla="*/ 7 w 410"/>
                <a:gd name="T29" fmla="*/ 528 h 529"/>
                <a:gd name="T30" fmla="*/ 13 w 410"/>
                <a:gd name="T31" fmla="*/ 529 h 529"/>
                <a:gd name="T32" fmla="*/ 398 w 410"/>
                <a:gd name="T33" fmla="*/ 529 h 529"/>
                <a:gd name="T34" fmla="*/ 402 w 410"/>
                <a:gd name="T35" fmla="*/ 528 h 529"/>
                <a:gd name="T36" fmla="*/ 406 w 410"/>
                <a:gd name="T37" fmla="*/ 526 h 529"/>
                <a:gd name="T38" fmla="*/ 409 w 410"/>
                <a:gd name="T39" fmla="*/ 522 h 529"/>
                <a:gd name="T40" fmla="*/ 410 w 410"/>
                <a:gd name="T41" fmla="*/ 518 h 529"/>
                <a:gd name="T42" fmla="*/ 410 w 410"/>
                <a:gd name="T43" fmla="*/ 132 h 529"/>
                <a:gd name="T44" fmla="*/ 409 w 410"/>
                <a:gd name="T45" fmla="*/ 127 h 529"/>
                <a:gd name="T46" fmla="*/ 406 w 410"/>
                <a:gd name="T47" fmla="*/ 123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10" h="529">
                  <a:moveTo>
                    <a:pt x="278" y="132"/>
                  </a:moveTo>
                  <a:lnTo>
                    <a:pt x="278" y="12"/>
                  </a:lnTo>
                  <a:lnTo>
                    <a:pt x="398" y="132"/>
                  </a:lnTo>
                  <a:lnTo>
                    <a:pt x="278" y="132"/>
                  </a:lnTo>
                  <a:close/>
                  <a:moveTo>
                    <a:pt x="406" y="123"/>
                  </a:moveTo>
                  <a:lnTo>
                    <a:pt x="286" y="3"/>
                  </a:lnTo>
                  <a:lnTo>
                    <a:pt x="282" y="1"/>
                  </a:lnTo>
                  <a:lnTo>
                    <a:pt x="278" y="0"/>
                  </a:lnTo>
                  <a:lnTo>
                    <a:pt x="13" y="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0" y="518"/>
                  </a:lnTo>
                  <a:lnTo>
                    <a:pt x="1" y="522"/>
                  </a:lnTo>
                  <a:lnTo>
                    <a:pt x="4" y="526"/>
                  </a:lnTo>
                  <a:lnTo>
                    <a:pt x="7" y="528"/>
                  </a:lnTo>
                  <a:lnTo>
                    <a:pt x="13" y="529"/>
                  </a:lnTo>
                  <a:lnTo>
                    <a:pt x="398" y="529"/>
                  </a:lnTo>
                  <a:lnTo>
                    <a:pt x="402" y="528"/>
                  </a:lnTo>
                  <a:lnTo>
                    <a:pt x="406" y="526"/>
                  </a:lnTo>
                  <a:lnTo>
                    <a:pt x="409" y="522"/>
                  </a:lnTo>
                  <a:lnTo>
                    <a:pt x="410" y="518"/>
                  </a:lnTo>
                  <a:lnTo>
                    <a:pt x="410" y="132"/>
                  </a:lnTo>
                  <a:lnTo>
                    <a:pt x="409" y="127"/>
                  </a:lnTo>
                  <a:lnTo>
                    <a:pt x="406" y="1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420" y="1895284"/>
            <a:ext cx="10058400" cy="456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54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201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Experimental results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177868" y="1943890"/>
            <a:ext cx="2675466" cy="338554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Đối với Model 1, số lượng UTXOs được chọn rất ít. 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Model 2 với các giá trị </a:t>
            </a:r>
            <a:r>
              <a:rPr kumimoji="0" lang="vi-VN" sz="2200" b="1" i="1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γ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được khảo sát cho kết quả UTXOs được chọn nhiều hơn nhưng vẫn ở mức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thấp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Segoe UI Light"/>
                <a:ea typeface="+mn-ea"/>
                <a:cs typeface="+mn-cs"/>
              </a:rPr>
              <a:t>.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Segoe UI Light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461095" y="1117591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364066" y="1204379"/>
          <a:ext cx="8475133" cy="4529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79484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Experimental results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313333" y="1603110"/>
            <a:ext cx="2465425" cy="3016210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Kích thước giao dịch của các Model 1 và 2 là khá nhỏ và thấp hơn nhiều so với các mô hình HVF, LVF, OF</a:t>
            </a:r>
            <a: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br>
              <a:rPr kumimoji="0" lang="vi-V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br>
              <a:rPr kumimoji="0" lang="vi-VN" sz="1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492609" y="103716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601286" y="1158609"/>
          <a:ext cx="8093981" cy="4742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635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Experimental results (</a:t>
            </a:r>
            <a:r>
              <a:rPr kumimoji="0" 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cont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9279465" y="1687778"/>
            <a:ext cx="2572319" cy="40626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Model 1 tốn rất ít thời gian s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với các mô hình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còn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lại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Trong khi đó, Model 2 cho kết quả thời gian chạy khá tương đồng với các mô hình HVF, LVF,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OF.</a:t>
            </a:r>
            <a:br>
              <a:rPr kumimoji="0" lang="vi-VN" sz="2200" b="1" i="0" u="none" strike="noStrike" kern="1200" cap="none" spc="0" normalizeH="0" baseline="0" noProof="0" dirty="0">
                <a:ln>
                  <a:noFill/>
                </a:ln>
                <a:solidFill>
                  <a:srgbClr val="11AEC7">
                    <a:lumMod val="50000"/>
                  </a:srgb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11AEC7">
                  <a:lumMod val="50000"/>
                </a:srgb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5" name="Freeform 931" descr="Icon of line chart.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10500274" y="999758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aphicFrame>
        <p:nvGraphicFramePr>
          <p:cNvPr id="26" name="Chart 25"/>
          <p:cNvGraphicFramePr>
            <a:graphicFrameLocks/>
          </p:cNvGraphicFramePr>
          <p:nvPr>
            <p:extLst/>
          </p:nvPr>
        </p:nvGraphicFramePr>
        <p:xfrm>
          <a:off x="501533" y="948267"/>
          <a:ext cx="8413868" cy="520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30244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495794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accent4"/>
                </a:solidFill>
              </a:rPr>
              <a:t>Presentation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539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AF9466-AB72-4D1D-82E4-2574F0C68319}"/>
              </a:ext>
            </a:extLst>
          </p:cNvPr>
          <p:cNvCxnSpPr/>
          <p:nvPr/>
        </p:nvCxnSpPr>
        <p:spPr>
          <a:xfrm>
            <a:off x="6096000" y="980661"/>
            <a:ext cx="0" cy="5354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A1F2D-AECC-4658-A8E3-B58308ABC567}"/>
                  </a:ext>
                </a:extLst>
              </p:cNvPr>
              <p:cNvSpPr txBox="1"/>
              <p:nvPr/>
            </p:nvSpPr>
            <p:spPr>
              <a:xfrm>
                <a:off x="490336" y="1187695"/>
                <a:ext cx="5234595" cy="6370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Ưu </a:t>
                </a:r>
                <a:r>
                  <a:rPr lang="en-US" sz="2800" b="1" dirty="0" err="1"/>
                  <a:t>điểm</a:t>
                </a:r>
                <a:endParaRPr lang="en-US" sz="2800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Mô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hình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đề</a:t>
                </a:r>
                <a:r>
                  <a:rPr lang="en-US" sz="2000" dirty="0"/>
                  <a:t> </a:t>
                </a:r>
                <a:r>
                  <a:rPr lang="en-US" sz="2000" dirty="0" err="1"/>
                  <a:t>xuất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kết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hợp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uyển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chuyển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giữa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việc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giảm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thiểu</a:t>
                </a:r>
                <a:r>
                  <a:rPr lang="en-US" sz="2000" dirty="0"/>
                  <a:t> chi </a:t>
                </a:r>
                <a:r>
                  <a:rPr lang="en-US" sz="2000" dirty="0" err="1"/>
                  <a:t>phí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dịch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và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tăng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số</a:t>
                </a:r>
                <a:r>
                  <a:rPr lang="en-US" sz="2000" dirty="0"/>
                  <a:t> l</a:t>
                </a:r>
                <a:r>
                  <a:rPr lang="vi-VN" sz="2000" dirty="0"/>
                  <a:t>ư</a:t>
                </a:r>
                <a:r>
                  <a:rPr lang="en-US" sz="2000" dirty="0" err="1"/>
                  <a:t>ợng</a:t>
                </a:r>
                <a:r>
                  <a:rPr lang="en-US" sz="2000" dirty="0"/>
                  <a:t> UTXO đ</a:t>
                </a:r>
                <a:r>
                  <a:rPr lang="vi-VN" sz="2000" dirty="0"/>
                  <a:t>ư</a:t>
                </a:r>
                <a:r>
                  <a:rPr lang="en-US" sz="2000" dirty="0" err="1"/>
                  <a:t>ợc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chọn</a:t>
                </a:r>
                <a:r>
                  <a:rPr lang="en-US" sz="2000" dirty="0"/>
                  <a:t> – 2 </a:t>
                </a:r>
                <a:r>
                  <a:rPr lang="en-US" sz="2000" dirty="0" err="1"/>
                  <a:t>yêu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cầu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quan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trọng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đối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với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giao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dịch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tốt</a:t>
                </a:r>
                <a:r>
                  <a:rPr lang="en-US" sz="2000" dirty="0"/>
                  <a:t>.</a:t>
                </a:r>
              </a:p>
              <a:p>
                <a:pPr algn="just"/>
                <a:endParaRPr lang="en-US" sz="2000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Ta </a:t>
                </a:r>
                <a:r>
                  <a:rPr lang="en-US" sz="2000" dirty="0" err="1"/>
                  <a:t>có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cân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bằng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hai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yếu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tố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trên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một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cách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chủ</a:t>
                </a:r>
                <a:r>
                  <a:rPr lang="en-US" sz="2000" dirty="0"/>
                  <a:t> </a:t>
                </a:r>
                <a:r>
                  <a:rPr lang="en-US" sz="2000" dirty="0" err="1"/>
                  <a:t>động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thông</a:t>
                </a:r>
                <a:r>
                  <a:rPr lang="en-US" sz="2000" dirty="0"/>
                  <a:t> qua </a:t>
                </a:r>
                <a:r>
                  <a:rPr lang="en-US" sz="2000" dirty="0" err="1"/>
                  <a:t>tỷ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lệ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: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ea typeface="Cambria Math" panose="02040503050406030204" pitchFamily="18" charset="0"/>
                  </a:rPr>
                  <a:t>Yêu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cầu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về</a:t>
                </a:r>
                <a:r>
                  <a:rPr lang="en-US" sz="2000" dirty="0">
                    <a:ea typeface="Cambria Math" panose="02040503050406030204" pitchFamily="18" charset="0"/>
                  </a:rPr>
                  <a:t> chi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phí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giao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dịch</a:t>
                </a:r>
                <a:r>
                  <a:rPr lang="en-US" sz="2000" dirty="0">
                    <a:ea typeface="Cambria Math" panose="02040503050406030204" pitchFamily="18" charset="0"/>
                  </a:rPr>
                  <a:t> đ</a:t>
                </a:r>
                <a:r>
                  <a:rPr lang="vi-VN" sz="2000" dirty="0">
                    <a:ea typeface="Cambria Math" panose="02040503050406030204" pitchFamily="18" charset="0"/>
                  </a:rPr>
                  <a:t>ư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ợc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quan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tâm</a:t>
                </a:r>
                <a:r>
                  <a:rPr lang="en-US" sz="2000" dirty="0">
                    <a:ea typeface="Cambria Math" panose="02040503050406030204" pitchFamily="18" charset="0"/>
                  </a:rPr>
                  <a:t> h</a:t>
                </a:r>
                <a:r>
                  <a:rPr lang="vi-VN" sz="2000" dirty="0">
                    <a:ea typeface="Cambria Math" panose="02040503050406030204" pitchFamily="18" charset="0"/>
                  </a:rPr>
                  <a:t>ơ</a:t>
                </a:r>
                <a:r>
                  <a:rPr lang="en-US" sz="2000" dirty="0">
                    <a:ea typeface="Cambria Math" panose="02040503050406030204" pitchFamily="18" charset="0"/>
                  </a:rPr>
                  <a:t>n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tỷ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lệ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này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xuống</a:t>
                </a:r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ea typeface="Cambria Math" panose="02040503050406030204" pitchFamily="18" charset="0"/>
                  </a:rPr>
                  <a:t>Yêu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cầu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về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giảm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tập</a:t>
                </a:r>
                <a:r>
                  <a:rPr lang="en-US" sz="2000" dirty="0">
                    <a:ea typeface="Cambria Math" panose="02040503050406030204" pitchFamily="18" charset="0"/>
                  </a:rPr>
                  <a:t> UTXO đ</a:t>
                </a:r>
                <a:r>
                  <a:rPr lang="vi-VN" sz="2000" dirty="0">
                    <a:ea typeface="Cambria Math" panose="02040503050406030204" pitchFamily="18" charset="0"/>
                  </a:rPr>
                  <a:t>ư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ợc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quan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tâm</a:t>
                </a:r>
                <a:r>
                  <a:rPr lang="en-US" sz="2000" dirty="0">
                    <a:ea typeface="Cambria Math" panose="02040503050406030204" pitchFamily="18" charset="0"/>
                  </a:rPr>
                  <a:t> h</a:t>
                </a:r>
                <a:r>
                  <a:rPr lang="vi-VN" sz="2000" dirty="0">
                    <a:ea typeface="Cambria Math" panose="02040503050406030204" pitchFamily="18" charset="0"/>
                  </a:rPr>
                  <a:t>ơ</a:t>
                </a:r>
                <a:r>
                  <a:rPr lang="en-US" sz="2000" dirty="0">
                    <a:ea typeface="Cambria Math" panose="02040503050406030204" pitchFamily="18" charset="0"/>
                  </a:rPr>
                  <a:t>n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thì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tăng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tỷ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lệ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này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lên</a:t>
                </a:r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lvl="1" algn="just"/>
                <a:endParaRPr lang="en-US" sz="2000" dirty="0"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ea typeface="Cambria Math" panose="02040503050406030204" pitchFamily="18" charset="0"/>
                  </a:rPr>
                  <a:t>Cân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nhắc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lựa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chọn</a:t>
                </a:r>
                <a:r>
                  <a:rPr lang="en-US" sz="2000" dirty="0">
                    <a:ea typeface="Cambria Math" panose="02040503050406030204" pitchFamily="18" charset="0"/>
                  </a:rPr>
                  <a:t> đ</a:t>
                </a:r>
                <a:r>
                  <a:rPr lang="vi-VN" sz="2000" dirty="0">
                    <a:ea typeface="Cambria Math" panose="02040503050406030204" pitchFamily="18" charset="0"/>
                  </a:rPr>
                  <a:t>ư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ợc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tỷ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lệ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thích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hợp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giúp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mô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hình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chúng</a:t>
                </a:r>
                <a:r>
                  <a:rPr lang="en-US" sz="2000" dirty="0">
                    <a:ea typeface="Cambria Math" panose="02040503050406030204" pitchFamily="18" charset="0"/>
                  </a:rPr>
                  <a:t> ta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tối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vi-VN" sz="2000" dirty="0">
                    <a:ea typeface="Cambria Math" panose="02040503050406030204" pitchFamily="18" charset="0"/>
                  </a:rPr>
                  <a:t>ư</a:t>
                </a:r>
                <a:r>
                  <a:rPr lang="en-US" sz="2000" dirty="0">
                    <a:ea typeface="Cambria Math" panose="02040503050406030204" pitchFamily="18" charset="0"/>
                  </a:rPr>
                  <a:t>u,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giải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quyết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tốt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bài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 err="1">
                    <a:ea typeface="Cambria Math" panose="02040503050406030204" pitchFamily="18" charset="0"/>
                  </a:rPr>
                  <a:t>toán</a:t>
                </a:r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lvl="1" algn="just"/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DAA1F2D-AECC-4658-A8E3-B58308ABC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36" y="1187695"/>
                <a:ext cx="5234595" cy="6370975"/>
              </a:xfrm>
              <a:prstGeom prst="rect">
                <a:avLst/>
              </a:prstGeom>
              <a:blipFill>
                <a:blip r:embed="rId2"/>
                <a:stretch>
                  <a:fillRect l="-1048" t="-1053" r="-1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1D63867-FFEC-4233-8CCD-70BFA6F2708C}"/>
              </a:ext>
            </a:extLst>
          </p:cNvPr>
          <p:cNvSpPr txBox="1"/>
          <p:nvPr/>
        </p:nvSpPr>
        <p:spPr>
          <a:xfrm>
            <a:off x="6467069" y="1187695"/>
            <a:ext cx="49297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/>
              <a:t>Khuyết</a:t>
            </a:r>
            <a:r>
              <a:rPr lang="en-US" sz="2800" b="1" dirty="0"/>
              <a:t> </a:t>
            </a:r>
            <a:r>
              <a:rPr lang="en-US" sz="2800" b="1" dirty="0" err="1"/>
              <a:t>điểm</a:t>
            </a:r>
            <a:endParaRPr lang="en-US" sz="28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thi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chậm</a:t>
            </a:r>
            <a:r>
              <a:rPr lang="en-US" sz="2000" dirty="0"/>
              <a:t> do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mô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liên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571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 </a:t>
            </a:r>
            <a:r>
              <a:rPr lang="en-US" sz="3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sánh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769A52-13AD-41A0-8462-CDC6E86C4042}"/>
                  </a:ext>
                </a:extLst>
              </p:cNvPr>
              <p:cNvSpPr txBox="1"/>
              <p:nvPr/>
            </p:nvSpPr>
            <p:spPr>
              <a:xfrm>
                <a:off x="914400" y="1470991"/>
                <a:ext cx="1053547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Tối </a:t>
                </a:r>
                <a:r>
                  <a:rPr lang="vi-VN" sz="2400" dirty="0"/>
                  <a:t>ư</a:t>
                </a:r>
                <a:r>
                  <a:rPr lang="en-US" sz="2400" dirty="0"/>
                  <a:t>u h</a:t>
                </a:r>
                <a:r>
                  <a:rPr lang="vi-VN" sz="2400" dirty="0"/>
                  <a:t>ơ</a:t>
                </a:r>
                <a:r>
                  <a:rPr lang="en-US" sz="2400" dirty="0"/>
                  <a:t>n HVF – highest value first do </a:t>
                </a:r>
                <a:r>
                  <a:rPr lang="en-US" sz="2400" dirty="0" err="1"/>
                  <a:t>mô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hình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lựa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vừa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đủ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dịch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khi</a:t>
                </a:r>
                <a:r>
                  <a:rPr lang="en-US" sz="2400" dirty="0"/>
                  <a:t> HVF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chọn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tr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ớc</a:t>
                </a:r>
                <a:r>
                  <a:rPr lang="en-US" sz="2400" dirty="0"/>
                  <a:t> =&gt; </a:t>
                </a:r>
                <a:r>
                  <a:rPr lang="en-US" sz="2400" dirty="0" err="1"/>
                  <a:t>giá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thay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đổi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đầu</a:t>
                </a:r>
                <a:r>
                  <a:rPr lang="en-US" sz="2400" dirty="0"/>
                  <a:t> 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hơn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giảm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thiểu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thước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dịch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trong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trường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hợp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Tối</a:t>
                </a:r>
                <a:r>
                  <a:rPr lang="en-US" sz="2400" dirty="0"/>
                  <a:t> </a:t>
                </a:r>
                <a:r>
                  <a:rPr lang="vi-VN" sz="2400" dirty="0"/>
                  <a:t>ư</a:t>
                </a:r>
                <a:r>
                  <a:rPr lang="en-US" sz="2400" dirty="0"/>
                  <a:t>u h</a:t>
                </a:r>
                <a:r>
                  <a:rPr lang="vi-VN" sz="2400" dirty="0"/>
                  <a:t>ơ</a:t>
                </a:r>
                <a:r>
                  <a:rPr lang="en-US" sz="2400" dirty="0"/>
                  <a:t>n LVF – lowest value first do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thể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điều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chỉnh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dịch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đ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ợc</a:t>
                </a:r>
                <a:r>
                  <a:rPr lang="en-US" sz="2400" dirty="0"/>
                  <a:t> v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ợt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quá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tỷ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lệ</a:t>
                </a:r>
                <a:r>
                  <a:rPr lang="en-US" sz="2400" dirty="0"/>
                  <a:t> </a:t>
                </a:r>
                <a:r>
                  <a:rPr lang="en-US" sz="2400" dirty="0" err="1"/>
                  <a:t>xác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định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chứ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không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phải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cứ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lấy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khối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vào</a:t>
                </a:r>
                <a:r>
                  <a:rPr lang="en-US" sz="2400" dirty="0"/>
                  <a:t> - do </a:t>
                </a:r>
                <a:r>
                  <a:rPr lang="en-US" sz="2400" dirty="0" err="1"/>
                  <a:t>một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số</a:t>
                </a:r>
                <a:r>
                  <a:rPr lang="en-US" sz="2400" dirty="0"/>
                  <a:t> tr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ờng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hợp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nếu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có</a:t>
                </a:r>
                <a:r>
                  <a:rPr lang="en-US" sz="2400" dirty="0"/>
                  <a:t> </a:t>
                </a:r>
                <a:r>
                  <a:rPr lang="en-US" sz="2400" dirty="0" err="1"/>
                  <a:t>các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khối</a:t>
                </a:r>
                <a:r>
                  <a:rPr lang="en-US" sz="2400" dirty="0"/>
                  <a:t> UTXO </a:t>
                </a:r>
                <a:r>
                  <a:rPr lang="en-US" sz="2400" dirty="0" err="1"/>
                  <a:t>quá</a:t>
                </a:r>
                <a:r>
                  <a:rPr lang="en-US" sz="2400" dirty="0"/>
                  <a:t> </a:t>
                </a:r>
                <a:r>
                  <a:rPr lang="en-US" sz="2400" dirty="0" err="1"/>
                  <a:t>nhỏ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mà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thực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hiện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dịch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sẽ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làm</a:t>
                </a:r>
                <a:r>
                  <a:rPr lang="en-US" sz="2400" dirty="0"/>
                  <a:t> </a:t>
                </a:r>
                <a:r>
                  <a:rPr lang="en-US" sz="2400" dirty="0" err="1"/>
                  <a:t>kích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th</a:t>
                </a:r>
                <a:r>
                  <a:rPr lang="vi-VN" sz="2400" dirty="0"/>
                  <a:t>ư</a:t>
                </a:r>
                <a:r>
                  <a:rPr lang="en-US" sz="2400" dirty="0" err="1"/>
                  <a:t>ớc</a:t>
                </a:r>
                <a:r>
                  <a:rPr lang="en-US" sz="2400" dirty="0"/>
                  <a:t> </a:t>
                </a:r>
                <a:r>
                  <a:rPr lang="en-US" sz="2400" dirty="0" err="1"/>
                  <a:t>giao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dịch</a:t>
                </a:r>
                <a:r>
                  <a:rPr lang="en-US" sz="2400" dirty="0"/>
                  <a:t> </a:t>
                </a:r>
                <a:r>
                  <a:rPr lang="en-US" sz="2400" dirty="0" err="1"/>
                  <a:t>rất</a:t>
                </a:r>
                <a:r>
                  <a:rPr lang="en-US" sz="2400" dirty="0"/>
                  <a:t> </a:t>
                </a:r>
                <a:r>
                  <a:rPr lang="en-US" sz="2400" dirty="0" err="1"/>
                  <a:t>lớn</a:t>
                </a:r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F769A52-13AD-41A0-8462-CDC6E86C4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70991"/>
                <a:ext cx="10535478" cy="3416320"/>
              </a:xfrm>
              <a:prstGeom prst="rect">
                <a:avLst/>
              </a:prstGeom>
              <a:blipFill>
                <a:blip r:embed="rId2"/>
                <a:stretch>
                  <a:fillRect l="-752" t="-1248" b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568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A588A72A-976E-478A-9DD3-765AB3ED4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8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Kết</a:t>
            </a:r>
            <a:r>
              <a:rPr lang="en-US" sz="3600" b="1" dirty="0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 err="1">
                <a:solidFill>
                  <a:srgbClr val="000000">
                    <a:lumMod val="75000"/>
                    <a:lumOff val="2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luận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1204612" y="2700474"/>
            <a:ext cx="7756507" cy="136021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MÔ HÌNH 1: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kích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không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nhỏ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tập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1B1E083-D07C-4934-9782-F7CCA3539ACF}"/>
              </a:ext>
            </a:extLst>
          </p:cNvPr>
          <p:cNvSpPr/>
          <p:nvPr/>
        </p:nvSpPr>
        <p:spPr>
          <a:xfrm>
            <a:off x="1204613" y="4710771"/>
            <a:ext cx="7756507" cy="1815233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MÔ HÌNH 2: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quyết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cả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2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vấn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đề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Chọn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được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nhiều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càng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nhưng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không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làm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kích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thước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lớn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kiểm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soát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bằng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tỉ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lệ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gamma)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464" y="875023"/>
            <a:ext cx="875211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ô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hình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ra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nhằm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quyết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hai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mục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tiêu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thiết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yếu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tạo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mới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trên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blockchain: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Giảm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=&gt;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phí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giao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dịch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tối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thiểu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Thu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nhỏ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tâp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UTXO.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Down Arrow 4"/>
          <p:cNvSpPr/>
          <p:nvPr/>
        </p:nvSpPr>
        <p:spPr>
          <a:xfrm>
            <a:off x="4598234" y="4072399"/>
            <a:ext cx="484632" cy="6460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6" name="Right Brace 5"/>
          <p:cNvSpPr/>
          <p:nvPr/>
        </p:nvSpPr>
        <p:spPr>
          <a:xfrm>
            <a:off x="9104811" y="2991394"/>
            <a:ext cx="743277" cy="313508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48887" y="3404775"/>
            <a:ext cx="1201783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Có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thể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thử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nghiệm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đưa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vào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thực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tế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518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10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References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Century Gothic"/>
                <a:ea typeface="+mj-ea"/>
                <a:cs typeface="+mj-cs"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Century Gothic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671691"/>
            <a:ext cx="1133779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wikipedia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“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link: http://en.wikipedia.org/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”, , last access: 05/05/2015.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[2] Frey, D.,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Makkes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M. X., Roman, P.-L.,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Taiani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F.,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Voulgaris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S.: Bringing secure Bitcoin transactions to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smartphone. The 15th International Workshop on Adaptive and Reflective Middleware,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[3] Antonopoulos, A. M.: Mastering Bitcoin. 2nd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edn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O’Reilly Media, CA 95472 (2014).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[4]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Open Source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Organisation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for Bitcoin JavaScript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Libraries,https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://github.com/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Last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accessed 15 August 2018.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[5]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Bitcoinj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Library for working with the Bitcoin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protocol,https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://bitcoinj.github.io. Last accessed 10 August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2018.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[6]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Yanovich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Y.,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Mischenko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P.,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Ostrovskiy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A.: Shared Send Untangling in Bitcoin, White paper,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Bitfury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Group Limited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[7] Dai, P., Mahi, N., Earls, J.,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Norta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A.: Smart-Contract Value-Transfer Protocols on a Distributed Mobile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Application Platform, https://qtum. org/uploads/files/cf6d69348ca50dd985b60425ccf282f3.pdf,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[8]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Sergi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D.-S., Cristina, P.-S., Guillermo, N.-A., Jordi, H.-J.: Analysis of the Bitcoin UTXO set, IACR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(2017).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[9]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Erhardt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M.: An Evaluation of Coin Selection Strategies, Master thesis, Karlsruhe Institute of Technology,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URL: http://murch.one/wp-content/uploads/2016/11/erhardt2016coinselection.pdf, (2016).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[10]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Zahnentferner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J.: Chimeric ledgers: Translating and unifying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utxo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-based and account-based cryptocurrencies,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Report 2018/262, 2018. https://epri nt.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iacr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org/2018/262, (2018).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[11]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Chepurnoy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A.,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Kharin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V.,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Meshkov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D.: A Systematic Approach To Cryptocurrency Fees. IACR Cryptology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ePrint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Archive, (2018).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[12]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Nguyen Huynh-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Tuong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Mathematical models for UTXOs selection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3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 dựng vấn đề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114084" y="1762846"/>
            <a:ext cx="1952201" cy="58477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3200" b="1" dirty="0" err="1"/>
              <a:t>Tập</a:t>
            </a:r>
            <a:r>
              <a:rPr lang="en-US" sz="3200" b="1" dirty="0"/>
              <a:t> UTXO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217" y="3773513"/>
            <a:ext cx="4254691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Giảm thiểu kích thước giao dịch</a:t>
            </a:r>
          </a:p>
          <a:p>
            <a:r>
              <a:rPr lang="en-US" sz="2400" b="1" dirty="0"/>
              <a:t>để có phí giao dịch tối thiểu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521262" y="3912013"/>
            <a:ext cx="260513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b="1"/>
              <a:t>Thu nhỏ tập UTXO</a:t>
            </a:r>
          </a:p>
        </p:txBody>
      </p:sp>
      <p:cxnSp>
        <p:nvCxnSpPr>
          <p:cNvPr id="12" name="Straight Arrow Connector 11"/>
          <p:cNvCxnSpPr>
            <a:stCxn id="2" idx="2"/>
            <a:endCxn id="5" idx="0"/>
          </p:cNvCxnSpPr>
          <p:nvPr/>
        </p:nvCxnSpPr>
        <p:spPr>
          <a:xfrm flipH="1">
            <a:off x="2848563" y="2347621"/>
            <a:ext cx="3241622" cy="14258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" idx="2"/>
            <a:endCxn id="6" idx="0"/>
          </p:cNvCxnSpPr>
          <p:nvPr/>
        </p:nvCxnSpPr>
        <p:spPr>
          <a:xfrm>
            <a:off x="6090185" y="2347621"/>
            <a:ext cx="2733646" cy="15643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113A46-1E40-4520-829E-383D766F1ECD}"/>
              </a:ext>
            </a:extLst>
          </p:cNvPr>
          <p:cNvSpPr txBox="1"/>
          <p:nvPr/>
        </p:nvSpPr>
        <p:spPr>
          <a:xfrm>
            <a:off x="721216" y="4876239"/>
            <a:ext cx="4254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Do: fee = fee rate ∗ (</a:t>
            </a:r>
            <a:r>
              <a:rPr lang="en-US" dirty="0" err="1"/>
              <a:t>allInputs</a:t>
            </a:r>
            <a:r>
              <a:rPr lang="en-US" dirty="0"/>
              <a:t> Size(Byte)+ </a:t>
            </a:r>
            <a:r>
              <a:rPr lang="en-US" dirty="0" err="1"/>
              <a:t>allOutputs</a:t>
            </a:r>
            <a:r>
              <a:rPr lang="en-US" dirty="0"/>
              <a:t> Size(Byte))</a:t>
            </a:r>
          </a:p>
        </p:txBody>
      </p:sp>
    </p:spTree>
    <p:extLst>
      <p:ext uri="{BB962C8B-B14F-4D97-AF65-F5344CB8AC3E}">
        <p14:creationId xmlns:p14="http://schemas.microsoft.com/office/powerpoint/2010/main" val="42315198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DANH SÁCH THÀNH VIÊN NHÓM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644922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78753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098511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HỌ</a:t>
                      </a:r>
                      <a:r>
                        <a:rPr lang="en-US" baseline="0" dirty="0"/>
                        <a:t> VÀ TÊN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52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Nguyễn Linh Đăng Minh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1712177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536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Cao Thành Nhân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1710214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4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Lương Thiện Chí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1610304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035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Trần Minh Tú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1713850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098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Trịnh Đức Thọ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1713343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82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Phạm Văn Việt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1713955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4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vi-VN" dirty="0"/>
                        <a:t>Nguyễn Đình Thịnh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vi-VN" dirty="0"/>
                        <a:t>1713325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94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29698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2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51565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64519" y="1996432"/>
            <a:ext cx="4081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U: </a:t>
            </a:r>
            <a:r>
              <a:rPr lang="fr-FR" sz="2000" b="1" dirty="0" err="1"/>
              <a:t>một</a:t>
            </a:r>
            <a:r>
              <a:rPr lang="fr-FR" sz="2000" b="1" dirty="0"/>
              <a:t> </a:t>
            </a:r>
            <a:r>
              <a:rPr lang="fr-FR" sz="2000" b="1" dirty="0" err="1"/>
              <a:t>tập</a:t>
            </a:r>
            <a:r>
              <a:rPr lang="fr-FR" sz="2000" b="1" dirty="0"/>
              <a:t> </a:t>
            </a:r>
            <a:r>
              <a:rPr lang="fr-FR" sz="2000" b="1" dirty="0" err="1"/>
              <a:t>của</a:t>
            </a:r>
            <a:r>
              <a:rPr lang="fr-FR" sz="2000" b="1" dirty="0"/>
              <a:t> </a:t>
            </a:r>
            <a:r>
              <a:rPr lang="fr-FR" sz="2000" b="1" dirty="0" err="1"/>
              <a:t>các</a:t>
            </a:r>
            <a:r>
              <a:rPr lang="fr-FR" sz="2000" b="1" dirty="0"/>
              <a:t> UTXO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73227" y="2920464"/>
            <a:ext cx="4073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a: </a:t>
            </a:r>
            <a:r>
              <a:rPr lang="fr-FR" sz="2000" b="1" dirty="0" err="1"/>
              <a:t>số</a:t>
            </a:r>
            <a:r>
              <a:rPr lang="fr-FR" sz="2000" b="1" dirty="0"/>
              <a:t> </a:t>
            </a:r>
            <a:r>
              <a:rPr lang="fr-FR" sz="2000" b="1" dirty="0" err="1"/>
              <a:t>lượng</a:t>
            </a:r>
            <a:r>
              <a:rPr lang="fr-FR" sz="2000" b="1" dirty="0"/>
              <a:t> </a:t>
            </a:r>
            <a:r>
              <a:rPr lang="fr-FR" sz="2000" b="1" dirty="0" err="1"/>
              <a:t>đầu</a:t>
            </a:r>
            <a:r>
              <a:rPr lang="fr-FR" sz="2000" b="1" dirty="0"/>
              <a:t> ra </a:t>
            </a:r>
            <a:r>
              <a:rPr lang="fr-FR" sz="2000" b="1" dirty="0" err="1"/>
              <a:t>để</a:t>
            </a:r>
            <a:r>
              <a:rPr lang="fr-FR" sz="2000" b="1" dirty="0"/>
              <a:t> </a:t>
            </a:r>
            <a:r>
              <a:rPr lang="fr-FR" sz="2000" b="1" dirty="0" err="1"/>
              <a:t>gửi</a:t>
            </a:r>
            <a:r>
              <a:rPr lang="fr-FR" sz="2000" b="1" dirty="0"/>
              <a:t> </a:t>
            </a:r>
            <a:r>
              <a:rPr lang="fr-FR" sz="2000" b="1" dirty="0" err="1"/>
              <a:t>đến</a:t>
            </a:r>
            <a:r>
              <a:rPr lang="fr-FR" sz="2000" b="1" dirty="0"/>
              <a:t> </a:t>
            </a:r>
            <a:r>
              <a:rPr lang="fr-FR" sz="2000" b="1" dirty="0" err="1"/>
              <a:t>người</a:t>
            </a:r>
            <a:r>
              <a:rPr lang="fr-FR" sz="2000" b="1" dirty="0"/>
              <a:t> </a:t>
            </a:r>
            <a:r>
              <a:rPr lang="fr-FR" sz="2000" b="1" dirty="0" err="1"/>
              <a:t>nhận</a:t>
            </a:r>
            <a:r>
              <a:rPr lang="fr-FR" sz="2000" b="1" dirty="0"/>
              <a:t> </a:t>
            </a:r>
            <a:r>
              <a:rPr lang="fr-FR" sz="2000" b="1" dirty="0" err="1"/>
              <a:t>giao</a:t>
            </a:r>
            <a:r>
              <a:rPr lang="fr-FR" sz="2000" b="1" dirty="0"/>
              <a:t> </a:t>
            </a:r>
            <a:r>
              <a:rPr lang="fr-FR" sz="2000" b="1" dirty="0" err="1"/>
              <a:t>dịch</a:t>
            </a:r>
            <a:endParaRPr lang="en-US" sz="2000" b="1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90693" y="1047342"/>
            <a:ext cx="121061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INPUT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3226" y="3997832"/>
            <a:ext cx="407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1" i="1" dirty="0"/>
              <a:t>α</a:t>
            </a:r>
            <a:r>
              <a:rPr lang="el-GR" sz="2000" b="1" dirty="0"/>
              <a:t> </a:t>
            </a:r>
            <a:r>
              <a:rPr lang="en-US" sz="2000" b="1" dirty="0"/>
              <a:t>: </a:t>
            </a:r>
            <a:r>
              <a:rPr lang="en-US" sz="2000" b="1" dirty="0" err="1"/>
              <a:t>tỉ</a:t>
            </a:r>
            <a:r>
              <a:rPr lang="en-US" sz="2000" b="1" dirty="0"/>
              <a:t> </a:t>
            </a:r>
            <a:r>
              <a:rPr lang="en-US" sz="2000" b="1" dirty="0" err="1"/>
              <a:t>lệ</a:t>
            </a:r>
            <a:r>
              <a:rPr lang="en-US" sz="2000" b="1" dirty="0"/>
              <a:t> </a:t>
            </a:r>
            <a:r>
              <a:rPr lang="en-US" sz="2000" b="1" dirty="0" err="1"/>
              <a:t>phí</a:t>
            </a:r>
            <a:r>
              <a:rPr lang="en-US" sz="2000" b="1" dirty="0"/>
              <a:t> </a:t>
            </a:r>
            <a:r>
              <a:rPr lang="en-US" sz="2000" b="1" dirty="0" err="1"/>
              <a:t>khai</a:t>
            </a:r>
            <a:r>
              <a:rPr lang="en-US" sz="2000" b="1" dirty="0"/>
              <a:t> </a:t>
            </a:r>
            <a:r>
              <a:rPr lang="en-US" sz="2000" b="1" dirty="0" err="1"/>
              <a:t>thác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226" y="4816478"/>
            <a:ext cx="40730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 err="1"/>
              <a:t>Các</a:t>
            </a:r>
            <a:r>
              <a:rPr lang="en-US" sz="2000" b="1" dirty="0"/>
              <a:t> </a:t>
            </a:r>
            <a:r>
              <a:rPr lang="en-US" sz="2000" b="1" dirty="0" err="1"/>
              <a:t>tham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khác</a:t>
            </a:r>
            <a:r>
              <a:rPr lang="en-US" sz="2000" b="1" dirty="0"/>
              <a:t> </a:t>
            </a:r>
            <a:r>
              <a:rPr lang="en-US" sz="2000" b="1" dirty="0" err="1"/>
              <a:t>như</a:t>
            </a:r>
            <a:r>
              <a:rPr lang="en-US" sz="2000" b="1" dirty="0"/>
              <a:t> </a:t>
            </a:r>
            <a:r>
              <a:rPr lang="en-US" sz="2000" b="1" dirty="0" err="1"/>
              <a:t>bảng</a:t>
            </a:r>
            <a:r>
              <a:rPr lang="en-US" sz="2000" b="1" dirty="0"/>
              <a:t> </a:t>
            </a:r>
            <a:r>
              <a:rPr lang="en-US" sz="2000" b="1" dirty="0" err="1"/>
              <a:t>bên</a:t>
            </a:r>
            <a:endParaRPr lang="en-US" sz="20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241" y="1686472"/>
            <a:ext cx="7417158" cy="427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9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17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44732" y="1269655"/>
            <a:ext cx="1502535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OUTPUT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9177" y="2911904"/>
            <a:ext cx="10856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err="1"/>
              <a:t>Một</a:t>
            </a:r>
            <a:r>
              <a:rPr lang="fr-FR" sz="2800" b="1" dirty="0"/>
              <a:t> </a:t>
            </a:r>
            <a:r>
              <a:rPr lang="fr-FR" sz="2800" b="1" dirty="0" err="1"/>
              <a:t>tập</a:t>
            </a:r>
            <a:r>
              <a:rPr lang="fr-FR" sz="2800" b="1" dirty="0"/>
              <a:t> </a:t>
            </a:r>
            <a:r>
              <a:rPr lang="fr-FR" sz="2800" b="1" dirty="0" err="1"/>
              <a:t>hợp</a:t>
            </a:r>
            <a:r>
              <a:rPr lang="fr-FR" sz="2800" b="1" dirty="0"/>
              <a:t> UTXO </a:t>
            </a:r>
            <a:r>
              <a:rPr lang="fr-FR" sz="2800" b="1" dirty="0" err="1"/>
              <a:t>được</a:t>
            </a:r>
            <a:r>
              <a:rPr lang="fr-FR" sz="2800" b="1" dirty="0"/>
              <a:t> </a:t>
            </a:r>
            <a:r>
              <a:rPr lang="fr-FR" sz="2800" b="1" dirty="0" err="1"/>
              <a:t>chọn</a:t>
            </a:r>
            <a:r>
              <a:rPr lang="fr-FR" sz="2800" b="1" dirty="0"/>
              <a:t> </a:t>
            </a:r>
            <a:r>
              <a:rPr lang="fr-FR" sz="2800" b="1" dirty="0" err="1"/>
              <a:t>để</a:t>
            </a:r>
            <a:r>
              <a:rPr lang="fr-FR" sz="2800" b="1" dirty="0"/>
              <a:t> </a:t>
            </a:r>
            <a:r>
              <a:rPr lang="fr-FR" sz="2800" b="1" dirty="0" err="1"/>
              <a:t>giải</a:t>
            </a:r>
            <a:r>
              <a:rPr lang="fr-FR" sz="2800" b="1" dirty="0"/>
              <a:t> </a:t>
            </a:r>
            <a:r>
              <a:rPr lang="fr-FR" sz="2800" b="1" dirty="0" err="1"/>
              <a:t>quyết</a:t>
            </a:r>
            <a:r>
              <a:rPr lang="fr-FR" sz="2800" b="1" dirty="0"/>
              <a:t> </a:t>
            </a:r>
            <a:r>
              <a:rPr lang="fr-FR" sz="2800" b="1" dirty="0" err="1"/>
              <a:t>bài</a:t>
            </a:r>
            <a:r>
              <a:rPr lang="fr-FR" sz="2800" b="1" dirty="0"/>
              <a:t> </a:t>
            </a:r>
            <a:r>
              <a:rPr lang="fr-FR" sz="2800" b="1" dirty="0" err="1"/>
              <a:t>toán</a:t>
            </a:r>
            <a:endParaRPr lang="en-US" sz="2800" b="1" dirty="0"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9177" y="4505665"/>
            <a:ext cx="108569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b="1" dirty="0" err="1"/>
              <a:t>Một</a:t>
            </a:r>
            <a:r>
              <a:rPr lang="fr-FR" sz="2800" b="1" dirty="0"/>
              <a:t> </a:t>
            </a:r>
            <a:r>
              <a:rPr lang="fr-FR" sz="2800" b="1" dirty="0" err="1"/>
              <a:t>đầu</a:t>
            </a:r>
            <a:r>
              <a:rPr lang="fr-FR" sz="2800" b="1" dirty="0"/>
              <a:t> ra </a:t>
            </a:r>
            <a:r>
              <a:rPr lang="fr-FR" sz="2800" b="1" dirty="0" err="1"/>
              <a:t>có</a:t>
            </a:r>
            <a:r>
              <a:rPr lang="fr-FR" sz="2800" b="1" dirty="0"/>
              <a:t> </a:t>
            </a:r>
            <a:r>
              <a:rPr lang="fr-FR" sz="2800" b="1" dirty="0" err="1"/>
              <a:t>thể</a:t>
            </a:r>
            <a:r>
              <a:rPr lang="fr-FR" sz="2800" b="1" dirty="0"/>
              <a:t> </a:t>
            </a:r>
            <a:r>
              <a:rPr lang="fr-FR" sz="2800" b="1" dirty="0" err="1"/>
              <a:t>thay</a:t>
            </a:r>
            <a:r>
              <a:rPr lang="fr-FR" sz="2800" b="1" dirty="0"/>
              <a:t> </a:t>
            </a:r>
            <a:r>
              <a:rPr lang="fr-FR" sz="2800" b="1" dirty="0" err="1"/>
              <a:t>đổi</a:t>
            </a:r>
            <a:r>
              <a:rPr lang="fr-FR" sz="2800" b="1" dirty="0"/>
              <a:t> (</a:t>
            </a:r>
            <a:r>
              <a:rPr lang="fr-FR" sz="2800" b="1" dirty="0" err="1"/>
              <a:t>khối</a:t>
            </a:r>
            <a:r>
              <a:rPr lang="fr-FR" sz="2800" b="1" dirty="0"/>
              <a:t> </a:t>
            </a:r>
            <a:r>
              <a:rPr lang="fr-FR" sz="2800" b="1" dirty="0" err="1"/>
              <a:t>tiền</a:t>
            </a:r>
            <a:r>
              <a:rPr lang="fr-FR" sz="2800" b="1" dirty="0"/>
              <a:t> </a:t>
            </a:r>
            <a:r>
              <a:rPr lang="fr-FR" sz="2800" b="1" dirty="0" err="1"/>
              <a:t>thối</a:t>
            </a:r>
            <a:r>
              <a:rPr lang="fr-FR" sz="2800" b="1" dirty="0"/>
              <a:t> </a:t>
            </a:r>
            <a:r>
              <a:rPr lang="fr-FR" sz="2800" b="1" dirty="0" err="1"/>
              <a:t>lại</a:t>
            </a:r>
            <a:r>
              <a:rPr lang="fr-FR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18780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334017" y="1154061"/>
            <a:ext cx="3600579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latin typeface="+mj-lt"/>
              </a:rPr>
              <a:t>Ràng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buộc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cứng</a:t>
            </a:r>
            <a:r>
              <a:rPr lang="en-US" sz="2500" b="1" dirty="0">
                <a:latin typeface="+mj-lt"/>
              </a:rPr>
              <a:t> H</a:t>
            </a:r>
            <a:r>
              <a:rPr lang="en-US" sz="2500" b="1" baseline="-25000" dirty="0">
                <a:latin typeface="+mj-lt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2480" y="2634330"/>
            <a:ext cx="102436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dịch</a:t>
            </a:r>
            <a:r>
              <a:rPr lang="en-US" sz="2800" b="1" dirty="0"/>
              <a:t> </a:t>
            </a:r>
            <a:r>
              <a:rPr lang="en-US" sz="2800" b="1" dirty="0" err="1"/>
              <a:t>phải</a:t>
            </a:r>
            <a:r>
              <a:rPr lang="en-US" sz="2800" b="1" dirty="0"/>
              <a:t> </a:t>
            </a:r>
            <a:r>
              <a:rPr lang="en-US" sz="2800" b="1" dirty="0" err="1"/>
              <a:t>đủ</a:t>
            </a:r>
            <a:r>
              <a:rPr lang="en-US" sz="2800" b="1" dirty="0"/>
              <a:t> giá trị </a:t>
            </a:r>
            <a:r>
              <a:rPr lang="en-US" sz="2800" b="1" dirty="0" err="1"/>
              <a:t>tiêu</a:t>
            </a:r>
            <a:r>
              <a:rPr lang="en-US" sz="2800" b="1" dirty="0"/>
              <a:t> </a:t>
            </a:r>
            <a:r>
              <a:rPr lang="en-US" sz="2800" b="1" dirty="0" err="1"/>
              <a:t>thụ</a:t>
            </a:r>
            <a:r>
              <a:rPr lang="en-US" sz="2800" b="1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2480" y="3655043"/>
            <a:ext cx="1024365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Kích thước giao dịch không được vượt quá kích thước khối dữ liệu </a:t>
            </a:r>
            <a:r>
              <a:rPr lang="en-US" sz="2800" b="1" dirty="0" err="1"/>
              <a:t>tối</a:t>
            </a:r>
            <a:r>
              <a:rPr lang="en-US" sz="2800" b="1" dirty="0"/>
              <a:t> </a:t>
            </a:r>
            <a:r>
              <a:rPr lang="en-US" sz="2800" b="1" dirty="0" err="1"/>
              <a:t>đa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mỗi</a:t>
            </a:r>
            <a:r>
              <a:rPr lang="en-US" sz="2800" b="1" dirty="0"/>
              <a:t> </a:t>
            </a: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dịch</a:t>
            </a:r>
            <a:r>
              <a:rPr lang="en-US" sz="2800" b="1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12480" y="4850495"/>
            <a:ext cx="101458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Tất</a:t>
            </a:r>
            <a:r>
              <a:rPr lang="en-US" sz="2800" b="1" dirty="0"/>
              <a:t> </a:t>
            </a:r>
            <a:r>
              <a:rPr lang="en-US" sz="2800" b="1" dirty="0" err="1"/>
              <a:t>cả</a:t>
            </a:r>
            <a:r>
              <a:rPr lang="en-US" sz="2800" b="1" dirty="0"/>
              <a:t> </a:t>
            </a:r>
            <a:r>
              <a:rPr lang="en-US" sz="2800" b="1" dirty="0" err="1"/>
              <a:t>đầu</a:t>
            </a:r>
            <a:r>
              <a:rPr lang="en-US" sz="2800" b="1" dirty="0"/>
              <a:t> ra </a:t>
            </a: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dịch</a:t>
            </a:r>
            <a:r>
              <a:rPr lang="en-US" sz="2800" b="1" dirty="0"/>
              <a:t> </a:t>
            </a:r>
            <a:r>
              <a:rPr lang="en-US" sz="2800" b="1" dirty="0" err="1"/>
              <a:t>phải</a:t>
            </a:r>
            <a:r>
              <a:rPr lang="en-US" sz="2800" b="1" dirty="0"/>
              <a:t> </a:t>
            </a:r>
            <a:r>
              <a:rPr lang="en-US" sz="2800" b="1" dirty="0" err="1"/>
              <a:t>cao</a:t>
            </a:r>
            <a:r>
              <a:rPr lang="en-US" sz="2800" b="1" dirty="0"/>
              <a:t> </a:t>
            </a:r>
            <a:r>
              <a:rPr lang="en-US" sz="2800" b="1" dirty="0" err="1"/>
              <a:t>hơn</a:t>
            </a:r>
            <a:r>
              <a:rPr lang="en-US" sz="2800" b="1" dirty="0"/>
              <a:t> </a:t>
            </a:r>
            <a:r>
              <a:rPr lang="en-US" sz="2800" b="1" dirty="0" err="1"/>
              <a:t>ngưỡng</a:t>
            </a:r>
            <a:r>
              <a:rPr lang="en-US" sz="2800" b="1" dirty="0"/>
              <a:t> DUST.</a:t>
            </a:r>
          </a:p>
        </p:txBody>
      </p:sp>
    </p:spTree>
    <p:extLst>
      <p:ext uri="{BB962C8B-B14F-4D97-AF65-F5344CB8AC3E}">
        <p14:creationId xmlns:p14="http://schemas.microsoft.com/office/powerpoint/2010/main" val="69065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D2F5393-91A3-4102-A584-E902285C50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Xây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dựng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vấn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334017" y="1154061"/>
            <a:ext cx="3600579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 err="1">
                <a:latin typeface="+mj-lt"/>
              </a:rPr>
              <a:t>Ràng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buộc</a:t>
            </a:r>
            <a:r>
              <a:rPr lang="en-US" sz="2500" b="1" dirty="0">
                <a:latin typeface="+mj-lt"/>
              </a:rPr>
              <a:t> </a:t>
            </a:r>
            <a:r>
              <a:rPr lang="en-US" sz="2500" b="1" dirty="0" err="1">
                <a:latin typeface="+mj-lt"/>
              </a:rPr>
              <a:t>mềm</a:t>
            </a:r>
            <a:r>
              <a:rPr lang="en-US" sz="2500" b="1" dirty="0">
                <a:latin typeface="+mj-lt"/>
              </a:rPr>
              <a:t> S</a:t>
            </a:r>
            <a:r>
              <a:rPr lang="en-US" sz="2500" b="1" baseline="-25000" dirty="0">
                <a:latin typeface="+mj-lt"/>
              </a:rPr>
              <a:t>1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012480" y="2895583"/>
            <a:ext cx="10543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Kích thước giao dịch được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thiểu</a:t>
            </a:r>
            <a:r>
              <a:rPr lang="en-US" sz="2800" b="1" dirty="0"/>
              <a:t>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phí</a:t>
            </a:r>
            <a:r>
              <a:rPr lang="en-US" sz="2800" b="1" dirty="0"/>
              <a:t> </a:t>
            </a:r>
            <a:r>
              <a:rPr lang="en-US" sz="2800" b="1" dirty="0" err="1"/>
              <a:t>giao</a:t>
            </a:r>
            <a:r>
              <a:rPr lang="en-US" sz="2800" b="1" dirty="0"/>
              <a:t> </a:t>
            </a:r>
            <a:r>
              <a:rPr lang="en-US" sz="2800" b="1" dirty="0" err="1"/>
              <a:t>dịch</a:t>
            </a:r>
            <a:r>
              <a:rPr lang="en-US" sz="2800" b="1" dirty="0"/>
              <a:t> </a:t>
            </a:r>
            <a:r>
              <a:rPr lang="en-US" sz="2800" b="1" dirty="0" err="1"/>
              <a:t>cho</a:t>
            </a:r>
            <a:r>
              <a:rPr lang="en-US" sz="2800" b="1" dirty="0"/>
              <a:t> </a:t>
            </a:r>
            <a:r>
              <a:rPr lang="en-US" sz="2800" b="1" dirty="0" err="1"/>
              <a:t>người</a:t>
            </a:r>
            <a:r>
              <a:rPr lang="en-US" sz="2800" b="1" dirty="0"/>
              <a:t> </a:t>
            </a:r>
            <a:r>
              <a:rPr lang="en-US" sz="2800" b="1" dirty="0" err="1"/>
              <a:t>dùng</a:t>
            </a:r>
            <a:r>
              <a:rPr lang="en-US" sz="2800" b="1" dirty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12480" y="4273229"/>
            <a:ext cx="105434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err="1"/>
              <a:t>Tối</a:t>
            </a:r>
            <a:r>
              <a:rPr lang="en-US" sz="2800" b="1" dirty="0"/>
              <a:t> </a:t>
            </a:r>
            <a:r>
              <a:rPr lang="en-US" sz="2800" b="1" dirty="0" err="1"/>
              <a:t>đa</a:t>
            </a:r>
            <a:r>
              <a:rPr lang="en-US" sz="2800" b="1" dirty="0"/>
              <a:t> </a:t>
            </a:r>
            <a:r>
              <a:rPr lang="en-US" sz="2800" b="1" dirty="0" err="1"/>
              <a:t>số</a:t>
            </a:r>
            <a:r>
              <a:rPr lang="en-US" sz="2800" b="1" dirty="0"/>
              <a:t> </a:t>
            </a:r>
            <a:r>
              <a:rPr lang="en-US" sz="2800" b="1" dirty="0" err="1"/>
              <a:t>lượng</a:t>
            </a:r>
            <a:r>
              <a:rPr lang="en-US" sz="2800" b="1" dirty="0"/>
              <a:t> UTXO </a:t>
            </a:r>
            <a:r>
              <a:rPr lang="en-US" sz="2800" b="1" dirty="0" err="1"/>
              <a:t>được</a:t>
            </a:r>
            <a:r>
              <a:rPr lang="en-US" sz="2800" b="1" dirty="0"/>
              <a:t> </a:t>
            </a:r>
            <a:r>
              <a:rPr lang="en-US" sz="2800" b="1" dirty="0" err="1"/>
              <a:t>chọn</a:t>
            </a:r>
            <a:r>
              <a:rPr lang="en-US" sz="2800" b="1" dirty="0"/>
              <a:t> </a:t>
            </a:r>
            <a:r>
              <a:rPr lang="en-US" sz="2800" b="1" dirty="0" err="1"/>
              <a:t>để</a:t>
            </a:r>
            <a:r>
              <a:rPr lang="en-US" sz="2800" b="1" dirty="0"/>
              <a:t> </a:t>
            </a:r>
            <a:r>
              <a:rPr lang="en-US" sz="2800" b="1" dirty="0" err="1"/>
              <a:t>làm</a:t>
            </a:r>
            <a:r>
              <a:rPr lang="en-US" sz="2800" b="1" dirty="0"/>
              <a:t> </a:t>
            </a:r>
            <a:r>
              <a:rPr lang="en-US" sz="2800" b="1" dirty="0" err="1"/>
              <a:t>giảm</a:t>
            </a:r>
            <a:r>
              <a:rPr lang="en-US" sz="2800" b="1" dirty="0"/>
              <a:t> </a:t>
            </a:r>
            <a:r>
              <a:rPr lang="en-US" sz="2800" b="1" dirty="0" err="1"/>
              <a:t>tập</a:t>
            </a:r>
            <a:r>
              <a:rPr lang="en-US" sz="2800" b="1" dirty="0"/>
              <a:t> UTXO.</a:t>
            </a:r>
          </a:p>
        </p:txBody>
      </p:sp>
    </p:spTree>
    <p:extLst>
      <p:ext uri="{BB962C8B-B14F-4D97-AF65-F5344CB8AC3E}">
        <p14:creationId xmlns:p14="http://schemas.microsoft.com/office/powerpoint/2010/main" val="115572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5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188" y="5132917"/>
            <a:ext cx="10515600" cy="1384995"/>
          </a:xfrm>
        </p:spPr>
        <p:txBody>
          <a:bodyPr lIns="0" tIns="0" rIns="0" bIns="0" anchor="t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 xuất </a:t>
            </a:r>
            <a:r>
              <a:rPr lang="en-US" sz="6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245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8863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Đề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xuất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1">
            <a:extLst>
              <a:ext uri="{FF2B5EF4-FFF2-40B4-BE49-F238E27FC236}">
                <a16:creationId xmlns:a16="http://schemas.microsoft.com/office/drawing/2014/main" id="{3C1CAF08-13B9-48BA-A271-8CE5B568A664}"/>
              </a:ext>
            </a:extLst>
          </p:cNvPr>
          <p:cNvSpPr/>
          <p:nvPr/>
        </p:nvSpPr>
        <p:spPr>
          <a:xfrm>
            <a:off x="4774411" y="1211928"/>
            <a:ext cx="2276990" cy="61968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500" b="1" dirty="0">
                <a:latin typeface="+mj-lt"/>
              </a:rPr>
              <a:t>Ý TƯỞNG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276538-8CDB-402A-BF28-4059A9515086}"/>
              </a:ext>
            </a:extLst>
          </p:cNvPr>
          <p:cNvSpPr txBox="1"/>
          <p:nvPr/>
        </p:nvSpPr>
        <p:spPr>
          <a:xfrm>
            <a:off x="781878" y="2650435"/>
            <a:ext cx="1053547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</a:t>
            </a:r>
            <a:r>
              <a:rPr lang="vi-VN" sz="2800" dirty="0"/>
              <a:t>ư</a:t>
            </a:r>
            <a:r>
              <a:rPr lang="en-US" sz="2800" dirty="0" err="1"/>
              <a:t>ơng</a:t>
            </a:r>
            <a:r>
              <a:rPr lang="en-US" sz="2800" dirty="0"/>
              <a:t> </a:t>
            </a:r>
            <a:r>
              <a:rPr lang="en-US" sz="2800" dirty="0" err="1"/>
              <a:t>pháp</a:t>
            </a:r>
            <a:r>
              <a:rPr lang="en-US" sz="2800" dirty="0"/>
              <a:t> </a:t>
            </a:r>
            <a:r>
              <a:rPr lang="en-US" sz="2800" dirty="0" err="1"/>
              <a:t>lựa</a:t>
            </a:r>
            <a:r>
              <a:rPr lang="en-US" sz="2800" dirty="0"/>
              <a:t> </a:t>
            </a:r>
            <a:r>
              <a:rPr lang="en-US" sz="2800" dirty="0" err="1"/>
              <a:t>chọn</a:t>
            </a:r>
            <a:r>
              <a:rPr lang="en-US" sz="2800" dirty="0"/>
              <a:t> UTXO </a:t>
            </a:r>
            <a:r>
              <a:rPr lang="en-US" sz="2800" dirty="0" err="1"/>
              <a:t>đang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(HVF, LVF)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thỏa</a:t>
            </a:r>
            <a:r>
              <a:rPr lang="en-US" sz="2800" dirty="0"/>
              <a:t> </a:t>
            </a:r>
            <a:r>
              <a:rPr lang="en-US" sz="2800" dirty="0" err="1"/>
              <a:t>mãn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nhu</a:t>
            </a:r>
            <a:r>
              <a:rPr lang="en-US" sz="2800" dirty="0"/>
              <a:t> </a:t>
            </a:r>
            <a:r>
              <a:rPr lang="en-US" sz="2800" dirty="0" err="1"/>
              <a:t>cầu</a:t>
            </a:r>
            <a:r>
              <a:rPr lang="en-US" sz="2800" dirty="0"/>
              <a:t>: HVF –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; LVF – </a:t>
            </a:r>
            <a:r>
              <a:rPr lang="en-US" sz="2800" dirty="0" err="1"/>
              <a:t>giảm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UTXO.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Nguyên</a:t>
            </a:r>
            <a:r>
              <a:rPr lang="en-US" sz="2800" dirty="0"/>
              <a:t> </a:t>
            </a:r>
            <a:r>
              <a:rPr lang="en-US" sz="2800" dirty="0" err="1"/>
              <a:t>nhân</a:t>
            </a:r>
            <a:r>
              <a:rPr lang="en-US" sz="2800" dirty="0"/>
              <a:t> do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tối</a:t>
            </a:r>
            <a:r>
              <a:rPr lang="en-US" sz="2800" dirty="0"/>
              <a:t> </a:t>
            </a:r>
            <a:r>
              <a:rPr lang="en-US" sz="2800" dirty="0" err="1"/>
              <a:t>thiểu</a:t>
            </a:r>
            <a:r>
              <a:rPr lang="en-US" sz="2800" dirty="0"/>
              <a:t> </a:t>
            </a:r>
            <a:r>
              <a:rPr lang="en-US" sz="2800" dirty="0" err="1"/>
              <a:t>kích</a:t>
            </a:r>
            <a:r>
              <a:rPr lang="en-US" sz="2800" dirty="0"/>
              <a:t> </a:t>
            </a:r>
            <a:r>
              <a:rPr lang="en-US" sz="2800" dirty="0" err="1"/>
              <a:t>th</a:t>
            </a:r>
            <a:r>
              <a:rPr lang="vi-VN" sz="2800" dirty="0"/>
              <a:t>ư</a:t>
            </a:r>
            <a:r>
              <a:rPr lang="en-US" sz="2800" dirty="0" err="1"/>
              <a:t>ớc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l</a:t>
            </a:r>
            <a:r>
              <a:rPr lang="vi-VN" sz="2800" dirty="0"/>
              <a:t>ư</a:t>
            </a:r>
            <a:r>
              <a:rPr lang="en-US" sz="2800" dirty="0" err="1"/>
              <a:t>ợng</a:t>
            </a:r>
            <a:r>
              <a:rPr lang="en-US" sz="2800" dirty="0"/>
              <a:t> UTXO input </a:t>
            </a:r>
            <a:r>
              <a:rPr lang="en-US" sz="2800" dirty="0" err="1"/>
              <a:t>và</a:t>
            </a:r>
            <a:r>
              <a:rPr lang="en-US" sz="2800" dirty="0"/>
              <a:t> ng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lại</a:t>
            </a:r>
            <a:r>
              <a:rPr lang="en-US" sz="2800" dirty="0"/>
              <a:t>, </a:t>
            </a:r>
            <a:r>
              <a:rPr lang="en-US" sz="2800" dirty="0" err="1"/>
              <a:t>muốn</a:t>
            </a:r>
            <a:r>
              <a:rPr lang="en-US" sz="2800" dirty="0"/>
              <a:t> </a:t>
            </a:r>
            <a:r>
              <a:rPr lang="en-US" sz="2800" dirty="0" err="1"/>
              <a:t>thu</a:t>
            </a:r>
            <a:r>
              <a:rPr lang="en-US" sz="2800" dirty="0"/>
              <a:t> </a:t>
            </a:r>
            <a:r>
              <a:rPr lang="en-US" sz="2800" dirty="0" err="1"/>
              <a:t>nhỏ</a:t>
            </a:r>
            <a:r>
              <a:rPr lang="en-US" sz="2800" dirty="0"/>
              <a:t> </a:t>
            </a:r>
            <a:r>
              <a:rPr lang="en-US" sz="2800" dirty="0" err="1"/>
              <a:t>tập</a:t>
            </a:r>
            <a:r>
              <a:rPr lang="en-US" sz="2800" dirty="0"/>
              <a:t> UTXO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chịu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giao</a:t>
            </a:r>
            <a:r>
              <a:rPr lang="en-US" sz="2800" dirty="0"/>
              <a:t> </a:t>
            </a:r>
            <a:r>
              <a:rPr lang="en-US" sz="2800" dirty="0" err="1"/>
              <a:t>dịch</a:t>
            </a:r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Ta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xây</a:t>
            </a:r>
            <a:r>
              <a:rPr lang="en-US" sz="2800" dirty="0"/>
              <a:t> </a:t>
            </a:r>
            <a:r>
              <a:rPr lang="en-US" sz="2800" dirty="0" err="1"/>
              <a:t>dựng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mô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giải</a:t>
            </a:r>
            <a:r>
              <a:rPr lang="en-US" sz="2800" dirty="0"/>
              <a:t> </a:t>
            </a:r>
            <a:r>
              <a:rPr lang="en-US" sz="2800" dirty="0" err="1"/>
              <a:t>quyết</a:t>
            </a:r>
            <a:r>
              <a:rPr lang="en-US" sz="2800" dirty="0"/>
              <a:t> </a:t>
            </a:r>
            <a:r>
              <a:rPr lang="en-US" sz="2800" dirty="0" err="1"/>
              <a:t>tốt</a:t>
            </a:r>
            <a:r>
              <a:rPr lang="en-US" sz="2800" dirty="0"/>
              <a:t> đ</a:t>
            </a:r>
            <a:r>
              <a:rPr lang="vi-VN" sz="2800" dirty="0"/>
              <a:t>ư</a:t>
            </a:r>
            <a:r>
              <a:rPr lang="en-US" sz="2800" dirty="0" err="1"/>
              <a:t>ợc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đề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67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Project_Analysis_Presentation Pack.potx" id="{AC7781D2-6DCE-4385-A2F9-141B95078B19}" vid="{C6C96076-4D51-4042-A342-A7D2AA3703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0</TotalTime>
  <Words>1498</Words>
  <Application>Microsoft Office PowerPoint</Application>
  <PresentationFormat>Widescreen</PresentationFormat>
  <Paragraphs>171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Century Gothic (Headings)</vt:lpstr>
      <vt:lpstr>Arial</vt:lpstr>
      <vt:lpstr>Calibri</vt:lpstr>
      <vt:lpstr>Cambria Math</vt:lpstr>
      <vt:lpstr>Century Gothic</vt:lpstr>
      <vt:lpstr>Consolas</vt:lpstr>
      <vt:lpstr>Segoe UI Light</vt:lpstr>
      <vt:lpstr>Wingdings</vt:lpstr>
      <vt:lpstr>Office Theme</vt:lpstr>
      <vt:lpstr>Xây dựng mô hình  toán học để lựa chọn UTXO Presentation</vt:lpstr>
      <vt:lpstr>Xây dựng vấn đề Presentation</vt:lpstr>
      <vt:lpstr>Project analysis slide 2</vt:lpstr>
      <vt:lpstr>Project analysis slide 3</vt:lpstr>
      <vt:lpstr>Project analysis slide 2</vt:lpstr>
      <vt:lpstr>Project analysis slide 4</vt:lpstr>
      <vt:lpstr>Project analysis slide 4</vt:lpstr>
      <vt:lpstr>Đề xuất mô hình Presentation</vt:lpstr>
      <vt:lpstr>Project analysis slide 2</vt:lpstr>
      <vt:lpstr>Project analysis slide 2</vt:lpstr>
      <vt:lpstr>Project analysis slide 2</vt:lpstr>
      <vt:lpstr>Project analysis slide 2</vt:lpstr>
      <vt:lpstr>Project analysis slide 3</vt:lpstr>
      <vt:lpstr>Project analysis slide 3</vt:lpstr>
      <vt:lpstr>Project analysis slide 4</vt:lpstr>
      <vt:lpstr>Project analysis slide 2</vt:lpstr>
      <vt:lpstr>Project analysis slide 3</vt:lpstr>
      <vt:lpstr>Project analysis slide 4</vt:lpstr>
      <vt:lpstr>Đánh giá kết quả thực nghiệm Presentation</vt:lpstr>
      <vt:lpstr>Project analysis slide 10</vt:lpstr>
      <vt:lpstr>Project analysis slide 10</vt:lpstr>
      <vt:lpstr>Project analysis slide 10</vt:lpstr>
      <vt:lpstr>Project analysis slide 10</vt:lpstr>
      <vt:lpstr>Project analysis slide 10</vt:lpstr>
      <vt:lpstr>Đánh giá mô hình Presentation</vt:lpstr>
      <vt:lpstr>Project analysis slide 8</vt:lpstr>
      <vt:lpstr>Project analysis slide 8</vt:lpstr>
      <vt:lpstr>Project analysis slide 8</vt:lpstr>
      <vt:lpstr>Project analysis slide 10</vt:lpstr>
      <vt:lpstr>DANH SÁCH THÀNH VIÊN NHÓM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2019-05-19T02:05:51Z</dcterms:created>
  <dcterms:modified xsi:type="dcterms:W3CDTF">2019-05-21T14:18:44Z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2018-11-21T00:44:46.2256006Z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