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4"/>
  </p:notesMasterIdLst>
  <p:sldIdLst>
    <p:sldId id="256" r:id="rId2"/>
    <p:sldId id="306" r:id="rId3"/>
    <p:sldId id="288" r:id="rId4"/>
    <p:sldId id="289" r:id="rId5"/>
    <p:sldId id="290" r:id="rId6"/>
    <p:sldId id="291" r:id="rId7"/>
    <p:sldId id="292" r:id="rId8"/>
    <p:sldId id="307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8" r:id="rId22"/>
    <p:sldId id="3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52" autoAdjust="0"/>
  </p:normalViewPr>
  <p:slideViewPr>
    <p:cSldViewPr snapToGrid="0" showGuides="1">
      <p:cViewPr varScale="1">
        <p:scale>
          <a:sx n="48" d="100"/>
          <a:sy n="48" d="100"/>
        </p:scale>
        <p:origin x="67" y="92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us\Documents\mh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UTXOs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[0;1]</c:v>
                </c:pt>
                <c:pt idx="1">
                  <c:v>[2;10]</c:v>
                </c:pt>
                <c:pt idx="2">
                  <c:v>[11;100]</c:v>
                </c:pt>
                <c:pt idx="3">
                  <c:v>[101;100000]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</c:v>
                </c:pt>
                <c:pt idx="1">
                  <c:v>99</c:v>
                </c:pt>
                <c:pt idx="2">
                  <c:v>19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4-4E42-9650-E6F2C59C2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115008"/>
        <c:axId val="187116544"/>
      </c:barChart>
      <c:catAx>
        <c:axId val="187115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7116544"/>
        <c:crosses val="autoZero"/>
        <c:auto val="1"/>
        <c:lblAlgn val="ctr"/>
        <c:lblOffset val="100"/>
        <c:noMultiLvlLbl val="0"/>
      </c:catAx>
      <c:valAx>
        <c:axId val="187116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11500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2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TransactionSize</c:v>
                </c:pt>
              </c:strCache>
            </c:strRef>
          </c:tx>
          <c:invertIfNegative val="0"/>
          <c:cat>
            <c:strRef>
              <c:f>Sheet1!$B$8:$H$8</c:f>
              <c:strCache>
                <c:ptCount val="7"/>
                <c:pt idx="0">
                  <c:v>HVF</c:v>
                </c:pt>
                <c:pt idx="1">
                  <c:v>LVF</c:v>
                </c:pt>
                <c:pt idx="2">
                  <c:v>OF</c:v>
                </c:pt>
                <c:pt idx="3">
                  <c:v>Model 1</c:v>
                </c:pt>
                <c:pt idx="4">
                  <c:v>Model 2(25%)</c:v>
                </c:pt>
                <c:pt idx="5">
                  <c:v>Model 2(50%)</c:v>
                </c:pt>
                <c:pt idx="6">
                  <c:v>Model 2(75%)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399724</c:v>
                </c:pt>
                <c:pt idx="1">
                  <c:v>551632</c:v>
                </c:pt>
                <c:pt idx="2">
                  <c:v>477526</c:v>
                </c:pt>
                <c:pt idx="3">
                  <c:v>85617.999999699998</c:v>
                </c:pt>
                <c:pt idx="4">
                  <c:v>93794</c:v>
                </c:pt>
                <c:pt idx="5">
                  <c:v>107900</c:v>
                </c:pt>
                <c:pt idx="6">
                  <c:v>121152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4-4F35-9534-66D2C966B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470016"/>
        <c:axId val="188471552"/>
      </c:barChart>
      <c:catAx>
        <c:axId val="188470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8471552"/>
        <c:crosses val="autoZero"/>
        <c:auto val="1"/>
        <c:lblAlgn val="ctr"/>
        <c:lblOffset val="100"/>
        <c:noMultiLvlLbl val="0"/>
      </c:catAx>
      <c:valAx>
        <c:axId val="188471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47001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PowerPoint]Sheet1'!$A$10</c:f>
              <c:strCache>
                <c:ptCount val="1"/>
                <c:pt idx="0">
                  <c:v>RunTime</c:v>
                </c:pt>
              </c:strCache>
            </c:strRef>
          </c:tx>
          <c:invertIfNegative val="0"/>
          <c:cat>
            <c:strRef>
              <c:f>'[Chart in Microsoft PowerPoint]Sheet1'!$B$9:$H$9</c:f>
              <c:strCache>
                <c:ptCount val="7"/>
                <c:pt idx="0">
                  <c:v>HVF</c:v>
                </c:pt>
                <c:pt idx="1">
                  <c:v>LVF</c:v>
                </c:pt>
                <c:pt idx="2">
                  <c:v>OF</c:v>
                </c:pt>
                <c:pt idx="3">
                  <c:v>Model 1</c:v>
                </c:pt>
                <c:pt idx="4">
                  <c:v>Model 2(25%)</c:v>
                </c:pt>
                <c:pt idx="5">
                  <c:v>Model 2(50%)</c:v>
                </c:pt>
                <c:pt idx="6">
                  <c:v>Model 2(75%)</c:v>
                </c:pt>
              </c:strCache>
            </c:strRef>
          </c:cat>
          <c:val>
            <c:numRef>
              <c:f>'[Chart in Microsoft PowerPoint]Sheet1'!$B$10:$H$10</c:f>
              <c:numCache>
                <c:formatCode>General</c:formatCode>
                <c:ptCount val="7"/>
                <c:pt idx="0">
                  <c:v>69</c:v>
                </c:pt>
                <c:pt idx="1">
                  <c:v>79</c:v>
                </c:pt>
                <c:pt idx="2">
                  <c:v>62</c:v>
                </c:pt>
                <c:pt idx="3">
                  <c:v>13.233999999999998</c:v>
                </c:pt>
                <c:pt idx="4">
                  <c:v>74.622</c:v>
                </c:pt>
                <c:pt idx="5">
                  <c:v>81.702999999999989</c:v>
                </c:pt>
                <c:pt idx="6">
                  <c:v>52.393000000000001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0A-4D74-BC36-BA4F98699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400768"/>
        <c:axId val="188402304"/>
      </c:barChart>
      <c:catAx>
        <c:axId val="188400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8402304"/>
        <c:crosses val="autoZero"/>
        <c:auto val="1"/>
        <c:lblAlgn val="ctr"/>
        <c:lblOffset val="100"/>
        <c:noMultiLvlLbl val="0"/>
      </c:catAx>
      <c:valAx>
        <c:axId val="18840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4007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PowerPoint]Sheet1'!$A$9</c:f>
              <c:strCache>
                <c:ptCount val="1"/>
                <c:pt idx="0">
                  <c:v>TransactionSize</c:v>
                </c:pt>
              </c:strCache>
            </c:strRef>
          </c:tx>
          <c:invertIfNegative val="0"/>
          <c:cat>
            <c:strRef>
              <c:f>'[Chart in Microsoft PowerPoint]Sheet1'!$B$8:$H$8</c:f>
              <c:strCache>
                <c:ptCount val="7"/>
                <c:pt idx="0">
                  <c:v>HVF</c:v>
                </c:pt>
                <c:pt idx="1">
                  <c:v>LVF</c:v>
                </c:pt>
                <c:pt idx="2">
                  <c:v>OF</c:v>
                </c:pt>
                <c:pt idx="3">
                  <c:v>Model 1</c:v>
                </c:pt>
                <c:pt idx="4">
                  <c:v>Model 2(25%)</c:v>
                </c:pt>
                <c:pt idx="5">
                  <c:v>Model 2(50%)</c:v>
                </c:pt>
                <c:pt idx="6">
                  <c:v>Model 2(75%)</c:v>
                </c:pt>
              </c:strCache>
            </c:strRef>
          </c:cat>
          <c:val>
            <c:numRef>
              <c:f>'[Chart in Microsoft PowerPoint]Sheet1'!$B$9:$H$9</c:f>
              <c:numCache>
                <c:formatCode>General</c:formatCode>
                <c:ptCount val="7"/>
                <c:pt idx="0">
                  <c:v>399724</c:v>
                </c:pt>
                <c:pt idx="1">
                  <c:v>551632</c:v>
                </c:pt>
                <c:pt idx="2">
                  <c:v>477526</c:v>
                </c:pt>
                <c:pt idx="3">
                  <c:v>85617.999999699998</c:v>
                </c:pt>
                <c:pt idx="4">
                  <c:v>93794</c:v>
                </c:pt>
                <c:pt idx="5">
                  <c:v>107900</c:v>
                </c:pt>
                <c:pt idx="6">
                  <c:v>121152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0-4979-8416-85FF6AFDE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585472"/>
        <c:axId val="188587008"/>
      </c:barChart>
      <c:catAx>
        <c:axId val="188585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8587008"/>
        <c:crosses val="autoZero"/>
        <c:auto val="1"/>
        <c:lblAlgn val="ctr"/>
        <c:lblOffset val="100"/>
        <c:noMultiLvlLbl val="0"/>
      </c:catAx>
      <c:valAx>
        <c:axId val="188587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58547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5/20/2019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318336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Xây dựng mô hình toán học để lựa chọn </a:t>
            </a:r>
            <a:r>
              <a:rPr lang="en-US" b="1" dirty="0" smtClean="0">
                <a:solidFill>
                  <a:schemeClr val="bg1"/>
                </a:solidFill>
              </a:rPr>
              <a:t>UTXO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44056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" name="Picture 9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xuất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834" y="2189215"/>
            <a:ext cx="5451566" cy="1072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966" y="3645401"/>
            <a:ext cx="5164395" cy="8882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966" y="5338977"/>
            <a:ext cx="2233961" cy="962322"/>
          </a:xfrm>
          <a:prstGeom prst="rect">
            <a:avLst/>
          </a:prstGeom>
        </p:spPr>
      </p:pic>
      <p:sp>
        <p:nvSpPr>
          <p:cNvPr id="73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505196" y="1158319"/>
            <a:ext cx="3181608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+mj-lt"/>
              </a:rPr>
              <a:t>CÁC RÀNG BUỘC</a:t>
            </a:r>
            <a:endParaRPr lang="en-US" sz="2500" b="1" dirty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41020" y="2182500"/>
            <a:ext cx="54111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 dirty="0">
                <a:latin typeface="Century Gothic (Headings)"/>
              </a:rPr>
              <a:t>Kích thước giao dịch không được vượt quá kích thước dữ liệu khối tối </a:t>
            </a:r>
            <a:r>
              <a:rPr lang="vi-VN" sz="2500" dirty="0" smtClean="0">
                <a:latin typeface="Century Gothic (Headings)"/>
              </a:rPr>
              <a:t>đa</a:t>
            </a:r>
            <a:r>
              <a:rPr lang="en-US" sz="2500" dirty="0">
                <a:latin typeface="Century Gothic (Headings)"/>
              </a:rPr>
              <a:t>.</a:t>
            </a:r>
            <a:endParaRPr lang="en-US" sz="2500" dirty="0">
              <a:latin typeface="Century Gothic (Headings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1020" y="3618291"/>
            <a:ext cx="54111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Century Gothic (Headings)"/>
              </a:rPr>
              <a:t>Một</a:t>
            </a:r>
            <a:r>
              <a:rPr lang="en-US" sz="2500" dirty="0">
                <a:latin typeface="Century Gothic (Headings)"/>
              </a:rPr>
              <a:t> </a:t>
            </a:r>
            <a:r>
              <a:rPr lang="en-US" sz="2500" dirty="0" err="1">
                <a:latin typeface="Century Gothic (Headings)"/>
              </a:rPr>
              <a:t>giao</a:t>
            </a:r>
            <a:r>
              <a:rPr lang="en-US" sz="2500" dirty="0">
                <a:latin typeface="Century Gothic (Headings)"/>
              </a:rPr>
              <a:t> </a:t>
            </a:r>
            <a:r>
              <a:rPr lang="en-US" sz="2500" dirty="0" err="1">
                <a:latin typeface="Century Gothic (Headings)"/>
              </a:rPr>
              <a:t>dịch</a:t>
            </a:r>
            <a:r>
              <a:rPr lang="en-US" sz="2500" dirty="0">
                <a:latin typeface="Century Gothic (Headings)"/>
              </a:rPr>
              <a:t> </a:t>
            </a:r>
            <a:r>
              <a:rPr lang="en-US" sz="2500" dirty="0" err="1">
                <a:latin typeface="Century Gothic (Headings)"/>
              </a:rPr>
              <a:t>phải</a:t>
            </a:r>
            <a:r>
              <a:rPr lang="en-US" sz="2500" dirty="0">
                <a:latin typeface="Century Gothic (Headings)"/>
              </a:rPr>
              <a:t> </a:t>
            </a:r>
            <a:r>
              <a:rPr lang="en-US" sz="2500" dirty="0" err="1">
                <a:latin typeface="Century Gothic (Headings)"/>
              </a:rPr>
              <a:t>có</a:t>
            </a:r>
            <a:r>
              <a:rPr lang="en-US" sz="2500" dirty="0">
                <a:latin typeface="Century Gothic (Headings)"/>
              </a:rPr>
              <a:t> </a:t>
            </a:r>
            <a:r>
              <a:rPr lang="en-US" sz="2500" dirty="0" err="1">
                <a:latin typeface="Century Gothic (Headings)"/>
              </a:rPr>
              <a:t>đủ</a:t>
            </a:r>
            <a:r>
              <a:rPr lang="en-US" sz="2500" dirty="0">
                <a:latin typeface="Century Gothic (Headings)"/>
              </a:rPr>
              <a:t> </a:t>
            </a:r>
            <a:r>
              <a:rPr lang="en-US" sz="2500" dirty="0" err="1">
                <a:latin typeface="Century Gothic (Headings)"/>
              </a:rPr>
              <a:t>giá</a:t>
            </a:r>
            <a:r>
              <a:rPr lang="en-US" sz="2500" dirty="0">
                <a:latin typeface="Century Gothic (Headings)"/>
              </a:rPr>
              <a:t> </a:t>
            </a:r>
            <a:r>
              <a:rPr lang="en-US" sz="2500" dirty="0" err="1">
                <a:latin typeface="Century Gothic (Headings)"/>
              </a:rPr>
              <a:t>trị</a:t>
            </a:r>
            <a:r>
              <a:rPr lang="en-US" sz="2500" dirty="0">
                <a:latin typeface="Century Gothic (Headings)"/>
              </a:rPr>
              <a:t> </a:t>
            </a:r>
            <a:r>
              <a:rPr lang="en-US" sz="2500" dirty="0" err="1">
                <a:latin typeface="Century Gothic (Headings)"/>
              </a:rPr>
              <a:t>để</a:t>
            </a:r>
            <a:r>
              <a:rPr lang="en-US" sz="2500" dirty="0">
                <a:latin typeface="Century Gothic (Headings)"/>
              </a:rPr>
              <a:t> </a:t>
            </a:r>
            <a:r>
              <a:rPr lang="en-US" sz="2500" dirty="0" err="1">
                <a:latin typeface="Century Gothic (Headings)"/>
              </a:rPr>
              <a:t>tiêu</a:t>
            </a:r>
            <a:r>
              <a:rPr lang="en-US" sz="2500" dirty="0">
                <a:latin typeface="Century Gothic (Headings)"/>
              </a:rPr>
              <a:t> </a:t>
            </a:r>
            <a:r>
              <a:rPr lang="en-US" sz="2500" dirty="0" err="1">
                <a:latin typeface="Century Gothic (Headings)"/>
              </a:rPr>
              <a:t>thụ</a:t>
            </a:r>
            <a:r>
              <a:rPr lang="en-US" sz="2500" dirty="0">
                <a:latin typeface="Century Gothic (Headings)"/>
              </a:rPr>
              <a:t>.</a:t>
            </a:r>
            <a:endParaRPr lang="en-US" sz="2500" dirty="0">
              <a:latin typeface="Century Gothic (Headings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9189" y="4964205"/>
            <a:ext cx="5564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 dirty="0">
                <a:latin typeface="Century Gothic (Headings)"/>
              </a:rPr>
              <a:t>Tất cả các đầu ra giao dịch phải cao hơn ngưỡng bụi để chắc chắn rằng giao dịch này được chuyển tiếp đến mạng và được xác nhận.</a:t>
            </a:r>
            <a:endParaRPr lang="en-US" sz="2500" dirty="0">
              <a:latin typeface="Century Gothic (Headings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286818"/>
            <a:ext cx="0" cy="4412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2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75" grpId="0"/>
      <p:bldP spid="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xuất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999" y="2171644"/>
            <a:ext cx="3276533" cy="1334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99" y="3909378"/>
            <a:ext cx="3602048" cy="8233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6999" y="5335776"/>
            <a:ext cx="2505825" cy="5896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64519" y="2382003"/>
                <a:ext cx="5361515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vi-VN" sz="2500" dirty="0" smtClean="0">
                    <a:latin typeface="+mj-lt"/>
                  </a:rPr>
                  <a:t>Mối quan hệ giữa giá trị đầu ra thay đổi</a:t>
                </a:r>
                <a:r>
                  <a:rPr lang="en-US" sz="25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5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vi-VN" sz="25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vi-VN" sz="2500" dirty="0" smtClean="0">
                    <a:latin typeface="+mj-lt"/>
                  </a:rPr>
                  <a:t> </a:t>
                </a:r>
                <a:r>
                  <a:rPr lang="vi-VN" sz="2500" dirty="0">
                    <a:latin typeface="+mj-lt"/>
                  </a:rPr>
                  <a:t>và kích thước của nó </a:t>
                </a:r>
                <a:r>
                  <a:rPr lang="vi-VN" sz="25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sz="25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en-US" sz="2500" dirty="0" smtClean="0">
                    <a:latin typeface="+mj-lt"/>
                  </a:rPr>
                  <a:t> </a:t>
                </a:r>
                <a:r>
                  <a:rPr lang="vi-VN" sz="2500" dirty="0" smtClean="0">
                    <a:latin typeface="+mj-lt"/>
                  </a:rPr>
                  <a:t>được </a:t>
                </a:r>
                <a:r>
                  <a:rPr lang="vi-VN" sz="2500" dirty="0">
                    <a:latin typeface="+mj-lt"/>
                  </a:rPr>
                  <a:t>định nghĩa như sau:</a:t>
                </a:r>
                <a:endParaRPr lang="en-US" sz="2500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19" y="2382003"/>
                <a:ext cx="5361515" cy="1246495"/>
              </a:xfrm>
              <a:prstGeom prst="rect">
                <a:avLst/>
              </a:prstGeom>
              <a:blipFill>
                <a:blip r:embed="rId5"/>
                <a:stretch>
                  <a:fillRect l="-1591" t="-3922" b="-1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464519" y="3983657"/>
                <a:ext cx="341593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5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fr-FR" sz="2500" dirty="0">
                    <a:latin typeface="+mj-lt"/>
                  </a:rPr>
                  <a:t> là </a:t>
                </a:r>
                <a:r>
                  <a:rPr lang="fr-FR" sz="2500" dirty="0" err="1">
                    <a:latin typeface="+mj-lt"/>
                  </a:rPr>
                  <a:t>biến</a:t>
                </a:r>
                <a:r>
                  <a:rPr lang="fr-FR" sz="2500" dirty="0">
                    <a:latin typeface="+mj-lt"/>
                  </a:rPr>
                  <a:t> </a:t>
                </a:r>
                <a:r>
                  <a:rPr lang="fr-FR" sz="2500" dirty="0" err="1">
                    <a:latin typeface="+mj-lt"/>
                  </a:rPr>
                  <a:t>nhị</a:t>
                </a:r>
                <a:r>
                  <a:rPr lang="fr-FR" sz="2500" dirty="0">
                    <a:latin typeface="+mj-lt"/>
                  </a:rPr>
                  <a:t> </a:t>
                </a:r>
                <a:r>
                  <a:rPr lang="fr-FR" sz="2500" dirty="0" err="1">
                    <a:latin typeface="+mj-lt"/>
                  </a:rPr>
                  <a:t>phân</a:t>
                </a:r>
                <a:r>
                  <a:rPr lang="fr-FR" sz="2500" dirty="0">
                    <a:latin typeface="+mj-lt"/>
                  </a:rPr>
                  <a:t>.</a:t>
                </a:r>
                <a:endParaRPr lang="en-US" sz="2500" dirty="0">
                  <a:latin typeface="+mj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19" y="3983657"/>
                <a:ext cx="3415937" cy="477054"/>
              </a:xfrm>
              <a:prstGeom prst="rect">
                <a:avLst/>
              </a:prstGeom>
              <a:blipFill>
                <a:blip r:embed="rId6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Box 77"/>
          <p:cNvSpPr txBox="1"/>
          <p:nvPr/>
        </p:nvSpPr>
        <p:spPr>
          <a:xfrm>
            <a:off x="464519" y="5068763"/>
            <a:ext cx="562277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 dirty="0">
                <a:latin typeface="+mj-lt"/>
              </a:rPr>
              <a:t>Y là kích thước giao dịch tối </a:t>
            </a:r>
            <a:r>
              <a:rPr lang="vi-VN" sz="2500" dirty="0" smtClean="0">
                <a:latin typeface="+mj-lt"/>
              </a:rPr>
              <a:t>thiểu</a:t>
            </a:r>
            <a:r>
              <a:rPr lang="en-US" sz="2500" dirty="0" smtClean="0">
                <a:latin typeface="+mj-lt"/>
              </a:rPr>
              <a:t>; </a:t>
            </a:r>
          </a:p>
          <a:p>
            <a:r>
              <a:rPr lang="fr-FR" sz="2500" dirty="0" smtClean="0">
                <a:latin typeface="+mj-lt"/>
              </a:rPr>
              <a:t>    γ </a:t>
            </a:r>
            <a:r>
              <a:rPr lang="fr-FR" sz="2500" dirty="0">
                <a:latin typeface="+mj-lt"/>
              </a:rPr>
              <a:t>là </a:t>
            </a:r>
            <a:r>
              <a:rPr lang="fr-FR" sz="2500" dirty="0" err="1">
                <a:latin typeface="+mj-lt"/>
              </a:rPr>
              <a:t>hằng</a:t>
            </a:r>
            <a:r>
              <a:rPr lang="fr-FR" sz="2500" dirty="0">
                <a:latin typeface="+mj-lt"/>
              </a:rPr>
              <a:t> </a:t>
            </a:r>
            <a:r>
              <a:rPr lang="fr-FR" sz="2500" dirty="0" err="1">
                <a:latin typeface="+mj-lt"/>
              </a:rPr>
              <a:t>số</a:t>
            </a:r>
            <a:r>
              <a:rPr lang="fr-FR" sz="2500" dirty="0">
                <a:latin typeface="+mj-lt"/>
              </a:rPr>
              <a:t> (0 &lt; γ &lt; 1</a:t>
            </a:r>
            <a:r>
              <a:rPr lang="fr-FR" sz="2500" dirty="0" smtClean="0">
                <a:latin typeface="+mj-lt"/>
              </a:rPr>
              <a:t>).</a:t>
            </a:r>
            <a:endParaRPr lang="en-US" sz="25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505196" y="1158319"/>
            <a:ext cx="3181608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+mj-lt"/>
              </a:rPr>
              <a:t>CÁC RÀNG BUỘC</a:t>
            </a:r>
            <a:endParaRPr lang="en-US" sz="2500" b="1" dirty="0">
              <a:latin typeface="+mj-lt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0" y="2286818"/>
            <a:ext cx="0" cy="4412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8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7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xuất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505196" y="1154061"/>
            <a:ext cx="3181608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+mj-lt"/>
              </a:rPr>
              <a:t>HÀM MỤC TIÊU</a:t>
            </a:r>
            <a:endParaRPr lang="en-US" sz="2500" b="1" dirty="0">
              <a:latin typeface="+mj-lt"/>
            </a:endParaRP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12" y="3511967"/>
            <a:ext cx="3977531" cy="750325"/>
          </a:xfrm>
          <a:prstGeom prst="rect">
            <a:avLst/>
          </a:prstGeom>
        </p:spPr>
      </p:pic>
      <p:sp>
        <p:nvSpPr>
          <p:cNvPr id="57" name="Rectangle 56"/>
          <p:cNvSpPr/>
          <p:nvPr/>
        </p:nvSpPr>
        <p:spPr>
          <a:xfrm>
            <a:off x="1012480" y="2634330"/>
            <a:ext cx="475045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500" dirty="0">
                <a:latin typeface="+mj-lt"/>
              </a:rPr>
              <a:t>Tối đa hóa số lượng </a:t>
            </a:r>
            <a:r>
              <a:rPr lang="vi-VN" sz="2500" dirty="0" smtClean="0">
                <a:latin typeface="+mj-lt"/>
              </a:rPr>
              <a:t>UTXO</a:t>
            </a:r>
            <a:r>
              <a:rPr lang="en-US" sz="2500" dirty="0" smtClean="0">
                <a:latin typeface="+mj-lt"/>
              </a:rPr>
              <a:t>:</a:t>
            </a:r>
            <a:endParaRPr lang="en-US" sz="2500" dirty="0">
              <a:latin typeface="+mj-lt"/>
            </a:endParaRPr>
          </a:p>
        </p:txBody>
      </p:sp>
      <p:pic>
        <p:nvPicPr>
          <p:cNvPr id="1030" name="Picture 6" descr="Káº¿t quáº£ hÃ¬nh áº£nh cho maximiz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83" y="2634330"/>
            <a:ext cx="5126112" cy="36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6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29595"/>
          </a:xfrm>
        </p:spPr>
        <p:txBody>
          <a:bodyPr lIns="0" tIns="0" rIns="0" bIns="0" anchor="t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Đánh giá kết quả thực nghiệm</a:t>
            </a:r>
            <a:r>
              <a:rPr lang="en-US" sz="4800" dirty="0">
                <a:solidFill>
                  <a:schemeClr val="bg1"/>
                </a:solidFill>
              </a:rPr>
              <a:t/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accent4"/>
                </a:solidFill>
              </a:rPr>
              <a:t>Presentation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6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Input format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8603514" y="2064280"/>
            <a:ext cx="2805886" cy="33855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Input: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Quan sát tập dữ liệu sẽ giúp ta hiểu rõ hơn về việc các UTXOs được chọn trong mạng lưới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như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thế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nào. Tập dữ liệu bao gồm 133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trường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hợp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/>
            </a:r>
            <a:b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358592" y="5327841"/>
            <a:ext cx="42682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787382" y="1046024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626532" y="1419501"/>
          <a:ext cx="6333067" cy="4131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45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Output format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868420" y="901075"/>
            <a:ext cx="9664113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sng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Output </a:t>
            </a:r>
            <a:r>
              <a:rPr kumimoji="0" lang="vi-VN" sz="2400" b="1" i="0" u="sng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format: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Sau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khi xử lí bằng IBM CPLEX Optimization Studio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12.9.0,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kết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quả đượ c đưa về dạng file csv để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thuận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tiện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cho việc xử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lý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sau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này</a:t>
            </a:r>
            <a:b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/>
            </a:r>
            <a:b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358592" y="5327841"/>
            <a:ext cx="42682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228600" y="951131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0" y="1895284"/>
            <a:ext cx="10058400" cy="45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5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Experimental results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50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9177868" y="1943890"/>
            <a:ext cx="2675466" cy="33855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Đối với Model 1, số lượng UTXOs được chọn rất </a:t>
            </a: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ít. </a:t>
            </a: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11AEC7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Model 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 với các giá trị </a:t>
            </a:r>
            <a:r>
              <a:rPr kumimoji="0" lang="vi-VN" sz="2200" b="1" i="1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γ 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được khảo sát cho kết quả UTXOs được chọn nhiều hơn nhưng vẫn ở </a:t>
            </a: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mức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thấp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10461095" y="1117591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/>
          </p:nvPr>
        </p:nvGraphicFramePr>
        <p:xfrm>
          <a:off x="364066" y="1204379"/>
          <a:ext cx="8475133" cy="4529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48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Experimental results 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cont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9279465" y="1687778"/>
            <a:ext cx="2572319" cy="40626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Model 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 tốn rất ít thời gian </a:t>
            </a: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với các mô hình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còn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lại</a:t>
            </a: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 smtClean="0">
              <a:ln>
                <a:noFill/>
              </a:ln>
              <a:solidFill>
                <a:srgbClr val="11AEC7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Trong 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khi đó, Model 2 cho kết quả thời gian chạy khá tương đồng với các mô hình HVF, </a:t>
            </a: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LVF,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b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10500274" y="999758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/>
          </p:nvPr>
        </p:nvGraphicFramePr>
        <p:xfrm>
          <a:off x="501533" y="948267"/>
          <a:ext cx="8413868" cy="520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024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Experimental results 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cont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9313333" y="1603110"/>
            <a:ext cx="2465425" cy="30162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Kích thước giao dịch của các Model 1 và 2 là khá nhỏ và thấp hơn nhiều so với các mô hình HVF, LVF, OF</a:t>
            </a: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b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/>
            </a:r>
            <a:b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10492609" y="1037164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/>
          </p:nvPr>
        </p:nvGraphicFramePr>
        <p:xfrm>
          <a:off x="601286" y="1158609"/>
          <a:ext cx="8093981" cy="4742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263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Conclusion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04612" y="2700474"/>
            <a:ext cx="7756507" cy="13602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MÔ HÌNH 1: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Tối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thiểu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kích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thước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giao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nhưng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không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nhỏ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tập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UTXO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1204613" y="4710771"/>
            <a:ext cx="7756507" cy="181523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MÔ HÌNH 2: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quyết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cả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vấn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Chọn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càng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nhiều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UTXO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càng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tốt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nhưng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không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kích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thước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giao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quá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lớn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kiểm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soát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bằng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tỉ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lệ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gamma)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6464" y="875023"/>
            <a:ext cx="87521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Hai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mô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hình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nhằm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quyết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mục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tiêu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yếu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tạo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mới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trên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blockchain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thiểu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phí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=&gt;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phí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tối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thiểu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nhỏ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tâp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UTXO.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598234" y="4072399"/>
            <a:ext cx="484632" cy="646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9104811" y="2991394"/>
            <a:ext cx="743277" cy="3135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48887" y="3404775"/>
            <a:ext cx="1201783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thể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thử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nghiệm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đưa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thực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tế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1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88" y="2333194"/>
            <a:ext cx="10515600" cy="1163395"/>
          </a:xfrm>
        </p:spPr>
        <p:txBody>
          <a:bodyPr lIns="0" tIns="0" rIns="0" bIns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Xây dựng vấn </a:t>
            </a:r>
            <a:r>
              <a:rPr lang="en-US" b="1" dirty="0" smtClean="0">
                <a:solidFill>
                  <a:schemeClr val="bg1"/>
                </a:solidFill>
              </a:rPr>
              <a:t>đề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81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References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/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671691"/>
            <a:ext cx="113377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wikipedia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“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link: http://en.wikipedia.org/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”, , last access: 05/05/2015.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[2] Frey, D.,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Makkes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M. X., Roman, P.-L.,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Taiani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F.,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Voulgaris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S.: Bringing secure Bitcoin transactions to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 smartphone. The 15th International Workshop on Adaptive and Reflective Middleware, (2016).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[3] Antonopoulos, A. M.: Mastering Bitcoin. 2nd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O’Reilly Media, CA 95472 (2014).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[4]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Bitcoinjs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Open Source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Organisation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Bitcoin JavaScript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Libraries,https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://github.com/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bitcoinjs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Last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accessed 15 August 2018.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[5]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Bitcoinj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Library for working with the Bitcoin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protocol,https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://bitcoinj.github.io. Last accessed 10 August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2018.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[6]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Yanovich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Y.,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Mischenko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P.,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Ostrovskiy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A.: Shared Send Untangling in Bitcoin, White paper,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Bitfury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Group Limited (2016).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[7] Dai, P., Mahi, N., Earls, J.,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Norta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A.: Smart-Contract Value-Transfer Protocols on a Distributed Mobile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 Platform, https://qtum. org/uploads/files/cf6d69348ca50dd985b60425ccf282f3.pdf, (2016).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[8]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Sergi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D.-S., Cristina, P.-S., Guillermo, N.-A., Jordi, H.-J.: Analysis of the Bitcoin UTXO set, IACR Cryptology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Archive, (2017).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[9]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Erhardt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M.: An Evaluation of Coin Selection Strategies, Master thesis, Karlsruhe Institute of Technology,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URL: http://murch.one/wp-content/uploads/2016/11/erhardt2016coinselection.pdf, (2016).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[10]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Zahnentferner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J.: Chimeric ledgers: Translating and unifying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utxo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-based and account-based cryptocurrencies, Cryptology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Archive, Report 2018/262, 2018. https://epri nt.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iacr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org/2018/262, (2018).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[11]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Chepurnoy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Kharin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V.,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Meshkov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D.: A Systematic Approach To Cryptocurrency Fees. IACR Cryptology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Archive, (2018).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[12] Nguyen Huynh-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Tuong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Mathematical models for UTXOs selection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3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DANH SÁCH THÀNH VIÊN NHÓM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644922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787539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09851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HỌ</a:t>
                      </a:r>
                      <a:r>
                        <a:rPr lang="en-US" baseline="0" dirty="0" smtClean="0"/>
                        <a:t> VÀ 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MSSV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5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Nguyễn Linh Đăng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1712177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3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Cao Thành Nhân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1710214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4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Lương Thiện Chí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1610304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3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Trần Minh Tú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1713850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Trịnh Đức Thọ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1713343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2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Phạm Văn Việt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1713955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4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 smtClean="0"/>
                        <a:t>Nguyễn Đình Thịnh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 smtClean="0"/>
                        <a:t>1713325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94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96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5654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Xây dựng vấn đề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14084" y="1762846"/>
            <a:ext cx="1952201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3200" b="1" smtClean="0"/>
              <a:t>Tập UTXO</a:t>
            </a:r>
            <a:endParaRPr lang="en-US" sz="3200" b="1"/>
          </a:p>
        </p:txBody>
      </p:sp>
      <p:sp>
        <p:nvSpPr>
          <p:cNvPr id="5" name="TextBox 4"/>
          <p:cNvSpPr txBox="1"/>
          <p:nvPr/>
        </p:nvSpPr>
        <p:spPr>
          <a:xfrm>
            <a:off x="721217" y="3773513"/>
            <a:ext cx="4254691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Giảm thiểu kích thước giao dịch</a:t>
            </a:r>
          </a:p>
          <a:p>
            <a:r>
              <a:rPr lang="en-US" sz="2400" b="1" dirty="0" smtClean="0"/>
              <a:t>để có phí giao dịch tối thiểu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21262" y="3912013"/>
            <a:ext cx="2605137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smtClean="0"/>
              <a:t>Thu nhỏ tập UTXO</a:t>
            </a:r>
            <a:endParaRPr lang="en-US" sz="2400" b="1"/>
          </a:p>
        </p:txBody>
      </p:sp>
      <p:cxnSp>
        <p:nvCxnSpPr>
          <p:cNvPr id="12" name="Straight Arrow Connector 11"/>
          <p:cNvCxnSpPr>
            <a:stCxn id="2" idx="2"/>
            <a:endCxn id="5" idx="0"/>
          </p:cNvCxnSpPr>
          <p:nvPr/>
        </p:nvCxnSpPr>
        <p:spPr>
          <a:xfrm flipH="1">
            <a:off x="2848563" y="2347621"/>
            <a:ext cx="3241622" cy="1425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6" idx="0"/>
          </p:cNvCxnSpPr>
          <p:nvPr/>
        </p:nvCxnSpPr>
        <p:spPr>
          <a:xfrm>
            <a:off x="6090185" y="2347621"/>
            <a:ext cx="2733646" cy="1564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5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Xây dựng vấn đề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4518" y="1996432"/>
            <a:ext cx="52279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smtClean="0"/>
              <a:t>U: một tập của UTXOs</a:t>
            </a:r>
            <a:endParaRPr lang="en-US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3227" y="2920464"/>
            <a:ext cx="4073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smtClean="0">
                <a:latin typeface="+mj-lt"/>
              </a:rPr>
              <a:t>a: số lượng đầu ra để gửi đến người nhận giao dịch</a:t>
            </a:r>
            <a:endParaRPr lang="en-US" sz="2000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0693" y="1047342"/>
            <a:ext cx="121061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INPUT</a:t>
            </a:r>
            <a:endParaRPr lang="en-US" sz="2800" b="1"/>
          </a:p>
        </p:txBody>
      </p:sp>
      <p:sp>
        <p:nvSpPr>
          <p:cNvPr id="17" name="TextBox 16"/>
          <p:cNvSpPr txBox="1"/>
          <p:nvPr/>
        </p:nvSpPr>
        <p:spPr>
          <a:xfrm>
            <a:off x="473226" y="3997832"/>
            <a:ext cx="3612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b="1" i="1"/>
              <a:t>α</a:t>
            </a:r>
            <a:r>
              <a:rPr lang="el-GR" sz="2000" b="1"/>
              <a:t> </a:t>
            </a:r>
            <a:r>
              <a:rPr lang="en-US" sz="2000" b="1" smtClean="0"/>
              <a:t>: tỉ lệ phí khai thác</a:t>
            </a:r>
            <a:endParaRPr lang="en-US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226" y="4816478"/>
            <a:ext cx="3612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mtClean="0"/>
              <a:t>Các tham số khác như bảng bên</a:t>
            </a:r>
            <a:endParaRPr lang="en-US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1544" y="1686472"/>
            <a:ext cx="7661855" cy="446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91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Xây dựng vấn đề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4732" y="1269655"/>
            <a:ext cx="1502535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smtClean="0"/>
              <a:t>OUTPUT</a:t>
            </a:r>
            <a:endParaRPr lang="en-US" sz="2800" b="1"/>
          </a:p>
        </p:txBody>
      </p:sp>
      <p:sp>
        <p:nvSpPr>
          <p:cNvPr id="15" name="TextBox 14"/>
          <p:cNvSpPr txBox="1"/>
          <p:nvPr/>
        </p:nvSpPr>
        <p:spPr>
          <a:xfrm>
            <a:off x="659177" y="2911904"/>
            <a:ext cx="102635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smtClean="0"/>
              <a:t>Một tập hợp UTXO được chọn có thể chỉ chứa một output trùng khớp chính xác</a:t>
            </a:r>
            <a:endParaRPr lang="en-US" sz="28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9177" y="4505665"/>
            <a:ext cx="522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smtClean="0"/>
              <a:t>Một đầu ra có thể thay đổi</a:t>
            </a:r>
          </a:p>
        </p:txBody>
      </p:sp>
    </p:spTree>
    <p:extLst>
      <p:ext uri="{BB962C8B-B14F-4D97-AF65-F5344CB8AC3E}">
        <p14:creationId xmlns:p14="http://schemas.microsoft.com/office/powerpoint/2010/main" val="81878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Xây dựng vấn đề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334017" y="1154061"/>
            <a:ext cx="3600579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smtClean="0">
                <a:latin typeface="+mj-lt"/>
              </a:rPr>
              <a:t>Ràng buộc cứng H</a:t>
            </a:r>
            <a:r>
              <a:rPr lang="en-US" sz="2500" b="1" baseline="-25000" smtClean="0">
                <a:latin typeface="+mj-lt"/>
              </a:rPr>
              <a:t>1</a:t>
            </a:r>
            <a:endParaRPr lang="en-US" sz="2500" b="1" baseline="-25000" dirty="0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12480" y="2634330"/>
            <a:ext cx="475045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Đủ giá trị tiêu thụ</a:t>
            </a:r>
            <a:endParaRPr lang="en-US" sz="25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2480" y="3655043"/>
            <a:ext cx="102436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Kích thước giao dịch không được vượt quá kích thước khối dữ liệu tối đa</a:t>
            </a:r>
            <a:endParaRPr lang="en-US" sz="25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480" y="5001896"/>
            <a:ext cx="475045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smtClean="0">
                <a:latin typeface="+mj-lt"/>
              </a:rPr>
              <a:t>Tất cả đầu ra giao dịch phải cao hơn ngưỡng DUST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06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7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Xây dựng vấn đề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334017" y="1154061"/>
            <a:ext cx="3600579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smtClean="0">
                <a:latin typeface="+mj-lt"/>
              </a:rPr>
              <a:t>Ràng buộc mềm S</a:t>
            </a:r>
            <a:r>
              <a:rPr lang="en-US" sz="2500" b="1" baseline="-25000" smtClean="0">
                <a:latin typeface="+mj-lt"/>
              </a:rPr>
              <a:t>1</a:t>
            </a:r>
            <a:endParaRPr lang="en-US" sz="2500" b="1" baseline="-25000" dirty="0">
              <a:latin typeface="+mj-l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1012480" y="2895583"/>
            <a:ext cx="68307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smtClean="0">
                <a:latin typeface="+mj-lt"/>
              </a:rPr>
              <a:t>Kích thước giao dịch được giảm thiểu</a:t>
            </a:r>
            <a:endParaRPr lang="en-US" sz="2500" dirty="0">
              <a:latin typeface="+mj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12480" y="4273229"/>
            <a:ext cx="7093295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smtClean="0">
                <a:latin typeface="+mj-lt"/>
              </a:rPr>
              <a:t>Số lượng UTXO đã chọn được tối ưu hóa</a:t>
            </a:r>
            <a:endParaRPr lang="en-US" sz="2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557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88" y="5132917"/>
            <a:ext cx="10515600" cy="1163395"/>
          </a:xfrm>
        </p:spPr>
        <p:txBody>
          <a:bodyPr lIns="0" tIns="0" rIns="0" bIns="0" anchor="t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Đề xuất mô hình toán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000" dirty="0" smtClean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5188" y="116197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5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Đề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xuất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mô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hình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toán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1688" y="2417553"/>
            <a:ext cx="3415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500" dirty="0" smtClean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 smtClean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2500" dirty="0" smtClean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 smtClean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500" dirty="0" smtClean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500" dirty="0">
              <a:latin typeface="Century Gothic (Headings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1688" y="4346063"/>
            <a:ext cx="3415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 smtClean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500" dirty="0" smtClean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 smtClean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2500" dirty="0" smtClean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 smtClean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500" dirty="0" smtClean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2500" dirty="0">
              <a:latin typeface="Century Gothic (Headings)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57" y="1874904"/>
            <a:ext cx="4839498" cy="1514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037" y="4052079"/>
            <a:ext cx="3399346" cy="1267030"/>
          </a:xfrm>
          <a:prstGeom prst="rect">
            <a:avLst/>
          </a:prstGeom>
        </p:spPr>
      </p:pic>
      <p:sp>
        <p:nvSpPr>
          <p:cNvPr id="4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774411" y="1211928"/>
            <a:ext cx="2276990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smtClean="0">
                <a:latin typeface="+mj-lt"/>
              </a:rPr>
              <a:t>CÁC BIẾN</a:t>
            </a:r>
            <a:endParaRPr lang="en-US" sz="2500" b="1" dirty="0">
              <a:latin typeface="+mj-lt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68" y="4254444"/>
            <a:ext cx="3661732" cy="86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6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730</Words>
  <Application>Microsoft Office PowerPoint</Application>
  <PresentationFormat>Widescreen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Century Gothic (Headings)</vt:lpstr>
      <vt:lpstr>Arial</vt:lpstr>
      <vt:lpstr>Calibri</vt:lpstr>
      <vt:lpstr>Cambria Math</vt:lpstr>
      <vt:lpstr>Century Gothic</vt:lpstr>
      <vt:lpstr>Segoe UI</vt:lpstr>
      <vt:lpstr>Segoe UI Light</vt:lpstr>
      <vt:lpstr>Tahoma</vt:lpstr>
      <vt:lpstr>Wingdings</vt:lpstr>
      <vt:lpstr>Office Theme</vt:lpstr>
      <vt:lpstr>Xây dựng mô hình toán học để lựa chọn UTXO Presentation</vt:lpstr>
      <vt:lpstr>Xây dựng vấn đề Presentation</vt:lpstr>
      <vt:lpstr>Project analysis slide 2</vt:lpstr>
      <vt:lpstr>Project analysis slide 3</vt:lpstr>
      <vt:lpstr>Project analysis slide 2</vt:lpstr>
      <vt:lpstr>Project analysis slide 4</vt:lpstr>
      <vt:lpstr>Project analysis slide 4</vt:lpstr>
      <vt:lpstr>Đề xuất mô hình toán Presentation</vt:lpstr>
      <vt:lpstr>Project analysis slide 2</vt:lpstr>
      <vt:lpstr>Project analysis slide 3</vt:lpstr>
      <vt:lpstr>Project analysis slide 3</vt:lpstr>
      <vt:lpstr>Project analysis slide 4</vt:lpstr>
      <vt:lpstr>Đánh giá kết quả thực nghiệm Presentation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Project analysis slide 8</vt:lpstr>
      <vt:lpstr>Project analysis slide 10</vt:lpstr>
      <vt:lpstr>DANH SÁCH THÀNH VIÊN NHÓM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2019-05-19T02:05:51Z</dcterms:created>
  <dcterms:modified xsi:type="dcterms:W3CDTF">2019-05-20T16:58:25Z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