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6"/>
  </p:notesMasterIdLst>
  <p:sldIdLst>
    <p:sldId id="257" r:id="rId4"/>
    <p:sldId id="258" r:id="rId5"/>
    <p:sldId id="259" r:id="rId6"/>
    <p:sldId id="260" r:id="rId7"/>
    <p:sldId id="263" r:id="rId8"/>
    <p:sldId id="261" r:id="rId9"/>
    <p:sldId id="262" r:id="rId10"/>
    <p:sldId id="269" r:id="rId11"/>
    <p:sldId id="264" r:id="rId12"/>
    <p:sldId id="265"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6" d="100"/>
          <a:sy n="116"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304284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1/12/2016 10:36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88551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inhntk/jdk8.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lgerian" panose="04020705040A02060702" pitchFamily="82" charset="0"/>
              </a:rPr>
              <a:t>Lambda Expression</a:t>
            </a:r>
            <a:endParaRPr lang="en-US" b="1" dirty="0">
              <a:latin typeface="Algerian" panose="04020705040A02060702" pitchFamily="82" charset="0"/>
            </a:endParaRPr>
          </a:p>
        </p:txBody>
      </p:sp>
      <p:sp>
        <p:nvSpPr>
          <p:cNvPr id="3" name="Subtitle 2"/>
          <p:cNvSpPr>
            <a:spLocks noGrp="1"/>
          </p:cNvSpPr>
          <p:nvPr>
            <p:ph type="subTitle" idx="1"/>
          </p:nvPr>
        </p:nvSpPr>
        <p:spPr>
          <a:xfrm>
            <a:off x="4125827" y="4724400"/>
            <a:ext cx="4983162" cy="1293812"/>
          </a:xfrm>
        </p:spPr>
        <p:txBody>
          <a:bodyPr>
            <a:normAutofit/>
          </a:bodyPr>
          <a:lstStyle/>
          <a:p>
            <a:r>
              <a:rPr lang="en-US" sz="2400" b="1" u="sng" dirty="0" smtClean="0"/>
              <a:t>Name</a:t>
            </a:r>
            <a:r>
              <a:rPr lang="en-US" sz="2400" dirty="0" smtClean="0"/>
              <a:t>: Minh Nguyen</a:t>
            </a:r>
            <a:endParaRPr lang="en-US" sz="2400" dirty="0" smtClean="0"/>
          </a:p>
          <a:p>
            <a:r>
              <a:rPr lang="en-US" sz="2400" b="1" u="sng" dirty="0" smtClean="0"/>
              <a:t>Title</a:t>
            </a:r>
            <a:r>
              <a:rPr lang="en-US" sz="2400" dirty="0" smtClean="0"/>
              <a:t>: Software Engineer</a:t>
            </a:r>
            <a:endParaRPr lang="en-US" sz="2400" dirty="0" smtClean="0"/>
          </a:p>
          <a:p>
            <a:r>
              <a:rPr lang="en-US" sz="2400" b="1" u="sng" dirty="0" smtClean="0"/>
              <a:t>Company </a:t>
            </a:r>
            <a:r>
              <a:rPr lang="en-US" sz="2400" b="1" u="sng" dirty="0" smtClean="0"/>
              <a:t>Name</a:t>
            </a:r>
            <a:r>
              <a:rPr lang="en-US" sz="2400" dirty="0" smtClean="0"/>
              <a:t>: KMS Technology</a:t>
            </a:r>
            <a:endParaRPr lang="en-US"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p:spPr>
        <p:txBody>
          <a:bodyPr/>
          <a:lstStyle/>
          <a:p>
            <a:r>
              <a:rPr lang="en-US" sz="3600" b="1" dirty="0"/>
              <a:t> Demo</a:t>
            </a:r>
            <a:endParaRPr lang="en-US" sz="3600" dirty="0"/>
          </a:p>
        </p:txBody>
      </p:sp>
      <p:sp>
        <p:nvSpPr>
          <p:cNvPr id="8" name="Rectangle 3"/>
          <p:cNvSpPr>
            <a:spLocks noChangeArrowheads="1"/>
          </p:cNvSpPr>
          <p:nvPr/>
        </p:nvSpPr>
        <p:spPr bwMode="auto">
          <a:xfrm>
            <a:off x="76200" y="5105400"/>
            <a:ext cx="895350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Lambda</a:t>
            </a:r>
            <a:r>
              <a:rPr kumimoji="0" lang="en-US" altLang="en-US" sz="9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dirty="0" err="1" smtClean="0">
                <a:ln>
                  <a:noFill/>
                </a:ln>
                <a:solidFill>
                  <a:srgbClr val="000000"/>
                </a:solidFill>
                <a:effectLst/>
                <a:latin typeface="Courier New" panose="02070309020205020404" pitchFamily="49" charset="0"/>
                <a:cs typeface="Courier New" panose="02070309020205020404" pitchFamily="49" charset="0"/>
              </a:rPr>
              <a:t>Expession</a:t>
            </a: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 -&gt;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d.getSkills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en-US" altLang="en-US" sz="900" dirty="0" smtClean="0">
                <a:solidFill>
                  <a:srgbClr val="000000"/>
                </a:solidFill>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d.getPosition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().equals(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76200" y="798005"/>
            <a:ext cx="89535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FuncInterMain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List&lt;Staff&gt;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staffList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JsonUtils.</a:t>
            </a:r>
            <a:r>
              <a:rPr kumimoji="0" lang="en-US" altLang="en-US" sz="8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getAllStaffs</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Lambda Expression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List&lt;Staff&gt;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StaffStream</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&lt;Staff&gt;(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staffList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.filter((d) -&gt;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d.getSkills</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d.getPosition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().equals(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staff.getFullName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 6 &amp; 7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List&lt;Staff&gt;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trafilterStaff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StaffStream</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&lt;Staff&gt;(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staffList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.filter(</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FilterService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&lt;Staff&gt;()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8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test(Staff staff)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staff.getSkills</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staff.getPosition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().equals(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trafilterStaff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staff.getFullName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2683318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lstStyle/>
          <a:p>
            <a:r>
              <a:rPr lang="en-US" sz="3600" b="1" dirty="0" smtClean="0"/>
              <a:t>  Pros and Cons?</a:t>
            </a:r>
            <a:endParaRPr lang="en-US" sz="3600" b="1" dirty="0"/>
          </a:p>
        </p:txBody>
      </p:sp>
      <p:sp>
        <p:nvSpPr>
          <p:cNvPr id="5" name="TextBox 4"/>
          <p:cNvSpPr txBox="1"/>
          <p:nvPr/>
        </p:nvSpPr>
        <p:spPr>
          <a:xfrm>
            <a:off x="10296" y="838200"/>
            <a:ext cx="9133703" cy="2585323"/>
          </a:xfrm>
          <a:prstGeom prst="rect">
            <a:avLst/>
          </a:prstGeom>
          <a:noFill/>
        </p:spPr>
        <p:txBody>
          <a:bodyPr wrap="square" rtlCol="0">
            <a:spAutoFit/>
          </a:bodyPr>
          <a:lstStyle/>
          <a:p>
            <a:pPr marL="285750" indent="-285750">
              <a:buFont typeface="Arial" panose="020B0604020202020204" pitchFamily="34" charset="0"/>
              <a:buChar char="•"/>
            </a:pPr>
            <a:r>
              <a:rPr lang="en-US" b="1" u="sng" dirty="0" smtClean="0"/>
              <a:t>Advantage</a:t>
            </a:r>
            <a:r>
              <a:rPr lang="en-US" dirty="0" smtClean="0"/>
              <a:t>:</a:t>
            </a:r>
          </a:p>
          <a:p>
            <a:pPr marL="742950" lvl="1" indent="-285750">
              <a:buFont typeface="Courier New" panose="02070309020205020404" pitchFamily="49" charset="0"/>
              <a:buChar char="o"/>
            </a:pPr>
            <a:r>
              <a:rPr lang="en-US" dirty="0" smtClean="0"/>
              <a:t>Write cleaner and less code?</a:t>
            </a:r>
          </a:p>
          <a:p>
            <a:endParaRPr lang="en-US" dirty="0"/>
          </a:p>
          <a:p>
            <a:pPr marL="285750" indent="-285750">
              <a:buFont typeface="Arial" panose="020B0604020202020204" pitchFamily="34" charset="0"/>
              <a:buChar char="•"/>
            </a:pPr>
            <a:r>
              <a:rPr lang="en-US" b="1" u="sng" dirty="0" smtClean="0"/>
              <a:t>Disadvantage</a:t>
            </a:r>
            <a:r>
              <a:rPr lang="en-US" dirty="0" smtClean="0"/>
              <a:t>:</a:t>
            </a:r>
          </a:p>
          <a:p>
            <a:pPr marL="742950" lvl="1" indent="-285750">
              <a:buFont typeface="Courier New" panose="02070309020205020404" pitchFamily="49" charset="0"/>
              <a:buChar char="o"/>
            </a:pPr>
            <a:r>
              <a:rPr lang="en-US" dirty="0" smtClean="0"/>
              <a:t>Hard to debug?</a:t>
            </a:r>
          </a:p>
          <a:p>
            <a:pPr marL="742950" lvl="1" indent="-285750">
              <a:buFont typeface="Courier New" panose="02070309020205020404" pitchFamily="49" charset="0"/>
              <a:buChar char="o"/>
            </a:pPr>
            <a:r>
              <a:rPr lang="en-US" dirty="0" smtClean="0"/>
              <a:t>Low performance?</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endParaRPr lang="en-US" dirty="0" smtClean="0"/>
          </a:p>
          <a:p>
            <a:pPr lvl="1"/>
            <a:endParaRPr lang="en-US" dirty="0"/>
          </a:p>
        </p:txBody>
      </p:sp>
    </p:spTree>
    <p:extLst>
      <p:ext uri="{BB962C8B-B14F-4D97-AF65-F5344CB8AC3E}">
        <p14:creationId xmlns:p14="http://schemas.microsoft.com/office/powerpoint/2010/main" val="19694921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14" y="0"/>
            <a:ext cx="9119286" cy="762000"/>
          </a:xfrm>
        </p:spPr>
        <p:txBody>
          <a:bodyPr/>
          <a:lstStyle/>
          <a:p>
            <a:r>
              <a:rPr lang="en-US" sz="3600" dirty="0" smtClean="0"/>
              <a:t>  Resources</a:t>
            </a:r>
            <a:endParaRPr lang="en-US" sz="3600" dirty="0"/>
          </a:p>
        </p:txBody>
      </p:sp>
      <p:sp>
        <p:nvSpPr>
          <p:cNvPr id="5" name="TextBox 4"/>
          <p:cNvSpPr txBox="1"/>
          <p:nvPr/>
        </p:nvSpPr>
        <p:spPr>
          <a:xfrm>
            <a:off x="76200" y="990600"/>
            <a:ext cx="891540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Books</a:t>
            </a:r>
            <a:r>
              <a:rPr lang="en-US" dirty="0" smtClean="0"/>
              <a:t>:</a:t>
            </a:r>
          </a:p>
          <a:p>
            <a:pPr marL="742950" lvl="1" indent="-285750">
              <a:buFont typeface="Courier New" panose="02070309020205020404" pitchFamily="49" charset="0"/>
              <a:buChar char="o"/>
            </a:pPr>
            <a:r>
              <a:rPr lang="en-US" dirty="0" smtClean="0"/>
              <a:t>Java 8 in action</a:t>
            </a:r>
          </a:p>
          <a:p>
            <a:endParaRPr lang="en-US" dirty="0"/>
          </a:p>
          <a:p>
            <a:pPr marL="285750" indent="-285750">
              <a:buFont typeface="Arial" panose="020B0604020202020204" pitchFamily="34" charset="0"/>
              <a:buChar char="•"/>
            </a:pPr>
            <a:r>
              <a:rPr lang="en-US" b="1" dirty="0" smtClean="0"/>
              <a:t>Reference Link</a:t>
            </a:r>
            <a:r>
              <a:rPr lang="en-US" dirty="0" smtClean="0"/>
              <a:t>:</a:t>
            </a:r>
          </a:p>
          <a:p>
            <a:pPr marL="742950" lvl="1" indent="-285750">
              <a:buFont typeface="Courier New" panose="02070309020205020404" pitchFamily="49" charset="0"/>
              <a:buChar char="o"/>
            </a:pPr>
            <a:r>
              <a:rPr lang="en-US" dirty="0"/>
              <a:t>Oracle lesson: https://docs.oracle.com/javase/tutorial/java/javaOO/lambdaexpressions.html</a:t>
            </a:r>
            <a:endParaRPr lang="en-US" dirty="0" smtClean="0"/>
          </a:p>
          <a:p>
            <a:pPr marL="742950" lvl="1" indent="-285750">
              <a:buFont typeface="Courier New" panose="02070309020205020404" pitchFamily="49" charset="0"/>
              <a:buChar char="o"/>
            </a:pPr>
            <a:r>
              <a:rPr lang="en-US" dirty="0" smtClean="0"/>
              <a:t>Demo: </a:t>
            </a:r>
            <a:r>
              <a:rPr lang="en-US" dirty="0" smtClean="0">
                <a:hlinkClick r:id="rId2"/>
              </a:rPr>
              <a:t>https</a:t>
            </a:r>
            <a:r>
              <a:rPr lang="en-US" dirty="0">
                <a:hlinkClick r:id="rId2"/>
              </a:rPr>
              <a:t>://</a:t>
            </a:r>
            <a:r>
              <a:rPr lang="en-US" dirty="0" smtClean="0">
                <a:hlinkClick r:id="rId2"/>
              </a:rPr>
              <a:t>github.com/minhntk/jdk8.git</a:t>
            </a:r>
            <a:endParaRPr lang="en-US" dirty="0" smtClean="0"/>
          </a:p>
          <a:p>
            <a:pPr marL="742950" lvl="1"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1135932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043208" cy="569395"/>
          </a:xfrm>
        </p:spPr>
        <p:txBody>
          <a:bodyPr/>
          <a:lstStyle/>
          <a:p>
            <a:r>
              <a:rPr lang="en-US" sz="3600" b="1" dirty="0" smtClean="0"/>
              <a:t>What is Lambda Expression</a:t>
            </a:r>
            <a:endParaRPr lang="en-US" sz="3600" b="1" dirty="0"/>
          </a:p>
        </p:txBody>
      </p:sp>
      <p:sp>
        <p:nvSpPr>
          <p:cNvPr id="6" name="TextBox 5"/>
          <p:cNvSpPr txBox="1"/>
          <p:nvPr/>
        </p:nvSpPr>
        <p:spPr>
          <a:xfrm>
            <a:off x="-20596" y="914400"/>
            <a:ext cx="9088395" cy="4247317"/>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smtClean="0"/>
              <a:t>Definition:</a:t>
            </a:r>
          </a:p>
          <a:p>
            <a:pPr marL="742950" lvl="1" indent="-285750">
              <a:buFont typeface="Courier New" panose="02070309020205020404" pitchFamily="49" charset="0"/>
              <a:buChar char="o"/>
            </a:pPr>
            <a:r>
              <a:rPr lang="en-US" dirty="0" smtClean="0"/>
              <a:t>A </a:t>
            </a:r>
            <a:r>
              <a:rPr lang="en-US" dirty="0"/>
              <a:t>lambda expression can be understood as a concise representation of an anonymous </a:t>
            </a:r>
            <a:r>
              <a:rPr lang="en-US" dirty="0" smtClean="0"/>
              <a:t>function that </a:t>
            </a:r>
            <a:r>
              <a:rPr lang="en-US" dirty="0"/>
              <a:t>can be passed around: it doesn’t have a name, but it has a list of parameters, a body, </a:t>
            </a:r>
            <a:r>
              <a:rPr lang="en-US" dirty="0" smtClean="0"/>
              <a:t>a return </a:t>
            </a:r>
            <a:r>
              <a:rPr lang="en-US" dirty="0"/>
              <a:t>type, and also possibly a list of exceptions that can be thrown</a:t>
            </a:r>
            <a:r>
              <a:rPr lang="en-US" dirty="0" smtClean="0"/>
              <a:t>.</a:t>
            </a:r>
          </a:p>
          <a:p>
            <a:pPr marL="742950" lvl="1" indent="-285750">
              <a:buFont typeface="Arial" panose="020B0604020202020204" pitchFamily="34" charset="0"/>
              <a:buChar char="•"/>
            </a:pPr>
            <a:endParaRPr lang="en-US" dirty="0"/>
          </a:p>
          <a:p>
            <a:pPr marL="742950" lvl="1" indent="-285750">
              <a:buFont typeface="Courier New" panose="02070309020205020404" pitchFamily="49" charset="0"/>
              <a:buChar char="o"/>
            </a:pPr>
            <a:r>
              <a:rPr lang="en-US" b="1" dirty="0"/>
              <a:t>Anonymous</a:t>
            </a:r>
            <a:r>
              <a:rPr lang="en-US" dirty="0"/>
              <a:t>— We say anonymous because it doesn’t have an explicit name like a method </a:t>
            </a:r>
            <a:r>
              <a:rPr lang="en-US" dirty="0" smtClean="0"/>
              <a:t>would normally </a:t>
            </a:r>
            <a:r>
              <a:rPr lang="en-US" dirty="0"/>
              <a:t>have: less to write and think about!</a:t>
            </a:r>
          </a:p>
          <a:p>
            <a:pPr marL="742950" lvl="1" indent="-285750">
              <a:buFont typeface="Courier New" panose="02070309020205020404" pitchFamily="49" charset="0"/>
              <a:buChar char="o"/>
            </a:pPr>
            <a:r>
              <a:rPr lang="en-US" b="1" dirty="0"/>
              <a:t>Function</a:t>
            </a:r>
            <a:r>
              <a:rPr lang="en-US" dirty="0"/>
              <a:t>— We say function because a lambda isn’t associated with a particular class like a method </a:t>
            </a:r>
            <a:r>
              <a:rPr lang="en-US" dirty="0" smtClean="0"/>
              <a:t>is. But </a:t>
            </a:r>
            <a:r>
              <a:rPr lang="en-US" dirty="0"/>
              <a:t>like a method, a lambda has a list of parameters, a body, a return type, and a possible list </a:t>
            </a:r>
            <a:r>
              <a:rPr lang="en-US" dirty="0" smtClean="0"/>
              <a:t>of exceptions </a:t>
            </a:r>
            <a:r>
              <a:rPr lang="en-US" dirty="0"/>
              <a:t>that can be thrown.</a:t>
            </a:r>
          </a:p>
          <a:p>
            <a:pPr marL="742950" lvl="1" indent="-285750">
              <a:buFont typeface="Courier New" panose="02070309020205020404" pitchFamily="49" charset="0"/>
              <a:buChar char="o"/>
            </a:pPr>
            <a:r>
              <a:rPr lang="en-US" b="1" dirty="0"/>
              <a:t>Passed around</a:t>
            </a:r>
            <a:r>
              <a:rPr lang="en-US" dirty="0"/>
              <a:t>— A lambda expression can be passed as argument to a method or stored in </a:t>
            </a:r>
            <a:r>
              <a:rPr lang="en-US" dirty="0" smtClean="0"/>
              <a:t>a variable</a:t>
            </a:r>
            <a:r>
              <a:rPr lang="en-US" dirty="0"/>
              <a:t>.</a:t>
            </a:r>
          </a:p>
          <a:p>
            <a:pPr marL="742950" lvl="1" indent="-285750">
              <a:buFont typeface="Courier New" panose="02070309020205020404" pitchFamily="49" charset="0"/>
              <a:buChar char="o"/>
            </a:pPr>
            <a:r>
              <a:rPr lang="en-US" b="1" dirty="0"/>
              <a:t>Concise</a:t>
            </a:r>
            <a:r>
              <a:rPr lang="en-US" dirty="0"/>
              <a:t>— You don’t need to write a lot of boilerplate like you do for anonymous classes.</a:t>
            </a:r>
          </a:p>
        </p:txBody>
      </p:sp>
    </p:spTree>
    <p:extLst>
      <p:ext uri="{BB962C8B-B14F-4D97-AF65-F5344CB8AC3E}">
        <p14:creationId xmlns:p14="http://schemas.microsoft.com/office/powerpoint/2010/main" val="74241115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6773"/>
            <a:ext cx="8153400" cy="811427"/>
          </a:xfrm>
        </p:spPr>
        <p:txBody>
          <a:bodyPr/>
          <a:lstStyle/>
          <a:p>
            <a:r>
              <a:rPr lang="en-US" sz="3200" b="1" dirty="0" smtClean="0"/>
              <a:t>  </a:t>
            </a:r>
            <a:r>
              <a:rPr lang="en-US" sz="3600" b="1" dirty="0" smtClean="0"/>
              <a:t>Example</a:t>
            </a:r>
            <a:endParaRPr lang="en-US" sz="3600" b="1" dirty="0"/>
          </a:p>
        </p:txBody>
      </p:sp>
      <p:sp>
        <p:nvSpPr>
          <p:cNvPr id="5" name="TextBox 4"/>
          <p:cNvSpPr txBox="1"/>
          <p:nvPr/>
        </p:nvSpPr>
        <p:spPr>
          <a:xfrm>
            <a:off x="152400" y="1371600"/>
            <a:ext cx="8839200" cy="3139321"/>
          </a:xfrm>
          <a:prstGeom prst="rect">
            <a:avLst/>
          </a:prstGeom>
          <a:noFill/>
        </p:spPr>
        <p:txBody>
          <a:bodyPr wrap="square" rtlCol="0">
            <a:spAutoFit/>
          </a:bodyPr>
          <a:lstStyle/>
          <a:p>
            <a:r>
              <a:rPr lang="en-US" b="1" u="sng" dirty="0" smtClean="0"/>
              <a:t>Before:</a:t>
            </a:r>
          </a:p>
          <a:p>
            <a:r>
              <a:rPr lang="en-US" dirty="0" smtClean="0"/>
              <a:t>Comparator&lt;Apple</a:t>
            </a:r>
            <a:r>
              <a:rPr lang="en-US" dirty="0"/>
              <a:t>&gt; </a:t>
            </a:r>
            <a:r>
              <a:rPr lang="en-US" dirty="0" err="1"/>
              <a:t>byWeight</a:t>
            </a:r>
            <a:r>
              <a:rPr lang="en-US" dirty="0"/>
              <a:t> = new Comparator&lt;Apple&gt;() {</a:t>
            </a:r>
          </a:p>
          <a:p>
            <a:r>
              <a:rPr lang="en-US" dirty="0" smtClean="0"/>
              <a:t>	public </a:t>
            </a:r>
            <a:r>
              <a:rPr lang="en-US" dirty="0" err="1"/>
              <a:t>int</a:t>
            </a:r>
            <a:r>
              <a:rPr lang="en-US" dirty="0"/>
              <a:t> compare(Apple a1, Apple a2){</a:t>
            </a:r>
          </a:p>
          <a:p>
            <a:r>
              <a:rPr lang="en-US" dirty="0" smtClean="0"/>
              <a:t>		return </a:t>
            </a:r>
            <a:r>
              <a:rPr lang="en-US" dirty="0"/>
              <a:t>a1.getWeight().</a:t>
            </a:r>
            <a:r>
              <a:rPr lang="en-US" dirty="0" err="1"/>
              <a:t>compareTo</a:t>
            </a:r>
            <a:r>
              <a:rPr lang="en-US" dirty="0"/>
              <a:t>(a2.getWeight());</a:t>
            </a:r>
          </a:p>
          <a:p>
            <a:r>
              <a:rPr lang="en-US" dirty="0" smtClean="0"/>
              <a:t>	}</a:t>
            </a:r>
            <a:endParaRPr lang="en-US" dirty="0"/>
          </a:p>
          <a:p>
            <a:r>
              <a:rPr lang="en-US" dirty="0" smtClean="0"/>
              <a:t>};</a:t>
            </a:r>
          </a:p>
          <a:p>
            <a:endParaRPr lang="en-US" dirty="0"/>
          </a:p>
          <a:p>
            <a:endParaRPr lang="en-US" dirty="0" smtClean="0"/>
          </a:p>
          <a:p>
            <a:r>
              <a:rPr lang="en-US" b="1" u="sng" dirty="0" smtClean="0"/>
              <a:t>After </a:t>
            </a:r>
            <a:r>
              <a:rPr lang="en-US" b="1" u="sng" dirty="0"/>
              <a:t>(with lambda expressions</a:t>
            </a:r>
            <a:r>
              <a:rPr lang="en-US" b="1" u="sng" dirty="0" smtClean="0"/>
              <a:t>):</a:t>
            </a:r>
          </a:p>
          <a:p>
            <a:r>
              <a:rPr lang="en-US" dirty="0" smtClean="0"/>
              <a:t>Comparator&lt;Apple</a:t>
            </a:r>
            <a:r>
              <a:rPr lang="en-US" dirty="0"/>
              <a:t>&gt; </a:t>
            </a:r>
            <a:r>
              <a:rPr lang="en-US" dirty="0" err="1"/>
              <a:t>byWeight</a:t>
            </a:r>
            <a:r>
              <a:rPr lang="en-US" dirty="0"/>
              <a:t> =</a:t>
            </a:r>
          </a:p>
          <a:p>
            <a:r>
              <a:rPr lang="en-US" dirty="0"/>
              <a:t>(Apple a1, Apple a2) -&gt; a1.getWeight().</a:t>
            </a:r>
            <a:r>
              <a:rPr lang="en-US" dirty="0" err="1"/>
              <a:t>compareTo</a:t>
            </a:r>
            <a:r>
              <a:rPr lang="en-US" dirty="0"/>
              <a:t>(a2.getWeight());</a:t>
            </a:r>
          </a:p>
        </p:txBody>
      </p:sp>
    </p:spTree>
    <p:extLst>
      <p:ext uri="{BB962C8B-B14F-4D97-AF65-F5344CB8AC3E}">
        <p14:creationId xmlns:p14="http://schemas.microsoft.com/office/powerpoint/2010/main" val="17791227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390" y="37070"/>
            <a:ext cx="8993659" cy="582827"/>
          </a:xfrm>
        </p:spPr>
        <p:txBody>
          <a:bodyPr/>
          <a:lstStyle/>
          <a:p>
            <a:r>
              <a:rPr lang="en-US" sz="3600" b="1" dirty="0" smtClean="0"/>
              <a:t>Lambda Expression Formula</a:t>
            </a:r>
            <a:endParaRPr lang="en-US" sz="3600" b="1" dirty="0"/>
          </a:p>
        </p:txBody>
      </p:sp>
      <p:pic>
        <p:nvPicPr>
          <p:cNvPr id="5" name="Picture 4"/>
          <p:cNvPicPr>
            <a:picLocks noChangeAspect="1"/>
          </p:cNvPicPr>
          <p:nvPr/>
        </p:nvPicPr>
        <p:blipFill>
          <a:blip r:embed="rId2"/>
          <a:stretch>
            <a:fillRect/>
          </a:stretch>
        </p:blipFill>
        <p:spPr>
          <a:xfrm>
            <a:off x="95764" y="685800"/>
            <a:ext cx="8762999" cy="1600200"/>
          </a:xfrm>
          <a:prstGeom prst="rect">
            <a:avLst/>
          </a:prstGeom>
        </p:spPr>
      </p:pic>
      <p:sp>
        <p:nvSpPr>
          <p:cNvPr id="6" name="TextBox 5"/>
          <p:cNvSpPr txBox="1"/>
          <p:nvPr/>
        </p:nvSpPr>
        <p:spPr>
          <a:xfrm>
            <a:off x="95764" y="2351903"/>
            <a:ext cx="8972036"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A list of parameters</a:t>
            </a:r>
            <a:r>
              <a:rPr lang="en-US" dirty="0"/>
              <a:t>— In this case it mirrors the parameters of the compare method of a Comparator—two Apples</a:t>
            </a:r>
            <a:r>
              <a:rPr lang="en-US" dirty="0" smtClean="0"/>
              <a:t>.</a:t>
            </a:r>
          </a:p>
          <a:p>
            <a:endParaRPr lang="en-US" dirty="0"/>
          </a:p>
          <a:p>
            <a:pPr marL="285750" indent="-285750">
              <a:buFont typeface="Arial" panose="020B0604020202020204" pitchFamily="34" charset="0"/>
              <a:buChar char="•"/>
            </a:pPr>
            <a:r>
              <a:rPr lang="en-US" b="1" dirty="0"/>
              <a:t>An arrow</a:t>
            </a:r>
            <a:r>
              <a:rPr lang="en-US" dirty="0"/>
              <a:t>— The arrow -&gt; separates the list of parameters from the body of the </a:t>
            </a:r>
            <a:r>
              <a:rPr lang="en-US" dirty="0" smtClean="0"/>
              <a:t>lambda</a:t>
            </a:r>
          </a:p>
          <a:p>
            <a:endParaRPr lang="en-US" dirty="0"/>
          </a:p>
          <a:p>
            <a:pPr marL="285750" indent="-285750">
              <a:buFont typeface="Arial" panose="020B0604020202020204" pitchFamily="34" charset="0"/>
              <a:buChar char="•"/>
            </a:pPr>
            <a:r>
              <a:rPr lang="en-US" b="1" dirty="0"/>
              <a:t>The body of the lambda</a:t>
            </a:r>
            <a:r>
              <a:rPr lang="en-US" dirty="0"/>
              <a:t>— Compare two Apples using their weights. The expression is considered the lambda’s return value</a:t>
            </a:r>
            <a:r>
              <a:rPr lang="en-US" dirty="0" smtClean="0"/>
              <a:t>.</a:t>
            </a:r>
          </a:p>
          <a:p>
            <a:endParaRPr lang="en-US" dirty="0" smtClean="0"/>
          </a:p>
          <a:p>
            <a:pPr marL="285750" indent="-285750">
              <a:buFont typeface="Arial" panose="020B0604020202020204" pitchFamily="34" charset="0"/>
              <a:buChar char="•"/>
            </a:pPr>
            <a:r>
              <a:rPr lang="en-US" dirty="0"/>
              <a:t>The basic syntax of a lambda </a:t>
            </a:r>
            <a:r>
              <a:rPr lang="en-US" dirty="0" smtClean="0"/>
              <a:t>is either</a:t>
            </a:r>
          </a:p>
          <a:p>
            <a:pPr marL="742950" lvl="1" indent="-285750">
              <a:buFont typeface="Courier New" panose="02070309020205020404" pitchFamily="49" charset="0"/>
              <a:buChar char="o"/>
            </a:pPr>
            <a:r>
              <a:rPr lang="en-US" dirty="0"/>
              <a:t>(parameters) -&gt; </a:t>
            </a:r>
            <a:r>
              <a:rPr lang="en-US" dirty="0" smtClean="0"/>
              <a:t>expression</a:t>
            </a:r>
          </a:p>
          <a:p>
            <a:pPr marL="800100" lvl="1" indent="-342900">
              <a:buFont typeface="Courier New" panose="02070309020205020404" pitchFamily="49" charset="0"/>
              <a:buChar char="o"/>
            </a:pPr>
            <a:r>
              <a:rPr lang="en-US" dirty="0"/>
              <a:t>(parameters) -&gt; { statements; </a:t>
            </a:r>
            <a:r>
              <a:rPr lang="en-US" dirty="0" smtClean="0"/>
              <a:t>}</a:t>
            </a:r>
            <a:endParaRPr lang="en-US" dirty="0"/>
          </a:p>
          <a:p>
            <a:pPr marL="800100" lvl="1" indent="-342900">
              <a:buFont typeface="Courier New" panose="02070309020205020404" pitchFamily="49" charset="0"/>
              <a:buChar char="o"/>
            </a:pPr>
            <a:endParaRPr lang="en-US" dirty="0"/>
          </a:p>
          <a:p>
            <a:pPr marL="342900" indent="-342900">
              <a:buFont typeface="Wingdings" panose="05000000000000000000" pitchFamily="2" charset="2"/>
              <a:buChar char="v"/>
            </a:pPr>
            <a:r>
              <a:rPr lang="en-US" b="1" dirty="0" smtClean="0"/>
              <a:t>Note:</a:t>
            </a:r>
            <a:r>
              <a:rPr lang="en-US" b="1" dirty="0"/>
              <a:t> </a:t>
            </a:r>
            <a:r>
              <a:rPr lang="en-US" dirty="0" smtClean="0"/>
              <a:t>https</a:t>
            </a:r>
            <a:r>
              <a:rPr lang="en-US" dirty="0"/>
              <a:t>://docs.oracle.com/javase/tutorial/java/nutsandbolts/expressions.html</a:t>
            </a:r>
            <a:endParaRPr lang="en-US" dirty="0" smtClean="0"/>
          </a:p>
        </p:txBody>
      </p:sp>
    </p:spTree>
    <p:extLst>
      <p:ext uri="{BB962C8B-B14F-4D97-AF65-F5344CB8AC3E}">
        <p14:creationId xmlns:p14="http://schemas.microsoft.com/office/powerpoint/2010/main" val="9665712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51" y="0"/>
            <a:ext cx="9111049" cy="803189"/>
          </a:xfrm>
        </p:spPr>
        <p:txBody>
          <a:bodyPr/>
          <a:lstStyle/>
          <a:p>
            <a:r>
              <a:rPr lang="en-US" sz="3600" b="1" dirty="0"/>
              <a:t> </a:t>
            </a:r>
            <a:r>
              <a:rPr lang="en-US" sz="3600" b="1" dirty="0" smtClean="0"/>
              <a:t>List </a:t>
            </a:r>
            <a:r>
              <a:rPr lang="en-US" sz="3600" b="1" dirty="0"/>
              <a:t>of example lambdas with examples of use cases</a:t>
            </a:r>
          </a:p>
        </p:txBody>
      </p:sp>
      <p:graphicFrame>
        <p:nvGraphicFramePr>
          <p:cNvPr id="6" name="Table 5"/>
          <p:cNvGraphicFramePr>
            <a:graphicFrameLocks noGrp="1"/>
          </p:cNvGraphicFramePr>
          <p:nvPr>
            <p:extLst>
              <p:ext uri="{D42A27DB-BD31-4B8C-83A1-F6EECF244321}">
                <p14:modId xmlns:p14="http://schemas.microsoft.com/office/powerpoint/2010/main" val="3939549103"/>
              </p:ext>
            </p:extLst>
          </p:nvPr>
        </p:nvGraphicFramePr>
        <p:xfrm>
          <a:off x="228600" y="1042086"/>
          <a:ext cx="8610600" cy="4834040"/>
        </p:xfrm>
        <a:graphic>
          <a:graphicData uri="http://schemas.openxmlformats.org/drawingml/2006/table">
            <a:tbl>
              <a:tblPr firstRow="1" bandRow="1">
                <a:tableStyleId>{21E4AEA4-8DFA-4A89-87EB-49C32662AFE0}</a:tableStyleId>
              </a:tblPr>
              <a:tblGrid>
                <a:gridCol w="3581400"/>
                <a:gridCol w="5029200"/>
              </a:tblGrid>
              <a:tr h="550912">
                <a:tc>
                  <a:txBody>
                    <a:bodyPr/>
                    <a:lstStyle/>
                    <a:p>
                      <a:r>
                        <a:rPr lang="en-US" dirty="0" smtClean="0"/>
                        <a:t>Use case</a:t>
                      </a:r>
                      <a:endParaRPr lang="en-US" dirty="0"/>
                    </a:p>
                  </a:txBody>
                  <a:tcPr/>
                </a:tc>
                <a:tc>
                  <a:txBody>
                    <a:bodyPr/>
                    <a:lstStyle/>
                    <a:p>
                      <a:r>
                        <a:rPr lang="en-US" dirty="0" smtClean="0"/>
                        <a:t>Examples of lambdas</a:t>
                      </a:r>
                      <a:endParaRPr lang="en-US" dirty="0"/>
                    </a:p>
                  </a:txBody>
                  <a:tcPr/>
                </a:tc>
              </a:tr>
              <a:tr h="404050">
                <a:tc>
                  <a:txBody>
                    <a:bodyPr/>
                    <a:lstStyle/>
                    <a:p>
                      <a:r>
                        <a:rPr lang="en-US" dirty="0" smtClean="0"/>
                        <a:t>A </a:t>
                      </a:r>
                      <a:r>
                        <a:rPr lang="en-US" dirty="0" err="1" smtClean="0"/>
                        <a:t>boolean</a:t>
                      </a:r>
                      <a:r>
                        <a:rPr lang="en-US" dirty="0" smtClean="0"/>
                        <a:t> expression</a:t>
                      </a:r>
                      <a:endParaRPr lang="en-US" dirty="0"/>
                    </a:p>
                  </a:txBody>
                  <a:tcPr/>
                </a:tc>
                <a:tc>
                  <a:txBody>
                    <a:bodyPr/>
                    <a:lstStyle/>
                    <a:p>
                      <a:r>
                        <a:rPr lang="en-US" dirty="0" smtClean="0"/>
                        <a:t>(List&lt;String&gt; list) -&gt; </a:t>
                      </a:r>
                      <a:r>
                        <a:rPr lang="en-US" dirty="0" err="1" smtClean="0"/>
                        <a:t>list.isEmpty</a:t>
                      </a:r>
                      <a:r>
                        <a:rPr lang="en-US" dirty="0" smtClean="0"/>
                        <a:t>()</a:t>
                      </a:r>
                      <a:endParaRPr lang="en-US" dirty="0"/>
                    </a:p>
                  </a:txBody>
                  <a:tcPr/>
                </a:tc>
              </a:tr>
              <a:tr h="416638">
                <a:tc>
                  <a:txBody>
                    <a:bodyPr/>
                    <a:lstStyle/>
                    <a:p>
                      <a:r>
                        <a:rPr lang="en-US" dirty="0" smtClean="0"/>
                        <a:t>Creating objects</a:t>
                      </a:r>
                      <a:endParaRPr lang="en-US" dirty="0"/>
                    </a:p>
                  </a:txBody>
                  <a:tcPr/>
                </a:tc>
                <a:tc>
                  <a:txBody>
                    <a:bodyPr/>
                    <a:lstStyle/>
                    <a:p>
                      <a:r>
                        <a:rPr lang="en-US" dirty="0" smtClean="0"/>
                        <a:t>() -&gt; new Apple(10)</a:t>
                      </a:r>
                      <a:endParaRPr lang="en-US" dirty="0"/>
                    </a:p>
                  </a:txBody>
                  <a:tcPr/>
                </a:tc>
              </a:tr>
              <a:tr h="996287">
                <a:tc>
                  <a:txBody>
                    <a:bodyPr/>
                    <a:lstStyle/>
                    <a:p>
                      <a:r>
                        <a:rPr lang="en-US" dirty="0" smtClean="0"/>
                        <a:t>Consuming from an object</a:t>
                      </a:r>
                      <a:endParaRPr lang="en-US" dirty="0"/>
                    </a:p>
                  </a:txBody>
                  <a:tcPr/>
                </a:tc>
                <a:tc>
                  <a:txBody>
                    <a:bodyPr/>
                    <a:lstStyle/>
                    <a:p>
                      <a:r>
                        <a:rPr lang="en-US" dirty="0" smtClean="0"/>
                        <a:t>(Apple a) -&gt; {</a:t>
                      </a:r>
                    </a:p>
                    <a:p>
                      <a:r>
                        <a:rPr lang="en-US" dirty="0" smtClean="0"/>
                        <a:t>        </a:t>
                      </a:r>
                      <a:r>
                        <a:rPr lang="en-US" dirty="0" err="1" smtClean="0"/>
                        <a:t>System.out.println</a:t>
                      </a:r>
                      <a:r>
                        <a:rPr lang="en-US" dirty="0" smtClean="0"/>
                        <a:t>(</a:t>
                      </a:r>
                      <a:r>
                        <a:rPr lang="en-US" dirty="0" err="1" smtClean="0"/>
                        <a:t>a.getWeight</a:t>
                      </a:r>
                      <a:r>
                        <a:rPr lang="en-US" dirty="0" smtClean="0"/>
                        <a:t>());</a:t>
                      </a:r>
                    </a:p>
                    <a:p>
                      <a:r>
                        <a:rPr lang="en-US" dirty="0" smtClean="0"/>
                        <a:t>}</a:t>
                      </a:r>
                      <a:endParaRPr lang="en-US" dirty="0"/>
                    </a:p>
                  </a:txBody>
                  <a:tcPr/>
                </a:tc>
              </a:tr>
              <a:tr h="616501">
                <a:tc>
                  <a:txBody>
                    <a:bodyPr/>
                    <a:lstStyle/>
                    <a:p>
                      <a:r>
                        <a:rPr lang="en-US" dirty="0" smtClean="0"/>
                        <a:t>Select/extract from an object</a:t>
                      </a:r>
                      <a:endParaRPr lang="en-US" dirty="0"/>
                    </a:p>
                  </a:txBody>
                  <a:tcPr/>
                </a:tc>
                <a:tc>
                  <a:txBody>
                    <a:bodyPr/>
                    <a:lstStyle/>
                    <a:p>
                      <a:r>
                        <a:rPr lang="en-US" dirty="0" smtClean="0"/>
                        <a:t>(String s) -&gt; </a:t>
                      </a:r>
                      <a:r>
                        <a:rPr lang="en-US" dirty="0" err="1" smtClean="0"/>
                        <a:t>s.length</a:t>
                      </a:r>
                      <a:r>
                        <a:rPr lang="en-US" dirty="0" smtClean="0"/>
                        <a:t>()</a:t>
                      </a:r>
                      <a:endParaRPr lang="en-US" dirty="0"/>
                    </a:p>
                  </a:txBody>
                  <a:tcPr/>
                </a:tc>
              </a:tr>
              <a:tr h="669651">
                <a:tc>
                  <a:txBody>
                    <a:bodyPr/>
                    <a:lstStyle/>
                    <a:p>
                      <a:r>
                        <a:rPr lang="en-US" dirty="0" smtClean="0"/>
                        <a:t>Combine two values</a:t>
                      </a:r>
                      <a:endParaRPr lang="en-US" dirty="0"/>
                    </a:p>
                  </a:txBody>
                  <a:tcPr/>
                </a:tc>
                <a:tc>
                  <a:txBody>
                    <a:bodyPr/>
                    <a:lstStyle/>
                    <a:p>
                      <a:r>
                        <a:rPr lang="en-US" dirty="0" smtClean="0"/>
                        <a:t>(</a:t>
                      </a:r>
                      <a:r>
                        <a:rPr lang="en-US" dirty="0" err="1" smtClean="0"/>
                        <a:t>int</a:t>
                      </a:r>
                      <a:r>
                        <a:rPr lang="en-US" dirty="0" smtClean="0"/>
                        <a:t> a, </a:t>
                      </a:r>
                      <a:r>
                        <a:rPr lang="en-US" dirty="0" err="1" smtClean="0"/>
                        <a:t>int</a:t>
                      </a:r>
                      <a:r>
                        <a:rPr lang="en-US" dirty="0" smtClean="0"/>
                        <a:t> b) -&gt; a * b</a:t>
                      </a:r>
                      <a:endParaRPr lang="en-US" dirty="0"/>
                    </a:p>
                  </a:txBody>
                  <a:tcPr/>
                </a:tc>
              </a:tr>
              <a:tr h="1180001">
                <a:tc>
                  <a:txBody>
                    <a:bodyPr/>
                    <a:lstStyle/>
                    <a:p>
                      <a:r>
                        <a:rPr lang="en-US" dirty="0" smtClean="0"/>
                        <a:t>Compare two objects</a:t>
                      </a:r>
                      <a:endParaRPr lang="en-US" dirty="0"/>
                    </a:p>
                  </a:txBody>
                  <a:tcPr/>
                </a:tc>
                <a:tc>
                  <a:txBody>
                    <a:bodyPr/>
                    <a:lstStyle/>
                    <a:p>
                      <a:r>
                        <a:rPr lang="en-US" dirty="0" smtClean="0"/>
                        <a:t>(Apple a1, Apple a2) -&gt; a1.getWeight().</a:t>
                      </a:r>
                      <a:r>
                        <a:rPr lang="en-US" dirty="0" err="1" smtClean="0"/>
                        <a:t>compareTo</a:t>
                      </a:r>
                      <a:r>
                        <a:rPr lang="en-US" dirty="0" smtClean="0"/>
                        <a:t>(a2.getWeight())</a:t>
                      </a:r>
                      <a:endParaRPr lang="en-US" dirty="0"/>
                    </a:p>
                  </a:txBody>
                  <a:tcPr/>
                </a:tc>
              </a:tr>
            </a:tbl>
          </a:graphicData>
        </a:graphic>
      </p:graphicFrame>
    </p:spTree>
    <p:extLst>
      <p:ext uri="{BB962C8B-B14F-4D97-AF65-F5344CB8AC3E}">
        <p14:creationId xmlns:p14="http://schemas.microsoft.com/office/powerpoint/2010/main" val="196792568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68" y="40205"/>
            <a:ext cx="8896865" cy="797995"/>
          </a:xfrm>
        </p:spPr>
        <p:txBody>
          <a:bodyPr/>
          <a:lstStyle/>
          <a:p>
            <a:r>
              <a:rPr lang="en-US" sz="3600" b="1" dirty="0" smtClean="0"/>
              <a:t>Where and how </a:t>
            </a:r>
            <a:r>
              <a:rPr lang="en-US" sz="3600" b="1" dirty="0"/>
              <a:t>to use lambdas</a:t>
            </a:r>
          </a:p>
        </p:txBody>
      </p:sp>
      <p:sp>
        <p:nvSpPr>
          <p:cNvPr id="4" name="TextBox 3"/>
          <p:cNvSpPr txBox="1"/>
          <p:nvPr/>
        </p:nvSpPr>
        <p:spPr>
          <a:xfrm>
            <a:off x="0" y="838200"/>
            <a:ext cx="8991599" cy="5078313"/>
          </a:xfrm>
          <a:prstGeom prst="rect">
            <a:avLst/>
          </a:prstGeom>
          <a:noFill/>
        </p:spPr>
        <p:txBody>
          <a:bodyPr wrap="square" rtlCol="0">
            <a:spAutoFit/>
          </a:bodyPr>
          <a:lstStyle/>
          <a:p>
            <a:pPr marL="285750" indent="-285750">
              <a:buFont typeface="Arial" panose="020B0604020202020204" pitchFamily="34" charset="0"/>
              <a:buChar char="•"/>
            </a:pPr>
            <a:r>
              <a:rPr lang="en-US" b="1" u="sng" dirty="0" smtClean="0"/>
              <a:t>Functional Interface</a:t>
            </a:r>
            <a:r>
              <a:rPr lang="en-US" dirty="0" smtClean="0"/>
              <a:t>:</a:t>
            </a:r>
          </a:p>
          <a:p>
            <a:pPr marL="742950" lvl="1" indent="-285750">
              <a:buFont typeface="Courier New" panose="02070309020205020404" pitchFamily="49" charset="0"/>
              <a:buChar char="o"/>
            </a:pPr>
            <a:r>
              <a:rPr lang="en-US" dirty="0" smtClean="0"/>
              <a:t>A </a:t>
            </a:r>
            <a:r>
              <a:rPr lang="en-US" dirty="0"/>
              <a:t>functional interface is an interface that specifies exactly one abstract method, such as Comparator and </a:t>
            </a:r>
            <a:r>
              <a:rPr lang="en-US" dirty="0" smtClean="0"/>
              <a:t>Runnable.</a:t>
            </a:r>
          </a:p>
          <a:p>
            <a:pPr marL="742950" lvl="1" indent="-285750">
              <a:buFont typeface="Arial" panose="020B0604020202020204" pitchFamily="34" charset="0"/>
              <a:buChar char="•"/>
            </a:pPr>
            <a:endParaRPr lang="en-US" dirty="0"/>
          </a:p>
          <a:p>
            <a:pPr marL="742950" lvl="1" indent="-285750">
              <a:buFont typeface="Courier New" panose="02070309020205020404" pitchFamily="49" charset="0"/>
              <a:buChar char="o"/>
            </a:pPr>
            <a:r>
              <a:rPr lang="en-US" dirty="0" smtClean="0"/>
              <a:t>Ex:</a:t>
            </a:r>
          </a:p>
          <a:p>
            <a:r>
              <a:rPr lang="en-US" dirty="0" smtClean="0"/>
              <a:t>	</a:t>
            </a:r>
            <a:endParaRPr lang="en-US" dirty="0" smtClean="0"/>
          </a:p>
          <a:p>
            <a:r>
              <a:rPr lang="en-US" dirty="0" smtClean="0"/>
              <a:t>     </a:t>
            </a:r>
            <a:r>
              <a:rPr lang="en-US" dirty="0"/>
              <a:t>  </a:t>
            </a:r>
            <a:endParaRPr lang="en-US" dirty="0" smtClean="0"/>
          </a:p>
          <a:p>
            <a:endParaRPr lang="en-US" dirty="0" smtClean="0"/>
          </a:p>
          <a:p>
            <a:endParaRPr lang="en-US" dirty="0"/>
          </a:p>
          <a:p>
            <a:endParaRPr lang="en-US" dirty="0" smtClean="0"/>
          </a:p>
          <a:p>
            <a:endParaRPr lang="en-US" dirty="0"/>
          </a:p>
          <a:p>
            <a:endParaRPr lang="en-US" dirty="0"/>
          </a:p>
          <a:p>
            <a:endParaRPr lang="en-US" dirty="0" smtClean="0"/>
          </a:p>
          <a:p>
            <a:endParaRPr lang="en-US" dirty="0"/>
          </a:p>
          <a:p>
            <a:r>
              <a:rPr lang="en-US" dirty="0" smtClean="0"/>
              <a:t>           </a:t>
            </a:r>
            <a:endParaRPr lang="fr-FR" dirty="0"/>
          </a:p>
          <a:p>
            <a:pPr marL="285750" indent="-285750">
              <a:buFont typeface="Wingdings" panose="05000000000000000000" pitchFamily="2" charset="2"/>
              <a:buChar char="v"/>
            </a:pPr>
            <a:endParaRPr lang="fr-FR" b="1" i="1" dirty="0" smtClean="0"/>
          </a:p>
          <a:p>
            <a:pPr marL="285750" indent="-285750">
              <a:buFont typeface="Wingdings" panose="05000000000000000000" pitchFamily="2" charset="2"/>
              <a:buChar char="v"/>
            </a:pPr>
            <a:r>
              <a:rPr lang="fr-FR" b="1" i="1" dirty="0" smtClean="0"/>
              <a:t>Note</a:t>
            </a:r>
            <a:r>
              <a:rPr lang="fr-FR" dirty="0" smtClean="0"/>
              <a:t>: </a:t>
            </a:r>
            <a:r>
              <a:rPr lang="en-US" dirty="0"/>
              <a:t>An interface is still a functional interface if it has many default methods as long as </a:t>
            </a:r>
            <a:r>
              <a:rPr lang="en-US" dirty="0" smtClean="0"/>
              <a:t>it specifies </a:t>
            </a:r>
            <a:r>
              <a:rPr lang="en-US" dirty="0"/>
              <a:t>only one abstract method</a:t>
            </a:r>
            <a:r>
              <a:rPr lang="en-US" dirty="0" smtClean="0"/>
              <a:t>.</a:t>
            </a:r>
            <a:endParaRPr lang="en-US" dirty="0"/>
          </a:p>
        </p:txBody>
      </p:sp>
      <p:sp>
        <p:nvSpPr>
          <p:cNvPr id="6" name="Rectangle 3"/>
          <p:cNvSpPr>
            <a:spLocks noChangeArrowheads="1"/>
          </p:cNvSpPr>
          <p:nvPr/>
        </p:nvSpPr>
        <p:spPr bwMode="auto">
          <a:xfrm>
            <a:off x="381000" y="3294119"/>
            <a:ext cx="8382000"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FunctionalInterface</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Comparator&lt;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900" b="1" dirty="0" err="1">
                <a:solidFill>
                  <a:srgbClr val="000080"/>
                </a:solidFill>
                <a:latin typeface="Courier New" panose="02070309020205020404" pitchFamily="49" charset="0"/>
                <a:cs typeface="Courier New" panose="02070309020205020404" pitchFamily="49" charset="0"/>
              </a:rPr>
              <a:t>int</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compare(</a:t>
            </a:r>
            <a:r>
              <a:rPr lang="en-US" altLang="en-US" sz="900" dirty="0">
                <a:solidFill>
                  <a:srgbClr val="20999D"/>
                </a:solidFill>
                <a:latin typeface="Courier New" panose="02070309020205020404" pitchFamily="49" charset="0"/>
                <a:cs typeface="Courier New" panose="02070309020205020404" pitchFamily="49" charset="0"/>
              </a:rPr>
              <a:t>T </a:t>
            </a:r>
            <a:r>
              <a:rPr lang="en-US" altLang="en-US" sz="900" dirty="0">
                <a:solidFill>
                  <a:srgbClr val="000000"/>
                </a:solidFill>
                <a:latin typeface="Courier New" panose="02070309020205020404" pitchFamily="49" charset="0"/>
                <a:cs typeface="Courier New" panose="02070309020205020404" pitchFamily="49" charset="0"/>
              </a:rPr>
              <a:t>o1, </a:t>
            </a:r>
            <a:r>
              <a:rPr lang="en-US" altLang="en-US" sz="900" dirty="0">
                <a:solidFill>
                  <a:srgbClr val="20999D"/>
                </a:solidFill>
                <a:latin typeface="Courier New" panose="02070309020205020404" pitchFamily="49" charset="0"/>
                <a:cs typeface="Courier New" panose="02070309020205020404" pitchFamily="49" charset="0"/>
              </a:rPr>
              <a:t>T </a:t>
            </a:r>
            <a:r>
              <a:rPr lang="en-US" altLang="en-US" sz="900" dirty="0">
                <a:solidFill>
                  <a:srgbClr val="000000"/>
                </a:solidFill>
                <a:latin typeface="Courier New" panose="02070309020205020404" pitchFamily="49" charset="0"/>
                <a:cs typeface="Courier New" panose="02070309020205020404" pitchFamily="49" charset="0"/>
              </a:rPr>
              <a:t>o2);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900" b="1" dirty="0" err="1">
                <a:solidFill>
                  <a:srgbClr val="000080"/>
                </a:solidFill>
                <a:latin typeface="Courier New" panose="02070309020205020404" pitchFamily="49" charset="0"/>
                <a:cs typeface="Courier New" panose="02070309020205020404" pitchFamily="49" charset="0"/>
              </a:rPr>
              <a:t>boolean</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equals(Object </a:t>
            </a:r>
            <a:r>
              <a:rPr lang="en-US" altLang="en-US" sz="900" dirty="0" err="1">
                <a:solidFill>
                  <a:srgbClr val="000000"/>
                </a:solidFill>
                <a:latin typeface="Courier New" panose="02070309020205020404" pitchFamily="49" charset="0"/>
                <a:cs typeface="Courier New" panose="02070309020205020404" pitchFamily="49" charset="0"/>
              </a:rPr>
              <a:t>obj</a:t>
            </a:r>
            <a:r>
              <a:rPr lang="en-US" altLang="en-US" sz="900" dirty="0">
                <a:solidFill>
                  <a:srgbClr val="000000"/>
                </a:solidFill>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900" b="1" dirty="0" smtClean="0">
                <a:solidFill>
                  <a:srgbClr val="000080"/>
                </a:solidFill>
                <a:latin typeface="Courier New" panose="02070309020205020404" pitchFamily="49" charset="0"/>
                <a:cs typeface="Courier New" panose="02070309020205020404" pitchFamily="49" charset="0"/>
              </a:rPr>
              <a:t>  default </a:t>
            </a:r>
            <a:r>
              <a:rPr lang="en-US" altLang="en-US" sz="900" dirty="0">
                <a:solidFill>
                  <a:srgbClr val="000000"/>
                </a:solidFill>
                <a:latin typeface="Courier New" panose="02070309020205020404" pitchFamily="49" charset="0"/>
                <a:cs typeface="Courier New" panose="02070309020205020404" pitchFamily="49" charset="0"/>
              </a:rPr>
              <a:t>Comparator&lt;</a:t>
            </a:r>
            <a:r>
              <a:rPr lang="en-US" altLang="en-US" sz="900" dirty="0">
                <a:solidFill>
                  <a:srgbClr val="20999D"/>
                </a:solidFill>
                <a:latin typeface="Courier New" panose="02070309020205020404" pitchFamily="49" charset="0"/>
                <a:cs typeface="Courier New" panose="02070309020205020404" pitchFamily="49" charset="0"/>
              </a:rPr>
              <a:t>T</a:t>
            </a:r>
            <a:r>
              <a:rPr lang="en-US" altLang="en-US" sz="900" dirty="0">
                <a:solidFill>
                  <a:srgbClr val="000000"/>
                </a:solidFill>
                <a:latin typeface="Courier New" panose="02070309020205020404" pitchFamily="49" charset="0"/>
                <a:cs typeface="Courier New" panose="02070309020205020404" pitchFamily="49" charset="0"/>
              </a:rPr>
              <a:t>&gt; reversed()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dirty="0">
                <a:solidFill>
                  <a:srgbClr val="000080"/>
                </a:solidFill>
                <a:latin typeface="Courier New" panose="02070309020205020404" pitchFamily="49" charset="0"/>
                <a:cs typeface="Courier New" panose="02070309020205020404" pitchFamily="49" charset="0"/>
              </a:rPr>
              <a:t>return </a:t>
            </a:r>
            <a:r>
              <a:rPr lang="en-US" altLang="en-US" sz="900" dirty="0" err="1">
                <a:solidFill>
                  <a:srgbClr val="000000"/>
                </a:solidFill>
                <a:latin typeface="Courier New" panose="02070309020205020404" pitchFamily="49" charset="0"/>
                <a:cs typeface="Courier New" panose="02070309020205020404" pitchFamily="49" charset="0"/>
              </a:rPr>
              <a:t>Collections.</a:t>
            </a:r>
            <a:r>
              <a:rPr lang="en-US" altLang="en-US" sz="900" i="1" dirty="0" err="1">
                <a:solidFill>
                  <a:srgbClr val="000000"/>
                </a:solidFill>
                <a:latin typeface="Courier New" panose="02070309020205020404" pitchFamily="49" charset="0"/>
                <a:cs typeface="Courier New" panose="02070309020205020404" pitchFamily="49" charset="0"/>
              </a:rPr>
              <a:t>reverseOrder</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a:solidFill>
                  <a:srgbClr val="000080"/>
                </a:solidFill>
                <a:latin typeface="Courier New" panose="02070309020205020404" pitchFamily="49" charset="0"/>
                <a:cs typeface="Courier New" panose="02070309020205020404" pitchFamily="49" charset="0"/>
              </a:rPr>
              <a:t>this</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smtClean="0">
                <a:solidFill>
                  <a:srgbClr val="000000"/>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pPr>
            <a:r>
              <a:rPr lang="en-US" altLang="en-US" sz="900" dirty="0" smtClean="0">
                <a:solidFill>
                  <a:srgbClr val="000000"/>
                </a:solidFill>
                <a:latin typeface="Courier New" panose="02070309020205020404" pitchFamily="49" charset="0"/>
                <a:cs typeface="Courier New" panose="02070309020205020404" pitchFamily="49" charset="0"/>
              </a:rPr>
              <a:t>}</a:t>
            </a: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p:txBody>
      </p:sp>
      <p:sp>
        <p:nvSpPr>
          <p:cNvPr id="11" name="Rectangle 8"/>
          <p:cNvSpPr>
            <a:spLocks noChangeArrowheads="1"/>
          </p:cNvSpPr>
          <p:nvPr/>
        </p:nvSpPr>
        <p:spPr bwMode="auto">
          <a:xfrm>
            <a:off x="381000" y="2315527"/>
            <a:ext cx="8382000"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FunctionalInterface</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Predicate&lt;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p>
          <a:p>
            <a:pPr eaLnBrk="0" fontAlgn="base" hangingPunct="0">
              <a:spcBef>
                <a:spcPct val="0"/>
              </a:spcBef>
              <a:spcAft>
                <a:spcPct val="0"/>
              </a:spcAft>
            </a:pP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dirty="0" smtClean="0">
                <a:solidFill>
                  <a:srgbClr val="000000"/>
                </a:solidFill>
                <a:latin typeface="Courier New" panose="02070309020205020404" pitchFamily="49" charset="0"/>
                <a:cs typeface="Courier New" panose="02070309020205020404" pitchFamily="49" charset="0"/>
              </a:rPr>
              <a:t> </a:t>
            </a:r>
            <a:r>
              <a:rPr lang="en-US" altLang="en-US" sz="900" b="1" dirty="0" err="1">
                <a:solidFill>
                  <a:srgbClr val="000080"/>
                </a:solidFill>
                <a:latin typeface="Courier New" panose="02070309020205020404" pitchFamily="49" charset="0"/>
                <a:cs typeface="Courier New" panose="02070309020205020404" pitchFamily="49" charset="0"/>
              </a:rPr>
              <a:t>boolean</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test(</a:t>
            </a:r>
            <a:r>
              <a:rPr lang="en-US" altLang="en-US" sz="900" dirty="0">
                <a:solidFill>
                  <a:srgbClr val="20999D"/>
                </a:solidFill>
                <a:latin typeface="Courier New" panose="02070309020205020404" pitchFamily="49" charset="0"/>
                <a:cs typeface="Courier New" panose="02070309020205020404" pitchFamily="49" charset="0"/>
              </a:rPr>
              <a:t>T </a:t>
            </a:r>
            <a:r>
              <a:rPr lang="en-US" altLang="en-US" sz="900" dirty="0">
                <a:solidFill>
                  <a:srgbClr val="000000"/>
                </a:solidFill>
                <a:latin typeface="Courier New" panose="02070309020205020404" pitchFamily="49" charset="0"/>
                <a:cs typeface="Courier New" panose="02070309020205020404" pitchFamily="49" charset="0"/>
              </a:rPr>
              <a:t>t</a:t>
            </a:r>
            <a:r>
              <a:rPr lang="en-US" altLang="en-US" sz="900" dirty="0" smtClean="0">
                <a:solidFill>
                  <a:srgbClr val="000000"/>
                </a:solidFill>
                <a:latin typeface="Courier New" panose="02070309020205020404" pitchFamily="49" charset="0"/>
                <a:cs typeface="Courier New" panose="02070309020205020404" pitchFamily="49" charset="0"/>
              </a:rPr>
              <a:t>);</a:t>
            </a: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smtClean="0">
                <a:solidFill>
                  <a:srgbClr val="00000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71472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1" y="76200"/>
            <a:ext cx="8839200" cy="838200"/>
          </a:xfrm>
        </p:spPr>
        <p:txBody>
          <a:bodyPr/>
          <a:lstStyle/>
          <a:p>
            <a:r>
              <a:rPr lang="en-US" sz="3600" b="1" dirty="0" smtClean="0"/>
              <a:t>  Where </a:t>
            </a:r>
            <a:r>
              <a:rPr lang="en-US" sz="3600" b="1" dirty="0"/>
              <a:t>and how to use lambdas</a:t>
            </a:r>
            <a:endParaRPr lang="en-US" sz="3600" dirty="0"/>
          </a:p>
        </p:txBody>
      </p:sp>
      <p:sp>
        <p:nvSpPr>
          <p:cNvPr id="5" name="TextBox 4"/>
          <p:cNvSpPr txBox="1"/>
          <p:nvPr/>
        </p:nvSpPr>
        <p:spPr>
          <a:xfrm>
            <a:off x="33557" y="990600"/>
            <a:ext cx="8924488"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Functional interfaces </a:t>
            </a:r>
            <a:r>
              <a:rPr lang="en-US" dirty="0"/>
              <a:t>are useful because the signature of the abstract method can describe </a:t>
            </a:r>
            <a:r>
              <a:rPr lang="en-US" dirty="0" smtClean="0"/>
              <a:t>the signature </a:t>
            </a:r>
            <a:r>
              <a:rPr lang="en-US" dirty="0"/>
              <a:t>of a lambda expression. The signature of the abstract method of a </a:t>
            </a:r>
            <a:r>
              <a:rPr lang="en-US" dirty="0" smtClean="0"/>
              <a:t>functional interface is </a:t>
            </a:r>
            <a:r>
              <a:rPr lang="en-US" dirty="0"/>
              <a:t>called a </a:t>
            </a:r>
            <a:r>
              <a:rPr lang="en-US" b="1" i="1" dirty="0" smtClean="0"/>
              <a:t>function descriptor</a:t>
            </a:r>
            <a:r>
              <a:rPr lang="en-US" dirty="0" smtClean="0"/>
              <a:t>.</a:t>
            </a:r>
          </a:p>
          <a:p>
            <a:endParaRPr lang="en-US" dirty="0"/>
          </a:p>
          <a:p>
            <a:endParaRPr lang="en-US" dirty="0" smtClean="0"/>
          </a:p>
          <a:p>
            <a:endParaRPr lang="en-US" dirty="0" smtClean="0"/>
          </a:p>
          <a:p>
            <a:endParaRPr lang="en-US" dirty="0"/>
          </a:p>
          <a:p>
            <a:endParaRPr lang="en-US" dirty="0" smtClean="0"/>
          </a:p>
          <a:p>
            <a:endParaRPr lang="en-US" dirty="0"/>
          </a:p>
          <a:p>
            <a:endParaRPr lang="en-US" dirty="0"/>
          </a:p>
          <a:p>
            <a:pPr marL="285750" indent="-285750">
              <a:buFont typeface="Arial" panose="020B0604020202020204" pitchFamily="34" charset="0"/>
              <a:buChar char="•"/>
            </a:pPr>
            <a:r>
              <a:rPr lang="en-US" b="1" dirty="0" smtClean="0"/>
              <a:t>Lambda </a:t>
            </a:r>
            <a:r>
              <a:rPr lang="en-US" b="1" dirty="0"/>
              <a:t>expressions </a:t>
            </a:r>
            <a:r>
              <a:rPr lang="en-US" dirty="0"/>
              <a:t>let you provide </a:t>
            </a:r>
            <a:r>
              <a:rPr lang="en-US" dirty="0" smtClean="0"/>
              <a:t>the implementation </a:t>
            </a:r>
            <a:r>
              <a:rPr lang="en-US" dirty="0"/>
              <a:t>of the abstract method of </a:t>
            </a:r>
            <a:r>
              <a:rPr lang="en-US" dirty="0" smtClean="0"/>
              <a:t>a functional </a:t>
            </a:r>
            <a:r>
              <a:rPr lang="en-US" dirty="0"/>
              <a:t>interface directly inline and treat </a:t>
            </a:r>
            <a:r>
              <a:rPr lang="en-US" dirty="0" smtClean="0"/>
              <a:t>the whole </a:t>
            </a:r>
            <a:r>
              <a:rPr lang="en-US" dirty="0"/>
              <a:t>expression as an instance of a functional interface</a:t>
            </a:r>
          </a:p>
        </p:txBody>
      </p:sp>
      <p:graphicFrame>
        <p:nvGraphicFramePr>
          <p:cNvPr id="9" name="Table 8"/>
          <p:cNvGraphicFramePr>
            <a:graphicFrameLocks noGrp="1"/>
          </p:cNvGraphicFramePr>
          <p:nvPr>
            <p:extLst>
              <p:ext uri="{D42A27DB-BD31-4B8C-83A1-F6EECF244321}">
                <p14:modId xmlns:p14="http://schemas.microsoft.com/office/powerpoint/2010/main" val="755078648"/>
              </p:ext>
            </p:extLst>
          </p:nvPr>
        </p:nvGraphicFramePr>
        <p:xfrm>
          <a:off x="457200" y="2057400"/>
          <a:ext cx="6096000" cy="1107440"/>
        </p:xfrm>
        <a:graphic>
          <a:graphicData uri="http://schemas.openxmlformats.org/drawingml/2006/table">
            <a:tbl>
              <a:tblPr firstRow="1" bandRow="1">
                <a:tableStyleId>{21E4AEA4-8DFA-4A89-87EB-49C32662AFE0}</a:tableStyleId>
              </a:tblPr>
              <a:tblGrid>
                <a:gridCol w="3048000"/>
                <a:gridCol w="3048000"/>
              </a:tblGrid>
              <a:tr h="0">
                <a:tc>
                  <a:txBody>
                    <a:bodyPr/>
                    <a:lstStyle/>
                    <a:p>
                      <a:r>
                        <a:rPr lang="en-US" dirty="0" smtClean="0"/>
                        <a:t>Functional</a:t>
                      </a:r>
                      <a:r>
                        <a:rPr lang="en-US" baseline="0" dirty="0" smtClean="0"/>
                        <a:t> </a:t>
                      </a:r>
                      <a:r>
                        <a:rPr lang="en-US" dirty="0" smtClean="0"/>
                        <a:t>interface</a:t>
                      </a:r>
                      <a:endParaRPr lang="en-US" dirty="0"/>
                    </a:p>
                  </a:txBody>
                  <a:tcPr/>
                </a:tc>
                <a:tc>
                  <a:txBody>
                    <a:bodyPr/>
                    <a:lstStyle/>
                    <a:p>
                      <a:r>
                        <a:rPr lang="en-US" dirty="0" smtClean="0"/>
                        <a:t>Function</a:t>
                      </a:r>
                      <a:r>
                        <a:rPr lang="en-US" baseline="0" dirty="0" smtClean="0"/>
                        <a:t> </a:t>
                      </a:r>
                      <a:r>
                        <a:rPr lang="en-US" dirty="0" smtClean="0"/>
                        <a:t>descriptor</a:t>
                      </a:r>
                      <a:endParaRPr lang="en-US" dirty="0"/>
                    </a:p>
                  </a:txBody>
                  <a:tcPr/>
                </a:tc>
              </a:tr>
              <a:tr h="370840">
                <a:tc>
                  <a:txBody>
                    <a:bodyPr/>
                    <a:lstStyle/>
                    <a:p>
                      <a:r>
                        <a:rPr lang="en-US" dirty="0" smtClean="0"/>
                        <a:t>Predicate&lt;T&gt;</a:t>
                      </a:r>
                      <a:endParaRPr lang="en-US" dirty="0"/>
                    </a:p>
                  </a:txBody>
                  <a:tcPr/>
                </a:tc>
                <a:tc>
                  <a:txBody>
                    <a:bodyPr/>
                    <a:lstStyle/>
                    <a:p>
                      <a:r>
                        <a:rPr lang="en-US" dirty="0" smtClean="0"/>
                        <a:t>T -&gt; </a:t>
                      </a:r>
                      <a:r>
                        <a:rPr lang="en-US" dirty="0" err="1" smtClean="0"/>
                        <a:t>boolean</a:t>
                      </a:r>
                      <a:endParaRPr lang="en-US" dirty="0"/>
                    </a:p>
                  </a:txBody>
                  <a:tcPr/>
                </a:tc>
              </a:tr>
              <a:tr h="370840">
                <a:tc>
                  <a:txBody>
                    <a:bodyPr/>
                    <a:lstStyle/>
                    <a:p>
                      <a:r>
                        <a:rPr lang="en-US" dirty="0" smtClean="0"/>
                        <a:t>Consumer&lt;T&gt;</a:t>
                      </a:r>
                      <a:endParaRPr lang="en-US" dirty="0"/>
                    </a:p>
                  </a:txBody>
                  <a:tcPr/>
                </a:tc>
                <a:tc>
                  <a:txBody>
                    <a:bodyPr/>
                    <a:lstStyle/>
                    <a:p>
                      <a:r>
                        <a:rPr lang="en-US" dirty="0" smtClean="0"/>
                        <a:t>T -&gt; void</a:t>
                      </a:r>
                      <a:endParaRPr lang="en-US" dirty="0"/>
                    </a:p>
                  </a:txBody>
                  <a:tcPr/>
                </a:tc>
              </a:tr>
            </a:tbl>
          </a:graphicData>
        </a:graphic>
      </p:graphicFrame>
    </p:spTree>
    <p:extLst>
      <p:ext uri="{BB962C8B-B14F-4D97-AF65-F5344CB8AC3E}">
        <p14:creationId xmlns:p14="http://schemas.microsoft.com/office/powerpoint/2010/main" val="42284129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067800" cy="609600"/>
          </a:xfrm>
        </p:spPr>
        <p:txBody>
          <a:bodyPr/>
          <a:lstStyle/>
          <a:p>
            <a:r>
              <a:rPr lang="en-US" b="1" dirty="0"/>
              <a:t> </a:t>
            </a:r>
            <a:r>
              <a:rPr lang="en-US" b="1" dirty="0" smtClean="0"/>
              <a:t> </a:t>
            </a:r>
            <a:r>
              <a:rPr lang="en-US" sz="3600" b="1" dirty="0" smtClean="0"/>
              <a:t>Demo</a:t>
            </a:r>
            <a:endParaRPr lang="en-US" sz="3600" b="1" dirty="0"/>
          </a:p>
        </p:txBody>
      </p:sp>
      <p:sp>
        <p:nvSpPr>
          <p:cNvPr id="5" name="Rectangle 1"/>
          <p:cNvSpPr>
            <a:spLocks noChangeArrowheads="1"/>
          </p:cNvSpPr>
          <p:nvPr/>
        </p:nvSpPr>
        <p:spPr bwMode="auto">
          <a:xfrm>
            <a:off x="236838" y="752687"/>
            <a:ext cx="8594124"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"Staff1"</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1990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"python"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"Staff2"</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1981</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php</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"Staff3"</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1987</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3800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css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"Staff4"</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1978</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7500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sql</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"Staff5"</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1983</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4500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.net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javascript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137844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8" y="7254"/>
            <a:ext cx="9135762" cy="602346"/>
          </a:xfrm>
        </p:spPr>
        <p:txBody>
          <a:bodyPr/>
          <a:lstStyle/>
          <a:p>
            <a:r>
              <a:rPr lang="en-US" sz="3600" b="1" dirty="0"/>
              <a:t> Demo</a:t>
            </a:r>
            <a:endParaRPr lang="en-US" sz="3600" dirty="0"/>
          </a:p>
        </p:txBody>
      </p:sp>
      <p:sp>
        <p:nvSpPr>
          <p:cNvPr id="7" name="Rectangle 2"/>
          <p:cNvSpPr>
            <a:spLocks noChangeArrowheads="1"/>
          </p:cNvSpPr>
          <p:nvPr/>
        </p:nvSpPr>
        <p:spPr bwMode="auto">
          <a:xfrm>
            <a:off x="304800" y="880733"/>
            <a:ext cx="6629400"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FunctionalInterface</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FilterService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4800" y="2438400"/>
            <a:ext cx="6705600"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StaffStream</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9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staffs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StaffStream</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staffs){</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staffs</a:t>
            </a:r>
            <a:r>
              <a:rPr kumimoji="0" lang="en-US" altLang="en-US" sz="9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staffs;</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filter(</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FilterService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filter)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(Iterator&lt;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staffs</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.listIterator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iter.hasNext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iter.next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filter.test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iter.remove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staffs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56380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299</TotalTime>
  <Words>679</Words>
  <Application>Microsoft Office PowerPoint</Application>
  <PresentationFormat>On-screen Show (4:3)</PresentationFormat>
  <Paragraphs>131</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Algerian</vt:lpstr>
      <vt:lpstr>Arial</vt:lpstr>
      <vt:lpstr>Calibri</vt:lpstr>
      <vt:lpstr>Courier New</vt:lpstr>
      <vt:lpstr>Wingdings</vt:lpstr>
      <vt:lpstr>Light Background Segoe 4-3 template-template_April-17-2007</vt:lpstr>
      <vt:lpstr>White with Courier font for code slides</vt:lpstr>
      <vt:lpstr>Lambda Expression</vt:lpstr>
      <vt:lpstr>What is Lambda Expression</vt:lpstr>
      <vt:lpstr>  Example</vt:lpstr>
      <vt:lpstr>Lambda Expression Formula</vt:lpstr>
      <vt:lpstr> List of example lambdas with examples of use cases</vt:lpstr>
      <vt:lpstr>Where and how to use lambdas</vt:lpstr>
      <vt:lpstr>  Where and how to use lambdas</vt:lpstr>
      <vt:lpstr>  Demo</vt:lpstr>
      <vt:lpstr> Demo</vt:lpstr>
      <vt:lpstr> Demo</vt:lpstr>
      <vt:lpstr>  Pros and Cons?</vt:lpstr>
      <vt:lpstr>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Expression</dc:title>
  <dc:creator>Minh Thuy Khanh Nguyen</dc:creator>
  <cp:keywords/>
  <cp:lastModifiedBy>Minh Thuy Khanh Nguyen</cp:lastModifiedBy>
  <cp:revision>91</cp:revision>
  <dcterms:created xsi:type="dcterms:W3CDTF">2016-01-07T07:48:57Z</dcterms:created>
  <dcterms:modified xsi:type="dcterms:W3CDTF">2016-01-12T07:00:35Z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