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304284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1/11/2016 9:55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88551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Lambda Expression</a:t>
            </a:r>
            <a:endParaRPr lang="en-US" dirty="0"/>
          </a:p>
        </p:txBody>
      </p:sp>
      <p:sp>
        <p:nvSpPr>
          <p:cNvPr id="3" name="Subtitle 2"/>
          <p:cNvSpPr>
            <a:spLocks noGrp="1"/>
          </p:cNvSpPr>
          <p:nvPr>
            <p:ph type="subTitle" idx="1"/>
          </p:nvPr>
        </p:nvSpPr>
        <p:spPr>
          <a:xfrm>
            <a:off x="730249" y="4344988"/>
            <a:ext cx="7681913" cy="1293812"/>
          </a:xfrm>
        </p:spPr>
        <p:txBody>
          <a:bodyPr>
            <a:normAutofit lnSpcReduction="10000"/>
          </a:bodyPr>
          <a:lstStyle/>
          <a:p>
            <a:r>
              <a:rPr lang="en-US" dirty="0" smtClean="0"/>
              <a:t>Name</a:t>
            </a:r>
          </a:p>
          <a:p>
            <a:r>
              <a:rPr lang="en-US" dirty="0" smtClean="0"/>
              <a:t>Title</a:t>
            </a:r>
          </a:p>
          <a:p>
            <a:r>
              <a:rPr lang="en-US" dirty="0" smtClean="0"/>
              <a:t>Company Name</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043208" cy="569395"/>
          </a:xfrm>
        </p:spPr>
        <p:txBody>
          <a:bodyPr/>
          <a:lstStyle/>
          <a:p>
            <a:r>
              <a:rPr lang="en-US" sz="3200" dirty="0" smtClean="0"/>
              <a:t>What is Lambda Expression</a:t>
            </a:r>
            <a:endParaRPr lang="en-US" sz="3200" dirty="0"/>
          </a:p>
        </p:txBody>
      </p:sp>
      <p:sp>
        <p:nvSpPr>
          <p:cNvPr id="6" name="TextBox 5"/>
          <p:cNvSpPr txBox="1"/>
          <p:nvPr/>
        </p:nvSpPr>
        <p:spPr>
          <a:xfrm>
            <a:off x="152400" y="1295400"/>
            <a:ext cx="8534400" cy="4247317"/>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smtClean="0"/>
              <a:t>Definition:</a:t>
            </a:r>
          </a:p>
          <a:p>
            <a:pPr marL="742950" lvl="1" indent="-285750">
              <a:buFont typeface="Arial" panose="020B0604020202020204" pitchFamily="34" charset="0"/>
              <a:buChar char="•"/>
            </a:pPr>
            <a:r>
              <a:rPr lang="en-US" dirty="0" smtClean="0"/>
              <a:t>A </a:t>
            </a:r>
            <a:r>
              <a:rPr lang="en-US" dirty="0"/>
              <a:t>lambda expression can be understood as a concise representation of an anonymous </a:t>
            </a:r>
            <a:r>
              <a:rPr lang="en-US" dirty="0" smtClean="0"/>
              <a:t>function that </a:t>
            </a:r>
            <a:r>
              <a:rPr lang="en-US" dirty="0"/>
              <a:t>can be passed around: it doesn’t have a name, but it has a list of parameters, a body, </a:t>
            </a:r>
            <a:r>
              <a:rPr lang="en-US" dirty="0" smtClean="0"/>
              <a:t>a return </a:t>
            </a:r>
            <a:r>
              <a:rPr lang="en-US" dirty="0"/>
              <a:t>type, and also possibly a list of exceptions that can be thrown</a:t>
            </a:r>
            <a:r>
              <a:rPr lang="en-US" dirty="0" smtClean="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Anonymous</a:t>
            </a:r>
            <a:r>
              <a:rPr lang="en-US" dirty="0"/>
              <a:t>— We say anonymous because it doesn’t have an explicit name like a method </a:t>
            </a:r>
            <a:r>
              <a:rPr lang="en-US" dirty="0" smtClean="0"/>
              <a:t>would normally </a:t>
            </a:r>
            <a:r>
              <a:rPr lang="en-US" dirty="0"/>
              <a:t>have: less to write and think about!</a:t>
            </a:r>
          </a:p>
          <a:p>
            <a:pPr marL="742950" lvl="1" indent="-285750">
              <a:buFont typeface="Arial" panose="020B0604020202020204" pitchFamily="34" charset="0"/>
              <a:buChar char="•"/>
            </a:pPr>
            <a:r>
              <a:rPr lang="en-US" b="1" dirty="0"/>
              <a:t>Function</a:t>
            </a:r>
            <a:r>
              <a:rPr lang="en-US" dirty="0"/>
              <a:t>— We say function because a lambda isn’t associated with a particular class like a method </a:t>
            </a:r>
            <a:r>
              <a:rPr lang="en-US" dirty="0" smtClean="0"/>
              <a:t>is. But </a:t>
            </a:r>
            <a:r>
              <a:rPr lang="en-US" dirty="0"/>
              <a:t>like a method, a lambda has a list of parameters, a body, a return type, and a possible list </a:t>
            </a:r>
            <a:r>
              <a:rPr lang="en-US" dirty="0" smtClean="0"/>
              <a:t>of exceptions </a:t>
            </a:r>
            <a:r>
              <a:rPr lang="en-US" dirty="0"/>
              <a:t>that can be thrown.</a:t>
            </a:r>
          </a:p>
          <a:p>
            <a:pPr marL="742950" lvl="1" indent="-285750">
              <a:buFont typeface="Arial" panose="020B0604020202020204" pitchFamily="34" charset="0"/>
              <a:buChar char="•"/>
            </a:pPr>
            <a:r>
              <a:rPr lang="en-US" b="1" dirty="0"/>
              <a:t>Passed around</a:t>
            </a:r>
            <a:r>
              <a:rPr lang="en-US" dirty="0"/>
              <a:t>— A lambda expression can be passed as argument to a method or stored in </a:t>
            </a:r>
            <a:r>
              <a:rPr lang="en-US" dirty="0" smtClean="0"/>
              <a:t>a variable</a:t>
            </a:r>
            <a:r>
              <a:rPr lang="en-US" dirty="0"/>
              <a:t>.</a:t>
            </a:r>
          </a:p>
          <a:p>
            <a:pPr marL="742950" lvl="1" indent="-285750">
              <a:buFont typeface="Arial" panose="020B0604020202020204" pitchFamily="34" charset="0"/>
              <a:buChar char="•"/>
            </a:pPr>
            <a:r>
              <a:rPr lang="en-US" b="1" dirty="0"/>
              <a:t>Concise</a:t>
            </a:r>
            <a:r>
              <a:rPr lang="en-US" dirty="0"/>
              <a:t>— You don’t need to write a lot of boilerplate like you do for anonymous classes.</a:t>
            </a:r>
          </a:p>
        </p:txBody>
      </p:sp>
    </p:spTree>
    <p:extLst>
      <p:ext uri="{BB962C8B-B14F-4D97-AF65-F5344CB8AC3E}">
        <p14:creationId xmlns:p14="http://schemas.microsoft.com/office/powerpoint/2010/main" val="7424111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773"/>
            <a:ext cx="9144000" cy="811427"/>
          </a:xfrm>
        </p:spPr>
        <p:txBody>
          <a:bodyPr/>
          <a:lstStyle/>
          <a:p>
            <a:r>
              <a:rPr lang="en-US" sz="3200" dirty="0" smtClean="0"/>
              <a:t>Example</a:t>
            </a:r>
            <a:endParaRPr lang="en-US" sz="3200" dirty="0"/>
          </a:p>
        </p:txBody>
      </p:sp>
      <p:sp>
        <p:nvSpPr>
          <p:cNvPr id="5" name="TextBox 4"/>
          <p:cNvSpPr txBox="1"/>
          <p:nvPr/>
        </p:nvSpPr>
        <p:spPr>
          <a:xfrm>
            <a:off x="152400" y="1371600"/>
            <a:ext cx="8839200" cy="3139321"/>
          </a:xfrm>
          <a:prstGeom prst="rect">
            <a:avLst/>
          </a:prstGeom>
          <a:noFill/>
        </p:spPr>
        <p:txBody>
          <a:bodyPr wrap="square" rtlCol="0">
            <a:spAutoFit/>
          </a:bodyPr>
          <a:lstStyle/>
          <a:p>
            <a:r>
              <a:rPr lang="en-US" dirty="0" smtClean="0"/>
              <a:t>Before:</a:t>
            </a:r>
          </a:p>
          <a:p>
            <a:r>
              <a:rPr lang="en-US" dirty="0" smtClean="0"/>
              <a:t>Comparator&lt;Apple</a:t>
            </a:r>
            <a:r>
              <a:rPr lang="en-US" dirty="0"/>
              <a:t>&gt; </a:t>
            </a:r>
            <a:r>
              <a:rPr lang="en-US" dirty="0" err="1"/>
              <a:t>byWeight</a:t>
            </a:r>
            <a:r>
              <a:rPr lang="en-US" dirty="0"/>
              <a:t> = new Comparator&lt;Apple&gt;() {</a:t>
            </a:r>
          </a:p>
          <a:p>
            <a:r>
              <a:rPr lang="en-US" dirty="0" smtClean="0"/>
              <a:t>	public </a:t>
            </a:r>
            <a:r>
              <a:rPr lang="en-US" dirty="0" err="1"/>
              <a:t>int</a:t>
            </a:r>
            <a:r>
              <a:rPr lang="en-US" dirty="0"/>
              <a:t> compare(Apple a1, Apple a2){</a:t>
            </a:r>
          </a:p>
          <a:p>
            <a:r>
              <a:rPr lang="en-US" dirty="0" smtClean="0"/>
              <a:t>		return </a:t>
            </a:r>
            <a:r>
              <a:rPr lang="en-US" dirty="0"/>
              <a:t>a1.getWeight().</a:t>
            </a:r>
            <a:r>
              <a:rPr lang="en-US" dirty="0" err="1"/>
              <a:t>compareTo</a:t>
            </a:r>
            <a:r>
              <a:rPr lang="en-US" dirty="0"/>
              <a:t>(a2.getWeight());</a:t>
            </a:r>
          </a:p>
          <a:p>
            <a:r>
              <a:rPr lang="en-US" dirty="0" smtClean="0"/>
              <a:t>	}</a:t>
            </a:r>
            <a:endParaRPr lang="en-US" dirty="0"/>
          </a:p>
          <a:p>
            <a:r>
              <a:rPr lang="en-US" dirty="0" smtClean="0"/>
              <a:t>};</a:t>
            </a:r>
          </a:p>
          <a:p>
            <a:endParaRPr lang="en-US" dirty="0"/>
          </a:p>
          <a:p>
            <a:endParaRPr lang="en-US" dirty="0" smtClean="0"/>
          </a:p>
          <a:p>
            <a:r>
              <a:rPr lang="en-US" dirty="0" smtClean="0"/>
              <a:t>After </a:t>
            </a:r>
            <a:r>
              <a:rPr lang="en-US" dirty="0"/>
              <a:t>(with lambda expressions</a:t>
            </a:r>
            <a:r>
              <a:rPr lang="en-US" dirty="0" smtClean="0"/>
              <a:t>):</a:t>
            </a:r>
          </a:p>
          <a:p>
            <a:r>
              <a:rPr lang="en-US" dirty="0" smtClean="0"/>
              <a:t>Comparator&lt;Apple</a:t>
            </a:r>
            <a:r>
              <a:rPr lang="en-US" dirty="0"/>
              <a:t>&gt; </a:t>
            </a:r>
            <a:r>
              <a:rPr lang="en-US" dirty="0" err="1"/>
              <a:t>byWeight</a:t>
            </a:r>
            <a:r>
              <a:rPr lang="en-US" dirty="0"/>
              <a:t> =</a:t>
            </a:r>
          </a:p>
          <a:p>
            <a:r>
              <a:rPr lang="en-US" dirty="0"/>
              <a:t>(Apple a1, Apple a2) -&gt; a1.getWeight().</a:t>
            </a:r>
            <a:r>
              <a:rPr lang="en-US" dirty="0" err="1"/>
              <a:t>compareTo</a:t>
            </a:r>
            <a:r>
              <a:rPr lang="en-US" dirty="0"/>
              <a:t>(a2.getWeight());</a:t>
            </a:r>
          </a:p>
        </p:txBody>
      </p:sp>
    </p:spTree>
    <p:extLst>
      <p:ext uri="{BB962C8B-B14F-4D97-AF65-F5344CB8AC3E}">
        <p14:creationId xmlns:p14="http://schemas.microsoft.com/office/powerpoint/2010/main" val="1779122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0" y="26773"/>
            <a:ext cx="8993659" cy="963827"/>
          </a:xfrm>
        </p:spPr>
        <p:txBody>
          <a:bodyPr/>
          <a:lstStyle/>
          <a:p>
            <a:endParaRPr lang="en-US" dirty="0"/>
          </a:p>
        </p:txBody>
      </p:sp>
      <p:pic>
        <p:nvPicPr>
          <p:cNvPr id="5" name="Picture 4"/>
          <p:cNvPicPr>
            <a:picLocks noChangeAspect="1"/>
          </p:cNvPicPr>
          <p:nvPr/>
        </p:nvPicPr>
        <p:blipFill>
          <a:blip r:embed="rId2"/>
          <a:stretch>
            <a:fillRect/>
          </a:stretch>
        </p:blipFill>
        <p:spPr>
          <a:xfrm>
            <a:off x="151370" y="1156387"/>
            <a:ext cx="8762999" cy="1714500"/>
          </a:xfrm>
          <a:prstGeom prst="rect">
            <a:avLst/>
          </a:prstGeom>
        </p:spPr>
      </p:pic>
      <p:sp>
        <p:nvSpPr>
          <p:cNvPr id="6" name="TextBox 5"/>
          <p:cNvSpPr txBox="1"/>
          <p:nvPr/>
        </p:nvSpPr>
        <p:spPr>
          <a:xfrm>
            <a:off x="151370" y="2987246"/>
            <a:ext cx="8686798"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A list of parameters</a:t>
            </a:r>
            <a:r>
              <a:rPr lang="en-US" dirty="0"/>
              <a:t>— In this case it mirrors the parameters of the compare method of a Comparator—two Apples</a:t>
            </a:r>
            <a:r>
              <a:rPr lang="en-US" dirty="0" smtClean="0"/>
              <a:t>.</a:t>
            </a:r>
          </a:p>
          <a:p>
            <a:endParaRPr lang="en-US" dirty="0"/>
          </a:p>
          <a:p>
            <a:pPr marL="285750" indent="-285750">
              <a:buFont typeface="Arial" panose="020B0604020202020204" pitchFamily="34" charset="0"/>
              <a:buChar char="•"/>
            </a:pPr>
            <a:r>
              <a:rPr lang="en-US" b="1" dirty="0"/>
              <a:t>An arrow</a:t>
            </a:r>
            <a:r>
              <a:rPr lang="en-US" dirty="0"/>
              <a:t>— The arrow -&gt; separates the list of parameters from the body of the </a:t>
            </a:r>
            <a:r>
              <a:rPr lang="en-US" dirty="0" smtClean="0"/>
              <a:t>lambda</a:t>
            </a:r>
          </a:p>
          <a:p>
            <a:endParaRPr lang="en-US" dirty="0"/>
          </a:p>
          <a:p>
            <a:pPr marL="285750" indent="-285750">
              <a:buFont typeface="Arial" panose="020B0604020202020204" pitchFamily="34" charset="0"/>
              <a:buChar char="•"/>
            </a:pPr>
            <a:r>
              <a:rPr lang="en-US" b="1" dirty="0"/>
              <a:t>The body of the lambda</a:t>
            </a:r>
            <a:r>
              <a:rPr lang="en-US" dirty="0"/>
              <a:t>— Compare two Apples using their weights. The expression is considered the lambda’s return value</a:t>
            </a:r>
            <a:r>
              <a:rPr lang="en-US" dirty="0" smtClean="0"/>
              <a:t>.</a:t>
            </a:r>
          </a:p>
          <a:p>
            <a:endParaRPr lang="en-US" dirty="0"/>
          </a:p>
        </p:txBody>
      </p:sp>
    </p:spTree>
    <p:extLst>
      <p:ext uri="{BB962C8B-B14F-4D97-AF65-F5344CB8AC3E}">
        <p14:creationId xmlns:p14="http://schemas.microsoft.com/office/powerpoint/2010/main" val="9665712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57"/>
            <a:ext cx="8896865" cy="797995"/>
          </a:xfrm>
        </p:spPr>
        <p:txBody>
          <a:bodyPr/>
          <a:lstStyle/>
          <a:p>
            <a:r>
              <a:rPr lang="en-US" sz="3200" dirty="0" smtClean="0"/>
              <a:t>Where and how </a:t>
            </a:r>
            <a:r>
              <a:rPr lang="en-US" sz="3200" dirty="0"/>
              <a:t>to use lambdas</a:t>
            </a:r>
          </a:p>
        </p:txBody>
      </p:sp>
      <p:sp>
        <p:nvSpPr>
          <p:cNvPr id="4" name="TextBox 3"/>
          <p:cNvSpPr txBox="1"/>
          <p:nvPr/>
        </p:nvSpPr>
        <p:spPr>
          <a:xfrm>
            <a:off x="228601" y="838200"/>
            <a:ext cx="8534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Functional Interface:</a:t>
            </a:r>
          </a:p>
          <a:p>
            <a:pPr lvl="1"/>
            <a:r>
              <a:rPr lang="en-US" dirty="0" smtClean="0"/>
              <a:t>A </a:t>
            </a:r>
            <a:r>
              <a:rPr lang="en-US" dirty="0"/>
              <a:t>functional interface is an interface that specifies exactly one abstract method, such as Comparator and </a:t>
            </a:r>
            <a:r>
              <a:rPr lang="en-US" dirty="0" smtClean="0"/>
              <a:t>Runnable.</a:t>
            </a:r>
          </a:p>
          <a:p>
            <a:endParaRPr lang="en-US" dirty="0" smtClean="0"/>
          </a:p>
          <a:p>
            <a:r>
              <a:rPr lang="en-US" dirty="0" smtClean="0"/>
              <a:t>     Ex:</a:t>
            </a:r>
            <a:endParaRPr lang="en-US" dirty="0"/>
          </a:p>
          <a:p>
            <a:r>
              <a:rPr lang="en-US" dirty="0"/>
              <a:t> </a:t>
            </a:r>
            <a:r>
              <a:rPr lang="en-US" dirty="0" smtClean="0"/>
              <a:t>    public </a:t>
            </a:r>
            <a:r>
              <a:rPr lang="en-US" dirty="0"/>
              <a:t>interface Predicate&lt;T</a:t>
            </a:r>
            <a:r>
              <a:rPr lang="en-US" dirty="0" smtClean="0"/>
              <a:t>&gt; {</a:t>
            </a:r>
            <a:endParaRPr lang="en-US" dirty="0"/>
          </a:p>
          <a:p>
            <a:r>
              <a:rPr lang="en-US" dirty="0"/>
              <a:t> </a:t>
            </a:r>
            <a:r>
              <a:rPr lang="en-US" dirty="0" smtClean="0"/>
              <a:t>         </a:t>
            </a:r>
            <a:r>
              <a:rPr lang="en-US" dirty="0" err="1" smtClean="0"/>
              <a:t>boolean</a:t>
            </a:r>
            <a:r>
              <a:rPr lang="en-US" dirty="0" smtClean="0"/>
              <a:t> </a:t>
            </a:r>
            <a:r>
              <a:rPr lang="en-US" dirty="0"/>
              <a:t>test (T t);</a:t>
            </a:r>
          </a:p>
          <a:p>
            <a:r>
              <a:rPr lang="en-US" dirty="0" smtClean="0"/>
              <a:t>     }</a:t>
            </a:r>
          </a:p>
          <a:p>
            <a:r>
              <a:rPr lang="en-US" dirty="0" smtClean="0"/>
              <a:t>     </a:t>
            </a:r>
          </a:p>
          <a:p>
            <a:r>
              <a:rPr lang="en-US" dirty="0"/>
              <a:t> </a:t>
            </a:r>
            <a:r>
              <a:rPr lang="en-US" dirty="0" smtClean="0"/>
              <a:t>    </a:t>
            </a:r>
            <a:r>
              <a:rPr lang="fr-FR" dirty="0" smtClean="0"/>
              <a:t>public </a:t>
            </a:r>
            <a:r>
              <a:rPr lang="fr-FR" dirty="0"/>
              <a:t>interface Comparable&lt;T&gt; {</a:t>
            </a:r>
          </a:p>
          <a:p>
            <a:r>
              <a:rPr lang="fr-FR" dirty="0"/>
              <a:t>    </a:t>
            </a:r>
            <a:r>
              <a:rPr lang="fr-FR" dirty="0" smtClean="0"/>
              <a:t>      public </a:t>
            </a:r>
            <a:r>
              <a:rPr lang="fr-FR" dirty="0" err="1"/>
              <a:t>int</a:t>
            </a:r>
            <a:r>
              <a:rPr lang="fr-FR" dirty="0"/>
              <a:t> </a:t>
            </a:r>
            <a:r>
              <a:rPr lang="fr-FR" dirty="0" err="1"/>
              <a:t>compareTo</a:t>
            </a:r>
            <a:r>
              <a:rPr lang="fr-FR" dirty="0"/>
              <a:t>(T o);</a:t>
            </a:r>
          </a:p>
          <a:p>
            <a:r>
              <a:rPr lang="fr-FR" dirty="0" smtClean="0"/>
              <a:t>     }</a:t>
            </a:r>
          </a:p>
          <a:p>
            <a:endParaRPr lang="fr-FR" dirty="0"/>
          </a:p>
          <a:p>
            <a:pPr marL="285750" indent="-285750">
              <a:buFont typeface="Arial" panose="020B0604020202020204" pitchFamily="34" charset="0"/>
              <a:buChar char="•"/>
            </a:pPr>
            <a:r>
              <a:rPr lang="fr-FR" b="1" i="1" dirty="0" smtClean="0"/>
              <a:t>Note</a:t>
            </a:r>
            <a:r>
              <a:rPr lang="fr-FR" dirty="0" smtClean="0"/>
              <a:t>: </a:t>
            </a:r>
            <a:r>
              <a:rPr lang="en-US" dirty="0"/>
              <a:t>An interface is still a functional interface if it has many default methods as long as </a:t>
            </a:r>
            <a:r>
              <a:rPr lang="en-US" dirty="0" smtClean="0"/>
              <a:t>it specifies </a:t>
            </a:r>
            <a:r>
              <a:rPr lang="en-US" dirty="0"/>
              <a:t>only one abstract method</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32347147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28412981"/>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95</TotalTime>
  <Words>438</Words>
  <Application>Microsoft Office PowerPoint</Application>
  <PresentationFormat>On-screen Show (4:3)</PresentationFormat>
  <Paragraphs>47</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Courier New</vt:lpstr>
      <vt:lpstr>Wingdings</vt:lpstr>
      <vt:lpstr>Light Background Segoe 4-3 template-template_April-17-2007</vt:lpstr>
      <vt:lpstr>White with Courier font for code slides</vt:lpstr>
      <vt:lpstr>Lambda Expression</vt:lpstr>
      <vt:lpstr>What is Lambda Expression</vt:lpstr>
      <vt:lpstr>Example</vt:lpstr>
      <vt:lpstr>PowerPoint Presentation</vt:lpstr>
      <vt:lpstr>Where and how to use lambdas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Expression</dc:title>
  <dc:creator>Minh Thuy Khanh Nguyen</dc:creator>
  <cp:keywords/>
  <cp:lastModifiedBy>Minh Thuy Khanh Nguyen</cp:lastModifiedBy>
  <cp:revision>26</cp:revision>
  <dcterms:created xsi:type="dcterms:W3CDTF">2016-01-07T07:48:57Z</dcterms:created>
  <dcterms:modified xsi:type="dcterms:W3CDTF">2016-01-11T04:05:26Z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