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6" r:id="rId7"/>
    <p:sldId id="264" r:id="rId8"/>
    <p:sldId id="258" r:id="rId9"/>
    <p:sldId id="273" r:id="rId10"/>
    <p:sldId id="259" r:id="rId11"/>
    <p:sldId id="260" r:id="rId12"/>
    <p:sldId id="275" r:id="rId13"/>
    <p:sldId id="276" r:id="rId14"/>
    <p:sldId id="261" r:id="rId15"/>
    <p:sldId id="277" r:id="rId16"/>
    <p:sldId id="262" r:id="rId17"/>
    <p:sldId id="278" r:id="rId18"/>
    <p:sldId id="263" r:id="rId19"/>
    <p:sldId id="271" r:id="rId20"/>
    <p:sldId id="270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4F"/>
    <a:srgbClr val="B49959"/>
    <a:srgbClr val="EECC00"/>
    <a:srgbClr val="CC99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AA01E-800A-4118-926E-2E7DE8DF1FF1}" v="2256" dt="2021-03-12T03:50:09.863"/>
    <p1510:client id="{3703705F-FF79-3443-96BD-37362BA93041}" v="2079" dt="2021-03-11T16:20:39.387"/>
    <p1510:client id="{956EC206-E887-9E06-D8EC-8912736E5E7C}" v="378" dt="2021-03-11T16:24:5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3" d="100"/>
          <a:sy n="83" d="100"/>
        </p:scale>
        <p:origin x="28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D5E7E-731F-5341-993E-36E8274AD737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9EDC17-96F4-BA41-860E-FC4A038784A8}">
      <dgm:prSet phldrT="[Text]"/>
      <dgm:spPr/>
      <dgm:t>
        <a:bodyPr/>
        <a:lstStyle/>
        <a:p>
          <a:pPr>
            <a:buNone/>
          </a:pPr>
          <a:r>
            <a:rPr lang="en-US" altLang="zh-CN"/>
            <a:t>Analysis</a:t>
          </a:r>
          <a:r>
            <a:rPr lang="zh-CN" altLang="en-US"/>
            <a:t> </a:t>
          </a:r>
          <a:r>
            <a:rPr lang="en-US" altLang="zh-CN"/>
            <a:t>the</a:t>
          </a:r>
          <a:r>
            <a:rPr lang="zh-CN" altLang="en-US"/>
            <a:t> </a:t>
          </a:r>
          <a:r>
            <a:rPr lang="en-US" altLang="zh-CN"/>
            <a:t>optimal</a:t>
          </a:r>
          <a:r>
            <a:rPr lang="zh-CN" altLang="en-US"/>
            <a:t> </a:t>
          </a:r>
          <a:r>
            <a:rPr lang="en-US" altLang="zh-CN"/>
            <a:t>production</a:t>
          </a:r>
          <a:r>
            <a:rPr lang="zh-CN" altLang="en-US"/>
            <a:t> </a:t>
          </a:r>
          <a:r>
            <a:rPr lang="en-US" altLang="zh-CN"/>
            <a:t>volume</a:t>
          </a:r>
          <a:endParaRPr lang="en-GB"/>
        </a:p>
      </dgm:t>
    </dgm:pt>
    <dgm:pt modelId="{D938B5BE-C07E-274C-9A09-1225260DAC78}" type="parTrans" cxnId="{61BA2097-9E72-4047-AFA8-4299A77A2A30}">
      <dgm:prSet/>
      <dgm:spPr/>
      <dgm:t>
        <a:bodyPr/>
        <a:lstStyle/>
        <a:p>
          <a:endParaRPr lang="en-GB"/>
        </a:p>
      </dgm:t>
    </dgm:pt>
    <dgm:pt modelId="{C210B63F-56A3-E740-AFBC-2AC6D6BD53FE}" type="sibTrans" cxnId="{61BA2097-9E72-4047-AFA8-4299A77A2A30}">
      <dgm:prSet/>
      <dgm:spPr/>
      <dgm:t>
        <a:bodyPr/>
        <a:lstStyle/>
        <a:p>
          <a:endParaRPr lang="en-GB"/>
        </a:p>
      </dgm:t>
    </dgm:pt>
    <dgm:pt modelId="{8E403AEE-E900-5542-A606-54D7FB55777D}">
      <dgm:prSet phldrT="[Text]"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List out all the resources available</a:t>
          </a:r>
          <a:endParaRPr lang="zh-CN" altLang="en-US"/>
        </a:p>
      </dgm:t>
    </dgm:pt>
    <dgm:pt modelId="{59E666AA-3621-8541-AD3C-06848E5374D1}" type="parTrans" cxnId="{828533AC-A6D0-D146-AB51-62756C188121}">
      <dgm:prSet/>
      <dgm:spPr/>
      <dgm:t>
        <a:bodyPr/>
        <a:lstStyle/>
        <a:p>
          <a:endParaRPr lang="en-GB"/>
        </a:p>
      </dgm:t>
    </dgm:pt>
    <dgm:pt modelId="{DF407C1A-AEE5-4A41-B125-C0D4DB7629DF}" type="sibTrans" cxnId="{828533AC-A6D0-D146-AB51-62756C188121}">
      <dgm:prSet/>
      <dgm:spPr/>
      <dgm:t>
        <a:bodyPr/>
        <a:lstStyle/>
        <a:p>
          <a:endParaRPr lang="en-GB"/>
        </a:p>
      </dgm:t>
    </dgm:pt>
    <dgm:pt modelId="{6A955454-E674-A841-9A66-67F85766181B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Set the constraints</a:t>
          </a:r>
          <a:endParaRPr lang="en-GB"/>
        </a:p>
      </dgm:t>
    </dgm:pt>
    <dgm:pt modelId="{944A4572-CF83-1A4F-94D6-4ECD3AF75AC5}" type="parTrans" cxnId="{61A7D8B9-C81E-1046-88C3-8D6DB6FF7A67}">
      <dgm:prSet/>
      <dgm:spPr/>
      <dgm:t>
        <a:bodyPr/>
        <a:lstStyle/>
        <a:p>
          <a:endParaRPr lang="en-GB"/>
        </a:p>
      </dgm:t>
    </dgm:pt>
    <dgm:pt modelId="{F4CA6E9E-2D88-6D4A-AA52-389DD78024B5}" type="sibTrans" cxnId="{61A7D8B9-C81E-1046-88C3-8D6DB6FF7A67}">
      <dgm:prSet/>
      <dgm:spPr/>
      <dgm:t>
        <a:bodyPr/>
        <a:lstStyle/>
        <a:p>
          <a:endParaRPr lang="en-GB"/>
        </a:p>
      </dgm:t>
    </dgm:pt>
    <dgm:pt modelId="{573F47AB-5FEC-1D4C-89A4-D3294FC73637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Solve for optimal solution using solver</a:t>
          </a:r>
          <a:endParaRPr lang="en-GB"/>
        </a:p>
      </dgm:t>
    </dgm:pt>
    <dgm:pt modelId="{8038032A-EFF6-1D45-80D7-069C512DE445}" type="parTrans" cxnId="{9A9CA181-1D94-A547-A53A-404D89108E26}">
      <dgm:prSet/>
      <dgm:spPr/>
      <dgm:t>
        <a:bodyPr/>
        <a:lstStyle/>
        <a:p>
          <a:endParaRPr lang="en-GB"/>
        </a:p>
      </dgm:t>
    </dgm:pt>
    <dgm:pt modelId="{BFE5816D-A22D-1A4A-8494-082B411F7FA9}" type="sibTrans" cxnId="{9A9CA181-1D94-A547-A53A-404D89108E26}">
      <dgm:prSet/>
      <dgm:spPr/>
      <dgm:t>
        <a:bodyPr/>
        <a:lstStyle/>
        <a:p>
          <a:endParaRPr lang="en-GB"/>
        </a:p>
      </dgm:t>
    </dgm:pt>
    <dgm:pt modelId="{779DBA5B-98B4-9C4A-A722-7BC24E6E5C49}">
      <dgm:prSet phldrT="[Text]"/>
      <dgm:spPr/>
      <dgm:t>
        <a:bodyPr/>
        <a:lstStyle/>
        <a:p>
          <a:pPr rtl="0">
            <a:buAutoNum type="arabicPeriod"/>
          </a:pPr>
          <a:r>
            <a:rPr lang="en-US" altLang="zh-CN"/>
            <a:t>Forecasting</a:t>
          </a:r>
          <a:r>
            <a:rPr lang="zh-CN" altLang="en-US"/>
            <a:t> </a:t>
          </a:r>
          <a:r>
            <a:rPr lang="en-US" altLang="zh-CN"/>
            <a:t>future</a:t>
          </a:r>
          <a:r>
            <a:rPr lang="zh-CN" altLang="en-US"/>
            <a:t> </a:t>
          </a:r>
          <a:r>
            <a:rPr lang="en-US" altLang="zh-CN"/>
            <a:t>trends</a:t>
          </a:r>
          <a:r>
            <a:rPr lang="zh-CN" altLang="en-US">
              <a:latin typeface="Calibri Light" panose="020F0302020204030204"/>
            </a:rPr>
            <a:t> </a:t>
          </a:r>
          <a:endParaRPr lang="en-GB"/>
        </a:p>
      </dgm:t>
    </dgm:pt>
    <dgm:pt modelId="{0012C71C-D32B-864C-99B7-83A71E41E6C1}" type="parTrans" cxnId="{59914C1C-DE38-E24F-96C5-2E1170CD574B}">
      <dgm:prSet/>
      <dgm:spPr/>
      <dgm:t>
        <a:bodyPr/>
        <a:lstStyle/>
        <a:p>
          <a:endParaRPr lang="en-GB"/>
        </a:p>
      </dgm:t>
    </dgm:pt>
    <dgm:pt modelId="{1BB69171-AA37-0A4A-B408-FA300D289113}" type="sibTrans" cxnId="{59914C1C-DE38-E24F-96C5-2E1170CD574B}">
      <dgm:prSet/>
      <dgm:spPr/>
      <dgm:t>
        <a:bodyPr/>
        <a:lstStyle/>
        <a:p>
          <a:endParaRPr lang="en-GB"/>
        </a:p>
      </dgm:t>
    </dgm:pt>
    <dgm:pt modelId="{C1725DB2-AB81-2345-A940-E2BF2450E123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Use historical data to estimate growth rate</a:t>
          </a:r>
          <a:endParaRPr lang="en-GB"/>
        </a:p>
      </dgm:t>
    </dgm:pt>
    <dgm:pt modelId="{7F292E7A-288E-1A4E-8E66-14F75AF1B825}" type="parTrans" cxnId="{35546334-592E-9046-A31B-5440E2D76A48}">
      <dgm:prSet/>
      <dgm:spPr/>
      <dgm:t>
        <a:bodyPr/>
        <a:lstStyle/>
        <a:p>
          <a:endParaRPr lang="en-GB"/>
        </a:p>
      </dgm:t>
    </dgm:pt>
    <dgm:pt modelId="{AF43B622-FBD6-554A-8E2B-1B3A3F16A399}" type="sibTrans" cxnId="{35546334-592E-9046-A31B-5440E2D76A48}">
      <dgm:prSet/>
      <dgm:spPr/>
      <dgm:t>
        <a:bodyPr/>
        <a:lstStyle/>
        <a:p>
          <a:endParaRPr lang="en-GB"/>
        </a:p>
      </dgm:t>
    </dgm:pt>
    <dgm:pt modelId="{18AD84F0-FD9D-4240-8591-9E516BA7B2CA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Built a multifactor model</a:t>
          </a:r>
          <a:endParaRPr lang="en-GB"/>
        </a:p>
      </dgm:t>
    </dgm:pt>
    <dgm:pt modelId="{2C9FDD51-8AD0-C04E-B3F9-760D92215584}" type="parTrans" cxnId="{879926CF-CFA2-AD4A-968A-8C2B693205A1}">
      <dgm:prSet/>
      <dgm:spPr/>
      <dgm:t>
        <a:bodyPr/>
        <a:lstStyle/>
        <a:p>
          <a:endParaRPr lang="en-GB"/>
        </a:p>
      </dgm:t>
    </dgm:pt>
    <dgm:pt modelId="{92E44FF5-FDB8-5644-A6D7-6D1F12C21628}" type="sibTrans" cxnId="{879926CF-CFA2-AD4A-968A-8C2B693205A1}">
      <dgm:prSet/>
      <dgm:spPr/>
      <dgm:t>
        <a:bodyPr/>
        <a:lstStyle/>
        <a:p>
          <a:endParaRPr lang="en-GB"/>
        </a:p>
      </dgm:t>
    </dgm:pt>
    <dgm:pt modelId="{2FB98326-8425-6143-A70D-051069CB2221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Draw regression line for each factor considered</a:t>
          </a:r>
          <a:endParaRPr lang="en-GB"/>
        </a:p>
      </dgm:t>
    </dgm:pt>
    <dgm:pt modelId="{E36A8F97-3E9C-854B-94B0-4321B2BA69EC}" type="parTrans" cxnId="{62E48D43-8180-6146-A430-8E5A9406EEE8}">
      <dgm:prSet/>
      <dgm:spPr/>
      <dgm:t>
        <a:bodyPr/>
        <a:lstStyle/>
        <a:p>
          <a:endParaRPr lang="en-GB"/>
        </a:p>
      </dgm:t>
    </dgm:pt>
    <dgm:pt modelId="{6EDB6904-4B84-3346-950D-4F1C062FF2EA}" type="sibTrans" cxnId="{62E48D43-8180-6146-A430-8E5A9406EEE8}">
      <dgm:prSet/>
      <dgm:spPr/>
      <dgm:t>
        <a:bodyPr/>
        <a:lstStyle/>
        <a:p>
          <a:endParaRPr lang="en-GB"/>
        </a:p>
      </dgm:t>
    </dgm:pt>
    <dgm:pt modelId="{95EE2407-40F9-BA48-A2C3-DEAD4726C78D}" type="pres">
      <dgm:prSet presAssocID="{CA6D5E7E-731F-5341-993E-36E8274AD737}" presName="layout" presStyleCnt="0">
        <dgm:presLayoutVars>
          <dgm:chMax/>
          <dgm:chPref/>
          <dgm:dir/>
          <dgm:resizeHandles/>
        </dgm:presLayoutVars>
      </dgm:prSet>
      <dgm:spPr/>
    </dgm:pt>
    <dgm:pt modelId="{9E953892-6FA3-D54A-9FE1-B738557015E4}" type="pres">
      <dgm:prSet presAssocID="{839EDC17-96F4-BA41-860E-FC4A038784A8}" presName="root" presStyleCnt="0">
        <dgm:presLayoutVars>
          <dgm:chMax/>
          <dgm:chPref/>
        </dgm:presLayoutVars>
      </dgm:prSet>
      <dgm:spPr/>
    </dgm:pt>
    <dgm:pt modelId="{EC7608EE-767D-0E41-8782-3BF0F5CFF351}" type="pres">
      <dgm:prSet presAssocID="{839EDC17-96F4-BA41-860E-FC4A038784A8}" presName="rootComposite" presStyleCnt="0">
        <dgm:presLayoutVars/>
      </dgm:prSet>
      <dgm:spPr/>
    </dgm:pt>
    <dgm:pt modelId="{F81093ED-405E-444E-927C-C5DDABDB3F56}" type="pres">
      <dgm:prSet presAssocID="{839EDC17-96F4-BA41-860E-FC4A038784A8}" presName="ParentAccent" presStyleLbl="alignNode1" presStyleIdx="0" presStyleCnt="2"/>
      <dgm:spPr/>
    </dgm:pt>
    <dgm:pt modelId="{73AFAE6D-F1ED-4E49-80AF-28644A01FE88}" type="pres">
      <dgm:prSet presAssocID="{839EDC17-96F4-BA41-860E-FC4A038784A8}" presName="ParentSmallAccent" presStyleLbl="fgAcc1" presStyleIdx="0" presStyleCnt="2"/>
      <dgm:spPr/>
    </dgm:pt>
    <dgm:pt modelId="{1B5C6357-0A7F-3E4C-B291-31149D468B5E}" type="pres">
      <dgm:prSet presAssocID="{839EDC17-96F4-BA41-860E-FC4A038784A8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3CF6292A-2610-5D47-9B5D-3BBEDA77AC42}" type="pres">
      <dgm:prSet presAssocID="{839EDC17-96F4-BA41-860E-FC4A038784A8}" presName="childShape" presStyleCnt="0">
        <dgm:presLayoutVars>
          <dgm:chMax val="0"/>
          <dgm:chPref val="0"/>
        </dgm:presLayoutVars>
      </dgm:prSet>
      <dgm:spPr/>
    </dgm:pt>
    <dgm:pt modelId="{3734DBD7-9F37-6F4D-93C8-04CBE6B4DF28}" type="pres">
      <dgm:prSet presAssocID="{8E403AEE-E900-5542-A606-54D7FB55777D}" presName="childComposite" presStyleCnt="0">
        <dgm:presLayoutVars>
          <dgm:chMax val="0"/>
          <dgm:chPref val="0"/>
        </dgm:presLayoutVars>
      </dgm:prSet>
      <dgm:spPr/>
    </dgm:pt>
    <dgm:pt modelId="{ED80B95F-971C-B540-A5DE-BDD1713E26E5}" type="pres">
      <dgm:prSet presAssocID="{8E403AEE-E900-5542-A606-54D7FB55777D}" presName="ChildAccent" presStyleLbl="solidFgAcc1" presStyleIdx="0" presStyleCnt="6"/>
      <dgm:spPr/>
    </dgm:pt>
    <dgm:pt modelId="{5B89470B-C81D-A348-85DA-EE60086380E0}" type="pres">
      <dgm:prSet presAssocID="{8E403AEE-E900-5542-A606-54D7FB55777D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E39A731-B6D7-C749-ACEA-8E7C319EAE76}" type="pres">
      <dgm:prSet presAssocID="{6A955454-E674-A841-9A66-67F85766181B}" presName="childComposite" presStyleCnt="0">
        <dgm:presLayoutVars>
          <dgm:chMax val="0"/>
          <dgm:chPref val="0"/>
        </dgm:presLayoutVars>
      </dgm:prSet>
      <dgm:spPr/>
    </dgm:pt>
    <dgm:pt modelId="{C5C9BE46-C30A-2544-8665-707602DE037A}" type="pres">
      <dgm:prSet presAssocID="{6A955454-E674-A841-9A66-67F85766181B}" presName="ChildAccent" presStyleLbl="solidFgAcc1" presStyleIdx="1" presStyleCnt="6"/>
      <dgm:spPr/>
    </dgm:pt>
    <dgm:pt modelId="{C804963F-72CE-C249-B94F-E883C63F4CBC}" type="pres">
      <dgm:prSet presAssocID="{6A955454-E674-A841-9A66-67F85766181B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A346159-F7EB-4547-B4F7-BAB1EBA0A573}" type="pres">
      <dgm:prSet presAssocID="{573F47AB-5FEC-1D4C-89A4-D3294FC73637}" presName="childComposite" presStyleCnt="0">
        <dgm:presLayoutVars>
          <dgm:chMax val="0"/>
          <dgm:chPref val="0"/>
        </dgm:presLayoutVars>
      </dgm:prSet>
      <dgm:spPr/>
    </dgm:pt>
    <dgm:pt modelId="{4EA0ECD8-62FA-4A42-9DF5-E93BEAD03112}" type="pres">
      <dgm:prSet presAssocID="{573F47AB-5FEC-1D4C-89A4-D3294FC73637}" presName="ChildAccent" presStyleLbl="solidFgAcc1" presStyleIdx="2" presStyleCnt="6"/>
      <dgm:spPr/>
    </dgm:pt>
    <dgm:pt modelId="{A14B12FE-C866-4E44-8463-811A3533A2A5}" type="pres">
      <dgm:prSet presAssocID="{573F47AB-5FEC-1D4C-89A4-D3294FC73637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2E47519-3FB5-5E4F-8687-F2F4F2644B43}" type="pres">
      <dgm:prSet presAssocID="{779DBA5B-98B4-9C4A-A722-7BC24E6E5C49}" presName="root" presStyleCnt="0">
        <dgm:presLayoutVars>
          <dgm:chMax/>
          <dgm:chPref/>
        </dgm:presLayoutVars>
      </dgm:prSet>
      <dgm:spPr/>
    </dgm:pt>
    <dgm:pt modelId="{0FDD02D1-64F0-544A-AA8F-B560D9A86933}" type="pres">
      <dgm:prSet presAssocID="{779DBA5B-98B4-9C4A-A722-7BC24E6E5C49}" presName="rootComposite" presStyleCnt="0">
        <dgm:presLayoutVars/>
      </dgm:prSet>
      <dgm:spPr/>
    </dgm:pt>
    <dgm:pt modelId="{DFC38D9C-3C76-0C4D-82F7-1E5F9C47A333}" type="pres">
      <dgm:prSet presAssocID="{779DBA5B-98B4-9C4A-A722-7BC24E6E5C49}" presName="ParentAccent" presStyleLbl="alignNode1" presStyleIdx="1" presStyleCnt="2"/>
      <dgm:spPr/>
    </dgm:pt>
    <dgm:pt modelId="{DC69AA50-1DB4-6E40-BA1E-8D8D23AC5833}" type="pres">
      <dgm:prSet presAssocID="{779DBA5B-98B4-9C4A-A722-7BC24E6E5C49}" presName="ParentSmallAccent" presStyleLbl="fgAcc1" presStyleIdx="1" presStyleCnt="2"/>
      <dgm:spPr/>
    </dgm:pt>
    <dgm:pt modelId="{09DA9068-FCE0-AB4A-B98E-26771FDC5158}" type="pres">
      <dgm:prSet presAssocID="{779DBA5B-98B4-9C4A-A722-7BC24E6E5C49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FC88AFD3-14CA-1842-A1D3-6975355D585A}" type="pres">
      <dgm:prSet presAssocID="{779DBA5B-98B4-9C4A-A722-7BC24E6E5C49}" presName="childShape" presStyleCnt="0">
        <dgm:presLayoutVars>
          <dgm:chMax val="0"/>
          <dgm:chPref val="0"/>
        </dgm:presLayoutVars>
      </dgm:prSet>
      <dgm:spPr/>
    </dgm:pt>
    <dgm:pt modelId="{F7E3D86B-13CC-4E42-9DE4-7EF0E65CF56A}" type="pres">
      <dgm:prSet presAssocID="{C1725DB2-AB81-2345-A940-E2BF2450E123}" presName="childComposite" presStyleCnt="0">
        <dgm:presLayoutVars>
          <dgm:chMax val="0"/>
          <dgm:chPref val="0"/>
        </dgm:presLayoutVars>
      </dgm:prSet>
      <dgm:spPr/>
    </dgm:pt>
    <dgm:pt modelId="{03548597-46FE-454F-B739-73CD504BB4D6}" type="pres">
      <dgm:prSet presAssocID="{C1725DB2-AB81-2345-A940-E2BF2450E123}" presName="ChildAccent" presStyleLbl="solidFgAcc1" presStyleIdx="3" presStyleCnt="6"/>
      <dgm:spPr/>
    </dgm:pt>
    <dgm:pt modelId="{5814D3B1-96EF-2745-8F27-A391FBA2E525}" type="pres">
      <dgm:prSet presAssocID="{C1725DB2-AB81-2345-A940-E2BF2450E123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BD1D808-3712-4444-9147-F5F46325D94E}" type="pres">
      <dgm:prSet presAssocID="{18AD84F0-FD9D-4240-8591-9E516BA7B2CA}" presName="childComposite" presStyleCnt="0">
        <dgm:presLayoutVars>
          <dgm:chMax val="0"/>
          <dgm:chPref val="0"/>
        </dgm:presLayoutVars>
      </dgm:prSet>
      <dgm:spPr/>
    </dgm:pt>
    <dgm:pt modelId="{707D46FB-854B-544B-B298-9259A83C7795}" type="pres">
      <dgm:prSet presAssocID="{18AD84F0-FD9D-4240-8591-9E516BA7B2CA}" presName="ChildAccent" presStyleLbl="solidFgAcc1" presStyleIdx="4" presStyleCnt="6"/>
      <dgm:spPr/>
    </dgm:pt>
    <dgm:pt modelId="{FD38D290-01DD-A047-8668-93C075E3747D}" type="pres">
      <dgm:prSet presAssocID="{18AD84F0-FD9D-4240-8591-9E516BA7B2CA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1263D22-6C41-D74F-92CD-272652B1F06D}" type="pres">
      <dgm:prSet presAssocID="{2FB98326-8425-6143-A70D-051069CB2221}" presName="childComposite" presStyleCnt="0">
        <dgm:presLayoutVars>
          <dgm:chMax val="0"/>
          <dgm:chPref val="0"/>
        </dgm:presLayoutVars>
      </dgm:prSet>
      <dgm:spPr/>
    </dgm:pt>
    <dgm:pt modelId="{E16F36FE-227B-0049-B41D-9527BEBC8769}" type="pres">
      <dgm:prSet presAssocID="{2FB98326-8425-6143-A70D-051069CB2221}" presName="ChildAccent" presStyleLbl="solidFgAcc1" presStyleIdx="5" presStyleCnt="6"/>
      <dgm:spPr/>
    </dgm:pt>
    <dgm:pt modelId="{B43E98D8-79E7-044C-ACC7-A6A83BD70E36}" type="pres">
      <dgm:prSet presAssocID="{2FB98326-8425-6143-A70D-051069CB222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59914C1C-DE38-E24F-96C5-2E1170CD574B}" srcId="{CA6D5E7E-731F-5341-993E-36E8274AD737}" destId="{779DBA5B-98B4-9C4A-A722-7BC24E6E5C49}" srcOrd="1" destOrd="0" parTransId="{0012C71C-D32B-864C-99B7-83A71E41E6C1}" sibTransId="{1BB69171-AA37-0A4A-B408-FA300D289113}"/>
    <dgm:cxn modelId="{D9374A27-C1C2-BC46-A9DA-283653AED81A}" type="presOf" srcId="{779DBA5B-98B4-9C4A-A722-7BC24E6E5C49}" destId="{09DA9068-FCE0-AB4A-B98E-26771FDC5158}" srcOrd="0" destOrd="0" presId="urn:microsoft.com/office/officeart/2008/layout/SquareAccentList"/>
    <dgm:cxn modelId="{5B907A27-BA14-F945-8638-C3E5A49C27AB}" type="presOf" srcId="{573F47AB-5FEC-1D4C-89A4-D3294FC73637}" destId="{A14B12FE-C866-4E44-8463-811A3533A2A5}" srcOrd="0" destOrd="0" presId="urn:microsoft.com/office/officeart/2008/layout/SquareAccentList"/>
    <dgm:cxn modelId="{35546334-592E-9046-A31B-5440E2D76A48}" srcId="{779DBA5B-98B4-9C4A-A722-7BC24E6E5C49}" destId="{C1725DB2-AB81-2345-A940-E2BF2450E123}" srcOrd="0" destOrd="0" parTransId="{7F292E7A-288E-1A4E-8E66-14F75AF1B825}" sibTransId="{AF43B622-FBD6-554A-8E2B-1B3A3F16A399}"/>
    <dgm:cxn modelId="{337C5639-5A9B-7A41-B0D5-99D6ED0017B8}" type="presOf" srcId="{8E403AEE-E900-5542-A606-54D7FB55777D}" destId="{5B89470B-C81D-A348-85DA-EE60086380E0}" srcOrd="0" destOrd="0" presId="urn:microsoft.com/office/officeart/2008/layout/SquareAccentList"/>
    <dgm:cxn modelId="{62E48D43-8180-6146-A430-8E5A9406EEE8}" srcId="{779DBA5B-98B4-9C4A-A722-7BC24E6E5C49}" destId="{2FB98326-8425-6143-A70D-051069CB2221}" srcOrd="2" destOrd="0" parTransId="{E36A8F97-3E9C-854B-94B0-4321B2BA69EC}" sibTransId="{6EDB6904-4B84-3346-950D-4F1C062FF2EA}"/>
    <dgm:cxn modelId="{0FAF194D-4A4B-1942-8EB5-B7C8C3A7FEED}" type="presOf" srcId="{CA6D5E7E-731F-5341-993E-36E8274AD737}" destId="{95EE2407-40F9-BA48-A2C3-DEAD4726C78D}" srcOrd="0" destOrd="0" presId="urn:microsoft.com/office/officeart/2008/layout/SquareAccentList"/>
    <dgm:cxn modelId="{9A9CA181-1D94-A547-A53A-404D89108E26}" srcId="{839EDC17-96F4-BA41-860E-FC4A038784A8}" destId="{573F47AB-5FEC-1D4C-89A4-D3294FC73637}" srcOrd="2" destOrd="0" parTransId="{8038032A-EFF6-1D45-80D7-069C512DE445}" sibTransId="{BFE5816D-A22D-1A4A-8494-082B411F7FA9}"/>
    <dgm:cxn modelId="{61BA2097-9E72-4047-AFA8-4299A77A2A30}" srcId="{CA6D5E7E-731F-5341-993E-36E8274AD737}" destId="{839EDC17-96F4-BA41-860E-FC4A038784A8}" srcOrd="0" destOrd="0" parTransId="{D938B5BE-C07E-274C-9A09-1225260DAC78}" sibTransId="{C210B63F-56A3-E740-AFBC-2AC6D6BD53FE}"/>
    <dgm:cxn modelId="{828533AC-A6D0-D146-AB51-62756C188121}" srcId="{839EDC17-96F4-BA41-860E-FC4A038784A8}" destId="{8E403AEE-E900-5542-A606-54D7FB55777D}" srcOrd="0" destOrd="0" parTransId="{59E666AA-3621-8541-AD3C-06848E5374D1}" sibTransId="{DF407C1A-AEE5-4A41-B125-C0D4DB7629DF}"/>
    <dgm:cxn modelId="{53C599AD-2984-2F42-9CEF-84764E39BADB}" type="presOf" srcId="{C1725DB2-AB81-2345-A940-E2BF2450E123}" destId="{5814D3B1-96EF-2745-8F27-A391FBA2E525}" srcOrd="0" destOrd="0" presId="urn:microsoft.com/office/officeart/2008/layout/SquareAccentList"/>
    <dgm:cxn modelId="{61A7D8B9-C81E-1046-88C3-8D6DB6FF7A67}" srcId="{839EDC17-96F4-BA41-860E-FC4A038784A8}" destId="{6A955454-E674-A841-9A66-67F85766181B}" srcOrd="1" destOrd="0" parTransId="{944A4572-CF83-1A4F-94D6-4ECD3AF75AC5}" sibTransId="{F4CA6E9E-2D88-6D4A-AA52-389DD78024B5}"/>
    <dgm:cxn modelId="{879926CF-CFA2-AD4A-968A-8C2B693205A1}" srcId="{779DBA5B-98B4-9C4A-A722-7BC24E6E5C49}" destId="{18AD84F0-FD9D-4240-8591-9E516BA7B2CA}" srcOrd="1" destOrd="0" parTransId="{2C9FDD51-8AD0-C04E-B3F9-760D92215584}" sibTransId="{92E44FF5-FDB8-5644-A6D7-6D1F12C21628}"/>
    <dgm:cxn modelId="{EFE622D5-6057-E142-8C27-4BBCF23FA90F}" type="presOf" srcId="{2FB98326-8425-6143-A70D-051069CB2221}" destId="{B43E98D8-79E7-044C-ACC7-A6A83BD70E36}" srcOrd="0" destOrd="0" presId="urn:microsoft.com/office/officeart/2008/layout/SquareAccentList"/>
    <dgm:cxn modelId="{451446E0-A8CB-5D4C-BA7F-659AAE8CA79F}" type="presOf" srcId="{6A955454-E674-A841-9A66-67F85766181B}" destId="{C804963F-72CE-C249-B94F-E883C63F4CBC}" srcOrd="0" destOrd="0" presId="urn:microsoft.com/office/officeart/2008/layout/SquareAccentList"/>
    <dgm:cxn modelId="{25A089E8-FE7A-3B45-8B4C-52D323ED2FCF}" type="presOf" srcId="{839EDC17-96F4-BA41-860E-FC4A038784A8}" destId="{1B5C6357-0A7F-3E4C-B291-31149D468B5E}" srcOrd="0" destOrd="0" presId="urn:microsoft.com/office/officeart/2008/layout/SquareAccentList"/>
    <dgm:cxn modelId="{8ABED2EF-B99A-C542-B1A3-E014812ED9D7}" type="presOf" srcId="{18AD84F0-FD9D-4240-8591-9E516BA7B2CA}" destId="{FD38D290-01DD-A047-8668-93C075E3747D}" srcOrd="0" destOrd="0" presId="urn:microsoft.com/office/officeart/2008/layout/SquareAccentList"/>
    <dgm:cxn modelId="{021C2856-F3AA-C94C-BF9D-EE1394B2EB6B}" type="presParOf" srcId="{95EE2407-40F9-BA48-A2C3-DEAD4726C78D}" destId="{9E953892-6FA3-D54A-9FE1-B738557015E4}" srcOrd="0" destOrd="0" presId="urn:microsoft.com/office/officeart/2008/layout/SquareAccentList"/>
    <dgm:cxn modelId="{E5EF26A2-DDF0-7A4F-9BA7-C1D8169C886A}" type="presParOf" srcId="{9E953892-6FA3-D54A-9FE1-B738557015E4}" destId="{EC7608EE-767D-0E41-8782-3BF0F5CFF351}" srcOrd="0" destOrd="0" presId="urn:microsoft.com/office/officeart/2008/layout/SquareAccentList"/>
    <dgm:cxn modelId="{E63F9F05-DC58-4F42-A553-0017F80A25EB}" type="presParOf" srcId="{EC7608EE-767D-0E41-8782-3BF0F5CFF351}" destId="{F81093ED-405E-444E-927C-C5DDABDB3F56}" srcOrd="0" destOrd="0" presId="urn:microsoft.com/office/officeart/2008/layout/SquareAccentList"/>
    <dgm:cxn modelId="{CB62A948-5AAF-EC44-9D8F-9C2F77253A57}" type="presParOf" srcId="{EC7608EE-767D-0E41-8782-3BF0F5CFF351}" destId="{73AFAE6D-F1ED-4E49-80AF-28644A01FE88}" srcOrd="1" destOrd="0" presId="urn:microsoft.com/office/officeart/2008/layout/SquareAccentList"/>
    <dgm:cxn modelId="{9C1AF37C-4011-AF4A-8866-A54B163E12BD}" type="presParOf" srcId="{EC7608EE-767D-0E41-8782-3BF0F5CFF351}" destId="{1B5C6357-0A7F-3E4C-B291-31149D468B5E}" srcOrd="2" destOrd="0" presId="urn:microsoft.com/office/officeart/2008/layout/SquareAccentList"/>
    <dgm:cxn modelId="{EF3A5E52-CFE9-6E46-A4A4-AAD18FB07839}" type="presParOf" srcId="{9E953892-6FA3-D54A-9FE1-B738557015E4}" destId="{3CF6292A-2610-5D47-9B5D-3BBEDA77AC42}" srcOrd="1" destOrd="0" presId="urn:microsoft.com/office/officeart/2008/layout/SquareAccentList"/>
    <dgm:cxn modelId="{2BFDACB2-BBC5-D040-A7BD-5A25BF8B9B0A}" type="presParOf" srcId="{3CF6292A-2610-5D47-9B5D-3BBEDA77AC42}" destId="{3734DBD7-9F37-6F4D-93C8-04CBE6B4DF28}" srcOrd="0" destOrd="0" presId="urn:microsoft.com/office/officeart/2008/layout/SquareAccentList"/>
    <dgm:cxn modelId="{F9AC2869-6B9D-F040-994E-AFE1157B6A2B}" type="presParOf" srcId="{3734DBD7-9F37-6F4D-93C8-04CBE6B4DF28}" destId="{ED80B95F-971C-B540-A5DE-BDD1713E26E5}" srcOrd="0" destOrd="0" presId="urn:microsoft.com/office/officeart/2008/layout/SquareAccentList"/>
    <dgm:cxn modelId="{5A679C33-46A0-264F-8E05-8F9F4364959A}" type="presParOf" srcId="{3734DBD7-9F37-6F4D-93C8-04CBE6B4DF28}" destId="{5B89470B-C81D-A348-85DA-EE60086380E0}" srcOrd="1" destOrd="0" presId="urn:microsoft.com/office/officeart/2008/layout/SquareAccentList"/>
    <dgm:cxn modelId="{965F2943-06A5-1041-828F-913C5112DCED}" type="presParOf" srcId="{3CF6292A-2610-5D47-9B5D-3BBEDA77AC42}" destId="{AE39A731-B6D7-C749-ACEA-8E7C319EAE76}" srcOrd="1" destOrd="0" presId="urn:microsoft.com/office/officeart/2008/layout/SquareAccentList"/>
    <dgm:cxn modelId="{DE9C72F3-9466-B045-8A28-4EDF2309A652}" type="presParOf" srcId="{AE39A731-B6D7-C749-ACEA-8E7C319EAE76}" destId="{C5C9BE46-C30A-2544-8665-707602DE037A}" srcOrd="0" destOrd="0" presId="urn:microsoft.com/office/officeart/2008/layout/SquareAccentList"/>
    <dgm:cxn modelId="{B7682BE7-35EC-E94A-B313-8DE31955673E}" type="presParOf" srcId="{AE39A731-B6D7-C749-ACEA-8E7C319EAE76}" destId="{C804963F-72CE-C249-B94F-E883C63F4CBC}" srcOrd="1" destOrd="0" presId="urn:microsoft.com/office/officeart/2008/layout/SquareAccentList"/>
    <dgm:cxn modelId="{98BBAA15-E0EC-1A43-B48F-6ECCCB00FFF2}" type="presParOf" srcId="{3CF6292A-2610-5D47-9B5D-3BBEDA77AC42}" destId="{9A346159-F7EB-4547-B4F7-BAB1EBA0A573}" srcOrd="2" destOrd="0" presId="urn:microsoft.com/office/officeart/2008/layout/SquareAccentList"/>
    <dgm:cxn modelId="{076CC80E-4AF0-3B46-8E6C-27D1959B1F9F}" type="presParOf" srcId="{9A346159-F7EB-4547-B4F7-BAB1EBA0A573}" destId="{4EA0ECD8-62FA-4A42-9DF5-E93BEAD03112}" srcOrd="0" destOrd="0" presId="urn:microsoft.com/office/officeart/2008/layout/SquareAccentList"/>
    <dgm:cxn modelId="{390D5096-5D29-AE4C-8CDD-7B851B73F46F}" type="presParOf" srcId="{9A346159-F7EB-4547-B4F7-BAB1EBA0A573}" destId="{A14B12FE-C866-4E44-8463-811A3533A2A5}" srcOrd="1" destOrd="0" presId="urn:microsoft.com/office/officeart/2008/layout/SquareAccentList"/>
    <dgm:cxn modelId="{0C435F5A-A0A6-3843-ACDE-C50925195410}" type="presParOf" srcId="{95EE2407-40F9-BA48-A2C3-DEAD4726C78D}" destId="{E2E47519-3FB5-5E4F-8687-F2F4F2644B43}" srcOrd="1" destOrd="0" presId="urn:microsoft.com/office/officeart/2008/layout/SquareAccentList"/>
    <dgm:cxn modelId="{0C2B4B69-2EB4-D44D-8F4C-B7043CB680C9}" type="presParOf" srcId="{E2E47519-3FB5-5E4F-8687-F2F4F2644B43}" destId="{0FDD02D1-64F0-544A-AA8F-B560D9A86933}" srcOrd="0" destOrd="0" presId="urn:microsoft.com/office/officeart/2008/layout/SquareAccentList"/>
    <dgm:cxn modelId="{3C98C72A-D3C9-9E4C-9A2E-507917B26502}" type="presParOf" srcId="{0FDD02D1-64F0-544A-AA8F-B560D9A86933}" destId="{DFC38D9C-3C76-0C4D-82F7-1E5F9C47A333}" srcOrd="0" destOrd="0" presId="urn:microsoft.com/office/officeart/2008/layout/SquareAccentList"/>
    <dgm:cxn modelId="{433BBD8D-8D6E-F24B-99A2-B416364928F6}" type="presParOf" srcId="{0FDD02D1-64F0-544A-AA8F-B560D9A86933}" destId="{DC69AA50-1DB4-6E40-BA1E-8D8D23AC5833}" srcOrd="1" destOrd="0" presId="urn:microsoft.com/office/officeart/2008/layout/SquareAccentList"/>
    <dgm:cxn modelId="{9ADBF38A-4BFF-634D-B8EF-69A4BF4A5643}" type="presParOf" srcId="{0FDD02D1-64F0-544A-AA8F-B560D9A86933}" destId="{09DA9068-FCE0-AB4A-B98E-26771FDC5158}" srcOrd="2" destOrd="0" presId="urn:microsoft.com/office/officeart/2008/layout/SquareAccentList"/>
    <dgm:cxn modelId="{F4292478-5949-7A43-973F-BF7ED0BD36F6}" type="presParOf" srcId="{E2E47519-3FB5-5E4F-8687-F2F4F2644B43}" destId="{FC88AFD3-14CA-1842-A1D3-6975355D585A}" srcOrd="1" destOrd="0" presId="urn:microsoft.com/office/officeart/2008/layout/SquareAccentList"/>
    <dgm:cxn modelId="{7E678ED2-E4DC-1340-ACDB-27ACDBC9B7B5}" type="presParOf" srcId="{FC88AFD3-14CA-1842-A1D3-6975355D585A}" destId="{F7E3D86B-13CC-4E42-9DE4-7EF0E65CF56A}" srcOrd="0" destOrd="0" presId="urn:microsoft.com/office/officeart/2008/layout/SquareAccentList"/>
    <dgm:cxn modelId="{22268DCE-6483-AF41-8F75-0EB7A08A8796}" type="presParOf" srcId="{F7E3D86B-13CC-4E42-9DE4-7EF0E65CF56A}" destId="{03548597-46FE-454F-B739-73CD504BB4D6}" srcOrd="0" destOrd="0" presId="urn:microsoft.com/office/officeart/2008/layout/SquareAccentList"/>
    <dgm:cxn modelId="{D29E7CB1-C816-A946-A91B-0A14728B22F6}" type="presParOf" srcId="{F7E3D86B-13CC-4E42-9DE4-7EF0E65CF56A}" destId="{5814D3B1-96EF-2745-8F27-A391FBA2E525}" srcOrd="1" destOrd="0" presId="urn:microsoft.com/office/officeart/2008/layout/SquareAccentList"/>
    <dgm:cxn modelId="{0C455FDE-71C4-9042-B5F3-CA2CAA0E8FE0}" type="presParOf" srcId="{FC88AFD3-14CA-1842-A1D3-6975355D585A}" destId="{7BD1D808-3712-4444-9147-F5F46325D94E}" srcOrd="1" destOrd="0" presId="urn:microsoft.com/office/officeart/2008/layout/SquareAccentList"/>
    <dgm:cxn modelId="{8C5A5B70-2AB7-CC42-ACEB-F3ABC03FD06F}" type="presParOf" srcId="{7BD1D808-3712-4444-9147-F5F46325D94E}" destId="{707D46FB-854B-544B-B298-9259A83C7795}" srcOrd="0" destOrd="0" presId="urn:microsoft.com/office/officeart/2008/layout/SquareAccentList"/>
    <dgm:cxn modelId="{9DC9A305-5AE8-2145-ACCE-BB6C0B89BFD9}" type="presParOf" srcId="{7BD1D808-3712-4444-9147-F5F46325D94E}" destId="{FD38D290-01DD-A047-8668-93C075E3747D}" srcOrd="1" destOrd="0" presId="urn:microsoft.com/office/officeart/2008/layout/SquareAccentList"/>
    <dgm:cxn modelId="{A862EB40-064A-FF4D-9F6B-9C5F4B4041FD}" type="presParOf" srcId="{FC88AFD3-14CA-1842-A1D3-6975355D585A}" destId="{61263D22-6C41-D74F-92CD-272652B1F06D}" srcOrd="2" destOrd="0" presId="urn:microsoft.com/office/officeart/2008/layout/SquareAccentList"/>
    <dgm:cxn modelId="{CBA8F888-349F-E14C-B775-E9C66F254693}" type="presParOf" srcId="{61263D22-6C41-D74F-92CD-272652B1F06D}" destId="{E16F36FE-227B-0049-B41D-9527BEBC8769}" srcOrd="0" destOrd="0" presId="urn:microsoft.com/office/officeart/2008/layout/SquareAccentList"/>
    <dgm:cxn modelId="{7E5896A7-B396-D940-9438-27D6A8F0F146}" type="presParOf" srcId="{61263D22-6C41-D74F-92CD-272652B1F06D}" destId="{B43E98D8-79E7-044C-ACC7-A6A83BD70E3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093ED-405E-444E-927C-C5DDABDB3F56}">
      <dsp:nvSpPr>
        <dsp:cNvPr id="0" name=""/>
        <dsp:cNvSpPr/>
      </dsp:nvSpPr>
      <dsp:spPr>
        <a:xfrm>
          <a:off x="3178" y="787542"/>
          <a:ext cx="3726362" cy="438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FAE6D-F1ED-4E49-80AF-28644A01FE88}">
      <dsp:nvSpPr>
        <dsp:cNvPr id="0" name=""/>
        <dsp:cNvSpPr/>
      </dsp:nvSpPr>
      <dsp:spPr>
        <a:xfrm>
          <a:off x="3178" y="952186"/>
          <a:ext cx="273752" cy="27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C6357-0A7F-3E4C-B291-31149D468B5E}">
      <dsp:nvSpPr>
        <dsp:cNvPr id="0" name=""/>
        <dsp:cNvSpPr/>
      </dsp:nvSpPr>
      <dsp:spPr>
        <a:xfrm>
          <a:off x="3178" y="0"/>
          <a:ext cx="3726362" cy="78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Analysis</a:t>
          </a:r>
          <a:r>
            <a:rPr lang="zh-CN" altLang="en-US" sz="2500" kern="1200"/>
            <a:t> </a:t>
          </a:r>
          <a:r>
            <a:rPr lang="en-US" altLang="zh-CN" sz="2500" kern="1200"/>
            <a:t>the</a:t>
          </a:r>
          <a:r>
            <a:rPr lang="zh-CN" altLang="en-US" sz="2500" kern="1200"/>
            <a:t> </a:t>
          </a:r>
          <a:r>
            <a:rPr lang="en-US" altLang="zh-CN" sz="2500" kern="1200"/>
            <a:t>optimal</a:t>
          </a:r>
          <a:r>
            <a:rPr lang="zh-CN" altLang="en-US" sz="2500" kern="1200"/>
            <a:t> </a:t>
          </a:r>
          <a:r>
            <a:rPr lang="en-US" altLang="zh-CN" sz="2500" kern="1200"/>
            <a:t>production</a:t>
          </a:r>
          <a:r>
            <a:rPr lang="zh-CN" altLang="en-US" sz="2500" kern="1200"/>
            <a:t> </a:t>
          </a:r>
          <a:r>
            <a:rPr lang="en-US" altLang="zh-CN" sz="2500" kern="1200"/>
            <a:t>volume</a:t>
          </a:r>
          <a:endParaRPr lang="en-GB" sz="2500" kern="1200"/>
        </a:p>
      </dsp:txBody>
      <dsp:txXfrm>
        <a:off x="3178" y="0"/>
        <a:ext cx="3726362" cy="787542"/>
      </dsp:txXfrm>
    </dsp:sp>
    <dsp:sp modelId="{ED80B95F-971C-B540-A5DE-BDD1713E26E5}">
      <dsp:nvSpPr>
        <dsp:cNvPr id="0" name=""/>
        <dsp:cNvSpPr/>
      </dsp:nvSpPr>
      <dsp:spPr>
        <a:xfrm>
          <a:off x="3178" y="1590294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470B-C81D-A348-85DA-EE60086380E0}">
      <dsp:nvSpPr>
        <dsp:cNvPr id="0" name=""/>
        <dsp:cNvSpPr/>
      </dsp:nvSpPr>
      <dsp:spPr>
        <a:xfrm>
          <a:off x="264024" y="1408116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latin typeface="Calibri Light" panose="020F0302020204030204"/>
            </a:rPr>
            <a:t>List out all the resources available</a:t>
          </a:r>
          <a:endParaRPr lang="zh-CN" altLang="en-US" sz="1500" kern="1200"/>
        </a:p>
      </dsp:txBody>
      <dsp:txXfrm>
        <a:off x="264024" y="1408116"/>
        <a:ext cx="3465517" cy="638100"/>
      </dsp:txXfrm>
    </dsp:sp>
    <dsp:sp modelId="{C5C9BE46-C30A-2544-8665-707602DE037A}">
      <dsp:nvSpPr>
        <dsp:cNvPr id="0" name=""/>
        <dsp:cNvSpPr/>
      </dsp:nvSpPr>
      <dsp:spPr>
        <a:xfrm>
          <a:off x="3178" y="2228395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4963F-72CE-C249-B94F-E883C63F4CBC}">
      <dsp:nvSpPr>
        <dsp:cNvPr id="0" name=""/>
        <dsp:cNvSpPr/>
      </dsp:nvSpPr>
      <dsp:spPr>
        <a:xfrm>
          <a:off x="264024" y="2046217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Set the constraints</a:t>
          </a:r>
          <a:endParaRPr lang="en-GB" sz="1500" kern="1200"/>
        </a:p>
      </dsp:txBody>
      <dsp:txXfrm>
        <a:off x="264024" y="2046217"/>
        <a:ext cx="3465517" cy="638100"/>
      </dsp:txXfrm>
    </dsp:sp>
    <dsp:sp modelId="{4EA0ECD8-62FA-4A42-9DF5-E93BEAD03112}">
      <dsp:nvSpPr>
        <dsp:cNvPr id="0" name=""/>
        <dsp:cNvSpPr/>
      </dsp:nvSpPr>
      <dsp:spPr>
        <a:xfrm>
          <a:off x="3178" y="2866496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B12FE-C866-4E44-8463-811A3533A2A5}">
      <dsp:nvSpPr>
        <dsp:cNvPr id="0" name=""/>
        <dsp:cNvSpPr/>
      </dsp:nvSpPr>
      <dsp:spPr>
        <a:xfrm>
          <a:off x="264024" y="2684318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Solve for optimal solution using solver</a:t>
          </a:r>
          <a:endParaRPr lang="en-GB" sz="1500" kern="1200"/>
        </a:p>
      </dsp:txBody>
      <dsp:txXfrm>
        <a:off x="264024" y="2684318"/>
        <a:ext cx="3465517" cy="638100"/>
      </dsp:txXfrm>
    </dsp:sp>
    <dsp:sp modelId="{DFC38D9C-3C76-0C4D-82F7-1E5F9C47A333}">
      <dsp:nvSpPr>
        <dsp:cNvPr id="0" name=""/>
        <dsp:cNvSpPr/>
      </dsp:nvSpPr>
      <dsp:spPr>
        <a:xfrm>
          <a:off x="3915859" y="787542"/>
          <a:ext cx="3726362" cy="438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AA50-1DB4-6E40-BA1E-8D8D23AC5833}">
      <dsp:nvSpPr>
        <dsp:cNvPr id="0" name=""/>
        <dsp:cNvSpPr/>
      </dsp:nvSpPr>
      <dsp:spPr>
        <a:xfrm>
          <a:off x="3915859" y="952186"/>
          <a:ext cx="273752" cy="27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A9068-FCE0-AB4A-B98E-26771FDC5158}">
      <dsp:nvSpPr>
        <dsp:cNvPr id="0" name=""/>
        <dsp:cNvSpPr/>
      </dsp:nvSpPr>
      <dsp:spPr>
        <a:xfrm>
          <a:off x="3915859" y="0"/>
          <a:ext cx="3726362" cy="78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Forecasting</a:t>
          </a:r>
          <a:r>
            <a:rPr lang="zh-CN" altLang="en-US" sz="2500" kern="1200"/>
            <a:t> </a:t>
          </a:r>
          <a:r>
            <a:rPr lang="en-US" altLang="zh-CN" sz="2500" kern="1200"/>
            <a:t>future</a:t>
          </a:r>
          <a:r>
            <a:rPr lang="zh-CN" altLang="en-US" sz="2500" kern="1200"/>
            <a:t> </a:t>
          </a:r>
          <a:r>
            <a:rPr lang="en-US" altLang="zh-CN" sz="2500" kern="1200"/>
            <a:t>trends</a:t>
          </a:r>
          <a:r>
            <a:rPr lang="zh-CN" altLang="en-US" sz="2500" kern="1200">
              <a:latin typeface="Calibri Light" panose="020F0302020204030204"/>
            </a:rPr>
            <a:t> </a:t>
          </a:r>
          <a:endParaRPr lang="en-GB" sz="2500" kern="1200"/>
        </a:p>
      </dsp:txBody>
      <dsp:txXfrm>
        <a:off x="3915859" y="0"/>
        <a:ext cx="3726362" cy="787542"/>
      </dsp:txXfrm>
    </dsp:sp>
    <dsp:sp modelId="{03548597-46FE-454F-B739-73CD504BB4D6}">
      <dsp:nvSpPr>
        <dsp:cNvPr id="0" name=""/>
        <dsp:cNvSpPr/>
      </dsp:nvSpPr>
      <dsp:spPr>
        <a:xfrm>
          <a:off x="3915859" y="1590294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4D3B1-96EF-2745-8F27-A391FBA2E525}">
      <dsp:nvSpPr>
        <dsp:cNvPr id="0" name=""/>
        <dsp:cNvSpPr/>
      </dsp:nvSpPr>
      <dsp:spPr>
        <a:xfrm>
          <a:off x="4176704" y="1408116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Use historical data to estimate growth rate</a:t>
          </a:r>
          <a:endParaRPr lang="en-GB" sz="1500" kern="1200"/>
        </a:p>
      </dsp:txBody>
      <dsp:txXfrm>
        <a:off x="4176704" y="1408116"/>
        <a:ext cx="3465517" cy="638100"/>
      </dsp:txXfrm>
    </dsp:sp>
    <dsp:sp modelId="{707D46FB-854B-544B-B298-9259A83C7795}">
      <dsp:nvSpPr>
        <dsp:cNvPr id="0" name=""/>
        <dsp:cNvSpPr/>
      </dsp:nvSpPr>
      <dsp:spPr>
        <a:xfrm>
          <a:off x="3915859" y="2228395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8D290-01DD-A047-8668-93C075E3747D}">
      <dsp:nvSpPr>
        <dsp:cNvPr id="0" name=""/>
        <dsp:cNvSpPr/>
      </dsp:nvSpPr>
      <dsp:spPr>
        <a:xfrm>
          <a:off x="4176704" y="2046217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Built a multifactor model</a:t>
          </a:r>
          <a:endParaRPr lang="en-GB" sz="1500" kern="1200"/>
        </a:p>
      </dsp:txBody>
      <dsp:txXfrm>
        <a:off x="4176704" y="2046217"/>
        <a:ext cx="3465517" cy="638100"/>
      </dsp:txXfrm>
    </dsp:sp>
    <dsp:sp modelId="{E16F36FE-227B-0049-B41D-9527BEBC8769}">
      <dsp:nvSpPr>
        <dsp:cNvPr id="0" name=""/>
        <dsp:cNvSpPr/>
      </dsp:nvSpPr>
      <dsp:spPr>
        <a:xfrm>
          <a:off x="3915859" y="2866496"/>
          <a:ext cx="273745" cy="2737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98D8-79E7-044C-ACC7-A6A83BD70E36}">
      <dsp:nvSpPr>
        <dsp:cNvPr id="0" name=""/>
        <dsp:cNvSpPr/>
      </dsp:nvSpPr>
      <dsp:spPr>
        <a:xfrm>
          <a:off x="4176704" y="2684318"/>
          <a:ext cx="3465517" cy="63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Draw regression line for each factor considered</a:t>
          </a:r>
          <a:endParaRPr lang="en-GB" sz="1500" kern="1200"/>
        </a:p>
      </dsp:txBody>
      <dsp:txXfrm>
        <a:off x="4176704" y="2684318"/>
        <a:ext cx="3465517" cy="63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3CDE-1033-B848-A41B-8CD658E68D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FCD66-2935-3649-8B9E-5B237A97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Issue: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inventory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forecasting</a:t>
            </a:r>
            <a:r>
              <a:rPr lang="zh-CN" altLang="en-US" dirty="0"/>
              <a:t> 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solver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(production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constraints(resources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constraints/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productivity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 </a:t>
            </a:r>
            <a:r>
              <a:rPr lang="en-US" altLang="zh-CN" dirty="0"/>
              <a:t>(labor</a:t>
            </a:r>
            <a:r>
              <a:rPr lang="zh-CN" altLang="en-US" dirty="0"/>
              <a:t> </a:t>
            </a:r>
            <a:r>
              <a:rPr lang="en-US" altLang="zh-CN" dirty="0"/>
              <a:t>constraints/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hour/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employee)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application:</a:t>
            </a:r>
            <a:r>
              <a:rPr lang="zh-CN" altLang="en-US" dirty="0"/>
              <a:t> </a:t>
            </a:r>
            <a:r>
              <a:rPr lang="en-US" altLang="zh-CN" dirty="0"/>
              <a:t>trendline</a:t>
            </a:r>
            <a:r>
              <a:rPr lang="zh-CN" altLang="en-US" dirty="0"/>
              <a:t> </a:t>
            </a:r>
            <a:r>
              <a:rPr lang="en-US" altLang="zh-CN" dirty="0"/>
              <a:t>graph,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 </a:t>
            </a:r>
            <a:r>
              <a:rPr lang="en-US" altLang="zh-CN" dirty="0"/>
              <a:t>demand,</a:t>
            </a:r>
            <a:r>
              <a:rPr lang="zh-CN" altLang="en-US" dirty="0"/>
              <a:t> </a:t>
            </a:r>
            <a:endParaRPr lang="en-SG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application: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influencing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SG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inventory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reason: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products,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suggest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selling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b="0" dirty="0"/>
              <a:t>forecasting</a:t>
            </a:r>
            <a:r>
              <a:rPr lang="zh-CN" altLang="en-US" b="0" dirty="0"/>
              <a:t> </a:t>
            </a:r>
            <a:r>
              <a:rPr lang="en-US" altLang="zh-CN" b="0" dirty="0"/>
              <a:t>method</a:t>
            </a:r>
            <a:r>
              <a:rPr lang="zh-CN" altLang="en-US" b="0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endParaRPr lang="en-SG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example)</a:t>
            </a:r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  <a:r>
              <a:rPr lang="zh-CN" altLang="en-US" dirty="0"/>
              <a:t> </a:t>
            </a:r>
            <a:r>
              <a:rPr lang="en-US" altLang="zh-CN" dirty="0"/>
              <a:t>Index,</a:t>
            </a:r>
            <a:r>
              <a:rPr lang="zh-CN" altLang="en-US" dirty="0"/>
              <a:t> </a:t>
            </a:r>
            <a:r>
              <a:rPr lang="en-US" altLang="zh-CN" dirty="0"/>
              <a:t>match,</a:t>
            </a:r>
            <a:r>
              <a:rPr lang="zh-CN" altLang="en-US" dirty="0"/>
              <a:t> </a:t>
            </a:r>
            <a:r>
              <a:rPr lang="en-US" altLang="zh-CN" dirty="0"/>
              <a:t>lookup,</a:t>
            </a:r>
            <a:r>
              <a:rPr lang="zh-CN" altLang="en-US" dirty="0"/>
              <a:t> </a:t>
            </a:r>
            <a:r>
              <a:rPr lang="en-US" altLang="zh-CN" dirty="0"/>
              <a:t>trendline,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distribution,</a:t>
            </a:r>
            <a:r>
              <a:rPr lang="zh-CN" altLang="en-US" dirty="0"/>
              <a:t> </a:t>
            </a:r>
            <a:r>
              <a:rPr lang="en-US" altLang="zh-CN" dirty="0"/>
              <a:t>rand,</a:t>
            </a:r>
            <a:r>
              <a:rPr lang="zh-CN" altLang="en-US" dirty="0"/>
              <a:t> </a:t>
            </a:r>
            <a:r>
              <a:rPr lang="en-US" altLang="zh-CN" dirty="0"/>
              <a:t>rand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FCD66-2935-3649-8B9E-5B237A97BF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Issue:</a:t>
            </a:r>
          </a:p>
          <a:p>
            <a:pPr marL="171450" indent="-171450">
              <a:buFontTx/>
              <a:buChar char="-"/>
            </a:pPr>
            <a:r>
              <a:rPr lang="en-US" altLang="zh-CN"/>
              <a:t>High</a:t>
            </a:r>
            <a:r>
              <a:rPr lang="zh-CN" altLang="en-US"/>
              <a:t> </a:t>
            </a:r>
            <a:r>
              <a:rPr lang="en-US" altLang="zh-CN"/>
              <a:t>level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inventory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due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lack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forecasting</a:t>
            </a:r>
            <a:r>
              <a:rPr lang="zh-CN" altLang="en-US"/>
              <a:t> </a:t>
            </a:r>
            <a:r>
              <a:rPr lang="en-US" altLang="zh-CN"/>
              <a:t>ability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solver</a:t>
            </a:r>
            <a:r>
              <a:rPr lang="zh-CN" altLang="en-US"/>
              <a:t> </a:t>
            </a:r>
            <a:r>
              <a:rPr lang="en-US" altLang="zh-CN"/>
              <a:t>linear</a:t>
            </a:r>
            <a:r>
              <a:rPr lang="zh-CN" altLang="en-US"/>
              <a:t> </a:t>
            </a:r>
            <a:r>
              <a:rPr lang="en-US" altLang="zh-CN"/>
              <a:t>programming</a:t>
            </a:r>
            <a:r>
              <a:rPr lang="zh-CN" altLang="en-US"/>
              <a:t> </a:t>
            </a:r>
            <a:r>
              <a:rPr lang="en-US" altLang="zh-CN"/>
              <a:t>(production</a:t>
            </a:r>
            <a:r>
              <a:rPr lang="zh-CN" altLang="en-US"/>
              <a:t> </a:t>
            </a:r>
            <a:r>
              <a:rPr lang="en-US" altLang="zh-CN"/>
              <a:t>capacity</a:t>
            </a:r>
            <a:r>
              <a:rPr lang="zh-CN" altLang="en-US"/>
              <a:t> </a:t>
            </a:r>
            <a:r>
              <a:rPr lang="en-US" altLang="zh-CN"/>
              <a:t>constraints(resources</a:t>
            </a:r>
            <a:r>
              <a:rPr lang="zh-CN" altLang="en-US"/>
              <a:t> </a:t>
            </a:r>
            <a:r>
              <a:rPr lang="en-US" altLang="zh-CN"/>
              <a:t>capacity</a:t>
            </a:r>
            <a:r>
              <a:rPr lang="zh-CN" altLang="en-US"/>
              <a:t> </a:t>
            </a:r>
            <a:r>
              <a:rPr lang="en-US" altLang="zh-CN"/>
              <a:t>constraints/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productivity</a:t>
            </a:r>
            <a:r>
              <a:rPr lang="zh-CN" altLang="en-US"/>
              <a:t> </a:t>
            </a:r>
            <a:r>
              <a:rPr lang="en-US" altLang="zh-CN"/>
              <a:t>constraints</a:t>
            </a:r>
            <a:r>
              <a:rPr lang="zh-CN" altLang="en-US"/>
              <a:t>  </a:t>
            </a:r>
            <a:r>
              <a:rPr lang="en-US" altLang="zh-CN"/>
              <a:t>(labor</a:t>
            </a:r>
            <a:r>
              <a:rPr lang="zh-CN" altLang="en-US"/>
              <a:t> </a:t>
            </a:r>
            <a:r>
              <a:rPr lang="en-US" altLang="zh-CN"/>
              <a:t>constraints/</a:t>
            </a:r>
            <a:r>
              <a:rPr lang="zh-CN" altLang="en-US"/>
              <a:t> </a:t>
            </a:r>
            <a:r>
              <a:rPr lang="en-US" altLang="zh-CN"/>
              <a:t>working</a:t>
            </a:r>
            <a:r>
              <a:rPr lang="zh-CN" altLang="en-US"/>
              <a:t> </a:t>
            </a:r>
            <a:r>
              <a:rPr lang="en-US" altLang="zh-CN"/>
              <a:t>hour/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employee)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application:</a:t>
            </a:r>
            <a:r>
              <a:rPr lang="zh-CN" altLang="en-US"/>
              <a:t> </a:t>
            </a:r>
            <a:r>
              <a:rPr lang="en-US" altLang="zh-CN"/>
              <a:t>trendline</a:t>
            </a:r>
            <a:r>
              <a:rPr lang="zh-CN" altLang="en-US"/>
              <a:t> </a:t>
            </a:r>
            <a:r>
              <a:rPr lang="en-US" altLang="zh-CN"/>
              <a:t>graph,</a:t>
            </a:r>
            <a:r>
              <a:rPr lang="zh-CN" altLang="en-US"/>
              <a:t> </a:t>
            </a:r>
            <a:r>
              <a:rPr lang="en-US" altLang="zh-CN"/>
              <a:t>predict</a:t>
            </a:r>
            <a:r>
              <a:rPr lang="zh-CN" altLang="en-US"/>
              <a:t> </a:t>
            </a:r>
            <a:r>
              <a:rPr lang="en-US" altLang="zh-CN"/>
              <a:t>aggregate</a:t>
            </a:r>
            <a:r>
              <a:rPr lang="zh-CN" altLang="en-US"/>
              <a:t> </a:t>
            </a:r>
            <a:r>
              <a:rPr lang="en-US" altLang="zh-CN"/>
              <a:t>demand,</a:t>
            </a:r>
            <a:r>
              <a:rPr lang="zh-CN" altLang="en-US"/>
              <a:t> </a:t>
            </a:r>
            <a:endParaRPr lang="en-SG" altLang="zh-CN"/>
          </a:p>
          <a:p>
            <a:pPr marL="171450" indent="-171450">
              <a:buFontTx/>
              <a:buChar char="-"/>
            </a:pP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better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cost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application: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influencing</a:t>
            </a:r>
            <a:r>
              <a:rPr lang="zh-CN" altLang="en-US"/>
              <a:t> </a:t>
            </a:r>
            <a:r>
              <a:rPr lang="en-US" altLang="zh-CN"/>
              <a:t>diagram.</a:t>
            </a:r>
            <a:r>
              <a:rPr lang="zh-CN" altLang="en-US"/>
              <a:t> </a:t>
            </a:r>
            <a:endParaRPr lang="en-SG" altLang="zh-CN"/>
          </a:p>
          <a:p>
            <a:pPr marL="171450" indent="-171450">
              <a:buFontTx/>
              <a:buChar char="-"/>
            </a:pPr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1:</a:t>
            </a:r>
            <a:r>
              <a:rPr lang="zh-CN" altLang="en-US"/>
              <a:t> </a:t>
            </a:r>
            <a:r>
              <a:rPr lang="en-US" altLang="zh-CN"/>
              <a:t>identify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reason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high</a:t>
            </a:r>
            <a:r>
              <a:rPr lang="zh-CN" altLang="en-US"/>
              <a:t> </a:t>
            </a:r>
            <a:r>
              <a:rPr lang="en-US" altLang="zh-CN"/>
              <a:t>level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inventory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reason:</a:t>
            </a:r>
            <a:r>
              <a:rPr lang="zh-CN" altLang="en-US"/>
              <a:t> </a:t>
            </a:r>
            <a:r>
              <a:rPr lang="en-US" altLang="zh-CN"/>
              <a:t>design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many</a:t>
            </a:r>
            <a:r>
              <a:rPr lang="zh-CN" altLang="en-US"/>
              <a:t> </a:t>
            </a:r>
            <a:r>
              <a:rPr lang="en-US" altLang="zh-CN"/>
              <a:t>products,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suggest</a:t>
            </a:r>
            <a:r>
              <a:rPr lang="zh-CN" altLang="en-US"/>
              <a:t> </a:t>
            </a:r>
            <a:r>
              <a:rPr lang="en-US" altLang="zh-CN"/>
              <a:t>company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focus</a:t>
            </a:r>
            <a:r>
              <a:rPr lang="zh-CN" altLang="en-US"/>
              <a:t> </a:t>
            </a:r>
            <a:r>
              <a:rPr lang="en-US" altLang="zh-CN"/>
              <a:t>design</a:t>
            </a:r>
            <a:r>
              <a:rPr lang="zh-CN" altLang="en-US"/>
              <a:t> </a:t>
            </a:r>
            <a:r>
              <a:rPr lang="en-US" altLang="zh-CN"/>
              <a:t>top</a:t>
            </a:r>
            <a:r>
              <a:rPr lang="zh-CN" altLang="en-US"/>
              <a:t> </a:t>
            </a:r>
            <a:r>
              <a:rPr lang="en-US" altLang="zh-CN"/>
              <a:t>10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selling</a:t>
            </a:r>
            <a:r>
              <a:rPr lang="zh-CN" altLang="en-US"/>
              <a:t> </a:t>
            </a:r>
            <a:r>
              <a:rPr lang="en-US" altLang="zh-CN"/>
              <a:t>product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 b="0"/>
              <a:t>forecasting</a:t>
            </a:r>
            <a:r>
              <a:rPr lang="zh-CN" altLang="en-US" b="0"/>
              <a:t> </a:t>
            </a:r>
            <a:r>
              <a:rPr lang="en-US" altLang="zh-CN" b="0"/>
              <a:t>method</a:t>
            </a:r>
            <a:r>
              <a:rPr lang="zh-CN" altLang="en-US" b="0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identify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top</a:t>
            </a:r>
            <a:r>
              <a:rPr lang="zh-CN" altLang="en-US"/>
              <a:t> </a:t>
            </a:r>
            <a:r>
              <a:rPr lang="en-US" altLang="zh-CN"/>
              <a:t>10</a:t>
            </a:r>
            <a:r>
              <a:rPr lang="zh-CN" altLang="en-US"/>
              <a:t> </a:t>
            </a:r>
            <a:r>
              <a:rPr lang="en-US" altLang="zh-CN"/>
              <a:t>products</a:t>
            </a:r>
            <a:endParaRPr lang="en-SG" altLang="zh-CN"/>
          </a:p>
          <a:p>
            <a:pPr marL="171450" indent="-171450">
              <a:buFontTx/>
              <a:buChar char="-"/>
            </a:pPr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2:</a:t>
            </a:r>
            <a:r>
              <a:rPr lang="zh-CN" altLang="en-US"/>
              <a:t> </a:t>
            </a:r>
            <a:r>
              <a:rPr lang="en-US" altLang="zh-CN"/>
              <a:t>based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previous</a:t>
            </a:r>
            <a:r>
              <a:rPr lang="zh-CN" altLang="en-US"/>
              <a:t> </a:t>
            </a:r>
            <a:r>
              <a:rPr lang="en-US" altLang="zh-CN"/>
              <a:t>sales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calculate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optimal</a:t>
            </a:r>
            <a:r>
              <a:rPr lang="zh-CN" altLang="en-US"/>
              <a:t> </a:t>
            </a:r>
            <a:r>
              <a:rPr lang="en-US" altLang="zh-CN"/>
              <a:t>production</a:t>
            </a:r>
            <a:r>
              <a:rPr lang="zh-CN" altLang="en-US"/>
              <a:t> </a:t>
            </a:r>
            <a:r>
              <a:rPr lang="en-US" altLang="zh-CN"/>
              <a:t>quantity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10</a:t>
            </a:r>
            <a:r>
              <a:rPr lang="zh-CN" altLang="en-US"/>
              <a:t> </a:t>
            </a:r>
            <a:r>
              <a:rPr lang="en-US" altLang="zh-CN"/>
              <a:t>products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err="1"/>
              <a:t>eg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like</a:t>
            </a:r>
            <a:r>
              <a:rPr lang="zh-CN" altLang="en-US"/>
              <a:t> </a:t>
            </a:r>
            <a:r>
              <a:rPr lang="en-US" altLang="zh-CN"/>
              <a:t>F1</a:t>
            </a:r>
            <a:r>
              <a:rPr lang="zh-CN" altLang="en-US"/>
              <a:t> </a:t>
            </a:r>
            <a:r>
              <a:rPr lang="en-US" altLang="zh-CN"/>
              <a:t>race</a:t>
            </a:r>
            <a:r>
              <a:rPr lang="zh-CN" altLang="en-US"/>
              <a:t> </a:t>
            </a:r>
            <a:r>
              <a:rPr lang="en-US" altLang="zh-CN"/>
              <a:t>example)</a:t>
            </a:r>
          </a:p>
          <a:p>
            <a:pPr marL="171450" indent="-171450">
              <a:buFontTx/>
              <a:buChar char="-"/>
            </a:pPr>
            <a:endParaRPr lang="en-US" altLang="zh-CN"/>
          </a:p>
          <a:p>
            <a:pPr marL="171450" indent="-171450">
              <a:buFontTx/>
              <a:buChar char="-"/>
            </a:pP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  <a:r>
              <a:rPr lang="zh-CN" altLang="en-US" dirty="0"/>
              <a:t> </a:t>
            </a:r>
            <a:r>
              <a:rPr lang="en-US" altLang="zh-CN"/>
              <a:t>Index,</a:t>
            </a:r>
            <a:r>
              <a:rPr lang="zh-CN" altLang="en-US"/>
              <a:t> </a:t>
            </a:r>
            <a:r>
              <a:rPr lang="en-US" altLang="zh-CN"/>
              <a:t>match,</a:t>
            </a:r>
            <a:r>
              <a:rPr lang="zh-CN" altLang="en-US"/>
              <a:t> </a:t>
            </a:r>
            <a:r>
              <a:rPr lang="en-US" altLang="zh-CN"/>
              <a:t>lookup,</a:t>
            </a:r>
            <a:r>
              <a:rPr lang="zh-CN" altLang="en-US"/>
              <a:t> </a:t>
            </a:r>
            <a:r>
              <a:rPr lang="en-US" altLang="zh-CN"/>
              <a:t>trendline,</a:t>
            </a:r>
            <a:r>
              <a:rPr lang="zh-CN" altLang="en-US"/>
              <a:t> </a:t>
            </a:r>
            <a:r>
              <a:rPr lang="en-US" altLang="zh-CN"/>
              <a:t>normal</a:t>
            </a:r>
            <a:r>
              <a:rPr lang="zh-CN" altLang="en-US"/>
              <a:t> </a:t>
            </a:r>
            <a:r>
              <a:rPr lang="en-US" altLang="zh-CN"/>
              <a:t>distribution,</a:t>
            </a:r>
            <a:r>
              <a:rPr lang="zh-CN" altLang="en-US"/>
              <a:t> </a:t>
            </a:r>
            <a:r>
              <a:rPr lang="en-US" altLang="zh-CN"/>
              <a:t>rand,</a:t>
            </a:r>
            <a:r>
              <a:rPr lang="zh-CN" altLang="en-US"/>
              <a:t> </a:t>
            </a:r>
            <a:r>
              <a:rPr lang="en-US" altLang="zh-CN"/>
              <a:t>rand</a:t>
            </a:r>
            <a:r>
              <a:rPr lang="zh-CN" altLang="en-US"/>
              <a:t> </a:t>
            </a:r>
            <a:r>
              <a:rPr lang="en-US" altLang="zh-CN"/>
              <a:t>between</a:t>
            </a:r>
          </a:p>
          <a:p>
            <a:pPr marL="171450" indent="-171450">
              <a:buFontTx/>
              <a:buChar char="-"/>
            </a:pPr>
            <a:endParaRPr lang="en-US" altLang="zh-CN"/>
          </a:p>
          <a:p>
            <a:pPr marL="171450" indent="-171450">
              <a:buFontTx/>
              <a:buChar char="-"/>
            </a:pPr>
            <a:endParaRPr lang="en-US" altLang="zh-CN"/>
          </a:p>
          <a:p>
            <a:pPr marL="171450" indent="-171450">
              <a:buFontTx/>
              <a:buChar char="-"/>
            </a:pPr>
            <a:endParaRPr lang="en-US" altLang="zh-CN"/>
          </a:p>
          <a:p>
            <a:pPr marL="171450" indent="-171450">
              <a:buFontTx/>
              <a:buChar char="-"/>
            </a:pPr>
            <a:endParaRPr lang="en-SG" altLang="zh-CN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FCD66-2935-3649-8B9E-5B237A97BF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656-4DAB-4DB9-83C1-7BC52FEA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C20C6-9B1D-4E1D-88DE-DABBB0C50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38F27A-95A6-49B0-BCCD-D5F81FCADAA4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BD2507-A64A-43ED-ADD3-24FA513DE62C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00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5D93C-D4EA-4DC5-A877-577CB2D38CAF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D04505-0239-4D18-8BE0-32017B02FE2F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87EFC2-C5CD-4529-8DAB-07A1384F5A5E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0909A-AB7E-4B85-A577-1D1BD92FD3E8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BC6CC-C274-4D06-A34D-9978EBD02194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C0C3A-91D3-4AC4-81CA-C74F87080AE9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39F01-096F-44E8-911C-B3CD899DFBE7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C2E1-860A-43A4-8579-A6E7052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FEC2-80F3-4775-AEC8-CC69C15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A9CCC2-CA11-4E21-AB59-C772315147F8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04E04-CAF2-453D-823F-83450E7B4646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ABCB0C-F923-49B3-8D11-8B08A48870E4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A72E4-A2F3-4E9C-A596-D434152EEB86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EA38E5-6DB2-4040-8211-E297342E1E74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4DA35A-8DB6-4C05-BFBC-215C2ADD2BAB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73DFF-AFE1-4069-91A1-0548DF099F64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9892F-18A0-42FD-9767-E1EBE163690F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EE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FDC07A-346B-4B14-821A-35B88EF3D185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B106B-A53B-4880-9537-06F3447D1450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139-E026-4773-9038-208D993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A36-A482-4E9B-B38B-49AF5D5E8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7F3-9B58-492C-9985-F5252F7D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8EDCC-6D29-4F2F-90C8-D8DB07EA17FB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B3F60-4A18-42A8-87CA-2428E0BED745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3ECED-2E45-4456-ACA0-99EE38CB7118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26442F-292B-4D36-871F-9DDFAE5C7E35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001A2-0E4F-48F7-8C78-569C452206AA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BBB4F-1C62-49F1-B41B-E8B6411231B3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A201A9-F47D-40F3-9072-B48F4EF9E9BC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ED8187-F6DF-4D30-9D30-74985318942A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F0158A-B736-400D-B40A-78E793A0E88B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22D882-BB08-4DE4-932C-ED3D7486C1D1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5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139-E026-4773-9038-208D993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A36-A482-4E9B-B38B-49AF5D5E8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7F3-9B58-492C-9985-F5252F7D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C97FC-DAE5-4B8A-994F-86F7B55448F1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84086-A579-4C65-915F-7FF6A1F81C8C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0B906-69AC-4B5E-9E00-99DE9465D74C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D7D2F7-BF6D-4056-B639-2BA05C059D6C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F69CBD-963C-4854-9FB1-6F4E68130B96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7506C0-8EFB-4B38-8C9C-994C11E85CC7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D01D60-A75E-4B66-9FA3-FF38BDD84DE3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5BAA40-DABB-480A-AE11-9D400386BA15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6A53CF-99DA-43E4-B5C4-5971FE4CEF17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BB60EB-17DC-41C8-92E6-17721EB7B3E4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139-E026-4773-9038-208D993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A36-A482-4E9B-B38B-49AF5D5E8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7F3-9B58-492C-9985-F5252F7D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914AAE-2CD0-41C3-8BA7-E96D68C0AA1F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D5424-D1AB-4770-830B-52A693CACC47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437445-C723-4615-BF23-3298932C2DAA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E30323-4078-4BAC-AF14-CD473AF22D62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41957A-4503-4226-ABE6-DE2E89E7F7B4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8B056A-28C0-47E2-B72D-1A7600C150DE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B9F512-CD6A-47CB-AA10-3705F929E5F9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FCA2CE-A869-49F5-82E5-71C212F1D56E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57D84A-2FFE-4537-9253-5452EFC11B9F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B42305-965A-4ADE-BC92-DFF0250F2EA4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9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139-E026-4773-9038-208D993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A36-A482-4E9B-B38B-49AF5D5E8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7F3-9B58-492C-9985-F5252F7D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4833D-975C-44C1-AF90-9E83FB83B91A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3D8E6-9796-4456-AD07-D1A117B26A7A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39FDD-8C52-4D78-B9B1-8CB39267C30F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CF9672-4064-4F8C-A371-85458AEDD1B2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C854-F99A-4692-A878-B4BDECB0D6B4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2566D7-5EBD-43B1-9821-01133B9D6F23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0D2597-E968-46B9-BEE3-7B663BF7A248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7081A-CBA4-4C6E-8388-FB3DF72E63B0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620DF4-06BE-42D0-BA2B-8547E5A86F97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F9E2EF-22A0-49CA-829C-F6D8D571DD61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1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139-E026-4773-9038-208D993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7A36-A482-4E9B-B38B-49AF5D5E8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7F3-9B58-492C-9985-F5252F7D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38D71-4A39-44D1-9713-9C2CC79C810F}"/>
              </a:ext>
            </a:extLst>
          </p:cNvPr>
          <p:cNvSpPr/>
          <p:nvPr userDrawn="1"/>
        </p:nvSpPr>
        <p:spPr>
          <a:xfrm>
            <a:off x="0" y="365125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504BF-CF0B-4112-9226-E611FF18177F}"/>
              </a:ext>
            </a:extLst>
          </p:cNvPr>
          <p:cNvSpPr/>
          <p:nvPr userDrawn="1"/>
        </p:nvSpPr>
        <p:spPr>
          <a:xfrm>
            <a:off x="-1084006" y="365125"/>
            <a:ext cx="730045" cy="571398"/>
          </a:xfrm>
          <a:prstGeom prst="rect">
            <a:avLst/>
          </a:prstGeom>
          <a:solidFill>
            <a:srgbClr val="1F284F"/>
          </a:solidFill>
          <a:ln>
            <a:solidFill>
              <a:srgbClr val="1F2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924183-2D2D-45E6-B098-9BD6A22544D1}"/>
              </a:ext>
            </a:extLst>
          </p:cNvPr>
          <p:cNvSpPr/>
          <p:nvPr userDrawn="1"/>
        </p:nvSpPr>
        <p:spPr>
          <a:xfrm>
            <a:off x="-1084007" y="1088923"/>
            <a:ext cx="730045" cy="571398"/>
          </a:xfrm>
          <a:prstGeom prst="rect">
            <a:avLst/>
          </a:prstGeom>
          <a:solidFill>
            <a:srgbClr val="B49959"/>
          </a:solidFill>
          <a:ln>
            <a:solidFill>
              <a:srgbClr val="B49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93DE1-4A04-42A0-B98B-9937587A7415}"/>
              </a:ext>
            </a:extLst>
          </p:cNvPr>
          <p:cNvGrpSpPr/>
          <p:nvPr userDrawn="1"/>
        </p:nvGrpSpPr>
        <p:grpSpPr>
          <a:xfrm>
            <a:off x="0" y="6547660"/>
            <a:ext cx="12192000" cy="369332"/>
            <a:chOff x="0" y="6547660"/>
            <a:chExt cx="12192000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2381A3-BBCF-481C-85F3-76C8CC585755}"/>
                </a:ext>
              </a:extLst>
            </p:cNvPr>
            <p:cNvSpPr/>
            <p:nvPr userDrawn="1"/>
          </p:nvSpPr>
          <p:spPr>
            <a:xfrm>
              <a:off x="0" y="6585155"/>
              <a:ext cx="12192000" cy="272845"/>
            </a:xfrm>
            <a:prstGeom prst="rect">
              <a:avLst/>
            </a:prstGeom>
            <a:solidFill>
              <a:srgbClr val="1F28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9190C2-92FB-4ADA-9365-9DC6894C67E2}"/>
                </a:ext>
              </a:extLst>
            </p:cNvPr>
            <p:cNvSpPr txBox="1"/>
            <p:nvPr userDrawn="1"/>
          </p:nvSpPr>
          <p:spPr>
            <a:xfrm>
              <a:off x="311565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The Problem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91FA8-1524-45A7-AF78-03FDC6109B98}"/>
                </a:ext>
              </a:extLst>
            </p:cNvPr>
            <p:cNvSpPr txBox="1"/>
            <p:nvPr userDrawn="1"/>
          </p:nvSpPr>
          <p:spPr>
            <a:xfrm>
              <a:off x="2550476" y="654766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Topic Choice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CFC5BC-E4C7-4521-AAC6-3253B3F3876C}"/>
                </a:ext>
              </a:extLst>
            </p:cNvPr>
            <p:cNvSpPr txBox="1"/>
            <p:nvPr userDrawn="1"/>
          </p:nvSpPr>
          <p:spPr>
            <a:xfrm>
              <a:off x="4789387" y="6547660"/>
              <a:ext cx="18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 Description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7043C9-18DF-4BCF-B4C3-260D7E168D37}"/>
                </a:ext>
              </a:extLst>
            </p:cNvPr>
            <p:cNvSpPr txBox="1"/>
            <p:nvPr userDrawn="1"/>
          </p:nvSpPr>
          <p:spPr>
            <a:xfrm>
              <a:off x="9725939" y="6547660"/>
              <a:ext cx="219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Excel functions/ Skills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606952-F17F-4F38-97FE-72110BB3CDBD}"/>
                </a:ext>
              </a:extLst>
            </p:cNvPr>
            <p:cNvSpPr txBox="1"/>
            <p:nvPr userDrawn="1"/>
          </p:nvSpPr>
          <p:spPr>
            <a:xfrm>
              <a:off x="7372117" y="6547660"/>
              <a:ext cx="148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Plan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5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A73F3-73C3-4B4F-9AAF-3F1198B6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D18B-B603-4505-B554-EF26E738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BED226C-70ED-456F-BF89-460B7167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3EB17-D78B-4E7A-9CDC-26D245B3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SiMSCI Futures and STI ETF Arbitrage 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902F-2FAD-47AC-805E-F3FD1084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Group :</a:t>
            </a:r>
            <a:r>
              <a:rPr lang="en-US" altLang="zh-CN">
                <a:solidFill>
                  <a:srgbClr val="FFFFFF"/>
                </a:solidFill>
              </a:rPr>
              <a:t>Peng Shaohua, Guo Xiangshuai, Xu Wei, Minh Nguyen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B25C-B1FF-4603-8A9C-F7A256B1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Topic choice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470B9-2504-4011-B912-CD6BB5B6EC05}"/>
              </a:ext>
            </a:extLst>
          </p:cNvPr>
          <p:cNvSpPr txBox="1"/>
          <p:nvPr/>
        </p:nvSpPr>
        <p:spPr>
          <a:xfrm>
            <a:off x="690113" y="2352136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Underlying </a:t>
            </a:r>
            <a:r>
              <a:rPr lang="en-GB" altLang="zh-CN" dirty="0">
                <a:solidFill>
                  <a:schemeClr val="bg1"/>
                </a:solidFill>
              </a:rPr>
              <a:t>stock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GB" altLang="zh-CN" dirty="0">
                <a:solidFill>
                  <a:schemeClr val="bg1"/>
                </a:solidFill>
              </a:rPr>
              <a:t>price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02BC0-33BB-4FCF-A66D-F92F650D0FE1}"/>
              </a:ext>
            </a:extLst>
          </p:cNvPr>
          <p:cNvSpPr txBox="1"/>
          <p:nvPr/>
        </p:nvSpPr>
        <p:spPr>
          <a:xfrm>
            <a:off x="690113" y="3662794"/>
            <a:ext cx="1408979" cy="923330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Portfolio composition file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A28F8-E893-4683-A25D-3E51456E510F}"/>
              </a:ext>
            </a:extLst>
          </p:cNvPr>
          <p:cNvSpPr txBox="1"/>
          <p:nvPr/>
        </p:nvSpPr>
        <p:spPr>
          <a:xfrm>
            <a:off x="4137803" y="3662794"/>
            <a:ext cx="1408979" cy="923330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shares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81728-1387-4C79-A6E7-4C9C220AECA2}"/>
              </a:ext>
            </a:extLst>
          </p:cNvPr>
          <p:cNvSpPr txBox="1"/>
          <p:nvPr/>
        </p:nvSpPr>
        <p:spPr>
          <a:xfrm>
            <a:off x="2413958" y="3662794"/>
            <a:ext cx="1408979" cy="923330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Weight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BE81A-EDC0-46FB-8320-2DDB1416A71F}"/>
              </a:ext>
            </a:extLst>
          </p:cNvPr>
          <p:cNvSpPr txBox="1"/>
          <p:nvPr/>
        </p:nvSpPr>
        <p:spPr>
          <a:xfrm>
            <a:off x="2413959" y="2352136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Live price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2110E-67F1-4092-851C-5D24F8448C1C}"/>
              </a:ext>
            </a:extLst>
          </p:cNvPr>
          <p:cNvSpPr txBox="1"/>
          <p:nvPr/>
        </p:nvSpPr>
        <p:spPr>
          <a:xfrm>
            <a:off x="6407989" y="3798498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Fair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B5EE3-4132-409C-A6BE-76B0E2B28340}"/>
              </a:ext>
            </a:extLst>
          </p:cNvPr>
          <p:cNvSpPr txBox="1"/>
          <p:nvPr/>
        </p:nvSpPr>
        <p:spPr>
          <a:xfrm>
            <a:off x="4137803" y="5218981"/>
            <a:ext cx="160163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Earning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announcement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93B75-86A0-42AB-BB89-09948484103A}"/>
              </a:ext>
            </a:extLst>
          </p:cNvPr>
          <p:cNvSpPr txBox="1"/>
          <p:nvPr/>
        </p:nvSpPr>
        <p:spPr>
          <a:xfrm>
            <a:off x="690113" y="5233199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SGX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30FFE-F0EA-4618-9F78-9D8E71168D89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2099092" y="2675302"/>
            <a:ext cx="31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02960-98B2-467B-A8C8-377FC742E68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099092" y="4124459"/>
            <a:ext cx="31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5B73F6-05A0-4C48-B979-6B113669DCA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822937" y="4124459"/>
            <a:ext cx="31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07A8F-3316-43D1-ABF9-39837571AEE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546782" y="4121664"/>
            <a:ext cx="861207" cy="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713FB5-66B7-4FA2-845F-7E69A6C0D537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2099092" y="5542147"/>
            <a:ext cx="2038711" cy="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3A43AA-0D00-47DE-971A-30DA710FB3C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822938" y="2675302"/>
            <a:ext cx="2585051" cy="144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E0BD7-D3A6-45B3-BF98-50849C844B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739442" y="4121664"/>
            <a:ext cx="668547" cy="14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238C6B-FCE5-4FA2-AE8E-4BB7BEA0FBB7}"/>
              </a:ext>
            </a:extLst>
          </p:cNvPr>
          <p:cNvSpPr txBox="1"/>
          <p:nvPr/>
        </p:nvSpPr>
        <p:spPr>
          <a:xfrm>
            <a:off x="690113" y="1529105"/>
            <a:ext cx="1408979" cy="369332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Bloomberg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F46AD7-DDED-4F90-B3D3-2C6606BD5E09}"/>
              </a:ext>
            </a:extLst>
          </p:cNvPr>
          <p:cNvSpPr txBox="1"/>
          <p:nvPr/>
        </p:nvSpPr>
        <p:spPr>
          <a:xfrm>
            <a:off x="6400799" y="1134554"/>
            <a:ext cx="1408979" cy="1200329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Live Futures price and ETF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E9C47E-6611-419D-932E-2ADBD3DFDC2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2099092" y="1713771"/>
            <a:ext cx="4301707" cy="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CEC73-05FB-4487-8285-4041E8E8EA6E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7809778" y="1734719"/>
            <a:ext cx="158156" cy="112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DCCBF5-B1BF-4ADC-A5DF-132340BEFEDA}"/>
              </a:ext>
            </a:extLst>
          </p:cNvPr>
          <p:cNvSpPr txBox="1"/>
          <p:nvPr/>
        </p:nvSpPr>
        <p:spPr>
          <a:xfrm>
            <a:off x="7967934" y="2537498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Premium or Discount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57A421-E941-4006-A02D-6D54452E72BE}"/>
              </a:ext>
            </a:extLst>
          </p:cNvPr>
          <p:cNvCxnSpPr>
            <a:cxnSpLocks/>
            <a:stCxn id="20" idx="3"/>
            <a:endCxn id="63" idx="1"/>
          </p:cNvCxnSpPr>
          <p:nvPr/>
        </p:nvCxnSpPr>
        <p:spPr>
          <a:xfrm flipV="1">
            <a:off x="7816968" y="2860664"/>
            <a:ext cx="150966" cy="126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5C00F8-F1FE-4764-A5D3-F000AFBA1203}"/>
              </a:ext>
            </a:extLst>
          </p:cNvPr>
          <p:cNvSpPr txBox="1"/>
          <p:nvPr/>
        </p:nvSpPr>
        <p:spPr>
          <a:xfrm>
            <a:off x="9581074" y="2536832"/>
            <a:ext cx="1408979" cy="646331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Long/Short position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A463C9-0760-4D94-A01F-C29CA72262E8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 flipV="1">
            <a:off x="9376913" y="2859998"/>
            <a:ext cx="204161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529313-0792-4F68-BA50-C8E5D3D91E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99092" y="1713771"/>
            <a:ext cx="314867" cy="9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1F8C1E-1FF3-4926-91C4-7878DE9C3909}"/>
              </a:ext>
            </a:extLst>
          </p:cNvPr>
          <p:cNvSpPr txBox="1"/>
          <p:nvPr/>
        </p:nvSpPr>
        <p:spPr>
          <a:xfrm>
            <a:off x="11336547" y="2675331"/>
            <a:ext cx="672860" cy="369332"/>
          </a:xfrm>
          <a:prstGeom prst="rect">
            <a:avLst/>
          </a:prstGeom>
          <a:solidFill>
            <a:srgbClr val="1F28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P&amp;L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F9C3A1-3AB3-4FDC-943B-B1F8E7A741BD}"/>
              </a:ext>
            </a:extLst>
          </p:cNvPr>
          <p:cNvCxnSpPr>
            <a:cxnSpLocks/>
            <a:stCxn id="70" idx="3"/>
            <a:endCxn id="35" idx="1"/>
          </p:cNvCxnSpPr>
          <p:nvPr/>
        </p:nvCxnSpPr>
        <p:spPr>
          <a:xfrm flipV="1">
            <a:off x="10990053" y="2859997"/>
            <a:ext cx="346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5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8F9E-5AC4-46BC-9DE3-2B05A34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Data </a:t>
            </a:r>
            <a:r>
              <a:rPr lang="en-US" altLang="zh-CN">
                <a:solidFill>
                  <a:schemeClr val="accent1"/>
                </a:solidFill>
              </a:rPr>
              <a:t>Description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A65-3071-4056-906A-647B0D8E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 dirty="0"/>
              <a:t>Real time data from Bloomberg </a:t>
            </a:r>
          </a:p>
          <a:p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5E87-BCFF-4C04-AE3B-9B72F6C0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Analysis of Portfolio composition file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882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8F1-DF59-4B10-B9DD-6B108911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8750-41F9-455E-A072-C412B00D3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Price</a:t>
            </a:r>
          </a:p>
          <a:p>
            <a:pPr lvl="1"/>
            <a:r>
              <a:rPr lang="en-GB" dirty="0"/>
              <a:t>Live data from Bloomberg</a:t>
            </a:r>
          </a:p>
          <a:p>
            <a:pPr lvl="1"/>
            <a:endParaRPr lang="en-GB" dirty="0"/>
          </a:p>
          <a:p>
            <a:r>
              <a:rPr lang="en-GB" dirty="0"/>
              <a:t>Exchange rate </a:t>
            </a:r>
          </a:p>
          <a:p>
            <a:pPr lvl="1"/>
            <a:r>
              <a:rPr lang="en-GB" dirty="0"/>
              <a:t>Live data from Bloomberg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33D5-3900-4909-834B-A06C5D3CF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Portfolio composition file </a:t>
            </a:r>
          </a:p>
          <a:p>
            <a:pPr lvl="1"/>
            <a:r>
              <a:rPr lang="en-GB" dirty="0"/>
              <a:t>Excel file will be uploaded to the index provider’s website daily after the market closed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MSCI Futures </a:t>
            </a:r>
          </a:p>
          <a:p>
            <a:pPr lvl="2"/>
            <a:r>
              <a:rPr lang="en-GB" dirty="0"/>
              <a:t>Closing index level </a:t>
            </a:r>
          </a:p>
          <a:p>
            <a:pPr lvl="2"/>
            <a:r>
              <a:rPr lang="en-GB" dirty="0"/>
              <a:t>Security name </a:t>
            </a:r>
          </a:p>
          <a:p>
            <a:pPr lvl="2"/>
            <a:r>
              <a:rPr lang="en-GB" dirty="0"/>
              <a:t>Price </a:t>
            </a:r>
          </a:p>
          <a:p>
            <a:pPr lvl="2"/>
            <a:r>
              <a:rPr lang="en-GB" dirty="0"/>
              <a:t>No. of shares </a:t>
            </a:r>
          </a:p>
          <a:p>
            <a:pPr lvl="1"/>
            <a:r>
              <a:rPr lang="en-GB" dirty="0"/>
              <a:t>STI ETF</a:t>
            </a:r>
          </a:p>
          <a:p>
            <a:pPr lvl="2"/>
            <a:r>
              <a:rPr lang="en-GB" dirty="0"/>
              <a:t>Creation Unit size (fixed=500,000)</a:t>
            </a:r>
          </a:p>
          <a:p>
            <a:pPr lvl="2"/>
            <a:r>
              <a:rPr lang="en-GB" dirty="0"/>
              <a:t>Cash component </a:t>
            </a:r>
          </a:p>
          <a:p>
            <a:pPr lvl="2"/>
            <a:r>
              <a:rPr lang="en-GB" dirty="0"/>
              <a:t>Price</a:t>
            </a:r>
          </a:p>
          <a:p>
            <a:pPr lvl="2"/>
            <a:r>
              <a:rPr lang="en-GB" dirty="0"/>
              <a:t>Exchange rate </a:t>
            </a:r>
          </a:p>
          <a:p>
            <a:pPr lvl="2"/>
            <a:r>
              <a:rPr lang="en-GB" dirty="0"/>
              <a:t>No. of shares </a:t>
            </a:r>
          </a:p>
          <a:p>
            <a:pPr lvl="2"/>
            <a:r>
              <a:rPr lang="en-GB" dirty="0"/>
              <a:t>Dividend </a:t>
            </a:r>
          </a:p>
        </p:txBody>
      </p:sp>
    </p:spTree>
    <p:extLst>
      <p:ext uri="{BB962C8B-B14F-4D97-AF65-F5344CB8AC3E}">
        <p14:creationId xmlns:p14="http://schemas.microsoft.com/office/powerpoint/2010/main" val="1186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8F9E-5AC4-46BC-9DE3-2B05A34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Plan of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A65-3071-4056-906A-647B0D8E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>
                <a:cs typeface="Calibri"/>
              </a:rPr>
              <a:t>We will be using real time data from bloomberg to find the arbitrage between the fair value of the index and the actual</a:t>
            </a:r>
            <a:endParaRPr lang="en-GB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5E87-BCFF-4C04-AE3B-9B72F6C0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GB" sz="2000" dirty="0"/>
              <a:t>Dealing with PCF(Portfolio composition file)</a:t>
            </a:r>
          </a:p>
        </p:txBody>
      </p:sp>
    </p:spTree>
    <p:extLst>
      <p:ext uri="{BB962C8B-B14F-4D97-AF65-F5344CB8AC3E}">
        <p14:creationId xmlns:p14="http://schemas.microsoft.com/office/powerpoint/2010/main" val="199457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8F1-DF59-4B10-B9DD-6B108911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8750-41F9-455E-A072-C412B00D3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Processing the data in PCF </a:t>
            </a:r>
          </a:p>
          <a:p>
            <a:pPr lvl="1"/>
            <a:r>
              <a:rPr lang="en-GB" dirty="0"/>
              <a:t>Since PCF will be published everyday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Think of ways to auto update the excel file after download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33D5-3900-4909-834B-A06C5D3CF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Calculation using the real time data</a:t>
            </a:r>
          </a:p>
          <a:p>
            <a:pPr lvl="1"/>
            <a:r>
              <a:rPr lang="en-GB" dirty="0"/>
              <a:t>After the spread the big enough</a:t>
            </a:r>
          </a:p>
          <a:p>
            <a:pPr lvl="1"/>
            <a:r>
              <a:rPr lang="en-GB" dirty="0"/>
              <a:t>Enter the trade and record down the entry price and timing</a:t>
            </a:r>
          </a:p>
        </p:txBody>
      </p:sp>
    </p:spTree>
    <p:extLst>
      <p:ext uri="{BB962C8B-B14F-4D97-AF65-F5344CB8AC3E}">
        <p14:creationId xmlns:p14="http://schemas.microsoft.com/office/powerpoint/2010/main" val="305243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8F9E-5AC4-46BC-9DE3-2B05A34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Excel Functions/ Skills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A65-3071-4056-906A-647B0D8E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 dirty="0"/>
              <a:t>=</a:t>
            </a:r>
            <a:r>
              <a:rPr lang="en-US" altLang="zh-CN" sz="2000" dirty="0"/>
              <a:t>SUMPRODUCTS</a:t>
            </a:r>
            <a:r>
              <a:rPr lang="zh-CN" altLang="en-US" sz="2000" dirty="0"/>
              <a:t>（）</a:t>
            </a:r>
            <a:endParaRPr lang="en-GB" altLang="zh-CN" sz="2000" dirty="0"/>
          </a:p>
          <a:p>
            <a:r>
              <a:rPr lang="en-US" altLang="zh-CN" sz="2000" dirty="0"/>
              <a:t>=LOOUP</a:t>
            </a:r>
            <a:r>
              <a:rPr lang="zh-CN" altLang="en-US" sz="2000" dirty="0"/>
              <a:t>（）</a:t>
            </a:r>
            <a:endParaRPr lang="en-GB" altLang="zh-CN" sz="2000" dirty="0"/>
          </a:p>
          <a:p>
            <a:r>
              <a:rPr lang="en-US" altLang="zh-CN" sz="2000" dirty="0"/>
              <a:t>=VLOOKUP()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5E87-BCFF-4C04-AE3B-9B72F6C0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90468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F3EB17-D78B-4E7A-9CDC-26D245B3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FLFX</a:t>
            </a:r>
            <a:r>
              <a:rPr lang="zh-CN" altLang="en-US" sz="4000">
                <a:solidFill>
                  <a:schemeClr val="tx2"/>
                </a:solidFill>
              </a:rPr>
              <a:t> </a:t>
            </a:r>
            <a:r>
              <a:rPr lang="en-US" altLang="zh-CN" sz="4000">
                <a:solidFill>
                  <a:schemeClr val="tx2"/>
                </a:solidFill>
              </a:rPr>
              <a:t>clothing</a:t>
            </a:r>
            <a:r>
              <a:rPr lang="zh-CN" altLang="en-US" sz="4000">
                <a:solidFill>
                  <a:schemeClr val="tx2"/>
                </a:solidFill>
              </a:rPr>
              <a:t> </a:t>
            </a:r>
            <a:r>
              <a:rPr lang="en-US" altLang="zh-CN" sz="4000">
                <a:solidFill>
                  <a:schemeClr val="tx2"/>
                </a:solidFill>
              </a:rPr>
              <a:t>company</a:t>
            </a:r>
            <a:endParaRPr lang="en-GB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902F-2FAD-47AC-805E-F3FD1084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GB">
                <a:solidFill>
                  <a:schemeClr val="tx2"/>
                </a:solidFill>
              </a:rPr>
              <a:t>Group :</a:t>
            </a:r>
            <a:r>
              <a:rPr lang="en-US" altLang="zh-CN">
                <a:solidFill>
                  <a:schemeClr val="tx2"/>
                </a:solidFill>
              </a:rPr>
              <a:t>Peng Shaohua, Guo Xiangshuai, Xu Wei, Minh Nguyen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4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B2BC-25EC-BB4D-8FC8-7B9ADC40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FLFX</a:t>
            </a:r>
            <a:r>
              <a:rPr lang="zh-CN" altLang="en-US"/>
              <a:t> </a:t>
            </a:r>
            <a:r>
              <a:rPr lang="en-US" altLang="zh-CN"/>
              <a:t>clothing</a:t>
            </a:r>
            <a:r>
              <a:rPr lang="zh-CN" altLang="en-US"/>
              <a:t> </a:t>
            </a:r>
            <a:r>
              <a:rPr lang="en-US" altLang="zh-CN"/>
              <a:t>company</a:t>
            </a:r>
            <a:r>
              <a:rPr lang="zh-CN" altLang="en-US"/>
              <a:t> </a:t>
            </a:r>
            <a:endParaRPr lang="en-US"/>
          </a:p>
        </p:txBody>
      </p:sp>
      <p:pic>
        <p:nvPicPr>
          <p:cNvPr id="5" name="Content Placeholder 4" descr="平湖昨晚这场大赛，惊艳了整个时尚圈！-看点快报">
            <a:extLst>
              <a:ext uri="{FF2B5EF4-FFF2-40B4-BE49-F238E27FC236}">
                <a16:creationId xmlns:a16="http://schemas.microsoft.com/office/drawing/2014/main" id="{64F694AB-BB7F-AE45-B17D-8D77E1842CD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67" b="12264"/>
          <a:stretch/>
        </p:blipFill>
        <p:spPr bwMode="auto">
          <a:xfrm>
            <a:off x="6939651" y="1692639"/>
            <a:ext cx="3660984" cy="217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平湖这4家企业和2个平台获省级示范称号-看点快报">
            <a:extLst>
              <a:ext uri="{FF2B5EF4-FFF2-40B4-BE49-F238E27FC236}">
                <a16:creationId xmlns:a16="http://schemas.microsoft.com/office/drawing/2014/main" id="{1AF2FF9E-642B-614F-B3ED-5E5E7DB579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7"/>
          <a:stretch/>
        </p:blipFill>
        <p:spPr bwMode="auto">
          <a:xfrm>
            <a:off x="6939651" y="4156106"/>
            <a:ext cx="3660984" cy="20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5008C-CEA5-6E4D-AF85-1682DB099A45}"/>
              </a:ext>
            </a:extLst>
          </p:cNvPr>
          <p:cNvSpPr txBox="1">
            <a:spLocks/>
          </p:cNvSpPr>
          <p:nvPr/>
        </p:nvSpPr>
        <p:spPr>
          <a:xfrm>
            <a:off x="901942" y="2129031"/>
            <a:ext cx="4350408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Founded in 1995</a:t>
            </a:r>
          </a:p>
          <a:p>
            <a:r>
              <a:rPr lang="en-US" sz="2000"/>
              <a:t>Original</a:t>
            </a:r>
            <a:r>
              <a:rPr lang="zh-CN" altLang="en-US" sz="2000"/>
              <a:t> </a:t>
            </a:r>
            <a:r>
              <a:rPr lang="en-US" altLang="zh-CN" sz="2000"/>
              <a:t>Designed</a:t>
            </a:r>
            <a:r>
              <a:rPr lang="zh-CN" altLang="en-US" sz="2000"/>
              <a:t> </a:t>
            </a:r>
            <a:r>
              <a:rPr lang="en-US" altLang="zh-CN" sz="2000"/>
              <a:t>Manufacturer</a:t>
            </a:r>
            <a:endParaRPr lang="en-US" sz="2000"/>
          </a:p>
          <a:p>
            <a:r>
              <a:rPr lang="en-US" altLang="zh-CN" sz="2000"/>
              <a:t>O</a:t>
            </a:r>
            <a:r>
              <a:rPr lang="en-US" sz="2000"/>
              <a:t>wns two independent brands of men's clothing, "Jack </a:t>
            </a:r>
            <a:r>
              <a:rPr lang="en-US" sz="2000" err="1"/>
              <a:t>Ferre</a:t>
            </a:r>
            <a:r>
              <a:rPr lang="en-US" sz="2000"/>
              <a:t>" and "Alexander".</a:t>
            </a:r>
          </a:p>
          <a:p>
            <a:r>
              <a:rPr lang="en-US" altLang="zh-CN" sz="2000"/>
              <a:t>P</a:t>
            </a:r>
            <a:r>
              <a:rPr lang="en-US" sz="2000"/>
              <a:t>roduces more than 30 kinds of clothing: men's shirts, jackets, down jackets, cotton-padded clothes, casual pants, etc.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994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6023-D780-0D48-AB35-CCF9045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Current</a:t>
            </a:r>
            <a:r>
              <a:rPr lang="zh-CN" altLang="en-US"/>
              <a:t> </a:t>
            </a:r>
            <a:r>
              <a:rPr lang="en-US" altLang="zh-CN"/>
              <a:t>issues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4F09-C0E1-F94F-9153-26CC7B0CD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6154"/>
            <a:ext cx="5181600" cy="51673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CN">
                <a:ea typeface="等线"/>
              </a:rPr>
              <a:t>High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level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of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inventory/ low inventory turnover </a:t>
            </a:r>
            <a:endParaRPr lang="zh-CN" altLang="en-US">
              <a:ea typeface="等线"/>
              <a:cs typeface="Calibri"/>
            </a:endParaRPr>
          </a:p>
          <a:p>
            <a:pPr marL="514350" indent="-514350">
              <a:buAutoNum type="arabicPeriod"/>
            </a:pPr>
            <a:r>
              <a:rPr lang="en-US" altLang="zh-CN">
                <a:ea typeface="等线"/>
              </a:rPr>
              <a:t>Order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production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quantity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by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intuition</a:t>
            </a:r>
            <a:endParaRPr lang="en-US" altLang="zh-CN">
              <a:ea typeface="等线"/>
              <a:cs typeface="Calibri"/>
            </a:endParaRPr>
          </a:p>
          <a:p>
            <a:pPr marL="514350" indent="-514350">
              <a:buAutoNum type="arabicPeriod"/>
            </a:pPr>
            <a:r>
              <a:rPr lang="en-US" altLang="zh-CN">
                <a:ea typeface="等线"/>
              </a:rPr>
              <a:t>Lack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of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forecasting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capability</a:t>
            </a:r>
            <a:r>
              <a:rPr lang="zh-CN" altLang="en-US">
                <a:ea typeface="等线"/>
              </a:rPr>
              <a:t>  </a:t>
            </a:r>
            <a:endParaRPr lang="en-US" altLang="zh-CN"/>
          </a:p>
          <a:p>
            <a:pPr marL="0" indent="0">
              <a:buNone/>
            </a:pPr>
            <a:endParaRPr lang="en-SG" altLang="zh-CN"/>
          </a:p>
          <a:p>
            <a:r>
              <a:rPr lang="en-SG" altLang="zh-CN">
                <a:ea typeface="等线"/>
              </a:rPr>
              <a:t>Reduced sales due to Covid</a:t>
            </a:r>
            <a:endParaRPr lang="en-SG" altLang="zh-CN">
              <a:ea typeface="等线"/>
              <a:cs typeface="Calibri"/>
            </a:endParaRPr>
          </a:p>
          <a:p>
            <a:endParaRPr lang="en-SG" altLang="zh-CN">
              <a:ea typeface="等线"/>
              <a:cs typeface="Calibri"/>
            </a:endParaRPr>
          </a:p>
          <a:p>
            <a:r>
              <a:rPr lang="en-SG" altLang="zh-CN">
                <a:ea typeface="等线"/>
                <a:cs typeface="Calibri"/>
              </a:rPr>
              <a:t>Lack of capable workforce</a:t>
            </a:r>
          </a:p>
          <a:p>
            <a:pPr marL="0" indent="0">
              <a:buNone/>
            </a:pPr>
            <a:endParaRPr lang="en-SG" altLang="zh-CN">
              <a:cs typeface="Calibri" panose="020F0502020204030204"/>
            </a:endParaRPr>
          </a:p>
          <a:p>
            <a:endParaRPr lang="en-US" altLang="zh-CN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FA0C-33DF-834C-A964-08111C33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40" y="2432040"/>
            <a:ext cx="5181600" cy="21712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CN" dirty="0"/>
              <a:t>Solution:</a:t>
            </a:r>
          </a:p>
          <a:p>
            <a:pPr marL="514350" indent="-514350">
              <a:buAutoNum type="arabicPeriod"/>
            </a:pPr>
            <a:r>
              <a:rPr lang="en-US" altLang="zh-CN">
                <a:ea typeface="等线"/>
              </a:rPr>
              <a:t>Analysis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the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optimal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production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volume</a:t>
            </a:r>
            <a:endParaRPr lang="en-US" altLang="zh-CN">
              <a:ea typeface="等线"/>
              <a:cs typeface="Calibri"/>
            </a:endParaRPr>
          </a:p>
          <a:p>
            <a:pPr marL="514350" indent="-514350">
              <a:buAutoNum type="arabicPeriod"/>
            </a:pPr>
            <a:r>
              <a:rPr lang="en-US" altLang="zh-CN">
                <a:ea typeface="等线"/>
              </a:rPr>
              <a:t>Forecasting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future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trends</a:t>
            </a:r>
            <a:r>
              <a:rPr lang="zh-CN" altLang="en-US">
                <a:ea typeface="等线"/>
              </a:rPr>
              <a:t> of demand</a:t>
            </a:r>
            <a:endParaRPr lang="en-US" altLang="zh-CN"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等线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9606384B-3C07-4A46-AD34-C956DAF02129}"/>
              </a:ext>
            </a:extLst>
          </p:cNvPr>
          <p:cNvSpPr/>
          <p:nvPr/>
        </p:nvSpPr>
        <p:spPr>
          <a:xfrm>
            <a:off x="5836866" y="2545494"/>
            <a:ext cx="1107332" cy="651933"/>
          </a:xfrm>
          <a:prstGeom prst="notchedRightArrow">
            <a:avLst>
              <a:gd name="adj1" fmla="val 50000"/>
              <a:gd name="adj2" fmla="val 75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C3E7FE47-6023-A441-9803-1B2A8E063324}"/>
              </a:ext>
            </a:extLst>
          </p:cNvPr>
          <p:cNvSpPr/>
          <p:nvPr/>
        </p:nvSpPr>
        <p:spPr>
          <a:xfrm>
            <a:off x="5818402" y="4283074"/>
            <a:ext cx="1107332" cy="651933"/>
          </a:xfrm>
          <a:prstGeom prst="notchedRightArrow">
            <a:avLst>
              <a:gd name="adj1" fmla="val 50000"/>
              <a:gd name="adj2" fmla="val 75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000E-F67D-5045-A7E9-9D3007C2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Application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lecture</a:t>
            </a:r>
            <a:r>
              <a:rPr lang="zh-CN" altLang="en-US"/>
              <a:t> </a:t>
            </a:r>
            <a:r>
              <a:rPr lang="en-US" altLang="zh-CN"/>
              <a:t>concept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2E79A0-87EA-504F-92BE-BB2A196BB7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0475472"/>
              </p:ext>
            </p:extLst>
          </p:nvPr>
        </p:nvGraphicFramePr>
        <p:xfrm>
          <a:off x="2339560" y="1646514"/>
          <a:ext cx="76454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1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8561A-915E-4A00-9C20-AB2B8B10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The problem – Market Inefficiency Problem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7F66-DCA7-439C-9656-78F5C4E9B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/>
              <a:t>Singapore MSCI Futures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3484-4AE9-4FDF-A3C6-E73FD637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GB" sz="2000"/>
              <a:t>STI ETF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2639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3F639-98BC-6A46-87C2-5DD74AD7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Singapore MSCI Futures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18C9-C82D-D841-9340-3C42F7F42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What</a:t>
            </a:r>
            <a:r>
              <a:rPr lang="zh-CN" altLang="en-US" sz="2000"/>
              <a:t> </a:t>
            </a:r>
            <a:r>
              <a:rPr lang="en-US" altLang="zh-CN" sz="2000"/>
              <a:t>they</a:t>
            </a:r>
            <a:r>
              <a:rPr lang="zh-CN" altLang="en-US" sz="2000"/>
              <a:t> </a:t>
            </a:r>
            <a:r>
              <a:rPr lang="en-US" altLang="zh-CN" sz="2000"/>
              <a:t>aim:</a:t>
            </a:r>
          </a:p>
          <a:p>
            <a:r>
              <a:rPr lang="en-US" altLang="zh-CN" sz="2000"/>
              <a:t>Aims</a:t>
            </a:r>
            <a:r>
              <a:rPr lang="en-SG" sz="2000"/>
              <a:t> to meet the trading and hedging needs of investors who have exposure to large and mid-cap companies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2C4C-88E2-4F4C-BFDA-763475A4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What</a:t>
            </a:r>
            <a:r>
              <a:rPr lang="zh-CN" altLang="en-US" sz="2000"/>
              <a:t> </a:t>
            </a:r>
            <a:r>
              <a:rPr lang="en-US" altLang="zh-CN" sz="2000"/>
              <a:t>they</a:t>
            </a:r>
            <a:r>
              <a:rPr lang="zh-CN" altLang="en-US" sz="2000"/>
              <a:t> </a:t>
            </a:r>
            <a:r>
              <a:rPr lang="en-US" altLang="zh-CN" sz="2000"/>
              <a:t>do:</a:t>
            </a:r>
          </a:p>
          <a:p>
            <a:pPr lvl="1"/>
            <a:r>
              <a:rPr lang="en-US" altLang="zh-CN" sz="2000"/>
              <a:t>Designed</a:t>
            </a:r>
            <a:r>
              <a:rPr lang="en-SG" sz="2000"/>
              <a:t> to measure the performance of the large and mid cap segments of the Singapore market </a:t>
            </a:r>
          </a:p>
          <a:p>
            <a:pPr lvl="1"/>
            <a:r>
              <a:rPr lang="en-US" altLang="zh-CN" sz="2000"/>
              <a:t>Uses</a:t>
            </a:r>
            <a:r>
              <a:rPr lang="en-SG" sz="2000"/>
              <a:t> foreign prices instead of local prices when available.</a:t>
            </a:r>
            <a:endParaRPr lang="en-GB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37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47DD-5D9B-410E-BFC9-3B90208C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Index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A112-CF87-47CE-A5A0-C7D12FAA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9154"/>
            <a:ext cx="5181600" cy="4351338"/>
          </a:xfrm>
        </p:spPr>
        <p:txBody>
          <a:bodyPr/>
          <a:lstStyle/>
          <a:p>
            <a:r>
              <a:rPr lang="en-GB"/>
              <a:t>Singapore MSCI Futures</a:t>
            </a:r>
          </a:p>
          <a:p>
            <a:pPr lvl="1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E34E-E2D6-43B9-BF45-D2096BB5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9154"/>
            <a:ext cx="5181600" cy="4351338"/>
          </a:xfrm>
        </p:spPr>
        <p:txBody>
          <a:bodyPr/>
          <a:lstStyle/>
          <a:p>
            <a:r>
              <a:rPr lang="en-GB"/>
              <a:t>STI ETF</a:t>
            </a:r>
          </a:p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55B9B-4A73-40F1-9D3E-8575142A5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92484"/>
              </p:ext>
            </p:extLst>
          </p:nvPr>
        </p:nvGraphicFramePr>
        <p:xfrm>
          <a:off x="838199" y="1855993"/>
          <a:ext cx="4170829" cy="4351336"/>
        </p:xfrm>
        <a:graphic>
          <a:graphicData uri="http://schemas.openxmlformats.org/drawingml/2006/table">
            <a:tbl>
              <a:tblPr/>
              <a:tblGrid>
                <a:gridCol w="1601451">
                  <a:extLst>
                    <a:ext uri="{9D8B030D-6E8A-4147-A177-3AD203B41FA5}">
                      <a16:colId xmlns:a16="http://schemas.microsoft.com/office/drawing/2014/main" val="1444054539"/>
                    </a:ext>
                  </a:extLst>
                </a:gridCol>
                <a:gridCol w="483964">
                  <a:extLst>
                    <a:ext uri="{9D8B030D-6E8A-4147-A177-3AD203B41FA5}">
                      <a16:colId xmlns:a16="http://schemas.microsoft.com/office/drawing/2014/main" val="1616463774"/>
                    </a:ext>
                  </a:extLst>
                </a:gridCol>
                <a:gridCol w="1042707">
                  <a:extLst>
                    <a:ext uri="{9D8B030D-6E8A-4147-A177-3AD203B41FA5}">
                      <a16:colId xmlns:a16="http://schemas.microsoft.com/office/drawing/2014/main" val="4101287555"/>
                    </a:ext>
                  </a:extLst>
                </a:gridCol>
                <a:gridCol w="1042707">
                  <a:extLst>
                    <a:ext uri="{9D8B030D-6E8A-4147-A177-3AD203B41FA5}">
                      <a16:colId xmlns:a16="http://schemas.microsoft.com/office/drawing/2014/main" val="3365193449"/>
                    </a:ext>
                  </a:extLst>
                </a:gridCol>
              </a:tblGrid>
              <a:tr h="2431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439471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ASCENDAS REIT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3214849721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53488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2638495841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35350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 INTEGRATED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4529492881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7097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DEVELOPMENTS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454650500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43837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 GROUP HOLDINGS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1796284457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68129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GENTING SINGAPORE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6047013412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01312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CORP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1456446214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30667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 COMM TRUST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2154820862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6669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 LOGISTICS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2892704287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33045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OCBC BANK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3357070601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259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AIRLINES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1339894577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4081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EXCHANGE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803731800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46874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TECH ENGR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1561247599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94520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TELECOM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8164579150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61755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SUNTEC REIT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1977706058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98592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BANK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1178741101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66131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LAND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464054927.6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49629"/>
                  </a:ext>
                </a:extLst>
              </a:tr>
              <a:tr h="136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 CORP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276417298.2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3833"/>
                  </a:ext>
                </a:extLst>
              </a:tr>
              <a:tr h="252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WILMAR INTERNATIONAL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1921020332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949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1924E6-84AC-475F-A9A1-02BC1656B9D6}"/>
              </a:ext>
            </a:extLst>
          </p:cNvPr>
          <p:cNvSpPr txBox="1"/>
          <p:nvPr/>
        </p:nvSpPr>
        <p:spPr>
          <a:xfrm>
            <a:off x="-20782" y="6354375"/>
            <a:ext cx="171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Source: MCSI </a:t>
            </a:r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C20B8E-C7FF-47BD-8962-D2A5A782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40738"/>
              </p:ext>
            </p:extLst>
          </p:nvPr>
        </p:nvGraphicFramePr>
        <p:xfrm>
          <a:off x="6172200" y="1852079"/>
          <a:ext cx="5181601" cy="4640794"/>
        </p:xfrm>
        <a:graphic>
          <a:graphicData uri="http://schemas.openxmlformats.org/drawingml/2006/table">
            <a:tbl>
              <a:tblPr/>
              <a:tblGrid>
                <a:gridCol w="2688565">
                  <a:extLst>
                    <a:ext uri="{9D8B030D-6E8A-4147-A177-3AD203B41FA5}">
                      <a16:colId xmlns:a16="http://schemas.microsoft.com/office/drawing/2014/main" val="1650740059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4093555583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3919475478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3302478531"/>
                    </a:ext>
                  </a:extLst>
                </a:gridCol>
              </a:tblGrid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73434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SINGAPORETECH ENGINEERING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35473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 GROUPHOLDINGS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0952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DAIRY FARMINTL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6.270264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068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DEVELOPMENTS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880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CYCLE + CARRIAGE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7039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52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SINGAPOREEXCHANGE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05449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6079"/>
                  </a:ext>
                </a:extLst>
              </a:tr>
              <a:tr h="278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CAPITALANDINTEGRATED COMMER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22568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4406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HONGKONG LAND HOLDINGS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7.047349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2397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MATHESON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87.85069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2020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STRATEGIC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44.02583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9550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ASCENDAS REAL ESTATE INV TRT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33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COMFORTDELGRO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46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SINGAPOREAIRLINES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79007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BANK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8905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UOL GROUPLTD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0682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60364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GENTING SINGAPORE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29974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2707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MAPLETREEINDUSTRIAL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4137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MAPLETREECOMMERCIAL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7306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DCREIT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39340"/>
                  </a:ext>
                </a:extLst>
              </a:tr>
              <a:tr h="278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SINGAPORETELECOMMUNICATIONS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38495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574450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SEMBCORP INDUSTRIES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4728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MAPLETREELOGISTICS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1071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OVERSEA CHINESE BANKING CORP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18096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8747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 BEVERAGE PCL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50740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1634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WILMAR INTERNATIONAL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59410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68249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YANGZIJIANG SHIPBUILDING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0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47DD-5D9B-410E-BFC9-3B90208C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Value calculation – </a:t>
            </a:r>
            <a:r>
              <a:rPr lang="en-US" altLang="zh-CN" dirty="0"/>
              <a:t>MSCI Futures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A112-CF87-47CE-A5A0-C7D12FAA68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46710"/>
                <a:ext cx="5181600" cy="46302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/>
                  <a:t>Singapore MSCI Futures</a:t>
                </a:r>
              </a:p>
              <a:p>
                <a:pPr lvl="1"/>
                <a:r>
                  <a:rPr lang="en-GB"/>
                  <a:t>Divisor=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𝑆𝑈𝑀𝑃𝑅𝑂𝐷𝑈𝐶𝑇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𝑆h𝑎𝑟𝑒𝑠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𝑃𝑟𝑒𝑣𝑖𝑜𝑢𝑠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𝐶𝑙𝑜𝑠𝑒</m:t>
                        </m:r>
                      </m:den>
                    </m:f>
                  </m:oMath>
                </a14:m>
                <a:endParaRPr lang="en-GB"/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Fair value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𝑆𝑈𝑀𝑃𝑅𝑂𝐷𝑈𝐶𝑇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𝑆h𝑎𝑟𝑒𝑠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𝐸𝑥𝑐h𝑎𝑛𝑔𝑒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𝐷𝑖𝑣𝑖𝑠𝑜𝑟</m:t>
                        </m:r>
                      </m:den>
                    </m:f>
                  </m:oMath>
                </a14:m>
                <a:endParaRPr lang="en-GB"/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Comparing with real time data </a:t>
                </a:r>
              </a:p>
              <a:p>
                <a:pPr lvl="2"/>
                <a:r>
                  <a:rPr lang="en-GB"/>
                  <a:t>Future price &gt; Fair value  </a:t>
                </a:r>
              </a:p>
              <a:p>
                <a:pPr lvl="3"/>
                <a:r>
                  <a:rPr lang="en-GB"/>
                  <a:t>premium </a:t>
                </a:r>
              </a:p>
              <a:p>
                <a:pPr lvl="3"/>
                <a:r>
                  <a:rPr lang="en-GB"/>
                  <a:t>Open shot position</a:t>
                </a:r>
              </a:p>
              <a:p>
                <a:pPr lvl="2"/>
                <a:r>
                  <a:rPr lang="en-GB"/>
                  <a:t>Future price &lt; Fair value </a:t>
                </a:r>
              </a:p>
              <a:p>
                <a:pPr lvl="3"/>
                <a:r>
                  <a:rPr lang="en-GB"/>
                  <a:t>Discount </a:t>
                </a:r>
              </a:p>
              <a:p>
                <a:pPr lvl="3"/>
                <a:r>
                  <a:rPr lang="en-GB"/>
                  <a:t>Open long position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A112-CF87-47CE-A5A0-C7D12FAA6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46710"/>
                <a:ext cx="5181600" cy="4630253"/>
              </a:xfrm>
              <a:blipFill>
                <a:blip r:embed="rId2"/>
                <a:stretch>
                  <a:fillRect l="-1882" t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E34E-E2D6-43B9-BF45-D2096BB5D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/>
          </a:p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301155-C474-4B06-8A2B-AC00F1719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35154"/>
              </p:ext>
            </p:extLst>
          </p:nvPr>
        </p:nvGraphicFramePr>
        <p:xfrm>
          <a:off x="6223745" y="1546709"/>
          <a:ext cx="5423309" cy="4630258"/>
        </p:xfrm>
        <a:graphic>
          <a:graphicData uri="http://schemas.openxmlformats.org/drawingml/2006/table">
            <a:tbl>
              <a:tblPr/>
              <a:tblGrid>
                <a:gridCol w="2082359">
                  <a:extLst>
                    <a:ext uri="{9D8B030D-6E8A-4147-A177-3AD203B41FA5}">
                      <a16:colId xmlns:a16="http://schemas.microsoft.com/office/drawing/2014/main" val="1444054539"/>
                    </a:ext>
                  </a:extLst>
                </a:gridCol>
                <a:gridCol w="629296">
                  <a:extLst>
                    <a:ext uri="{9D8B030D-6E8A-4147-A177-3AD203B41FA5}">
                      <a16:colId xmlns:a16="http://schemas.microsoft.com/office/drawing/2014/main" val="1616463774"/>
                    </a:ext>
                  </a:extLst>
                </a:gridCol>
                <a:gridCol w="1355827">
                  <a:extLst>
                    <a:ext uri="{9D8B030D-6E8A-4147-A177-3AD203B41FA5}">
                      <a16:colId xmlns:a16="http://schemas.microsoft.com/office/drawing/2014/main" val="4101287555"/>
                    </a:ext>
                  </a:extLst>
                </a:gridCol>
                <a:gridCol w="1355827">
                  <a:extLst>
                    <a:ext uri="{9D8B030D-6E8A-4147-A177-3AD203B41FA5}">
                      <a16:colId xmlns:a16="http://schemas.microsoft.com/office/drawing/2014/main" val="3365193449"/>
                    </a:ext>
                  </a:extLst>
                </a:gridCol>
              </a:tblGrid>
              <a:tr h="2586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439471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ASCENDAS REIT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3214849721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53488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2638495841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35350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 INTEGRATED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4529492881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7097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DEVELOPMENTS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454650500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43837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 GROUP HOLDINGS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1796284457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68129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GENTING SINGAPORE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6047013412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01312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CORP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1456446214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30667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 COMM TRUST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2154820862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6669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 LOGISTICS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2892704287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33045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OCBC BANK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3357070601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259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AIRLINES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1339894577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4081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EXCHANGE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803731800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46874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TECH ENGR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1561247599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94520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 TELECOM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8164579150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61755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SUNTEC REIT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1977706058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98592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BANK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1178741101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66131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LAND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464054927.6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49629"/>
                  </a:ext>
                </a:extLst>
              </a:tr>
              <a:tr h="14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 CORP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276417298.2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3833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WILMAR INTERNATIONAL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1921020332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9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62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47DD-5D9B-410E-BFC9-3B90208C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Value calculation – </a:t>
            </a:r>
            <a:r>
              <a:rPr lang="en-US" dirty="0"/>
              <a:t>STI ETF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A112-CF87-47CE-A5A0-C7D12FAA68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46710"/>
                <a:ext cx="5507182" cy="46302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/>
                  <a:t>Singapore MSCI Futures</a:t>
                </a:r>
              </a:p>
              <a:p>
                <a:pPr lvl="1"/>
                <a:r>
                  <a:rPr lang="en-GB"/>
                  <a:t>Divisor=500000</a:t>
                </a:r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Fair value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𝑆𝑈𝑀𝑃𝑅𝑂𝐷𝑈𝐶𝑇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𝑆h𝑎𝑟𝑒𝑠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𝐸𝑥𝑐h𝑎𝑛𝑔𝑒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𝐷𝑖𝑣𝑖𝑠𝑜𝑟</m:t>
                        </m:r>
                      </m:den>
                    </m:f>
                  </m:oMath>
                </a14:m>
                <a:endParaRPr lang="en-GB"/>
              </a:p>
              <a:p>
                <a:pPr lvl="1"/>
                <a:endParaRPr lang="en-GB"/>
              </a:p>
              <a:p>
                <a:pPr lvl="1"/>
                <a:r>
                  <a:rPr lang="en-GB"/>
                  <a:t>Comparing with real time data </a:t>
                </a:r>
              </a:p>
              <a:p>
                <a:pPr lvl="2"/>
                <a:r>
                  <a:rPr lang="en-GB"/>
                  <a:t>ETF price &gt; Fair value  </a:t>
                </a:r>
              </a:p>
              <a:p>
                <a:pPr lvl="3"/>
                <a:r>
                  <a:rPr lang="en-GB"/>
                  <a:t>premium </a:t>
                </a:r>
              </a:p>
              <a:p>
                <a:pPr lvl="3"/>
                <a:r>
                  <a:rPr lang="en-GB"/>
                  <a:t>Open shot position</a:t>
                </a:r>
              </a:p>
              <a:p>
                <a:pPr lvl="2"/>
                <a:r>
                  <a:rPr lang="en-GB"/>
                  <a:t>ETF price &lt; Fair value </a:t>
                </a:r>
              </a:p>
              <a:p>
                <a:pPr lvl="3"/>
                <a:r>
                  <a:rPr lang="en-GB"/>
                  <a:t>Discount </a:t>
                </a:r>
              </a:p>
              <a:p>
                <a:pPr lvl="3"/>
                <a:r>
                  <a:rPr lang="en-GB"/>
                  <a:t>Open long position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A112-CF87-47CE-A5A0-C7D12FAA6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46710"/>
                <a:ext cx="5507182" cy="4630253"/>
              </a:xfrm>
              <a:blipFill>
                <a:blip r:embed="rId2"/>
                <a:stretch>
                  <a:fillRect l="-1550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E34E-E2D6-43B9-BF45-D2096BB5D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88854-C44D-4692-909E-B3AFAFE7F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36679"/>
              </p:ext>
            </p:extLst>
          </p:nvPr>
        </p:nvGraphicFramePr>
        <p:xfrm>
          <a:off x="6172200" y="1574990"/>
          <a:ext cx="5181601" cy="4640794"/>
        </p:xfrm>
        <a:graphic>
          <a:graphicData uri="http://schemas.openxmlformats.org/drawingml/2006/table">
            <a:tbl>
              <a:tblPr/>
              <a:tblGrid>
                <a:gridCol w="2688565">
                  <a:extLst>
                    <a:ext uri="{9D8B030D-6E8A-4147-A177-3AD203B41FA5}">
                      <a16:colId xmlns:a16="http://schemas.microsoft.com/office/drawing/2014/main" val="1650740059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4093555583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3919475478"/>
                    </a:ext>
                  </a:extLst>
                </a:gridCol>
                <a:gridCol w="831012">
                  <a:extLst>
                    <a:ext uri="{9D8B030D-6E8A-4147-A177-3AD203B41FA5}">
                      <a16:colId xmlns:a16="http://schemas.microsoft.com/office/drawing/2014/main" val="3302478531"/>
                    </a:ext>
                  </a:extLst>
                </a:gridCol>
              </a:tblGrid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73434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SINGAPORETECH ENGINEERING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35473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DBS GROUPHOLDINGS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0952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DAIRY FARMINTL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6.270264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068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DEVELOPMENTS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880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CYCLE + CARRIAGE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7039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52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SINGAPOREEXCHANGE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05449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6079"/>
                  </a:ext>
                </a:extLst>
              </a:tr>
              <a:tr h="278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CAPITALANDINTEGRATED COMMER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22568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4406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HONGKONG LAND HOLDINGS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7.047349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2397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MATHESON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87.85069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2020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JARDINE STRATEGIC HLDGS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44.02583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9550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ASCENDAS REAL ESTATE INV TRT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33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COMFORTDELGRO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46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SINGAPOREAIRLINES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79007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OVERSEAS BANK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10.88%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89053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UOL GROUPLTD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0682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60364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GENTING SINGAPORE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29974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2707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MAPLETREEINDUSTRIAL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41371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MAPLETREECOMMERCIAL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73067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DCREIT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39340"/>
                  </a:ext>
                </a:extLst>
              </a:tr>
              <a:tr h="2780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SINGAPORETELECOMMUNICATIONS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38495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574450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SEMBCORP INDUSTRIES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4728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MAPLETREELOGISTICS TRUST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10715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OVERSEA CHINESE BANKING CORP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11.75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18096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87474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 BEVERAGE PCL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50740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16346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WILMAR INTERNATIONAL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10971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59410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KEPPEL CORP LTD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7422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68249"/>
                  </a:ext>
                </a:extLst>
              </a:tr>
              <a:tr h="14085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YANGZIJIANG SHIPBUILDING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10866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3694" marR="3694" marT="3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0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E797-CCAE-4190-8441-16CC0BC3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Real time trading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705C-8B08-47C8-814E-BC56C24B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/>
              <a:t>Bloomberg Data Point(BDP)</a:t>
            </a:r>
          </a:p>
          <a:p>
            <a:r>
              <a:rPr lang="en-GB" sz="2000"/>
              <a:t>BDP formulas provide current data and descriptive real-time/ streaming data</a:t>
            </a:r>
          </a:p>
          <a:p>
            <a:endParaRPr lang="en-GB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8066-8A57-4B16-844C-E4D20F0AA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GB" sz="2000"/>
              <a:t>Formula := BDP(Security ticker, field)</a:t>
            </a:r>
          </a:p>
          <a:p>
            <a:endParaRPr lang="en-GB" sz="2000"/>
          </a:p>
          <a:p>
            <a:r>
              <a:rPr lang="en-GB" sz="2000"/>
              <a:t>Example := BDP(“DBS SP Equity”, “</a:t>
            </a:r>
            <a:r>
              <a:rPr lang="en-GB" sz="2000" err="1"/>
              <a:t>px_last</a:t>
            </a:r>
            <a:r>
              <a:rPr lang="en-GB" sz="2000"/>
              <a:t>”)</a:t>
            </a:r>
          </a:p>
          <a:p>
            <a:endParaRPr lang="en-GB" sz="2000"/>
          </a:p>
          <a:p>
            <a:r>
              <a:rPr lang="en-GB" sz="2000"/>
              <a:t>Data requires: Stock prices, </a:t>
            </a:r>
            <a:r>
              <a:rPr lang="en-GB" sz="2000" err="1"/>
              <a:t>SiMSCI</a:t>
            </a:r>
            <a:r>
              <a:rPr lang="en-GB" sz="2000"/>
              <a:t> </a:t>
            </a:r>
            <a:r>
              <a:rPr lang="en-US" altLang="zh-CN" sz="2000"/>
              <a:t>Future</a:t>
            </a:r>
            <a:r>
              <a:rPr lang="en-GB" altLang="zh-CN" sz="2000"/>
              <a:t>,STI ETF, Exchange rate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216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E797-CCAE-4190-8441-16CC0BC3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Topic choice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705C-8B08-47C8-814E-BC56C24B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1716879"/>
            <a:ext cx="6250940" cy="2304627"/>
          </a:xfrm>
        </p:spPr>
        <p:txBody>
          <a:bodyPr anchor="b">
            <a:normAutofit/>
          </a:bodyPr>
          <a:lstStyle/>
          <a:p>
            <a:r>
              <a:rPr lang="en-GB" sz="2000" dirty="0"/>
              <a:t>Market inefficacy</a:t>
            </a:r>
          </a:p>
          <a:p>
            <a:r>
              <a:rPr lang="en-GB" sz="2000" dirty="0"/>
              <a:t>Little trading Volume in Singapore</a:t>
            </a:r>
          </a:p>
          <a:p>
            <a:r>
              <a:rPr lang="en-US" altLang="zh-CN" sz="2000" dirty="0"/>
              <a:t>Provide market liquidity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942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B25C-B1FF-4603-8A9C-F7A256B1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Topic choice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768B-8225-4207-8BFA-C3F0BC8C5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595D-A5EE-49AF-A8D4-C45ED3430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Three possible arbitrage opportunity </a:t>
            </a:r>
          </a:p>
          <a:p>
            <a:endParaRPr lang="en-GB" dirty="0"/>
          </a:p>
          <a:p>
            <a:r>
              <a:rPr lang="en-GB" dirty="0"/>
              <a:t>MSCI has high trading volume</a:t>
            </a:r>
          </a:p>
          <a:p>
            <a:pPr lvl="1"/>
            <a:r>
              <a:rPr lang="en-GB" dirty="0"/>
              <a:t>Little arbitrage opportunity </a:t>
            </a:r>
          </a:p>
          <a:p>
            <a:pPr lvl="1"/>
            <a:endParaRPr lang="en-GB" dirty="0"/>
          </a:p>
          <a:p>
            <a:r>
              <a:rPr lang="en-GB" dirty="0"/>
              <a:t>Commission for trading underlying stock</a:t>
            </a:r>
          </a:p>
          <a:p>
            <a:pPr lvl="1"/>
            <a:r>
              <a:rPr lang="en-GB" dirty="0"/>
              <a:t>Market maker will get rebate from the exchange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03CF53-68BF-419F-945D-9B8FD094C036}"/>
              </a:ext>
            </a:extLst>
          </p:cNvPr>
          <p:cNvGrpSpPr/>
          <p:nvPr/>
        </p:nvGrpSpPr>
        <p:grpSpPr>
          <a:xfrm rot="10800000" flipV="1">
            <a:off x="838200" y="2455652"/>
            <a:ext cx="5181600" cy="2899913"/>
            <a:chOff x="838200" y="2508849"/>
            <a:chExt cx="5181600" cy="29428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F7D6B6-9959-4783-9BBB-CCD797D429DF}"/>
                </a:ext>
              </a:extLst>
            </p:cNvPr>
            <p:cNvSpPr/>
            <p:nvPr/>
          </p:nvSpPr>
          <p:spPr>
            <a:xfrm>
              <a:off x="2526101" y="2508849"/>
              <a:ext cx="1805797" cy="920151"/>
            </a:xfrm>
            <a:prstGeom prst="rect">
              <a:avLst/>
            </a:prstGeom>
            <a:solidFill>
              <a:srgbClr val="B49959"/>
            </a:solidFill>
            <a:ln>
              <a:solidFill>
                <a:srgbClr val="1F2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Underlying stocks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2F1E1-21BC-4B83-B9C0-563792ECA3CB}"/>
                </a:ext>
              </a:extLst>
            </p:cNvPr>
            <p:cNvSpPr/>
            <p:nvPr/>
          </p:nvSpPr>
          <p:spPr>
            <a:xfrm>
              <a:off x="838200" y="4531533"/>
              <a:ext cx="1805797" cy="920151"/>
            </a:xfrm>
            <a:prstGeom prst="rect">
              <a:avLst/>
            </a:prstGeom>
            <a:solidFill>
              <a:srgbClr val="B49959"/>
            </a:solidFill>
            <a:ln>
              <a:solidFill>
                <a:srgbClr val="1F2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STI ETF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A3543E-8E53-484F-9134-B05C0491EBAD}"/>
                </a:ext>
              </a:extLst>
            </p:cNvPr>
            <p:cNvSpPr/>
            <p:nvPr/>
          </p:nvSpPr>
          <p:spPr>
            <a:xfrm>
              <a:off x="4214003" y="4531532"/>
              <a:ext cx="1805797" cy="920151"/>
            </a:xfrm>
            <a:prstGeom prst="rect">
              <a:avLst/>
            </a:prstGeom>
            <a:solidFill>
              <a:srgbClr val="B49959"/>
            </a:solidFill>
            <a:ln>
              <a:solidFill>
                <a:srgbClr val="1F2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MSCI Futures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012F0B-2221-446A-8BB4-6F7EFAD5DD62}"/>
                </a:ext>
              </a:extLst>
            </p:cNvPr>
            <p:cNvCxnSpPr/>
            <p:nvPr/>
          </p:nvCxnSpPr>
          <p:spPr>
            <a:xfrm>
              <a:off x="2643997" y="4991607"/>
              <a:ext cx="15700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91D9F7-8971-4D5C-8DAB-5E688242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0714" y="3429000"/>
              <a:ext cx="845387" cy="10821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F67379-987C-4E25-B290-40125F921D28}"/>
                </a:ext>
              </a:extLst>
            </p:cNvPr>
            <p:cNvCxnSpPr>
              <a:cxnSpLocks/>
            </p:cNvCxnSpPr>
            <p:nvPr/>
          </p:nvCxnSpPr>
          <p:spPr>
            <a:xfrm>
              <a:off x="4331898" y="3429000"/>
              <a:ext cx="845387" cy="10821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90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63E2832476B49A54C87E4A56DDA6B" ma:contentTypeVersion="8" ma:contentTypeDescription="Create a new document." ma:contentTypeScope="" ma:versionID="3aeb58edd78518ce9dd2f3e3941651eb">
  <xsd:schema xmlns:xsd="http://www.w3.org/2001/XMLSchema" xmlns:xs="http://www.w3.org/2001/XMLSchema" xmlns:p="http://schemas.microsoft.com/office/2006/metadata/properties" xmlns:ns3="5169ee94-f1e0-43f8-b4be-3d9d3166784f" xmlns:ns4="4ef8a92a-ebe7-41bb-be71-476a4bbe8c11" targetNamespace="http://schemas.microsoft.com/office/2006/metadata/properties" ma:root="true" ma:fieldsID="56d39fb5171dda119a5c64450d492a7c" ns3:_="" ns4:_="">
    <xsd:import namespace="5169ee94-f1e0-43f8-b4be-3d9d3166784f"/>
    <xsd:import namespace="4ef8a92a-ebe7-41bb-be71-476a4bbe8c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9ee94-f1e0-43f8-b4be-3d9d31667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8a92a-ebe7-41bb-be71-476a4bbe8c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D2EE4-9648-46DC-88F3-72BE2A4FD12E}">
  <ds:schemaRefs>
    <ds:schemaRef ds:uri="4ef8a92a-ebe7-41bb-be71-476a4bbe8c11"/>
    <ds:schemaRef ds:uri="5169ee94-f1e0-43f8-b4be-3d9d316678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5E7F3E-AABB-4E10-B52B-A1A1A0CAF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3E30FF-C3A7-4361-96DA-2565C142997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169ee94-f1e0-43f8-b4be-3d9d3166784f"/>
    <ds:schemaRef ds:uri="4ef8a92a-ebe7-41bb-be71-476a4bbe8c11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1600</Words>
  <Application>Microsoft Office PowerPoint</Application>
  <PresentationFormat>Widescreen</PresentationFormat>
  <Paragraphs>578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SiMSCI Futures and STI ETF Arbitrage </vt:lpstr>
      <vt:lpstr>The problem – Market Inefficiency Problem</vt:lpstr>
      <vt:lpstr>Singapore MSCI Futures</vt:lpstr>
      <vt:lpstr>The Index composition</vt:lpstr>
      <vt:lpstr>Fair Value calculation – MSCI Futures</vt:lpstr>
      <vt:lpstr>Fair Value calculation – STI ETF</vt:lpstr>
      <vt:lpstr>Real time trading price</vt:lpstr>
      <vt:lpstr>Topic choice</vt:lpstr>
      <vt:lpstr>Topic choice</vt:lpstr>
      <vt:lpstr>Topic choice</vt:lpstr>
      <vt:lpstr>Data Description</vt:lpstr>
      <vt:lpstr>Data description </vt:lpstr>
      <vt:lpstr>Plan of analysis</vt:lpstr>
      <vt:lpstr>Data description </vt:lpstr>
      <vt:lpstr>Excel Functions/ Skills </vt:lpstr>
      <vt:lpstr>FLFX clothing company</vt:lpstr>
      <vt:lpstr>FLFX clothing company </vt:lpstr>
      <vt:lpstr>Current issues</vt:lpstr>
      <vt:lpstr>Application on lecture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Peng Shaohua</dc:creator>
  <cp:lastModifiedBy>PENG Shaohua</cp:lastModifiedBy>
  <cp:revision>2</cp:revision>
  <dcterms:created xsi:type="dcterms:W3CDTF">2021-03-11T06:17:01Z</dcterms:created>
  <dcterms:modified xsi:type="dcterms:W3CDTF">2021-03-12T03:50:10Z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0x0101009B263E2832476B49A54C87E4A56DDA6B</vt:lpwstr>
  </property>
</Properties>
</file>