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82" r:id="rId3"/>
    <p:sldId id="258" r:id="rId4"/>
    <p:sldId id="260" r:id="rId5"/>
    <p:sldId id="294" r:id="rId6"/>
    <p:sldId id="295" r:id="rId7"/>
    <p:sldId id="293" r:id="rId8"/>
    <p:sldId id="296" r:id="rId9"/>
    <p:sldId id="270" r:id="rId10"/>
    <p:sldId id="297"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黃俞紘" initials="黃" lastIdx="19" clrIdx="0"/>
  <p:cmAuthor id="1" name="YuHong" initials="Y" lastIdx="1" clrIdx="1">
    <p:extLst>
      <p:ext uri="{19B8F6BF-5375-455C-9EA6-DF929625EA0E}">
        <p15:presenceInfo xmlns:p15="http://schemas.microsoft.com/office/powerpoint/2012/main" userId="YuH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74124" autoAdjust="0"/>
  </p:normalViewPr>
  <p:slideViewPr>
    <p:cSldViewPr snapToGrid="0">
      <p:cViewPr varScale="1">
        <p:scale>
          <a:sx n="79" d="100"/>
          <a:sy n="79" d="100"/>
        </p:scale>
        <p:origin x="10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Hello everyone, today I present the paper, the paper is FINN A Framework for Fast, Scalable Binarized Neural Network Inference.</a:t>
            </a:r>
          </a:p>
        </p:txBody>
      </p:sp>
    </p:spTree>
    <p:extLst>
      <p:ext uri="{BB962C8B-B14F-4D97-AF65-F5344CB8AC3E}">
        <p14:creationId xmlns:p14="http://schemas.microsoft.com/office/powerpoint/2010/main" val="1930671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353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There are five session in my presentation. Introduction</a:t>
            </a:r>
          </a:p>
          <a:p>
            <a:pPr>
              <a:lnSpc>
                <a:spcPct val="150000"/>
              </a:lnSpc>
            </a:pPr>
            <a:r>
              <a:rPr lang="en-US" dirty="0"/>
              <a:t>Introduction</a:t>
            </a:r>
          </a:p>
          <a:p>
            <a:pPr>
              <a:lnSpc>
                <a:spcPct val="150000"/>
              </a:lnSpc>
            </a:pPr>
            <a:r>
              <a:rPr lang="en-US" dirty="0"/>
              <a:t>Background</a:t>
            </a:r>
          </a:p>
          <a:p>
            <a:pPr>
              <a:lnSpc>
                <a:spcPct val="150000"/>
              </a:lnSpc>
            </a:pPr>
            <a:r>
              <a:rPr lang="en-US" dirty="0"/>
              <a:t>Implementation</a:t>
            </a:r>
          </a:p>
          <a:p>
            <a:pPr>
              <a:lnSpc>
                <a:spcPct val="150000"/>
              </a:lnSpc>
            </a:pPr>
            <a:r>
              <a:rPr lang="en-US" dirty="0"/>
              <a:t>Experimental Result</a:t>
            </a:r>
          </a:p>
        </p:txBody>
      </p:sp>
    </p:spTree>
    <p:extLst>
      <p:ext uri="{BB962C8B-B14F-4D97-AF65-F5344CB8AC3E}">
        <p14:creationId xmlns:p14="http://schemas.microsoft.com/office/powerpoint/2010/main" val="2354297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Convolutional Neural Networks (CNNs) have achieved a significant amount of success in solving a wide range of classification problems. </a:t>
            </a:r>
          </a:p>
          <a:p>
            <a:pPr marL="0" marR="0" lvl="0" indent="0" defTabSz="914400" eaLnBrk="1" fontAlgn="auto" latinLnBrk="0" hangingPunct="1">
              <a:lnSpc>
                <a:spcPct val="100000"/>
              </a:lnSpc>
              <a:spcBef>
                <a:spcPts val="0"/>
              </a:spcBef>
              <a:spcAft>
                <a:spcPts val="0"/>
              </a:spcAft>
              <a:buClrTx/>
              <a:buSzTx/>
              <a:buFontTx/>
              <a:buNone/>
              <a:tabLst/>
              <a:defRPr/>
            </a:pPr>
            <a:r>
              <a:rPr lang="en-US" dirty="0"/>
              <a:t>There are many reason to make this project:</a:t>
            </a:r>
          </a:p>
          <a:p>
            <a:pPr>
              <a:buFont typeface="Wingdings" panose="05000000000000000000" pitchFamily="2" charset="2"/>
              <a:buChar char="v"/>
            </a:pPr>
            <a:r>
              <a:rPr lang="en-US" dirty="0">
                <a:solidFill>
                  <a:srgbClr val="FF0000"/>
                </a:solidFill>
              </a:rPr>
              <a:t>Motivation :</a:t>
            </a:r>
          </a:p>
          <a:p>
            <a:pPr lvl="1">
              <a:buFont typeface="Wingdings" panose="05000000000000000000" pitchFamily="2" charset="2"/>
              <a:buChar char="ü"/>
            </a:pPr>
            <a:r>
              <a:rPr lang="en-US" dirty="0"/>
              <a:t>The computational overhead of a deep neural network based on CPU or GPU is too large. </a:t>
            </a:r>
          </a:p>
          <a:p>
            <a:pPr lvl="1">
              <a:buFont typeface="Wingdings" panose="05000000000000000000" pitchFamily="2" charset="2"/>
              <a:buChar char="ü"/>
            </a:pPr>
            <a:r>
              <a:rPr lang="en-US" dirty="0"/>
              <a:t>FPGAs are particularly suitable for low-precision arithmetic and small memory footprint of binary data, which can reach the level of TOPS. </a:t>
            </a:r>
          </a:p>
          <a:p>
            <a:pPr>
              <a:buFont typeface="Wingdings" panose="05000000000000000000" pitchFamily="2" charset="2"/>
              <a:buChar char="v"/>
            </a:pPr>
            <a:r>
              <a:rPr lang="en-US" dirty="0">
                <a:solidFill>
                  <a:srgbClr val="FF0000"/>
                </a:solidFill>
              </a:rPr>
              <a:t>Propose:</a:t>
            </a:r>
          </a:p>
          <a:p>
            <a:pPr lvl="1">
              <a:buFont typeface="Wingdings" panose="05000000000000000000" pitchFamily="2" charset="2"/>
              <a:buChar char="ü"/>
            </a:pPr>
            <a:r>
              <a:rPr lang="en-US" dirty="0"/>
              <a:t>Constructing a fast FPGA prototyping framework for high performance CNN deployment on PYNQ platform.</a:t>
            </a:r>
          </a:p>
          <a:p>
            <a:pPr lvl="1">
              <a:buFont typeface="Wingdings" panose="05000000000000000000" pitchFamily="2" charset="2"/>
              <a:buChar char="ü"/>
            </a:pPr>
            <a:r>
              <a:rPr lang="en-US" dirty="0"/>
              <a:t>Design a framework optimally utilizes both the ARM core and FPGA hardware, delivering state-of-the-art CNN deployment speed, accuracy and power consumption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507896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dirty="0"/>
              <a:t>Now, We will present the background. </a:t>
            </a:r>
          </a:p>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effectLst/>
                <a:latin typeface="+mn-lt"/>
                <a:ea typeface="+mn-ea"/>
                <a:cs typeface="+mn-cs"/>
                <a:sym typeface="Calibri"/>
              </a:rPr>
              <a:t>Convolutional Neural Networks are currently considered to be an extremely effective and flexible algorithm, reaching state-of-the-art results in terms of accuracy in fields such as image classification.</a:t>
            </a:r>
          </a:p>
          <a:p>
            <a:pPr marL="0" marR="0" lvl="0" indent="0" defTabSz="914400" eaLnBrk="1" fontAlgn="auto" latinLnBrk="0" hangingPunct="1">
              <a:lnSpc>
                <a:spcPct val="100000"/>
              </a:lnSpc>
              <a:spcBef>
                <a:spcPts val="0"/>
              </a:spcBef>
              <a:spcAft>
                <a:spcPts val="0"/>
              </a:spcAft>
              <a:buClrTx/>
              <a:buSzTx/>
              <a:buFontTx/>
              <a:buNone/>
              <a:tabLst/>
              <a:defRPr/>
            </a:pPr>
            <a:r>
              <a:rPr lang="en-US" sz="1200" dirty="0"/>
              <a:t>The most frequently-used CNN layers are convolution layers, pooling layers, </a:t>
            </a:r>
            <a:r>
              <a:rPr lang="en-US" sz="1200" dirty="0" err="1"/>
              <a:t>ReLU</a:t>
            </a:r>
            <a:r>
              <a:rPr lang="en-US" sz="1200" dirty="0"/>
              <a:t> layers and fully-connected layers.</a:t>
            </a:r>
          </a:p>
          <a:p>
            <a:pPr marL="0" marR="0" lvl="0" indent="0" defTabSz="914400" eaLnBrk="1" fontAlgn="auto" latinLnBrk="0" hangingPunct="1">
              <a:lnSpc>
                <a:spcPct val="100000"/>
              </a:lnSpc>
              <a:spcBef>
                <a:spcPts val="0"/>
              </a:spcBef>
              <a:spcAft>
                <a:spcPts val="0"/>
              </a:spcAft>
              <a:buClrTx/>
              <a:buSzTx/>
              <a:buFontTx/>
              <a:buNone/>
              <a:tabLst/>
              <a:defRPr/>
            </a:pPr>
            <a:endParaRPr lang="en-US" b="0" dirty="0"/>
          </a:p>
        </p:txBody>
      </p:sp>
    </p:spTree>
    <p:extLst>
      <p:ext uri="{BB962C8B-B14F-4D97-AF65-F5344CB8AC3E}">
        <p14:creationId xmlns:p14="http://schemas.microsoft.com/office/powerpoint/2010/main" val="2473167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latin typeface="+mn-lt"/>
                <a:ea typeface="+mn-ea"/>
                <a:cs typeface="+mn-cs"/>
                <a:sym typeface="Calibri"/>
              </a:rPr>
              <a:t>The architecture of my design can be separated into two parts, namely ARM Linux OS implementation and Zynq FPGA implementation. The left half of the diagram shows the ARM CPU side which is controlled by Python on Linux OS. This side controls the high level interface of my framework, where the framework loads input feature maps to DDR memory and outputs the classification results. The right half of the diagram shows the Zynq FPGA side which is hardware-configured by overlay IP.</a:t>
            </a:r>
            <a:endParaRPr lang="en-US" dirty="0"/>
          </a:p>
        </p:txBody>
      </p:sp>
    </p:spTree>
    <p:extLst>
      <p:ext uri="{BB962C8B-B14F-4D97-AF65-F5344CB8AC3E}">
        <p14:creationId xmlns:p14="http://schemas.microsoft.com/office/powerpoint/2010/main" val="428601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latin typeface="+mn-lt"/>
                <a:ea typeface="+mn-ea"/>
                <a:cs typeface="+mn-cs"/>
                <a:sym typeface="Calibri"/>
              </a:rPr>
              <a:t>Three CNN layers, namely convolution layer, pooling layer, and fully-connected layer, have been constructed</a:t>
            </a:r>
          </a:p>
          <a:p>
            <a:r>
              <a:rPr lang="en-US" sz="1200" b="0" i="0" u="none" strike="noStrike" baseline="0" dirty="0">
                <a:latin typeface="+mn-lt"/>
                <a:ea typeface="+mn-ea"/>
                <a:cs typeface="+mn-cs"/>
                <a:sym typeface="Calibri"/>
              </a:rPr>
              <a:t>using </a:t>
            </a:r>
            <a:r>
              <a:rPr lang="en-US" sz="1200" b="0" i="0" u="none" strike="noStrike" baseline="0" dirty="0" err="1">
                <a:latin typeface="+mn-lt"/>
                <a:ea typeface="+mn-ea"/>
                <a:cs typeface="+mn-cs"/>
                <a:sym typeface="Calibri"/>
              </a:rPr>
              <a:t>Vivado</a:t>
            </a:r>
            <a:r>
              <a:rPr lang="en-US" sz="1200" b="0" i="0" u="none" strike="noStrike" baseline="0" dirty="0">
                <a:latin typeface="+mn-lt"/>
                <a:ea typeface="+mn-ea"/>
                <a:cs typeface="+mn-cs"/>
                <a:sym typeface="Calibri"/>
              </a:rPr>
              <a:t> HLS. </a:t>
            </a:r>
            <a:r>
              <a:rPr lang="en-US" sz="1200" b="0" i="0" u="none" strike="noStrike" baseline="0" dirty="0" err="1">
                <a:latin typeface="+mn-lt"/>
                <a:ea typeface="+mn-ea"/>
                <a:cs typeface="+mn-cs"/>
                <a:sym typeface="Calibri"/>
              </a:rPr>
              <a:t>ReLU</a:t>
            </a:r>
            <a:r>
              <a:rPr lang="en-US" sz="1200" b="0" i="0" u="none" strike="noStrike" baseline="0" dirty="0">
                <a:latin typeface="+mn-lt"/>
                <a:ea typeface="+mn-ea"/>
                <a:cs typeface="+mn-cs"/>
                <a:sym typeface="Calibri"/>
              </a:rPr>
              <a:t> layer was included in each of the three layers.</a:t>
            </a:r>
          </a:p>
          <a:p>
            <a:endParaRPr lang="en-US" sz="1200" b="0" i="0" u="none" strike="noStrike" baseline="0" dirty="0">
              <a:latin typeface="+mn-lt"/>
              <a:ea typeface="+mn-ea"/>
              <a:cs typeface="+mn-cs"/>
              <a:sym typeface="Calibri"/>
            </a:endParaRPr>
          </a:p>
          <a:p>
            <a:endParaRPr lang="en-US" sz="1200" b="0" i="0" u="none" strike="noStrike" baseline="0" dirty="0">
              <a:latin typeface="+mn-lt"/>
              <a:ea typeface="+mn-ea"/>
              <a:cs typeface="+mn-cs"/>
              <a:sym typeface="Calibri"/>
            </a:endParaRPr>
          </a:p>
          <a:p>
            <a:r>
              <a:rPr lang="en-US" sz="1200" b="0" i="0" u="none" strike="noStrike" baseline="0" dirty="0">
                <a:latin typeface="+mn-lt"/>
                <a:ea typeface="+mn-ea"/>
                <a:cs typeface="+mn-cs"/>
                <a:sym typeface="Calibri"/>
              </a:rPr>
              <a:t>(Pooling layer performs down-sampling on input feature map, by outputting </a:t>
            </a:r>
            <a:r>
              <a:rPr lang="en-US" sz="1200" b="0" i="0" u="none" strike="noStrike" baseline="0" dirty="0" err="1">
                <a:latin typeface="+mn-lt"/>
                <a:ea typeface="+mn-ea"/>
                <a:cs typeface="+mn-cs"/>
                <a:sym typeface="Calibri"/>
              </a:rPr>
              <a:t>maximumor</a:t>
            </a:r>
            <a:r>
              <a:rPr lang="en-US" sz="1200" b="0" i="0" u="none" strike="noStrike" baseline="0" dirty="0">
                <a:latin typeface="+mn-lt"/>
                <a:ea typeface="+mn-ea"/>
                <a:cs typeface="+mn-cs"/>
                <a:sym typeface="Calibri"/>
              </a:rPr>
              <a:t> average of subgraphs.</a:t>
            </a:r>
          </a:p>
          <a:p>
            <a:r>
              <a:rPr lang="en-US" sz="1200" b="0" i="0" u="none" strike="noStrike" baseline="0" dirty="0">
                <a:latin typeface="+mn-lt"/>
                <a:ea typeface="+mn-ea"/>
                <a:cs typeface="+mn-cs"/>
                <a:sym typeface="Calibri"/>
              </a:rPr>
              <a:t>In AXI4-Streaming interface, pooling can be performed in similar concepts to sliding window </a:t>
            </a:r>
            <a:r>
              <a:rPr lang="en-US" sz="1200" b="0" i="0" u="none" strike="noStrike" baseline="0" dirty="0" err="1">
                <a:latin typeface="+mn-lt"/>
                <a:ea typeface="+mn-ea"/>
                <a:cs typeface="+mn-cs"/>
                <a:sym typeface="Calibri"/>
              </a:rPr>
              <a:t>unit.Fully</a:t>
            </a:r>
            <a:r>
              <a:rPr lang="en-US" sz="1200" b="0" i="0" u="none" strike="noStrike" baseline="0" dirty="0">
                <a:latin typeface="+mn-lt"/>
                <a:ea typeface="+mn-ea"/>
                <a:cs typeface="+mn-cs"/>
                <a:sym typeface="Calibri"/>
              </a:rPr>
              <a:t>-connected layer performs dot-product between input feature map and weights. Hence, in the off-line, a fully-connected layer can be easily converted into convolution layer.)</a:t>
            </a:r>
            <a:endParaRPr lang="en-US" dirty="0"/>
          </a:p>
        </p:txBody>
      </p:sp>
    </p:spTree>
    <p:extLst>
      <p:ext uri="{BB962C8B-B14F-4D97-AF65-F5344CB8AC3E}">
        <p14:creationId xmlns:p14="http://schemas.microsoft.com/office/powerpoint/2010/main" val="741900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between CPU implementation accuracy using 32-bit floating-point format, and FPGA implementation accuracy using 16-bit fixed-point format</a:t>
            </a:r>
          </a:p>
          <a:p>
            <a:r>
              <a:rPr lang="en-US" dirty="0"/>
              <a:t>With the CIFAR-10 testing dataset, the pretrained model weights can achieve a test accuracy of 75.2% using 32-bit floating-point format. Figure 8.2 shows that my FPGA implementation incurs an accuracy loss of 1.5% due to 16-bit fixed-point </a:t>
            </a:r>
            <a:r>
              <a:rPr lang="en-US" dirty="0" err="1"/>
              <a:t>quantisation</a:t>
            </a:r>
            <a:endParaRPr lang="en-US" dirty="0"/>
          </a:p>
        </p:txBody>
      </p:sp>
    </p:spTree>
    <p:extLst>
      <p:ext uri="{BB962C8B-B14F-4D97-AF65-F5344CB8AC3E}">
        <p14:creationId xmlns:p14="http://schemas.microsoft.com/office/powerpoint/2010/main" val="689094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Examples of classifications in CIFAR-10 dataset. Digits on the upper-left corner are correct labels, and digits on the lower-left corner are predicted labels</a:t>
            </a:r>
          </a:p>
        </p:txBody>
      </p:sp>
    </p:spTree>
    <p:extLst>
      <p:ext uri="{BB962C8B-B14F-4D97-AF65-F5344CB8AC3E}">
        <p14:creationId xmlns:p14="http://schemas.microsoft.com/office/powerpoint/2010/main" val="2706054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843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標題投影片">
    <p:spTree>
      <p:nvGrpSpPr>
        <p:cNvPr id="1" name=""/>
        <p:cNvGrpSpPr/>
        <p:nvPr/>
      </p:nvGrpSpPr>
      <p:grpSpPr>
        <a:xfrm>
          <a:off x="0" y="0"/>
          <a:ext cx="0" cy="0"/>
          <a:chOff x="0" y="0"/>
          <a:chExt cx="0" cy="0"/>
        </a:xfrm>
      </p:grpSpPr>
      <p:sp>
        <p:nvSpPr>
          <p:cNvPr id="16"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17"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18" name="圖片 2" descr="圖片 2"/>
          <p:cNvPicPr>
            <a:picLocks noChangeAspect="1"/>
          </p:cNvPicPr>
          <p:nvPr/>
        </p:nvPicPr>
        <p:blipFill>
          <a:blip r:embed="rId2">
            <a:extLst/>
          </a:blip>
          <a:stretch>
            <a:fillRect/>
          </a:stretch>
        </p:blipFill>
        <p:spPr>
          <a:xfrm>
            <a:off x="8417075" y="6268932"/>
            <a:ext cx="681720" cy="573511"/>
          </a:xfrm>
          <a:prstGeom prst="rect">
            <a:avLst/>
          </a:prstGeom>
          <a:ln w="12700">
            <a:miter lim="400000"/>
          </a:ln>
        </p:spPr>
      </p:pic>
      <p:sp>
        <p:nvSpPr>
          <p:cNvPr id="19" name="大標題文字"/>
          <p:cNvSpPr txBox="1">
            <a:spLocks noGrp="1"/>
          </p:cNvSpPr>
          <p:nvPr>
            <p:ph type="title"/>
          </p:nvPr>
        </p:nvSpPr>
        <p:spPr>
          <a:xfrm>
            <a:off x="685800" y="2130426"/>
            <a:ext cx="7772400" cy="1470026"/>
          </a:xfrm>
          <a:prstGeom prst="rect">
            <a:avLst/>
          </a:prstGeom>
        </p:spPr>
        <p:txBody>
          <a:bodyPr/>
          <a:lstStyle/>
          <a:p>
            <a:r>
              <a:t>大標題文字</a:t>
            </a:r>
          </a:p>
        </p:txBody>
      </p:sp>
      <p:sp>
        <p:nvSpPr>
          <p:cNvPr id="20" name="內文層級一…"/>
          <p:cNvSpPr txBox="1">
            <a:spLocks noGrp="1"/>
          </p:cNvSpPr>
          <p:nvPr>
            <p:ph type="body" sz="quarter" idx="1"/>
          </p:nvPr>
        </p:nvSpPr>
        <p:spPr>
          <a:xfrm>
            <a:off x="1371600" y="3886200"/>
            <a:ext cx="6400800" cy="1752600"/>
          </a:xfrm>
          <a:prstGeom prst="rect">
            <a:avLst/>
          </a:prstGeom>
        </p:spPr>
        <p:txBody>
          <a:bodyPr/>
          <a:lstStyle>
            <a:lvl1pPr marL="0" indent="0" algn="ctr">
              <a:spcBef>
                <a:spcPts val="0"/>
              </a:spcBef>
              <a:buSzTx/>
              <a:buFontTx/>
              <a:buNone/>
              <a:defRPr sz="2000">
                <a:solidFill>
                  <a:srgbClr val="888888"/>
                </a:solidFill>
              </a:defRPr>
            </a:lvl1pPr>
            <a:lvl2pPr marL="0" indent="457200" algn="ctr">
              <a:spcBef>
                <a:spcPts val="0"/>
              </a:spcBef>
              <a:buSzTx/>
              <a:buFontTx/>
              <a:buNone/>
              <a:defRPr sz="2000">
                <a:solidFill>
                  <a:srgbClr val="888888"/>
                </a:solidFill>
              </a:defRPr>
            </a:lvl2pPr>
            <a:lvl3pPr marL="0" indent="914400" algn="ctr">
              <a:spcBef>
                <a:spcPts val="0"/>
              </a:spcBef>
              <a:buSzTx/>
              <a:buFontTx/>
              <a:buNone/>
              <a:defRPr sz="2000">
                <a:solidFill>
                  <a:srgbClr val="888888"/>
                </a:solidFill>
              </a:defRPr>
            </a:lvl3pPr>
            <a:lvl4pPr marL="0" indent="1371600" algn="ctr">
              <a:spcBef>
                <a:spcPts val="0"/>
              </a:spcBef>
              <a:buSzTx/>
              <a:buFontTx/>
              <a:buNone/>
              <a:defRPr sz="2000">
                <a:solidFill>
                  <a:srgbClr val="888888"/>
                </a:solidFill>
              </a:defRPr>
            </a:lvl4pPr>
            <a:lvl5pPr marL="0" indent="1828800" algn="ctr">
              <a:spcBef>
                <a:spcPts val="0"/>
              </a:spcBef>
              <a:buSzTx/>
              <a:buFontTx/>
              <a:buNone/>
              <a:defRPr sz="2000">
                <a:solidFill>
                  <a:srgbClr val="888888"/>
                </a:solidFill>
              </a:defRPr>
            </a:lvl5pPr>
          </a:lstStyle>
          <a:p>
            <a:r>
              <a:t>內文層級一</a:t>
            </a:r>
          </a:p>
          <a:p>
            <a:pPr lvl="1"/>
            <a:r>
              <a:t>內文層級二</a:t>
            </a:r>
          </a:p>
          <a:p>
            <a:pPr lvl="2"/>
            <a:r>
              <a:t>內文層級三</a:t>
            </a:r>
          </a:p>
          <a:p>
            <a:pPr lvl="3"/>
            <a:r>
              <a:t>內文層級四</a:t>
            </a:r>
          </a:p>
          <a:p>
            <a:pPr lvl="4"/>
            <a:r>
              <a:t>內文層級五</a:t>
            </a:r>
          </a:p>
        </p:txBody>
      </p:sp>
      <p:sp>
        <p:nvSpPr>
          <p:cNvPr id="21" name="Rectangle 34"/>
          <p:cNvSpPr/>
          <p:nvPr/>
        </p:nvSpPr>
        <p:spPr>
          <a:xfrm>
            <a:off x="35495" y="692697"/>
            <a:ext cx="9071004" cy="45720"/>
          </a:xfrm>
          <a:prstGeom prst="rect">
            <a:avLst/>
          </a:prstGeom>
          <a:solidFill>
            <a:srgbClr val="A50021"/>
          </a:solidFill>
          <a:ln w="12700">
            <a:miter lim="400000"/>
          </a:ln>
        </p:spPr>
        <p:txBody>
          <a:bodyPr lIns="45719" rIns="45719" anchor="ctr"/>
          <a:lstStyle/>
          <a:p>
            <a:endParaRPr/>
          </a:p>
        </p:txBody>
      </p:sp>
      <p:pic>
        <p:nvPicPr>
          <p:cNvPr id="22" name="圖片 8" descr="圖片 8"/>
          <p:cNvPicPr>
            <a:picLocks noChangeAspect="1"/>
          </p:cNvPicPr>
          <p:nvPr/>
        </p:nvPicPr>
        <p:blipFill>
          <a:blip r:embed="rId3">
            <a:extLst/>
          </a:blip>
          <a:stretch>
            <a:fillRect/>
          </a:stretch>
        </p:blipFill>
        <p:spPr>
          <a:xfrm>
            <a:off x="2195735" y="-99393"/>
            <a:ext cx="5334001" cy="904876"/>
          </a:xfrm>
          <a:prstGeom prst="rect">
            <a:avLst/>
          </a:prstGeom>
          <a:ln w="12700">
            <a:miter lim="400000"/>
          </a:ln>
        </p:spPr>
      </p:pic>
      <p:sp>
        <p:nvSpPr>
          <p:cNvPr id="23" name="幻燈片編號"/>
          <p:cNvSpPr txBox="1">
            <a:spLocks noGrp="1"/>
          </p:cNvSpPr>
          <p:nvPr>
            <p:ph type="sldNum" sz="quarter" idx="2"/>
          </p:nvPr>
        </p:nvSpPr>
        <p:spPr>
          <a:xfrm>
            <a:off x="54864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標題及物件">
    <p:spTree>
      <p:nvGrpSpPr>
        <p:cNvPr id="1" name=""/>
        <p:cNvGrpSpPr/>
        <p:nvPr/>
      </p:nvGrpSpPr>
      <p:grpSpPr>
        <a:xfrm>
          <a:off x="0" y="0"/>
          <a:ext cx="0" cy="0"/>
          <a:chOff x="0" y="0"/>
          <a:chExt cx="0" cy="0"/>
        </a:xfrm>
      </p:grpSpPr>
      <p:sp>
        <p:nvSpPr>
          <p:cNvPr id="30" name="大標題文字"/>
          <p:cNvSpPr txBox="1">
            <a:spLocks noGrp="1"/>
          </p:cNvSpPr>
          <p:nvPr>
            <p:ph type="title"/>
          </p:nvPr>
        </p:nvSpPr>
        <p:spPr>
          <a:prstGeom prst="rect">
            <a:avLst/>
          </a:prstGeom>
        </p:spPr>
        <p:txBody>
          <a:bodyPr/>
          <a:lstStyle/>
          <a:p>
            <a:r>
              <a:t>大標題文字</a:t>
            </a:r>
          </a:p>
        </p:txBody>
      </p:sp>
      <p:sp>
        <p:nvSpPr>
          <p:cNvPr id="31" name="內文層級一…"/>
          <p:cNvSpPr txBox="1">
            <a:spLocks noGrp="1"/>
          </p:cNvSpPr>
          <p:nvPr>
            <p:ph type="body" idx="1"/>
          </p:nvPr>
        </p:nvSpPr>
        <p:spPr>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32"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區段標題">
    <p:spTree>
      <p:nvGrpSpPr>
        <p:cNvPr id="1" name=""/>
        <p:cNvGrpSpPr/>
        <p:nvPr/>
      </p:nvGrpSpPr>
      <p:grpSpPr>
        <a:xfrm>
          <a:off x="0" y="0"/>
          <a:ext cx="0" cy="0"/>
          <a:chOff x="0" y="0"/>
          <a:chExt cx="0" cy="0"/>
        </a:xfrm>
      </p:grpSpPr>
      <p:sp>
        <p:nvSpPr>
          <p:cNvPr id="39"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40"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41" name="圖片 2" descr="圖片 2"/>
          <p:cNvPicPr>
            <a:picLocks noChangeAspect="1"/>
          </p:cNvPicPr>
          <p:nvPr/>
        </p:nvPicPr>
        <p:blipFill>
          <a:blip r:embed="rId2">
            <a:extLst/>
          </a:blip>
          <a:stretch>
            <a:fillRect/>
          </a:stretch>
        </p:blipFill>
        <p:spPr>
          <a:xfrm>
            <a:off x="8417075" y="6268932"/>
            <a:ext cx="681720" cy="573511"/>
          </a:xfrm>
          <a:prstGeom prst="rect">
            <a:avLst/>
          </a:prstGeom>
          <a:ln w="12700">
            <a:miter lim="400000"/>
          </a:ln>
        </p:spPr>
      </p:pic>
      <p:sp>
        <p:nvSpPr>
          <p:cNvPr id="42" name="大標題文字"/>
          <p:cNvSpPr txBox="1">
            <a:spLocks noGrp="1"/>
          </p:cNvSpPr>
          <p:nvPr>
            <p:ph type="title"/>
          </p:nvPr>
        </p:nvSpPr>
        <p:spPr>
          <a:xfrm>
            <a:off x="722312" y="4406901"/>
            <a:ext cx="7772401" cy="1362076"/>
          </a:xfrm>
          <a:prstGeom prst="rect">
            <a:avLst/>
          </a:prstGeom>
        </p:spPr>
        <p:txBody>
          <a:bodyPr anchor="t"/>
          <a:lstStyle>
            <a:lvl1pPr algn="l">
              <a:defRPr sz="4000" b="1" cap="all">
                <a:solidFill>
                  <a:srgbClr val="143AF8"/>
                </a:solidFill>
              </a:defRPr>
            </a:lvl1pPr>
          </a:lstStyle>
          <a:p>
            <a:r>
              <a:t>大標題文字</a:t>
            </a:r>
          </a:p>
        </p:txBody>
      </p:sp>
      <p:sp>
        <p:nvSpPr>
          <p:cNvPr id="43" name="內文層級一…"/>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內文層級一</a:t>
            </a:r>
          </a:p>
          <a:p>
            <a:pPr lvl="1"/>
            <a:r>
              <a:t>內文層級二</a:t>
            </a:r>
          </a:p>
          <a:p>
            <a:pPr lvl="2"/>
            <a:r>
              <a:t>內文層級三</a:t>
            </a:r>
          </a:p>
          <a:p>
            <a:pPr lvl="3"/>
            <a:r>
              <a:t>內文層級四</a:t>
            </a:r>
          </a:p>
          <a:p>
            <a:pPr lvl="4"/>
            <a:r>
              <a:t>內文層級五</a:t>
            </a:r>
          </a:p>
        </p:txBody>
      </p:sp>
      <p:sp>
        <p:nvSpPr>
          <p:cNvPr id="44"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兩項物件">
    <p:spTree>
      <p:nvGrpSpPr>
        <p:cNvPr id="1" name=""/>
        <p:cNvGrpSpPr/>
        <p:nvPr/>
      </p:nvGrpSpPr>
      <p:grpSpPr>
        <a:xfrm>
          <a:off x="0" y="0"/>
          <a:ext cx="0" cy="0"/>
          <a:chOff x="0" y="0"/>
          <a:chExt cx="0" cy="0"/>
        </a:xfrm>
      </p:grpSpPr>
      <p:sp>
        <p:nvSpPr>
          <p:cNvPr id="51"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52"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53" name="圖片 2" descr="圖片 2"/>
          <p:cNvPicPr>
            <a:picLocks noChangeAspect="1"/>
          </p:cNvPicPr>
          <p:nvPr/>
        </p:nvPicPr>
        <p:blipFill>
          <a:blip r:embed="rId2">
            <a:extLst/>
          </a:blip>
          <a:stretch>
            <a:fillRect/>
          </a:stretch>
        </p:blipFill>
        <p:spPr>
          <a:xfrm>
            <a:off x="8417075" y="6268932"/>
            <a:ext cx="681720" cy="573511"/>
          </a:xfrm>
          <a:prstGeom prst="rect">
            <a:avLst/>
          </a:prstGeom>
          <a:ln w="12700">
            <a:miter lim="400000"/>
          </a:ln>
        </p:spPr>
      </p:pic>
      <p:sp>
        <p:nvSpPr>
          <p:cNvPr id="54" name="大標題文字"/>
          <p:cNvSpPr txBox="1">
            <a:spLocks noGrp="1"/>
          </p:cNvSpPr>
          <p:nvPr>
            <p:ph type="title"/>
          </p:nvPr>
        </p:nvSpPr>
        <p:spPr>
          <a:xfrm>
            <a:off x="457200" y="274638"/>
            <a:ext cx="8229600" cy="868347"/>
          </a:xfrm>
          <a:prstGeom prst="rect">
            <a:avLst/>
          </a:prstGeom>
        </p:spPr>
        <p:txBody>
          <a:bodyPr/>
          <a:lstStyle>
            <a:lvl1pPr>
              <a:defRPr>
                <a:solidFill>
                  <a:srgbClr val="143AF8"/>
                </a:solidFill>
              </a:defRPr>
            </a:lvl1pPr>
          </a:lstStyle>
          <a:p>
            <a:r>
              <a:t>大標題文字</a:t>
            </a:r>
          </a:p>
        </p:txBody>
      </p:sp>
      <p:sp>
        <p:nvSpPr>
          <p:cNvPr id="55" name="內文層級一…"/>
          <p:cNvSpPr txBox="1">
            <a:spLocks noGrp="1"/>
          </p:cNvSpPr>
          <p:nvPr>
            <p:ph type="body" sz="half" idx="1"/>
          </p:nvPr>
        </p:nvSpPr>
        <p:spPr>
          <a:xfrm>
            <a:off x="457200" y="1600202"/>
            <a:ext cx="4038600" cy="4525963"/>
          </a:xfrm>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5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比對">
    <p:spTree>
      <p:nvGrpSpPr>
        <p:cNvPr id="1" name=""/>
        <p:cNvGrpSpPr/>
        <p:nvPr/>
      </p:nvGrpSpPr>
      <p:grpSpPr>
        <a:xfrm>
          <a:off x="0" y="0"/>
          <a:ext cx="0" cy="0"/>
          <a:chOff x="0" y="0"/>
          <a:chExt cx="0" cy="0"/>
        </a:xfrm>
      </p:grpSpPr>
      <p:sp>
        <p:nvSpPr>
          <p:cNvPr id="63"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64"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65" name="圖片 2" descr="圖片 2"/>
          <p:cNvPicPr>
            <a:picLocks noChangeAspect="1"/>
          </p:cNvPicPr>
          <p:nvPr/>
        </p:nvPicPr>
        <p:blipFill>
          <a:blip r:embed="rId2">
            <a:extLst/>
          </a:blip>
          <a:stretch>
            <a:fillRect/>
          </a:stretch>
        </p:blipFill>
        <p:spPr>
          <a:xfrm>
            <a:off x="8417075" y="6268932"/>
            <a:ext cx="681720" cy="573511"/>
          </a:xfrm>
          <a:prstGeom prst="rect">
            <a:avLst/>
          </a:prstGeom>
          <a:ln w="12700">
            <a:miter lim="400000"/>
          </a:ln>
        </p:spPr>
      </p:pic>
      <p:sp>
        <p:nvSpPr>
          <p:cNvPr id="66" name="大標題文字"/>
          <p:cNvSpPr txBox="1">
            <a:spLocks noGrp="1"/>
          </p:cNvSpPr>
          <p:nvPr>
            <p:ph type="title"/>
          </p:nvPr>
        </p:nvSpPr>
        <p:spPr>
          <a:xfrm>
            <a:off x="457200" y="274638"/>
            <a:ext cx="8229600" cy="868347"/>
          </a:xfrm>
          <a:prstGeom prst="rect">
            <a:avLst/>
          </a:prstGeom>
        </p:spPr>
        <p:txBody>
          <a:bodyPr/>
          <a:lstStyle>
            <a:lvl1pPr>
              <a:defRPr>
                <a:solidFill>
                  <a:srgbClr val="143AF8"/>
                </a:solidFill>
              </a:defRPr>
            </a:lvl1pPr>
          </a:lstStyle>
          <a:p>
            <a:r>
              <a:t>大標題文字</a:t>
            </a:r>
          </a:p>
        </p:txBody>
      </p:sp>
      <p:sp>
        <p:nvSpPr>
          <p:cNvPr id="67" name="內文層級一…"/>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內文層級一</a:t>
            </a:r>
          </a:p>
          <a:p>
            <a:pPr lvl="1"/>
            <a:r>
              <a:t>內文層級二</a:t>
            </a:r>
          </a:p>
          <a:p>
            <a:pPr lvl="2"/>
            <a:r>
              <a:t>內文層級三</a:t>
            </a:r>
          </a:p>
          <a:p>
            <a:pPr lvl="3"/>
            <a:r>
              <a:t>內文層級四</a:t>
            </a:r>
          </a:p>
          <a:p>
            <a:pPr lvl="4"/>
            <a:r>
              <a:t>內文層級五</a:t>
            </a:r>
          </a:p>
        </p:txBody>
      </p:sp>
      <p:sp>
        <p:nvSpPr>
          <p:cNvPr id="68" name="文字版面配置區 4"/>
          <p:cNvSpPr>
            <a:spLocks noGrp="1"/>
          </p:cNvSpPr>
          <p:nvPr>
            <p:ph type="body" sz="quarter" idx="13"/>
          </p:nvPr>
        </p:nvSpPr>
        <p:spPr>
          <a:xfrm>
            <a:off x="4645026" y="1535112"/>
            <a:ext cx="4041776" cy="639763"/>
          </a:xfrm>
          <a:prstGeom prst="rect">
            <a:avLst/>
          </a:prstGeom>
        </p:spPr>
        <p:txBody>
          <a:bodyPr anchor="b"/>
          <a:lstStyle/>
          <a:p>
            <a:pPr marL="0" indent="0">
              <a:spcBef>
                <a:spcPts val="500"/>
              </a:spcBef>
              <a:buSzTx/>
              <a:buFontTx/>
              <a:buNone/>
              <a:defRPr sz="2400" b="1"/>
            </a:pPr>
            <a:endParaRPr/>
          </a:p>
        </p:txBody>
      </p:sp>
      <p:sp>
        <p:nvSpPr>
          <p:cNvPr id="69"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只有標題">
    <p:spTree>
      <p:nvGrpSpPr>
        <p:cNvPr id="1" name=""/>
        <p:cNvGrpSpPr/>
        <p:nvPr/>
      </p:nvGrpSpPr>
      <p:grpSpPr>
        <a:xfrm>
          <a:off x="0" y="0"/>
          <a:ext cx="0" cy="0"/>
          <a:chOff x="0" y="0"/>
          <a:chExt cx="0" cy="0"/>
        </a:xfrm>
      </p:grpSpPr>
      <p:sp>
        <p:nvSpPr>
          <p:cNvPr id="76"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77"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78" name="圖片 2" descr="圖片 2"/>
          <p:cNvPicPr>
            <a:picLocks noChangeAspect="1"/>
          </p:cNvPicPr>
          <p:nvPr/>
        </p:nvPicPr>
        <p:blipFill>
          <a:blip r:embed="rId2">
            <a:extLst/>
          </a:blip>
          <a:stretch>
            <a:fillRect/>
          </a:stretch>
        </p:blipFill>
        <p:spPr>
          <a:xfrm>
            <a:off x="8417075" y="6268932"/>
            <a:ext cx="681720" cy="573511"/>
          </a:xfrm>
          <a:prstGeom prst="rect">
            <a:avLst/>
          </a:prstGeom>
          <a:ln w="12700">
            <a:miter lim="400000"/>
          </a:ln>
        </p:spPr>
      </p:pic>
      <p:sp>
        <p:nvSpPr>
          <p:cNvPr id="79" name="大標題文字"/>
          <p:cNvSpPr txBox="1">
            <a:spLocks noGrp="1"/>
          </p:cNvSpPr>
          <p:nvPr>
            <p:ph type="title"/>
          </p:nvPr>
        </p:nvSpPr>
        <p:spPr>
          <a:xfrm>
            <a:off x="457200" y="274638"/>
            <a:ext cx="8229600" cy="868347"/>
          </a:xfrm>
          <a:prstGeom prst="rect">
            <a:avLst/>
          </a:prstGeom>
        </p:spPr>
        <p:txBody>
          <a:bodyPr/>
          <a:lstStyle>
            <a:lvl1pPr>
              <a:defRPr>
                <a:solidFill>
                  <a:srgbClr val="143AF8"/>
                </a:solidFill>
              </a:defRPr>
            </a:lvl1pPr>
          </a:lstStyle>
          <a:p>
            <a:r>
              <a:t>大標題文字</a:t>
            </a:r>
          </a:p>
        </p:txBody>
      </p:sp>
      <p:sp>
        <p:nvSpPr>
          <p:cNvPr id="8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87"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88"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89" name="圖片 2" descr="圖片 2"/>
          <p:cNvPicPr>
            <a:picLocks noChangeAspect="1"/>
          </p:cNvPicPr>
          <p:nvPr/>
        </p:nvPicPr>
        <p:blipFill>
          <a:blip r:embed="rId2">
            <a:extLst/>
          </a:blip>
          <a:stretch>
            <a:fillRect/>
          </a:stretch>
        </p:blipFill>
        <p:spPr>
          <a:xfrm>
            <a:off x="8417075" y="6268932"/>
            <a:ext cx="681720" cy="573511"/>
          </a:xfrm>
          <a:prstGeom prst="rect">
            <a:avLst/>
          </a:prstGeom>
          <a:ln w="12700">
            <a:miter lim="400000"/>
          </a:ln>
        </p:spPr>
      </p:pic>
      <p:sp>
        <p:nvSpPr>
          <p:cNvPr id="9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含標題的內容">
    <p:spTree>
      <p:nvGrpSpPr>
        <p:cNvPr id="1" name=""/>
        <p:cNvGrpSpPr/>
        <p:nvPr/>
      </p:nvGrpSpPr>
      <p:grpSpPr>
        <a:xfrm>
          <a:off x="0" y="0"/>
          <a:ext cx="0" cy="0"/>
          <a:chOff x="0" y="0"/>
          <a:chExt cx="0" cy="0"/>
        </a:xfrm>
      </p:grpSpPr>
      <p:sp>
        <p:nvSpPr>
          <p:cNvPr id="97"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98"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99" name="圖片 2" descr="圖片 2"/>
          <p:cNvPicPr>
            <a:picLocks noChangeAspect="1"/>
          </p:cNvPicPr>
          <p:nvPr/>
        </p:nvPicPr>
        <p:blipFill>
          <a:blip r:embed="rId2">
            <a:extLst/>
          </a:blip>
          <a:stretch>
            <a:fillRect/>
          </a:stretch>
        </p:blipFill>
        <p:spPr>
          <a:xfrm>
            <a:off x="8417075" y="6268932"/>
            <a:ext cx="681720" cy="573511"/>
          </a:xfrm>
          <a:prstGeom prst="rect">
            <a:avLst/>
          </a:prstGeom>
          <a:ln w="12700">
            <a:miter lim="400000"/>
          </a:ln>
        </p:spPr>
      </p:pic>
      <p:sp>
        <p:nvSpPr>
          <p:cNvPr id="100" name="大標題文字"/>
          <p:cNvSpPr txBox="1">
            <a:spLocks noGrp="1"/>
          </p:cNvSpPr>
          <p:nvPr>
            <p:ph type="title"/>
          </p:nvPr>
        </p:nvSpPr>
        <p:spPr>
          <a:xfrm>
            <a:off x="457201" y="273050"/>
            <a:ext cx="3008314" cy="1162050"/>
          </a:xfrm>
          <a:prstGeom prst="rect">
            <a:avLst/>
          </a:prstGeom>
        </p:spPr>
        <p:txBody>
          <a:bodyPr anchor="b"/>
          <a:lstStyle>
            <a:lvl1pPr algn="l">
              <a:defRPr sz="2000" b="1">
                <a:solidFill>
                  <a:srgbClr val="143AF8"/>
                </a:solidFill>
              </a:defRPr>
            </a:lvl1pPr>
          </a:lstStyle>
          <a:p>
            <a:r>
              <a:t>大標題文字</a:t>
            </a:r>
          </a:p>
        </p:txBody>
      </p:sp>
      <p:sp>
        <p:nvSpPr>
          <p:cNvPr id="101" name="內文層級一…"/>
          <p:cNvSpPr txBox="1">
            <a:spLocks noGrp="1"/>
          </p:cNvSpPr>
          <p:nvPr>
            <p:ph type="body" idx="1"/>
          </p:nvPr>
        </p:nvSpPr>
        <p:spPr>
          <a:xfrm>
            <a:off x="3575050" y="273052"/>
            <a:ext cx="5111750" cy="585311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內文層級一</a:t>
            </a:r>
          </a:p>
          <a:p>
            <a:pPr lvl="1"/>
            <a:r>
              <a:t>內文層級二</a:t>
            </a:r>
          </a:p>
          <a:p>
            <a:pPr lvl="2"/>
            <a:r>
              <a:t>內文層級三</a:t>
            </a:r>
          </a:p>
          <a:p>
            <a:pPr lvl="3"/>
            <a:r>
              <a:t>內文層級四</a:t>
            </a:r>
          </a:p>
          <a:p>
            <a:pPr lvl="4"/>
            <a:r>
              <a:t>內文層級五</a:t>
            </a:r>
          </a:p>
        </p:txBody>
      </p:sp>
      <p:sp>
        <p:nvSpPr>
          <p:cNvPr id="102" name="文字版面配置區 3"/>
          <p:cNvSpPr>
            <a:spLocks noGrp="1"/>
          </p:cNvSpPr>
          <p:nvPr>
            <p:ph type="body" sz="half" idx="13"/>
          </p:nvPr>
        </p:nvSpPr>
        <p:spPr>
          <a:xfrm>
            <a:off x="457200" y="1435102"/>
            <a:ext cx="3008315" cy="4691064"/>
          </a:xfrm>
          <a:prstGeom prst="rect">
            <a:avLst/>
          </a:prstGeom>
        </p:spPr>
        <p:txBody>
          <a:bodyPr/>
          <a:lstStyle/>
          <a:p>
            <a:pPr marL="0" indent="0">
              <a:spcBef>
                <a:spcPts val="300"/>
              </a:spcBef>
              <a:buSzTx/>
              <a:buFontTx/>
              <a:buNone/>
              <a:defRPr sz="1400"/>
            </a:pPr>
            <a:endParaRPr/>
          </a:p>
        </p:txBody>
      </p:sp>
      <p:sp>
        <p:nvSpPr>
          <p:cNvPr id="10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含標題的圖片">
    <p:spTree>
      <p:nvGrpSpPr>
        <p:cNvPr id="1" name=""/>
        <p:cNvGrpSpPr/>
        <p:nvPr/>
      </p:nvGrpSpPr>
      <p:grpSpPr>
        <a:xfrm>
          <a:off x="0" y="0"/>
          <a:ext cx="0" cy="0"/>
          <a:chOff x="0" y="0"/>
          <a:chExt cx="0" cy="0"/>
        </a:xfrm>
      </p:grpSpPr>
      <p:sp>
        <p:nvSpPr>
          <p:cNvPr id="110"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111"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112" name="圖片 2" descr="圖片 2"/>
          <p:cNvPicPr>
            <a:picLocks noChangeAspect="1"/>
          </p:cNvPicPr>
          <p:nvPr/>
        </p:nvPicPr>
        <p:blipFill>
          <a:blip r:embed="rId2">
            <a:extLst/>
          </a:blip>
          <a:stretch>
            <a:fillRect/>
          </a:stretch>
        </p:blipFill>
        <p:spPr>
          <a:xfrm>
            <a:off x="8417075" y="6268932"/>
            <a:ext cx="681720" cy="573511"/>
          </a:xfrm>
          <a:prstGeom prst="rect">
            <a:avLst/>
          </a:prstGeom>
          <a:ln w="12700">
            <a:miter lim="400000"/>
          </a:ln>
        </p:spPr>
      </p:pic>
      <p:sp>
        <p:nvSpPr>
          <p:cNvPr id="113" name="大標題文字"/>
          <p:cNvSpPr txBox="1">
            <a:spLocks noGrp="1"/>
          </p:cNvSpPr>
          <p:nvPr>
            <p:ph type="title"/>
          </p:nvPr>
        </p:nvSpPr>
        <p:spPr>
          <a:xfrm>
            <a:off x="1792288" y="4800600"/>
            <a:ext cx="5486401" cy="566738"/>
          </a:xfrm>
          <a:prstGeom prst="rect">
            <a:avLst/>
          </a:prstGeom>
        </p:spPr>
        <p:txBody>
          <a:bodyPr anchor="b"/>
          <a:lstStyle>
            <a:lvl1pPr algn="l">
              <a:defRPr sz="2000" b="1">
                <a:solidFill>
                  <a:srgbClr val="143AF8"/>
                </a:solidFill>
              </a:defRPr>
            </a:lvl1pPr>
          </a:lstStyle>
          <a:p>
            <a:r>
              <a:t>大標題文字</a:t>
            </a:r>
          </a:p>
        </p:txBody>
      </p:sp>
      <p:sp>
        <p:nvSpPr>
          <p:cNvPr id="114" name="圖片版面配置區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115" name="內文層級一…"/>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內文層級一</a:t>
            </a:r>
          </a:p>
          <a:p>
            <a:pPr lvl="1"/>
            <a:r>
              <a:t>內文層級二</a:t>
            </a:r>
          </a:p>
          <a:p>
            <a:pPr lvl="2"/>
            <a:r>
              <a:t>內文層級三</a:t>
            </a:r>
          </a:p>
          <a:p>
            <a:pPr lvl="3"/>
            <a:r>
              <a:t>內文層級四</a:t>
            </a:r>
          </a:p>
          <a:p>
            <a:pPr lvl="4"/>
            <a:r>
              <a:t>內文層級五</a:t>
            </a:r>
          </a:p>
        </p:txBody>
      </p:sp>
      <p:sp>
        <p:nvSpPr>
          <p:cNvPr id="1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34"/>
          <p:cNvSpPr/>
          <p:nvPr/>
        </p:nvSpPr>
        <p:spPr>
          <a:xfrm>
            <a:off x="0" y="6611938"/>
            <a:ext cx="9144000" cy="260351"/>
          </a:xfrm>
          <a:prstGeom prst="rect">
            <a:avLst/>
          </a:prstGeom>
          <a:solidFill>
            <a:srgbClr val="A50021"/>
          </a:solidFill>
          <a:ln w="12700">
            <a:miter lim="400000"/>
          </a:ln>
        </p:spPr>
        <p:txBody>
          <a:bodyPr lIns="45719" rIns="45719" anchor="ctr"/>
          <a:lstStyle/>
          <a:p>
            <a:endParaRPr/>
          </a:p>
        </p:txBody>
      </p:sp>
      <p:sp>
        <p:nvSpPr>
          <p:cNvPr id="3" name="日期版面配置區 3"/>
          <p:cNvSpPr txBox="1"/>
          <p:nvPr/>
        </p:nvSpPr>
        <p:spPr>
          <a:xfrm>
            <a:off x="48584" y="6505893"/>
            <a:ext cx="3484753"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400" b="1" i="1">
                <a:solidFill>
                  <a:srgbClr val="FFFFFF"/>
                </a:solidFill>
              </a:defRPr>
            </a:lvl1pPr>
          </a:lstStyle>
          <a:p>
            <a:r>
              <a:t>Computer Architecture and IC Design Lab</a:t>
            </a:r>
          </a:p>
        </p:txBody>
      </p:sp>
      <p:pic>
        <p:nvPicPr>
          <p:cNvPr id="4" name="圖片 2" descr="圖片 2"/>
          <p:cNvPicPr>
            <a:picLocks noChangeAspect="1"/>
          </p:cNvPicPr>
          <p:nvPr/>
        </p:nvPicPr>
        <p:blipFill>
          <a:blip r:embed="rId11">
            <a:extLst/>
          </a:blip>
          <a:stretch>
            <a:fillRect/>
          </a:stretch>
        </p:blipFill>
        <p:spPr>
          <a:xfrm>
            <a:off x="8417075" y="6268932"/>
            <a:ext cx="681720" cy="573511"/>
          </a:xfrm>
          <a:prstGeom prst="rect">
            <a:avLst/>
          </a:prstGeom>
          <a:ln w="12700">
            <a:miter lim="400000"/>
          </a:ln>
        </p:spPr>
      </p:pic>
      <p:sp>
        <p:nvSpPr>
          <p:cNvPr id="5" name="大標題文字"/>
          <p:cNvSpPr txBox="1">
            <a:spLocks noGrp="1"/>
          </p:cNvSpPr>
          <p:nvPr>
            <p:ph type="title"/>
          </p:nvPr>
        </p:nvSpPr>
        <p:spPr>
          <a:xfrm>
            <a:off x="457201" y="214289"/>
            <a:ext cx="8258204" cy="785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大標題文字</a:t>
            </a:r>
          </a:p>
        </p:txBody>
      </p:sp>
      <p:sp>
        <p:nvSpPr>
          <p:cNvPr id="6" name="內文層級一…"/>
          <p:cNvSpPr txBox="1">
            <a:spLocks noGrp="1"/>
          </p:cNvSpPr>
          <p:nvPr>
            <p:ph type="body" idx="1"/>
          </p:nvPr>
        </p:nvSpPr>
        <p:spPr>
          <a:xfrm>
            <a:off x="457200" y="1000109"/>
            <a:ext cx="8229600" cy="5126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內文層級一</a:t>
            </a:r>
          </a:p>
          <a:p>
            <a:pPr lvl="1"/>
            <a:r>
              <a:t>內文層級二</a:t>
            </a:r>
          </a:p>
          <a:p>
            <a:pPr lvl="2"/>
            <a:r>
              <a:t>內文層級三</a:t>
            </a:r>
          </a:p>
          <a:p>
            <a:pPr lvl="3"/>
            <a:r>
              <a:t>內文層級四</a:t>
            </a:r>
          </a:p>
          <a:p>
            <a:pPr lvl="4"/>
            <a:r>
              <a:t>內文層級五</a:t>
            </a:r>
          </a:p>
        </p:txBody>
      </p:sp>
      <p:sp>
        <p:nvSpPr>
          <p:cNvPr id="7" name="幻燈片編號"/>
          <p:cNvSpPr txBox="1">
            <a:spLocks noGrp="1"/>
          </p:cNvSpPr>
          <p:nvPr>
            <p:ph type="sldNum" sz="quarter" idx="2"/>
          </p:nvPr>
        </p:nvSpPr>
        <p:spPr>
          <a:xfrm>
            <a:off x="4368126" y="6584484"/>
            <a:ext cx="317263" cy="332741"/>
          </a:xfrm>
          <a:prstGeom prst="rect">
            <a:avLst/>
          </a:prstGeom>
          <a:ln w="12700">
            <a:miter lim="400000"/>
          </a:ln>
        </p:spPr>
        <p:txBody>
          <a:bodyPr wrap="none" lIns="45719" rIns="45719" anchor="ctr">
            <a:spAutoFit/>
          </a:bodyPr>
          <a:lstStyle>
            <a:lvl1pPr algn="ctr">
              <a:defRPr sz="1600">
                <a:solidFill>
                  <a:srgbClr val="FFFFFF"/>
                </a:solidFill>
              </a:defRPr>
            </a:lvl1pPr>
          </a:lstStyle>
          <a:p>
            <a:fld id="{86CB4B4D-7CA3-9044-876B-883B54F8677D}" type="slidenum">
              <a:t>‹#›</a:t>
            </a:fld>
            <a:endParaRPr/>
          </a:p>
        </p:txBody>
      </p:sp>
      <p:sp>
        <p:nvSpPr>
          <p:cNvPr id="8" name="Rectangle 34"/>
          <p:cNvSpPr/>
          <p:nvPr/>
        </p:nvSpPr>
        <p:spPr>
          <a:xfrm>
            <a:off x="0" y="1000108"/>
            <a:ext cx="9136379" cy="71439"/>
          </a:xfrm>
          <a:prstGeom prst="rect">
            <a:avLst/>
          </a:prstGeom>
          <a:solidFill>
            <a:srgbClr val="A50021"/>
          </a:solidFill>
          <a:ln w="12700">
            <a:miter lim="400000"/>
          </a:ln>
        </p:spPr>
        <p:txBody>
          <a:bodyPr lIns="45719" rIns="45719" anchor="ctr"/>
          <a:lstStyle/>
          <a:p>
            <a:endParaRPr/>
          </a:p>
        </p:txBody>
      </p:sp>
      <p:pic>
        <p:nvPicPr>
          <p:cNvPr id="9" name="Picture 40" descr="Picture 40"/>
          <p:cNvPicPr>
            <a:picLocks noChangeAspect="1"/>
          </p:cNvPicPr>
          <p:nvPr/>
        </p:nvPicPr>
        <p:blipFill>
          <a:blip r:embed="rId12">
            <a:extLst/>
          </a:blip>
          <a:stretch>
            <a:fillRect/>
          </a:stretch>
        </p:blipFill>
        <p:spPr>
          <a:xfrm>
            <a:off x="8185064" y="52350"/>
            <a:ext cx="935039" cy="860426"/>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90575" marR="0" indent="-333375"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060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632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204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39776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1pPr>
      <a:lvl2pPr marL="0" marR="0" indent="4572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2pPr>
      <a:lvl3pPr marL="0" marR="0" indent="9144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3pPr>
      <a:lvl4pPr marL="0" marR="0" indent="13716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4pPr>
      <a:lvl5pPr marL="0" marR="0" indent="18288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5pPr>
      <a:lvl6pPr marL="0" marR="0" indent="22860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6pPr>
      <a:lvl7pPr marL="0" marR="0" indent="27432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7pPr>
      <a:lvl8pPr marL="0" marR="0" indent="32004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8pPr>
      <a:lvl9pPr marL="0" marR="0" indent="3657600" algn="ct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標題 1"/>
          <p:cNvSpPr txBox="1">
            <a:spLocks noGrp="1"/>
          </p:cNvSpPr>
          <p:nvPr>
            <p:ph type="ctrTitle"/>
          </p:nvPr>
        </p:nvSpPr>
        <p:spPr>
          <a:xfrm>
            <a:off x="517524" y="1054740"/>
            <a:ext cx="8108951" cy="2047461"/>
          </a:xfrm>
          <a:prstGeom prst="rect">
            <a:avLst/>
          </a:prstGeom>
        </p:spPr>
        <p:txBody>
          <a:bodyPr>
            <a:normAutofit/>
          </a:bodyPr>
          <a:lstStyle>
            <a:lvl1pPr algn="l" defTabSz="457200">
              <a:lnSpc>
                <a:spcPts val="8000"/>
              </a:lnSpc>
              <a:spcBef>
                <a:spcPts val="1200"/>
              </a:spcBef>
              <a:defRPr sz="3600">
                <a:latin typeface="Times"/>
                <a:ea typeface="Times"/>
                <a:cs typeface="Times"/>
                <a:sym typeface="Times"/>
              </a:defRPr>
            </a:lvl1pPr>
          </a:lstStyle>
          <a:p>
            <a:pPr algn="ctr">
              <a:lnSpc>
                <a:spcPct val="150000"/>
              </a:lnSpc>
            </a:pPr>
            <a:r>
              <a:rPr lang="en-US" dirty="0"/>
              <a:t>PYNQ Classification - Python on Zynq FPGA for Convolutional Neural Networks</a:t>
            </a:r>
            <a:endParaRPr dirty="0"/>
          </a:p>
        </p:txBody>
      </p:sp>
      <p:sp>
        <p:nvSpPr>
          <p:cNvPr id="126" name="副標題 2"/>
          <p:cNvSpPr txBox="1">
            <a:spLocks noGrp="1"/>
          </p:cNvSpPr>
          <p:nvPr>
            <p:ph type="subTitle" sz="quarter" idx="1"/>
          </p:nvPr>
        </p:nvSpPr>
        <p:spPr>
          <a:xfrm>
            <a:off x="1475232" y="4901184"/>
            <a:ext cx="7366211" cy="962903"/>
          </a:xfrm>
          <a:prstGeom prst="rect">
            <a:avLst/>
          </a:prstGeom>
        </p:spPr>
        <p:txBody>
          <a:bodyPr>
            <a:noAutofit/>
          </a:bodyPr>
          <a:lstStyle>
            <a:lvl1pPr algn="l" defTabSz="301752">
              <a:lnSpc>
                <a:spcPts val="1800"/>
              </a:lnSpc>
              <a:spcBef>
                <a:spcPts val="700"/>
              </a:spcBef>
              <a:defRPr sz="990">
                <a:solidFill>
                  <a:srgbClr val="000000"/>
                </a:solidFill>
                <a:latin typeface="Times"/>
                <a:ea typeface="Times"/>
                <a:cs typeface="Times"/>
                <a:sym typeface="Times"/>
              </a:defRPr>
            </a:lvl1pPr>
          </a:lstStyle>
          <a:p>
            <a:r>
              <a:rPr lang="en-US" sz="2000" dirty="0">
                <a:solidFill>
                  <a:schemeClr val="tx1"/>
                </a:solidFill>
              </a:rPr>
              <a:t>Group Member:        Nguyen Vu Le Minh		P76087099</a:t>
            </a:r>
          </a:p>
          <a:p>
            <a:r>
              <a:rPr lang="en-US" sz="2000" dirty="0">
                <a:solidFill>
                  <a:schemeClr val="tx1"/>
                </a:solidFill>
              </a:rPr>
              <a:t>                   			Tran </a:t>
            </a:r>
            <a:r>
              <a:rPr lang="en-US" sz="2000" dirty="0" err="1">
                <a:solidFill>
                  <a:schemeClr val="tx1"/>
                </a:solidFill>
              </a:rPr>
              <a:t>Thi</a:t>
            </a:r>
            <a:r>
              <a:rPr lang="en-US" sz="2000" dirty="0">
                <a:solidFill>
                  <a:schemeClr val="tx1"/>
                </a:solidFill>
              </a:rPr>
              <a:t> Ai					P76087081</a:t>
            </a:r>
          </a:p>
          <a:p>
            <a:r>
              <a:rPr lang="en-US" sz="2000" dirty="0">
                <a:solidFill>
                  <a:schemeClr val="tx1"/>
                </a:solidFill>
              </a:rPr>
              <a:t>	</a:t>
            </a:r>
            <a:br>
              <a:rPr lang="en-US" sz="2000" dirty="0">
                <a:solidFill>
                  <a:schemeClr val="tx1"/>
                </a:solidFill>
              </a:rPr>
            </a:br>
            <a:endParaRPr lang="en-US" sz="2000" dirty="0">
              <a:solidFill>
                <a:schemeClr val="tx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投影片編號版面配置區 3"/>
          <p:cNvSpPr txBox="1">
            <a:spLocks noGrp="1"/>
          </p:cNvSpPr>
          <p:nvPr>
            <p:ph type="sldNum" sz="quarter" idx="2"/>
          </p:nvPr>
        </p:nvSpPr>
        <p:spPr>
          <a:xfrm>
            <a:off x="4368126" y="6584484"/>
            <a:ext cx="317262"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04" name="內容版面配置區 2"/>
          <p:cNvSpPr txBox="1">
            <a:spLocks noGrp="1"/>
          </p:cNvSpPr>
          <p:nvPr>
            <p:ph type="body" idx="1"/>
          </p:nvPr>
        </p:nvSpPr>
        <p:spPr>
          <a:prstGeom prst="rect">
            <a:avLst/>
          </a:prstGeom>
        </p:spPr>
        <p:txBody>
          <a:bodyPr anchor="ctr"/>
          <a:lstStyle>
            <a:lvl1pPr marL="0" indent="0" algn="ctr">
              <a:lnSpc>
                <a:spcPct val="150000"/>
              </a:lnSpc>
              <a:buSzTx/>
              <a:buNone/>
            </a:lvl1pPr>
          </a:lstStyle>
          <a:p>
            <a:r>
              <a:rPr dirty="0"/>
              <a:t>Thanks for </a:t>
            </a:r>
            <a:r>
              <a:rPr lang="en-US" dirty="0"/>
              <a:t>your </a:t>
            </a:r>
            <a:r>
              <a:rPr dirty="0"/>
              <a:t>listening</a:t>
            </a:r>
          </a:p>
        </p:txBody>
      </p:sp>
    </p:spTree>
    <p:extLst>
      <p:ext uri="{BB962C8B-B14F-4D97-AF65-F5344CB8AC3E}">
        <p14:creationId xmlns:p14="http://schemas.microsoft.com/office/powerpoint/2010/main" val="29697979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F2A5-7165-444D-A25D-3DAD99271241}"/>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959F6DAD-D2D7-4232-8922-92092D5E8728}"/>
              </a:ext>
            </a:extLst>
          </p:cNvPr>
          <p:cNvSpPr>
            <a:spLocks noGrp="1"/>
          </p:cNvSpPr>
          <p:nvPr>
            <p:ph type="body" idx="1"/>
          </p:nvPr>
        </p:nvSpPr>
        <p:spPr/>
        <p:txBody>
          <a:bodyPr/>
          <a:lstStyle/>
          <a:p>
            <a:pPr>
              <a:lnSpc>
                <a:spcPct val="150000"/>
              </a:lnSpc>
            </a:pPr>
            <a:r>
              <a:rPr lang="en-US" dirty="0"/>
              <a:t>Introduction</a:t>
            </a:r>
          </a:p>
          <a:p>
            <a:pPr>
              <a:lnSpc>
                <a:spcPct val="150000"/>
              </a:lnSpc>
            </a:pPr>
            <a:r>
              <a:rPr lang="en-US" dirty="0"/>
              <a:t>Background</a:t>
            </a:r>
          </a:p>
          <a:p>
            <a:pPr>
              <a:lnSpc>
                <a:spcPct val="150000"/>
              </a:lnSpc>
            </a:pPr>
            <a:r>
              <a:rPr lang="en-US" dirty="0"/>
              <a:t>Implementation</a:t>
            </a:r>
          </a:p>
          <a:p>
            <a:pPr>
              <a:lnSpc>
                <a:spcPct val="150000"/>
              </a:lnSpc>
            </a:pPr>
            <a:r>
              <a:rPr lang="en-US" dirty="0"/>
              <a:t>Experimental Result</a:t>
            </a:r>
          </a:p>
          <a:p>
            <a:pPr>
              <a:lnSpc>
                <a:spcPct val="150000"/>
              </a:lnSpc>
            </a:pPr>
            <a:endParaRPr lang="en-US" dirty="0"/>
          </a:p>
        </p:txBody>
      </p:sp>
    </p:spTree>
    <p:extLst>
      <p:ext uri="{BB962C8B-B14F-4D97-AF65-F5344CB8AC3E}">
        <p14:creationId xmlns:p14="http://schemas.microsoft.com/office/powerpoint/2010/main" val="123398414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Introduction"/>
          <p:cNvSpPr txBox="1">
            <a:spLocks noGrp="1"/>
          </p:cNvSpPr>
          <p:nvPr>
            <p:ph type="title"/>
          </p:nvPr>
        </p:nvSpPr>
        <p:spPr>
          <a:xfrm>
            <a:off x="442898" y="89653"/>
            <a:ext cx="8258204" cy="785819"/>
          </a:xfrm>
          <a:prstGeom prst="rect">
            <a:avLst/>
          </a:prstGeom>
        </p:spPr>
        <p:txBody>
          <a:bodyPr/>
          <a:lstStyle>
            <a:lvl1pPr>
              <a:defRPr sz="3700"/>
            </a:lvl1pPr>
          </a:lstStyle>
          <a:p>
            <a:r>
              <a:rPr dirty="0"/>
              <a:t>Introduction</a:t>
            </a:r>
          </a:p>
        </p:txBody>
      </p:sp>
      <p:sp>
        <p:nvSpPr>
          <p:cNvPr id="134" name="Convolutional neural network (CNN) has become a successful algorithm in the region of artificial intelligence and a strong candidate for many computer vision algorithms.…"/>
          <p:cNvSpPr txBox="1">
            <a:spLocks noGrp="1"/>
          </p:cNvSpPr>
          <p:nvPr>
            <p:ph type="body" idx="1"/>
          </p:nvPr>
        </p:nvSpPr>
        <p:spPr>
          <a:xfrm>
            <a:off x="471502" y="1083364"/>
            <a:ext cx="8229601" cy="5247862"/>
          </a:xfrm>
          <a:prstGeom prst="rect">
            <a:avLst/>
          </a:prstGeom>
        </p:spPr>
        <p:txBody>
          <a:bodyPr>
            <a:normAutofit fontScale="92500" lnSpcReduction="20000"/>
          </a:bodyPr>
          <a:lstStyle/>
          <a:p>
            <a:pPr>
              <a:buFont typeface="Wingdings" panose="05000000000000000000" pitchFamily="2" charset="2"/>
              <a:buChar char="v"/>
            </a:pPr>
            <a:r>
              <a:rPr lang="en-US" dirty="0">
                <a:solidFill>
                  <a:srgbClr val="FF0000"/>
                </a:solidFill>
              </a:rPr>
              <a:t>Motivation :</a:t>
            </a:r>
          </a:p>
          <a:p>
            <a:pPr lvl="1">
              <a:buFont typeface="Wingdings" panose="05000000000000000000" pitchFamily="2" charset="2"/>
              <a:buChar char="ü"/>
            </a:pPr>
            <a:r>
              <a:rPr lang="en-US" dirty="0"/>
              <a:t>The computational overhead of a deep neural network based on CPU or GPU is too large. </a:t>
            </a:r>
          </a:p>
          <a:p>
            <a:pPr lvl="1">
              <a:buFont typeface="Wingdings" panose="05000000000000000000" pitchFamily="2" charset="2"/>
              <a:buChar char="ü"/>
            </a:pPr>
            <a:r>
              <a:rPr lang="en-US" dirty="0"/>
              <a:t>FPGAs are particularly suitable for low-precision arithmetic and small memory footprint of binary data, which can reach the level of TOPS. </a:t>
            </a:r>
          </a:p>
          <a:p>
            <a:pPr>
              <a:buFont typeface="Wingdings" panose="05000000000000000000" pitchFamily="2" charset="2"/>
              <a:buChar char="v"/>
            </a:pPr>
            <a:r>
              <a:rPr lang="en-US" dirty="0">
                <a:solidFill>
                  <a:srgbClr val="FF0000"/>
                </a:solidFill>
              </a:rPr>
              <a:t>Propose:</a:t>
            </a:r>
          </a:p>
          <a:p>
            <a:pPr lvl="1">
              <a:buFont typeface="Wingdings" panose="05000000000000000000" pitchFamily="2" charset="2"/>
              <a:buChar char="ü"/>
            </a:pPr>
            <a:r>
              <a:rPr lang="en-US" dirty="0"/>
              <a:t>Constructing a fast FPGA prototyping framework for high performance CNN deployment on PYNQ platform.</a:t>
            </a:r>
          </a:p>
          <a:p>
            <a:pPr lvl="1">
              <a:buFont typeface="Wingdings" panose="05000000000000000000" pitchFamily="2" charset="2"/>
              <a:buChar char="ü"/>
            </a:pPr>
            <a:r>
              <a:rPr lang="en-US" dirty="0"/>
              <a:t>Design a framework optimally utilizes both the ARM core and FPGA hardware, delivering state-of-the-art CNN deployment speed, accuracy and power consumption</a:t>
            </a:r>
            <a:endParaRPr dirty="0"/>
          </a:p>
        </p:txBody>
      </p:sp>
      <p:sp>
        <p:nvSpPr>
          <p:cNvPr id="135" name="幻燈片編號"/>
          <p:cNvSpPr txBox="1">
            <a:spLocks noGrp="1"/>
          </p:cNvSpPr>
          <p:nvPr>
            <p:ph type="sldNum" sz="quarter" idx="2"/>
          </p:nvPr>
        </p:nvSpPr>
        <p:spPr>
          <a:xfrm>
            <a:off x="4421406" y="6584484"/>
            <a:ext cx="210702"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投影片編號版面配置區 3"/>
          <p:cNvSpPr txBox="1">
            <a:spLocks noGrp="1"/>
          </p:cNvSpPr>
          <p:nvPr>
            <p:ph type="sldNum" sz="quarter" idx="2"/>
          </p:nvPr>
        </p:nvSpPr>
        <p:spPr>
          <a:xfrm>
            <a:off x="4421406" y="6584484"/>
            <a:ext cx="210702"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43" name="Background"/>
          <p:cNvSpPr txBox="1"/>
          <p:nvPr/>
        </p:nvSpPr>
        <p:spPr>
          <a:xfrm>
            <a:off x="1282149" y="189411"/>
            <a:ext cx="5476460" cy="661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700"/>
            </a:lvl1pPr>
          </a:lstStyle>
          <a:p>
            <a:pPr algn="ctr"/>
            <a:r>
              <a:rPr dirty="0"/>
              <a:t>Background</a:t>
            </a:r>
          </a:p>
        </p:txBody>
      </p:sp>
      <p:sp>
        <p:nvSpPr>
          <p:cNvPr id="146" name="文字"/>
          <p:cNvSpPr txBox="1"/>
          <p:nvPr/>
        </p:nvSpPr>
        <p:spPr>
          <a:xfrm>
            <a:off x="318054" y="1522446"/>
            <a:ext cx="8706678" cy="2677656"/>
          </a:xfrm>
          <a:prstGeom prst="rect">
            <a:avLst/>
          </a:prstGeom>
          <a:ln w="12700">
            <a:miter lim="400000"/>
          </a:ln>
        </p:spPr>
        <p:txBody>
          <a:bodyPr wrap="square" lIns="45719" rIns="45719">
            <a:spAutoFit/>
          </a:bodyPr>
          <a:lstStyle/>
          <a:p>
            <a:pPr marL="457200" lvl="2" indent="-457200">
              <a:buFont typeface="Wingdings" panose="05000000000000000000" pitchFamily="2" charset="2"/>
              <a:buChar char="v"/>
            </a:pPr>
            <a:r>
              <a:rPr lang="en-US" sz="2800" b="1" dirty="0"/>
              <a:t>Convolution Neural Network</a:t>
            </a:r>
          </a:p>
          <a:p>
            <a:pPr marL="457200" lvl="8" indent="-457200">
              <a:buFont typeface="Arial" panose="020B0604020202020204" pitchFamily="34" charset="0"/>
              <a:buChar char="•"/>
            </a:pPr>
            <a:r>
              <a:rPr lang="en-US" sz="2800" dirty="0"/>
              <a:t>The basic algorithm of a CNN is very similar to a common neural network.</a:t>
            </a:r>
          </a:p>
          <a:p>
            <a:pPr marL="457200" lvl="8" indent="-457200">
              <a:buFont typeface="Arial" panose="020B0604020202020204" pitchFamily="34" charset="0"/>
              <a:buChar char="•"/>
            </a:pPr>
            <a:r>
              <a:rPr lang="en-US" sz="2800" dirty="0"/>
              <a:t>The most frequently-used CNN layers are convolution layers, pooling layers, </a:t>
            </a:r>
            <a:r>
              <a:rPr lang="en-US" sz="2800" dirty="0" err="1"/>
              <a:t>ReLU</a:t>
            </a:r>
            <a:r>
              <a:rPr lang="en-US" sz="2800" dirty="0"/>
              <a:t> layers and fully-connected layers.</a:t>
            </a:r>
          </a:p>
        </p:txBody>
      </p:sp>
      <p:pic>
        <p:nvPicPr>
          <p:cNvPr id="2" name="Picture 1">
            <a:extLst>
              <a:ext uri="{FF2B5EF4-FFF2-40B4-BE49-F238E27FC236}">
                <a16:creationId xmlns:a16="http://schemas.microsoft.com/office/drawing/2014/main" id="{15F1CA71-5AE7-4FCE-973E-4C3C947D0AB6}"/>
              </a:ext>
            </a:extLst>
          </p:cNvPr>
          <p:cNvPicPr>
            <a:picLocks noChangeAspect="1"/>
          </p:cNvPicPr>
          <p:nvPr/>
        </p:nvPicPr>
        <p:blipFill>
          <a:blip r:embed="rId4"/>
          <a:stretch>
            <a:fillRect/>
          </a:stretch>
        </p:blipFill>
        <p:spPr>
          <a:xfrm>
            <a:off x="2397542" y="4007563"/>
            <a:ext cx="6132847" cy="2576921"/>
          </a:xfrm>
          <a:prstGeom prst="rect">
            <a:avLst/>
          </a:prstGeom>
        </p:spPr>
      </p:pic>
    </p:spTree>
  </p:cSld>
  <p:clrMapOvr>
    <a:overrideClrMapping bg1="lt1" tx1="dk1" bg2="lt2" tx2="dk2" accent1="accent1" accent2="accent2" accent3="accent3" accent4="accent4" accent5="accent5" accent6="accent6" hlink="hlink" folHlink="folHlink"/>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2BA5-1656-4427-96B0-CC1C824F883B}"/>
              </a:ext>
            </a:extLst>
          </p:cNvPr>
          <p:cNvSpPr>
            <a:spLocks noGrp="1"/>
          </p:cNvSpPr>
          <p:nvPr>
            <p:ph type="title"/>
          </p:nvPr>
        </p:nvSpPr>
        <p:spPr/>
        <p:txBody>
          <a:bodyPr>
            <a:normAutofit/>
          </a:bodyPr>
          <a:lstStyle/>
          <a:p>
            <a:r>
              <a:rPr lang="en-US" dirty="0"/>
              <a:t>IMPLEMENTATION</a:t>
            </a:r>
          </a:p>
        </p:txBody>
      </p:sp>
      <p:pic>
        <p:nvPicPr>
          <p:cNvPr id="4" name="Picture 3">
            <a:extLst>
              <a:ext uri="{FF2B5EF4-FFF2-40B4-BE49-F238E27FC236}">
                <a16:creationId xmlns:a16="http://schemas.microsoft.com/office/drawing/2014/main" id="{318BB471-9127-4E09-A8D4-BC7BF692E2B3}"/>
              </a:ext>
            </a:extLst>
          </p:cNvPr>
          <p:cNvPicPr>
            <a:picLocks noChangeAspect="1"/>
          </p:cNvPicPr>
          <p:nvPr/>
        </p:nvPicPr>
        <p:blipFill>
          <a:blip r:embed="rId3"/>
          <a:stretch>
            <a:fillRect/>
          </a:stretch>
        </p:blipFill>
        <p:spPr>
          <a:xfrm>
            <a:off x="1608221" y="1199785"/>
            <a:ext cx="5927557" cy="2667915"/>
          </a:xfrm>
          <a:prstGeom prst="rect">
            <a:avLst/>
          </a:prstGeom>
        </p:spPr>
      </p:pic>
      <p:sp>
        <p:nvSpPr>
          <p:cNvPr id="5" name="Text Placeholder 2">
            <a:extLst>
              <a:ext uri="{FF2B5EF4-FFF2-40B4-BE49-F238E27FC236}">
                <a16:creationId xmlns:a16="http://schemas.microsoft.com/office/drawing/2014/main" id="{7D410339-9324-478C-AA86-5D44E2315B5E}"/>
              </a:ext>
            </a:extLst>
          </p:cNvPr>
          <p:cNvSpPr txBox="1">
            <a:spLocks/>
          </p:cNvSpPr>
          <p:nvPr/>
        </p:nvSpPr>
        <p:spPr>
          <a:xfrm>
            <a:off x="-4011" y="3831124"/>
            <a:ext cx="8859253" cy="29060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92500"/>
          </a:bodyPr>
          <a:lstStyle>
            <a:lvl1pPr marL="342900" marR="0" indent="-3429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90575" marR="0" indent="-333375"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060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63239" marR="0" indent="-320039"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204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3977640" marR="0" indent="-320040" algn="l" defTabSz="914400" rtl="0" latinLnBrk="0">
              <a:lnSpc>
                <a:spcPct val="100000"/>
              </a:lnSpc>
              <a:spcBef>
                <a:spcPts val="6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hangingPunct="1"/>
            <a:r>
              <a:rPr lang="en-US" sz="2400" dirty="0"/>
              <a:t>The architecture of my design can be separated into two parts, namely ARM Linux OS implementation and Zynq FPGA implementation.</a:t>
            </a:r>
            <a:endParaRPr lang="en-US" sz="2300" dirty="0"/>
          </a:p>
          <a:p>
            <a:pPr hangingPunct="1"/>
            <a:r>
              <a:rPr lang="en-US" sz="2300" dirty="0"/>
              <a:t>The ARM CPU side which is controlled by Python on Linux OS. This side controls the high level interface of my framework, where the framework loads input feature maps to DDR memory and outputs the classification results. </a:t>
            </a:r>
          </a:p>
          <a:p>
            <a:pPr hangingPunct="1"/>
            <a:r>
              <a:rPr lang="en-US" sz="2300" dirty="0"/>
              <a:t>The right half of the diagram shows the Zynq FPGA side which is hardware-configured by overlay IP. </a:t>
            </a:r>
          </a:p>
        </p:txBody>
      </p:sp>
    </p:spTree>
    <p:extLst>
      <p:ext uri="{BB962C8B-B14F-4D97-AF65-F5344CB8AC3E}">
        <p14:creationId xmlns:p14="http://schemas.microsoft.com/office/powerpoint/2010/main" val="137616971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73D9-F6D3-4E85-85E7-F4445FE62704}"/>
              </a:ext>
            </a:extLst>
          </p:cNvPr>
          <p:cNvSpPr>
            <a:spLocks noGrp="1"/>
          </p:cNvSpPr>
          <p:nvPr>
            <p:ph type="title"/>
          </p:nvPr>
        </p:nvSpPr>
        <p:spPr/>
        <p:txBody>
          <a:bodyPr/>
          <a:lstStyle/>
          <a:p>
            <a:r>
              <a:rPr lang="en-US" dirty="0"/>
              <a:t>IMPLEMENTATION</a:t>
            </a:r>
          </a:p>
        </p:txBody>
      </p:sp>
      <p:pic>
        <p:nvPicPr>
          <p:cNvPr id="4" name="Picture 3">
            <a:extLst>
              <a:ext uri="{FF2B5EF4-FFF2-40B4-BE49-F238E27FC236}">
                <a16:creationId xmlns:a16="http://schemas.microsoft.com/office/drawing/2014/main" id="{A6668AEB-C3C5-489D-AA1F-7276956333D1}"/>
              </a:ext>
            </a:extLst>
          </p:cNvPr>
          <p:cNvPicPr>
            <a:picLocks noChangeAspect="1"/>
          </p:cNvPicPr>
          <p:nvPr/>
        </p:nvPicPr>
        <p:blipFill>
          <a:blip r:embed="rId3"/>
          <a:stretch>
            <a:fillRect/>
          </a:stretch>
        </p:blipFill>
        <p:spPr>
          <a:xfrm>
            <a:off x="19291" y="1083847"/>
            <a:ext cx="6867525" cy="1562100"/>
          </a:xfrm>
          <a:prstGeom prst="rect">
            <a:avLst/>
          </a:prstGeom>
        </p:spPr>
      </p:pic>
      <p:pic>
        <p:nvPicPr>
          <p:cNvPr id="5" name="Picture 4">
            <a:extLst>
              <a:ext uri="{FF2B5EF4-FFF2-40B4-BE49-F238E27FC236}">
                <a16:creationId xmlns:a16="http://schemas.microsoft.com/office/drawing/2014/main" id="{DEE1998D-23DB-484E-8B82-4BE5BBCCCB5F}"/>
              </a:ext>
            </a:extLst>
          </p:cNvPr>
          <p:cNvPicPr>
            <a:picLocks noChangeAspect="1"/>
          </p:cNvPicPr>
          <p:nvPr/>
        </p:nvPicPr>
        <p:blipFill>
          <a:blip r:embed="rId4"/>
          <a:stretch>
            <a:fillRect/>
          </a:stretch>
        </p:blipFill>
        <p:spPr>
          <a:xfrm>
            <a:off x="96997" y="2765781"/>
            <a:ext cx="5172075" cy="1809750"/>
          </a:xfrm>
          <a:prstGeom prst="rect">
            <a:avLst/>
          </a:prstGeom>
        </p:spPr>
      </p:pic>
      <p:pic>
        <p:nvPicPr>
          <p:cNvPr id="6" name="Picture 5">
            <a:extLst>
              <a:ext uri="{FF2B5EF4-FFF2-40B4-BE49-F238E27FC236}">
                <a16:creationId xmlns:a16="http://schemas.microsoft.com/office/drawing/2014/main" id="{9CE9480D-E72B-4662-B77E-1C68F185DD99}"/>
              </a:ext>
            </a:extLst>
          </p:cNvPr>
          <p:cNvPicPr>
            <a:picLocks noChangeAspect="1"/>
          </p:cNvPicPr>
          <p:nvPr/>
        </p:nvPicPr>
        <p:blipFill>
          <a:blip r:embed="rId5"/>
          <a:stretch>
            <a:fillRect/>
          </a:stretch>
        </p:blipFill>
        <p:spPr>
          <a:xfrm>
            <a:off x="68431" y="4810878"/>
            <a:ext cx="5229225" cy="1495425"/>
          </a:xfrm>
          <a:prstGeom prst="rect">
            <a:avLst/>
          </a:prstGeom>
        </p:spPr>
      </p:pic>
      <p:sp>
        <p:nvSpPr>
          <p:cNvPr id="3" name="Right Brace 2">
            <a:extLst>
              <a:ext uri="{FF2B5EF4-FFF2-40B4-BE49-F238E27FC236}">
                <a16:creationId xmlns:a16="http://schemas.microsoft.com/office/drawing/2014/main" id="{58C61295-34F8-4BE2-85EE-30FABE60C4AB}"/>
              </a:ext>
            </a:extLst>
          </p:cNvPr>
          <p:cNvSpPr/>
          <p:nvPr/>
        </p:nvSpPr>
        <p:spPr>
          <a:xfrm>
            <a:off x="6721392" y="1389888"/>
            <a:ext cx="330848" cy="1375893"/>
          </a:xfrm>
          <a:prstGeom prst="rightBrace">
            <a:avLst/>
          </a:prstGeom>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Rectangle 9">
            <a:extLst>
              <a:ext uri="{FF2B5EF4-FFF2-40B4-BE49-F238E27FC236}">
                <a16:creationId xmlns:a16="http://schemas.microsoft.com/office/drawing/2014/main" id="{DA67F55F-8F10-406F-AE46-8FBCCFA4D532}"/>
              </a:ext>
            </a:extLst>
          </p:cNvPr>
          <p:cNvSpPr/>
          <p:nvPr/>
        </p:nvSpPr>
        <p:spPr>
          <a:xfrm>
            <a:off x="7137413" y="1926544"/>
            <a:ext cx="1987296" cy="40010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en-US" sz="2000" dirty="0"/>
              <a:t>Convolution Layer</a:t>
            </a:r>
          </a:p>
        </p:txBody>
      </p:sp>
      <p:sp>
        <p:nvSpPr>
          <p:cNvPr id="11" name="Right Brace 10">
            <a:extLst>
              <a:ext uri="{FF2B5EF4-FFF2-40B4-BE49-F238E27FC236}">
                <a16:creationId xmlns:a16="http://schemas.microsoft.com/office/drawing/2014/main" id="{9C75D69B-C15E-4122-A46C-A64ABE40FB30}"/>
              </a:ext>
            </a:extLst>
          </p:cNvPr>
          <p:cNvSpPr/>
          <p:nvPr/>
        </p:nvSpPr>
        <p:spPr>
          <a:xfrm>
            <a:off x="5186684" y="3148855"/>
            <a:ext cx="330848" cy="1375893"/>
          </a:xfrm>
          <a:prstGeom prst="rightBrace">
            <a:avLst/>
          </a:prstGeom>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2" name="Rectangle 11">
            <a:extLst>
              <a:ext uri="{FF2B5EF4-FFF2-40B4-BE49-F238E27FC236}">
                <a16:creationId xmlns:a16="http://schemas.microsoft.com/office/drawing/2014/main" id="{00CE023D-3088-43B4-84D0-E8AFF222B8A3}"/>
              </a:ext>
            </a:extLst>
          </p:cNvPr>
          <p:cNvSpPr/>
          <p:nvPr/>
        </p:nvSpPr>
        <p:spPr>
          <a:xfrm>
            <a:off x="5602705" y="3685511"/>
            <a:ext cx="1987296" cy="40010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en-US" sz="2000" dirty="0">
                <a:solidFill>
                  <a:srgbClr val="000000"/>
                </a:solidFill>
              </a:rPr>
              <a:t>Pooling Layer</a:t>
            </a:r>
          </a:p>
        </p:txBody>
      </p:sp>
      <p:sp>
        <p:nvSpPr>
          <p:cNvPr id="13" name="Right Brace 12">
            <a:extLst>
              <a:ext uri="{FF2B5EF4-FFF2-40B4-BE49-F238E27FC236}">
                <a16:creationId xmlns:a16="http://schemas.microsoft.com/office/drawing/2014/main" id="{1E69A62A-304F-4EEA-8BCC-5E17AF41AD09}"/>
              </a:ext>
            </a:extLst>
          </p:cNvPr>
          <p:cNvSpPr/>
          <p:nvPr/>
        </p:nvSpPr>
        <p:spPr>
          <a:xfrm>
            <a:off x="5186684" y="4837389"/>
            <a:ext cx="330848" cy="1375893"/>
          </a:xfrm>
          <a:prstGeom prst="rightBrace">
            <a:avLst/>
          </a:prstGeom>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4" name="Rectangle 13">
            <a:extLst>
              <a:ext uri="{FF2B5EF4-FFF2-40B4-BE49-F238E27FC236}">
                <a16:creationId xmlns:a16="http://schemas.microsoft.com/office/drawing/2014/main" id="{9DD0CEDA-5ED7-4574-8621-1C5F5EF63433}"/>
              </a:ext>
            </a:extLst>
          </p:cNvPr>
          <p:cNvSpPr/>
          <p:nvPr/>
        </p:nvSpPr>
        <p:spPr>
          <a:xfrm>
            <a:off x="5602704" y="5374046"/>
            <a:ext cx="2529359" cy="40010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en-US" sz="2000" dirty="0">
                <a:solidFill>
                  <a:srgbClr val="000000"/>
                </a:solidFill>
              </a:rPr>
              <a:t>Fully Connected Layer</a:t>
            </a:r>
          </a:p>
        </p:txBody>
      </p:sp>
    </p:spTree>
    <p:extLst>
      <p:ext uri="{BB962C8B-B14F-4D97-AF65-F5344CB8AC3E}">
        <p14:creationId xmlns:p14="http://schemas.microsoft.com/office/powerpoint/2010/main" val="28088335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C122-E184-4C61-BE3F-8C4B09BD7CE2}"/>
              </a:ext>
            </a:extLst>
          </p:cNvPr>
          <p:cNvSpPr>
            <a:spLocks noGrp="1"/>
          </p:cNvSpPr>
          <p:nvPr>
            <p:ph type="title"/>
          </p:nvPr>
        </p:nvSpPr>
        <p:spPr/>
        <p:txBody>
          <a:bodyPr/>
          <a:lstStyle/>
          <a:p>
            <a:r>
              <a:rPr lang="en-US" dirty="0"/>
              <a:t>Experimental Result</a:t>
            </a:r>
          </a:p>
        </p:txBody>
      </p:sp>
      <p:pic>
        <p:nvPicPr>
          <p:cNvPr id="8" name="Picture 7">
            <a:extLst>
              <a:ext uri="{FF2B5EF4-FFF2-40B4-BE49-F238E27FC236}">
                <a16:creationId xmlns:a16="http://schemas.microsoft.com/office/drawing/2014/main" id="{D8AAC35B-69C8-499C-950A-901AA69BAF4A}"/>
              </a:ext>
            </a:extLst>
          </p:cNvPr>
          <p:cNvPicPr>
            <a:picLocks noChangeAspect="1"/>
          </p:cNvPicPr>
          <p:nvPr/>
        </p:nvPicPr>
        <p:blipFill>
          <a:blip r:embed="rId3"/>
          <a:stretch>
            <a:fillRect/>
          </a:stretch>
        </p:blipFill>
        <p:spPr>
          <a:xfrm>
            <a:off x="2018414" y="1170433"/>
            <a:ext cx="5135778" cy="3725246"/>
          </a:xfrm>
          <a:prstGeom prst="rect">
            <a:avLst/>
          </a:prstGeom>
        </p:spPr>
      </p:pic>
      <p:sp>
        <p:nvSpPr>
          <p:cNvPr id="9" name="TextBox 8">
            <a:extLst>
              <a:ext uri="{FF2B5EF4-FFF2-40B4-BE49-F238E27FC236}">
                <a16:creationId xmlns:a16="http://schemas.microsoft.com/office/drawing/2014/main" id="{65E37949-E308-47E6-9AB0-3CF127974ED4}"/>
              </a:ext>
            </a:extLst>
          </p:cNvPr>
          <p:cNvSpPr txBox="1"/>
          <p:nvPr/>
        </p:nvSpPr>
        <p:spPr>
          <a:xfrm>
            <a:off x="70742" y="4895679"/>
            <a:ext cx="9002516"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Comparison between CPU implementation accuracy using 32-bit floating-point format, and FPGA implementation accuracy using 16-bit fixed-point format</a:t>
            </a:r>
          </a:p>
          <a:p>
            <a:pPr marL="285750" indent="-285750">
              <a:buFont typeface="Arial" panose="020B0604020202020204" pitchFamily="34" charset="0"/>
              <a:buChar char="•"/>
            </a:pPr>
            <a:r>
              <a:rPr lang="en-US" dirty="0"/>
              <a:t>With the CIFAR-10 testing dataset, the pretrained model weights can achieve a test accuracy of 75.2% using 32-bit floating-point format</a:t>
            </a:r>
          </a:p>
          <a:p>
            <a:pPr marL="285750" indent="-285750">
              <a:buFont typeface="Arial" panose="020B0604020202020204" pitchFamily="34" charset="0"/>
              <a:buChar char="•"/>
            </a:pPr>
            <a:r>
              <a:rPr lang="en-US" dirty="0"/>
              <a:t>With FPGA implementation incurs an accuracy loss of 1.5% due to 16-bit fixed-point quantization.</a:t>
            </a:r>
          </a:p>
        </p:txBody>
      </p:sp>
    </p:spTree>
    <p:extLst>
      <p:ext uri="{BB962C8B-B14F-4D97-AF65-F5344CB8AC3E}">
        <p14:creationId xmlns:p14="http://schemas.microsoft.com/office/powerpoint/2010/main" val="4891581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C122-E184-4C61-BE3F-8C4B09BD7CE2}"/>
              </a:ext>
            </a:extLst>
          </p:cNvPr>
          <p:cNvSpPr>
            <a:spLocks noGrp="1"/>
          </p:cNvSpPr>
          <p:nvPr>
            <p:ph type="title"/>
          </p:nvPr>
        </p:nvSpPr>
        <p:spPr/>
        <p:txBody>
          <a:bodyPr/>
          <a:lstStyle/>
          <a:p>
            <a:r>
              <a:rPr lang="en-US" dirty="0"/>
              <a:t>Experimental Result</a:t>
            </a:r>
          </a:p>
        </p:txBody>
      </p:sp>
      <p:pic>
        <p:nvPicPr>
          <p:cNvPr id="4" name="Picture 3">
            <a:extLst>
              <a:ext uri="{FF2B5EF4-FFF2-40B4-BE49-F238E27FC236}">
                <a16:creationId xmlns:a16="http://schemas.microsoft.com/office/drawing/2014/main" id="{CC74D0DD-A533-4587-9B39-0D32EF905F2C}"/>
              </a:ext>
            </a:extLst>
          </p:cNvPr>
          <p:cNvPicPr>
            <a:picLocks noChangeAspect="1"/>
          </p:cNvPicPr>
          <p:nvPr/>
        </p:nvPicPr>
        <p:blipFill>
          <a:blip r:embed="rId3"/>
          <a:stretch>
            <a:fillRect/>
          </a:stretch>
        </p:blipFill>
        <p:spPr>
          <a:xfrm>
            <a:off x="601579" y="1278515"/>
            <a:ext cx="7940842" cy="1918718"/>
          </a:xfrm>
          <a:prstGeom prst="rect">
            <a:avLst/>
          </a:prstGeom>
        </p:spPr>
      </p:pic>
      <p:pic>
        <p:nvPicPr>
          <p:cNvPr id="5" name="Picture 4">
            <a:extLst>
              <a:ext uri="{FF2B5EF4-FFF2-40B4-BE49-F238E27FC236}">
                <a16:creationId xmlns:a16="http://schemas.microsoft.com/office/drawing/2014/main" id="{5B75C8EE-ECFB-4955-B22F-50A8ABB45DBD}"/>
              </a:ext>
            </a:extLst>
          </p:cNvPr>
          <p:cNvPicPr>
            <a:picLocks noChangeAspect="1"/>
          </p:cNvPicPr>
          <p:nvPr/>
        </p:nvPicPr>
        <p:blipFill>
          <a:blip r:embed="rId4"/>
          <a:stretch>
            <a:fillRect/>
          </a:stretch>
        </p:blipFill>
        <p:spPr>
          <a:xfrm>
            <a:off x="505329" y="3456900"/>
            <a:ext cx="7940840" cy="2109886"/>
          </a:xfrm>
          <a:prstGeom prst="rect">
            <a:avLst/>
          </a:prstGeom>
        </p:spPr>
      </p:pic>
    </p:spTree>
    <p:extLst>
      <p:ext uri="{BB962C8B-B14F-4D97-AF65-F5344CB8AC3E}">
        <p14:creationId xmlns:p14="http://schemas.microsoft.com/office/powerpoint/2010/main" val="163059666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投影片編號版面配置區 3"/>
          <p:cNvSpPr txBox="1">
            <a:spLocks noGrp="1"/>
          </p:cNvSpPr>
          <p:nvPr>
            <p:ph type="sldNum" sz="quarter" idx="2"/>
          </p:nvPr>
        </p:nvSpPr>
        <p:spPr>
          <a:xfrm>
            <a:off x="4368126" y="6584484"/>
            <a:ext cx="317262" cy="3327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04" name="內容版面配置區 2"/>
          <p:cNvSpPr txBox="1">
            <a:spLocks noGrp="1"/>
          </p:cNvSpPr>
          <p:nvPr>
            <p:ph type="body" idx="1"/>
          </p:nvPr>
        </p:nvSpPr>
        <p:spPr>
          <a:xfrm>
            <a:off x="457200" y="1365503"/>
            <a:ext cx="8229600" cy="1944309"/>
          </a:xfrm>
          <a:prstGeom prst="rect">
            <a:avLst/>
          </a:prstGeom>
        </p:spPr>
        <p:txBody>
          <a:bodyPr anchor="ctr">
            <a:normAutofit/>
          </a:bodyPr>
          <a:lstStyle>
            <a:lvl1pPr marL="0" indent="0" algn="ctr">
              <a:lnSpc>
                <a:spcPct val="150000"/>
              </a:lnSpc>
              <a:buSzTx/>
              <a:buNone/>
            </a:lvl1pPr>
          </a:lstStyle>
          <a:p>
            <a:r>
              <a:rPr lang="en-US" sz="4000" dirty="0"/>
              <a:t>Demo</a:t>
            </a:r>
            <a:endParaRPr sz="4000" dirty="0"/>
          </a:p>
        </p:txBody>
      </p:sp>
    </p:spTree>
  </p:cSld>
  <p:clrMapOvr>
    <a:masterClrMapping/>
  </p:clrMapOvr>
  <p:transition spd="med"/>
</p:sld>
</file>

<file path=ppt/theme/theme1.xml><?xml version="1.0" encoding="utf-8"?>
<a:theme xmlns:a="http://schemas.openxmlformats.org/drawingml/2006/main" name="Template_Ver_2.0">
  <a:themeElements>
    <a:clrScheme name="Template_Ver_2.0">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plate_Ver_2.0">
      <a:majorFont>
        <a:latin typeface="Helvetica"/>
        <a:ea typeface="Helvetica"/>
        <a:cs typeface="Helvetica"/>
      </a:majorFont>
      <a:minorFont>
        <a:latin typeface="Calibri"/>
        <a:ea typeface="Calibri"/>
        <a:cs typeface="Calibri"/>
      </a:minorFont>
    </a:fontScheme>
    <a:fmtScheme name="Template_Ver_2.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plate_Ver_2.0">
  <a:themeElements>
    <a:clrScheme name="Template_Ver_2.0">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plate_Ver_2.0">
      <a:majorFont>
        <a:latin typeface="Helvetica"/>
        <a:ea typeface="Helvetica"/>
        <a:cs typeface="Helvetica"/>
      </a:majorFont>
      <a:minorFont>
        <a:latin typeface="Calibri"/>
        <a:ea typeface="Calibri"/>
        <a:cs typeface="Calibri"/>
      </a:minorFont>
    </a:fontScheme>
    <a:fmtScheme name="Template_Ver_2.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Template_Ver_2.0">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39439</TotalTime>
  <Words>776</Words>
  <Application>Microsoft Office PowerPoint</Application>
  <PresentationFormat>On-screen Show (4:3)</PresentationFormat>
  <Paragraphs>67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vt:lpstr>
      <vt:lpstr>Wingdings</vt:lpstr>
      <vt:lpstr>Template_Ver_2.0</vt:lpstr>
      <vt:lpstr>PYNQ Classification - Python on Zynq FPGA for Convolutional Neural Networks</vt:lpstr>
      <vt:lpstr>Outline</vt:lpstr>
      <vt:lpstr>Introduction</vt:lpstr>
      <vt:lpstr>PowerPoint Presentation</vt:lpstr>
      <vt:lpstr>IMPLEMENTATION</vt:lpstr>
      <vt:lpstr>IMPLEMENTATION</vt:lpstr>
      <vt:lpstr>Experimental Result</vt:lpstr>
      <vt:lpstr>Experimental 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Angel-Eye: A Complete Design Flow for Mapping CNN Onto Embedded FPGA </dc:title>
  <cp:lastModifiedBy>Windows 使用者</cp:lastModifiedBy>
  <cp:revision>201</cp:revision>
  <dcterms:modified xsi:type="dcterms:W3CDTF">2020-01-06T13:07:39Z</dcterms:modified>
</cp:coreProperties>
</file>