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72" r:id="rId5"/>
    <p:sldId id="273" r:id="rId6"/>
    <p:sldId id="276" r:id="rId7"/>
    <p:sldId id="274" r:id="rId8"/>
    <p:sldId id="275" r:id="rId9"/>
    <p:sldId id="259" r:id="rId10"/>
    <p:sldId id="277" r:id="rId11"/>
    <p:sldId id="270"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黃俞紘" initials="黃" lastIdx="19" clrIdx="0"/>
  <p:cmAuthor id="1" name="YuHong" initials="Y" lastIdx="1" clrIdx="1">
    <p:extLst>
      <p:ext uri="{19B8F6BF-5375-455C-9EA6-DF929625EA0E}">
        <p15:presenceInfo xmlns:p15="http://schemas.microsoft.com/office/powerpoint/2012/main" userId="YuH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77" autoAdjust="0"/>
  </p:normalViewPr>
  <p:slideViewPr>
    <p:cSldViewPr snapToGrid="0">
      <p:cViewPr varScale="1">
        <p:scale>
          <a:sx n="92" d="100"/>
          <a:sy n="92" d="100"/>
        </p:scale>
        <p:origin x="21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6402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mn-lt"/>
                <a:ea typeface="+mn-ea"/>
                <a:cs typeface="+mn-cs"/>
                <a:sym typeface="Calibri"/>
              </a:rPr>
              <a:t>In my project, I used  the Cifar-10 dataset, and designed the LeNet-5 CNN by structure is shown in the table </a:t>
            </a:r>
          </a:p>
          <a:p>
            <a:r>
              <a:rPr lang="en-US" sz="1200" dirty="0">
                <a:effectLst/>
                <a:latin typeface="+mn-lt"/>
                <a:ea typeface="+mn-ea"/>
                <a:cs typeface="+mn-cs"/>
                <a:sym typeface="Calibri"/>
              </a:rPr>
              <a:t>Especially, since the TNN without the BN , the average output value is unbalanced. </a:t>
            </a:r>
          </a:p>
          <a:p>
            <a:r>
              <a:rPr lang="en-US" sz="1200" dirty="0">
                <a:effectLst/>
                <a:latin typeface="+mn-lt"/>
                <a:ea typeface="+mn-ea"/>
                <a:cs typeface="+mn-cs"/>
                <a:sym typeface="Calibri"/>
              </a:rPr>
              <a:t>As  a result, the activation would be also unbalanced and accuracy is around 70% for training and around 60% for testing, it is shown in picture 1. </a:t>
            </a:r>
          </a:p>
          <a:p>
            <a:r>
              <a:rPr lang="en-US" sz="1200" dirty="0">
                <a:effectLst/>
                <a:latin typeface="+mn-lt"/>
                <a:ea typeface="+mn-ea"/>
                <a:cs typeface="+mn-cs"/>
                <a:sym typeface="Calibri"/>
              </a:rPr>
              <a:t>By applying batch normalization method shown in Fig 2, the classification  error can be improved with accuracy 92% for training and accuracy is 75% for testing.</a:t>
            </a:r>
          </a:p>
          <a:p>
            <a:endParaRPr lang="en-US" dirty="0"/>
          </a:p>
        </p:txBody>
      </p:sp>
    </p:spTree>
    <p:extLst>
      <p:ext uri="{BB962C8B-B14F-4D97-AF65-F5344CB8AC3E}">
        <p14:creationId xmlns:p14="http://schemas.microsoft.com/office/powerpoint/2010/main" val="326189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3672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mn-lt"/>
                <a:ea typeface="+mn-ea"/>
                <a:cs typeface="+mn-cs"/>
                <a:sym typeface="Calibri"/>
              </a:rPr>
              <a:t>In recent years, there has been a growing interest in the study of convolutional neural networks (CNNs), which consists of the 2D convolutional layers and a deep neural network, is widely used. </a:t>
            </a:r>
          </a:p>
          <a:p>
            <a:r>
              <a:rPr lang="en-US" sz="1200" dirty="0">
                <a:effectLst/>
                <a:latin typeface="+mn-lt"/>
                <a:ea typeface="+mn-ea"/>
                <a:cs typeface="+mn-cs"/>
                <a:sym typeface="Calibri"/>
              </a:rPr>
              <a:t>Owing to the high accuracy and good performance, CNNs have been widely adopted in many applications such as image classification, face recognition, </a:t>
            </a:r>
            <a:endParaRPr lang="en-US" dirty="0"/>
          </a:p>
        </p:txBody>
      </p:sp>
    </p:spTree>
    <p:extLst>
      <p:ext uri="{BB962C8B-B14F-4D97-AF65-F5344CB8AC3E}">
        <p14:creationId xmlns:p14="http://schemas.microsoft.com/office/powerpoint/2010/main" val="927617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mn-lt"/>
                <a:ea typeface="+mn-ea"/>
                <a:cs typeface="+mn-cs"/>
                <a:sym typeface="Calibri"/>
              </a:rPr>
              <a:t>For any CNN algorithm implementation, there are a lot of potential solutions that result in an enormous design space for exploration.</a:t>
            </a:r>
          </a:p>
          <a:p>
            <a:pPr marL="0" marR="0" lvl="0" indent="0" defTabSz="914400" eaLnBrk="1" fontAlgn="auto" latinLnBrk="0" hangingPunct="1">
              <a:lnSpc>
                <a:spcPct val="100000"/>
              </a:lnSpc>
              <a:spcBef>
                <a:spcPts val="0"/>
              </a:spcBef>
              <a:spcAft>
                <a:spcPts val="0"/>
              </a:spcAft>
              <a:buClrTx/>
              <a:buSzTx/>
              <a:buFontTx/>
              <a:buNone/>
              <a:tabLst/>
              <a:defRPr/>
            </a:pPr>
            <a:r>
              <a:rPr lang="en-US" sz="1200" b="0" i="0" u="none" strike="noStrike" baseline="0" dirty="0">
                <a:effectLst/>
                <a:latin typeface="+mn-lt"/>
                <a:ea typeface="+mn-ea"/>
                <a:cs typeface="+mn-cs"/>
                <a:sym typeface="Calibri"/>
              </a:rPr>
              <a:t>The main aims in this work focus on tuning model and designing a system how to solve some </a:t>
            </a:r>
            <a:r>
              <a:rPr lang="en-US" dirty="0"/>
              <a:t>complex algorithms in CNN, can the limited computational resources, reuse resources for the inference operations across multiple clock cycles, at the price of a larger latency.  And Compressing the model by reducing the number of operations needed in the inference step or their cost.</a:t>
            </a:r>
          </a:p>
          <a:p>
            <a:pPr marL="0" marR="0" lvl="0" indent="0" defTabSz="914400" eaLnBrk="1" fontAlgn="auto" latinLnBrk="0" hangingPunct="1">
              <a:lnSpc>
                <a:spcPct val="100000"/>
              </a:lnSpc>
              <a:spcBef>
                <a:spcPts val="0"/>
              </a:spcBef>
              <a:spcAft>
                <a:spcPts val="0"/>
              </a:spcAft>
              <a:buClrTx/>
              <a:buSzTx/>
              <a:buFontTx/>
              <a:buNone/>
              <a:tabLst/>
              <a:defRPr/>
            </a:pPr>
            <a:r>
              <a:rPr lang="en-US" dirty="0"/>
              <a:t>So, in my project, given 2 method that are Low precision neural network  which to </a:t>
            </a:r>
            <a:r>
              <a:rPr lang="en-US" sz="1200" dirty="0"/>
              <a:t>can </a:t>
            </a:r>
            <a:r>
              <a:rPr lang="en-US" sz="1200" dirty="0">
                <a:solidFill>
                  <a:srgbClr val="FF0000"/>
                </a:solidFill>
              </a:rPr>
              <a:t>reduce memory space </a:t>
            </a:r>
            <a:r>
              <a:rPr lang="en-US" sz="1200" dirty="0"/>
              <a:t>requirements by </a:t>
            </a:r>
            <a:r>
              <a:rPr lang="en-US" sz="1200" dirty="0">
                <a:solidFill>
                  <a:srgbClr val="FF0000"/>
                </a:solidFill>
              </a:rPr>
              <a:t>applying Ternary Neural Network.</a:t>
            </a:r>
          </a:p>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rgbClr val="FF0000"/>
                </a:solidFill>
              </a:rPr>
              <a:t>Moreover, Design a library-based framework </a:t>
            </a:r>
            <a:r>
              <a:rPr lang="en-US" sz="1200" dirty="0"/>
              <a:t>to </a:t>
            </a:r>
            <a:r>
              <a:rPr lang="en-US" sz="1200" dirty="0">
                <a:solidFill>
                  <a:srgbClr val="FF0000"/>
                </a:solidFill>
              </a:rPr>
              <a:t>support the most popular CNN model ingredients </a:t>
            </a:r>
            <a:r>
              <a:rPr lang="en-US" sz="1200" dirty="0"/>
              <a:t>and </a:t>
            </a:r>
            <a:r>
              <a:rPr lang="en-US" sz="1200" dirty="0">
                <a:solidFill>
                  <a:srgbClr val="FF0000"/>
                </a:solidFill>
              </a:rPr>
              <a:t>an interface to tuning the precisions </a:t>
            </a:r>
            <a:r>
              <a:rPr lang="en-US" sz="1200" dirty="0"/>
              <a:t>of weights and activations, to investigate their impacts on the overall classification accuracy. </a:t>
            </a:r>
            <a:endParaRPr lang="en-US" sz="1200" dirty="0">
              <a:solidFill>
                <a:srgbClr val="FF0000"/>
              </a:solidFill>
            </a:endParaRPr>
          </a:p>
        </p:txBody>
      </p:sp>
    </p:spTree>
    <p:extLst>
      <p:ext uri="{BB962C8B-B14F-4D97-AF65-F5344CB8AC3E}">
        <p14:creationId xmlns:p14="http://schemas.microsoft.com/office/powerpoint/2010/main" val="4192024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works have consider reduced the DNN  model size and computation complexity by quantizing the  weights and activations to low bit-widths </a:t>
            </a:r>
          </a:p>
          <a:p>
            <a:pPr marL="171450" indent="-171450">
              <a:buFontTx/>
              <a:buChar char="-"/>
            </a:pPr>
            <a:r>
              <a:rPr lang="en-US" dirty="0"/>
              <a:t>Ternary  weight networks which is applied in my project, there are weights constrained to +1, 0  and -1 along with a scaling factor, to increase  the capacity of model expression, and achieved approximated  accuracy of full precision weight networks. </a:t>
            </a:r>
          </a:p>
          <a:p>
            <a:pPr marL="171450" indent="-171450">
              <a:buFontTx/>
              <a:buChar char="-"/>
            </a:pPr>
            <a:r>
              <a:rPr lang="en-US" sz="1200" b="0" i="0" u="none" strike="noStrike" baseline="0" dirty="0">
                <a:latin typeface="+mn-lt"/>
                <a:ea typeface="+mn-ea"/>
                <a:cs typeface="+mn-cs"/>
                <a:sym typeface="Calibri"/>
              </a:rPr>
              <a:t>To calculate the weight into ternary, we have to find the threshold in this equal. If the weight is positive threshold and negative delta, the value will be 1 and -1 corresponding. When delta is 0, the weight will be zero </a:t>
            </a:r>
          </a:p>
        </p:txBody>
      </p:sp>
    </p:spTree>
    <p:extLst>
      <p:ext uri="{BB962C8B-B14F-4D97-AF65-F5344CB8AC3E}">
        <p14:creationId xmlns:p14="http://schemas.microsoft.com/office/powerpoint/2010/main" val="397788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normalization is a recently popularized method for accelerating the training of BNN. </a:t>
            </a:r>
          </a:p>
          <a:p>
            <a:r>
              <a:rPr lang="en-US" dirty="0"/>
              <a:t>But in my proposal I want to apply on TNN. Because It can help improve speed ,higher learning rates and accuracy. </a:t>
            </a:r>
          </a:p>
          <a:p>
            <a:r>
              <a:rPr lang="en-US" dirty="0"/>
              <a:t>The BN finds parameters γ and β in order to regularize the variance to 1 and the average to 0 for each mini-batch. </a:t>
            </a:r>
          </a:p>
          <a:p>
            <a:r>
              <a:rPr lang="en-US" dirty="0"/>
              <a:t>In this paper, Using BN </a:t>
            </a:r>
            <a:r>
              <a:rPr lang="en-US" sz="1200" b="0" i="0" u="none" strike="noStrike" kern="1200" baseline="0" dirty="0">
                <a:solidFill>
                  <a:schemeClr val="tx1"/>
                </a:solidFill>
                <a:latin typeface="+mn-lt"/>
                <a:ea typeface="+mn-ea"/>
                <a:cs typeface="+mn-cs"/>
              </a:rPr>
              <a:t>which corrects the difference in the distribution by a shift and a scaling operations.</a:t>
            </a:r>
            <a:endParaRPr lang="en-US" dirty="0"/>
          </a:p>
        </p:txBody>
      </p:sp>
    </p:spTree>
    <p:extLst>
      <p:ext uri="{BB962C8B-B14F-4D97-AF65-F5344CB8AC3E}">
        <p14:creationId xmlns:p14="http://schemas.microsoft.com/office/powerpoint/2010/main" val="419507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effectLst/>
                <a:latin typeface="+mn-lt"/>
                <a:ea typeface="+mn-ea"/>
                <a:cs typeface="+mn-cs"/>
                <a:sym typeface="Calibri"/>
              </a:rPr>
              <a:t>TNN are extreme examples of quantized neural networks. A network is quantized when the numerical representation of its parameters is a fixed precision.</a:t>
            </a:r>
          </a:p>
          <a:p>
            <a:r>
              <a:rPr lang="en-US" sz="1200" b="0" i="0" dirty="0">
                <a:effectLst/>
                <a:latin typeface="+mn-lt"/>
                <a:ea typeface="+mn-ea"/>
                <a:cs typeface="+mn-cs"/>
                <a:sym typeface="Calibri"/>
              </a:rPr>
              <a:t>Quantization allows one to reduce the computing resources of a given model for inference and it can be tuned to </a:t>
            </a:r>
            <a:r>
              <a:rPr lang="en-US" sz="1200" dirty="0">
                <a:solidFill>
                  <a:srgbClr val="FF0000"/>
                </a:solidFill>
              </a:rPr>
              <a:t>reduce memory space </a:t>
            </a:r>
            <a:r>
              <a:rPr lang="en-US" sz="1200" dirty="0"/>
              <a:t>requirements</a:t>
            </a:r>
          </a:p>
          <a:p>
            <a:r>
              <a:rPr lang="en-US" sz="1200" b="0" i="0" dirty="0">
                <a:effectLst/>
                <a:latin typeface="+mn-lt"/>
                <a:ea typeface="+mn-ea"/>
                <a:cs typeface="+mn-cs"/>
                <a:sym typeface="Calibri"/>
              </a:rPr>
              <a:t>In this work, I focus on </a:t>
            </a:r>
            <a:r>
              <a:rPr lang="en-US" sz="1200" b="0" i="0" dirty="0" err="1">
                <a:effectLst/>
                <a:latin typeface="+mn-lt"/>
                <a:ea typeface="+mn-ea"/>
                <a:cs typeface="+mn-cs"/>
                <a:sym typeface="Calibri"/>
              </a:rPr>
              <a:t>ternaried</a:t>
            </a:r>
            <a:r>
              <a:rPr lang="en-US" sz="1200" b="0" i="0" dirty="0">
                <a:effectLst/>
                <a:latin typeface="+mn-lt"/>
                <a:ea typeface="+mn-ea"/>
                <a:cs typeface="+mn-cs"/>
                <a:sym typeface="Calibri"/>
              </a:rPr>
              <a:t> to a multilayer perceptron (MLP) . The basic structure for the adopted architectures is shown in this picture. Each model consists of a sequence of blocks, each composed of a dense, batch normalization(BN)[8], and activation layer. It can be implemented at small resource cost, which makes this choice particularly convenient for fast inference on edge devices.</a:t>
            </a:r>
          </a:p>
          <a:p>
            <a:r>
              <a:rPr lang="en-US" sz="1200" b="0" i="0" dirty="0">
                <a:effectLst/>
                <a:latin typeface="+mn-lt"/>
                <a:ea typeface="+mn-ea"/>
                <a:cs typeface="+mn-cs"/>
                <a:sym typeface="Calibri"/>
              </a:rPr>
              <a:t>**************************</a:t>
            </a:r>
          </a:p>
          <a:p>
            <a:r>
              <a:rPr lang="en-US" sz="1200" b="0" i="0" dirty="0">
                <a:effectLst/>
                <a:latin typeface="+mn-lt"/>
                <a:ea typeface="+mn-ea"/>
                <a:cs typeface="+mn-cs"/>
                <a:sym typeface="Calibri"/>
              </a:rPr>
              <a:t>The BN layer shifts the output of the dense layers to the range of values in which the activation function is nonlinear, enhancing the network’s capability of modeling nonlinear responses. For </a:t>
            </a:r>
            <a:r>
              <a:rPr lang="en-US" sz="1200" b="0" i="0" dirty="0" err="1">
                <a:effectLst/>
                <a:latin typeface="+mn-lt"/>
                <a:ea typeface="+mn-ea"/>
                <a:cs typeface="+mn-cs"/>
                <a:sym typeface="Calibri"/>
              </a:rPr>
              <a:t>ternaried</a:t>
            </a:r>
            <a:r>
              <a:rPr lang="en-US" sz="1200" b="0" i="0" dirty="0">
                <a:effectLst/>
                <a:latin typeface="+mn-lt"/>
                <a:ea typeface="+mn-ea"/>
                <a:cs typeface="+mn-cs"/>
                <a:sym typeface="Calibri"/>
              </a:rPr>
              <a:t> tanh, a BN + activation layer sequence can be implemented at small resource cost, which makes this choice particularly convenient for fast inference on edge devices.</a:t>
            </a:r>
            <a:endParaRPr lang="en-US" sz="1200" b="0" i="0" u="none" strike="noStrike" baseline="0" dirty="0">
              <a:latin typeface="+mn-lt"/>
              <a:ea typeface="+mn-ea"/>
              <a:cs typeface="+mn-cs"/>
              <a:sym typeface="Calibri"/>
            </a:endParaRPr>
          </a:p>
        </p:txBody>
      </p:sp>
    </p:spTree>
    <p:extLst>
      <p:ext uri="{BB962C8B-B14F-4D97-AF65-F5344CB8AC3E}">
        <p14:creationId xmlns:p14="http://schemas.microsoft.com/office/powerpoint/2010/main" val="190792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effectLst/>
                <a:latin typeface="+mn-lt"/>
                <a:ea typeface="+mn-ea"/>
                <a:cs typeface="+mn-cs"/>
                <a:sym typeface="Calibri"/>
              </a:rPr>
              <a:t>As a starting point, I study the Ternary Neural Net-work (TNN), and specifically focus on tuning the precisions of weights and activations by a library-base framework </a:t>
            </a:r>
          </a:p>
          <a:p>
            <a:r>
              <a:rPr lang="en-US" sz="1200" b="0" i="0" dirty="0">
                <a:effectLst/>
                <a:latin typeface="+mn-lt"/>
                <a:ea typeface="+mn-ea"/>
                <a:cs typeface="+mn-cs"/>
                <a:sym typeface="Calibri"/>
              </a:rPr>
              <a:t>Aim of this method is to support the most popular CNN model ingredients and an interface to the most popular DL training libraries, directly (e.g., for TensorFlow [9], </a:t>
            </a:r>
            <a:r>
              <a:rPr lang="en-US" sz="1200" b="0" i="0" dirty="0" err="1">
                <a:effectLst/>
                <a:latin typeface="+mn-lt"/>
                <a:ea typeface="+mn-ea"/>
                <a:cs typeface="+mn-cs"/>
                <a:sym typeface="Calibri"/>
              </a:rPr>
              <a:t>Keras</a:t>
            </a:r>
            <a:r>
              <a:rPr lang="en-US" sz="1200" b="0" i="0" dirty="0">
                <a:effectLst/>
                <a:latin typeface="+mn-lt"/>
                <a:ea typeface="+mn-ea"/>
                <a:cs typeface="+mn-cs"/>
                <a:sym typeface="Calibri"/>
              </a:rPr>
              <a:t> [10], and </a:t>
            </a:r>
            <a:r>
              <a:rPr lang="en-US" sz="1200" b="0" i="0" dirty="0" err="1">
                <a:effectLst/>
                <a:latin typeface="+mn-lt"/>
                <a:ea typeface="+mn-ea"/>
                <a:cs typeface="+mn-cs"/>
                <a:sym typeface="Calibri"/>
              </a:rPr>
              <a:t>PyTorch</a:t>
            </a:r>
            <a:r>
              <a:rPr lang="en-US" sz="1200" b="0" i="0" dirty="0">
                <a:effectLst/>
                <a:latin typeface="+mn-lt"/>
                <a:ea typeface="+mn-ea"/>
                <a:cs typeface="+mn-cs"/>
                <a:sym typeface="Calibri"/>
              </a:rPr>
              <a:t>[11]) </a:t>
            </a:r>
          </a:p>
          <a:p>
            <a:r>
              <a:rPr lang="en-US" sz="1200" b="0" i="0" dirty="0">
                <a:effectLst/>
                <a:latin typeface="+mn-lt"/>
                <a:ea typeface="+mn-ea"/>
                <a:cs typeface="+mn-cs"/>
                <a:sym typeface="Calibri"/>
              </a:rPr>
              <a:t>In general, the library-based framework provides user-friendly interface is shown in picture to deploy custom CNN models on FPGAs, used as co-processing accelerators</a:t>
            </a:r>
            <a:endParaRPr lang="en-US" sz="1200" b="0" i="0" u="none" strike="noStrike" baseline="0" dirty="0">
              <a:latin typeface="+mn-lt"/>
              <a:ea typeface="+mn-ea"/>
              <a:cs typeface="+mn-cs"/>
              <a:sym typeface="Calibri"/>
            </a:endParaRPr>
          </a:p>
        </p:txBody>
      </p:sp>
    </p:spTree>
    <p:extLst>
      <p:ext uri="{BB962C8B-B14F-4D97-AF65-F5344CB8AC3E}">
        <p14:creationId xmlns:p14="http://schemas.microsoft.com/office/powerpoint/2010/main" val="2432469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mn-lt"/>
                <a:ea typeface="+mn-ea"/>
                <a:cs typeface="+mn-cs"/>
                <a:sym typeface="Calibri"/>
              </a:rPr>
              <a:t>Among these platforms, FPGA is especially suitable as the hardware accelerator owing to its flexibility and efficiency. FPGA-based CNN accelerators can use a minimum precision which reduces the hardware resources and increases the clock frequency, while the GPU cannot do it.</a:t>
            </a:r>
          </a:p>
          <a:p>
            <a:pPr marL="0" marR="0" lvl="0" indent="0" defTabSz="914400" eaLnBrk="1" fontAlgn="auto" latinLnBrk="0" hangingPunct="1">
              <a:lnSpc>
                <a:spcPct val="100000"/>
              </a:lnSpc>
              <a:spcBef>
                <a:spcPts val="0"/>
              </a:spcBef>
              <a:spcAft>
                <a:spcPts val="0"/>
              </a:spcAft>
              <a:buClrTx/>
              <a:buSzTx/>
              <a:buFontTx/>
              <a:buNone/>
              <a:tabLst/>
              <a:defRPr/>
            </a:pPr>
            <a:r>
              <a:rPr lang="en-US" sz="1200" dirty="0">
                <a:effectLst/>
                <a:latin typeface="+mn-lt"/>
                <a:ea typeface="+mn-ea"/>
                <a:cs typeface="+mn-cs"/>
                <a:sym typeface="Calibri"/>
              </a:rPr>
              <a:t>It is an excellent candidate for in my project.</a:t>
            </a:r>
            <a:endParaRPr lang="vi-VN" sz="1200" dirty="0">
              <a:effectLst/>
              <a:latin typeface="+mn-lt"/>
              <a:ea typeface="+mn-ea"/>
              <a:cs typeface="+mn-cs"/>
              <a:sym typeface="Calibri"/>
            </a:endParaRPr>
          </a:p>
          <a:p>
            <a:endParaRPr lang="en-US" dirty="0"/>
          </a:p>
        </p:txBody>
      </p:sp>
    </p:spTree>
    <p:extLst>
      <p:ext uri="{BB962C8B-B14F-4D97-AF65-F5344CB8AC3E}">
        <p14:creationId xmlns:p14="http://schemas.microsoft.com/office/powerpoint/2010/main" val="1443817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標題投影片">
    <p:spTree>
      <p:nvGrpSpPr>
        <p:cNvPr id="1" name=""/>
        <p:cNvGrpSpPr/>
        <p:nvPr/>
      </p:nvGrpSpPr>
      <p:grpSpPr>
        <a:xfrm>
          <a:off x="0" y="0"/>
          <a:ext cx="0" cy="0"/>
          <a:chOff x="0" y="0"/>
          <a:chExt cx="0" cy="0"/>
        </a:xfrm>
      </p:grpSpPr>
      <p:sp>
        <p:nvSpPr>
          <p:cNvPr id="16"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17"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18" name="圖片 2" descr="圖片 2"/>
          <p:cNvPicPr>
            <a:picLocks noChangeAspect="1"/>
          </p:cNvPicPr>
          <p:nvPr/>
        </p:nvPicPr>
        <p:blipFill>
          <a:blip r:embed="rId2"/>
          <a:stretch>
            <a:fillRect/>
          </a:stretch>
        </p:blipFill>
        <p:spPr>
          <a:xfrm>
            <a:off x="8417075" y="6268932"/>
            <a:ext cx="681720" cy="573511"/>
          </a:xfrm>
          <a:prstGeom prst="rect">
            <a:avLst/>
          </a:prstGeom>
          <a:ln w="12700">
            <a:miter lim="400000"/>
          </a:ln>
        </p:spPr>
      </p:pic>
      <p:sp>
        <p:nvSpPr>
          <p:cNvPr id="19" name="大標題文字"/>
          <p:cNvSpPr txBox="1">
            <a:spLocks noGrp="1"/>
          </p:cNvSpPr>
          <p:nvPr>
            <p:ph type="title"/>
          </p:nvPr>
        </p:nvSpPr>
        <p:spPr>
          <a:xfrm>
            <a:off x="685800" y="2130426"/>
            <a:ext cx="7772400" cy="1470026"/>
          </a:xfrm>
          <a:prstGeom prst="rect">
            <a:avLst/>
          </a:prstGeom>
        </p:spPr>
        <p:txBody>
          <a:bodyPr/>
          <a:lstStyle/>
          <a:p>
            <a:r>
              <a:t>大標題文字</a:t>
            </a:r>
          </a:p>
        </p:txBody>
      </p:sp>
      <p:sp>
        <p:nvSpPr>
          <p:cNvPr id="20" name="內文層級一…"/>
          <p:cNvSpPr txBox="1">
            <a:spLocks noGrp="1"/>
          </p:cNvSpPr>
          <p:nvPr>
            <p:ph type="body" sz="quarter" idx="1"/>
          </p:nvPr>
        </p:nvSpPr>
        <p:spPr>
          <a:xfrm>
            <a:off x="1371600" y="3886200"/>
            <a:ext cx="6400800" cy="1752600"/>
          </a:xfrm>
          <a:prstGeom prst="rect">
            <a:avLst/>
          </a:prstGeom>
        </p:spPr>
        <p:txBody>
          <a:bodyPr/>
          <a:lstStyle>
            <a:lvl1pPr marL="0" indent="0" algn="ctr">
              <a:spcBef>
                <a:spcPts val="0"/>
              </a:spcBef>
              <a:buSzTx/>
              <a:buFontTx/>
              <a:buNone/>
              <a:defRPr sz="2000">
                <a:solidFill>
                  <a:srgbClr val="888888"/>
                </a:solidFill>
              </a:defRPr>
            </a:lvl1pPr>
            <a:lvl2pPr marL="0" indent="457200" algn="ctr">
              <a:spcBef>
                <a:spcPts val="0"/>
              </a:spcBef>
              <a:buSzTx/>
              <a:buFontTx/>
              <a:buNone/>
              <a:defRPr sz="2000">
                <a:solidFill>
                  <a:srgbClr val="888888"/>
                </a:solidFill>
              </a:defRPr>
            </a:lvl2pPr>
            <a:lvl3pPr marL="0" indent="914400" algn="ctr">
              <a:spcBef>
                <a:spcPts val="0"/>
              </a:spcBef>
              <a:buSzTx/>
              <a:buFontTx/>
              <a:buNone/>
              <a:defRPr sz="2000">
                <a:solidFill>
                  <a:srgbClr val="888888"/>
                </a:solidFill>
              </a:defRPr>
            </a:lvl3pPr>
            <a:lvl4pPr marL="0" indent="1371600" algn="ctr">
              <a:spcBef>
                <a:spcPts val="0"/>
              </a:spcBef>
              <a:buSzTx/>
              <a:buFontTx/>
              <a:buNone/>
              <a:defRPr sz="2000">
                <a:solidFill>
                  <a:srgbClr val="888888"/>
                </a:solidFill>
              </a:defRPr>
            </a:lvl4pPr>
            <a:lvl5pPr marL="0" indent="1828800" algn="ctr">
              <a:spcBef>
                <a:spcPts val="0"/>
              </a:spcBef>
              <a:buSzTx/>
              <a:buFontTx/>
              <a:buNone/>
              <a:defRPr sz="2000">
                <a:solidFill>
                  <a:srgbClr val="888888"/>
                </a:solidFill>
              </a:defRPr>
            </a:lvl5pPr>
          </a:lstStyle>
          <a:p>
            <a:r>
              <a:t>內文層級一</a:t>
            </a:r>
          </a:p>
          <a:p>
            <a:pPr lvl="1"/>
            <a:r>
              <a:t>內文層級二</a:t>
            </a:r>
          </a:p>
          <a:p>
            <a:pPr lvl="2"/>
            <a:r>
              <a:t>內文層級三</a:t>
            </a:r>
          </a:p>
          <a:p>
            <a:pPr lvl="3"/>
            <a:r>
              <a:t>內文層級四</a:t>
            </a:r>
          </a:p>
          <a:p>
            <a:pPr lvl="4"/>
            <a:r>
              <a:t>內文層級五</a:t>
            </a:r>
          </a:p>
        </p:txBody>
      </p:sp>
      <p:sp>
        <p:nvSpPr>
          <p:cNvPr id="21" name="Rectangle 34"/>
          <p:cNvSpPr/>
          <p:nvPr/>
        </p:nvSpPr>
        <p:spPr>
          <a:xfrm>
            <a:off x="35495" y="692697"/>
            <a:ext cx="9071004" cy="45720"/>
          </a:xfrm>
          <a:prstGeom prst="rect">
            <a:avLst/>
          </a:prstGeom>
          <a:solidFill>
            <a:srgbClr val="A50021"/>
          </a:solidFill>
          <a:ln w="12700">
            <a:miter lim="400000"/>
          </a:ln>
        </p:spPr>
        <p:txBody>
          <a:bodyPr lIns="45719" rIns="45719" anchor="ctr"/>
          <a:lstStyle/>
          <a:p>
            <a:endParaRPr/>
          </a:p>
        </p:txBody>
      </p:sp>
      <p:pic>
        <p:nvPicPr>
          <p:cNvPr id="22" name="圖片 8" descr="圖片 8"/>
          <p:cNvPicPr>
            <a:picLocks noChangeAspect="1"/>
          </p:cNvPicPr>
          <p:nvPr/>
        </p:nvPicPr>
        <p:blipFill>
          <a:blip r:embed="rId3"/>
          <a:stretch>
            <a:fillRect/>
          </a:stretch>
        </p:blipFill>
        <p:spPr>
          <a:xfrm>
            <a:off x="2195735" y="-99393"/>
            <a:ext cx="5334001" cy="904876"/>
          </a:xfrm>
          <a:prstGeom prst="rect">
            <a:avLst/>
          </a:prstGeom>
          <a:ln w="12700">
            <a:miter lim="400000"/>
          </a:ln>
        </p:spPr>
      </p:pic>
      <p:sp>
        <p:nvSpPr>
          <p:cNvPr id="23" name="幻燈片編號"/>
          <p:cNvSpPr txBox="1">
            <a:spLocks noGrp="1"/>
          </p:cNvSpPr>
          <p:nvPr>
            <p:ph type="sldNum" sz="quarter" idx="2"/>
          </p:nvPr>
        </p:nvSpPr>
        <p:spPr>
          <a:xfrm>
            <a:off x="54864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標題及物件">
    <p:spTree>
      <p:nvGrpSpPr>
        <p:cNvPr id="1" name=""/>
        <p:cNvGrpSpPr/>
        <p:nvPr/>
      </p:nvGrpSpPr>
      <p:grpSpPr>
        <a:xfrm>
          <a:off x="0" y="0"/>
          <a:ext cx="0" cy="0"/>
          <a:chOff x="0" y="0"/>
          <a:chExt cx="0" cy="0"/>
        </a:xfrm>
      </p:grpSpPr>
      <p:sp>
        <p:nvSpPr>
          <p:cNvPr id="30" name="大標題文字"/>
          <p:cNvSpPr txBox="1">
            <a:spLocks noGrp="1"/>
          </p:cNvSpPr>
          <p:nvPr>
            <p:ph type="title"/>
          </p:nvPr>
        </p:nvSpPr>
        <p:spPr>
          <a:prstGeom prst="rect">
            <a:avLst/>
          </a:prstGeom>
        </p:spPr>
        <p:txBody>
          <a:bodyPr/>
          <a:lstStyle/>
          <a:p>
            <a:r>
              <a:t>大標題文字</a:t>
            </a:r>
          </a:p>
        </p:txBody>
      </p:sp>
      <p:sp>
        <p:nvSpPr>
          <p:cNvPr id="31" name="內文層級一…"/>
          <p:cNvSpPr txBox="1">
            <a:spLocks noGrp="1"/>
          </p:cNvSpPr>
          <p:nvPr>
            <p:ph type="body" idx="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3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區段標題">
    <p:spTree>
      <p:nvGrpSpPr>
        <p:cNvPr id="1" name=""/>
        <p:cNvGrpSpPr/>
        <p:nvPr/>
      </p:nvGrpSpPr>
      <p:grpSpPr>
        <a:xfrm>
          <a:off x="0" y="0"/>
          <a:ext cx="0" cy="0"/>
          <a:chOff x="0" y="0"/>
          <a:chExt cx="0" cy="0"/>
        </a:xfrm>
      </p:grpSpPr>
      <p:sp>
        <p:nvSpPr>
          <p:cNvPr id="39"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40"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41" name="圖片 2" descr="圖片 2"/>
          <p:cNvPicPr>
            <a:picLocks noChangeAspect="1"/>
          </p:cNvPicPr>
          <p:nvPr/>
        </p:nvPicPr>
        <p:blipFill>
          <a:blip r:embed="rId2"/>
          <a:stretch>
            <a:fillRect/>
          </a:stretch>
        </p:blipFill>
        <p:spPr>
          <a:xfrm>
            <a:off x="8417075" y="6268932"/>
            <a:ext cx="681720" cy="573511"/>
          </a:xfrm>
          <a:prstGeom prst="rect">
            <a:avLst/>
          </a:prstGeom>
          <a:ln w="12700">
            <a:miter lim="400000"/>
          </a:ln>
        </p:spPr>
      </p:pic>
      <p:sp>
        <p:nvSpPr>
          <p:cNvPr id="42" name="大標題文字"/>
          <p:cNvSpPr txBox="1">
            <a:spLocks noGrp="1"/>
          </p:cNvSpPr>
          <p:nvPr>
            <p:ph type="title"/>
          </p:nvPr>
        </p:nvSpPr>
        <p:spPr>
          <a:xfrm>
            <a:off x="722312" y="4406901"/>
            <a:ext cx="7772401" cy="1362076"/>
          </a:xfrm>
          <a:prstGeom prst="rect">
            <a:avLst/>
          </a:prstGeom>
        </p:spPr>
        <p:txBody>
          <a:bodyPr anchor="t"/>
          <a:lstStyle>
            <a:lvl1pPr algn="l">
              <a:defRPr sz="4000" b="1" cap="all">
                <a:solidFill>
                  <a:srgbClr val="143AF8"/>
                </a:solidFill>
              </a:defRPr>
            </a:lvl1pPr>
          </a:lstStyle>
          <a:p>
            <a:r>
              <a:t>大標題文字</a:t>
            </a:r>
          </a:p>
        </p:txBody>
      </p:sp>
      <p:sp>
        <p:nvSpPr>
          <p:cNvPr id="43" name="內文層級一…"/>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內文層級一</a:t>
            </a:r>
          </a:p>
          <a:p>
            <a:pPr lvl="1"/>
            <a:r>
              <a:t>內文層級二</a:t>
            </a:r>
          </a:p>
          <a:p>
            <a:pPr lvl="2"/>
            <a:r>
              <a:t>內文層級三</a:t>
            </a:r>
          </a:p>
          <a:p>
            <a:pPr lvl="3"/>
            <a:r>
              <a:t>內文層級四</a:t>
            </a:r>
          </a:p>
          <a:p>
            <a:pPr lvl="4"/>
            <a:r>
              <a:t>內文層級五</a:t>
            </a:r>
          </a:p>
        </p:txBody>
      </p:sp>
      <p:sp>
        <p:nvSpPr>
          <p:cNvPr id="44"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兩項物件">
    <p:spTree>
      <p:nvGrpSpPr>
        <p:cNvPr id="1" name=""/>
        <p:cNvGrpSpPr/>
        <p:nvPr/>
      </p:nvGrpSpPr>
      <p:grpSpPr>
        <a:xfrm>
          <a:off x="0" y="0"/>
          <a:ext cx="0" cy="0"/>
          <a:chOff x="0" y="0"/>
          <a:chExt cx="0" cy="0"/>
        </a:xfrm>
      </p:grpSpPr>
      <p:sp>
        <p:nvSpPr>
          <p:cNvPr id="51"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52"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53" name="圖片 2" descr="圖片 2"/>
          <p:cNvPicPr>
            <a:picLocks noChangeAspect="1"/>
          </p:cNvPicPr>
          <p:nvPr/>
        </p:nvPicPr>
        <p:blipFill>
          <a:blip r:embed="rId2"/>
          <a:stretch>
            <a:fillRect/>
          </a:stretch>
        </p:blipFill>
        <p:spPr>
          <a:xfrm>
            <a:off x="8417075" y="6268932"/>
            <a:ext cx="681720" cy="573511"/>
          </a:xfrm>
          <a:prstGeom prst="rect">
            <a:avLst/>
          </a:prstGeom>
          <a:ln w="12700">
            <a:miter lim="400000"/>
          </a:ln>
        </p:spPr>
      </p:pic>
      <p:sp>
        <p:nvSpPr>
          <p:cNvPr id="54" name="大標題文字"/>
          <p:cNvSpPr txBox="1">
            <a:spLocks noGrp="1"/>
          </p:cNvSpPr>
          <p:nvPr>
            <p:ph type="title"/>
          </p:nvPr>
        </p:nvSpPr>
        <p:spPr>
          <a:xfrm>
            <a:off x="457200" y="274638"/>
            <a:ext cx="8229600" cy="868347"/>
          </a:xfrm>
          <a:prstGeom prst="rect">
            <a:avLst/>
          </a:prstGeom>
        </p:spPr>
        <p:txBody>
          <a:bodyPr/>
          <a:lstStyle>
            <a:lvl1pPr>
              <a:defRPr>
                <a:solidFill>
                  <a:srgbClr val="143AF8"/>
                </a:solidFill>
              </a:defRPr>
            </a:lvl1pPr>
          </a:lstStyle>
          <a:p>
            <a:r>
              <a:t>大標題文字</a:t>
            </a:r>
          </a:p>
        </p:txBody>
      </p:sp>
      <p:sp>
        <p:nvSpPr>
          <p:cNvPr id="55" name="內文層級一…"/>
          <p:cNvSpPr txBox="1">
            <a:spLocks noGrp="1"/>
          </p:cNvSpPr>
          <p:nvPr>
            <p:ph type="body" sz="half" idx="1"/>
          </p:nvPr>
        </p:nvSpPr>
        <p:spPr>
          <a:xfrm>
            <a:off x="457200" y="1600202"/>
            <a:ext cx="4038600" cy="4525963"/>
          </a:xfrm>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5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比對">
    <p:spTree>
      <p:nvGrpSpPr>
        <p:cNvPr id="1" name=""/>
        <p:cNvGrpSpPr/>
        <p:nvPr/>
      </p:nvGrpSpPr>
      <p:grpSpPr>
        <a:xfrm>
          <a:off x="0" y="0"/>
          <a:ext cx="0" cy="0"/>
          <a:chOff x="0" y="0"/>
          <a:chExt cx="0" cy="0"/>
        </a:xfrm>
      </p:grpSpPr>
      <p:sp>
        <p:nvSpPr>
          <p:cNvPr id="63"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64"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65" name="圖片 2" descr="圖片 2"/>
          <p:cNvPicPr>
            <a:picLocks noChangeAspect="1"/>
          </p:cNvPicPr>
          <p:nvPr/>
        </p:nvPicPr>
        <p:blipFill>
          <a:blip r:embed="rId2"/>
          <a:stretch>
            <a:fillRect/>
          </a:stretch>
        </p:blipFill>
        <p:spPr>
          <a:xfrm>
            <a:off x="8417075" y="6268932"/>
            <a:ext cx="681720" cy="573511"/>
          </a:xfrm>
          <a:prstGeom prst="rect">
            <a:avLst/>
          </a:prstGeom>
          <a:ln w="12700">
            <a:miter lim="400000"/>
          </a:ln>
        </p:spPr>
      </p:pic>
      <p:sp>
        <p:nvSpPr>
          <p:cNvPr id="66" name="大標題文字"/>
          <p:cNvSpPr txBox="1">
            <a:spLocks noGrp="1"/>
          </p:cNvSpPr>
          <p:nvPr>
            <p:ph type="title"/>
          </p:nvPr>
        </p:nvSpPr>
        <p:spPr>
          <a:xfrm>
            <a:off x="457200" y="274638"/>
            <a:ext cx="8229600" cy="868347"/>
          </a:xfrm>
          <a:prstGeom prst="rect">
            <a:avLst/>
          </a:prstGeom>
        </p:spPr>
        <p:txBody>
          <a:bodyPr/>
          <a:lstStyle>
            <a:lvl1pPr>
              <a:defRPr>
                <a:solidFill>
                  <a:srgbClr val="143AF8"/>
                </a:solidFill>
              </a:defRPr>
            </a:lvl1pPr>
          </a:lstStyle>
          <a:p>
            <a:r>
              <a:t>大標題文字</a:t>
            </a:r>
          </a:p>
        </p:txBody>
      </p:sp>
      <p:sp>
        <p:nvSpPr>
          <p:cNvPr id="67" name="內文層級一…"/>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內文層級一</a:t>
            </a:r>
          </a:p>
          <a:p>
            <a:pPr lvl="1"/>
            <a:r>
              <a:t>內文層級二</a:t>
            </a:r>
          </a:p>
          <a:p>
            <a:pPr lvl="2"/>
            <a:r>
              <a:t>內文層級三</a:t>
            </a:r>
          </a:p>
          <a:p>
            <a:pPr lvl="3"/>
            <a:r>
              <a:t>內文層級四</a:t>
            </a:r>
          </a:p>
          <a:p>
            <a:pPr lvl="4"/>
            <a:r>
              <a:t>內文層級五</a:t>
            </a:r>
          </a:p>
        </p:txBody>
      </p:sp>
      <p:sp>
        <p:nvSpPr>
          <p:cNvPr id="68" name="文字版面配置區 4"/>
          <p:cNvSpPr>
            <a:spLocks noGrp="1"/>
          </p:cNvSpPr>
          <p:nvPr>
            <p:ph type="body" sz="quarter" idx="13"/>
          </p:nvPr>
        </p:nvSpPr>
        <p:spPr>
          <a:xfrm>
            <a:off x="4645026" y="1535112"/>
            <a:ext cx="4041776" cy="639763"/>
          </a:xfrm>
          <a:prstGeom prst="rect">
            <a:avLst/>
          </a:prstGeom>
        </p:spPr>
        <p:txBody>
          <a:bodyPr anchor="b"/>
          <a:lstStyle/>
          <a:p>
            <a:pPr marL="0" indent="0">
              <a:spcBef>
                <a:spcPts val="500"/>
              </a:spcBef>
              <a:buSzTx/>
              <a:buFontTx/>
              <a:buNone/>
              <a:defRPr sz="2400" b="1"/>
            </a:pPr>
            <a:endParaRPr/>
          </a:p>
        </p:txBody>
      </p:sp>
      <p:sp>
        <p:nvSpPr>
          <p:cNvPr id="6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只有標題">
    <p:spTree>
      <p:nvGrpSpPr>
        <p:cNvPr id="1" name=""/>
        <p:cNvGrpSpPr/>
        <p:nvPr/>
      </p:nvGrpSpPr>
      <p:grpSpPr>
        <a:xfrm>
          <a:off x="0" y="0"/>
          <a:ext cx="0" cy="0"/>
          <a:chOff x="0" y="0"/>
          <a:chExt cx="0" cy="0"/>
        </a:xfrm>
      </p:grpSpPr>
      <p:sp>
        <p:nvSpPr>
          <p:cNvPr id="76"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77"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78" name="圖片 2" descr="圖片 2"/>
          <p:cNvPicPr>
            <a:picLocks noChangeAspect="1"/>
          </p:cNvPicPr>
          <p:nvPr/>
        </p:nvPicPr>
        <p:blipFill>
          <a:blip r:embed="rId2"/>
          <a:stretch>
            <a:fillRect/>
          </a:stretch>
        </p:blipFill>
        <p:spPr>
          <a:xfrm>
            <a:off x="8417075" y="6268932"/>
            <a:ext cx="681720" cy="573511"/>
          </a:xfrm>
          <a:prstGeom prst="rect">
            <a:avLst/>
          </a:prstGeom>
          <a:ln w="12700">
            <a:miter lim="400000"/>
          </a:ln>
        </p:spPr>
      </p:pic>
      <p:sp>
        <p:nvSpPr>
          <p:cNvPr id="79" name="大標題文字"/>
          <p:cNvSpPr txBox="1">
            <a:spLocks noGrp="1"/>
          </p:cNvSpPr>
          <p:nvPr>
            <p:ph type="title"/>
          </p:nvPr>
        </p:nvSpPr>
        <p:spPr>
          <a:xfrm>
            <a:off x="457200" y="274638"/>
            <a:ext cx="8229600" cy="868347"/>
          </a:xfrm>
          <a:prstGeom prst="rect">
            <a:avLst/>
          </a:prstGeom>
        </p:spPr>
        <p:txBody>
          <a:bodyPr/>
          <a:lstStyle>
            <a:lvl1pPr>
              <a:defRPr>
                <a:solidFill>
                  <a:srgbClr val="143AF8"/>
                </a:solidFill>
              </a:defRPr>
            </a:lvl1pPr>
          </a:lstStyle>
          <a:p>
            <a:r>
              <a:t>大標題文字</a:t>
            </a:r>
          </a:p>
        </p:txBody>
      </p:sp>
      <p:sp>
        <p:nvSpPr>
          <p:cNvPr id="8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87"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88"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89" name="圖片 2" descr="圖片 2"/>
          <p:cNvPicPr>
            <a:picLocks noChangeAspect="1"/>
          </p:cNvPicPr>
          <p:nvPr/>
        </p:nvPicPr>
        <p:blipFill>
          <a:blip r:embed="rId2"/>
          <a:stretch>
            <a:fillRect/>
          </a:stretch>
        </p:blipFill>
        <p:spPr>
          <a:xfrm>
            <a:off x="8417075" y="6268932"/>
            <a:ext cx="681720" cy="573511"/>
          </a:xfrm>
          <a:prstGeom prst="rect">
            <a:avLst/>
          </a:prstGeom>
          <a:ln w="12700">
            <a:miter lim="400000"/>
          </a:ln>
        </p:spPr>
      </p:pic>
      <p:sp>
        <p:nvSpPr>
          <p:cNvPr id="9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含標題的內容">
    <p:spTree>
      <p:nvGrpSpPr>
        <p:cNvPr id="1" name=""/>
        <p:cNvGrpSpPr/>
        <p:nvPr/>
      </p:nvGrpSpPr>
      <p:grpSpPr>
        <a:xfrm>
          <a:off x="0" y="0"/>
          <a:ext cx="0" cy="0"/>
          <a:chOff x="0" y="0"/>
          <a:chExt cx="0" cy="0"/>
        </a:xfrm>
      </p:grpSpPr>
      <p:sp>
        <p:nvSpPr>
          <p:cNvPr id="97"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98"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99" name="圖片 2" descr="圖片 2"/>
          <p:cNvPicPr>
            <a:picLocks noChangeAspect="1"/>
          </p:cNvPicPr>
          <p:nvPr/>
        </p:nvPicPr>
        <p:blipFill>
          <a:blip r:embed="rId2"/>
          <a:stretch>
            <a:fillRect/>
          </a:stretch>
        </p:blipFill>
        <p:spPr>
          <a:xfrm>
            <a:off x="8417075" y="6268932"/>
            <a:ext cx="681720" cy="573511"/>
          </a:xfrm>
          <a:prstGeom prst="rect">
            <a:avLst/>
          </a:prstGeom>
          <a:ln w="12700">
            <a:miter lim="400000"/>
          </a:ln>
        </p:spPr>
      </p:pic>
      <p:sp>
        <p:nvSpPr>
          <p:cNvPr id="100" name="大標題文字"/>
          <p:cNvSpPr txBox="1">
            <a:spLocks noGrp="1"/>
          </p:cNvSpPr>
          <p:nvPr>
            <p:ph type="title"/>
          </p:nvPr>
        </p:nvSpPr>
        <p:spPr>
          <a:xfrm>
            <a:off x="457201" y="273050"/>
            <a:ext cx="3008314" cy="1162050"/>
          </a:xfrm>
          <a:prstGeom prst="rect">
            <a:avLst/>
          </a:prstGeom>
        </p:spPr>
        <p:txBody>
          <a:bodyPr anchor="b"/>
          <a:lstStyle>
            <a:lvl1pPr algn="l">
              <a:defRPr sz="2000" b="1">
                <a:solidFill>
                  <a:srgbClr val="143AF8"/>
                </a:solidFill>
              </a:defRPr>
            </a:lvl1pPr>
          </a:lstStyle>
          <a:p>
            <a:r>
              <a:t>大標題文字</a:t>
            </a:r>
          </a:p>
        </p:txBody>
      </p:sp>
      <p:sp>
        <p:nvSpPr>
          <p:cNvPr id="101" name="內文層級一…"/>
          <p:cNvSpPr txBox="1">
            <a:spLocks noGrp="1"/>
          </p:cNvSpPr>
          <p:nvPr>
            <p:ph type="body" idx="1"/>
          </p:nvPr>
        </p:nvSpPr>
        <p:spPr>
          <a:xfrm>
            <a:off x="3575050" y="273052"/>
            <a:ext cx="5111750" cy="585311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內文層級一</a:t>
            </a:r>
          </a:p>
          <a:p>
            <a:pPr lvl="1"/>
            <a:r>
              <a:t>內文層級二</a:t>
            </a:r>
          </a:p>
          <a:p>
            <a:pPr lvl="2"/>
            <a:r>
              <a:t>內文層級三</a:t>
            </a:r>
          </a:p>
          <a:p>
            <a:pPr lvl="3"/>
            <a:r>
              <a:t>內文層級四</a:t>
            </a:r>
          </a:p>
          <a:p>
            <a:pPr lvl="4"/>
            <a:r>
              <a:t>內文層級五</a:t>
            </a:r>
          </a:p>
        </p:txBody>
      </p:sp>
      <p:sp>
        <p:nvSpPr>
          <p:cNvPr id="102" name="文字版面配置區 3"/>
          <p:cNvSpPr>
            <a:spLocks noGrp="1"/>
          </p:cNvSpPr>
          <p:nvPr>
            <p:ph type="body" sz="half" idx="13"/>
          </p:nvPr>
        </p:nvSpPr>
        <p:spPr>
          <a:xfrm>
            <a:off x="457200" y="1435102"/>
            <a:ext cx="3008315" cy="4691064"/>
          </a:xfrm>
          <a:prstGeom prst="rect">
            <a:avLst/>
          </a:prstGeom>
        </p:spPr>
        <p:txBody>
          <a:bodyPr/>
          <a:lstStyle/>
          <a:p>
            <a:pPr marL="0" indent="0">
              <a:spcBef>
                <a:spcPts val="300"/>
              </a:spcBef>
              <a:buSzTx/>
              <a:buFontTx/>
              <a:buNone/>
              <a:defRPr sz="1400"/>
            </a:pPr>
            <a:endParaRPr/>
          </a:p>
        </p:txBody>
      </p:sp>
      <p:sp>
        <p:nvSpPr>
          <p:cNvPr id="10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含標題的圖片">
    <p:spTree>
      <p:nvGrpSpPr>
        <p:cNvPr id="1" name=""/>
        <p:cNvGrpSpPr/>
        <p:nvPr/>
      </p:nvGrpSpPr>
      <p:grpSpPr>
        <a:xfrm>
          <a:off x="0" y="0"/>
          <a:ext cx="0" cy="0"/>
          <a:chOff x="0" y="0"/>
          <a:chExt cx="0" cy="0"/>
        </a:xfrm>
      </p:grpSpPr>
      <p:sp>
        <p:nvSpPr>
          <p:cNvPr id="110"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111"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112" name="圖片 2" descr="圖片 2"/>
          <p:cNvPicPr>
            <a:picLocks noChangeAspect="1"/>
          </p:cNvPicPr>
          <p:nvPr/>
        </p:nvPicPr>
        <p:blipFill>
          <a:blip r:embed="rId2"/>
          <a:stretch>
            <a:fillRect/>
          </a:stretch>
        </p:blipFill>
        <p:spPr>
          <a:xfrm>
            <a:off x="8417075" y="6268932"/>
            <a:ext cx="681720" cy="573511"/>
          </a:xfrm>
          <a:prstGeom prst="rect">
            <a:avLst/>
          </a:prstGeom>
          <a:ln w="12700">
            <a:miter lim="400000"/>
          </a:ln>
        </p:spPr>
      </p:pic>
      <p:sp>
        <p:nvSpPr>
          <p:cNvPr id="113" name="大標題文字"/>
          <p:cNvSpPr txBox="1">
            <a:spLocks noGrp="1"/>
          </p:cNvSpPr>
          <p:nvPr>
            <p:ph type="title"/>
          </p:nvPr>
        </p:nvSpPr>
        <p:spPr>
          <a:xfrm>
            <a:off x="1792288" y="4800600"/>
            <a:ext cx="5486401" cy="566738"/>
          </a:xfrm>
          <a:prstGeom prst="rect">
            <a:avLst/>
          </a:prstGeom>
        </p:spPr>
        <p:txBody>
          <a:bodyPr anchor="b"/>
          <a:lstStyle>
            <a:lvl1pPr algn="l">
              <a:defRPr sz="2000" b="1">
                <a:solidFill>
                  <a:srgbClr val="143AF8"/>
                </a:solidFill>
              </a:defRPr>
            </a:lvl1pPr>
          </a:lstStyle>
          <a:p>
            <a:r>
              <a:t>大標題文字</a:t>
            </a:r>
          </a:p>
        </p:txBody>
      </p:sp>
      <p:sp>
        <p:nvSpPr>
          <p:cNvPr id="114" name="圖片版面配置區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115" name="內文層級一…"/>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內文層級一</a:t>
            </a:r>
          </a:p>
          <a:p>
            <a:pPr lvl="1"/>
            <a:r>
              <a:t>內文層級二</a:t>
            </a:r>
          </a:p>
          <a:p>
            <a:pPr lvl="2"/>
            <a:r>
              <a:t>內文層級三</a:t>
            </a:r>
          </a:p>
          <a:p>
            <a:pPr lvl="3"/>
            <a:r>
              <a:t>內文層級四</a:t>
            </a:r>
          </a:p>
          <a:p>
            <a:pPr lvl="4"/>
            <a:r>
              <a:t>內文層級五</a:t>
            </a:r>
          </a:p>
        </p:txBody>
      </p:sp>
      <p:sp>
        <p:nvSpPr>
          <p:cNvPr id="1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3"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4" name="圖片 2" descr="圖片 2"/>
          <p:cNvPicPr>
            <a:picLocks noChangeAspect="1"/>
          </p:cNvPicPr>
          <p:nvPr/>
        </p:nvPicPr>
        <p:blipFill>
          <a:blip r:embed="rId11"/>
          <a:stretch>
            <a:fillRect/>
          </a:stretch>
        </p:blipFill>
        <p:spPr>
          <a:xfrm>
            <a:off x="8417075" y="6268932"/>
            <a:ext cx="681720" cy="573511"/>
          </a:xfrm>
          <a:prstGeom prst="rect">
            <a:avLst/>
          </a:prstGeom>
          <a:ln w="12700">
            <a:miter lim="400000"/>
          </a:ln>
        </p:spPr>
      </p:pic>
      <p:sp>
        <p:nvSpPr>
          <p:cNvPr id="5" name="大標題文字"/>
          <p:cNvSpPr txBox="1">
            <a:spLocks noGrp="1"/>
          </p:cNvSpPr>
          <p:nvPr>
            <p:ph type="title"/>
          </p:nvPr>
        </p:nvSpPr>
        <p:spPr>
          <a:xfrm>
            <a:off x="457201" y="214289"/>
            <a:ext cx="8258204" cy="785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大標題文字</a:t>
            </a:r>
          </a:p>
        </p:txBody>
      </p:sp>
      <p:sp>
        <p:nvSpPr>
          <p:cNvPr id="6" name="內文層級一…"/>
          <p:cNvSpPr txBox="1">
            <a:spLocks noGrp="1"/>
          </p:cNvSpPr>
          <p:nvPr>
            <p:ph type="body" idx="1"/>
          </p:nvPr>
        </p:nvSpPr>
        <p:spPr>
          <a:xfrm>
            <a:off x="457200" y="1000109"/>
            <a:ext cx="8229600" cy="5126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內文層級一</a:t>
            </a:r>
          </a:p>
          <a:p>
            <a:pPr lvl="1"/>
            <a:r>
              <a:t>內文層級二</a:t>
            </a:r>
          </a:p>
          <a:p>
            <a:pPr lvl="2"/>
            <a:r>
              <a:t>內文層級三</a:t>
            </a:r>
          </a:p>
          <a:p>
            <a:pPr lvl="3"/>
            <a:r>
              <a:t>內文層級四</a:t>
            </a:r>
          </a:p>
          <a:p>
            <a:pPr lvl="4"/>
            <a:r>
              <a:t>內文層級五</a:t>
            </a:r>
          </a:p>
        </p:txBody>
      </p:sp>
      <p:sp>
        <p:nvSpPr>
          <p:cNvPr id="7" name="幻燈片編號"/>
          <p:cNvSpPr txBox="1">
            <a:spLocks noGrp="1"/>
          </p:cNvSpPr>
          <p:nvPr>
            <p:ph type="sldNum" sz="quarter" idx="2"/>
          </p:nvPr>
        </p:nvSpPr>
        <p:spPr>
          <a:xfrm>
            <a:off x="4368126" y="6584484"/>
            <a:ext cx="317263" cy="332741"/>
          </a:xfrm>
          <a:prstGeom prst="rect">
            <a:avLst/>
          </a:prstGeom>
          <a:ln w="12700">
            <a:miter lim="400000"/>
          </a:ln>
        </p:spPr>
        <p:txBody>
          <a:bodyPr wrap="none" lIns="45719" rIns="45719" anchor="ctr">
            <a:spAutoFit/>
          </a:bodyPr>
          <a:lstStyle>
            <a:lvl1pPr algn="ctr">
              <a:defRPr sz="1600">
                <a:solidFill>
                  <a:srgbClr val="FFFFFF"/>
                </a:solidFill>
              </a:defRPr>
            </a:lvl1pPr>
          </a:lstStyle>
          <a:p>
            <a:fld id="{86CB4B4D-7CA3-9044-876B-883B54F8677D}" type="slidenum">
              <a:t>‹#›</a:t>
            </a:fld>
            <a:endParaRPr/>
          </a:p>
        </p:txBody>
      </p:sp>
      <p:sp>
        <p:nvSpPr>
          <p:cNvPr id="8" name="Rectangle 34"/>
          <p:cNvSpPr/>
          <p:nvPr/>
        </p:nvSpPr>
        <p:spPr>
          <a:xfrm>
            <a:off x="0" y="1000108"/>
            <a:ext cx="9136379" cy="71439"/>
          </a:xfrm>
          <a:prstGeom prst="rect">
            <a:avLst/>
          </a:prstGeom>
          <a:solidFill>
            <a:srgbClr val="A50021"/>
          </a:solidFill>
          <a:ln w="12700">
            <a:miter lim="400000"/>
          </a:ln>
        </p:spPr>
        <p:txBody>
          <a:bodyPr lIns="45719" rIns="45719" anchor="ctr"/>
          <a:lstStyle/>
          <a:p>
            <a:endParaRPr/>
          </a:p>
        </p:txBody>
      </p:sp>
      <p:pic>
        <p:nvPicPr>
          <p:cNvPr id="9" name="Picture 40" descr="Picture 40"/>
          <p:cNvPicPr>
            <a:picLocks noChangeAspect="1"/>
          </p:cNvPicPr>
          <p:nvPr/>
        </p:nvPicPr>
        <p:blipFill>
          <a:blip r:embed="rId12"/>
          <a:stretch>
            <a:fillRect/>
          </a:stretch>
        </p:blipFill>
        <p:spPr>
          <a:xfrm>
            <a:off x="8185064" y="52350"/>
            <a:ext cx="935039" cy="860426"/>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90575" marR="0" indent="-333375"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060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632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204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39776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1pPr>
      <a:lvl2pPr marL="0" marR="0" indent="4572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2pPr>
      <a:lvl3pPr marL="0" marR="0" indent="9144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3pPr>
      <a:lvl4pPr marL="0" marR="0" indent="13716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4pPr>
      <a:lvl5pPr marL="0" marR="0" indent="18288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5pPr>
      <a:lvl6pPr marL="0" marR="0" indent="22860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6pPr>
      <a:lvl7pPr marL="0" marR="0" indent="27432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7pPr>
      <a:lvl8pPr marL="0" marR="0" indent="32004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8pPr>
      <a:lvl9pPr marL="0" marR="0" indent="36576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標題 1"/>
          <p:cNvSpPr txBox="1">
            <a:spLocks noGrp="1"/>
          </p:cNvSpPr>
          <p:nvPr>
            <p:ph type="ctrTitle"/>
          </p:nvPr>
        </p:nvSpPr>
        <p:spPr>
          <a:xfrm>
            <a:off x="436815" y="1581149"/>
            <a:ext cx="8270368" cy="1962151"/>
          </a:xfrm>
          <a:prstGeom prst="rect">
            <a:avLst/>
          </a:prstGeom>
        </p:spPr>
        <p:txBody>
          <a:bodyPr>
            <a:normAutofit fontScale="90000"/>
          </a:bodyPr>
          <a:lstStyle>
            <a:lvl1pPr algn="l" defTabSz="457200">
              <a:lnSpc>
                <a:spcPts val="8000"/>
              </a:lnSpc>
              <a:spcBef>
                <a:spcPts val="1200"/>
              </a:spcBef>
              <a:defRPr sz="3600">
                <a:latin typeface="Times"/>
                <a:ea typeface="Times"/>
                <a:cs typeface="Times"/>
                <a:sym typeface="Times"/>
              </a:defRPr>
            </a:lvl1pPr>
          </a:lstStyle>
          <a:p>
            <a:pPr algn="ctr">
              <a:lnSpc>
                <a:spcPts val="4000"/>
              </a:lnSpc>
            </a:pPr>
            <a:r>
              <a:rPr lang="en-US" b="1" dirty="0"/>
              <a:t>Project Progress </a:t>
            </a:r>
            <a:br>
              <a:rPr lang="en-US" b="1" dirty="0"/>
            </a:br>
            <a:r>
              <a:rPr lang="en-US" b="1" dirty="0"/>
              <a:t>Hardware-Software Codesign and Ternary Neural Network Applying Batch Normalization Technique on an FPGA</a:t>
            </a:r>
            <a:endParaRPr sz="3000" dirty="0"/>
          </a:p>
        </p:txBody>
      </p:sp>
      <p:sp>
        <p:nvSpPr>
          <p:cNvPr id="5" name="副標題 2">
            <a:extLst>
              <a:ext uri="{FF2B5EF4-FFF2-40B4-BE49-F238E27FC236}">
                <a16:creationId xmlns:a16="http://schemas.microsoft.com/office/drawing/2014/main" id="{CEA97227-6F63-4BC7-9B90-89183F75FA52}"/>
              </a:ext>
            </a:extLst>
          </p:cNvPr>
          <p:cNvSpPr txBox="1">
            <a:spLocks/>
          </p:cNvSpPr>
          <p:nvPr/>
        </p:nvSpPr>
        <p:spPr>
          <a:xfrm>
            <a:off x="1453429" y="4191000"/>
            <a:ext cx="6091667" cy="1276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Autofit/>
          </a:bodyPr>
          <a:lstStyle>
            <a:lvl1pPr marL="0" marR="0" indent="0" algn="l" defTabSz="301752" rtl="0" latinLnBrk="0">
              <a:lnSpc>
                <a:spcPts val="1800"/>
              </a:lnSpc>
              <a:spcBef>
                <a:spcPts val="700"/>
              </a:spcBef>
              <a:spcAft>
                <a:spcPts val="0"/>
              </a:spcAft>
              <a:buClrTx/>
              <a:buSzTx/>
              <a:buFontTx/>
              <a:buNone/>
              <a:tabLst/>
              <a:defRPr sz="990" b="0" i="0" u="none" strike="noStrike" cap="none" spc="0" baseline="0">
                <a:solidFill>
                  <a:srgbClr val="000000"/>
                </a:solidFill>
                <a:uFillTx/>
                <a:latin typeface="Times"/>
                <a:ea typeface="Times"/>
                <a:cs typeface="Times"/>
                <a:sym typeface="Times"/>
              </a:defRPr>
            </a:lvl1pPr>
            <a:lvl2pPr marL="0" marR="0" indent="457200" algn="ctr" defTabSz="914400" rtl="0" latinLnBrk="0">
              <a:lnSpc>
                <a:spcPct val="100000"/>
              </a:lnSpc>
              <a:spcBef>
                <a:spcPts val="0"/>
              </a:spcBef>
              <a:spcAft>
                <a:spcPts val="0"/>
              </a:spcAft>
              <a:buClrTx/>
              <a:buSzTx/>
              <a:buFontTx/>
              <a:buNone/>
              <a:tabLst/>
              <a:defRPr sz="2000" b="0" i="0" u="none" strike="noStrike" cap="none" spc="0" baseline="0">
                <a:solidFill>
                  <a:srgbClr val="888888"/>
                </a:solidFill>
                <a:uFillTx/>
                <a:latin typeface="+mn-lt"/>
                <a:ea typeface="+mn-ea"/>
                <a:cs typeface="+mn-cs"/>
                <a:sym typeface="Calibri"/>
              </a:defRPr>
            </a:lvl2pPr>
            <a:lvl3pPr marL="0" marR="0" indent="914400" algn="ctr" defTabSz="914400" rtl="0" latinLnBrk="0">
              <a:lnSpc>
                <a:spcPct val="100000"/>
              </a:lnSpc>
              <a:spcBef>
                <a:spcPts val="0"/>
              </a:spcBef>
              <a:spcAft>
                <a:spcPts val="0"/>
              </a:spcAft>
              <a:buClrTx/>
              <a:buSzTx/>
              <a:buFontTx/>
              <a:buNone/>
              <a:tabLst/>
              <a:defRPr sz="2000" b="0" i="0" u="none" strike="noStrike" cap="none" spc="0" baseline="0">
                <a:solidFill>
                  <a:srgbClr val="888888"/>
                </a:solidFill>
                <a:uFillTx/>
                <a:latin typeface="+mn-lt"/>
                <a:ea typeface="+mn-ea"/>
                <a:cs typeface="+mn-cs"/>
                <a:sym typeface="Calibri"/>
              </a:defRPr>
            </a:lvl3pPr>
            <a:lvl4pPr marL="0" marR="0" indent="1371600" algn="ctr" defTabSz="914400" rtl="0" latinLnBrk="0">
              <a:lnSpc>
                <a:spcPct val="100000"/>
              </a:lnSpc>
              <a:spcBef>
                <a:spcPts val="0"/>
              </a:spcBef>
              <a:spcAft>
                <a:spcPts val="0"/>
              </a:spcAft>
              <a:buClrTx/>
              <a:buSzTx/>
              <a:buFontTx/>
              <a:buNone/>
              <a:tabLst/>
              <a:defRPr sz="2000" b="0" i="0" u="none" strike="noStrike" cap="none" spc="0" baseline="0">
                <a:solidFill>
                  <a:srgbClr val="888888"/>
                </a:solidFill>
                <a:uFillTx/>
                <a:latin typeface="+mn-lt"/>
                <a:ea typeface="+mn-ea"/>
                <a:cs typeface="+mn-cs"/>
                <a:sym typeface="Calibri"/>
              </a:defRPr>
            </a:lvl4pPr>
            <a:lvl5pPr marL="0" marR="0" indent="1828800" algn="ctr" defTabSz="914400" rtl="0" latinLnBrk="0">
              <a:lnSpc>
                <a:spcPct val="100000"/>
              </a:lnSpc>
              <a:spcBef>
                <a:spcPts val="0"/>
              </a:spcBef>
              <a:spcAft>
                <a:spcPts val="0"/>
              </a:spcAft>
              <a:buClrTx/>
              <a:buSzTx/>
              <a:buFontTx/>
              <a:buNone/>
              <a:tabLst/>
              <a:defRPr sz="2000" b="0" i="0" u="none" strike="noStrike" cap="none" spc="0" baseline="0">
                <a:solidFill>
                  <a:srgbClr val="888888"/>
                </a:solidFill>
                <a:uFillTx/>
                <a:latin typeface="+mn-lt"/>
                <a:ea typeface="+mn-ea"/>
                <a:cs typeface="+mn-cs"/>
                <a:sym typeface="Calibri"/>
              </a:defRPr>
            </a:lvl5pPr>
            <a:lvl6pPr marL="26060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632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204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39776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ctr" hangingPunct="1"/>
            <a:r>
              <a:rPr lang="en-US" sz="1300" dirty="0"/>
              <a:t>Nguyen Vu Le Minh</a:t>
            </a:r>
            <a:br>
              <a:rPr lang="en-US" sz="1300" dirty="0"/>
            </a:br>
            <a:r>
              <a:rPr lang="en-US" sz="1300" dirty="0"/>
              <a:t>nguyenvuleminh2205@gmail.com</a:t>
            </a:r>
            <a:br>
              <a:rPr lang="en-US" sz="1300" dirty="0"/>
            </a:br>
            <a:r>
              <a:rPr lang="en-US" sz="1300" dirty="0"/>
              <a:t>Computer Architecture IC Design Laboratory,</a:t>
            </a:r>
            <a:br>
              <a:rPr lang="en-US" sz="1300" dirty="0"/>
            </a:br>
            <a:r>
              <a:rPr lang="en-US" sz="1300" dirty="0"/>
              <a:t>Computer Science and Information Engineering Department</a:t>
            </a:r>
            <a:br>
              <a:rPr lang="en-US" sz="1300" dirty="0"/>
            </a:br>
            <a:r>
              <a:rPr lang="en-US" sz="1300" dirty="0"/>
              <a:t>National Cheng Kung University </a:t>
            </a:r>
            <a:br>
              <a:rPr lang="en-US" sz="1300" dirty="0"/>
            </a:br>
            <a:endParaRPr lang="en-US" sz="1300" dirty="0"/>
          </a:p>
        </p:txBody>
      </p:sp>
      <p:sp>
        <p:nvSpPr>
          <p:cNvPr id="8" name="副標題 2">
            <a:extLst>
              <a:ext uri="{FF2B5EF4-FFF2-40B4-BE49-F238E27FC236}">
                <a16:creationId xmlns:a16="http://schemas.microsoft.com/office/drawing/2014/main" id="{6AE95330-BB92-4290-9BB4-20E651E4CB54}"/>
              </a:ext>
            </a:extLst>
          </p:cNvPr>
          <p:cNvSpPr txBox="1">
            <a:spLocks/>
          </p:cNvSpPr>
          <p:nvPr/>
        </p:nvSpPr>
        <p:spPr>
          <a:xfrm>
            <a:off x="1526166" y="6115050"/>
            <a:ext cx="6091667" cy="3167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Autofit/>
          </a:bodyPr>
          <a:lstStyle>
            <a:lvl1pPr marL="0" marR="0" indent="0" algn="l" defTabSz="301752" rtl="0" latinLnBrk="0">
              <a:lnSpc>
                <a:spcPts val="1800"/>
              </a:lnSpc>
              <a:spcBef>
                <a:spcPts val="700"/>
              </a:spcBef>
              <a:spcAft>
                <a:spcPts val="0"/>
              </a:spcAft>
              <a:buClrTx/>
              <a:buSzTx/>
              <a:buFontTx/>
              <a:buNone/>
              <a:tabLst/>
              <a:defRPr sz="990" b="0" i="0" u="none" strike="noStrike" cap="none" spc="0" baseline="0">
                <a:solidFill>
                  <a:srgbClr val="000000"/>
                </a:solidFill>
                <a:uFillTx/>
                <a:latin typeface="Times"/>
                <a:ea typeface="Times"/>
                <a:cs typeface="Times"/>
                <a:sym typeface="Times"/>
              </a:defRPr>
            </a:lvl1pPr>
            <a:lvl2pPr marL="0" marR="0" indent="457200" algn="ctr" defTabSz="914400" rtl="0" latinLnBrk="0">
              <a:lnSpc>
                <a:spcPct val="100000"/>
              </a:lnSpc>
              <a:spcBef>
                <a:spcPts val="0"/>
              </a:spcBef>
              <a:spcAft>
                <a:spcPts val="0"/>
              </a:spcAft>
              <a:buClrTx/>
              <a:buSzTx/>
              <a:buFontTx/>
              <a:buNone/>
              <a:tabLst/>
              <a:defRPr sz="2000" b="0" i="0" u="none" strike="noStrike" cap="none" spc="0" baseline="0">
                <a:solidFill>
                  <a:srgbClr val="888888"/>
                </a:solidFill>
                <a:uFillTx/>
                <a:latin typeface="+mn-lt"/>
                <a:ea typeface="+mn-ea"/>
                <a:cs typeface="+mn-cs"/>
                <a:sym typeface="Calibri"/>
              </a:defRPr>
            </a:lvl2pPr>
            <a:lvl3pPr marL="0" marR="0" indent="914400" algn="ctr" defTabSz="914400" rtl="0" latinLnBrk="0">
              <a:lnSpc>
                <a:spcPct val="100000"/>
              </a:lnSpc>
              <a:spcBef>
                <a:spcPts val="0"/>
              </a:spcBef>
              <a:spcAft>
                <a:spcPts val="0"/>
              </a:spcAft>
              <a:buClrTx/>
              <a:buSzTx/>
              <a:buFontTx/>
              <a:buNone/>
              <a:tabLst/>
              <a:defRPr sz="2000" b="0" i="0" u="none" strike="noStrike" cap="none" spc="0" baseline="0">
                <a:solidFill>
                  <a:srgbClr val="888888"/>
                </a:solidFill>
                <a:uFillTx/>
                <a:latin typeface="+mn-lt"/>
                <a:ea typeface="+mn-ea"/>
                <a:cs typeface="+mn-cs"/>
                <a:sym typeface="Calibri"/>
              </a:defRPr>
            </a:lvl3pPr>
            <a:lvl4pPr marL="0" marR="0" indent="1371600" algn="ctr" defTabSz="914400" rtl="0" latinLnBrk="0">
              <a:lnSpc>
                <a:spcPct val="100000"/>
              </a:lnSpc>
              <a:spcBef>
                <a:spcPts val="0"/>
              </a:spcBef>
              <a:spcAft>
                <a:spcPts val="0"/>
              </a:spcAft>
              <a:buClrTx/>
              <a:buSzTx/>
              <a:buFontTx/>
              <a:buNone/>
              <a:tabLst/>
              <a:defRPr sz="2000" b="0" i="0" u="none" strike="noStrike" cap="none" spc="0" baseline="0">
                <a:solidFill>
                  <a:srgbClr val="888888"/>
                </a:solidFill>
                <a:uFillTx/>
                <a:latin typeface="+mn-lt"/>
                <a:ea typeface="+mn-ea"/>
                <a:cs typeface="+mn-cs"/>
                <a:sym typeface="Calibri"/>
              </a:defRPr>
            </a:lvl4pPr>
            <a:lvl5pPr marL="0" marR="0" indent="1828800" algn="ctr" defTabSz="914400" rtl="0" latinLnBrk="0">
              <a:lnSpc>
                <a:spcPct val="100000"/>
              </a:lnSpc>
              <a:spcBef>
                <a:spcPts val="0"/>
              </a:spcBef>
              <a:spcAft>
                <a:spcPts val="0"/>
              </a:spcAft>
              <a:buClrTx/>
              <a:buSzTx/>
              <a:buFontTx/>
              <a:buNone/>
              <a:tabLst/>
              <a:defRPr sz="2000" b="0" i="0" u="none" strike="noStrike" cap="none" spc="0" baseline="0">
                <a:solidFill>
                  <a:srgbClr val="888888"/>
                </a:solidFill>
                <a:uFillTx/>
                <a:latin typeface="+mn-lt"/>
                <a:ea typeface="+mn-ea"/>
                <a:cs typeface="+mn-cs"/>
                <a:sym typeface="Calibri"/>
              </a:defRPr>
            </a:lvl5pPr>
            <a:lvl6pPr marL="26060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632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204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39776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ctr" hangingPunct="1"/>
            <a:r>
              <a:rPr lang="en-US" sz="1300" dirty="0"/>
              <a:t>2020-06</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Introduction"/>
          <p:cNvSpPr txBox="1">
            <a:spLocks noGrp="1"/>
          </p:cNvSpPr>
          <p:nvPr>
            <p:ph type="title"/>
          </p:nvPr>
        </p:nvSpPr>
        <p:spPr>
          <a:xfrm>
            <a:off x="397655" y="89653"/>
            <a:ext cx="8258205" cy="785819"/>
          </a:xfrm>
          <a:prstGeom prst="rect">
            <a:avLst/>
          </a:prstGeom>
        </p:spPr>
        <p:txBody>
          <a:bodyPr/>
          <a:lstStyle>
            <a:lvl1pPr>
              <a:defRPr sz="3700"/>
            </a:lvl1pPr>
          </a:lstStyle>
          <a:p>
            <a:r>
              <a:rPr lang="en-US" dirty="0"/>
              <a:t>Experimental Results</a:t>
            </a:r>
            <a:r>
              <a:rPr dirty="0"/>
              <a:t>  </a:t>
            </a:r>
          </a:p>
        </p:txBody>
      </p:sp>
      <p:sp>
        <p:nvSpPr>
          <p:cNvPr id="138" name="Why choose FPGA?  — parallel   — programmable  — cheap"/>
          <p:cNvSpPr txBox="1">
            <a:spLocks noGrp="1"/>
          </p:cNvSpPr>
          <p:nvPr>
            <p:ph type="body" idx="1"/>
          </p:nvPr>
        </p:nvSpPr>
        <p:spPr>
          <a:xfrm>
            <a:off x="158496" y="1170432"/>
            <a:ext cx="8875776" cy="5428301"/>
          </a:xfrm>
          <a:prstGeom prst="rect">
            <a:avLst/>
          </a:prstGeom>
        </p:spPr>
        <p:txBody>
          <a:bodyPr>
            <a:normAutofit/>
          </a:bodyPr>
          <a:lstStyle/>
          <a:p>
            <a:pPr>
              <a:buFont typeface="Wingdings" panose="05000000000000000000" pitchFamily="2" charset="2"/>
              <a:buChar char="v"/>
            </a:pPr>
            <a:endParaRPr lang="en-US" sz="3000" b="1" dirty="0">
              <a:solidFill>
                <a:srgbClr val="FF0000"/>
              </a:solidFill>
            </a:endParaRPr>
          </a:p>
          <a:p>
            <a:pPr marL="457200" lvl="1" indent="0">
              <a:buNone/>
            </a:pPr>
            <a:br>
              <a:rPr lang="en-US" dirty="0"/>
            </a:br>
            <a:endParaRPr lang="en-US" dirty="0"/>
          </a:p>
        </p:txBody>
      </p:sp>
      <p:sp>
        <p:nvSpPr>
          <p:cNvPr id="139" name="幻燈片編號"/>
          <p:cNvSpPr txBox="1">
            <a:spLocks noGrp="1"/>
          </p:cNvSpPr>
          <p:nvPr>
            <p:ph type="sldNum" sz="quarter" idx="2"/>
          </p:nvPr>
        </p:nvSpPr>
        <p:spPr>
          <a:xfrm>
            <a:off x="4421406" y="6584484"/>
            <a:ext cx="210702"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pic>
        <p:nvPicPr>
          <p:cNvPr id="3" name="Picture 2" descr="A screenshot of a cell phone&#10;&#10;Description automatically generated">
            <a:extLst>
              <a:ext uri="{FF2B5EF4-FFF2-40B4-BE49-F238E27FC236}">
                <a16:creationId xmlns:a16="http://schemas.microsoft.com/office/drawing/2014/main" id="{43558F2A-0CB0-4896-959B-5187325D6EAD}"/>
              </a:ext>
            </a:extLst>
          </p:cNvPr>
          <p:cNvPicPr>
            <a:picLocks noChangeAspect="1"/>
          </p:cNvPicPr>
          <p:nvPr/>
        </p:nvPicPr>
        <p:blipFill rotWithShape="1">
          <a:blip r:embed="rId3">
            <a:extLst>
              <a:ext uri="{28A0092B-C50C-407E-A947-70E740481C1C}">
                <a14:useLocalDpi xmlns:a14="http://schemas.microsoft.com/office/drawing/2010/main" val="0"/>
              </a:ext>
            </a:extLst>
          </a:blip>
          <a:srcRect t="13194" b="3245"/>
          <a:stretch/>
        </p:blipFill>
        <p:spPr>
          <a:xfrm>
            <a:off x="391979" y="1222388"/>
            <a:ext cx="3909221" cy="2932740"/>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16D5E92B-8D2B-41E7-B342-58B70ACE048D}"/>
              </a:ext>
            </a:extLst>
          </p:cNvPr>
          <p:cNvPicPr>
            <a:picLocks noChangeAspect="1"/>
          </p:cNvPicPr>
          <p:nvPr/>
        </p:nvPicPr>
        <p:blipFill rotWithShape="1">
          <a:blip r:embed="rId4">
            <a:extLst>
              <a:ext uri="{28A0092B-C50C-407E-A947-70E740481C1C}">
                <a14:useLocalDpi xmlns:a14="http://schemas.microsoft.com/office/drawing/2010/main" val="0"/>
              </a:ext>
            </a:extLst>
          </a:blip>
          <a:srcRect l="2561" t="14204" r="2773" b="3484"/>
          <a:stretch/>
        </p:blipFill>
        <p:spPr>
          <a:xfrm>
            <a:off x="5029200" y="1265656"/>
            <a:ext cx="3722821" cy="2889471"/>
          </a:xfrm>
          <a:prstGeom prst="rect">
            <a:avLst/>
          </a:prstGeom>
        </p:spPr>
      </p:pic>
      <p:pic>
        <p:nvPicPr>
          <p:cNvPr id="1026" name="Picture 2" descr="LeNet-5 - A Classic CNN Architecture - engMRK">
            <a:extLst>
              <a:ext uri="{FF2B5EF4-FFF2-40B4-BE49-F238E27FC236}">
                <a16:creationId xmlns:a16="http://schemas.microsoft.com/office/drawing/2014/main" id="{77C538B3-1FCC-46B2-AC2F-D13C54C5204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5792" y="4450087"/>
            <a:ext cx="3722821" cy="18990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a:extLst>
              <a:ext uri="{FF2B5EF4-FFF2-40B4-BE49-F238E27FC236}">
                <a16:creationId xmlns:a16="http://schemas.microsoft.com/office/drawing/2014/main" id="{B727DB9F-05BB-41BE-8572-567B5111962B}"/>
              </a:ext>
            </a:extLst>
          </p:cNvPr>
          <p:cNvSpPr txBox="1">
            <a:spLocks/>
          </p:cNvSpPr>
          <p:nvPr/>
        </p:nvSpPr>
        <p:spPr>
          <a:xfrm>
            <a:off x="1449438" y="4207084"/>
            <a:ext cx="2251502" cy="243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40000" lnSpcReduction="20000"/>
          </a:bodyPr>
          <a:lstStyle>
            <a:lvl1pPr marL="342900" marR="0" indent="-3429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90575" marR="0" indent="-333375"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060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632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204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39776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marL="0" indent="0" hangingPunct="1">
              <a:buNone/>
            </a:pPr>
            <a:r>
              <a:rPr lang="en-US" dirty="0"/>
              <a:t>Fig.1: Without Batch Normalization</a:t>
            </a:r>
          </a:p>
        </p:txBody>
      </p:sp>
      <p:sp>
        <p:nvSpPr>
          <p:cNvPr id="12" name="Text Placeholder 2">
            <a:extLst>
              <a:ext uri="{FF2B5EF4-FFF2-40B4-BE49-F238E27FC236}">
                <a16:creationId xmlns:a16="http://schemas.microsoft.com/office/drawing/2014/main" id="{09350398-D8DE-46EC-8D4F-E06E788432E2}"/>
              </a:ext>
            </a:extLst>
          </p:cNvPr>
          <p:cNvSpPr txBox="1">
            <a:spLocks/>
          </p:cNvSpPr>
          <p:nvPr/>
        </p:nvSpPr>
        <p:spPr>
          <a:xfrm>
            <a:off x="5914065" y="4181105"/>
            <a:ext cx="2251502" cy="243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40000" lnSpcReduction="20000"/>
          </a:bodyPr>
          <a:lstStyle>
            <a:lvl1pPr marL="342900" marR="0" indent="-3429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90575" marR="0" indent="-333375"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060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632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204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39776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marL="0" indent="0" hangingPunct="1">
              <a:buNone/>
            </a:pPr>
            <a:r>
              <a:rPr lang="en-US" dirty="0"/>
              <a:t>Fig.2: With Batch Normalization</a:t>
            </a:r>
          </a:p>
        </p:txBody>
      </p:sp>
      <p:sp>
        <p:nvSpPr>
          <p:cNvPr id="13" name="Text Placeholder 2">
            <a:extLst>
              <a:ext uri="{FF2B5EF4-FFF2-40B4-BE49-F238E27FC236}">
                <a16:creationId xmlns:a16="http://schemas.microsoft.com/office/drawing/2014/main" id="{A93165F8-83F4-4A48-9724-559940D2FD41}"/>
              </a:ext>
            </a:extLst>
          </p:cNvPr>
          <p:cNvSpPr txBox="1">
            <a:spLocks/>
          </p:cNvSpPr>
          <p:nvPr/>
        </p:nvSpPr>
        <p:spPr>
          <a:xfrm>
            <a:off x="3903449" y="6355730"/>
            <a:ext cx="2251502" cy="243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40000" lnSpcReduction="20000"/>
          </a:bodyPr>
          <a:lstStyle>
            <a:lvl1pPr marL="342900" marR="0" indent="-3429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90575" marR="0" indent="-333375"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060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632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204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39776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marL="0" indent="0" hangingPunct="1">
              <a:buNone/>
            </a:pPr>
            <a:r>
              <a:rPr lang="en-US" dirty="0"/>
              <a:t>Table 1: Structure LeNet-5 CNN</a:t>
            </a:r>
          </a:p>
        </p:txBody>
      </p:sp>
    </p:spTree>
    <p:extLst>
      <p:ext uri="{BB962C8B-B14F-4D97-AF65-F5344CB8AC3E}">
        <p14:creationId xmlns:p14="http://schemas.microsoft.com/office/powerpoint/2010/main" val="107954224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標題 1"/>
          <p:cNvSpPr txBox="1">
            <a:spLocks noGrp="1"/>
          </p:cNvSpPr>
          <p:nvPr>
            <p:ph type="title"/>
          </p:nvPr>
        </p:nvSpPr>
        <p:spPr>
          <a:xfrm>
            <a:off x="457201" y="214289"/>
            <a:ext cx="8258203" cy="785820"/>
          </a:xfrm>
          <a:prstGeom prst="rect">
            <a:avLst/>
          </a:prstGeom>
        </p:spPr>
        <p:txBody>
          <a:bodyPr/>
          <a:lstStyle/>
          <a:p>
            <a:endParaRPr/>
          </a:p>
        </p:txBody>
      </p:sp>
      <p:sp>
        <p:nvSpPr>
          <p:cNvPr id="203" name="投影片編號版面配置區 3"/>
          <p:cNvSpPr txBox="1">
            <a:spLocks noGrp="1"/>
          </p:cNvSpPr>
          <p:nvPr>
            <p:ph type="sldNum" sz="quarter" idx="2"/>
          </p:nvPr>
        </p:nvSpPr>
        <p:spPr>
          <a:xfrm>
            <a:off x="4368126" y="6584484"/>
            <a:ext cx="317262"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04" name="內容版面配置區 2"/>
          <p:cNvSpPr txBox="1">
            <a:spLocks noGrp="1"/>
          </p:cNvSpPr>
          <p:nvPr>
            <p:ph type="body" idx="1"/>
          </p:nvPr>
        </p:nvSpPr>
        <p:spPr>
          <a:xfrm>
            <a:off x="457200" y="1000109"/>
            <a:ext cx="8229600" cy="3883618"/>
          </a:xfrm>
          <a:prstGeom prst="rect">
            <a:avLst/>
          </a:prstGeom>
        </p:spPr>
        <p:txBody>
          <a:bodyPr anchor="ctr">
            <a:normAutofit/>
          </a:bodyPr>
          <a:lstStyle>
            <a:lvl1pPr marL="0" indent="0" algn="ctr">
              <a:lnSpc>
                <a:spcPct val="150000"/>
              </a:lnSpc>
              <a:buSzTx/>
              <a:buNone/>
            </a:lvl1pPr>
          </a:lstStyle>
          <a:p>
            <a:r>
              <a:rPr sz="4000" b="1" dirty="0">
                <a:solidFill>
                  <a:srgbClr val="FF0000"/>
                </a:solidFill>
              </a:rPr>
              <a:t>Thanks for</a:t>
            </a:r>
            <a:r>
              <a:rPr lang="en-US" sz="4000" b="1" dirty="0">
                <a:solidFill>
                  <a:srgbClr val="FF0000"/>
                </a:solidFill>
              </a:rPr>
              <a:t> your</a:t>
            </a:r>
            <a:r>
              <a:rPr sz="4000" b="1" dirty="0">
                <a:solidFill>
                  <a:srgbClr val="FF0000"/>
                </a:solidFill>
              </a:rPr>
              <a:t> listening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標題 1"/>
          <p:cNvSpPr txBox="1">
            <a:spLocks noGrp="1"/>
          </p:cNvSpPr>
          <p:nvPr>
            <p:ph type="title"/>
          </p:nvPr>
        </p:nvSpPr>
        <p:spPr>
          <a:xfrm>
            <a:off x="397655" y="20848"/>
            <a:ext cx="8258204" cy="785819"/>
          </a:xfrm>
          <a:prstGeom prst="rect">
            <a:avLst/>
          </a:prstGeom>
        </p:spPr>
        <p:txBody>
          <a:bodyPr/>
          <a:lstStyle>
            <a:lvl1pPr>
              <a:defRPr sz="3700"/>
            </a:lvl1pPr>
          </a:lstStyle>
          <a:p>
            <a:r>
              <a:t>Outline</a:t>
            </a:r>
          </a:p>
        </p:txBody>
      </p:sp>
      <p:sp>
        <p:nvSpPr>
          <p:cNvPr id="130" name="內容版面配置區 2"/>
          <p:cNvSpPr txBox="1">
            <a:spLocks noGrp="1"/>
          </p:cNvSpPr>
          <p:nvPr>
            <p:ph type="body" idx="1"/>
          </p:nvPr>
        </p:nvSpPr>
        <p:spPr>
          <a:xfrm>
            <a:off x="457200" y="1264987"/>
            <a:ext cx="8229600" cy="5126056"/>
          </a:xfrm>
          <a:prstGeom prst="rect">
            <a:avLst/>
          </a:prstGeom>
        </p:spPr>
        <p:txBody>
          <a:bodyPr/>
          <a:lstStyle/>
          <a:p>
            <a:pPr marL="514350" indent="-514350">
              <a:lnSpc>
                <a:spcPct val="150000"/>
              </a:lnSpc>
              <a:buFont typeface="+mj-lt"/>
              <a:buAutoNum type="arabicPeriod"/>
            </a:pPr>
            <a:r>
              <a:rPr dirty="0"/>
              <a:t>Introduction</a:t>
            </a:r>
            <a:endParaRPr lang="vi-VN" dirty="0"/>
          </a:p>
          <a:p>
            <a:pPr marL="514350" indent="-514350">
              <a:lnSpc>
                <a:spcPct val="150000"/>
              </a:lnSpc>
              <a:buFont typeface="+mj-lt"/>
              <a:buAutoNum type="arabicPeriod"/>
            </a:pPr>
            <a:r>
              <a:rPr lang="vi-VN" dirty="0"/>
              <a:t>Background</a:t>
            </a:r>
            <a:endParaRPr dirty="0"/>
          </a:p>
          <a:p>
            <a:pPr marL="514350" indent="-514350">
              <a:lnSpc>
                <a:spcPct val="150000"/>
              </a:lnSpc>
              <a:buFont typeface="+mj-lt"/>
              <a:buAutoNum type="arabicPeriod"/>
            </a:pPr>
            <a:r>
              <a:rPr lang="vi-VN" dirty="0"/>
              <a:t>Methods</a:t>
            </a:r>
            <a:endParaRPr lang="en-US" dirty="0"/>
          </a:p>
          <a:p>
            <a:pPr marL="514350" indent="-514350">
              <a:lnSpc>
                <a:spcPct val="150000"/>
              </a:lnSpc>
              <a:buFont typeface="+mj-lt"/>
              <a:buAutoNum type="arabicPeriod"/>
            </a:pPr>
            <a:r>
              <a:rPr lang="en-US" dirty="0"/>
              <a:t>Experimental Results</a:t>
            </a:r>
            <a:endParaRPr lang="vi-VN" dirty="0"/>
          </a:p>
        </p:txBody>
      </p:sp>
      <p:sp>
        <p:nvSpPr>
          <p:cNvPr id="131" name="投影片編號版面配置區 3"/>
          <p:cNvSpPr txBox="1">
            <a:spLocks noGrp="1"/>
          </p:cNvSpPr>
          <p:nvPr>
            <p:ph type="sldNum" sz="quarter" idx="2"/>
          </p:nvPr>
        </p:nvSpPr>
        <p:spPr>
          <a:xfrm>
            <a:off x="4421406" y="6584484"/>
            <a:ext cx="210702"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smtClean="0"/>
              <a:t>2</a:t>
            </a:fld>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Introduction"/>
          <p:cNvSpPr txBox="1">
            <a:spLocks noGrp="1"/>
          </p:cNvSpPr>
          <p:nvPr>
            <p:ph type="title"/>
          </p:nvPr>
        </p:nvSpPr>
        <p:spPr>
          <a:xfrm>
            <a:off x="442898" y="89653"/>
            <a:ext cx="8258204" cy="785819"/>
          </a:xfrm>
          <a:prstGeom prst="rect">
            <a:avLst/>
          </a:prstGeom>
        </p:spPr>
        <p:txBody>
          <a:bodyPr/>
          <a:lstStyle>
            <a:lvl1pPr>
              <a:defRPr sz="3700"/>
            </a:lvl1pPr>
          </a:lstStyle>
          <a:p>
            <a:r>
              <a:t>Introduction</a:t>
            </a:r>
          </a:p>
        </p:txBody>
      </p:sp>
      <p:sp>
        <p:nvSpPr>
          <p:cNvPr id="135" name="幻燈片編號"/>
          <p:cNvSpPr txBox="1">
            <a:spLocks noGrp="1"/>
          </p:cNvSpPr>
          <p:nvPr>
            <p:ph type="sldNum" sz="quarter" idx="2"/>
          </p:nvPr>
        </p:nvSpPr>
        <p:spPr>
          <a:xfrm>
            <a:off x="4421406" y="6584484"/>
            <a:ext cx="210702"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1028" name="Picture 4" descr="How Does Convolutional Neural Network work – mc.ai">
            <a:extLst>
              <a:ext uri="{FF2B5EF4-FFF2-40B4-BE49-F238E27FC236}">
                <a16:creationId xmlns:a16="http://schemas.microsoft.com/office/drawing/2014/main" id="{1DBB4BD6-D107-48AD-AC9A-540FD20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439" y="1179996"/>
            <a:ext cx="7786702" cy="258475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a:extLst>
              <a:ext uri="{FF2B5EF4-FFF2-40B4-BE49-F238E27FC236}">
                <a16:creationId xmlns:a16="http://schemas.microsoft.com/office/drawing/2014/main" id="{F738DBFD-D651-4344-8905-41C9EFF20E45}"/>
              </a:ext>
            </a:extLst>
          </p:cNvPr>
          <p:cNvSpPr>
            <a:spLocks noChangeAspect="1" noChangeArrowheads="1"/>
          </p:cNvSpPr>
          <p:nvPr/>
        </p:nvSpPr>
        <p:spPr bwMode="auto">
          <a:xfrm>
            <a:off x="4419599" y="3276599"/>
            <a:ext cx="3271381" cy="32713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7" name="Hình ảnh 6" descr="Ảnh có chứa văn bản&#10;&#10;Mô tả được tạo tự động">
            <a:extLst>
              <a:ext uri="{FF2B5EF4-FFF2-40B4-BE49-F238E27FC236}">
                <a16:creationId xmlns:a16="http://schemas.microsoft.com/office/drawing/2014/main" id="{18CE5568-233C-4ABD-A24D-C6271C994A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5625" y="3696311"/>
            <a:ext cx="4008329" cy="2920108"/>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4C4AEC-B717-432D-8042-EC513DCE8006}"/>
              </a:ext>
            </a:extLst>
          </p:cNvPr>
          <p:cNvSpPr>
            <a:spLocks noGrp="1"/>
          </p:cNvSpPr>
          <p:nvPr>
            <p:ph type="body" idx="1"/>
          </p:nvPr>
        </p:nvSpPr>
        <p:spPr>
          <a:xfrm>
            <a:off x="184246" y="1258547"/>
            <a:ext cx="8959754" cy="5073978"/>
          </a:xfrm>
        </p:spPr>
        <p:txBody>
          <a:bodyPr>
            <a:normAutofit fontScale="77500" lnSpcReduction="20000"/>
          </a:bodyPr>
          <a:lstStyle/>
          <a:p>
            <a:pPr>
              <a:buFont typeface="Wingdings" panose="05000000000000000000" pitchFamily="2" charset="2"/>
              <a:buChar char="v"/>
            </a:pPr>
            <a:r>
              <a:rPr lang="en-US" b="1" dirty="0">
                <a:solidFill>
                  <a:srgbClr val="FF0000"/>
                </a:solidFill>
              </a:rPr>
              <a:t>Motivation</a:t>
            </a:r>
          </a:p>
          <a:p>
            <a:r>
              <a:rPr lang="en-US" dirty="0"/>
              <a:t>The limited computational resources, reuse resources for the inference operations across multiple clock cycles, at the price of a larger latency. </a:t>
            </a:r>
          </a:p>
          <a:p>
            <a:r>
              <a:rPr lang="en-US" dirty="0"/>
              <a:t>Compressing the model by reducing the number of operations needed in the inference step or their cost.</a:t>
            </a:r>
          </a:p>
          <a:p>
            <a:pPr marL="0" indent="0">
              <a:buNone/>
            </a:pPr>
            <a:r>
              <a:rPr lang="en-US" dirty="0"/>
              <a:t> </a:t>
            </a:r>
          </a:p>
          <a:p>
            <a:pPr>
              <a:buFont typeface="Wingdings" panose="05000000000000000000" pitchFamily="2" charset="2"/>
              <a:buChar char="v"/>
            </a:pPr>
            <a:r>
              <a:rPr lang="en-US" b="1" dirty="0">
                <a:solidFill>
                  <a:srgbClr val="FF0000"/>
                </a:solidFill>
              </a:rPr>
              <a:t> Proposed Method			</a:t>
            </a:r>
          </a:p>
          <a:p>
            <a:pPr>
              <a:buFont typeface="Arial" panose="020B0604020202020204" pitchFamily="34" charset="0"/>
              <a:buChar char="•"/>
            </a:pPr>
            <a:r>
              <a:rPr lang="en-US" dirty="0">
                <a:solidFill>
                  <a:schemeClr val="accent1"/>
                </a:solidFill>
              </a:rPr>
              <a:t>Low Precision Neural Network</a:t>
            </a:r>
          </a:p>
          <a:p>
            <a:pPr>
              <a:buFont typeface="Arial" panose="020B0604020202020204" pitchFamily="34" charset="0"/>
              <a:buChar char="•"/>
            </a:pPr>
            <a:r>
              <a:rPr lang="en-US" dirty="0">
                <a:solidFill>
                  <a:schemeClr val="accent1"/>
                </a:solidFill>
              </a:rPr>
              <a:t>Library-based Framework</a:t>
            </a:r>
            <a:br>
              <a:rPr lang="en-US" dirty="0"/>
            </a:br>
            <a:endParaRPr lang="en-US" dirty="0"/>
          </a:p>
          <a:p>
            <a:pPr>
              <a:buFont typeface="Wingdings" panose="05000000000000000000" pitchFamily="2" charset="2"/>
              <a:buChar char="v"/>
            </a:pPr>
            <a:endParaRPr lang="en-US" dirty="0"/>
          </a:p>
          <a:p>
            <a:pPr marL="0" indent="0">
              <a:buNone/>
            </a:pPr>
            <a:br>
              <a:rPr lang="en-US" dirty="0"/>
            </a:br>
            <a:br>
              <a:rPr lang="en-US" dirty="0"/>
            </a:b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141" name="投影片編號版面配置區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43" name="Background"/>
          <p:cNvSpPr txBox="1"/>
          <p:nvPr/>
        </p:nvSpPr>
        <p:spPr>
          <a:xfrm>
            <a:off x="1426464" y="189411"/>
            <a:ext cx="5976263" cy="661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700"/>
            </a:lvl1pPr>
          </a:lstStyle>
          <a:p>
            <a:pPr algn="ctr"/>
            <a:r>
              <a:rPr lang="en-US" dirty="0"/>
              <a:t>Introduction</a:t>
            </a:r>
            <a:endParaRPr dirty="0"/>
          </a:p>
        </p:txBody>
      </p:sp>
      <p:sp>
        <p:nvSpPr>
          <p:cNvPr id="146" name="文字"/>
          <p:cNvSpPr txBox="1"/>
          <p:nvPr/>
        </p:nvSpPr>
        <p:spPr>
          <a:xfrm>
            <a:off x="1992166" y="3231138"/>
            <a:ext cx="3060701" cy="408941"/>
          </a:xfrm>
          <a:prstGeom prst="rect">
            <a:avLst/>
          </a:prstGeom>
          <a:ln w="12700">
            <a:miter lim="400000"/>
          </a:ln>
        </p:spPr>
        <p:txBody>
          <a:bodyPr lIns="45719" rIns="45719">
            <a:spAutoFit/>
          </a:bodyPr>
          <a:lstStyle/>
          <a:p>
            <a:endParaRPr/>
          </a:p>
        </p:txBody>
      </p:sp>
    </p:spTree>
    <p:extLst>
      <p:ext uri="{BB962C8B-B14F-4D97-AF65-F5344CB8AC3E}">
        <p14:creationId xmlns:p14="http://schemas.microsoft.com/office/powerpoint/2010/main" val="2416608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4C4AEC-B717-432D-8042-EC513DCE8006}"/>
              </a:ext>
            </a:extLst>
          </p:cNvPr>
          <p:cNvSpPr>
            <a:spLocks noGrp="1"/>
          </p:cNvSpPr>
          <p:nvPr>
            <p:ph type="body" idx="1"/>
          </p:nvPr>
        </p:nvSpPr>
        <p:spPr>
          <a:xfrm>
            <a:off x="241405" y="1241460"/>
            <a:ext cx="8887968" cy="4797237"/>
          </a:xfrm>
        </p:spPr>
        <p:txBody>
          <a:bodyPr>
            <a:noAutofit/>
          </a:bodyPr>
          <a:lstStyle/>
          <a:p>
            <a:pPr>
              <a:buFont typeface="Wingdings" panose="05000000000000000000" pitchFamily="2" charset="2"/>
              <a:buChar char="Ø"/>
            </a:pPr>
            <a:r>
              <a:rPr lang="en-US" sz="2500" dirty="0">
                <a:solidFill>
                  <a:schemeClr val="accent1"/>
                </a:solidFill>
                <a:latin typeface="Times New Roman" panose="02020603050405020304" pitchFamily="18" charset="0"/>
                <a:cs typeface="Times New Roman" panose="02020603050405020304" pitchFamily="18" charset="0"/>
              </a:rPr>
              <a:t>Ternary Neural Network (TNN)</a:t>
            </a:r>
          </a:p>
          <a:p>
            <a:r>
              <a:rPr lang="en" altLang="zh-TW" sz="2500" dirty="0">
                <a:latin typeface="Times New Roman" panose="02020603050405020304" pitchFamily="18" charset="0"/>
                <a:cs typeface="Times New Roman" panose="02020603050405020304" pitchFamily="18" charset="0"/>
              </a:rPr>
              <a:t>Ternary weight networks , with weights constrained to +1, 0 and -1 along with a scaling facto</a:t>
            </a:r>
            <a:r>
              <a:rPr lang="en-US" altLang="zh-TW" sz="2500" dirty="0">
                <a:latin typeface="Times New Roman" panose="02020603050405020304" pitchFamily="18" charset="0"/>
                <a:cs typeface="Times New Roman" panose="02020603050405020304" pitchFamily="18" charset="0"/>
              </a:rPr>
              <a:t>r</a:t>
            </a:r>
            <a:r>
              <a:rPr lang="en" altLang="zh-TW" sz="2500" dirty="0">
                <a:latin typeface="Times New Roman" panose="02020603050405020304" pitchFamily="18" charset="0"/>
                <a:cs typeface="Times New Roman" panose="02020603050405020304" pitchFamily="18" charset="0"/>
              </a:rPr>
              <a:t>.</a:t>
            </a:r>
          </a:p>
          <a:p>
            <a:pPr marL="514350" indent="-514350">
              <a:buFont typeface="+mj-lt"/>
              <a:buAutoNum type="arabicPeriod"/>
            </a:pPr>
            <a:endParaRPr lang="en-US" sz="2500" dirty="0">
              <a:latin typeface="Times New Roman" panose="02020603050405020304" pitchFamily="18" charset="0"/>
              <a:cs typeface="Times New Roman" panose="02020603050405020304" pitchFamily="18" charset="0"/>
            </a:endParaRPr>
          </a:p>
          <a:p>
            <a:pPr marL="0" indent="0">
              <a:buNone/>
            </a:pPr>
            <a:br>
              <a:rPr lang="en-US" sz="2500" dirty="0">
                <a:latin typeface="Times New Roman" panose="02020603050405020304" pitchFamily="18" charset="0"/>
                <a:cs typeface="Times New Roman" panose="02020603050405020304" pitchFamily="18" charset="0"/>
              </a:rPr>
            </a:b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500" dirty="0">
              <a:latin typeface="Times New Roman" panose="02020603050405020304" pitchFamily="18" charset="0"/>
              <a:cs typeface="Times New Roman" panose="02020603050405020304" pitchFamily="18" charset="0"/>
            </a:endParaRPr>
          </a:p>
        </p:txBody>
      </p:sp>
      <p:sp>
        <p:nvSpPr>
          <p:cNvPr id="141" name="投影片編號版面配置區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43" name="Background"/>
          <p:cNvSpPr txBox="1"/>
          <p:nvPr/>
        </p:nvSpPr>
        <p:spPr>
          <a:xfrm>
            <a:off x="1426464" y="189411"/>
            <a:ext cx="5976263" cy="661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700"/>
            </a:lvl1pPr>
          </a:lstStyle>
          <a:p>
            <a:pPr algn="ctr"/>
            <a:r>
              <a:rPr lang="vi-VN" dirty="0"/>
              <a:t>Background</a:t>
            </a:r>
            <a:endParaRPr dirty="0"/>
          </a:p>
        </p:txBody>
      </p:sp>
      <p:sp>
        <p:nvSpPr>
          <p:cNvPr id="146" name="文字"/>
          <p:cNvSpPr txBox="1"/>
          <p:nvPr/>
        </p:nvSpPr>
        <p:spPr>
          <a:xfrm>
            <a:off x="1992166" y="3231138"/>
            <a:ext cx="3060701" cy="408941"/>
          </a:xfrm>
          <a:prstGeom prst="rect">
            <a:avLst/>
          </a:prstGeom>
          <a:ln w="12700">
            <a:miter lim="400000"/>
          </a:ln>
        </p:spPr>
        <p:txBody>
          <a:bodyPr lIns="45719" rIns="45719">
            <a:spAutoFit/>
          </a:bodyPr>
          <a:lstStyle/>
          <a:p>
            <a:endParaRPr/>
          </a:p>
        </p:txBody>
      </p:sp>
      <p:pic>
        <p:nvPicPr>
          <p:cNvPr id="2" name="Picture 1">
            <a:extLst>
              <a:ext uri="{FF2B5EF4-FFF2-40B4-BE49-F238E27FC236}">
                <a16:creationId xmlns:a16="http://schemas.microsoft.com/office/drawing/2014/main" id="{FF6D8AA1-BB40-4A2B-AFFD-FF267B7D7020}"/>
              </a:ext>
            </a:extLst>
          </p:cNvPr>
          <p:cNvPicPr>
            <a:picLocks noChangeAspect="1"/>
          </p:cNvPicPr>
          <p:nvPr/>
        </p:nvPicPr>
        <p:blipFill>
          <a:blip r:embed="rId3"/>
          <a:stretch>
            <a:fillRect/>
          </a:stretch>
        </p:blipFill>
        <p:spPr>
          <a:xfrm>
            <a:off x="2911474" y="2874818"/>
            <a:ext cx="3603048" cy="1372590"/>
          </a:xfrm>
          <a:prstGeom prst="rect">
            <a:avLst/>
          </a:prstGeom>
        </p:spPr>
      </p:pic>
      <p:pic>
        <p:nvPicPr>
          <p:cNvPr id="4" name="Picture 3">
            <a:extLst>
              <a:ext uri="{FF2B5EF4-FFF2-40B4-BE49-F238E27FC236}">
                <a16:creationId xmlns:a16="http://schemas.microsoft.com/office/drawing/2014/main" id="{9CF671B6-D154-4FD1-A782-27EC71922C2B}"/>
              </a:ext>
            </a:extLst>
          </p:cNvPr>
          <p:cNvPicPr>
            <a:picLocks noChangeAspect="1"/>
          </p:cNvPicPr>
          <p:nvPr/>
        </p:nvPicPr>
        <p:blipFill>
          <a:blip r:embed="rId4"/>
          <a:stretch>
            <a:fillRect/>
          </a:stretch>
        </p:blipFill>
        <p:spPr>
          <a:xfrm>
            <a:off x="2911474" y="4234464"/>
            <a:ext cx="3603048" cy="607410"/>
          </a:xfrm>
          <a:prstGeom prst="rect">
            <a:avLst/>
          </a:prstGeom>
        </p:spPr>
      </p:pic>
    </p:spTree>
    <p:extLst>
      <p:ext uri="{BB962C8B-B14F-4D97-AF65-F5344CB8AC3E}">
        <p14:creationId xmlns:p14="http://schemas.microsoft.com/office/powerpoint/2010/main" val="213014476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4C4AEC-B717-432D-8042-EC513DCE8006}"/>
              </a:ext>
            </a:extLst>
          </p:cNvPr>
          <p:cNvSpPr>
            <a:spLocks noGrp="1"/>
          </p:cNvSpPr>
          <p:nvPr>
            <p:ph type="body" idx="1"/>
          </p:nvPr>
        </p:nvSpPr>
        <p:spPr>
          <a:xfrm>
            <a:off x="241405" y="1241460"/>
            <a:ext cx="8887968" cy="4797237"/>
          </a:xfrm>
        </p:spPr>
        <p:txBody>
          <a:bodyPr>
            <a:noAutofit/>
          </a:bodyPr>
          <a:lstStyle/>
          <a:p>
            <a:pPr>
              <a:buFont typeface="Wingdings" panose="05000000000000000000" pitchFamily="2" charset="2"/>
              <a:buChar char="Ø"/>
            </a:pPr>
            <a:r>
              <a:rPr lang="en-US" sz="2500" dirty="0">
                <a:solidFill>
                  <a:schemeClr val="accent1"/>
                </a:solidFill>
                <a:latin typeface="Times New Roman" panose="02020603050405020304" pitchFamily="18" charset="0"/>
                <a:cs typeface="Times New Roman" panose="02020603050405020304" pitchFamily="18" charset="0"/>
              </a:rPr>
              <a:t>Batch Normalization</a:t>
            </a:r>
          </a:p>
          <a:p>
            <a:pPr lvl="1"/>
            <a:r>
              <a:rPr lang="en-US" dirty="0"/>
              <a:t>Improve speed ,higher learning rates and accuracy</a:t>
            </a:r>
            <a:endParaRPr lang="en-US" altLang="zh-TW" dirty="0"/>
          </a:p>
          <a:p>
            <a:pPr lvl="1"/>
            <a:r>
              <a:rPr lang="en-US" altLang="zh-TW" dirty="0"/>
              <a:t>Corrects the difference in the distribution</a:t>
            </a:r>
          </a:p>
          <a:p>
            <a:pPr lvl="1"/>
            <a:r>
              <a:rPr lang="en-US" altLang="zh-TW" dirty="0"/>
              <a:t>Less classification error in BNN</a:t>
            </a:r>
            <a:endParaRPr lang="en-US" sz="2500" dirty="0">
              <a:latin typeface="Times New Roman" panose="02020603050405020304" pitchFamily="18" charset="0"/>
              <a:cs typeface="Times New Roman" panose="02020603050405020304" pitchFamily="18" charset="0"/>
            </a:endParaRPr>
          </a:p>
          <a:p>
            <a:pPr marL="0" indent="0">
              <a:buNone/>
            </a:pPr>
            <a:br>
              <a:rPr lang="en-US" sz="2500" dirty="0">
                <a:latin typeface="Times New Roman" panose="02020603050405020304" pitchFamily="18" charset="0"/>
                <a:cs typeface="Times New Roman" panose="02020603050405020304" pitchFamily="18" charset="0"/>
              </a:rPr>
            </a:b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500" dirty="0">
              <a:latin typeface="Times New Roman" panose="02020603050405020304" pitchFamily="18" charset="0"/>
              <a:cs typeface="Times New Roman" panose="02020603050405020304" pitchFamily="18" charset="0"/>
            </a:endParaRPr>
          </a:p>
        </p:txBody>
      </p:sp>
      <p:sp>
        <p:nvSpPr>
          <p:cNvPr id="141" name="投影片編號版面配置區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43" name="Background"/>
          <p:cNvSpPr txBox="1"/>
          <p:nvPr/>
        </p:nvSpPr>
        <p:spPr>
          <a:xfrm>
            <a:off x="1426464" y="189411"/>
            <a:ext cx="5976263" cy="661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700"/>
            </a:lvl1pPr>
          </a:lstStyle>
          <a:p>
            <a:pPr algn="ctr"/>
            <a:r>
              <a:rPr lang="vi-VN" dirty="0"/>
              <a:t>Background</a:t>
            </a:r>
            <a:endParaRPr dirty="0"/>
          </a:p>
        </p:txBody>
      </p:sp>
      <p:sp>
        <p:nvSpPr>
          <p:cNvPr id="146" name="文字"/>
          <p:cNvSpPr txBox="1"/>
          <p:nvPr/>
        </p:nvSpPr>
        <p:spPr>
          <a:xfrm>
            <a:off x="1992166" y="3231138"/>
            <a:ext cx="3060701" cy="408941"/>
          </a:xfrm>
          <a:prstGeom prst="rect">
            <a:avLst/>
          </a:prstGeom>
          <a:ln w="12700">
            <a:miter lim="400000"/>
          </a:ln>
        </p:spPr>
        <p:txBody>
          <a:bodyPr lIns="45719" rIns="45719">
            <a:spAutoFit/>
          </a:bodyPr>
          <a:lstStyle/>
          <a:p>
            <a:endParaRPr/>
          </a:p>
        </p:txBody>
      </p:sp>
      <p:pic>
        <p:nvPicPr>
          <p:cNvPr id="8" name="圖片 11">
            <a:extLst>
              <a:ext uri="{FF2B5EF4-FFF2-40B4-BE49-F238E27FC236}">
                <a16:creationId xmlns:a16="http://schemas.microsoft.com/office/drawing/2014/main" id="{44C362F9-3F28-44C0-8D6B-B76486B6559E}"/>
              </a:ext>
            </a:extLst>
          </p:cNvPr>
          <p:cNvPicPr>
            <a:picLocks noChangeAspect="1"/>
          </p:cNvPicPr>
          <p:nvPr/>
        </p:nvPicPr>
        <p:blipFill>
          <a:blip r:embed="rId3"/>
          <a:stretch>
            <a:fillRect/>
          </a:stretch>
        </p:blipFill>
        <p:spPr>
          <a:xfrm>
            <a:off x="2800557" y="3274184"/>
            <a:ext cx="3228076" cy="1011205"/>
          </a:xfrm>
          <a:prstGeom prst="rect">
            <a:avLst/>
          </a:prstGeom>
        </p:spPr>
      </p:pic>
      <p:pic>
        <p:nvPicPr>
          <p:cNvPr id="9" name="圖片 5">
            <a:extLst>
              <a:ext uri="{FF2B5EF4-FFF2-40B4-BE49-F238E27FC236}">
                <a16:creationId xmlns:a16="http://schemas.microsoft.com/office/drawing/2014/main" id="{17C91717-655F-4267-B41C-6DCC67437CDB}"/>
              </a:ext>
            </a:extLst>
          </p:cNvPr>
          <p:cNvPicPr>
            <a:picLocks noChangeAspect="1"/>
          </p:cNvPicPr>
          <p:nvPr/>
        </p:nvPicPr>
        <p:blipFill rotWithShape="1">
          <a:blip r:embed="rId4"/>
          <a:srcRect l="12523" t="25255" r="14404" b="44342"/>
          <a:stretch/>
        </p:blipFill>
        <p:spPr>
          <a:xfrm>
            <a:off x="1061344" y="4445596"/>
            <a:ext cx="7248089" cy="1696309"/>
          </a:xfrm>
          <a:prstGeom prst="rect">
            <a:avLst/>
          </a:prstGeom>
        </p:spPr>
      </p:pic>
    </p:spTree>
    <p:extLst>
      <p:ext uri="{BB962C8B-B14F-4D97-AF65-F5344CB8AC3E}">
        <p14:creationId xmlns:p14="http://schemas.microsoft.com/office/powerpoint/2010/main" val="150041658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4C4AEC-B717-432D-8042-EC513DCE8006}"/>
              </a:ext>
            </a:extLst>
          </p:cNvPr>
          <p:cNvSpPr>
            <a:spLocks noGrp="1"/>
          </p:cNvSpPr>
          <p:nvPr>
            <p:ph type="body" idx="1"/>
          </p:nvPr>
        </p:nvSpPr>
        <p:spPr>
          <a:xfrm>
            <a:off x="128016" y="1124671"/>
            <a:ext cx="8887968" cy="4797237"/>
          </a:xfrm>
        </p:spPr>
        <p:txBody>
          <a:bodyPr>
            <a:normAutofit/>
          </a:bodyPr>
          <a:lstStyle/>
          <a:p>
            <a:pPr>
              <a:buFont typeface="Wingdings" panose="05000000000000000000" pitchFamily="2" charset="2"/>
              <a:buChar char="v"/>
            </a:pPr>
            <a:r>
              <a:rPr lang="en-US" b="1" dirty="0">
                <a:solidFill>
                  <a:schemeClr val="accent1"/>
                </a:solidFill>
              </a:rPr>
              <a:t> Ternary Neuron Network with Batch Normalization</a:t>
            </a:r>
            <a:r>
              <a:rPr lang="en-US" sz="2000" b="1" dirty="0">
                <a:solidFill>
                  <a:srgbClr val="FF0000"/>
                </a:solidFill>
              </a:rPr>
              <a:t>	</a:t>
            </a:r>
          </a:p>
          <a:p>
            <a:pPr>
              <a:buFont typeface="Arial" panose="020B0604020202020204" pitchFamily="34" charset="0"/>
              <a:buChar char="•"/>
            </a:pPr>
            <a:r>
              <a:rPr lang="en-US" sz="2000" dirty="0"/>
              <a:t>It can </a:t>
            </a:r>
            <a:r>
              <a:rPr lang="en-US" sz="2000" dirty="0">
                <a:solidFill>
                  <a:srgbClr val="FF0000"/>
                </a:solidFill>
              </a:rPr>
              <a:t>reduce memory space </a:t>
            </a:r>
            <a:r>
              <a:rPr lang="en-US" sz="2000" dirty="0"/>
              <a:t>requirements by </a:t>
            </a:r>
            <a:r>
              <a:rPr lang="en-US" sz="2000" dirty="0">
                <a:solidFill>
                  <a:srgbClr val="FF0000"/>
                </a:solidFill>
              </a:rPr>
              <a:t>using lower-precision data.</a:t>
            </a:r>
          </a:p>
          <a:p>
            <a:pPr>
              <a:buFont typeface="Arial" panose="020B0604020202020204" pitchFamily="34" charset="0"/>
              <a:buChar char="•"/>
            </a:pPr>
            <a:r>
              <a:rPr lang="en-US" sz="2000" dirty="0"/>
              <a:t>Allows one to </a:t>
            </a:r>
            <a:r>
              <a:rPr lang="en-US" sz="2000" dirty="0">
                <a:solidFill>
                  <a:srgbClr val="FF0000"/>
                </a:solidFill>
              </a:rPr>
              <a:t>reduce the computing resources </a:t>
            </a:r>
            <a:r>
              <a:rPr lang="en-US" sz="2000" dirty="0"/>
              <a:t>of a given model for inference.</a:t>
            </a:r>
          </a:p>
          <a:p>
            <a:pPr>
              <a:buFont typeface="Arial" panose="020B0604020202020204" pitchFamily="34" charset="0"/>
              <a:buChar char="•"/>
            </a:pPr>
            <a:r>
              <a:rPr lang="en-US" sz="2000" dirty="0"/>
              <a:t>A multilayer perceptron (MLP) consist of a sequence of blocks with a Ternary dense, batch normalization(BN), and activation layer.</a:t>
            </a:r>
          </a:p>
        </p:txBody>
      </p:sp>
      <p:sp>
        <p:nvSpPr>
          <p:cNvPr id="141" name="投影片編號版面配置區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43" name="Background"/>
          <p:cNvSpPr txBox="1"/>
          <p:nvPr/>
        </p:nvSpPr>
        <p:spPr>
          <a:xfrm>
            <a:off x="1426464" y="189411"/>
            <a:ext cx="5976263" cy="661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700"/>
            </a:lvl1pPr>
          </a:lstStyle>
          <a:p>
            <a:pPr algn="ctr"/>
            <a:r>
              <a:rPr lang="vi-VN" dirty="0"/>
              <a:t>Methods</a:t>
            </a:r>
            <a:endParaRPr dirty="0"/>
          </a:p>
        </p:txBody>
      </p:sp>
      <p:sp>
        <p:nvSpPr>
          <p:cNvPr id="146" name="文字"/>
          <p:cNvSpPr txBox="1"/>
          <p:nvPr/>
        </p:nvSpPr>
        <p:spPr>
          <a:xfrm>
            <a:off x="1992166" y="3231138"/>
            <a:ext cx="3060701" cy="408941"/>
          </a:xfrm>
          <a:prstGeom prst="rect">
            <a:avLst/>
          </a:prstGeom>
          <a:ln w="12700">
            <a:miter lim="400000"/>
          </a:ln>
        </p:spPr>
        <p:txBody>
          <a:bodyPr lIns="45719" rIns="45719">
            <a:spAutoFit/>
          </a:bodyPr>
          <a:lstStyle/>
          <a:p>
            <a:endParaRPr/>
          </a:p>
        </p:txBody>
      </p:sp>
      <p:pic>
        <p:nvPicPr>
          <p:cNvPr id="4" name="Picture 3" descr="A screenshot of a cell phone&#10;&#10;Description automatically generated">
            <a:extLst>
              <a:ext uri="{FF2B5EF4-FFF2-40B4-BE49-F238E27FC236}">
                <a16:creationId xmlns:a16="http://schemas.microsoft.com/office/drawing/2014/main" id="{A0585731-AF78-4B85-8698-9CE9F2890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57" y="3523289"/>
            <a:ext cx="7381875" cy="1905000"/>
          </a:xfrm>
          <a:prstGeom prst="rect">
            <a:avLst/>
          </a:prstGeom>
        </p:spPr>
      </p:pic>
    </p:spTree>
    <p:extLst>
      <p:ext uri="{BB962C8B-B14F-4D97-AF65-F5344CB8AC3E}">
        <p14:creationId xmlns:p14="http://schemas.microsoft.com/office/powerpoint/2010/main" val="2554850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4C4AEC-B717-432D-8042-EC513DCE8006}"/>
              </a:ext>
            </a:extLst>
          </p:cNvPr>
          <p:cNvSpPr>
            <a:spLocks noGrp="1"/>
          </p:cNvSpPr>
          <p:nvPr>
            <p:ph type="body" idx="1"/>
          </p:nvPr>
        </p:nvSpPr>
        <p:spPr>
          <a:xfrm>
            <a:off x="128016" y="1124671"/>
            <a:ext cx="8887968" cy="4797237"/>
          </a:xfrm>
        </p:spPr>
        <p:txBody>
          <a:bodyPr>
            <a:normAutofit/>
          </a:bodyPr>
          <a:lstStyle/>
          <a:p>
            <a:pPr>
              <a:buFont typeface="Wingdings" panose="05000000000000000000" pitchFamily="2" charset="2"/>
              <a:buChar char="v"/>
            </a:pPr>
            <a:r>
              <a:rPr lang="en-US" b="1" dirty="0">
                <a:solidFill>
                  <a:schemeClr val="accent1"/>
                </a:solidFill>
              </a:rPr>
              <a:t> Library-based Framework</a:t>
            </a:r>
          </a:p>
          <a:p>
            <a:pPr>
              <a:buFont typeface="Arial" panose="020B0604020202020204" pitchFamily="34" charset="0"/>
              <a:buChar char="•"/>
            </a:pPr>
            <a:r>
              <a:rPr lang="en-US" sz="2000" dirty="0">
                <a:solidFill>
                  <a:srgbClr val="FF0000"/>
                </a:solidFill>
              </a:rPr>
              <a:t>Tuning the precisions </a:t>
            </a:r>
            <a:r>
              <a:rPr lang="en-US" sz="2000" dirty="0"/>
              <a:t>of weights and activations, to investigate their impacts on the overall classification accuracy. </a:t>
            </a:r>
          </a:p>
          <a:p>
            <a:pPr>
              <a:buFont typeface="Arial" panose="020B0604020202020204" pitchFamily="34" charset="0"/>
              <a:buChar char="•"/>
            </a:pPr>
            <a:r>
              <a:rPr lang="en-US" sz="2000" dirty="0"/>
              <a:t>In general, </a:t>
            </a:r>
            <a:r>
              <a:rPr lang="en-US" sz="2000" dirty="0">
                <a:solidFill>
                  <a:schemeClr val="accent1"/>
                </a:solidFill>
              </a:rPr>
              <a:t>the library-based framework </a:t>
            </a:r>
            <a:r>
              <a:rPr lang="en-US" sz="2000" dirty="0"/>
              <a:t>provides </a:t>
            </a:r>
            <a:r>
              <a:rPr lang="en-US" sz="2000" dirty="0">
                <a:solidFill>
                  <a:srgbClr val="FF0000"/>
                </a:solidFill>
              </a:rPr>
              <a:t>a user-friendly interface </a:t>
            </a:r>
            <a:r>
              <a:rPr lang="en-US" sz="2000" dirty="0"/>
              <a:t>to deploy custom CNN models on FPGAs, used as co-processing accelerators or as digital circuits in </a:t>
            </a:r>
            <a:r>
              <a:rPr lang="en-US" sz="2000" dirty="0">
                <a:solidFill>
                  <a:srgbClr val="FF0000"/>
                </a:solidFill>
              </a:rPr>
              <a:t>resource-constrained</a:t>
            </a:r>
            <a:r>
              <a:rPr lang="en-US" sz="2000" dirty="0"/>
              <a:t>, </a:t>
            </a:r>
            <a:r>
              <a:rPr lang="en-US" sz="2000" dirty="0">
                <a:solidFill>
                  <a:srgbClr val="FF0000"/>
                </a:solidFill>
              </a:rPr>
              <a:t>low-latency computing environments</a:t>
            </a:r>
            <a:r>
              <a:rPr lang="en-US" sz="2000" dirty="0"/>
              <a:t>. </a:t>
            </a:r>
            <a:r>
              <a:rPr lang="en-US" sz="2000" b="1" dirty="0">
                <a:solidFill>
                  <a:srgbClr val="FF0000"/>
                </a:solidFill>
              </a:rPr>
              <a:t>	</a:t>
            </a:r>
          </a:p>
          <a:p>
            <a:pPr>
              <a:buFont typeface="Wingdings" panose="05000000000000000000" pitchFamily="2" charset="2"/>
              <a:buChar char="v"/>
            </a:pPr>
            <a:endParaRPr lang="en-US" dirty="0"/>
          </a:p>
        </p:txBody>
      </p:sp>
      <p:sp>
        <p:nvSpPr>
          <p:cNvPr id="141" name="投影片編號版面配置區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43" name="Background"/>
          <p:cNvSpPr txBox="1"/>
          <p:nvPr/>
        </p:nvSpPr>
        <p:spPr>
          <a:xfrm>
            <a:off x="1426464" y="189411"/>
            <a:ext cx="5976263" cy="661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700"/>
            </a:lvl1pPr>
          </a:lstStyle>
          <a:p>
            <a:pPr algn="ctr"/>
            <a:r>
              <a:rPr lang="vi-VN" dirty="0"/>
              <a:t>Methods</a:t>
            </a:r>
            <a:endParaRPr dirty="0"/>
          </a:p>
        </p:txBody>
      </p:sp>
      <p:sp>
        <p:nvSpPr>
          <p:cNvPr id="146" name="文字"/>
          <p:cNvSpPr txBox="1"/>
          <p:nvPr/>
        </p:nvSpPr>
        <p:spPr>
          <a:xfrm>
            <a:off x="1992166" y="3231138"/>
            <a:ext cx="3060701" cy="408941"/>
          </a:xfrm>
          <a:prstGeom prst="rect">
            <a:avLst/>
          </a:prstGeom>
          <a:ln w="12700">
            <a:miter lim="400000"/>
          </a:ln>
        </p:spPr>
        <p:txBody>
          <a:bodyPr lIns="45719" rIns="45719">
            <a:spAutoFit/>
          </a:bodyPr>
          <a:lstStyle/>
          <a:p>
            <a:endParaRPr/>
          </a:p>
        </p:txBody>
      </p:sp>
      <p:pic>
        <p:nvPicPr>
          <p:cNvPr id="4" name="Picture 3" descr="A screenshot of a cell phone&#10;&#10;Description automatically generated">
            <a:extLst>
              <a:ext uri="{FF2B5EF4-FFF2-40B4-BE49-F238E27FC236}">
                <a16:creationId xmlns:a16="http://schemas.microsoft.com/office/drawing/2014/main" id="{E9218BF1-8A5B-49C3-BB1F-53B03B82D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063" y="3523289"/>
            <a:ext cx="6270914" cy="2903936"/>
          </a:xfrm>
          <a:prstGeom prst="rect">
            <a:avLst/>
          </a:prstGeom>
        </p:spPr>
      </p:pic>
    </p:spTree>
    <p:extLst>
      <p:ext uri="{BB962C8B-B14F-4D97-AF65-F5344CB8AC3E}">
        <p14:creationId xmlns:p14="http://schemas.microsoft.com/office/powerpoint/2010/main" val="40557825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Introduction"/>
          <p:cNvSpPr txBox="1">
            <a:spLocks noGrp="1"/>
          </p:cNvSpPr>
          <p:nvPr>
            <p:ph type="title"/>
          </p:nvPr>
        </p:nvSpPr>
        <p:spPr>
          <a:xfrm>
            <a:off x="397655" y="89653"/>
            <a:ext cx="8258205" cy="785819"/>
          </a:xfrm>
          <a:prstGeom prst="rect">
            <a:avLst/>
          </a:prstGeom>
        </p:spPr>
        <p:txBody>
          <a:bodyPr/>
          <a:lstStyle>
            <a:lvl1pPr>
              <a:defRPr sz="3700"/>
            </a:lvl1pPr>
          </a:lstStyle>
          <a:p>
            <a:r>
              <a:rPr lang="en-US" dirty="0"/>
              <a:t>Experimental Results</a:t>
            </a:r>
            <a:r>
              <a:rPr dirty="0"/>
              <a:t>  </a:t>
            </a:r>
          </a:p>
        </p:txBody>
      </p:sp>
      <p:sp>
        <p:nvSpPr>
          <p:cNvPr id="138" name="Why choose FPGA?  — parallel   — programmable  — cheap"/>
          <p:cNvSpPr txBox="1">
            <a:spLocks noGrp="1"/>
          </p:cNvSpPr>
          <p:nvPr>
            <p:ph type="body" idx="1"/>
          </p:nvPr>
        </p:nvSpPr>
        <p:spPr>
          <a:xfrm>
            <a:off x="158496" y="1170432"/>
            <a:ext cx="8875776" cy="5333077"/>
          </a:xfrm>
          <a:prstGeom prst="rect">
            <a:avLst/>
          </a:prstGeom>
        </p:spPr>
        <p:txBody>
          <a:bodyPr>
            <a:normAutofit/>
          </a:bodyPr>
          <a:lstStyle/>
          <a:p>
            <a:pPr>
              <a:buFont typeface="Wingdings" panose="05000000000000000000" pitchFamily="2" charset="2"/>
              <a:buChar char="v"/>
            </a:pPr>
            <a:endParaRPr lang="en-US" sz="3000" b="1" dirty="0">
              <a:solidFill>
                <a:srgbClr val="FF0000"/>
              </a:solidFill>
            </a:endParaRPr>
          </a:p>
          <a:p>
            <a:pPr marL="457200" lvl="1" indent="0">
              <a:buNone/>
            </a:pPr>
            <a:br>
              <a:rPr lang="en-US" dirty="0"/>
            </a:br>
            <a:endParaRPr lang="en-US" dirty="0"/>
          </a:p>
        </p:txBody>
      </p:sp>
      <p:sp>
        <p:nvSpPr>
          <p:cNvPr id="139" name="幻燈片編號"/>
          <p:cNvSpPr txBox="1">
            <a:spLocks noGrp="1"/>
          </p:cNvSpPr>
          <p:nvPr>
            <p:ph type="sldNum" sz="quarter" idx="2"/>
          </p:nvPr>
        </p:nvSpPr>
        <p:spPr>
          <a:xfrm>
            <a:off x="4421406" y="6584484"/>
            <a:ext cx="210702"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2052" name="Picture 4" descr="產品型號: PYNQ-Z2">
            <a:extLst>
              <a:ext uri="{FF2B5EF4-FFF2-40B4-BE49-F238E27FC236}">
                <a16:creationId xmlns:a16="http://schemas.microsoft.com/office/drawing/2014/main" id="{CF6CB354-9B16-4CBB-9C75-1482B15C5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01" y="1624876"/>
            <a:ext cx="7867014" cy="4425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Template_Ver_2.0">
  <a:themeElements>
    <a:clrScheme name="Template_Ver_2.0">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plate_Ver_2.0">
      <a:majorFont>
        <a:latin typeface="Helvetica"/>
        <a:ea typeface="Helvetica"/>
        <a:cs typeface="Helvetica"/>
      </a:majorFont>
      <a:minorFont>
        <a:latin typeface="Calibri"/>
        <a:ea typeface="Calibri"/>
        <a:cs typeface="Calibri"/>
      </a:minorFont>
    </a:fontScheme>
    <a:fmtScheme name="Template_Ver_2.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plate_Ver_2.0">
  <a:themeElements>
    <a:clrScheme name="Template_Ver_2.0">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plate_Ver_2.0">
      <a:majorFont>
        <a:latin typeface="Helvetica"/>
        <a:ea typeface="Helvetica"/>
        <a:cs typeface="Helvetica"/>
      </a:majorFont>
      <a:minorFont>
        <a:latin typeface="Calibri"/>
        <a:ea typeface="Calibri"/>
        <a:cs typeface="Calibri"/>
      </a:minorFont>
    </a:fontScheme>
    <a:fmtScheme name="Template_Ver_2.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12757</TotalTime>
  <Words>1071</Words>
  <Application>Microsoft Office PowerPoint</Application>
  <PresentationFormat>On-screen Show (4:3)</PresentationFormat>
  <Paragraphs>86</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vt:lpstr>
      <vt:lpstr>Times New Roman</vt:lpstr>
      <vt:lpstr>Wingdings</vt:lpstr>
      <vt:lpstr>Template_Ver_2.0</vt:lpstr>
      <vt:lpstr>Project Progress  Hardware-Software Codesign and Ternary Neural Network Applying Batch Normalization Technique on an FPGA</vt:lpstr>
      <vt:lpstr>Outline</vt:lpstr>
      <vt:lpstr>Introduction</vt:lpstr>
      <vt:lpstr>PowerPoint Presentation</vt:lpstr>
      <vt:lpstr>PowerPoint Presentation</vt:lpstr>
      <vt:lpstr>PowerPoint Presentation</vt:lpstr>
      <vt:lpstr>PowerPoint Presentation</vt:lpstr>
      <vt:lpstr>PowerPoint Presentation</vt:lpstr>
      <vt:lpstr>Experimental Results  </vt:lpstr>
      <vt:lpstr>Experimental 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Angel-Eye: A Complete Design Flow for Mapping CNN Onto Embedded FPGA </dc:title>
  <cp:lastModifiedBy>Nguyen Minh</cp:lastModifiedBy>
  <cp:revision>102</cp:revision>
  <dcterms:modified xsi:type="dcterms:W3CDTF">2020-06-21T17:24:35Z</dcterms:modified>
</cp:coreProperties>
</file>