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7"/>
  </p:notesMasterIdLst>
  <p:handoutMasterIdLst>
    <p:handoutMasterId r:id="rId18"/>
  </p:handoutMasterIdLst>
  <p:sldIdLst>
    <p:sldId id="342" r:id="rId2"/>
    <p:sldId id="348" r:id="rId3"/>
    <p:sldId id="286" r:id="rId4"/>
    <p:sldId id="351" r:id="rId5"/>
    <p:sldId id="367" r:id="rId6"/>
    <p:sldId id="355" r:id="rId7"/>
    <p:sldId id="360" r:id="rId8"/>
    <p:sldId id="352" r:id="rId9"/>
    <p:sldId id="361" r:id="rId10"/>
    <p:sldId id="362" r:id="rId11"/>
    <p:sldId id="363" r:id="rId12"/>
    <p:sldId id="366" r:id="rId13"/>
    <p:sldId id="356" r:id="rId14"/>
    <p:sldId id="364" r:id="rId15"/>
    <p:sldId id="3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7F7F7F"/>
    <a:srgbClr val="F6F6F6"/>
    <a:srgbClr val="42C9A8"/>
    <a:srgbClr val="FABFA4"/>
    <a:srgbClr val="3A88CA"/>
    <a:srgbClr val="3737DD"/>
    <a:srgbClr val="3D7AC3"/>
    <a:srgbClr val="FDB18D"/>
    <a:srgbClr val="9E7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273" autoAdjust="0"/>
  </p:normalViewPr>
  <p:slideViewPr>
    <p:cSldViewPr snapToGrid="0">
      <p:cViewPr varScale="1">
        <p:scale>
          <a:sx n="126" d="100"/>
          <a:sy n="126" d="100"/>
        </p:scale>
        <p:origin x="1590" y="132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20.08.2021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20.08.2021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799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대시보드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512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시각화를 통해</a:t>
            </a:r>
            <a:r>
              <a:rPr lang="ko-KR" altLang="en-US" baseline="0" smtClean="0"/>
              <a:t> 내린 결론에 대해서 말씀드리겠습니다</a:t>
            </a:r>
            <a:r>
              <a:rPr lang="en-US" altLang="ko-KR" baseline="0" smtClean="0"/>
              <a:t>.</a:t>
            </a:r>
            <a:endParaRPr lang="en-US" altLang="ko-KR" baseline="0"/>
          </a:p>
          <a:p>
            <a:endParaRPr lang="en-US" altLang="ko-KR" baseline="0" smtClean="0"/>
          </a:p>
          <a:p>
            <a:r>
              <a:rPr lang="ko-KR" altLang="en-US" baseline="0" smtClean="0"/>
              <a:t>검사자수의 폭증에 따라 재감염 우려에 </a:t>
            </a:r>
            <a:r>
              <a:rPr lang="en-US" altLang="ko-KR" baseline="0" smtClean="0"/>
              <a:t>PCR</a:t>
            </a:r>
            <a:r>
              <a:rPr lang="ko-KR" altLang="en-US" baseline="0" smtClean="0"/>
              <a:t>검사를 가지 않는 경우도 있습니다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그러나 검사자수 대비 확진자율은 큰 변화를 보이지 않았습니다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따라서 미미한 증상이라도 발현시 재감염을 우려하여 </a:t>
            </a:r>
            <a:r>
              <a:rPr lang="en-US" altLang="ko-KR" baseline="0" smtClean="0"/>
              <a:t>PCR</a:t>
            </a:r>
            <a:r>
              <a:rPr lang="ko-KR" altLang="en-US" baseline="0" smtClean="0"/>
              <a:t>검사를 하지 않는 경우는 없어야한다고 생각합니다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최근 들어 확진자 수가 급격하게 증가하는 추세를 </a:t>
            </a:r>
            <a:r>
              <a:rPr lang="ko-KR" altLang="en-US" baseline="0" smtClean="0"/>
              <a:t>보이고 있습니다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그러나 확진자의 증가에 따라 자연스럽게 사망자 수 역시 증가하지만</a:t>
            </a:r>
            <a:endParaRPr lang="en-US" altLang="ko-KR" baseline="0" smtClean="0"/>
          </a:p>
          <a:p>
            <a:r>
              <a:rPr lang="ko-KR" altLang="en-US" baseline="0" smtClean="0"/>
              <a:t>비율로 확인하면 오히려 꾸준히 전체적으로 감소하는 추세를 볼 수있습니다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서울 특별시 백신접종에 경우 제공되는 데이터의 접종률 수치는 </a:t>
            </a:r>
            <a:r>
              <a:rPr lang="en-US" altLang="ko-KR" baseline="0" smtClean="0"/>
              <a:t>90%</a:t>
            </a:r>
            <a:r>
              <a:rPr lang="ko-KR" altLang="en-US" baseline="0" smtClean="0"/>
              <a:t>에 육박하지만</a:t>
            </a:r>
            <a:endParaRPr lang="en-US" altLang="ko-KR" baseline="0" smtClean="0"/>
          </a:p>
          <a:p>
            <a:r>
              <a:rPr lang="ko-KR" altLang="en-US" baseline="0" smtClean="0"/>
              <a:t>이는 접종 대상자에 대한 접종률입니다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실제 서울시 인구에 대입하여 계산한 결과</a:t>
            </a:r>
            <a:endParaRPr lang="en-US" altLang="ko-KR" baseline="0" smtClean="0"/>
          </a:p>
          <a:p>
            <a:r>
              <a:rPr lang="ko-KR" altLang="en-US" baseline="0" smtClean="0"/>
              <a:t>현재 전체 인구대비 </a:t>
            </a:r>
            <a:r>
              <a:rPr lang="en-US" altLang="ko-KR" baseline="0" smtClean="0"/>
              <a:t>1</a:t>
            </a:r>
            <a:r>
              <a:rPr lang="ko-KR" altLang="en-US" baseline="0" smtClean="0"/>
              <a:t>차 접종률은 </a:t>
            </a:r>
            <a:r>
              <a:rPr lang="en-US" altLang="ko-KR" baseline="0" smtClean="0"/>
              <a:t>50%</a:t>
            </a:r>
            <a:r>
              <a:rPr lang="ko-KR" altLang="en-US" baseline="0" smtClean="0"/>
              <a:t>미만으로 나타납니다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지역별로 백십접종 현황을 비교한 결과 전남의 경우 총 접중률 </a:t>
            </a:r>
            <a:r>
              <a:rPr lang="en-US" altLang="ko-KR" baseline="0" smtClean="0"/>
              <a:t>53%</a:t>
            </a:r>
            <a:r>
              <a:rPr lang="ko-KR" altLang="en-US" baseline="0" smtClean="0"/>
              <a:t>로 비교적 수치가 높은 편이며</a:t>
            </a:r>
            <a:endParaRPr lang="en-US" altLang="ko-KR" baseline="0" smtClean="0"/>
          </a:p>
          <a:p>
            <a:r>
              <a:rPr lang="ko-KR" altLang="en-US" baseline="0" smtClean="0"/>
              <a:t>울산은 </a:t>
            </a:r>
            <a:r>
              <a:rPr lang="en-US" altLang="ko-KR" baseline="0" smtClean="0"/>
              <a:t>1</a:t>
            </a:r>
            <a:r>
              <a:rPr lang="ko-KR" altLang="en-US" baseline="0" smtClean="0"/>
              <a:t>차에 비해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차가 약 </a:t>
            </a:r>
            <a:r>
              <a:rPr lang="en-US" altLang="ko-KR" baseline="0" smtClean="0"/>
              <a:t>11%p </a:t>
            </a:r>
            <a:r>
              <a:rPr lang="ko-KR" altLang="en-US" baseline="0" smtClean="0"/>
              <a:t>낮아 빠른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차 접종 추진이 필요하다고 생각되며</a:t>
            </a:r>
            <a:endParaRPr lang="en-US" altLang="ko-KR" baseline="0" smtClean="0"/>
          </a:p>
          <a:p>
            <a:r>
              <a:rPr lang="ko-KR" altLang="en-US" baseline="0" smtClean="0"/>
              <a:t>세종특별자치시의 경우 총 접종률 약 </a:t>
            </a:r>
            <a:r>
              <a:rPr lang="en-US" altLang="ko-KR" baseline="0" smtClean="0"/>
              <a:t>36%</a:t>
            </a:r>
            <a:r>
              <a:rPr lang="ko-KR" altLang="en-US" baseline="0" smtClean="0"/>
              <a:t>로 전국에서 가장 낮아 다른 시도에 비해 빠른 보급이 필요하다고 생각합니다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665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666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37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코로나 </a:t>
            </a:r>
            <a:r>
              <a:rPr lang="en-US" altLang="ko-KR" smtClean="0"/>
              <a:t>19</a:t>
            </a:r>
            <a:r>
              <a:rPr lang="ko-KR" altLang="en-US" smtClean="0"/>
              <a:t>는 </a:t>
            </a:r>
            <a:r>
              <a:rPr lang="en-US" altLang="ko-KR" smtClean="0"/>
              <a:t>2020</a:t>
            </a:r>
            <a:r>
              <a:rPr lang="ko-KR" altLang="en-US" smtClean="0"/>
              <a:t>년 부터 본격적으로 우리나라에 전염되기 시작하여 현재 하루 약 </a:t>
            </a:r>
            <a:r>
              <a:rPr lang="en-US" altLang="ko-KR" smtClean="0"/>
              <a:t>2000</a:t>
            </a:r>
            <a:r>
              <a:rPr lang="ko-KR" altLang="en-US" smtClean="0"/>
              <a:t>명의 확진자가 발생하고 있습니다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약 </a:t>
            </a:r>
            <a:r>
              <a:rPr lang="en-US" altLang="ko-KR" smtClean="0"/>
              <a:t>1</a:t>
            </a:r>
            <a:r>
              <a:rPr lang="ko-KR" altLang="en-US" smtClean="0"/>
              <a:t>년반의 기간동안 대구 신천지교회나 이태원 클럽</a:t>
            </a:r>
            <a:r>
              <a:rPr lang="ko-KR" altLang="en-US" baseline="0" smtClean="0"/>
              <a:t> 등으로 인한 집단감염이 발생하여 확진자가 폭증하는 등 여러가지 일들이 있었고</a:t>
            </a:r>
            <a:endParaRPr lang="en-US" altLang="ko-KR" baseline="0" smtClean="0"/>
          </a:p>
          <a:p>
            <a:r>
              <a:rPr lang="ko-KR" altLang="en-US" smtClean="0"/>
              <a:t>그로인해 우리 일상생활의 모습 역시 많은 변화가 있었습니다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우리나라는 올해 </a:t>
            </a:r>
            <a:r>
              <a:rPr lang="en-US" altLang="ko-KR" smtClean="0"/>
              <a:t>2</a:t>
            </a:r>
            <a:r>
              <a:rPr lang="ko-KR" altLang="en-US" smtClean="0"/>
              <a:t>월 </a:t>
            </a:r>
            <a:r>
              <a:rPr lang="en-US" altLang="ko-KR" smtClean="0"/>
              <a:t>26</a:t>
            </a:r>
            <a:r>
              <a:rPr lang="ko-KR" altLang="en-US" smtClean="0"/>
              <a:t>일을 시작으로 아스트라 제네카 코로나</a:t>
            </a:r>
            <a:r>
              <a:rPr lang="en-US" altLang="ko-KR" smtClean="0"/>
              <a:t>19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백신 접종이 시작되었으며 이후 지금까지 화이자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모더나 등의 백신을 도입하여 현재 접종중에 있습니다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또한 확산세 증가에 따라 자연스럽게 정부 방침 등으로 인해 오프라인 만남이 줄어들어 온라인으로 대체되었으며 줌이나 넷플릭스 등의 온라인 산업이 더욱 주목받았습니다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이에 따라 저희조는 코로나</a:t>
            </a:r>
            <a:r>
              <a:rPr lang="en-US" altLang="ko-KR" baseline="0" smtClean="0"/>
              <a:t>19 </a:t>
            </a:r>
            <a:r>
              <a:rPr lang="ko-KR" altLang="en-US" baseline="0" smtClean="0"/>
              <a:t>데이터 시각화를 통해 우리나라 코로나</a:t>
            </a:r>
            <a:r>
              <a:rPr lang="en-US" altLang="ko-KR" baseline="0" smtClean="0"/>
              <a:t>19 </a:t>
            </a:r>
            <a:r>
              <a:rPr lang="ko-KR" altLang="en-US" baseline="0" smtClean="0"/>
              <a:t>관련 현황을 확인하고</a:t>
            </a:r>
            <a:endParaRPr lang="en-US" altLang="ko-KR" baseline="0" smtClean="0"/>
          </a:p>
          <a:p>
            <a:r>
              <a:rPr lang="ko-KR" altLang="en-US" baseline="0" smtClean="0"/>
              <a:t>관련된 인사이트를 도출하는 것을 프로젝트의 목표로 하였습니다</a:t>
            </a:r>
            <a:r>
              <a:rPr lang="en-US" altLang="ko-KR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18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흐름도는 다음과 같습니다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공공데이터 포털</a:t>
            </a:r>
            <a:r>
              <a:rPr lang="en-US" altLang="ko-KR" smtClean="0"/>
              <a:t>, </a:t>
            </a:r>
            <a:r>
              <a:rPr lang="ko-KR" altLang="en-US" smtClean="0"/>
              <a:t>서울 열린데이터 광장</a:t>
            </a:r>
            <a:r>
              <a:rPr lang="en-US" altLang="ko-KR" smtClean="0"/>
              <a:t>, </a:t>
            </a:r>
            <a:r>
              <a:rPr lang="ko-KR" altLang="en-US" smtClean="0"/>
              <a:t>행정안전부에서 제공하는 </a:t>
            </a:r>
            <a:r>
              <a:rPr lang="en-US" altLang="ko-KR" smtClean="0"/>
              <a:t>api</a:t>
            </a:r>
            <a:r>
              <a:rPr lang="ko-KR" altLang="en-US" smtClean="0"/>
              <a:t>를 활용해 </a:t>
            </a:r>
            <a:r>
              <a:rPr lang="en-US" altLang="ko-KR" smtClean="0"/>
              <a:t>aws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내에서 </a:t>
            </a:r>
            <a:r>
              <a:rPr lang="en-US" altLang="ko-KR" baseline="0" smtClean="0"/>
              <a:t>python </a:t>
            </a:r>
            <a:r>
              <a:rPr lang="ko-KR" altLang="en-US" baseline="0" smtClean="0"/>
              <a:t>코드를 통해 </a:t>
            </a:r>
            <a:r>
              <a:rPr lang="en-US" altLang="ko-KR" baseline="0" smtClean="0"/>
              <a:t>api</a:t>
            </a:r>
            <a:r>
              <a:rPr lang="ko-KR" altLang="en-US" baseline="0" smtClean="0"/>
              <a:t>를 통해 제공되는 </a:t>
            </a:r>
            <a:r>
              <a:rPr lang="en-US" altLang="ko-KR" baseline="0" smtClean="0"/>
              <a:t>json, xml </a:t>
            </a:r>
            <a:r>
              <a:rPr lang="ko-KR" altLang="en-US" baseline="0" smtClean="0"/>
              <a:t>파일을 받아옵니다</a:t>
            </a:r>
            <a:endParaRPr lang="en-US" altLang="ko-KR" baseline="0" smtClean="0"/>
          </a:p>
          <a:p>
            <a:r>
              <a:rPr lang="ko-KR" altLang="en-US" baseline="0" smtClean="0"/>
              <a:t>해당 파일을 </a:t>
            </a:r>
            <a:r>
              <a:rPr lang="en-US" altLang="ko-KR" baseline="0" smtClean="0"/>
              <a:t>pandas dataframe</a:t>
            </a:r>
            <a:r>
              <a:rPr lang="ko-KR" altLang="en-US" baseline="0" smtClean="0"/>
              <a:t>을 통해 정제 및 처리를 진행하여 </a:t>
            </a:r>
            <a:r>
              <a:rPr lang="en-US" altLang="ko-KR" baseline="0" smtClean="0"/>
              <a:t>aws</a:t>
            </a:r>
            <a:r>
              <a:rPr lang="ko-KR" altLang="en-US" baseline="0" smtClean="0"/>
              <a:t>내 </a:t>
            </a:r>
            <a:r>
              <a:rPr lang="en-US" altLang="ko-KR" baseline="0" smtClean="0"/>
              <a:t>db</a:t>
            </a:r>
            <a:r>
              <a:rPr lang="ko-KR" altLang="en-US" baseline="0" smtClean="0"/>
              <a:t>에 저장하였습니다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이후 시각화를 위해 </a:t>
            </a:r>
            <a:r>
              <a:rPr lang="en-US" altLang="ko-KR" baseline="0" smtClean="0"/>
              <a:t>tableau</a:t>
            </a:r>
            <a:r>
              <a:rPr lang="ko-KR" altLang="en-US" baseline="0" smtClean="0"/>
              <a:t>를 </a:t>
            </a:r>
            <a:r>
              <a:rPr lang="en-US" altLang="ko-KR" baseline="0" smtClean="0"/>
              <a:t>mysql db</a:t>
            </a:r>
            <a:r>
              <a:rPr lang="ko-KR" altLang="en-US" baseline="0" smtClean="0"/>
              <a:t>에 연결하여 </a:t>
            </a:r>
            <a:r>
              <a:rPr lang="en-US" altLang="ko-KR" baseline="0" smtClean="0"/>
              <a:t>db</a:t>
            </a:r>
            <a:r>
              <a:rPr lang="ko-KR" altLang="en-US" baseline="0" smtClean="0"/>
              <a:t>에 저장된 데이터를 사용해 대시보드를 구현하였습니다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4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smtClean="0"/>
              <a:t>mysql</a:t>
            </a:r>
            <a:r>
              <a:rPr lang="ko-KR" altLang="en-US" baseline="0" smtClean="0"/>
              <a:t> 내부에 </a:t>
            </a:r>
            <a:r>
              <a:rPr lang="en-US" altLang="ko-KR" baseline="0" smtClean="0"/>
              <a:t>ogu </a:t>
            </a:r>
            <a:r>
              <a:rPr lang="ko-KR" altLang="en-US" baseline="0" smtClean="0"/>
              <a:t>계정을 만들어 </a:t>
            </a:r>
            <a:r>
              <a:rPr lang="en-US" altLang="ko-KR" baseline="0" smtClean="0"/>
              <a:t>mysql workbench</a:t>
            </a:r>
            <a:r>
              <a:rPr lang="ko-KR" altLang="en-US" baseline="0" smtClean="0"/>
              <a:t>와 태블로에서 접근이 가능하도록 설정을 하였습니다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DB</a:t>
            </a:r>
            <a:r>
              <a:rPr lang="ko-KR" altLang="en-US" baseline="0" smtClean="0"/>
              <a:t>내 데이터를 사용하는 부분은 모두 해당 계정을 통해 사용하게 됩니다</a:t>
            </a:r>
            <a:r>
              <a:rPr lang="en-US" altLang="ko-KR" baseline="0" smtClean="0"/>
              <a:t>.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64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저희가 사용한 데이터에 대한 </a:t>
            </a:r>
            <a:r>
              <a:rPr lang="en-US" altLang="ko-KR" smtClean="0"/>
              <a:t>ERD</a:t>
            </a:r>
            <a:r>
              <a:rPr lang="ko-KR" altLang="en-US" smtClean="0"/>
              <a:t>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~~</a:t>
            </a:r>
            <a:r>
              <a:rPr lang="ko-KR" altLang="en-US" smtClean="0"/>
              <a:t>테이블 설명</a:t>
            </a:r>
            <a:r>
              <a:rPr lang="en-US" altLang="ko-KR" smtClean="0"/>
              <a:t>~~</a:t>
            </a:r>
          </a:p>
          <a:p>
            <a:endParaRPr lang="en-US" altLang="ko-KR" smtClean="0"/>
          </a:p>
          <a:p>
            <a:r>
              <a:rPr lang="ko-KR" altLang="en-US" smtClean="0"/>
              <a:t>각 테이블은 날짜</a:t>
            </a:r>
            <a:r>
              <a:rPr lang="ko-KR" altLang="en-US" baseline="0" smtClean="0"/>
              <a:t> 혹은 지역명으로 다른 테이블의 데이터를 참조하여 사용할 수 있도록 되어있습니다</a:t>
            </a:r>
            <a:r>
              <a:rPr lang="en-US" altLang="ko-KR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30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대시보드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395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대시보드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34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대시보드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609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대시보드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54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3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20.08.2021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951123" y="1956948"/>
            <a:ext cx="7941192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코로나</a:t>
            </a:r>
            <a:r>
              <a:rPr lang="en-US" altLang="ko-KR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19 API</a:t>
            </a:r>
            <a:r>
              <a:rPr lang="ko-KR" altLang="en-US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를 통한</a:t>
            </a:r>
            <a:endParaRPr lang="en-US" altLang="ko-KR" b="1" spc="3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  <a:p>
            <a:pPr algn="ctr"/>
            <a:endParaRPr lang="en-US" altLang="ko-KR" sz="1600" b="1" spc="3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데이터</a:t>
            </a:r>
            <a:r>
              <a:rPr lang="en-US" altLang="ko-KR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 </a:t>
            </a:r>
            <a:r>
              <a:rPr lang="ko-KR" altLang="en-US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수집 및</a:t>
            </a:r>
            <a:r>
              <a:rPr lang="en-US" altLang="ko-KR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 </a:t>
            </a:r>
            <a:r>
              <a:rPr lang="ko-KR" altLang="en-US" b="1" spc="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태블로</a:t>
            </a:r>
            <a:r>
              <a:rPr lang="ko-KR" altLang="en-US" b="1" spc="30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 시각화</a:t>
            </a:r>
            <a:endParaRPr lang="en-US" sz="2000" b="1" spc="3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61773" y="4373393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z="1100" spc="300" dirty="0">
              <a:solidFill>
                <a:schemeClr val="bg1"/>
              </a:solidFill>
              <a:ea typeface="Karla" pitchFamily="2" charset="0"/>
              <a:cs typeface="Poppins" panose="02000000000000000000" pitchFamily="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-28527"/>
            <a:ext cx="6458246" cy="6886527"/>
            <a:chOff x="0" y="-14928"/>
            <a:chExt cx="6458246" cy="6886527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0" y="-14928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7" name="Подзаголовок 2"/>
          <p:cNvSpPr txBox="1">
            <a:spLocks/>
          </p:cNvSpPr>
          <p:nvPr/>
        </p:nvSpPr>
        <p:spPr>
          <a:xfrm>
            <a:off x="2787493" y="4359794"/>
            <a:ext cx="6268452" cy="423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ko-KR" altLang="en-US" sz="1600" spc="30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오구 </a:t>
            </a:r>
            <a:r>
              <a:rPr lang="en-US" altLang="ko-KR" sz="1600" spc="30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– </a:t>
            </a:r>
            <a:r>
              <a:rPr lang="ko-KR" altLang="en-US" sz="1600" spc="30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김민형 박경빈</a:t>
            </a:r>
            <a:r>
              <a:rPr lang="en-US" altLang="ko-KR" sz="1600" spc="30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 </a:t>
            </a:r>
            <a:r>
              <a:rPr lang="ko-KR" altLang="en-US" sz="1600" spc="30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조민호</a:t>
            </a:r>
            <a:r>
              <a:rPr lang="en-US" altLang="ko-KR" sz="1600" spc="300"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 </a:t>
            </a:r>
            <a:r>
              <a:rPr lang="ko-KR" altLang="en-US" sz="1600" spc="30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최원희</a:t>
            </a:r>
            <a:endParaRPr lang="en-US" altLang="ko-KR" sz="1600" spc="300" smtClean="0"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pic>
        <p:nvPicPr>
          <p:cNvPr id="1026" name="Picture 2" descr="고장난 아기오구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2" t="29401" r="14121" b="23230"/>
          <a:stretch/>
        </p:blipFill>
        <p:spPr bwMode="auto">
          <a:xfrm>
            <a:off x="9998872" y="5206003"/>
            <a:ext cx="1844566" cy="129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07" y="1167246"/>
            <a:ext cx="9413719" cy="5141793"/>
          </a:xfrm>
          <a:prstGeom prst="rect">
            <a:avLst/>
          </a:prstGeom>
        </p:spPr>
      </p:pic>
      <p:sp>
        <p:nvSpPr>
          <p:cNvPr id="20" name="Заголовок 1"/>
          <p:cNvSpPr txBox="1">
            <a:spLocks/>
          </p:cNvSpPr>
          <p:nvPr/>
        </p:nvSpPr>
        <p:spPr>
          <a:xfrm>
            <a:off x="614959" y="545600"/>
            <a:ext cx="4075282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 dirty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분석 결과 및 시각화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60" name="직사각형 59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 dirty="0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 dirty="0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 dirty="0" smtClean="0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00727" y="2242038"/>
            <a:ext cx="9282546" cy="400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56967" y="2248876"/>
            <a:ext cx="202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서울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접종자</a:t>
            </a:r>
            <a:r>
              <a:rPr lang="ko-KR" altLang="en-US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 그래프</a:t>
            </a:r>
            <a:endParaRPr lang="ko-KR" altLang="en-US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4760" y="2242038"/>
            <a:ext cx="209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서울시 접종률 그래프</a:t>
            </a:r>
            <a:endParaRPr lang="ko-KR" altLang="en-US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20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614959" y="545600"/>
            <a:ext cx="4075282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분석 결과 및 시각화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60" name="직사각형 59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 smtClean="0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794237" y="1123440"/>
            <a:ext cx="8070731" cy="5047169"/>
            <a:chOff x="1794237" y="1123440"/>
            <a:chExt cx="8070731" cy="504716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237" y="1123440"/>
              <a:ext cx="8070731" cy="5047169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846385" y="1556238"/>
              <a:ext cx="3974123" cy="4572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864468" y="1556238"/>
              <a:ext cx="3974123" cy="4572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44462" y="1556238"/>
              <a:ext cx="1820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지역 선택 상호작용</a:t>
              </a:r>
              <a:endParaRPr lang="ko-KR" altLang="en-US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00384" y="1556238"/>
              <a:ext cx="2038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지역별 백신 접종 현황</a:t>
              </a:r>
              <a:endParaRPr lang="ko-KR" altLang="en-US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80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55" name="직사각형 54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 smtClean="0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614959" y="545600"/>
            <a:ext cx="3082159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결론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60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Текст 11"/>
          <p:cNvSpPr txBox="1">
            <a:spLocks/>
          </p:cNvSpPr>
          <p:nvPr/>
        </p:nvSpPr>
        <p:spPr>
          <a:xfrm>
            <a:off x="1762930" y="5074941"/>
            <a:ext cx="3325952" cy="58705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800" b="1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서울특별시 백신 접종률 현황</a:t>
            </a:r>
            <a:endParaRPr lang="en-US" sz="18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34" name="Текст 11"/>
          <p:cNvSpPr txBox="1">
            <a:spLocks/>
          </p:cNvSpPr>
          <p:nvPr/>
        </p:nvSpPr>
        <p:spPr>
          <a:xfrm>
            <a:off x="1354084" y="5677213"/>
            <a:ext cx="4143644" cy="3689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데이터 상 접종률은 </a:t>
            </a:r>
            <a:r>
              <a:rPr lang="en-US" altLang="ko-KR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90%</a:t>
            </a: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에 육박하지만</a:t>
            </a:r>
            <a:endParaRPr lang="en-US" altLang="ko-KR" sz="1600" kern="0" smtClean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실제 전체 인구 대비 접종률은 </a:t>
            </a:r>
            <a:r>
              <a:rPr lang="en-US" altLang="ko-KR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50% </a:t>
            </a: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미만</a:t>
            </a:r>
            <a:endParaRPr lang="en-US" sz="1600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3157"/>
          <a:stretch/>
        </p:blipFill>
        <p:spPr>
          <a:xfrm>
            <a:off x="2248257" y="3711482"/>
            <a:ext cx="2358669" cy="1460566"/>
          </a:xfrm>
          <a:prstGeom prst="rect">
            <a:avLst/>
          </a:prstGeom>
        </p:spPr>
      </p:pic>
      <p:sp>
        <p:nvSpPr>
          <p:cNvPr id="19" name="Текст 11"/>
          <p:cNvSpPr txBox="1">
            <a:spLocks/>
          </p:cNvSpPr>
          <p:nvPr/>
        </p:nvSpPr>
        <p:spPr>
          <a:xfrm>
            <a:off x="7241322" y="2488262"/>
            <a:ext cx="2602792" cy="3823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800" b="1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확진자 수 대비 사망률 변화</a:t>
            </a:r>
            <a:endParaRPr lang="en-US" sz="18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32" name="Текст 11"/>
          <p:cNvSpPr txBox="1">
            <a:spLocks/>
          </p:cNvSpPr>
          <p:nvPr/>
        </p:nvSpPr>
        <p:spPr>
          <a:xfrm>
            <a:off x="6841490" y="2907908"/>
            <a:ext cx="3402456" cy="402484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확진자 수가 급격하게 늘어나는 것에 비해</a:t>
            </a:r>
            <a:endParaRPr lang="en-US" altLang="ko-KR" sz="1600" kern="0" smtClean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사망률은 전체적으로 감소하는 추세를 보임</a:t>
            </a:r>
            <a:endParaRPr lang="en-US" sz="1600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386" y="932829"/>
            <a:ext cx="2358669" cy="1460567"/>
          </a:xfrm>
          <a:prstGeom prst="rect">
            <a:avLst/>
          </a:prstGeom>
        </p:spPr>
      </p:pic>
      <p:cxnSp>
        <p:nvCxnSpPr>
          <p:cNvPr id="15" name="Прямая соединительная линия 26"/>
          <p:cNvCxnSpPr/>
          <p:nvPr/>
        </p:nvCxnSpPr>
        <p:spPr>
          <a:xfrm>
            <a:off x="5980760" y="1168814"/>
            <a:ext cx="0" cy="44664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1"/>
          <p:cNvSpPr txBox="1">
            <a:spLocks/>
          </p:cNvSpPr>
          <p:nvPr/>
        </p:nvSpPr>
        <p:spPr>
          <a:xfrm>
            <a:off x="7028526" y="5091062"/>
            <a:ext cx="3028385" cy="5588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800" b="1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지역별 백신 접종 현황 비교</a:t>
            </a:r>
            <a:endParaRPr lang="en-US" sz="18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6509771" y="5677213"/>
            <a:ext cx="4065896" cy="5073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전남의 경우 총 접종률 </a:t>
            </a: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약 </a:t>
            </a:r>
            <a:r>
              <a:rPr lang="en-US" altLang="ko-KR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53</a:t>
            </a:r>
            <a:r>
              <a:rPr lang="en-US" altLang="ko-KR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%</a:t>
            </a: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로 높은 편이며</a:t>
            </a:r>
            <a:endParaRPr lang="en-US" altLang="ko-KR" sz="1600" kern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울산은 </a:t>
            </a:r>
            <a:r>
              <a:rPr lang="en-US" altLang="ko-KR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1</a:t>
            </a: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차에 비해 </a:t>
            </a:r>
            <a:r>
              <a:rPr lang="en-US" altLang="ko-KR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2</a:t>
            </a: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차가 약 </a:t>
            </a:r>
            <a:r>
              <a:rPr lang="en-US" altLang="ko-KR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11%p</a:t>
            </a: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가 낮고</a:t>
            </a:r>
            <a:endParaRPr lang="en-US" altLang="ko-KR" sz="1600" kern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세종시는 총 접종률 약 </a:t>
            </a:r>
            <a:r>
              <a:rPr lang="en-US" altLang="ko-KR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36%</a:t>
            </a: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로 전국에서 가장 낮음</a:t>
            </a:r>
            <a:endParaRPr lang="en-US" sz="1600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l="49945" t="9349"/>
          <a:stretch/>
        </p:blipFill>
        <p:spPr>
          <a:xfrm>
            <a:off x="7363386" y="3711482"/>
            <a:ext cx="2358669" cy="146056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6"/>
          <a:srcRect t="28809" r="50798"/>
          <a:stretch/>
        </p:blipFill>
        <p:spPr>
          <a:xfrm>
            <a:off x="2248257" y="936808"/>
            <a:ext cx="2358669" cy="1456290"/>
          </a:xfrm>
          <a:prstGeom prst="rect">
            <a:avLst/>
          </a:prstGeom>
        </p:spPr>
      </p:pic>
      <p:cxnSp>
        <p:nvCxnSpPr>
          <p:cNvPr id="24" name="Прямая соединительная линия 26"/>
          <p:cNvCxnSpPr/>
          <p:nvPr/>
        </p:nvCxnSpPr>
        <p:spPr>
          <a:xfrm flipH="1">
            <a:off x="654056" y="3557997"/>
            <a:ext cx="104066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Текст 11"/>
          <p:cNvSpPr txBox="1">
            <a:spLocks/>
          </p:cNvSpPr>
          <p:nvPr/>
        </p:nvSpPr>
        <p:spPr>
          <a:xfrm>
            <a:off x="1529862" y="2493870"/>
            <a:ext cx="3792088" cy="3823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800" b="1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검사자 수 증가에 따른 확진자율 변화</a:t>
            </a:r>
            <a:endParaRPr lang="en-US" sz="18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31" name="Текст 11"/>
          <p:cNvSpPr txBox="1">
            <a:spLocks/>
          </p:cNvSpPr>
          <p:nvPr/>
        </p:nvSpPr>
        <p:spPr>
          <a:xfrm>
            <a:off x="1354084" y="2901618"/>
            <a:ext cx="4143644" cy="63982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검사자 수의 폭증에 비해 </a:t>
            </a:r>
            <a:endParaRPr lang="en-US" altLang="ko-KR" sz="1600" kern="0" smtClean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확진자율은 큰변화를 보이지 않음</a:t>
            </a:r>
            <a:endParaRPr lang="en-US" altLang="ko-KR" sz="1600" kern="0" smtClean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증상 발현 시 </a:t>
            </a:r>
            <a:r>
              <a:rPr lang="en-US" altLang="ko-KR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PCR</a:t>
            </a: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검사 권고</a:t>
            </a:r>
            <a:endParaRPr lang="en-US" sz="1600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25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55" name="직사각형 54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 smtClean="0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614959" y="545600"/>
            <a:ext cx="3082159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시사점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60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3681" y="1247595"/>
            <a:ext cx="96879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배달의민족 주아" panose="02020603020101020101" pitchFamily="18" charset="-127"/>
              <a:buChar char="ㅡ"/>
            </a:pP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Spark Streaming</a:t>
            </a:r>
            <a:r>
              <a:rPr lang="en-US" altLang="ko-KR" sz="20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0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Spark Streaming</a:t>
            </a: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통해 </a:t>
            </a:r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open api</a:t>
            </a: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제공되는 데이터 뿐 아니라 안전 대책 문자 등</a:t>
            </a:r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코로나 실시간 데이터를 받아올 경우 실시간 변화 구현 가능</a:t>
            </a: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배달의민족 주아" panose="02020603020101020101" pitchFamily="18" charset="-127"/>
              <a:buChar char="ㅡ"/>
            </a:pP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배달의민족 주아" panose="02020603020101020101" pitchFamily="18" charset="-127"/>
              <a:buChar char="ㅡ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배달의민족 주아" panose="02020603020101020101" pitchFamily="18" charset="-127"/>
              <a:buChar char="ㅡ"/>
            </a:pP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범위의 한계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영국</a:t>
            </a:r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인도 등 전세계 각국의 코로나 데이터 수집 시 다각도로 분석 가능</a:t>
            </a: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배달의민족 주아" panose="02020603020101020101" pitchFamily="18" charset="-127"/>
              <a:buChar char="ㅡ"/>
            </a:pP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배달의민족 주아" panose="02020603020101020101" pitchFamily="18" charset="-127"/>
              <a:buChar char="ㅡ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배달의민족 주아" panose="02020603020101020101" pitchFamily="18" charset="-127"/>
              <a:buChar char="ㅡ"/>
            </a:pP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페이지를 통한 외부 사용자 접근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외부 접근 가능한 대시보드 구현을 위한 웹페이지 환경 구성</a:t>
            </a: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41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55" name="직사각형 54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 smtClean="0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614959" y="545600"/>
            <a:ext cx="3082159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느낀점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60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26"/>
          <p:cNvCxnSpPr/>
          <p:nvPr/>
        </p:nvCxnSpPr>
        <p:spPr>
          <a:xfrm>
            <a:off x="5893914" y="1123440"/>
            <a:ext cx="0" cy="46416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26"/>
          <p:cNvCxnSpPr/>
          <p:nvPr/>
        </p:nvCxnSpPr>
        <p:spPr>
          <a:xfrm flipH="1" flipV="1">
            <a:off x="1087818" y="3272937"/>
            <a:ext cx="9612191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1"/>
          <p:cNvSpPr txBox="1">
            <a:spLocks/>
          </p:cNvSpPr>
          <p:nvPr/>
        </p:nvSpPr>
        <p:spPr>
          <a:xfrm>
            <a:off x="5011628" y="2911972"/>
            <a:ext cx="994678" cy="4264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2000" b="1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김민형</a:t>
            </a:r>
            <a:endParaRPr lang="en-US" sz="20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5770067" y="2905859"/>
            <a:ext cx="1002323" cy="4264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2000" b="1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박경빈</a:t>
            </a:r>
            <a:endParaRPr lang="en-US" sz="20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5003983" y="3280014"/>
            <a:ext cx="1002323" cy="4264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2000" b="1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조민호</a:t>
            </a:r>
            <a:endParaRPr lang="en-US" sz="20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5770067" y="3280014"/>
            <a:ext cx="1002323" cy="4264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2000" b="1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최원희</a:t>
            </a:r>
            <a:endParaRPr lang="en-US" sz="20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20" name="Текст 11"/>
          <p:cNvSpPr txBox="1">
            <a:spLocks/>
          </p:cNvSpPr>
          <p:nvPr/>
        </p:nvSpPr>
        <p:spPr>
          <a:xfrm>
            <a:off x="823381" y="1116623"/>
            <a:ext cx="4295658" cy="1798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우선 좋은 분들과 프로젝트를 할 수 있게 되어 너무 행복한 시간이었습니다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=)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저는 태블로 시각화를 맡았는데 이 프로젝트 덕분에 태블로라는 프로그램을 공부할 수 있는 시간이 되어 뜻깊었습니다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미숙한 실력이지만 제 태블로 작품을 보시고 칭찬해주신 우리 조원 여러분 정말 감사합니다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~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여러분덕분에 이번 프로젝트 동안 컴퓨터 전반에 대한 여러가지들을 공부할 수 있었습니다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무엇보다도 태블로를 자유자재로 쓸 수 있게 되어 너무나도 기쁩니다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!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모두 수고하셨습니다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</a:t>
            </a:r>
            <a:endParaRPr lang="en-US" sz="1500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21" name="Текст 11"/>
          <p:cNvSpPr txBox="1">
            <a:spLocks/>
          </p:cNvSpPr>
          <p:nvPr/>
        </p:nvSpPr>
        <p:spPr>
          <a:xfrm>
            <a:off x="6613374" y="1116621"/>
            <a:ext cx="4631989" cy="18991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1800"/>
              </a:spcBef>
            </a:pP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이번에 배운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Spark, Hadoop, SQL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등을 직접 프로젝트에 접목해볼 수 있는 너무 좋은 기회였다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 </a:t>
            </a:r>
            <a:r>
              <a:rPr lang="en-US" altLang="ko-KR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AWS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서버를 활용해 데이터베이스를 서버 내에 구축하고 서버 내에서 직접 데이터 저장 및 처리를 하는 것이 색달랐다</a:t>
            </a:r>
            <a:r>
              <a:rPr lang="en-US" altLang="ko-KR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</a:t>
            </a:r>
            <a:r>
              <a:rPr lang="ko-KR" altLang="en-US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백엔드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뿐만 아니라 요즘 핫한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'Tableau'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를 활용한 </a:t>
            </a:r>
            <a:r>
              <a:rPr lang="ko-KR" altLang="en-US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프론트엔드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구현까지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,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전체적인 과정을 다 경험해볼 수 있었다는 것이 좋았다</a:t>
            </a:r>
            <a:r>
              <a:rPr lang="en-US" altLang="ko-KR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.2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주라는 기간동안 저와 함께해준 팀원들에게 감사하고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,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어떤 질문이든 마다하지 않고 친절하게 </a:t>
            </a:r>
            <a:r>
              <a:rPr lang="ko-KR" altLang="en-US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받아주시고도와주신 김성환 강사님 감사합니다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!</a:t>
            </a:r>
            <a:endParaRPr lang="en-US" sz="1500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22" name="Текст 11"/>
          <p:cNvSpPr txBox="1">
            <a:spLocks/>
          </p:cNvSpPr>
          <p:nvPr/>
        </p:nvSpPr>
        <p:spPr>
          <a:xfrm>
            <a:off x="6130154" y="3587264"/>
            <a:ext cx="5090426" cy="1798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1800"/>
              </a:spcBef>
            </a:pP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우선 프로젝트를 같이 진행하며 고생한 저희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5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조 조원분들에게 감사하다는 말 드리고 싶습니다</a:t>
            </a:r>
            <a:r>
              <a:rPr lang="en-US" altLang="ko-KR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</a:t>
            </a:r>
            <a:r>
              <a:rPr lang="ko-KR" altLang="en-US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이번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프로젝트를 진행하면서 평소 관심이 많았던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Tableau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를 사용할 수 있어 즐겁게 진행했습니다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 AWS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서버의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mysql server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와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Tableau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를 연결한 상태에서 시각화를 진행하며 많은 것을 배울 수 있었습니다</a:t>
            </a:r>
            <a:r>
              <a:rPr lang="en-US" altLang="ko-KR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</a:t>
            </a:r>
            <a:br>
              <a:rPr lang="en-US" altLang="ko-KR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</a:br>
            <a:r>
              <a:rPr lang="ko-KR" altLang="en-US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또한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DE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과정에서 이론으로 배운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Spark, Hadoop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과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AWS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서버를 직접 활용하여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,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전체적인 프로그램 사용을 경험 할 수 있는 기회였습니다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 </a:t>
            </a:r>
            <a:r>
              <a:rPr lang="en-US" altLang="ko-KR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2</a:t>
            </a:r>
            <a:r>
              <a:rPr lang="ko-KR" altLang="en-US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주 동안 진행된 프로젝트 동안 도움을 주신 김성환 강사님 감사합니다</a:t>
            </a:r>
            <a:r>
              <a:rPr lang="en-US" altLang="ko-KR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</a:t>
            </a:r>
            <a:endParaRPr lang="en-US" altLang="ko-KR" sz="1500" kern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823381" y="3403089"/>
            <a:ext cx="4295658" cy="19971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1500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24" name="Текст 11"/>
          <p:cNvSpPr txBox="1">
            <a:spLocks/>
          </p:cNvSpPr>
          <p:nvPr/>
        </p:nvSpPr>
        <p:spPr>
          <a:xfrm>
            <a:off x="803487" y="3600152"/>
            <a:ext cx="5090426" cy="1798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본 교육을 지원하게 된 계기인 데이터 엔지니어링 수업을 통해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Spark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와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SQL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을 배운 후 프로젝트를 통해 직접 사용을 해보았습니다</a:t>
            </a:r>
            <a:r>
              <a:rPr lang="en-US" altLang="ko-KR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 AWS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를 사용해 내부에 직접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MySQL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서버를 구축하고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open API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를 통해 데이터를 가져와 저장하는 코드 작성을 하였는데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AWS</a:t>
            </a:r>
            <a:r>
              <a:rPr lang="ko-KR" altLang="en-US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내에서 데이터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수집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,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처리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,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저장의 모든 과정을 수행한다는 부분이 프로젝트 내에서 가장 뜻깊은 부분이었다고 생각이 듭니다</a:t>
            </a:r>
            <a:r>
              <a:rPr lang="en-US" altLang="ko-KR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</a:t>
            </a:r>
            <a:br>
              <a:rPr lang="en-US" altLang="ko-KR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</a:br>
            <a:r>
              <a:rPr lang="en-US" altLang="ko-KR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spark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를 통해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HDFS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를 </a:t>
            </a:r>
            <a:r>
              <a:rPr lang="ko-KR" altLang="en-US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사용한 데이터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저장을 완료하지 못한 부분이 많이 아쉬웠지만 아쉬운만큼 시각화에서 좋은 성과를 </a:t>
            </a:r>
            <a:r>
              <a:rPr lang="ko-KR" altLang="en-US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낸것같아 결과적으로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만족스러운 프로젝트 였습니다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프로젝트 기간 동안 모든 팀에 대해 꼼꼼하게 신경써주신 김성환 강사님께 감사드립니다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</a:t>
            </a:r>
          </a:p>
        </p:txBody>
      </p:sp>
      <p:pic>
        <p:nvPicPr>
          <p:cNvPr id="1026" name="Picture 2" descr="오구의 오리너구리한 일상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626" y="5530407"/>
            <a:ext cx="841288" cy="84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94" y="2052558"/>
            <a:ext cx="1059012" cy="10590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80" y="2331939"/>
            <a:ext cx="727474" cy="58304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34" y="5635941"/>
            <a:ext cx="701420" cy="70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8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40" y="2951800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pc="1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THANK YOU</a:t>
            </a:r>
            <a:endParaRPr lang="en-US" sz="4800" b="1" spc="1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436474" y="3693356"/>
            <a:ext cx="1192926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ko-KR" altLang="en-US" sz="1600" i="1" smtClean="0"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오구</a:t>
            </a:r>
            <a:endParaRPr lang="ru-RU" sz="16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78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1207239"/>
            <a:ext cx="3246668" cy="7004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목  차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62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35866" y="2522774"/>
            <a:ext cx="4179058" cy="3844373"/>
            <a:chOff x="935866" y="2816557"/>
            <a:chExt cx="4179058" cy="3844373"/>
          </a:xfrm>
        </p:grpSpPr>
        <p:sp>
          <p:nvSpPr>
            <p:cNvPr id="16" name="Подзаголовок 2"/>
            <p:cNvSpPr txBox="1">
              <a:spLocks/>
            </p:cNvSpPr>
            <p:nvPr/>
          </p:nvSpPr>
          <p:spPr>
            <a:xfrm>
              <a:off x="1732545" y="2816557"/>
              <a:ext cx="3382379" cy="38443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spcBef>
                  <a:spcPts val="1200"/>
                </a:spcBef>
                <a:buFont typeface="Arial" panose="020B0604020202020204" pitchFamily="34" charset="0"/>
                <a:buNone/>
              </a:pPr>
              <a:r>
                <a:rPr lang="ko-KR" altLang="en-US" sz="2000" b="1" kern="0" spc="3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Lato" panose="020F0502020204030203" pitchFamily="34" charset="0"/>
                </a:rPr>
                <a:t>프로젝트 개요</a:t>
              </a:r>
              <a:endParaRPr lang="en-US" altLang="ko-KR" sz="2000" b="1" kern="0" spc="30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Lato" panose="020F0502020204030203" pitchFamily="34" charset="0"/>
              </a:endParaRPr>
            </a:p>
            <a:p>
              <a:pPr marL="0" indent="0">
                <a:lnSpc>
                  <a:spcPct val="150000"/>
                </a:lnSpc>
                <a:spcBef>
                  <a:spcPts val="1200"/>
                </a:spcBef>
                <a:buFont typeface="Arial" panose="020B0604020202020204" pitchFamily="34" charset="0"/>
                <a:buNone/>
              </a:pPr>
              <a:r>
                <a:rPr lang="ko-KR" altLang="en-US" sz="2000" b="1" kern="0" spc="3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Lato" panose="020F0502020204030203" pitchFamily="34" charset="0"/>
                </a:rPr>
                <a:t>흐름도</a:t>
              </a:r>
              <a:endParaRPr lang="en-US" altLang="ko-KR" sz="2000" b="1" kern="0" spc="30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Lato" panose="020F0502020204030203" pitchFamily="34" charset="0"/>
              </a:endParaRPr>
            </a:p>
            <a:p>
              <a:pPr marL="0" indent="0">
                <a:lnSpc>
                  <a:spcPct val="150000"/>
                </a:lnSpc>
                <a:spcBef>
                  <a:spcPts val="1200"/>
                </a:spcBef>
                <a:buFont typeface="Arial" panose="020B0604020202020204" pitchFamily="34" charset="0"/>
                <a:buNone/>
              </a:pPr>
              <a:r>
                <a:rPr lang="ko-KR" altLang="en-US" sz="2000" b="1" kern="0" spc="3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Lato" panose="020F0502020204030203" pitchFamily="34" charset="0"/>
                </a:rPr>
                <a:t>데이터 구성</a:t>
              </a:r>
              <a:endParaRPr lang="en-US" altLang="ko-KR" sz="2000" b="1" kern="0" spc="30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Lato" panose="020F0502020204030203" pitchFamily="34" charset="0"/>
              </a:endParaRPr>
            </a:p>
            <a:p>
              <a:pPr marL="0" indent="0">
                <a:lnSpc>
                  <a:spcPct val="150000"/>
                </a:lnSpc>
                <a:spcBef>
                  <a:spcPts val="1200"/>
                </a:spcBef>
                <a:buFont typeface="Arial" panose="020B0604020202020204" pitchFamily="34" charset="0"/>
                <a:buNone/>
              </a:pPr>
              <a:r>
                <a:rPr lang="ko-KR" altLang="en-US" sz="2000" b="1" kern="0" spc="3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Lato" panose="020F0502020204030203" pitchFamily="34" charset="0"/>
                </a:rPr>
                <a:t>분석 결과 및 시각화</a:t>
              </a:r>
              <a:endParaRPr lang="en-US" altLang="ko-KR" sz="2000" b="1" kern="0" spc="30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Lato" panose="020F0502020204030203" pitchFamily="34" charset="0"/>
              </a:endParaRPr>
            </a:p>
            <a:p>
              <a:pPr marL="0" indent="0">
                <a:lnSpc>
                  <a:spcPct val="150000"/>
                </a:lnSpc>
                <a:spcBef>
                  <a:spcPts val="1200"/>
                </a:spcBef>
                <a:buFont typeface="Arial" panose="020B0604020202020204" pitchFamily="34" charset="0"/>
                <a:buNone/>
              </a:pPr>
              <a:r>
                <a:rPr lang="ko-KR" altLang="en-US" sz="2000" b="1" kern="0" spc="3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Lato" panose="020F0502020204030203" pitchFamily="34" charset="0"/>
                </a:rPr>
                <a:t>결론</a:t>
              </a:r>
              <a:endParaRPr lang="en-US" altLang="ko-KR" sz="2000" b="1" kern="0" spc="30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Lato" panose="020F0502020204030203" pitchFamily="34" charset="0"/>
              </a:endParaRPr>
            </a:p>
            <a:p>
              <a:pPr marL="0" indent="0">
                <a:lnSpc>
                  <a:spcPct val="150000"/>
                </a:lnSpc>
                <a:spcBef>
                  <a:spcPts val="1200"/>
                </a:spcBef>
                <a:buFont typeface="Arial" panose="020B0604020202020204" pitchFamily="34" charset="0"/>
                <a:buNone/>
              </a:pPr>
              <a:r>
                <a:rPr lang="ko-KR" altLang="en-US" sz="2000" b="1" kern="0" spc="3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Lato" panose="020F0502020204030203" pitchFamily="34" charset="0"/>
                </a:rPr>
                <a:t>시사점</a:t>
              </a:r>
              <a:endParaRPr lang="en-US" altLang="ko-KR" sz="2000" b="1" kern="0" spc="300">
                <a:latin typeface="배달의민족 주아" panose="02020603020101020101" pitchFamily="18" charset="-127"/>
                <a:ea typeface="배달의민족 주아" panose="02020603020101020101" pitchFamily="18" charset="-127"/>
                <a:cs typeface="Lato" panose="020F0502020204030203" pitchFamily="34" charset="0"/>
              </a:endParaRPr>
            </a:p>
          </p:txBody>
        </p: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935866" y="3113252"/>
              <a:ext cx="520453" cy="434"/>
            </a:xfrm>
            <a:prstGeom prst="line">
              <a:avLst/>
            </a:prstGeom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그림 개체 틀 1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4" r="16944"/>
          <a:stretch>
            <a:fillRect/>
          </a:stretch>
        </p:blipFill>
        <p:spPr>
          <a:xfrm>
            <a:off x="5391150" y="0"/>
            <a:ext cx="6800850" cy="6858000"/>
          </a:xfrm>
        </p:spPr>
      </p:pic>
      <p:sp>
        <p:nvSpPr>
          <p:cNvPr id="8" name="직사각형 7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3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55" name="직사각형 54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 smtClean="0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614959" y="545600"/>
            <a:ext cx="3082159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프로젝트 개요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60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26"/>
          <p:cNvCxnSpPr/>
          <p:nvPr/>
        </p:nvCxnSpPr>
        <p:spPr>
          <a:xfrm>
            <a:off x="4284922" y="2660571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27"/>
          <p:cNvCxnSpPr/>
          <p:nvPr/>
        </p:nvCxnSpPr>
        <p:spPr>
          <a:xfrm>
            <a:off x="7740501" y="2660571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Текст 11"/>
          <p:cNvSpPr txBox="1">
            <a:spLocks/>
          </p:cNvSpPr>
          <p:nvPr/>
        </p:nvSpPr>
        <p:spPr>
          <a:xfrm>
            <a:off x="413219" y="4051218"/>
            <a:ext cx="3570890" cy="3724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ko-KR" sz="1600" b="1" kern="0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2020</a:t>
            </a:r>
            <a:r>
              <a:rPr lang="ko-KR" altLang="en-US" sz="1600" b="1" kern="0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년부터 본격적으로 시작된 코로나</a:t>
            </a:r>
            <a:r>
              <a:rPr lang="en-US" altLang="ko-KR" sz="1600" b="1" kern="0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19</a:t>
            </a:r>
            <a:endParaRPr lang="en-US" sz="1600" b="1" kern="0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9" y="2272041"/>
            <a:ext cx="2832174" cy="7113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794" y="2925761"/>
            <a:ext cx="3104161" cy="410103"/>
          </a:xfrm>
          <a:prstGeom prst="rect">
            <a:avLst/>
          </a:prstGeom>
        </p:spPr>
      </p:pic>
      <p:sp>
        <p:nvSpPr>
          <p:cNvPr id="144" name="Текст 11"/>
          <p:cNvSpPr txBox="1">
            <a:spLocks/>
          </p:cNvSpPr>
          <p:nvPr/>
        </p:nvSpPr>
        <p:spPr>
          <a:xfrm>
            <a:off x="4514007" y="4051218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600" b="1" kern="0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코로나</a:t>
            </a:r>
            <a:r>
              <a:rPr lang="en-US" altLang="ko-KR" sz="1600" b="1" kern="0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19 </a:t>
            </a:r>
            <a:r>
              <a:rPr lang="ko-KR" altLang="en-US" sz="1600" b="1" kern="0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백신과 치료제 </a:t>
            </a:r>
            <a:endParaRPr lang="en-US" sz="1600" b="1" kern="0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145" name="Текст 11"/>
          <p:cNvSpPr txBox="1">
            <a:spLocks/>
          </p:cNvSpPr>
          <p:nvPr/>
        </p:nvSpPr>
        <p:spPr>
          <a:xfrm>
            <a:off x="8149108" y="4051218"/>
            <a:ext cx="2995713" cy="3724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600" b="1" kern="0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온라인 활동의 확산</a:t>
            </a:r>
            <a:endParaRPr lang="en-US" sz="1600" b="1" kern="0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433900" y="2052596"/>
            <a:ext cx="3077517" cy="1760088"/>
            <a:chOff x="4338802" y="2389411"/>
            <a:chExt cx="3077517" cy="1760088"/>
          </a:xfrm>
        </p:grpSpPr>
        <p:pic>
          <p:nvPicPr>
            <p:cNvPr id="2054" name="Picture 6" descr="Moderna Confirms Discussions With the Government of South Korea to Supply  South Korea With 40 Million Doses of COVID-19 Vaccine | Business Wir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3261" y="2700371"/>
              <a:ext cx="1513058" cy="790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파일:Pfizer (2021).svg - 위키백과, 우리 모두의 백과사전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6125" y="3280799"/>
              <a:ext cx="1241539" cy="507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AstraZeneca vector logo (.EPS + .SVG + .CDR) download for fre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278" b="26995"/>
            <a:stretch/>
          </p:blipFill>
          <p:spPr bwMode="auto">
            <a:xfrm>
              <a:off x="4338802" y="2389411"/>
              <a:ext cx="1783361" cy="672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Janssen Logo | evolution history and meani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2180" y="3361506"/>
              <a:ext cx="1400877" cy="787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8149108" y="2316648"/>
            <a:ext cx="2655588" cy="1333499"/>
            <a:chOff x="7979980" y="2600596"/>
            <a:chExt cx="2994393" cy="1503629"/>
          </a:xfrm>
        </p:grpSpPr>
        <p:pic>
          <p:nvPicPr>
            <p:cNvPr id="2058" name="Picture 10" descr="파일:Zoom Communications Logo.svg - 위키백과, 우리 모두의 백과사전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8840" y="2600596"/>
              <a:ext cx="1795533" cy="403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파일:Amazon.com-Logo.svg - 위키백과, 우리 모두의 백과사전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9980" y="3216656"/>
              <a:ext cx="2040668" cy="397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File:Netflix 2015 logo.svg - Wikimedia Commons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1723" y="3654140"/>
              <a:ext cx="1662650" cy="450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225786" y="2148830"/>
            <a:ext cx="3955339" cy="1512431"/>
            <a:chOff x="233517" y="2351170"/>
            <a:chExt cx="3955339" cy="1512431"/>
          </a:xfrm>
        </p:grpSpPr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3517" y="3454780"/>
              <a:ext cx="2636893" cy="408821"/>
            </a:xfrm>
            <a:prstGeom prst="rect">
              <a:avLst/>
            </a:prstGeom>
          </p:spPr>
        </p:pic>
        <p:pic>
          <p:nvPicPr>
            <p:cNvPr id="150" name="그림 1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840" y="2351170"/>
              <a:ext cx="2832174" cy="711357"/>
            </a:xfrm>
            <a:prstGeom prst="rect">
              <a:avLst/>
            </a:prstGeom>
          </p:spPr>
        </p:pic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4695" y="3004890"/>
              <a:ext cx="3104161" cy="410103"/>
            </a:xfrm>
            <a:prstGeom prst="rect">
              <a:avLst/>
            </a:prstGeom>
          </p:spPr>
        </p:pic>
      </p:grpSp>
      <p:sp>
        <p:nvSpPr>
          <p:cNvPr id="15" name="아래쪽 화살표 14"/>
          <p:cNvSpPr/>
          <p:nvPr/>
        </p:nvSpPr>
        <p:spPr>
          <a:xfrm>
            <a:off x="5494283" y="5068611"/>
            <a:ext cx="722978" cy="30742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Текст 11"/>
          <p:cNvSpPr txBox="1">
            <a:spLocks/>
          </p:cNvSpPr>
          <p:nvPr/>
        </p:nvSpPr>
        <p:spPr>
          <a:xfrm>
            <a:off x="867103" y="5655631"/>
            <a:ext cx="9977338" cy="4615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2000" b="1" kern="0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코로나</a:t>
            </a:r>
            <a:r>
              <a:rPr lang="en-US" altLang="ko-KR" sz="2000" b="1" kern="0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19 </a:t>
            </a:r>
            <a:r>
              <a:rPr lang="ko-KR" altLang="en-US" sz="2000" b="1" kern="0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데이터 시각화를 통한 우리나라 코로나</a:t>
            </a:r>
            <a:r>
              <a:rPr lang="en-US" altLang="ko-KR" sz="2000" b="1" kern="0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19 </a:t>
            </a:r>
            <a:r>
              <a:rPr lang="ko-KR" altLang="en-US" sz="2000" b="1" kern="0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관련 현황 및 인사이트 도출</a:t>
            </a:r>
            <a:endParaRPr lang="en-US" sz="2000" b="1" kern="0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1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614959" y="545600"/>
            <a:ext cx="3082159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흐름도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77" y="2171351"/>
            <a:ext cx="2192232" cy="6609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44" y="3122402"/>
            <a:ext cx="2371725" cy="59055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527844" y="2678406"/>
            <a:ext cx="1466192" cy="1592316"/>
            <a:chOff x="5052848" y="415816"/>
            <a:chExt cx="1466192" cy="1592316"/>
          </a:xfrm>
        </p:grpSpPr>
        <p:pic>
          <p:nvPicPr>
            <p:cNvPr id="1040" name="Picture 16" descr="Hoon] MySQL - Too many connections 해결 및 튜닝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951" y="1007114"/>
              <a:ext cx="839330" cy="839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원통 8"/>
            <p:cNvSpPr/>
            <p:nvPr/>
          </p:nvSpPr>
          <p:spPr>
            <a:xfrm>
              <a:off x="5052848" y="415816"/>
              <a:ext cx="1466192" cy="1592316"/>
            </a:xfrm>
            <a:prstGeom prst="can">
              <a:avLst>
                <a:gd name="adj" fmla="val 3467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42" name="Picture 18" descr="아마존 웹 서비스 - 위키백과, 우리 모두의 백과사전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66" y="2182224"/>
            <a:ext cx="679345" cy="4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4441377" y="2774283"/>
            <a:ext cx="1272215" cy="1449011"/>
            <a:chOff x="4043958" y="2707813"/>
            <a:chExt cx="1272215" cy="1449011"/>
          </a:xfrm>
        </p:grpSpPr>
        <p:pic>
          <p:nvPicPr>
            <p:cNvPr id="1044" name="Picture 20" descr="File:Pandas logo.svg - Wikimedia Common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958" y="3642637"/>
              <a:ext cx="1272215" cy="514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파일:Python-logo-notext.svg - 위키백과, 우리 모두의 백과사전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083" y="2707813"/>
              <a:ext cx="883964" cy="883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8" name="Picture 24" descr="행정안전부 로고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77" y="4003030"/>
            <a:ext cx="1866661" cy="70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29"/>
          <p:cNvSpPr/>
          <p:nvPr/>
        </p:nvSpPr>
        <p:spPr>
          <a:xfrm>
            <a:off x="5809437" y="3346076"/>
            <a:ext cx="516001" cy="112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0" name="Picture 26" descr="미디어 다운로드 센터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288" y="3121147"/>
            <a:ext cx="2570420" cy="57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오른쪽 화살표 48"/>
          <p:cNvSpPr/>
          <p:nvPr/>
        </p:nvSpPr>
        <p:spPr>
          <a:xfrm>
            <a:off x="8196442" y="3346076"/>
            <a:ext cx="516001" cy="112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36" name="직사각형 35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 smtClean="0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2706214" y="3151067"/>
            <a:ext cx="1681445" cy="50013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06214" y="2888927"/>
            <a:ext cx="117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open API</a:t>
            </a: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79156" y="1789386"/>
            <a:ext cx="4576568" cy="32280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8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614959" y="545600"/>
            <a:ext cx="3082159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흐름도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36" name="직사각형 35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 smtClean="0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40344" y="1123440"/>
            <a:ext cx="5861325" cy="3592219"/>
            <a:chOff x="614959" y="1280000"/>
            <a:chExt cx="5861325" cy="359221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959" y="1280000"/>
              <a:ext cx="5861325" cy="3592219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623077" y="4237892"/>
              <a:ext cx="3887378" cy="12309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489" y="2249092"/>
            <a:ext cx="6093800" cy="407753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49105" y="4805277"/>
            <a:ext cx="438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MySQL-server 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ogu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계정 사용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01669" y="1729340"/>
            <a:ext cx="4914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MySQL workbench 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내부 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table 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32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614959" y="545600"/>
            <a:ext cx="4075282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데이터 구성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60" name="직사각형 59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 smtClean="0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281" t="1942" r="889" b="1320"/>
          <a:stretch/>
        </p:blipFill>
        <p:spPr>
          <a:xfrm>
            <a:off x="614959" y="1471183"/>
            <a:ext cx="6700007" cy="44685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85689" y="2148868"/>
            <a:ext cx="37127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Decide - </a:t>
            </a: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검진 및 확진 관련 데이터</a:t>
            </a: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Population -  </a:t>
            </a: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지역별 인구 현황</a:t>
            </a: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DistrictRaw - </a:t>
            </a: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지역 일자별 확진자</a:t>
            </a: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District - </a:t>
            </a: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지역별 신규 확진자</a:t>
            </a: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VaccineSeoul - </a:t>
            </a: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서울 백신 접종 현황</a:t>
            </a: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</a:p>
          <a:p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VaccineKorea - </a:t>
            </a: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전국 백신 접종 현황</a:t>
            </a: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mtClean="0"/>
              <a:t> </a:t>
            </a:r>
          </a:p>
          <a:p>
            <a:r>
              <a:rPr lang="en-US" altLang="ko-KR" smtClean="0"/>
              <a:t> </a:t>
            </a:r>
          </a:p>
          <a:p>
            <a:endParaRPr lang="ko-KR" altLang="en-US"/>
          </a:p>
        </p:txBody>
      </p:sp>
      <p:sp>
        <p:nvSpPr>
          <p:cNvPr id="10" name="Текст 11"/>
          <p:cNvSpPr txBox="1">
            <a:spLocks/>
          </p:cNvSpPr>
          <p:nvPr/>
        </p:nvSpPr>
        <p:spPr>
          <a:xfrm>
            <a:off x="623076" y="1116545"/>
            <a:ext cx="8984887" cy="3155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2000" b="1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ERD (Entity Relationship Diagram)</a:t>
            </a:r>
            <a:endParaRPr lang="en-US" sz="20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28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614959" y="545600"/>
            <a:ext cx="4075282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분석 결과 및 시각화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60" name="직사각형 59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 smtClean="0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971554" y="1271096"/>
            <a:ext cx="10590427" cy="4907875"/>
            <a:chOff x="971554" y="1271096"/>
            <a:chExt cx="10590427" cy="4907875"/>
          </a:xfrm>
        </p:grpSpPr>
        <p:grpSp>
          <p:nvGrpSpPr>
            <p:cNvPr id="3" name="그룹 2"/>
            <p:cNvGrpSpPr/>
            <p:nvPr/>
          </p:nvGrpSpPr>
          <p:grpSpPr>
            <a:xfrm>
              <a:off x="971554" y="1271096"/>
              <a:ext cx="7437374" cy="4907875"/>
              <a:chOff x="971554" y="1271096"/>
              <a:chExt cx="7437374" cy="4907875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554" y="1271096"/>
                <a:ext cx="7437374" cy="4907875"/>
              </a:xfrm>
              <a:prstGeom prst="rect">
                <a:avLst/>
              </a:prstGeom>
            </p:spPr>
          </p:pic>
          <p:sp>
            <p:nvSpPr>
              <p:cNvPr id="2" name="직사각형 1"/>
              <p:cNvSpPr/>
              <p:nvPr/>
            </p:nvSpPr>
            <p:spPr>
              <a:xfrm>
                <a:off x="4818185" y="1881554"/>
                <a:ext cx="2769577" cy="35169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433396" y="2294793"/>
                <a:ext cx="4154366" cy="189913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551841" y="4299437"/>
                <a:ext cx="6035920" cy="182779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" name="직선 연결선 4"/>
            <p:cNvCxnSpPr>
              <a:stCxn id="2" idx="3"/>
            </p:cNvCxnSpPr>
            <p:nvPr/>
          </p:nvCxnSpPr>
          <p:spPr>
            <a:xfrm>
              <a:off x="7587762" y="2057400"/>
              <a:ext cx="109903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686800" y="1881554"/>
              <a:ext cx="2866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날짜와 원하는 출력 데이터 선택</a:t>
              </a:r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7587761" y="3244362"/>
              <a:ext cx="109903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587761" y="5213332"/>
              <a:ext cx="109903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695689" y="3059696"/>
              <a:ext cx="2866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선택한 날짜에 대한</a:t>
              </a:r>
              <a:endPara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 출력</a:t>
              </a:r>
              <a:endPara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686799" y="4892988"/>
              <a:ext cx="2866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선택 날짜 기준 전국 시도별</a:t>
              </a:r>
              <a:endPara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누적 확진자 통계</a:t>
              </a:r>
              <a:endPara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40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614959" y="545600"/>
            <a:ext cx="4075282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분석 결과 및 시각화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60" name="직사각형 59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 smtClean="0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354084" y="1123440"/>
            <a:ext cx="9288618" cy="5126906"/>
            <a:chOff x="1354084" y="1123440"/>
            <a:chExt cx="9288618" cy="512690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4084" y="1123440"/>
              <a:ext cx="9288618" cy="512690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6146575" y="1332003"/>
              <a:ext cx="2100610" cy="3516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247185" y="1332003"/>
              <a:ext cx="1899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특정 년도 및 달 선택</a:t>
              </a:r>
              <a:endParaRPr lang="ko-KR" altLang="en-US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114800" y="2009011"/>
              <a:ext cx="6488722" cy="19739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14801" y="4129677"/>
              <a:ext cx="6488722" cy="20688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46123" y="3613583"/>
              <a:ext cx="2057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지역별 세부 정보 출력</a:t>
              </a:r>
              <a:endParaRPr lang="ko-KR" altLang="en-US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63608" y="5829189"/>
              <a:ext cx="283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비수도권 및 수도권 일일 확진자</a:t>
              </a:r>
              <a:endParaRPr lang="ko-KR" altLang="en-US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614959" y="545600"/>
            <a:ext cx="4075282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분석 결과 및 시각화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60" name="직사각형 59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 smtClean="0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185328" y="1253389"/>
            <a:ext cx="9063286" cy="4943288"/>
            <a:chOff x="1185328" y="1253389"/>
            <a:chExt cx="9063286" cy="494328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5328" y="1253389"/>
              <a:ext cx="9063286" cy="4943288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1213340" y="1857413"/>
              <a:ext cx="9007262" cy="841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13339" y="2829187"/>
              <a:ext cx="9003324" cy="33078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16462" y="2329905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년도 </a:t>
              </a:r>
              <a:r>
                <a:rPr lang="en-US" altLang="ko-KR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or</a:t>
              </a:r>
              <a:r>
                <a:rPr lang="ko-KR" altLang="en-US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달 선택</a:t>
              </a:r>
              <a:endParaRPr lang="ko-KR" altLang="en-US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1677" y="2882295"/>
              <a:ext cx="209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사망자</a:t>
              </a:r>
              <a:r>
                <a:rPr lang="en-US" altLang="ko-KR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/</a:t>
              </a:r>
              <a:r>
                <a:rPr lang="ko-KR" altLang="en-US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확진자 그래프</a:t>
              </a:r>
              <a:endParaRPr lang="ko-KR" altLang="en-US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04847" y="2882295"/>
              <a:ext cx="2038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확진자</a:t>
              </a:r>
              <a:r>
                <a:rPr lang="en-US" altLang="ko-KR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/</a:t>
              </a:r>
              <a:r>
                <a:rPr lang="ko-KR" altLang="en-US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검사자 그래프</a:t>
              </a:r>
              <a:endParaRPr lang="ko-KR" altLang="en-US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15370</TotalTime>
  <Words>977</Words>
  <Application>Microsoft Office PowerPoint</Application>
  <PresentationFormat>와이드스크린</PresentationFormat>
  <Paragraphs>160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30" baseType="lpstr">
      <vt:lpstr>Adobe Caslon Pro</vt:lpstr>
      <vt:lpstr>FontAwesome</vt:lpstr>
      <vt:lpstr>Karla</vt:lpstr>
      <vt:lpstr>Linux Libertine</vt:lpstr>
      <vt:lpstr>Nixie</vt:lpstr>
      <vt:lpstr>Poppins</vt:lpstr>
      <vt:lpstr>Poppins SemiBold</vt:lpstr>
      <vt:lpstr>맑은 고딕</vt:lpstr>
      <vt:lpstr>배달의민족 주아</vt:lpstr>
      <vt:lpstr>Arial</vt:lpstr>
      <vt:lpstr>Bahnschrift SemiLight</vt:lpstr>
      <vt:lpstr>Calibri</vt:lpstr>
      <vt:lpstr>Calibri Light</vt:lpstr>
      <vt:lpstr>Lato</vt:lpstr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MINHO</cp:lastModifiedBy>
  <cp:revision>760</cp:revision>
  <dcterms:created xsi:type="dcterms:W3CDTF">2016-05-17T07:43:39Z</dcterms:created>
  <dcterms:modified xsi:type="dcterms:W3CDTF">2021-08-20T05:01:52Z</dcterms:modified>
</cp:coreProperties>
</file>