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61" r:id="rId2"/>
    <p:sldId id="263" r:id="rId3"/>
    <p:sldId id="265" r:id="rId4"/>
    <p:sldId id="264" r:id="rId5"/>
    <p:sldId id="266" r:id="rId6"/>
    <p:sldId id="262" r:id="rId7"/>
    <p:sldId id="273" r:id="rId8"/>
  </p:sldIdLst>
  <p:sldSz cx="12192000" cy="6858000"/>
  <p:notesSz cx="6858000" cy="9144000"/>
  <p:embeddedFontLst>
    <p:embeddedFont>
      <p:font typeface="맑은 고딕" panose="020B0503020000020004" pitchFamily="34" charset="-127"/>
      <p:regular r:id="rId11"/>
      <p:bold r:id="rId12"/>
    </p:embeddedFont>
    <p:embeddedFont>
      <p:font typeface="Cambria Math" panose="02040503050406030204" pitchFamily="18" charset="0"/>
      <p:regular r:id="rId13"/>
    </p:embeddedFont>
    <p:embeddedFont>
      <p:font typeface="Pretendard" panose="02000503000000020004" pitchFamily="2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EAF7"/>
    <a:srgbClr val="215F9A"/>
    <a:srgbClr val="78206E"/>
    <a:srgbClr val="F2CFEE"/>
    <a:srgbClr val="0B4AD6"/>
    <a:srgbClr val="005C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87" autoAdjust="0"/>
    <p:restoredTop sz="71973"/>
  </p:normalViewPr>
  <p:slideViewPr>
    <p:cSldViewPr snapToGrid="0">
      <p:cViewPr varScale="1">
        <p:scale>
          <a:sx n="90" d="100"/>
          <a:sy n="90" d="100"/>
        </p:scale>
        <p:origin x="2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1" d="100"/>
          <a:sy n="61" d="100"/>
        </p:scale>
        <p:origin x="324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4D5DDC9-654D-2AC2-D147-91EE01672F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0658542-C3C4-DEEB-7E99-F17485C2CB4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9128D9-CA33-420E-9FF0-270BFE15D3DA}" type="datetimeFigureOut">
              <a:rPr lang="ko-KR" altLang="en-US" smtClean="0"/>
              <a:t>2024. 10. 20.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CE661E-BE5C-B8AA-29B2-88FBAF90F8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530ECCF-F5C6-34F5-CB6C-8FCF66E3A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0806EB-FDA9-455B-9E21-00D331153A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96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FE9CE-8DE5-445F-AA94-D9C14EF63897}" type="datetimeFigureOut">
              <a:rPr lang="ko-KR" altLang="en-US" smtClean="0"/>
              <a:t>2024. 10. 20.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F7C21-6125-4079-94E0-C8F9FD7907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158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7C21-6125-4079-94E0-C8F9FD7907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64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3BDA1-DDCB-B543-B6C2-34D86403891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12193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1F0F0-EDA9-C492-AE17-2DF28852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3654EE-E965-CBDF-3EB7-81E69AE5C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C473A9-89FD-C460-BCE2-9E06F83B2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9EC6A8-8DF5-CBCF-7EC3-57C08FA89C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3BDA1-DDCB-B543-B6C2-34D864038915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77606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27AA3-F960-9DB1-900F-FF865B0EC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D5CAC6-2195-3DB8-F2FD-17192DA28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A4A2DB-E0CF-1A46-D77B-8A168ABFD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ko-Kore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BD5E8D-334C-0ED0-057B-35B575AB8C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3BDA1-DDCB-B543-B6C2-34D864038915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07425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F4D6B-3E47-026B-4A6E-8FB1B3948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A5D82A-8D75-A24F-1A35-D5171DF9A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EA7271-DA5A-80F6-45DA-D46B75FB1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A391EE-68E9-8097-8689-B760BF4EE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3BDA1-DDCB-B543-B6C2-34D864038915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99761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7C21-6125-4079-94E0-C8F9FD7907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1880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BF7C21-6125-4079-94E0-C8F9FD7907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31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2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136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5827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069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971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409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767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3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519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998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52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2024. 10. 20.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1.png"/><Relationship Id="rId5" Type="http://schemas.openxmlformats.org/officeDocument/2006/relationships/image" Target="../media/image4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62.png"/><Relationship Id="rId3" Type="http://schemas.openxmlformats.org/officeDocument/2006/relationships/image" Target="../media/image1.png"/><Relationship Id="rId7" Type="http://schemas.openxmlformats.org/officeDocument/2006/relationships/image" Target="../media/image58.pn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5.png"/><Relationship Id="rId5" Type="http://schemas.openxmlformats.org/officeDocument/2006/relationships/image" Target="../media/image56.png"/><Relationship Id="rId10" Type="http://schemas.openxmlformats.org/officeDocument/2006/relationships/image" Target="../media/image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B301410C-A2AA-66AB-C9D1-43809CD9E9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FE4C677-6A49-4A9B-834E-095BAB3E1823}"/>
              </a:ext>
            </a:extLst>
          </p:cNvPr>
          <p:cNvGrpSpPr/>
          <p:nvPr/>
        </p:nvGrpSpPr>
        <p:grpSpPr>
          <a:xfrm>
            <a:off x="629085" y="1840523"/>
            <a:ext cx="10746259" cy="4396311"/>
            <a:chOff x="418270" y="1360351"/>
            <a:chExt cx="11427199" cy="4827124"/>
          </a:xfrm>
        </p:grpSpPr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FE2482C9-815D-707E-12C2-B1B368E77E54}"/>
                </a:ext>
              </a:extLst>
            </p:cNvPr>
            <p:cNvSpPr/>
            <p:nvPr/>
          </p:nvSpPr>
          <p:spPr>
            <a:xfrm>
              <a:off x="2131906" y="3489094"/>
              <a:ext cx="1510799" cy="240498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984F89EE-6DE7-B4B2-357B-12502FEB1CEC}"/>
                </a:ext>
              </a:extLst>
            </p:cNvPr>
            <p:cNvSpPr/>
            <p:nvPr/>
          </p:nvSpPr>
          <p:spPr>
            <a:xfrm>
              <a:off x="2067779" y="1890460"/>
              <a:ext cx="1313650" cy="56755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RNN</a:t>
              </a:r>
              <a:endParaRPr kumimoji="1" lang="ko-Kore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996F7D-B910-A91C-4940-5E71A4637DBF}"/>
                </a:ext>
              </a:extLst>
            </p:cNvPr>
            <p:cNvSpPr txBox="1"/>
            <p:nvPr/>
          </p:nvSpPr>
          <p:spPr>
            <a:xfrm>
              <a:off x="486637" y="1983759"/>
              <a:ext cx="905472" cy="337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질의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응답</a:t>
              </a:r>
              <a:endPara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129335AA-10E7-98B6-71BA-B068D0E39607}"/>
                </a:ext>
              </a:extLst>
            </p:cNvPr>
            <p:cNvCxnSpPr>
              <a:cxnSpLocks/>
              <a:stCxn id="20" idx="3"/>
            </p:cNvCxnSpPr>
            <p:nvPr/>
          </p:nvCxnSpPr>
          <p:spPr>
            <a:xfrm>
              <a:off x="1392108" y="2152728"/>
              <a:ext cx="639571" cy="50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649EC9A1-8C3A-32F7-DE2F-6C5C08A76406}"/>
                </a:ext>
              </a:extLst>
            </p:cNvPr>
            <p:cNvCxnSpPr>
              <a:cxnSpLocks/>
            </p:cNvCxnSpPr>
            <p:nvPr/>
          </p:nvCxnSpPr>
          <p:spPr>
            <a:xfrm>
              <a:off x="3417528" y="2157819"/>
              <a:ext cx="47382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235D2C-9E2D-312F-9927-CA88FEE7B07A}"/>
                </a:ext>
              </a:extLst>
            </p:cNvPr>
            <p:cNvSpPr txBox="1"/>
            <p:nvPr/>
          </p:nvSpPr>
          <p:spPr>
            <a:xfrm>
              <a:off x="418270" y="3746763"/>
              <a:ext cx="1154340" cy="337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D4E17D-3DC0-275D-D260-599C7DCDC460}"/>
                </a:ext>
              </a:extLst>
            </p:cNvPr>
            <p:cNvSpPr txBox="1"/>
            <p:nvPr/>
          </p:nvSpPr>
          <p:spPr>
            <a:xfrm>
              <a:off x="418270" y="4579327"/>
              <a:ext cx="1183318" cy="337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FC14C81-D1E8-F521-3A92-1F2FCAC3E1BE}"/>
                </a:ext>
              </a:extLst>
            </p:cNvPr>
            <p:cNvSpPr txBox="1"/>
            <p:nvPr/>
          </p:nvSpPr>
          <p:spPr>
            <a:xfrm>
              <a:off x="418270" y="5337575"/>
              <a:ext cx="1188432" cy="33793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endPara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3445D0FE-642B-D08D-E0C9-9130633294D5}"/>
                </a:ext>
              </a:extLst>
            </p:cNvPr>
            <p:cNvSpPr/>
            <p:nvPr/>
          </p:nvSpPr>
          <p:spPr>
            <a:xfrm rot="5400000">
              <a:off x="1494898" y="4399403"/>
              <a:ext cx="2101088" cy="5886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sz="1600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Adaptive Avg Pool</a:t>
              </a:r>
              <a:endParaRPr kumimoji="1" lang="ko-Kore-KR" altLang="en-US" sz="16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C242B41F-634F-1578-59F4-12241EECBB46}"/>
                </a:ext>
              </a:extLst>
            </p:cNvPr>
            <p:cNvSpPr/>
            <p:nvPr/>
          </p:nvSpPr>
          <p:spPr>
            <a:xfrm rot="5400000">
              <a:off x="2730024" y="3845216"/>
              <a:ext cx="994909" cy="5886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 1</a:t>
              </a:r>
              <a:endParaRPr kumimoji="1" lang="ko-Kore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B4A34576-D368-F742-E27B-C1FA25AFD89B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1572610" y="3915732"/>
              <a:ext cx="559295" cy="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A9C382E7-1BB7-714B-F640-2E209EADF5B5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1606702" y="5506544"/>
              <a:ext cx="525204" cy="3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EED1EB3-ED3D-7F3B-1FFE-FD3B46BA9B96}"/>
                </a:ext>
              </a:extLst>
            </p:cNvPr>
            <p:cNvSpPr txBox="1"/>
            <p:nvPr/>
          </p:nvSpPr>
          <p:spPr>
            <a:xfrm>
              <a:off x="6640202" y="3433291"/>
              <a:ext cx="1812307" cy="371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Similarity  Matrix</a:t>
              </a:r>
              <a:endParaRPr kumimoji="1" lang="ko-Kore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82E07504-A513-334F-6066-7C34FBE1B475}"/>
                </a:ext>
              </a:extLst>
            </p:cNvPr>
            <p:cNvGrpSpPr/>
            <p:nvPr/>
          </p:nvGrpSpPr>
          <p:grpSpPr>
            <a:xfrm>
              <a:off x="4058553" y="1783704"/>
              <a:ext cx="700019" cy="1068461"/>
              <a:chOff x="3456255" y="1471367"/>
              <a:chExt cx="700019" cy="106846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D800A3F-E873-E79B-99DC-AC18FC2E7E3F}"/>
                      </a:ext>
                    </a:extLst>
                  </p:cNvPr>
                  <p:cNvSpPr txBox="1"/>
                  <p:nvPr/>
                </p:nvSpPr>
                <p:spPr>
                  <a:xfrm rot="18847936">
                    <a:off x="3528886" y="1912441"/>
                    <a:ext cx="927495" cy="3272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kumimoji="1" lang="en-US" altLang="ko-KR" sz="1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ko-KR" sz="1400" b="0" i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oMath>
                      </m:oMathPara>
                    </a14:m>
                    <a:endParaRPr kumimoji="1" lang="ko-Kore-KR" altLang="en-US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6D800A3F-E873-E79B-99DC-AC18FC2E7E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47936">
                    <a:off x="3528886" y="1912441"/>
                    <a:ext cx="927495" cy="3272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6233408E-46F4-F6CB-6890-B33F70A56796}"/>
                  </a:ext>
                </a:extLst>
              </p:cNvPr>
              <p:cNvGrpSpPr/>
              <p:nvPr/>
            </p:nvGrpSpPr>
            <p:grpSpPr>
              <a:xfrm>
                <a:off x="3456255" y="1471367"/>
                <a:ext cx="628153" cy="731934"/>
                <a:chOff x="3456255" y="1471367"/>
                <a:chExt cx="628153" cy="731934"/>
              </a:xfrm>
            </p:grpSpPr>
            <p:sp>
              <p:nvSpPr>
                <p:cNvPr id="34" name="정육면체 33">
                  <a:extLst>
                    <a:ext uri="{FF2B5EF4-FFF2-40B4-BE49-F238E27FC236}">
                      <a16:creationId xmlns:a16="http://schemas.microsoft.com/office/drawing/2014/main" id="{BBC2B0E2-B28B-03A2-C73D-E5CC2AEE9FA2}"/>
                    </a:ext>
                  </a:extLst>
                </p:cNvPr>
                <p:cNvSpPr/>
                <p:nvPr/>
              </p:nvSpPr>
              <p:spPr>
                <a:xfrm>
                  <a:off x="3456255" y="1569184"/>
                  <a:ext cx="628153" cy="634117"/>
                </a:xfrm>
                <a:prstGeom prst="cube">
                  <a:avLst>
                    <a:gd name="adj" fmla="val 78918"/>
                  </a:avLst>
                </a:prstGeom>
                <a:solidFill>
                  <a:schemeClr val="tx2">
                    <a:lumMod val="25000"/>
                    <a:lumOff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471DD7E1-C870-E321-BA66-049232CFDC21}"/>
                    </a:ext>
                  </a:extLst>
                </p:cNvPr>
                <p:cNvSpPr txBox="1"/>
                <p:nvPr/>
              </p:nvSpPr>
              <p:spPr>
                <a:xfrm>
                  <a:off x="3515742" y="1471367"/>
                  <a:ext cx="281596" cy="4055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r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D84BDBFF-57D1-5B43-2A7E-5DDE0AA8E450}"/>
                </a:ext>
              </a:extLst>
            </p:cNvPr>
            <p:cNvGrpSpPr/>
            <p:nvPr/>
          </p:nvGrpSpPr>
          <p:grpSpPr>
            <a:xfrm>
              <a:off x="3982527" y="3539558"/>
              <a:ext cx="906192" cy="963036"/>
              <a:chOff x="2347324" y="3428464"/>
              <a:chExt cx="906192" cy="963036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E9E85329-6264-C569-D9AE-D8DD6372DD54}"/>
                  </a:ext>
                </a:extLst>
              </p:cNvPr>
              <p:cNvSpPr/>
              <p:nvPr/>
            </p:nvSpPr>
            <p:spPr>
              <a:xfrm>
                <a:off x="2491227" y="3463985"/>
                <a:ext cx="628153" cy="634117"/>
              </a:xfrm>
              <a:prstGeom prst="cube">
                <a:avLst>
                  <a:gd name="adj" fmla="val 7891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7ACD65D-FCCF-5785-86C5-D3F2C2F921D0}"/>
                      </a:ext>
                    </a:extLst>
                  </p:cNvPr>
                  <p:cNvSpPr txBox="1"/>
                  <p:nvPr/>
                </p:nvSpPr>
                <p:spPr>
                  <a:xfrm rot="18847936">
                    <a:off x="2626129" y="3764112"/>
                    <a:ext cx="927496" cy="327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oMath>
                      </m:oMathPara>
                    </a14:m>
                    <a:endParaRPr kumimoji="1" lang="ko-Kore-KR" altLang="en-US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7ACD65D-FCCF-5785-86C5-D3F2C2F921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47936">
                    <a:off x="2626129" y="3764112"/>
                    <a:ext cx="927496" cy="32727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6C683044-55BA-7CEA-F051-557DB4991369}"/>
                  </a:ext>
                </a:extLst>
              </p:cNvPr>
              <p:cNvSpPr txBox="1"/>
              <p:nvPr/>
            </p:nvSpPr>
            <p:spPr>
              <a:xfrm>
                <a:off x="2347324" y="3428464"/>
                <a:ext cx="433304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c1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F8A7208D-29A5-88E0-A833-BC63EED8001C}"/>
                </a:ext>
              </a:extLst>
            </p:cNvPr>
            <p:cNvGrpSpPr/>
            <p:nvPr/>
          </p:nvGrpSpPr>
          <p:grpSpPr>
            <a:xfrm>
              <a:off x="3969735" y="4393094"/>
              <a:ext cx="933689" cy="927515"/>
              <a:chOff x="4953949" y="3523158"/>
              <a:chExt cx="933689" cy="927515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038820A2-3F48-FE57-BA21-335271175787}"/>
                  </a:ext>
                </a:extLst>
              </p:cNvPr>
              <p:cNvSpPr/>
              <p:nvPr/>
            </p:nvSpPr>
            <p:spPr>
              <a:xfrm>
                <a:off x="5125349" y="3523158"/>
                <a:ext cx="628153" cy="634117"/>
              </a:xfrm>
              <a:prstGeom prst="cube">
                <a:avLst>
                  <a:gd name="adj" fmla="val 7891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2489A54-6E85-64AB-AAEB-C749ED8E6ADA}"/>
                      </a:ext>
                    </a:extLst>
                  </p:cNvPr>
                  <p:cNvSpPr txBox="1"/>
                  <p:nvPr/>
                </p:nvSpPr>
                <p:spPr>
                  <a:xfrm rot="18847936">
                    <a:off x="5260251" y="3823285"/>
                    <a:ext cx="927496" cy="327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oMath>
                      </m:oMathPara>
                    </a14:m>
                    <a:endParaRPr kumimoji="1" lang="ko-Kore-KR" altLang="en-US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2489A54-6E85-64AB-AAEB-C749ED8E6A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47936">
                    <a:off x="5260251" y="3823285"/>
                    <a:ext cx="927496" cy="32727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D0F3494-DC3C-972C-870B-379A9DC67683}"/>
                  </a:ext>
                </a:extLst>
              </p:cNvPr>
              <p:cNvSpPr txBox="1"/>
              <p:nvPr/>
            </p:nvSpPr>
            <p:spPr>
              <a:xfrm>
                <a:off x="4953949" y="3532812"/>
                <a:ext cx="470805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c2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CF7BEA6-B62A-BED5-F100-0F23B2779B86}"/>
                </a:ext>
              </a:extLst>
            </p:cNvPr>
            <p:cNvGrpSpPr/>
            <p:nvPr/>
          </p:nvGrpSpPr>
          <p:grpSpPr>
            <a:xfrm>
              <a:off x="3964208" y="5227774"/>
              <a:ext cx="864920" cy="959701"/>
              <a:chOff x="6522343" y="3500625"/>
              <a:chExt cx="864920" cy="959701"/>
            </a:xfrm>
          </p:grpSpPr>
          <p:sp>
            <p:nvSpPr>
              <p:cNvPr id="45" name="정육면체 44">
                <a:extLst>
                  <a:ext uri="{FF2B5EF4-FFF2-40B4-BE49-F238E27FC236}">
                    <a16:creationId xmlns:a16="http://schemas.microsoft.com/office/drawing/2014/main" id="{87BF7D3E-D6CE-97C2-B3FC-2DCF67AE26F1}"/>
                  </a:ext>
                </a:extLst>
              </p:cNvPr>
              <p:cNvSpPr/>
              <p:nvPr/>
            </p:nvSpPr>
            <p:spPr>
              <a:xfrm>
                <a:off x="6624974" y="3532812"/>
                <a:ext cx="628153" cy="634117"/>
              </a:xfrm>
              <a:prstGeom prst="cube">
                <a:avLst>
                  <a:gd name="adj" fmla="val 7891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D004354-1289-D278-BE14-26ABA54CB4DF}"/>
                      </a:ext>
                    </a:extLst>
                  </p:cNvPr>
                  <p:cNvSpPr txBox="1"/>
                  <p:nvPr/>
                </p:nvSpPr>
                <p:spPr>
                  <a:xfrm rot="18847936">
                    <a:off x="6759876" y="3832939"/>
                    <a:ext cx="927495" cy="32727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kumimoji="1" lang="en-US" altLang="ko-KR" sz="1400" i="1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oMath>
                      </m:oMathPara>
                    </a14:m>
                    <a:endParaRPr kumimoji="1" lang="ko-Kore-KR" altLang="en-US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1D004354-1289-D278-BE14-26ABA54CB4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8847936">
                    <a:off x="6759876" y="3832939"/>
                    <a:ext cx="927495" cy="32727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64209A5-96A2-70EB-7ACD-963822FE5417}"/>
                  </a:ext>
                </a:extLst>
              </p:cNvPr>
              <p:cNvSpPr txBox="1"/>
              <p:nvPr/>
            </p:nvSpPr>
            <p:spPr>
              <a:xfrm>
                <a:off x="6522343" y="3500625"/>
                <a:ext cx="477623" cy="4055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c3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6C4843B5-6E6E-EC95-301A-6F6AECD55085}"/>
                </a:ext>
              </a:extLst>
            </p:cNvPr>
            <p:cNvGrpSpPr/>
            <p:nvPr/>
          </p:nvGrpSpPr>
          <p:grpSpPr>
            <a:xfrm>
              <a:off x="6438720" y="1823250"/>
              <a:ext cx="1681141" cy="1595940"/>
              <a:chOff x="5498867" y="1520693"/>
              <a:chExt cx="1681141" cy="1595940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:a16="http://schemas.microsoft.com/office/drawing/2014/main" id="{9BA87CD8-0E05-0BA1-E9A1-AD71C6F22C92}"/>
                  </a:ext>
                </a:extLst>
              </p:cNvPr>
              <p:cNvGrpSpPr/>
              <p:nvPr/>
            </p:nvGrpSpPr>
            <p:grpSpPr>
              <a:xfrm>
                <a:off x="5917605" y="1876403"/>
                <a:ext cx="1226797" cy="1227666"/>
                <a:chOff x="5882500" y="1562007"/>
                <a:chExt cx="1226797" cy="1227666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76DA7B2-6B87-ACCB-6D4F-9050F1E2A57A}"/>
                    </a:ext>
                  </a:extLst>
                </p:cNvPr>
                <p:cNvSpPr/>
                <p:nvPr/>
              </p:nvSpPr>
              <p:spPr>
                <a:xfrm>
                  <a:off x="5882500" y="1562876"/>
                  <a:ext cx="1226797" cy="122679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BF8D2BB-6B48-5516-3BDA-9FDE02345734}"/>
                    </a:ext>
                  </a:extLst>
                </p:cNvPr>
                <p:cNvSpPr/>
                <p:nvPr/>
              </p:nvSpPr>
              <p:spPr>
                <a:xfrm>
                  <a:off x="5882500" y="2373086"/>
                  <a:ext cx="1226797" cy="4165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8E4D434-5C6C-6296-A360-E8E42DD446B0}"/>
                    </a:ext>
                  </a:extLst>
                </p:cNvPr>
                <p:cNvSpPr/>
                <p:nvPr/>
              </p:nvSpPr>
              <p:spPr>
                <a:xfrm>
                  <a:off x="5882500" y="1562876"/>
                  <a:ext cx="1226797" cy="41658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cxnSp>
              <p:nvCxnSpPr>
                <p:cNvPr id="59" name="직선 연결선[R] 58">
                  <a:extLst>
                    <a:ext uri="{FF2B5EF4-FFF2-40B4-BE49-F238E27FC236}">
                      <a16:creationId xmlns:a16="http://schemas.microsoft.com/office/drawing/2014/main" id="{1019F781-A183-483E-0C4D-C0C2B15CDF20}"/>
                    </a:ext>
                  </a:extLst>
                </p:cNvPr>
                <p:cNvCxnSpPr/>
                <p:nvPr/>
              </p:nvCxnSpPr>
              <p:spPr>
                <a:xfrm>
                  <a:off x="6281057" y="1562876"/>
                  <a:ext cx="0" cy="12267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[R] 59">
                  <a:extLst>
                    <a:ext uri="{FF2B5EF4-FFF2-40B4-BE49-F238E27FC236}">
                      <a16:creationId xmlns:a16="http://schemas.microsoft.com/office/drawing/2014/main" id="{7A81FDC2-760E-CCD9-F010-5AB996A7B476}"/>
                    </a:ext>
                  </a:extLst>
                </p:cNvPr>
                <p:cNvCxnSpPr/>
                <p:nvPr/>
              </p:nvCxnSpPr>
              <p:spPr>
                <a:xfrm>
                  <a:off x="6694922" y="1562007"/>
                  <a:ext cx="0" cy="122679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352766-59FA-8B9C-308F-955FB5C82887}"/>
                  </a:ext>
                </a:extLst>
              </p:cNvPr>
              <p:cNvSpPr txBox="1"/>
              <p:nvPr/>
            </p:nvSpPr>
            <p:spPr>
              <a:xfrm>
                <a:off x="5583025" y="2711109"/>
                <a:ext cx="281596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3BF4767-EF6E-1268-4BCD-2D5876712DCA}"/>
                  </a:ext>
                </a:extLst>
              </p:cNvPr>
              <p:cNvSpPr txBox="1"/>
              <p:nvPr/>
            </p:nvSpPr>
            <p:spPr>
              <a:xfrm>
                <a:off x="5924296" y="1520693"/>
                <a:ext cx="433304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c1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7CB3FC-991B-AE5E-E0C1-EB5AEDE98BD5}"/>
                  </a:ext>
                </a:extLst>
              </p:cNvPr>
              <p:cNvSpPr txBox="1"/>
              <p:nvPr/>
            </p:nvSpPr>
            <p:spPr>
              <a:xfrm>
                <a:off x="6313340" y="1520693"/>
                <a:ext cx="470805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c2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FE07B18-71AC-729D-85B0-FB57DB841601}"/>
                  </a:ext>
                </a:extLst>
              </p:cNvPr>
              <p:cNvSpPr txBox="1"/>
              <p:nvPr/>
            </p:nvSpPr>
            <p:spPr>
              <a:xfrm>
                <a:off x="6702385" y="1520693"/>
                <a:ext cx="477623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c3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C7ABE4A-8C08-7319-E7DE-0781E6647540}"/>
                  </a:ext>
                </a:extLst>
              </p:cNvPr>
              <p:cNvSpPr txBox="1"/>
              <p:nvPr/>
            </p:nvSpPr>
            <p:spPr>
              <a:xfrm>
                <a:off x="5498867" y="1913426"/>
                <a:ext cx="470805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c2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5A9F044-AFA3-8BEE-8C4C-47D239F6AC06}"/>
                  </a:ext>
                </a:extLst>
              </p:cNvPr>
              <p:cNvSpPr txBox="1"/>
              <p:nvPr/>
            </p:nvSpPr>
            <p:spPr>
              <a:xfrm>
                <a:off x="5498867" y="2312267"/>
                <a:ext cx="477623" cy="4055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c3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8710EFCA-5D19-F535-A6B8-818BFE28D795}"/>
                </a:ext>
              </a:extLst>
            </p:cNvPr>
            <p:cNvSpPr/>
            <p:nvPr/>
          </p:nvSpPr>
          <p:spPr>
            <a:xfrm rot="5400000">
              <a:off x="7828448" y="2558069"/>
              <a:ext cx="1687286" cy="465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1x1 Conv2D</a:t>
              </a:r>
              <a:endParaRPr kumimoji="1" lang="ko-Kore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B9129AB0-AFCC-14AA-AA75-598045B2044D}"/>
                </a:ext>
              </a:extLst>
            </p:cNvPr>
            <p:cNvCxnSpPr>
              <a:cxnSpLocks/>
            </p:cNvCxnSpPr>
            <p:nvPr/>
          </p:nvCxnSpPr>
          <p:spPr>
            <a:xfrm>
              <a:off x="8904631" y="2788858"/>
              <a:ext cx="59819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7A90C6-44AA-5EEE-4662-F75EE1A85D9F}"/>
                </a:ext>
              </a:extLst>
            </p:cNvPr>
            <p:cNvSpPr txBox="1"/>
            <p:nvPr/>
          </p:nvSpPr>
          <p:spPr>
            <a:xfrm>
              <a:off x="8860885" y="2789733"/>
              <a:ext cx="702565" cy="304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ore-KR" sz="12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flatten</a:t>
              </a:r>
              <a:endPara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8A251A4F-16A9-564E-D553-FE8D1FB1189E}"/>
                </a:ext>
              </a:extLst>
            </p:cNvPr>
            <p:cNvSpPr/>
            <p:nvPr/>
          </p:nvSpPr>
          <p:spPr>
            <a:xfrm rot="5400000">
              <a:off x="8891725" y="2558069"/>
              <a:ext cx="1687286" cy="465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Layer</a:t>
              </a:r>
              <a:r>
                <a:rPr kumimoji="1" lang="ko-KR" altLang="en-US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Norm</a:t>
              </a:r>
              <a:endParaRPr kumimoji="1" lang="ko-Kore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65" name="직선 화살표 연결선 64">
              <a:extLst>
                <a:ext uri="{FF2B5EF4-FFF2-40B4-BE49-F238E27FC236}">
                  <a16:creationId xmlns:a16="http://schemas.microsoft.com/office/drawing/2014/main" id="{370E6A4F-C982-6652-1E9B-B6413BB26B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84255" y="2788424"/>
              <a:ext cx="355296" cy="26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모서리가 둥근 직사각형 65">
              <a:extLst>
                <a:ext uri="{FF2B5EF4-FFF2-40B4-BE49-F238E27FC236}">
                  <a16:creationId xmlns:a16="http://schemas.microsoft.com/office/drawing/2014/main" id="{43216818-E5C2-BDF9-6E1C-491C47C9180C}"/>
                </a:ext>
              </a:extLst>
            </p:cNvPr>
            <p:cNvSpPr/>
            <p:nvPr/>
          </p:nvSpPr>
          <p:spPr>
            <a:xfrm rot="5400000">
              <a:off x="9664887" y="2558069"/>
              <a:ext cx="1680155" cy="46508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 Layer </a:t>
              </a:r>
              <a:endParaRPr kumimoji="1" lang="ko-Kore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67" name="직선 화살표 연결선 66">
              <a:extLst>
                <a:ext uri="{FF2B5EF4-FFF2-40B4-BE49-F238E27FC236}">
                  <a16:creationId xmlns:a16="http://schemas.microsoft.com/office/drawing/2014/main" id="{75B516BB-0EA9-77E6-EE3E-9A7BD1610C28}"/>
                </a:ext>
              </a:extLst>
            </p:cNvPr>
            <p:cNvCxnSpPr>
              <a:cxnSpLocks/>
            </p:cNvCxnSpPr>
            <p:nvPr/>
          </p:nvCxnSpPr>
          <p:spPr>
            <a:xfrm>
              <a:off x="9967908" y="2788825"/>
              <a:ext cx="304517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화살표 연결선 67">
              <a:extLst>
                <a:ext uri="{FF2B5EF4-FFF2-40B4-BE49-F238E27FC236}">
                  <a16:creationId xmlns:a16="http://schemas.microsoft.com/office/drawing/2014/main" id="{3786798F-FBAA-F920-B8EF-A6D5AEFA52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52397" y="2792359"/>
              <a:ext cx="304517" cy="35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61318E2-9B79-C5EC-FD44-D9A59CD02168}"/>
                </a:ext>
              </a:extLst>
            </p:cNvPr>
            <p:cNvSpPr txBox="1"/>
            <p:nvPr/>
          </p:nvSpPr>
          <p:spPr>
            <a:xfrm>
              <a:off x="11087357" y="2607693"/>
              <a:ext cx="619103" cy="4055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순위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82CDE4-3E95-8D91-2291-9284D15C7F1A}"/>
                </a:ext>
              </a:extLst>
            </p:cNvPr>
            <p:cNvSpPr txBox="1"/>
            <p:nvPr/>
          </p:nvSpPr>
          <p:spPr>
            <a:xfrm>
              <a:off x="1889821" y="1360351"/>
              <a:ext cx="1890470" cy="371730"/>
            </a:xfrm>
            <a:prstGeom prst="rect">
              <a:avLst/>
            </a:prstGeom>
            <a:solidFill>
              <a:srgbClr val="0B4AD6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1.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요구 사항 추정부</a:t>
              </a:r>
              <a:endParaRPr kumimoji="1" lang="ko-Kore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92A99C-D54C-3477-53C6-3176A4F08907}"/>
                </a:ext>
              </a:extLst>
            </p:cNvPr>
            <p:cNvSpPr txBox="1"/>
            <p:nvPr/>
          </p:nvSpPr>
          <p:spPr>
            <a:xfrm>
              <a:off x="7683119" y="1360351"/>
              <a:ext cx="2459872" cy="371730"/>
            </a:xfrm>
            <a:prstGeom prst="rect">
              <a:avLst/>
            </a:prstGeom>
            <a:solidFill>
              <a:srgbClr val="0B4AD6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3.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패션 코디네이션 결정부</a:t>
              </a:r>
              <a:endParaRPr kumimoji="1" lang="ko-Kore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2AB5FB5-DB2F-AFF2-E225-559D3B86F516}"/>
                </a:ext>
              </a:extLst>
            </p:cNvPr>
            <p:cNvSpPr txBox="1"/>
            <p:nvPr/>
          </p:nvSpPr>
          <p:spPr>
            <a:xfrm>
              <a:off x="1582044" y="3022845"/>
              <a:ext cx="2433715" cy="371730"/>
            </a:xfrm>
            <a:prstGeom prst="rect">
              <a:avLst/>
            </a:prstGeom>
            <a:solidFill>
              <a:srgbClr val="0B4AD6"/>
            </a:solidFill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2.</a:t>
              </a:r>
              <a:r>
                <a:rPr kumimoji="1" lang="ko-KR" altLang="en-US" sz="1600" b="1" dirty="0">
                  <a:solidFill>
                    <a:schemeClr val="bg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패션 코디네이션 평가부</a:t>
              </a:r>
              <a:endParaRPr kumimoji="1" lang="ko-Kore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738B5CBB-82AF-5A0A-C060-2898679C4AF6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1601588" y="4748296"/>
              <a:ext cx="530317" cy="3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BA6C61-E25B-B219-14AD-873A2D017072}"/>
                    </a:ext>
                  </a:extLst>
                </p:cNvPr>
                <p:cNvSpPr txBox="1"/>
                <p:nvPr/>
              </p:nvSpPr>
              <p:spPr>
                <a:xfrm>
                  <a:off x="634043" y="4085317"/>
                  <a:ext cx="1205274" cy="337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4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4</a:t>
                  </a:r>
                  <a14:m>
                    <m:oMath xmlns:m="http://schemas.openxmlformats.org/officeDocument/2006/math">
                      <m:r>
                        <a:rPr kumimoji="1"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2</a:t>
                  </a:r>
                  <a:r>
                    <a:rPr kumimoji="1" lang="en-US" altLang="ko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560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CBA6C61-E25B-B219-14AD-873A2D0170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43" y="4085317"/>
                  <a:ext cx="1205274" cy="337937"/>
                </a:xfrm>
                <a:prstGeom prst="rect">
                  <a:avLst/>
                </a:prstGeom>
                <a:blipFill>
                  <a:blip r:embed="rId8"/>
                  <a:stretch>
                    <a:fillRect t="-3922" b="-1960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118A871-3E0C-4A83-2CC3-0AE7CFC4BC39}"/>
                    </a:ext>
                  </a:extLst>
                </p:cNvPr>
                <p:cNvSpPr txBox="1"/>
                <p:nvPr/>
              </p:nvSpPr>
              <p:spPr>
                <a:xfrm>
                  <a:off x="634044" y="4905907"/>
                  <a:ext cx="1205274" cy="337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4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4</a:t>
                  </a:r>
                  <a14:m>
                    <m:oMath xmlns:m="http://schemas.openxmlformats.org/officeDocument/2006/math">
                      <m:r>
                        <a:rPr kumimoji="1"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2</a:t>
                  </a:r>
                  <a:r>
                    <a:rPr kumimoji="1" lang="en-US" altLang="ko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560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118A871-3E0C-4A83-2CC3-0AE7CFC4BC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44" y="4905907"/>
                  <a:ext cx="1205274" cy="33793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AD7DAF8-F470-2A42-B0DD-6748E3E68DED}"/>
                    </a:ext>
                  </a:extLst>
                </p:cNvPr>
                <p:cNvSpPr txBox="1"/>
                <p:nvPr/>
              </p:nvSpPr>
              <p:spPr>
                <a:xfrm>
                  <a:off x="634043" y="5676129"/>
                  <a:ext cx="1205274" cy="33793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sz="1400" i="1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4</a:t>
                  </a:r>
                  <a14:m>
                    <m:oMath xmlns:m="http://schemas.openxmlformats.org/officeDocument/2006/math">
                      <m:r>
                        <a:rPr kumimoji="1" lang="en-US" altLang="ko-K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a14:m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2</a:t>
                  </a:r>
                  <a:r>
                    <a:rPr kumimoji="1" lang="en-US" altLang="ko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560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AD7DAF8-F470-2A42-B0DD-6748E3E68D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043" y="5676129"/>
                  <a:ext cx="1205274" cy="337937"/>
                </a:xfrm>
                <a:prstGeom prst="rect">
                  <a:avLst/>
                </a:prstGeom>
                <a:blipFill>
                  <a:blip r:embed="rId9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8E21FE8-1222-CD9C-4A13-E0805C661CA8}"/>
                </a:ext>
              </a:extLst>
            </p:cNvPr>
            <p:cNvSpPr/>
            <p:nvPr/>
          </p:nvSpPr>
          <p:spPr>
            <a:xfrm rot="5400000">
              <a:off x="2730025" y="4952503"/>
              <a:ext cx="994909" cy="588687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ore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 </a:t>
              </a:r>
              <a:r>
                <a:rPr kumimoji="1" lang="en-US" altLang="ko-KR" dirty="0">
                  <a:solidFill>
                    <a:schemeClr val="tx1"/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kumimoji="1" lang="ko-Kore-KR" altLang="en-US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78" name="직선 화살표 연결선 77">
              <a:extLst>
                <a:ext uri="{FF2B5EF4-FFF2-40B4-BE49-F238E27FC236}">
                  <a16:creationId xmlns:a16="http://schemas.microsoft.com/office/drawing/2014/main" id="{9A3197AB-8E89-42B4-C034-339C8F8EFD0E}"/>
                </a:ext>
              </a:extLst>
            </p:cNvPr>
            <p:cNvCxnSpPr>
              <a:cxnSpLocks/>
            </p:cNvCxnSpPr>
            <p:nvPr/>
          </p:nvCxnSpPr>
          <p:spPr>
            <a:xfrm>
              <a:off x="3643691" y="3908890"/>
              <a:ext cx="3523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0AA4B175-91A2-2586-65D7-F40061CA5E12}"/>
                </a:ext>
              </a:extLst>
            </p:cNvPr>
            <p:cNvCxnSpPr>
              <a:cxnSpLocks/>
            </p:cNvCxnSpPr>
            <p:nvPr/>
          </p:nvCxnSpPr>
          <p:spPr>
            <a:xfrm>
              <a:off x="3643691" y="5499702"/>
              <a:ext cx="3523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화살표 연결선 79">
              <a:extLst>
                <a:ext uri="{FF2B5EF4-FFF2-40B4-BE49-F238E27FC236}">
                  <a16:creationId xmlns:a16="http://schemas.microsoft.com/office/drawing/2014/main" id="{2A5946F0-2FE9-56C5-D99E-8D5C48E67CF3}"/>
                </a:ext>
              </a:extLst>
            </p:cNvPr>
            <p:cNvCxnSpPr>
              <a:cxnSpLocks/>
            </p:cNvCxnSpPr>
            <p:nvPr/>
          </p:nvCxnSpPr>
          <p:spPr>
            <a:xfrm>
              <a:off x="3643691" y="4741454"/>
              <a:ext cx="35236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꺾인 연결선[E] 80">
              <a:extLst>
                <a:ext uri="{FF2B5EF4-FFF2-40B4-BE49-F238E27FC236}">
                  <a16:creationId xmlns:a16="http://schemas.microsoft.com/office/drawing/2014/main" id="{431DAC3A-6941-62FE-A32A-CB837875F976}"/>
                </a:ext>
              </a:extLst>
            </p:cNvPr>
            <p:cNvCxnSpPr>
              <a:cxnSpLocks/>
              <a:stCxn id="32" idx="2"/>
              <a:endCxn id="55" idx="1"/>
            </p:cNvCxnSpPr>
            <p:nvPr/>
          </p:nvCxnSpPr>
          <p:spPr>
            <a:xfrm>
              <a:off x="4712382" y="2506074"/>
              <a:ext cx="1726338" cy="311512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꺾인 연결선[E] 81">
              <a:extLst>
                <a:ext uri="{FF2B5EF4-FFF2-40B4-BE49-F238E27FC236}">
                  <a16:creationId xmlns:a16="http://schemas.microsoft.com/office/drawing/2014/main" id="{92FFFAEE-5CA0-32F7-9991-BD02CBB2AB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3998" y="2799490"/>
              <a:ext cx="1603189" cy="134651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꺾인 연결선[E] 82">
              <a:extLst>
                <a:ext uri="{FF2B5EF4-FFF2-40B4-BE49-F238E27FC236}">
                  <a16:creationId xmlns:a16="http://schemas.microsoft.com/office/drawing/2014/main" id="{C20628F8-A5BB-7D73-4AC7-E216727C2E36}"/>
                </a:ext>
              </a:extLst>
            </p:cNvPr>
            <p:cNvCxnSpPr>
              <a:cxnSpLocks/>
              <a:stCxn id="42" idx="2"/>
              <a:endCxn id="55" idx="1"/>
            </p:cNvCxnSpPr>
            <p:nvPr/>
          </p:nvCxnSpPr>
          <p:spPr>
            <a:xfrm flipV="1">
              <a:off x="4857235" y="2817586"/>
              <a:ext cx="1581485" cy="215693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꺾인 연결선[E] 83">
              <a:extLst>
                <a:ext uri="{FF2B5EF4-FFF2-40B4-BE49-F238E27FC236}">
                  <a16:creationId xmlns:a16="http://schemas.microsoft.com/office/drawing/2014/main" id="{39D4707C-22DE-B428-DC7B-8510FC716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4407" y="2799490"/>
              <a:ext cx="1662780" cy="3031393"/>
            </a:xfrm>
            <a:prstGeom prst="bentConnector3">
              <a:avLst>
                <a:gd name="adj1" fmla="val 51918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E3799-389F-825E-CA1B-1B861D7A10C3}"/>
                </a:ext>
              </a:extLst>
            </p:cNvPr>
            <p:cNvSpPr txBox="1"/>
            <p:nvPr/>
          </p:nvSpPr>
          <p:spPr>
            <a:xfrm>
              <a:off x="6561988" y="4917881"/>
              <a:ext cx="5283481" cy="923330"/>
            </a:xfrm>
            <a:prstGeom prst="rect">
              <a:avLst/>
            </a:prstGeom>
            <a:solidFill>
              <a:srgbClr val="0B4AD6">
                <a:alpha val="12317"/>
              </a:srgb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kumimoji="1" lang="ko-Kore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사용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한 목적함수</a:t>
              </a:r>
              <a:endPara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  <a:p>
              <a:pPr marL="342900" indent="-342900">
                <a:buAutoNum type="arabicPeriod"/>
              </a:pP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Cross-Entropy loss (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베이스라인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</a:p>
            <a:p>
              <a:pPr marL="342900" indent="-342900">
                <a:buAutoNum type="arabicPeriod"/>
              </a:pP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Cosine-Ranking Loss (</a:t>
              </a:r>
              <a:r>
                <a:rPr kumimoji="1" lang="ko-KR" altLang="en-US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직접 개발</a:t>
              </a:r>
              <a:r>
                <a:rPr kumimoji="1" lang="en-US" altLang="ko-KR" sz="16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)</a:t>
              </a:r>
              <a:endParaRPr kumimoji="1" lang="ko-Kore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EC36AAE-2AA8-AD68-4B25-C672E04BAEAB}"/>
                </a:ext>
              </a:extLst>
            </p:cNvPr>
            <p:cNvSpPr txBox="1"/>
            <p:nvPr/>
          </p:nvSpPr>
          <p:spPr>
            <a:xfrm>
              <a:off x="9604136" y="4193085"/>
              <a:ext cx="2105246" cy="709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Cross-Entropy loss</a:t>
              </a:r>
              <a:endParaRPr lang="ko-Kore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87" name="구부러진 연결선[U] 86">
              <a:extLst>
                <a:ext uri="{FF2B5EF4-FFF2-40B4-BE49-F238E27FC236}">
                  <a16:creationId xmlns:a16="http://schemas.microsoft.com/office/drawing/2014/main" id="{D2F8C4AC-FE94-9EA1-2F5C-7615CFDDBF3D}"/>
                </a:ext>
              </a:extLst>
            </p:cNvPr>
            <p:cNvCxnSpPr>
              <a:stCxn id="69" idx="2"/>
              <a:endCxn id="86" idx="0"/>
            </p:cNvCxnSpPr>
            <p:nvPr/>
          </p:nvCxnSpPr>
          <p:spPr>
            <a:xfrm rot="5400000">
              <a:off x="10436900" y="3233077"/>
              <a:ext cx="1179867" cy="740149"/>
            </a:xfrm>
            <a:prstGeom prst="curvedConnector3">
              <a:avLst>
                <a:gd name="adj1" fmla="val 50000"/>
              </a:avLst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555DF4F3-535D-18E5-CBC0-72F551D1ACA0}"/>
                </a:ext>
              </a:extLst>
            </p:cNvPr>
            <p:cNvSpPr txBox="1"/>
            <p:nvPr/>
          </p:nvSpPr>
          <p:spPr>
            <a:xfrm>
              <a:off x="6802207" y="4188407"/>
              <a:ext cx="2476070" cy="7096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ko-KR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Cosine-Ranking Loss</a:t>
              </a:r>
              <a:endParaRPr lang="ko-Kore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89" name="구부러진 연결선[U] 88">
              <a:extLst>
                <a:ext uri="{FF2B5EF4-FFF2-40B4-BE49-F238E27FC236}">
                  <a16:creationId xmlns:a16="http://schemas.microsoft.com/office/drawing/2014/main" id="{8E19A094-0EED-6143-873E-0F7176BA14EF}"/>
                </a:ext>
              </a:extLst>
            </p:cNvPr>
            <p:cNvCxnSpPr>
              <a:cxnSpLocks/>
              <a:stCxn id="30" idx="2"/>
              <a:endCxn id="88" idx="0"/>
            </p:cNvCxnSpPr>
            <p:nvPr/>
          </p:nvCxnSpPr>
          <p:spPr>
            <a:xfrm rot="16200000" flipH="1">
              <a:off x="7601605" y="3749771"/>
              <a:ext cx="383387" cy="493885"/>
            </a:xfrm>
            <a:prstGeom prst="curvedConnector3">
              <a:avLst/>
            </a:prstGeom>
            <a:ln w="22225">
              <a:solidFill>
                <a:schemeClr val="bg1">
                  <a:lumMod val="50000"/>
                </a:schemeClr>
              </a:solidFill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FBD2A946-8B47-8917-4B2A-A2EAD71FD4F3}"/>
                </a:ext>
              </a:extLst>
            </p:cNvPr>
            <p:cNvCxnSpPr/>
            <p:nvPr/>
          </p:nvCxnSpPr>
          <p:spPr>
            <a:xfrm>
              <a:off x="7079112" y="3198332"/>
              <a:ext cx="778089" cy="0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4E1D9FAB-BB77-8712-0CA3-272BB2735079}"/>
                </a:ext>
              </a:extLst>
            </p:cNvPr>
            <p:cNvSpPr txBox="1"/>
            <p:nvPr/>
          </p:nvSpPr>
          <p:spPr>
            <a:xfrm rot="5400000">
              <a:off x="4869551" y="4382960"/>
              <a:ext cx="2003332" cy="3927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dirty="0">
                  <a:solidFill>
                    <a:schemeClr val="bg1">
                      <a:lumMod val="65000"/>
                    </a:schemeClr>
                  </a:solidFill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cosine similarity</a:t>
              </a:r>
              <a:endParaRPr kumimoji="1" lang="ko-Kore-KR" altLang="en-US" dirty="0">
                <a:solidFill>
                  <a:schemeClr val="bg1">
                    <a:lumMod val="6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378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84074E-E05D-5FBD-43CF-11AEA8A59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5DA21FB7-0298-B17F-8F4D-E8B238B38E6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209C1B0-9F47-25B4-BBAC-5B52389B4BD1}"/>
              </a:ext>
            </a:extLst>
          </p:cNvPr>
          <p:cNvSpPr txBox="1"/>
          <p:nvPr/>
        </p:nvSpPr>
        <p:spPr>
          <a:xfrm>
            <a:off x="469690" y="1654949"/>
            <a:ext cx="4886274" cy="338554"/>
          </a:xfrm>
          <a:prstGeom prst="rect">
            <a:avLst/>
          </a:prstGeom>
          <a:noFill/>
          <a:ln w="12700">
            <a:solidFill>
              <a:srgbClr val="0B4AD6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접근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 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결정을 위한 정보로 벡터간 유사도를 사용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EAED8D-BE27-AF34-F080-CDA8DBFDEEBF}"/>
              </a:ext>
            </a:extLst>
          </p:cNvPr>
          <p:cNvSpPr txBox="1"/>
          <p:nvPr/>
        </p:nvSpPr>
        <p:spPr>
          <a:xfrm>
            <a:off x="466065" y="5226578"/>
            <a:ext cx="5269022" cy="88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en-US" altLang="ko-Kore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 Layer</a:t>
            </a:r>
            <a:r>
              <a: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</a:t>
            </a:r>
            <a:r>
              <a:rPr kumimoji="1" lang="en-US" altLang="ko-Kore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진행할 수록 학습 데이터에 의존하는 경향을 보일 것이라 예상하여 </a:t>
            </a:r>
            <a:r>
              <a: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순위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예측을 위한 패션 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코디네이션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결정부의 입력으로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개 벡터의 유사도 맵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(similarity map)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을 주는 방식을 설계함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</p:txBody>
      </p: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2CA249AB-72A7-67E2-E2C1-6F829DF30801}"/>
              </a:ext>
            </a:extLst>
          </p:cNvPr>
          <p:cNvGrpSpPr/>
          <p:nvPr/>
        </p:nvGrpSpPr>
        <p:grpSpPr>
          <a:xfrm>
            <a:off x="505345" y="2141355"/>
            <a:ext cx="5229742" cy="3024142"/>
            <a:chOff x="211184" y="2343948"/>
            <a:chExt cx="5568576" cy="3416937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6E72065A-7BD4-7B7C-9083-D9F3C5F714DE}"/>
                </a:ext>
              </a:extLst>
            </p:cNvPr>
            <p:cNvSpPr/>
            <p:nvPr/>
          </p:nvSpPr>
          <p:spPr>
            <a:xfrm>
              <a:off x="211184" y="2343948"/>
              <a:ext cx="5568576" cy="3416937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1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E0D6C2-C399-E6F7-6FAC-C38EFB391C58}"/>
                </a:ext>
              </a:extLst>
            </p:cNvPr>
            <p:cNvSpPr txBox="1"/>
            <p:nvPr/>
          </p:nvSpPr>
          <p:spPr>
            <a:xfrm>
              <a:off x="394348" y="4654463"/>
              <a:ext cx="753067" cy="295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질의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응답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DEF654-4488-1F33-27D7-957CC9900616}"/>
                </a:ext>
              </a:extLst>
            </p:cNvPr>
            <p:cNvSpPr txBox="1"/>
            <p:nvPr/>
          </p:nvSpPr>
          <p:spPr>
            <a:xfrm>
              <a:off x="379026" y="2517826"/>
              <a:ext cx="1392369" cy="3825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ore-KR" altLang="en-US" sz="1600" b="1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베이스라인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F55CB1-9BB6-8CA4-44EB-0E53E68C57CB}"/>
                </a:ext>
              </a:extLst>
            </p:cNvPr>
            <p:cNvSpPr txBox="1"/>
            <p:nvPr/>
          </p:nvSpPr>
          <p:spPr>
            <a:xfrm>
              <a:off x="1466591" y="4654463"/>
              <a:ext cx="949357" cy="295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ADFF4A-47EB-A2AD-FF00-1EF3EBD07DF8}"/>
                </a:ext>
              </a:extLst>
            </p:cNvPr>
            <p:cNvSpPr txBox="1"/>
            <p:nvPr/>
          </p:nvSpPr>
          <p:spPr>
            <a:xfrm>
              <a:off x="2931570" y="4654463"/>
              <a:ext cx="971545" cy="295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998C2F-419B-4FC1-8BAC-8E088016E10B}"/>
                </a:ext>
              </a:extLst>
            </p:cNvPr>
            <p:cNvSpPr txBox="1"/>
            <p:nvPr/>
          </p:nvSpPr>
          <p:spPr>
            <a:xfrm>
              <a:off x="4396549" y="4654463"/>
              <a:ext cx="974959" cy="295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3C0874-2917-85E3-BEA7-62347D426ADC}"/>
                    </a:ext>
                  </a:extLst>
                </p:cNvPr>
                <p:cNvSpPr txBox="1"/>
                <p:nvPr/>
              </p:nvSpPr>
              <p:spPr>
                <a:xfrm>
                  <a:off x="2427740" y="4105510"/>
                  <a:ext cx="689436" cy="299212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1100" i="1" dirty="0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연결</m:t>
                        </m:r>
                      </m:oMath>
                    </m:oMathPara>
                  </a14:m>
                  <a:endParaRPr kumimoji="1" lang="ko-Kore-KR" altLang="en-US" sz="11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F3C0874-2917-85E3-BEA7-62347D426A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740" y="4105510"/>
                  <a:ext cx="689436" cy="29921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1F82D9-42A7-4F5B-36D4-722F500B43CA}"/>
                </a:ext>
              </a:extLst>
            </p:cNvPr>
            <p:cNvSpPr txBox="1"/>
            <p:nvPr/>
          </p:nvSpPr>
          <p:spPr>
            <a:xfrm>
              <a:off x="2427740" y="3579623"/>
              <a:ext cx="689436" cy="295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6" name="꺾인 연결선[E] 15">
              <a:extLst>
                <a:ext uri="{FF2B5EF4-FFF2-40B4-BE49-F238E27FC236}">
                  <a16:creationId xmlns:a16="http://schemas.microsoft.com/office/drawing/2014/main" id="{95A5DA45-93D8-8B19-5FAD-1386F13BCBE1}"/>
                </a:ext>
              </a:extLst>
            </p:cNvPr>
            <p:cNvCxnSpPr>
              <a:stCxn id="3" idx="0"/>
              <a:endCxn id="13" idx="1"/>
            </p:cNvCxnSpPr>
            <p:nvPr/>
          </p:nvCxnSpPr>
          <p:spPr>
            <a:xfrm rot="5400000" flipH="1" flipV="1">
              <a:off x="1399638" y="3626361"/>
              <a:ext cx="399347" cy="1656858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601A1625-D6AE-30BC-5389-6D36B83D1F53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09999" y="4192005"/>
              <a:ext cx="241176" cy="683741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꺾인 연결선[E] 94">
              <a:extLst>
                <a:ext uri="{FF2B5EF4-FFF2-40B4-BE49-F238E27FC236}">
                  <a16:creationId xmlns:a16="http://schemas.microsoft.com/office/drawing/2014/main" id="{4A11DB8F-54C2-B660-4E50-1F1A3530A6CB}"/>
                </a:ext>
              </a:extLst>
            </p:cNvPr>
            <p:cNvCxnSpPr>
              <a:cxnSpLocks/>
              <a:stCxn id="7" idx="0"/>
              <a:endCxn id="13" idx="2"/>
            </p:cNvCxnSpPr>
            <p:nvPr/>
          </p:nvCxnSpPr>
          <p:spPr>
            <a:xfrm rot="16200000" flipV="1">
              <a:off x="2970030" y="4207150"/>
              <a:ext cx="249741" cy="64488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꺾인 연결선[E] 97">
              <a:extLst>
                <a:ext uri="{FF2B5EF4-FFF2-40B4-BE49-F238E27FC236}">
                  <a16:creationId xmlns:a16="http://schemas.microsoft.com/office/drawing/2014/main" id="{624F85DE-9359-C556-6CBE-E08470BE911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774979" y="3410766"/>
              <a:ext cx="241176" cy="224621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BBCFACF-6048-3348-208F-AB82FF728B3B}"/>
                </a:ext>
              </a:extLst>
            </p:cNvPr>
            <p:cNvSpPr txBox="1"/>
            <p:nvPr/>
          </p:nvSpPr>
          <p:spPr>
            <a:xfrm>
              <a:off x="2427740" y="3134846"/>
              <a:ext cx="689436" cy="2955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05" name="직선 화살표 연결선 104">
              <a:extLst>
                <a:ext uri="{FF2B5EF4-FFF2-40B4-BE49-F238E27FC236}">
                  <a16:creationId xmlns:a16="http://schemas.microsoft.com/office/drawing/2014/main" id="{36E13AAC-9595-4652-3139-661C19900F9E}"/>
                </a:ext>
              </a:extLst>
            </p:cNvPr>
            <p:cNvCxnSpPr>
              <a:cxnSpLocks/>
              <a:stCxn id="13" idx="0"/>
              <a:endCxn id="14" idx="2"/>
            </p:cNvCxnSpPr>
            <p:nvPr/>
          </p:nvCxnSpPr>
          <p:spPr>
            <a:xfrm flipV="1">
              <a:off x="2772458" y="3875213"/>
              <a:ext cx="0" cy="2302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>
              <a:extLst>
                <a:ext uri="{FF2B5EF4-FFF2-40B4-BE49-F238E27FC236}">
                  <a16:creationId xmlns:a16="http://schemas.microsoft.com/office/drawing/2014/main" id="{AF42703D-B066-DB84-5250-CF38235734EB}"/>
                </a:ext>
              </a:extLst>
            </p:cNvPr>
            <p:cNvCxnSpPr>
              <a:cxnSpLocks/>
              <a:stCxn id="14" idx="0"/>
              <a:endCxn id="102" idx="2"/>
            </p:cNvCxnSpPr>
            <p:nvPr/>
          </p:nvCxnSpPr>
          <p:spPr>
            <a:xfrm flipV="1">
              <a:off x="2772458" y="3430435"/>
              <a:ext cx="0" cy="14918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화살표 연결선 108">
              <a:extLst>
                <a:ext uri="{FF2B5EF4-FFF2-40B4-BE49-F238E27FC236}">
                  <a16:creationId xmlns:a16="http://schemas.microsoft.com/office/drawing/2014/main" id="{D3975D59-472D-4866-0A48-C924C0C1E604}"/>
                </a:ext>
              </a:extLst>
            </p:cNvPr>
            <p:cNvCxnSpPr>
              <a:cxnSpLocks/>
              <a:stCxn id="102" idx="0"/>
            </p:cNvCxnSpPr>
            <p:nvPr/>
          </p:nvCxnSpPr>
          <p:spPr>
            <a:xfrm flipV="1">
              <a:off x="2772458" y="2892306"/>
              <a:ext cx="0" cy="24253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4C0420E-CD72-4157-7FED-52F2CA3C5BD0}"/>
                </a:ext>
              </a:extLst>
            </p:cNvPr>
            <p:cNvSpPr txBox="1"/>
            <p:nvPr/>
          </p:nvSpPr>
          <p:spPr>
            <a:xfrm>
              <a:off x="2524633" y="2629705"/>
              <a:ext cx="495649" cy="295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순위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CB5C872-61D3-A216-6CB0-A8E1FD331A0A}"/>
                </a:ext>
              </a:extLst>
            </p:cNvPr>
            <p:cNvSpPr txBox="1"/>
            <p:nvPr/>
          </p:nvSpPr>
          <p:spPr>
            <a:xfrm>
              <a:off x="1243333" y="3968200"/>
              <a:ext cx="466314" cy="29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300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E5EFF9-982D-30BA-0663-304689BD5129}"/>
                </a:ext>
              </a:extLst>
            </p:cNvPr>
            <p:cNvSpPr txBox="1"/>
            <p:nvPr/>
          </p:nvSpPr>
          <p:spPr>
            <a:xfrm>
              <a:off x="1791856" y="4951800"/>
              <a:ext cx="466314" cy="29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600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A6B9E99-4A7B-35FE-8556-93392A9C1F2C}"/>
                </a:ext>
              </a:extLst>
            </p:cNvPr>
            <p:cNvSpPr txBox="1"/>
            <p:nvPr/>
          </p:nvSpPr>
          <p:spPr>
            <a:xfrm>
              <a:off x="3258598" y="4962239"/>
              <a:ext cx="466314" cy="29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600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50CE2C6-99AD-D263-4582-9A652A744CF2}"/>
                </a:ext>
              </a:extLst>
            </p:cNvPr>
            <p:cNvSpPr txBox="1"/>
            <p:nvPr/>
          </p:nvSpPr>
          <p:spPr>
            <a:xfrm>
              <a:off x="4746977" y="4972138"/>
              <a:ext cx="466314" cy="29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600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1F95E6F-537A-F1BF-3DC1-C7AE5542B782}"/>
                </a:ext>
              </a:extLst>
            </p:cNvPr>
            <p:cNvSpPr txBox="1"/>
            <p:nvPr/>
          </p:nvSpPr>
          <p:spPr>
            <a:xfrm>
              <a:off x="2282916" y="3852496"/>
              <a:ext cx="524349" cy="29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2100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488B479-BA75-F590-4F9B-F6DAB34D29ED}"/>
                </a:ext>
              </a:extLst>
            </p:cNvPr>
            <p:cNvSpPr txBox="1"/>
            <p:nvPr/>
          </p:nvSpPr>
          <p:spPr>
            <a:xfrm>
              <a:off x="2538522" y="2863048"/>
              <a:ext cx="288801" cy="2955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85BF45-71A9-464B-3491-E13D137758FD}"/>
              </a:ext>
            </a:extLst>
          </p:cNvPr>
          <p:cNvGrpSpPr/>
          <p:nvPr/>
        </p:nvGrpSpPr>
        <p:grpSpPr>
          <a:xfrm>
            <a:off x="6316110" y="2062192"/>
            <a:ext cx="5229742" cy="3024139"/>
            <a:chOff x="5944630" y="1905027"/>
            <a:chExt cx="5229742" cy="3024139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501B2474-15B0-9298-C7FC-B42724D690DB}"/>
                </a:ext>
              </a:extLst>
            </p:cNvPr>
            <p:cNvSpPr/>
            <p:nvPr/>
          </p:nvSpPr>
          <p:spPr>
            <a:xfrm>
              <a:off x="5944630" y="1905027"/>
              <a:ext cx="5229742" cy="30241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01882C30-D06A-8A2D-E954-7648EEF08CA8}"/>
                </a:ext>
              </a:extLst>
            </p:cNvPr>
            <p:cNvSpPr txBox="1"/>
            <p:nvPr/>
          </p:nvSpPr>
          <p:spPr>
            <a:xfrm>
              <a:off x="6126810" y="4308467"/>
              <a:ext cx="70724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질의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응답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283B9CE0-947C-9ED0-5077-F14148D55416}"/>
                </a:ext>
              </a:extLst>
            </p:cNvPr>
            <p:cNvSpPr txBox="1"/>
            <p:nvPr/>
          </p:nvSpPr>
          <p:spPr>
            <a:xfrm>
              <a:off x="7133809" y="4308467"/>
              <a:ext cx="891591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59F7F02A-05D9-3802-6854-6577DA346019}"/>
                </a:ext>
              </a:extLst>
            </p:cNvPr>
            <p:cNvSpPr txBox="1"/>
            <p:nvPr/>
          </p:nvSpPr>
          <p:spPr>
            <a:xfrm>
              <a:off x="8509648" y="4308467"/>
              <a:ext cx="912429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EAD9322-5E87-AE21-A8E0-081BCE058713}"/>
                </a:ext>
              </a:extLst>
            </p:cNvPr>
            <p:cNvSpPr txBox="1"/>
            <p:nvPr/>
          </p:nvSpPr>
          <p:spPr>
            <a:xfrm>
              <a:off x="9885487" y="4308467"/>
              <a:ext cx="91563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3F62C725-3A8F-EBB1-A086-25BB2ECBE693}"/>
                </a:ext>
              </a:extLst>
            </p:cNvPr>
            <p:cNvSpPr txBox="1"/>
            <p:nvPr/>
          </p:nvSpPr>
          <p:spPr>
            <a:xfrm>
              <a:off x="7345635" y="3822620"/>
              <a:ext cx="202916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similarity matrix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DAAB93B9-5C75-0E74-3913-8A30D636122B}"/>
                </a:ext>
              </a:extLst>
            </p:cNvPr>
            <p:cNvSpPr txBox="1"/>
            <p:nvPr/>
          </p:nvSpPr>
          <p:spPr>
            <a:xfrm>
              <a:off x="7780504" y="3209768"/>
              <a:ext cx="1152001" cy="399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1x1conv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36" name="꺾인 연결선[E] 135">
              <a:extLst>
                <a:ext uri="{FF2B5EF4-FFF2-40B4-BE49-F238E27FC236}">
                  <a16:creationId xmlns:a16="http://schemas.microsoft.com/office/drawing/2014/main" id="{DC4862BD-1E99-6E48-1ACF-98E79F499A78}"/>
                </a:ext>
              </a:extLst>
            </p:cNvPr>
            <p:cNvCxnSpPr>
              <a:cxnSpLocks/>
              <a:stCxn id="129" idx="0"/>
              <a:endCxn id="134" idx="1"/>
            </p:cNvCxnSpPr>
            <p:nvPr/>
          </p:nvCxnSpPr>
          <p:spPr>
            <a:xfrm rot="5400000" flipH="1" flipV="1">
              <a:off x="6735513" y="3698345"/>
              <a:ext cx="355042" cy="86520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꺾인 연결선[E] 136">
              <a:extLst>
                <a:ext uri="{FF2B5EF4-FFF2-40B4-BE49-F238E27FC236}">
                  <a16:creationId xmlns:a16="http://schemas.microsoft.com/office/drawing/2014/main" id="{03C02ABC-727E-3A44-F411-2B932469282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932423" y="3880674"/>
              <a:ext cx="213451" cy="642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꺾인 연결선[E] 137">
              <a:extLst>
                <a:ext uri="{FF2B5EF4-FFF2-40B4-BE49-F238E27FC236}">
                  <a16:creationId xmlns:a16="http://schemas.microsoft.com/office/drawing/2014/main" id="{D4E997A2-3F4F-2F80-D6C2-CC0C0E147CF8}"/>
                </a:ext>
              </a:extLst>
            </p:cNvPr>
            <p:cNvCxnSpPr>
              <a:cxnSpLocks/>
              <a:stCxn id="132" idx="0"/>
              <a:endCxn id="134" idx="2"/>
            </p:cNvCxnSpPr>
            <p:nvPr/>
          </p:nvCxnSpPr>
          <p:spPr>
            <a:xfrm rot="16200000" flipV="1">
              <a:off x="8550923" y="3893526"/>
              <a:ext cx="224237" cy="6056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꺾인 연결선[E] 138">
              <a:extLst>
                <a:ext uri="{FF2B5EF4-FFF2-40B4-BE49-F238E27FC236}">
                  <a16:creationId xmlns:a16="http://schemas.microsoft.com/office/drawing/2014/main" id="{F9216ED9-1114-B684-C58C-1B894057CF0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308263" y="3146971"/>
              <a:ext cx="213451" cy="21095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D6636B30-EC47-60D5-AF41-F6031621B65A}"/>
                </a:ext>
              </a:extLst>
            </p:cNvPr>
            <p:cNvSpPr txBox="1"/>
            <p:nvPr/>
          </p:nvSpPr>
          <p:spPr>
            <a:xfrm>
              <a:off x="7780505" y="2736394"/>
              <a:ext cx="1152002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LayerNorm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27003539-B17B-FF1F-9F80-85DB9B49F97D}"/>
                </a:ext>
              </a:extLst>
            </p:cNvPr>
            <p:cNvCxnSpPr>
              <a:cxnSpLocks/>
              <a:stCxn id="134" idx="0"/>
              <a:endCxn id="135" idx="2"/>
            </p:cNvCxnSpPr>
            <p:nvPr/>
          </p:nvCxnSpPr>
          <p:spPr>
            <a:xfrm flipH="1" flipV="1">
              <a:off x="8356505" y="3609167"/>
              <a:ext cx="3713" cy="213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E4E50E2E-71DF-C864-6481-5D1AFD6E525A}"/>
                </a:ext>
              </a:extLst>
            </p:cNvPr>
            <p:cNvCxnSpPr>
              <a:cxnSpLocks/>
              <a:stCxn id="135" idx="0"/>
              <a:endCxn id="140" idx="2"/>
            </p:cNvCxnSpPr>
            <p:nvPr/>
          </p:nvCxnSpPr>
          <p:spPr>
            <a:xfrm flipV="1">
              <a:off x="8356505" y="2998004"/>
              <a:ext cx="1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1DAECD88-1053-A24E-C082-48724BB1A9C1}"/>
                </a:ext>
              </a:extLst>
            </p:cNvPr>
            <p:cNvCxnSpPr>
              <a:cxnSpLocks/>
              <a:stCxn id="140" idx="0"/>
              <a:endCxn id="176" idx="2"/>
            </p:cNvCxnSpPr>
            <p:nvPr/>
          </p:nvCxnSpPr>
          <p:spPr>
            <a:xfrm flipH="1" flipV="1">
              <a:off x="8356504" y="2564672"/>
              <a:ext cx="2" cy="1717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43CC38E-1D3D-72A0-93D3-06B5099C9637}"/>
                </a:ext>
              </a:extLst>
            </p:cNvPr>
            <p:cNvSpPr txBox="1"/>
            <p:nvPr/>
          </p:nvSpPr>
          <p:spPr>
            <a:xfrm>
              <a:off x="8123758" y="1930689"/>
              <a:ext cx="465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순위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48944DC-150B-3F89-C94F-6FD0E236A15E}"/>
                </a:ext>
              </a:extLst>
            </p:cNvPr>
            <p:cNvSpPr txBox="1"/>
            <p:nvPr/>
          </p:nvSpPr>
          <p:spPr>
            <a:xfrm>
              <a:off x="6903816" y="3741735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CD9DA072-7DDD-4EE8-66A6-6800B0C54A31}"/>
                </a:ext>
              </a:extLst>
            </p:cNvPr>
            <p:cNvSpPr txBox="1"/>
            <p:nvPr/>
          </p:nvSpPr>
          <p:spPr>
            <a:xfrm>
              <a:off x="7780503" y="2303062"/>
              <a:ext cx="1152001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80" name="직선 화살표 연결선 179">
              <a:extLst>
                <a:ext uri="{FF2B5EF4-FFF2-40B4-BE49-F238E27FC236}">
                  <a16:creationId xmlns:a16="http://schemas.microsoft.com/office/drawing/2014/main" id="{4440E422-AD9F-06E3-0BD3-307809543ACB}"/>
                </a:ext>
              </a:extLst>
            </p:cNvPr>
            <p:cNvCxnSpPr>
              <a:cxnSpLocks/>
              <a:stCxn id="176" idx="0"/>
              <a:endCxn id="144" idx="2"/>
            </p:cNvCxnSpPr>
            <p:nvPr/>
          </p:nvCxnSpPr>
          <p:spPr>
            <a:xfrm flipH="1" flipV="1">
              <a:off x="8356503" y="2192299"/>
              <a:ext cx="1" cy="110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3D2C167-4255-C20F-3A6B-03AB1E2ABB06}"/>
                </a:ext>
              </a:extLst>
            </p:cNvPr>
            <p:cNvSpPr txBox="1"/>
            <p:nvPr/>
          </p:nvSpPr>
          <p:spPr>
            <a:xfrm>
              <a:off x="7410458" y="4553081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537564D5-3272-C828-A7CE-62E75FDD512C}"/>
                </a:ext>
              </a:extLst>
            </p:cNvPr>
            <p:cNvSpPr txBox="1"/>
            <p:nvPr/>
          </p:nvSpPr>
          <p:spPr>
            <a:xfrm>
              <a:off x="8796835" y="455607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F894C83-1ABE-E268-E46D-CF8C13DBA4EB}"/>
                </a:ext>
              </a:extLst>
            </p:cNvPr>
            <p:cNvSpPr txBox="1"/>
            <p:nvPr/>
          </p:nvSpPr>
          <p:spPr>
            <a:xfrm>
              <a:off x="10172674" y="4553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39501DDD-2427-0819-2AF3-6548F1717941}"/>
                </a:ext>
              </a:extLst>
            </p:cNvPr>
            <p:cNvSpPr txBox="1"/>
            <p:nvPr/>
          </p:nvSpPr>
          <p:spPr>
            <a:xfrm>
              <a:off x="8337118" y="361933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4x4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897BFFD0-7B4E-0F71-046B-A9DE92499E74}"/>
                </a:ext>
              </a:extLst>
            </p:cNvPr>
            <p:cNvSpPr txBox="1"/>
            <p:nvPr/>
          </p:nvSpPr>
          <p:spPr>
            <a:xfrm>
              <a:off x="7768116" y="3392740"/>
              <a:ext cx="11641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(out channel = 4)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F7163916-8E4E-A14E-4282-2248DA94FC7D}"/>
                </a:ext>
              </a:extLst>
            </p:cNvPr>
            <p:cNvSpPr txBox="1"/>
            <p:nvPr/>
          </p:nvSpPr>
          <p:spPr>
            <a:xfrm>
              <a:off x="8368894" y="2996931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flatten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7EC2EF26-DEC8-0D9D-6D77-142E72894405}"/>
                </a:ext>
              </a:extLst>
            </p:cNvPr>
            <p:cNvSpPr txBox="1"/>
            <p:nvPr/>
          </p:nvSpPr>
          <p:spPr>
            <a:xfrm>
              <a:off x="8008439" y="299036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36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08F6FAC-99FB-7C6C-CA27-2A13E7638FD0}"/>
                </a:ext>
              </a:extLst>
            </p:cNvPr>
            <p:cNvSpPr txBox="1"/>
            <p:nvPr/>
          </p:nvSpPr>
          <p:spPr>
            <a:xfrm>
              <a:off x="8356502" y="2117138"/>
              <a:ext cx="3569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B6F0EFCA-C798-1709-00D2-C546C4EC5E4F}"/>
              </a:ext>
            </a:extLst>
          </p:cNvPr>
          <p:cNvSpPr txBox="1"/>
          <p:nvPr/>
        </p:nvSpPr>
        <p:spPr>
          <a:xfrm>
            <a:off x="6095481" y="5118146"/>
            <a:ext cx="5634551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어떤 처음 보는 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코디네이션과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질의응답에도 순위 예측을 위해서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4x4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유사도 행렬을 사용하게 됨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è"/>
            </a:pP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학습데이터에 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오버피팅되는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문제를 완화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 typeface="Wingdings" pitchFamily="2" charset="2"/>
              <a:buChar char="è"/>
            </a:pP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fully connected layer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최대한 사용하지 않고 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파라미터수를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대폭 감소시킴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7715AFE2-45C5-9818-1D34-6800A7964C17}"/>
              </a:ext>
            </a:extLst>
          </p:cNvPr>
          <p:cNvSpPr txBox="1"/>
          <p:nvPr/>
        </p:nvSpPr>
        <p:spPr>
          <a:xfrm>
            <a:off x="6438139" y="2003427"/>
            <a:ext cx="117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060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5275E-9889-29B0-D759-0245A03F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EDA39078-3539-CAF6-E31D-91B1BCC42533}"/>
              </a:ext>
            </a:extLst>
          </p:cNvPr>
          <p:cNvSpPr txBox="1"/>
          <p:nvPr/>
        </p:nvSpPr>
        <p:spPr>
          <a:xfrm>
            <a:off x="10791167" y="1307656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policy.py</a:t>
            </a:r>
            <a:endParaRPr kumimoji="1" lang="ko-Kore-KR" altLang="en-US" sz="14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B4DEC1-B1C7-8ABC-E07C-9A8481282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274" y="1681863"/>
            <a:ext cx="5454267" cy="18445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E7F7FF-BC75-2461-57E9-FCE8312EC042}"/>
              </a:ext>
            </a:extLst>
          </p:cNvPr>
          <p:cNvSpPr txBox="1"/>
          <p:nvPr/>
        </p:nvSpPr>
        <p:spPr>
          <a:xfrm>
            <a:off x="6080031" y="3638292"/>
            <a:ext cx="5666847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en-US" altLang="ko-Kore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candi</a:t>
            </a:r>
            <a:r>
              <a:rPr kumimoji="1" lang="en-US" altLang="ko-Kore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</a:t>
            </a:r>
            <a:r>
              <a:rPr kumimoji="1" lang="ko-KR" altLang="en-US" sz="14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[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질의 응답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코디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코디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2,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코디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3]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 담긴 </a:t>
            </a:r>
            <a:r>
              <a:rPr kumimoji="1"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텐서</a:t>
            </a:r>
            <a:endParaRPr kumimoji="1"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각 벡터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normalize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-&gt;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행렬곱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-&gt;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코사인 유사도 매트릭스를 생성</a:t>
            </a:r>
            <a:endParaRPr kumimoji="1"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342900" indent="-342900" algn="l">
              <a:lnSpc>
                <a:spcPct val="150000"/>
              </a:lnSpc>
              <a:buAutoNum type="arabicPeriod"/>
            </a:pP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결과는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4x4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인 행렬이지만 필요한 부분을 남기기위해 중복되는 값을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0</a:t>
            </a:r>
            <a:r>
              <a:rPr kumimoji="1"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으로채우고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3x3 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행렬을 </a:t>
            </a:r>
            <a:r>
              <a:rPr kumimoji="1"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슬라이싱</a:t>
            </a:r>
            <a:endParaRPr kumimoji="1"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363A13A-3FFF-42C5-4BA8-CD977C68CA14}"/>
              </a:ext>
            </a:extLst>
          </p:cNvPr>
          <p:cNvGrpSpPr/>
          <p:nvPr/>
        </p:nvGrpSpPr>
        <p:grpSpPr>
          <a:xfrm>
            <a:off x="8696857" y="4685911"/>
            <a:ext cx="2758421" cy="1529221"/>
            <a:chOff x="5549305" y="4886780"/>
            <a:chExt cx="2842183" cy="157565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B56F818-47F4-9C5F-7F5B-BBDFE9BB495C}"/>
                </a:ext>
              </a:extLst>
            </p:cNvPr>
            <p:cNvGrpSpPr/>
            <p:nvPr/>
          </p:nvGrpSpPr>
          <p:grpSpPr>
            <a:xfrm>
              <a:off x="5549305" y="4886780"/>
              <a:ext cx="2842183" cy="1575658"/>
              <a:chOff x="5485716" y="4809793"/>
              <a:chExt cx="2842183" cy="1575658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3BE4393-51E7-A231-1CF6-B6D8091E12C8}"/>
                  </a:ext>
                </a:extLst>
              </p:cNvPr>
              <p:cNvGrpSpPr/>
              <p:nvPr/>
            </p:nvGrpSpPr>
            <p:grpSpPr>
              <a:xfrm>
                <a:off x="6675037" y="4809793"/>
                <a:ext cx="1652862" cy="1575658"/>
                <a:chOff x="5492503" y="1528411"/>
                <a:chExt cx="1652862" cy="1575658"/>
              </a:xfrm>
            </p:grpSpPr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4CE2E9CD-AB0C-62D8-4144-3DDA430EEAC8}"/>
                    </a:ext>
                  </a:extLst>
                </p:cNvPr>
                <p:cNvGrpSpPr/>
                <p:nvPr/>
              </p:nvGrpSpPr>
              <p:grpSpPr>
                <a:xfrm>
                  <a:off x="5917605" y="1876403"/>
                  <a:ext cx="1226797" cy="1227666"/>
                  <a:chOff x="5882500" y="1562007"/>
                  <a:chExt cx="1226797" cy="1227666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997B3E4D-C68A-444B-C3D4-0DAC26E63562}"/>
                      </a:ext>
                    </a:extLst>
                  </p:cNvPr>
                  <p:cNvSpPr/>
                  <p:nvPr/>
                </p:nvSpPr>
                <p:spPr>
                  <a:xfrm>
                    <a:off x="5882500" y="1562876"/>
                    <a:ext cx="1226797" cy="122679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C9DFD5FF-A56C-DD18-C8DB-FE41AC3E64E9}"/>
                      </a:ext>
                    </a:extLst>
                  </p:cNvPr>
                  <p:cNvSpPr/>
                  <p:nvPr/>
                </p:nvSpPr>
                <p:spPr>
                  <a:xfrm>
                    <a:off x="5882500" y="2373086"/>
                    <a:ext cx="1226797" cy="41658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9D69C248-2302-B4E5-3D06-D387E331877C}"/>
                      </a:ext>
                    </a:extLst>
                  </p:cNvPr>
                  <p:cNvSpPr/>
                  <p:nvPr/>
                </p:nvSpPr>
                <p:spPr>
                  <a:xfrm>
                    <a:off x="5882500" y="1562876"/>
                    <a:ext cx="1226797" cy="4165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cxnSp>
                <p:nvCxnSpPr>
                  <p:cNvPr id="25" name="직선 연결선[R] 24">
                    <a:extLst>
                      <a:ext uri="{FF2B5EF4-FFF2-40B4-BE49-F238E27FC236}">
                        <a16:creationId xmlns:a16="http://schemas.microsoft.com/office/drawing/2014/main" id="{5B45294E-C754-61DB-98F1-30746ECD9FF1}"/>
                      </a:ext>
                    </a:extLst>
                  </p:cNvPr>
                  <p:cNvCxnSpPr/>
                  <p:nvPr/>
                </p:nvCxnSpPr>
                <p:spPr>
                  <a:xfrm>
                    <a:off x="6281057" y="1562876"/>
                    <a:ext cx="0" cy="122679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직선 연결선[R] 25">
                    <a:extLst>
                      <a:ext uri="{FF2B5EF4-FFF2-40B4-BE49-F238E27FC236}">
                        <a16:creationId xmlns:a16="http://schemas.microsoft.com/office/drawing/2014/main" id="{1711BB4D-024A-DA5E-5803-60A6C0B879D1}"/>
                      </a:ext>
                    </a:extLst>
                  </p:cNvPr>
                  <p:cNvCxnSpPr/>
                  <p:nvPr/>
                </p:nvCxnSpPr>
                <p:spPr>
                  <a:xfrm>
                    <a:off x="6694922" y="1562007"/>
                    <a:ext cx="0" cy="122679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E0EA84-1A2B-954C-68B8-9450EBF9EC6A}"/>
                    </a:ext>
                  </a:extLst>
                </p:cNvPr>
                <p:cNvSpPr txBox="1"/>
                <p:nvPr/>
              </p:nvSpPr>
              <p:spPr>
                <a:xfrm>
                  <a:off x="5937550" y="1528411"/>
                  <a:ext cx="368655" cy="317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c1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FE617B72-A53C-BA5C-91B8-68C644E54BB9}"/>
                    </a:ext>
                  </a:extLst>
                </p:cNvPr>
                <p:cNvSpPr txBox="1"/>
                <p:nvPr/>
              </p:nvSpPr>
              <p:spPr>
                <a:xfrm>
                  <a:off x="5492575" y="1913426"/>
                  <a:ext cx="396734" cy="317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c2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2EB9014-BA3B-9260-1447-4FD39658E7DD}"/>
                    </a:ext>
                  </a:extLst>
                </p:cNvPr>
                <p:cNvSpPr txBox="1"/>
                <p:nvPr/>
              </p:nvSpPr>
              <p:spPr>
                <a:xfrm>
                  <a:off x="5492503" y="2330244"/>
                  <a:ext cx="401688" cy="317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c3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C5A6D8D-DFA5-5FC9-E7D4-5DD5AC0422A6}"/>
                    </a:ext>
                  </a:extLst>
                </p:cNvPr>
                <p:cNvSpPr txBox="1"/>
                <p:nvPr/>
              </p:nvSpPr>
              <p:spPr>
                <a:xfrm>
                  <a:off x="5560595" y="2741886"/>
                  <a:ext cx="254690" cy="317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r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9C53DCA6-388D-8AF1-BAB6-0B10D5CD016D}"/>
                    </a:ext>
                  </a:extLst>
                </p:cNvPr>
                <p:cNvSpPr txBox="1"/>
                <p:nvPr/>
              </p:nvSpPr>
              <p:spPr>
                <a:xfrm>
                  <a:off x="6326817" y="1528411"/>
                  <a:ext cx="396734" cy="317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c2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77DD9F8-07BE-E5A4-54D2-142F5CEEB7C9}"/>
                    </a:ext>
                  </a:extLst>
                </p:cNvPr>
                <p:cNvSpPr txBox="1"/>
                <p:nvPr/>
              </p:nvSpPr>
              <p:spPr>
                <a:xfrm>
                  <a:off x="6743677" y="1528411"/>
                  <a:ext cx="401688" cy="3171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4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c3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1BA0C65-6DCD-FF07-81F3-56C0F6153FD8}"/>
                    </a:ext>
                  </a:extLst>
                </p:cNvPr>
                <p:cNvSpPr txBox="1"/>
                <p:nvPr/>
              </p:nvSpPr>
              <p:spPr>
                <a:xfrm>
                  <a:off x="6377370" y="1964420"/>
                  <a:ext cx="284420" cy="285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2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0</a:t>
                  </a:r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47F5E91-D321-2EA8-8272-BD6F66056FE9}"/>
                    </a:ext>
                  </a:extLst>
                </p:cNvPr>
                <p:cNvSpPr txBox="1"/>
                <p:nvPr/>
              </p:nvSpPr>
              <p:spPr>
                <a:xfrm>
                  <a:off x="6799134" y="1966312"/>
                  <a:ext cx="276161" cy="269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1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0</a:t>
                  </a:r>
                  <a:endParaRPr kumimoji="1" lang="ko-Kore-KR" altLang="en-US" sz="11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CF0E9F7-98AF-06A1-4E49-654ED6F9909D}"/>
                    </a:ext>
                  </a:extLst>
                </p:cNvPr>
                <p:cNvSpPr txBox="1"/>
                <p:nvPr/>
              </p:nvSpPr>
              <p:spPr>
                <a:xfrm>
                  <a:off x="6799134" y="2353326"/>
                  <a:ext cx="276161" cy="269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-US" altLang="ko-Kore-KR" sz="1100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0</a:t>
                  </a:r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A4D659B-FC32-DABF-3927-21B650C8E79E}"/>
                  </a:ext>
                </a:extLst>
              </p:cNvPr>
              <p:cNvSpPr txBox="1"/>
              <p:nvPr/>
            </p:nvSpPr>
            <p:spPr>
              <a:xfrm>
                <a:off x="5485716" y="5310373"/>
                <a:ext cx="1083833" cy="380547"/>
              </a:xfrm>
              <a:prstGeom prst="rect">
                <a:avLst/>
              </a:prstGeom>
              <a:noFill/>
              <a:ln>
                <a:solidFill>
                  <a:srgbClr val="0B4AD6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&lt;result&gt;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80036E4-BB2C-A6A5-3F7A-EBCF1E3BD686}"/>
                    </a:ext>
                  </a:extLst>
                </p:cNvPr>
                <p:cNvSpPr txBox="1"/>
                <p:nvPr/>
              </p:nvSpPr>
              <p:spPr>
                <a:xfrm>
                  <a:off x="7175921" y="5347498"/>
                  <a:ext cx="389201" cy="19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1, 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F80036E4-BB2C-A6A5-3F7A-EBCF1E3BD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5921" y="5347498"/>
                  <a:ext cx="389201" cy="198730"/>
                </a:xfrm>
                <a:prstGeom prst="rect">
                  <a:avLst/>
                </a:prstGeom>
                <a:blipFill>
                  <a:blip r:embed="rId4"/>
                  <a:stretch>
                    <a:fillRect l="-6452" r="-1613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44CC8E-B8A1-E150-34D5-FB8D0FFF3C01}"/>
                    </a:ext>
                  </a:extLst>
                </p:cNvPr>
                <p:cNvSpPr txBox="1"/>
                <p:nvPr/>
              </p:nvSpPr>
              <p:spPr>
                <a:xfrm>
                  <a:off x="7174141" y="5756692"/>
                  <a:ext cx="389201" cy="1987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1, 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44CC8E-B8A1-E150-34D5-FB8D0FFF3C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141" y="5756692"/>
                  <a:ext cx="389201" cy="198730"/>
                </a:xfrm>
                <a:prstGeom prst="rect">
                  <a:avLst/>
                </a:prstGeom>
                <a:blipFill>
                  <a:blip r:embed="rId5"/>
                  <a:stretch>
                    <a:fillRect l="-4839" r="-1613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65A27BF-EF54-030D-BCF8-AA8D314EAC4A}"/>
                    </a:ext>
                  </a:extLst>
                </p:cNvPr>
                <p:cNvSpPr txBox="1"/>
                <p:nvPr/>
              </p:nvSpPr>
              <p:spPr>
                <a:xfrm>
                  <a:off x="7212189" y="6161810"/>
                  <a:ext cx="330137" cy="190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1 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65A27BF-EF54-030D-BCF8-AA8D314EAC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189" y="6161810"/>
                  <a:ext cx="330137" cy="190274"/>
                </a:xfrm>
                <a:prstGeom prst="rect">
                  <a:avLst/>
                </a:prstGeom>
                <a:blipFill>
                  <a:blip r:embed="rId6"/>
                  <a:stretch>
                    <a:fillRect l="-5660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5D1F201-1E96-98F9-BE20-82EAB779A03E}"/>
                    </a:ext>
                  </a:extLst>
                </p:cNvPr>
                <p:cNvSpPr txBox="1"/>
                <p:nvPr/>
              </p:nvSpPr>
              <p:spPr>
                <a:xfrm>
                  <a:off x="7579744" y="5765104"/>
                  <a:ext cx="390854" cy="190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2 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5D1F201-1E96-98F9-BE20-82EAB779A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9744" y="5765104"/>
                  <a:ext cx="390854" cy="190274"/>
                </a:xfrm>
                <a:prstGeom prst="rect">
                  <a:avLst/>
                </a:prstGeom>
                <a:blipFill>
                  <a:blip r:embed="rId7"/>
                  <a:stretch>
                    <a:fillRect l="-6452" r="-161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7A3A51C-8738-E3ED-367C-B46519CE90A1}"/>
                    </a:ext>
                  </a:extLst>
                </p:cNvPr>
                <p:cNvSpPr txBox="1"/>
                <p:nvPr/>
              </p:nvSpPr>
              <p:spPr>
                <a:xfrm>
                  <a:off x="7621660" y="6167200"/>
                  <a:ext cx="330137" cy="190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2 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17A3A51C-8738-E3ED-367C-B46519CE90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660" y="6167200"/>
                  <a:ext cx="330137" cy="190274"/>
                </a:xfrm>
                <a:prstGeom prst="rect">
                  <a:avLst/>
                </a:prstGeom>
                <a:blipFill>
                  <a:blip r:embed="rId8"/>
                  <a:stretch>
                    <a:fillRect l="-7692" r="-192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082AC0E-DA89-B320-6FED-A6FE32A3D8F9}"/>
                    </a:ext>
                  </a:extLst>
                </p:cNvPr>
                <p:cNvSpPr txBox="1"/>
                <p:nvPr/>
              </p:nvSpPr>
              <p:spPr>
                <a:xfrm>
                  <a:off x="8030439" y="6161810"/>
                  <a:ext cx="330137" cy="19027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3 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082AC0E-DA89-B320-6FED-A6FE32A3D8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439" y="6161810"/>
                  <a:ext cx="330137" cy="190274"/>
                </a:xfrm>
                <a:prstGeom prst="rect">
                  <a:avLst/>
                </a:prstGeom>
                <a:blipFill>
                  <a:blip r:embed="rId9"/>
                  <a:stretch>
                    <a:fillRect l="-7692" r="-192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F57676-2980-DCCF-884F-F69AA39F6302}"/>
                  </a:ext>
                </a:extLst>
              </p:cNvPr>
              <p:cNvSpPr txBox="1"/>
              <p:nvPr/>
            </p:nvSpPr>
            <p:spPr>
              <a:xfrm>
                <a:off x="7976888" y="5648179"/>
                <a:ext cx="16895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140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𝑠</m:t>
                        </m:r>
                      </m:e>
                      <m:sub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𝐴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 </m:t>
                        </m:r>
                        <m:r>
                          <a:rPr kumimoji="1" lang="en-US" altLang="ko-Kore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𝐵</m:t>
                        </m:r>
                      </m:sub>
                    </m:sSub>
                  </m:oMath>
                </a14:m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r>
                  <a: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는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벡터 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A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와 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B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</a:t>
                </a:r>
                <a:endPara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  <a:p>
                <a:pPr algn="ctr"/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코사인 유사도를 의미함</a:t>
                </a:r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:endParaRPr kumimoji="1" lang="ko-Kore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F57676-2980-DCCF-884F-F69AA39F6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888" y="5648179"/>
                <a:ext cx="1689565" cy="430887"/>
              </a:xfrm>
              <a:prstGeom prst="rect">
                <a:avLst/>
              </a:prstGeom>
              <a:blipFill>
                <a:blip r:embed="rId10"/>
                <a:stretch>
                  <a:fillRect l="-6137" t="-14286" r="-2888" b="-257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CCB74A-5FDF-4235-44A6-5A3F65806DA7}"/>
              </a:ext>
            </a:extLst>
          </p:cNvPr>
          <p:cNvSpPr txBox="1"/>
          <p:nvPr/>
        </p:nvSpPr>
        <p:spPr>
          <a:xfrm>
            <a:off x="440640" y="1559490"/>
            <a:ext cx="4886274" cy="338554"/>
          </a:xfrm>
          <a:prstGeom prst="rect">
            <a:avLst/>
          </a:prstGeom>
          <a:noFill/>
          <a:ln w="12700">
            <a:solidFill>
              <a:srgbClr val="0B4AD6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접근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 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결정을 위한 정보로 벡터간 유사도를 사용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D8A3AF6E-030D-BB3A-4940-442E2484FB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04985" y="2282472"/>
            <a:ext cx="5229742" cy="3024139"/>
            <a:chOff x="5944630" y="1905027"/>
            <a:chExt cx="5229742" cy="3024139"/>
          </a:xfrm>
        </p:grpSpPr>
        <p:sp>
          <p:nvSpPr>
            <p:cNvPr id="192" name="직사각형 191">
              <a:extLst>
                <a:ext uri="{FF2B5EF4-FFF2-40B4-BE49-F238E27FC236}">
                  <a16:creationId xmlns:a16="http://schemas.microsoft.com/office/drawing/2014/main" id="{61DC125F-5CF8-728B-4DD5-DC1882E5815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44630" y="1905027"/>
              <a:ext cx="5229742" cy="30241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CCF1540-B2BA-C23C-4EEF-B3917FC4BAE6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126810" y="4308467"/>
              <a:ext cx="70724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질의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응답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6859079-0CAE-31F0-8299-4E11721C101F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33809" y="4308467"/>
              <a:ext cx="891591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F571B19D-5718-4191-F87A-25B5B9010B58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509648" y="4308467"/>
              <a:ext cx="912429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A1FB94F-A4EB-C5B5-0953-3B0ED5AC903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885487" y="4308467"/>
              <a:ext cx="91563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64A1C2FA-6945-584A-473A-2D3105CBDA40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345635" y="3822620"/>
              <a:ext cx="202916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similarity matrix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6580A89B-0E59-C402-355A-3A981E48E9C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80504" y="3209768"/>
              <a:ext cx="1152001" cy="399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1x1conv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99" name="꺾인 연결선[E] 198">
              <a:extLst>
                <a:ext uri="{FF2B5EF4-FFF2-40B4-BE49-F238E27FC236}">
                  <a16:creationId xmlns:a16="http://schemas.microsoft.com/office/drawing/2014/main" id="{3A960036-72DE-9093-B824-4464E15C8F9F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93" idx="0"/>
              <a:endCxn id="197" idx="1"/>
            </p:cNvCxnSpPr>
            <p:nvPr/>
          </p:nvCxnSpPr>
          <p:spPr>
            <a:xfrm rot="5400000" flipH="1" flipV="1">
              <a:off x="6735513" y="3698345"/>
              <a:ext cx="355042" cy="86520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꺾인 연결선[E] 199">
              <a:extLst>
                <a:ext uri="{FF2B5EF4-FFF2-40B4-BE49-F238E27FC236}">
                  <a16:creationId xmlns:a16="http://schemas.microsoft.com/office/drawing/2014/main" id="{43415F6C-989C-4E53-4D14-C84AEB0AEF20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5400000" flipH="1" flipV="1">
              <a:off x="7932423" y="3880674"/>
              <a:ext cx="213451" cy="642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꺾인 연결선[E] 200">
              <a:extLst>
                <a:ext uri="{FF2B5EF4-FFF2-40B4-BE49-F238E27FC236}">
                  <a16:creationId xmlns:a16="http://schemas.microsoft.com/office/drawing/2014/main" id="{2AD011E5-C519-17A6-10C5-55ED6783076A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95" idx="0"/>
              <a:endCxn id="197" idx="2"/>
            </p:cNvCxnSpPr>
            <p:nvPr/>
          </p:nvCxnSpPr>
          <p:spPr>
            <a:xfrm rot="16200000" flipV="1">
              <a:off x="8550923" y="3893526"/>
              <a:ext cx="224237" cy="6056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꺾인 연결선[E] 201">
              <a:extLst>
                <a:ext uri="{FF2B5EF4-FFF2-40B4-BE49-F238E27FC236}">
                  <a16:creationId xmlns:a16="http://schemas.microsoft.com/office/drawing/2014/main" id="{30076BF5-C3E7-DB1D-653E-1487CAB1CACD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/>
          </p:nvCxnSpPr>
          <p:spPr>
            <a:xfrm rot="16200000" flipV="1">
              <a:off x="9308263" y="3146971"/>
              <a:ext cx="213451" cy="21095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BA57BDE-B34B-C453-C2B1-C3018FDE8C9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80505" y="2736394"/>
              <a:ext cx="1152002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LayerNorm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04" name="직선 화살표 연결선 203">
              <a:extLst>
                <a:ext uri="{FF2B5EF4-FFF2-40B4-BE49-F238E27FC236}">
                  <a16:creationId xmlns:a16="http://schemas.microsoft.com/office/drawing/2014/main" id="{DED4558F-32E1-C88C-BA55-417BCAF50D18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97" idx="0"/>
              <a:endCxn id="198" idx="2"/>
            </p:cNvCxnSpPr>
            <p:nvPr/>
          </p:nvCxnSpPr>
          <p:spPr>
            <a:xfrm flipH="1" flipV="1">
              <a:off x="8356505" y="3609167"/>
              <a:ext cx="3713" cy="213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화살표 연결선 204">
              <a:extLst>
                <a:ext uri="{FF2B5EF4-FFF2-40B4-BE49-F238E27FC236}">
                  <a16:creationId xmlns:a16="http://schemas.microsoft.com/office/drawing/2014/main" id="{2A3E2DC2-4A47-E886-20DF-D8BF8AD08BE3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198" idx="0"/>
              <a:endCxn id="203" idx="2"/>
            </p:cNvCxnSpPr>
            <p:nvPr/>
          </p:nvCxnSpPr>
          <p:spPr>
            <a:xfrm flipV="1">
              <a:off x="8356505" y="2998004"/>
              <a:ext cx="1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화살표 연결선 205">
              <a:extLst>
                <a:ext uri="{FF2B5EF4-FFF2-40B4-BE49-F238E27FC236}">
                  <a16:creationId xmlns:a16="http://schemas.microsoft.com/office/drawing/2014/main" id="{83206419-E166-DC71-8244-87C8C7FDF2B7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03" idx="0"/>
              <a:endCxn id="209" idx="2"/>
            </p:cNvCxnSpPr>
            <p:nvPr/>
          </p:nvCxnSpPr>
          <p:spPr>
            <a:xfrm flipH="1" flipV="1">
              <a:off x="8356504" y="2564672"/>
              <a:ext cx="2" cy="1717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A5ABCA9B-04B8-AC24-C382-70969DDCCB9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123758" y="1930689"/>
              <a:ext cx="465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순위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5A010BDA-828F-1C0E-7C81-A0A85FBFA3C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3816" y="3741735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C91371D-E1E2-7C7F-2810-892237C5BD82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80503" y="2303062"/>
              <a:ext cx="1152001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4E6FFAC7-0654-79A3-BBC2-9C109FF34D0D}"/>
                </a:ext>
              </a:extLst>
            </p:cNvPr>
            <p:cNvCxnSpPr>
              <a:cxnSpLocks noGrp="1" noRot="1" noMove="1" noResize="1" noEditPoints="1" noAdjustHandles="1" noChangeArrowheads="1" noChangeShapeType="1"/>
              <a:stCxn id="209" idx="0"/>
              <a:endCxn id="207" idx="2"/>
            </p:cNvCxnSpPr>
            <p:nvPr/>
          </p:nvCxnSpPr>
          <p:spPr>
            <a:xfrm flipH="1" flipV="1">
              <a:off x="8356503" y="2192299"/>
              <a:ext cx="1" cy="110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9C32652E-5072-319A-E317-28E0BC4B927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410458" y="4553081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098EFD7C-1A04-8BA1-ACA6-272130C81EB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796835" y="455607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1142ADBA-2A14-5990-7BDF-DB12FED8AE3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0172674" y="4553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E348BCE5-089A-90B9-71E8-DF1F90F95C25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37118" y="361933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4x4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4C7B859C-103B-C347-95F4-F308579E16C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68116" y="3392740"/>
              <a:ext cx="11641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(out channel = 4)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B53A96EE-A772-6E3C-AF4E-48FADAEF7BB7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68894" y="2996931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flatten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A9E11CFC-DED4-FCE9-6F92-B7F919E85C3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008439" y="299036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36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146FBCF-8EC6-877B-66BB-3D90E809AF4E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8356502" y="2117138"/>
              <a:ext cx="3569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219" name="TextBox 218">
            <a:extLst>
              <a:ext uri="{FF2B5EF4-FFF2-40B4-BE49-F238E27FC236}">
                <a16:creationId xmlns:a16="http://schemas.microsoft.com/office/drawing/2014/main" id="{0FCA0725-5848-EA12-B33B-657A55978BF1}"/>
              </a:ext>
            </a:extLst>
          </p:cNvPr>
          <p:cNvSpPr txBox="1"/>
          <p:nvPr/>
        </p:nvSpPr>
        <p:spPr>
          <a:xfrm>
            <a:off x="709667" y="2360491"/>
            <a:ext cx="117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93930CB9-2BD2-667E-DA9D-63E7F41B6E7B}"/>
              </a:ext>
            </a:extLst>
          </p:cNvPr>
          <p:cNvGrpSpPr/>
          <p:nvPr/>
        </p:nvGrpSpPr>
        <p:grpSpPr>
          <a:xfrm>
            <a:off x="532915" y="2484899"/>
            <a:ext cx="5385206" cy="2788488"/>
            <a:chOff x="513570" y="2569298"/>
            <a:chExt cx="5385206" cy="2788488"/>
          </a:xfrm>
        </p:grpSpPr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49DDCCA5-47B7-4B77-6B3B-CFD81D9A5892}"/>
                </a:ext>
              </a:extLst>
            </p:cNvPr>
            <p:cNvSpPr/>
            <p:nvPr/>
          </p:nvSpPr>
          <p:spPr>
            <a:xfrm>
              <a:off x="513570" y="4258648"/>
              <a:ext cx="5385206" cy="109913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71" name="직선 화살표 연결선 170">
              <a:extLst>
                <a:ext uri="{FF2B5EF4-FFF2-40B4-BE49-F238E27FC236}">
                  <a16:creationId xmlns:a16="http://schemas.microsoft.com/office/drawing/2014/main" id="{7976D805-08BE-27F9-831E-A8AB80624DAB}"/>
                </a:ext>
              </a:extLst>
            </p:cNvPr>
            <p:cNvCxnSpPr>
              <a:cxnSpLocks/>
            </p:cNvCxnSpPr>
            <p:nvPr/>
          </p:nvCxnSpPr>
          <p:spPr>
            <a:xfrm>
              <a:off x="4579715" y="2569298"/>
              <a:ext cx="891664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574E017-C3DD-8D97-F4EE-8659C2AD3157}"/>
                </a:ext>
              </a:extLst>
            </p:cNvPr>
            <p:cNvCxnSpPr>
              <a:cxnSpLocks/>
            </p:cNvCxnSpPr>
            <p:nvPr/>
          </p:nvCxnSpPr>
          <p:spPr>
            <a:xfrm>
              <a:off x="4579715" y="2569298"/>
              <a:ext cx="0" cy="168935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41A71AF6-406E-C354-ABC4-63E857C0DE21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8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FD01F-8DBC-CADD-FD3E-270FFDE57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D6D639E7-6E3E-37CE-E0C4-2ED4253E87FA}"/>
              </a:ext>
            </a:extLst>
          </p:cNvPr>
          <p:cNvGrpSpPr/>
          <p:nvPr/>
        </p:nvGrpSpPr>
        <p:grpSpPr>
          <a:xfrm>
            <a:off x="578948" y="2588822"/>
            <a:ext cx="5229742" cy="3024139"/>
            <a:chOff x="5944630" y="1905027"/>
            <a:chExt cx="5229742" cy="302413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7FC6755-BB10-7F77-47DC-821281715DC0}"/>
                </a:ext>
              </a:extLst>
            </p:cNvPr>
            <p:cNvSpPr/>
            <p:nvPr/>
          </p:nvSpPr>
          <p:spPr>
            <a:xfrm>
              <a:off x="5944630" y="1905027"/>
              <a:ext cx="5229742" cy="302413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E570D3F-3333-AB13-F583-AE50A9AA7D40}"/>
                </a:ext>
              </a:extLst>
            </p:cNvPr>
            <p:cNvSpPr txBox="1"/>
            <p:nvPr/>
          </p:nvSpPr>
          <p:spPr>
            <a:xfrm>
              <a:off x="6126810" y="4308467"/>
              <a:ext cx="70724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질의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응답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7EA48E-CCE4-CA90-1E3D-DF67AC318CEA}"/>
                </a:ext>
              </a:extLst>
            </p:cNvPr>
            <p:cNvSpPr txBox="1"/>
            <p:nvPr/>
          </p:nvSpPr>
          <p:spPr>
            <a:xfrm>
              <a:off x="7133809" y="4308467"/>
              <a:ext cx="891591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13CFCB4-20DF-5C47-408E-5D00002F9104}"/>
                </a:ext>
              </a:extLst>
            </p:cNvPr>
            <p:cNvSpPr txBox="1"/>
            <p:nvPr/>
          </p:nvSpPr>
          <p:spPr>
            <a:xfrm>
              <a:off x="8509648" y="4308467"/>
              <a:ext cx="912429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2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6E9EC0A-167A-2390-104C-7B9E913F9832}"/>
                </a:ext>
              </a:extLst>
            </p:cNvPr>
            <p:cNvSpPr txBox="1"/>
            <p:nvPr/>
          </p:nvSpPr>
          <p:spPr>
            <a:xfrm>
              <a:off x="9885487" y="4308467"/>
              <a:ext cx="91563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ko-KR" altLang="en-US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코디네이션</a:t>
              </a:r>
              <a:r>
                <a:rPr kumimoji="1" lang="ko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3BA04AC-1647-C60B-1BDC-5ABAB870CD34}"/>
                </a:ext>
              </a:extLst>
            </p:cNvPr>
            <p:cNvSpPr txBox="1"/>
            <p:nvPr/>
          </p:nvSpPr>
          <p:spPr>
            <a:xfrm>
              <a:off x="7345635" y="3822620"/>
              <a:ext cx="2029165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similarity matrix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C4DAF3D-AEA9-8F55-2561-B57E6446AFA5}"/>
                </a:ext>
              </a:extLst>
            </p:cNvPr>
            <p:cNvSpPr txBox="1"/>
            <p:nvPr/>
          </p:nvSpPr>
          <p:spPr>
            <a:xfrm>
              <a:off x="7780504" y="3209768"/>
              <a:ext cx="1152001" cy="39939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pPr algn="ctr"/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1x1conv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17" name="꺾인 연결선[E] 16">
              <a:extLst>
                <a:ext uri="{FF2B5EF4-FFF2-40B4-BE49-F238E27FC236}">
                  <a16:creationId xmlns:a16="http://schemas.microsoft.com/office/drawing/2014/main" id="{C6BBEB5A-6D9F-8955-B96D-F1A9CDC67185}"/>
                </a:ext>
              </a:extLst>
            </p:cNvPr>
            <p:cNvCxnSpPr>
              <a:stCxn id="6" idx="0"/>
              <a:endCxn id="15" idx="1"/>
            </p:cNvCxnSpPr>
            <p:nvPr/>
          </p:nvCxnSpPr>
          <p:spPr>
            <a:xfrm rot="5400000" flipH="1" flipV="1">
              <a:off x="6735513" y="3698345"/>
              <a:ext cx="355042" cy="86520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꺾인 연결선[E] 17">
              <a:extLst>
                <a:ext uri="{FF2B5EF4-FFF2-40B4-BE49-F238E27FC236}">
                  <a16:creationId xmlns:a16="http://schemas.microsoft.com/office/drawing/2014/main" id="{28E151DB-5C7F-4DD9-5F2C-93DFD41B6B83}"/>
                </a:ext>
              </a:extLst>
            </p:cNvPr>
            <p:cNvCxnSpPr/>
            <p:nvPr/>
          </p:nvCxnSpPr>
          <p:spPr>
            <a:xfrm rot="5400000" flipH="1" flipV="1">
              <a:off x="7932423" y="3880674"/>
              <a:ext cx="213451" cy="64213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꺾인 연결선[E] 19">
              <a:extLst>
                <a:ext uri="{FF2B5EF4-FFF2-40B4-BE49-F238E27FC236}">
                  <a16:creationId xmlns:a16="http://schemas.microsoft.com/office/drawing/2014/main" id="{A67E78FF-6CEF-A924-B4B7-3369846ABC1E}"/>
                </a:ext>
              </a:extLst>
            </p:cNvPr>
            <p:cNvCxnSpPr>
              <a:stCxn id="13" idx="0"/>
              <a:endCxn id="15" idx="2"/>
            </p:cNvCxnSpPr>
            <p:nvPr/>
          </p:nvCxnSpPr>
          <p:spPr>
            <a:xfrm rot="16200000" flipV="1">
              <a:off x="8550923" y="3893526"/>
              <a:ext cx="224237" cy="605645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꺾인 연결선[E] 20">
              <a:extLst>
                <a:ext uri="{FF2B5EF4-FFF2-40B4-BE49-F238E27FC236}">
                  <a16:creationId xmlns:a16="http://schemas.microsoft.com/office/drawing/2014/main" id="{D906AE5B-804F-3985-4E8F-1F01C92CF353}"/>
                </a:ext>
              </a:extLst>
            </p:cNvPr>
            <p:cNvCxnSpPr/>
            <p:nvPr/>
          </p:nvCxnSpPr>
          <p:spPr>
            <a:xfrm rot="16200000" flipV="1">
              <a:off x="9308263" y="3146971"/>
              <a:ext cx="213451" cy="210954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B0DFF73-0566-D40F-3003-2744206B0E25}"/>
                </a:ext>
              </a:extLst>
            </p:cNvPr>
            <p:cNvSpPr txBox="1"/>
            <p:nvPr/>
          </p:nvSpPr>
          <p:spPr>
            <a:xfrm>
              <a:off x="7780505" y="2736394"/>
              <a:ext cx="1152002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100" dirty="0" err="1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LayerNorm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CDF3AB60-A750-24B9-C6E6-DBD8A59DDABC}"/>
                </a:ext>
              </a:extLst>
            </p:cNvPr>
            <p:cNvCxnSpPr>
              <a:stCxn id="15" idx="0"/>
              <a:endCxn id="16" idx="2"/>
            </p:cNvCxnSpPr>
            <p:nvPr/>
          </p:nvCxnSpPr>
          <p:spPr>
            <a:xfrm flipH="1" flipV="1">
              <a:off x="8356505" y="3609167"/>
              <a:ext cx="3713" cy="2134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1C2A3A56-10AC-AD71-2A01-FB4FB19B42D2}"/>
                </a:ext>
              </a:extLst>
            </p:cNvPr>
            <p:cNvCxnSpPr>
              <a:stCxn id="16" idx="0"/>
              <a:endCxn id="22" idx="2"/>
            </p:cNvCxnSpPr>
            <p:nvPr/>
          </p:nvCxnSpPr>
          <p:spPr>
            <a:xfrm flipV="1">
              <a:off x="8356505" y="2998004"/>
              <a:ext cx="1" cy="2117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CAFB9611-DD99-C43C-5079-E138E25F9ADB}"/>
                </a:ext>
              </a:extLst>
            </p:cNvPr>
            <p:cNvCxnSpPr>
              <a:stCxn id="22" idx="0"/>
              <a:endCxn id="28" idx="2"/>
            </p:cNvCxnSpPr>
            <p:nvPr/>
          </p:nvCxnSpPr>
          <p:spPr>
            <a:xfrm flipH="1" flipV="1">
              <a:off x="8356504" y="2564672"/>
              <a:ext cx="2" cy="1717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5BAE1A6-E57E-9ED1-99E2-9A72B343C0AE}"/>
                </a:ext>
              </a:extLst>
            </p:cNvPr>
            <p:cNvSpPr txBox="1"/>
            <p:nvPr/>
          </p:nvSpPr>
          <p:spPr>
            <a:xfrm>
              <a:off x="8123758" y="1930689"/>
              <a:ext cx="46549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ko-Kore-KR" altLang="en-US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순위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95954B9-005E-EE90-8942-90D909E190AF}"/>
                </a:ext>
              </a:extLst>
            </p:cNvPr>
            <p:cNvSpPr txBox="1"/>
            <p:nvPr/>
          </p:nvSpPr>
          <p:spPr>
            <a:xfrm>
              <a:off x="6903816" y="3741735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3D03DC2-3393-7015-15FD-74B706594D7E}"/>
                </a:ext>
              </a:extLst>
            </p:cNvPr>
            <p:cNvSpPr txBox="1"/>
            <p:nvPr/>
          </p:nvSpPr>
          <p:spPr>
            <a:xfrm>
              <a:off x="7780503" y="2303062"/>
              <a:ext cx="1152001" cy="261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FC</a:t>
              </a:r>
              <a:endParaRPr kumimoji="1" lang="ko-Kore-KR" altLang="en-US" sz="11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D0BCECD-0790-5072-357E-8CB8EEC5AF69}"/>
                </a:ext>
              </a:extLst>
            </p:cNvPr>
            <p:cNvCxnSpPr>
              <a:stCxn id="28" idx="0"/>
              <a:endCxn id="26" idx="2"/>
            </p:cNvCxnSpPr>
            <p:nvPr/>
          </p:nvCxnSpPr>
          <p:spPr>
            <a:xfrm flipH="1" flipV="1">
              <a:off x="8356503" y="2192299"/>
              <a:ext cx="1" cy="1107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BEDEBF-3D26-DA8F-886E-91AA62B02F57}"/>
                </a:ext>
              </a:extLst>
            </p:cNvPr>
            <p:cNvSpPr txBox="1"/>
            <p:nvPr/>
          </p:nvSpPr>
          <p:spPr>
            <a:xfrm>
              <a:off x="7410458" y="4553081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66C648-FD71-2525-36C7-347C15D8578F}"/>
                </a:ext>
              </a:extLst>
            </p:cNvPr>
            <p:cNvSpPr txBox="1"/>
            <p:nvPr/>
          </p:nvSpPr>
          <p:spPr>
            <a:xfrm>
              <a:off x="8796835" y="455607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D24F8B3-3A8F-C41E-127C-353970033F03}"/>
                </a:ext>
              </a:extLst>
            </p:cNvPr>
            <p:cNvSpPr txBox="1"/>
            <p:nvPr/>
          </p:nvSpPr>
          <p:spPr>
            <a:xfrm>
              <a:off x="10172674" y="4553080"/>
              <a:ext cx="3946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128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760C988-B32A-FC29-8408-580D84D093D4}"/>
                </a:ext>
              </a:extLst>
            </p:cNvPr>
            <p:cNvSpPr txBox="1"/>
            <p:nvPr/>
          </p:nvSpPr>
          <p:spPr>
            <a:xfrm>
              <a:off x="8337118" y="3619336"/>
              <a:ext cx="41069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4x4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472BE-FF48-B32B-8A2A-C9C9EF6E07A9}"/>
                </a:ext>
              </a:extLst>
            </p:cNvPr>
            <p:cNvSpPr txBox="1"/>
            <p:nvPr/>
          </p:nvSpPr>
          <p:spPr>
            <a:xfrm>
              <a:off x="7768116" y="3392740"/>
              <a:ext cx="116410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(out channel = 4)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34E38A-E228-40DB-C9D9-B67A98C5526B}"/>
                </a:ext>
              </a:extLst>
            </p:cNvPr>
            <p:cNvSpPr txBox="1"/>
            <p:nvPr/>
          </p:nvSpPr>
          <p:spPr>
            <a:xfrm>
              <a:off x="8368894" y="2996931"/>
              <a:ext cx="55335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flatten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C92810-1B21-C31F-A1AB-CF9558C1EEB2}"/>
                </a:ext>
              </a:extLst>
            </p:cNvPr>
            <p:cNvSpPr txBox="1"/>
            <p:nvPr/>
          </p:nvSpPr>
          <p:spPr>
            <a:xfrm>
              <a:off x="8008439" y="2990363"/>
              <a:ext cx="34176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36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FCD40AC-0C8B-CE1D-1C3B-77B2845328B6}"/>
                </a:ext>
              </a:extLst>
            </p:cNvPr>
            <p:cNvSpPr txBox="1"/>
            <p:nvPr/>
          </p:nvSpPr>
          <p:spPr>
            <a:xfrm>
              <a:off x="8356502" y="2117138"/>
              <a:ext cx="35698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ko-Kore-KR" sz="10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6</a:t>
              </a:r>
              <a:endParaRPr kumimoji="1" lang="ko-Kore-KR" altLang="en-US" sz="10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770F26A7-92E8-36CC-E448-A3B045E3CA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19654"/>
            <a:ext cx="5898508" cy="29455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5EE239F-3FCA-9F43-1018-FCF9C14642DF}"/>
              </a:ext>
            </a:extLst>
          </p:cNvPr>
          <p:cNvSpPr txBox="1"/>
          <p:nvPr/>
        </p:nvSpPr>
        <p:spPr>
          <a:xfrm>
            <a:off x="5987512" y="2144589"/>
            <a:ext cx="9557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ore-KR" sz="1400" b="1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policy.py</a:t>
            </a:r>
            <a:endParaRPr kumimoji="1" lang="ko-Kore-KR" altLang="en-US" sz="1400" b="1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BDA20-52AB-FF38-BABE-82AF1898A97E}"/>
              </a:ext>
            </a:extLst>
          </p:cNvPr>
          <p:cNvSpPr txBox="1"/>
          <p:nvPr/>
        </p:nvSpPr>
        <p:spPr>
          <a:xfrm>
            <a:off x="578948" y="1744976"/>
            <a:ext cx="4886274" cy="338554"/>
          </a:xfrm>
          <a:prstGeom prst="rect">
            <a:avLst/>
          </a:prstGeom>
          <a:noFill/>
          <a:ln w="12700">
            <a:solidFill>
              <a:srgbClr val="0B4AD6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접근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 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1)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순위 결정을 위한 정보로 벡터간 유사도를 사용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16EF56-DED5-E44C-2C5C-38D9650FC5F8}"/>
              </a:ext>
            </a:extLst>
          </p:cNvPr>
          <p:cNvSpPr txBox="1"/>
          <p:nvPr/>
        </p:nvSpPr>
        <p:spPr>
          <a:xfrm>
            <a:off x="683630" y="2666841"/>
            <a:ext cx="11790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806FD1F4-3097-2F55-284B-7A05900CB73F}"/>
              </a:ext>
            </a:extLst>
          </p:cNvPr>
          <p:cNvCxnSpPr>
            <a:cxnSpLocks/>
          </p:cNvCxnSpPr>
          <p:nvPr/>
        </p:nvCxnSpPr>
        <p:spPr>
          <a:xfrm>
            <a:off x="3794756" y="3248467"/>
            <a:ext cx="2301244" cy="743978"/>
          </a:xfrm>
          <a:prstGeom prst="bentConnector3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D4E37A8-40BC-5AA8-4325-A7E839F6F560}"/>
              </a:ext>
            </a:extLst>
          </p:cNvPr>
          <p:cNvSpPr/>
          <p:nvPr/>
        </p:nvSpPr>
        <p:spPr>
          <a:xfrm>
            <a:off x="2149960" y="2614483"/>
            <a:ext cx="1651839" cy="1733763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7" name="그림 6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EC61A244-B5E0-8DE6-6E2C-BCF4CA0FE6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9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E6834-9022-D5C1-7447-D0CBF8AC5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2E9A5719-C7AB-F9F1-692C-91C383810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42B1AD2D-1F2A-06F8-339A-2C8436DD82C1}"/>
              </a:ext>
            </a:extLst>
          </p:cNvPr>
          <p:cNvSpPr txBox="1"/>
          <p:nvPr/>
        </p:nvSpPr>
        <p:spPr>
          <a:xfrm>
            <a:off x="460608" y="1873368"/>
            <a:ext cx="1255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제안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1DBEC3C-0E5B-8F67-1970-0464497D0F49}"/>
              </a:ext>
            </a:extLst>
          </p:cNvPr>
          <p:cNvGrpSpPr/>
          <p:nvPr/>
        </p:nvGrpSpPr>
        <p:grpSpPr>
          <a:xfrm>
            <a:off x="826988" y="3494694"/>
            <a:ext cx="1652680" cy="1938217"/>
            <a:chOff x="826988" y="3371124"/>
            <a:chExt cx="1652680" cy="1938217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5E658CB6-4ACF-1707-610C-0AA361081B3A}"/>
                </a:ext>
              </a:extLst>
            </p:cNvPr>
            <p:cNvGrpSpPr/>
            <p:nvPr/>
          </p:nvGrpSpPr>
          <p:grpSpPr>
            <a:xfrm>
              <a:off x="826988" y="3371124"/>
              <a:ext cx="1652680" cy="1938217"/>
              <a:chOff x="6681401" y="4802075"/>
              <a:chExt cx="1652680" cy="1938217"/>
            </a:xfrm>
          </p:grpSpPr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4B353D8B-C772-6B44-E87B-3AA98B858A4A}"/>
                  </a:ext>
                </a:extLst>
              </p:cNvPr>
              <p:cNvGrpSpPr/>
              <p:nvPr/>
            </p:nvGrpSpPr>
            <p:grpSpPr>
              <a:xfrm>
                <a:off x="6681401" y="4802075"/>
                <a:ext cx="1652680" cy="1583376"/>
                <a:chOff x="5498867" y="1520693"/>
                <a:chExt cx="1652680" cy="1583376"/>
              </a:xfrm>
            </p:grpSpPr>
            <p:grpSp>
              <p:nvGrpSpPr>
                <p:cNvPr id="21" name="그룹 20">
                  <a:extLst>
                    <a:ext uri="{FF2B5EF4-FFF2-40B4-BE49-F238E27FC236}">
                      <a16:creationId xmlns:a16="http://schemas.microsoft.com/office/drawing/2014/main" id="{AD9251EC-AA1C-56F5-DE84-E8B00BA3CC15}"/>
                    </a:ext>
                  </a:extLst>
                </p:cNvPr>
                <p:cNvGrpSpPr/>
                <p:nvPr/>
              </p:nvGrpSpPr>
              <p:grpSpPr>
                <a:xfrm>
                  <a:off x="5917605" y="1876403"/>
                  <a:ext cx="1226797" cy="1227666"/>
                  <a:chOff x="5882500" y="1562007"/>
                  <a:chExt cx="1226797" cy="1227666"/>
                </a:xfrm>
              </p:grpSpPr>
              <p:sp>
                <p:nvSpPr>
                  <p:cNvPr id="28" name="직사각형 27">
                    <a:extLst>
                      <a:ext uri="{FF2B5EF4-FFF2-40B4-BE49-F238E27FC236}">
                        <a16:creationId xmlns:a16="http://schemas.microsoft.com/office/drawing/2014/main" id="{9733EE2A-FB9B-71DA-6839-C6C06A3B799D}"/>
                      </a:ext>
                    </a:extLst>
                  </p:cNvPr>
                  <p:cNvSpPr/>
                  <p:nvPr/>
                </p:nvSpPr>
                <p:spPr>
                  <a:xfrm>
                    <a:off x="5882500" y="1562876"/>
                    <a:ext cx="1226797" cy="122679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0AE8256-DB51-2B0F-96C6-49E261482FCC}"/>
                      </a:ext>
                    </a:extLst>
                  </p:cNvPr>
                  <p:cNvSpPr/>
                  <p:nvPr/>
                </p:nvSpPr>
                <p:spPr>
                  <a:xfrm>
                    <a:off x="5882500" y="2373086"/>
                    <a:ext cx="1226797" cy="416587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66887CA4-AA08-97E4-DD9B-849FD7F9CCCE}"/>
                      </a:ext>
                    </a:extLst>
                  </p:cNvPr>
                  <p:cNvSpPr/>
                  <p:nvPr/>
                </p:nvSpPr>
                <p:spPr>
                  <a:xfrm>
                    <a:off x="5882500" y="1562876"/>
                    <a:ext cx="1226797" cy="416588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ore-KR" altLang="en-US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endParaRPr>
                  </a:p>
                </p:txBody>
              </p:sp>
              <p:cxnSp>
                <p:nvCxnSpPr>
                  <p:cNvPr id="31" name="직선 연결선[R] 30">
                    <a:extLst>
                      <a:ext uri="{FF2B5EF4-FFF2-40B4-BE49-F238E27FC236}">
                        <a16:creationId xmlns:a16="http://schemas.microsoft.com/office/drawing/2014/main" id="{C0CCFA81-5A1A-E6B5-B451-0FC47CEDD4B3}"/>
                      </a:ext>
                    </a:extLst>
                  </p:cNvPr>
                  <p:cNvCxnSpPr/>
                  <p:nvPr/>
                </p:nvCxnSpPr>
                <p:spPr>
                  <a:xfrm>
                    <a:off x="6281057" y="1562876"/>
                    <a:ext cx="0" cy="122679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직선 연결선[R] 31">
                    <a:extLst>
                      <a:ext uri="{FF2B5EF4-FFF2-40B4-BE49-F238E27FC236}">
                        <a16:creationId xmlns:a16="http://schemas.microsoft.com/office/drawing/2014/main" id="{EA58CD15-6A50-9F36-588B-9E524538A7CF}"/>
                      </a:ext>
                    </a:extLst>
                  </p:cNvPr>
                  <p:cNvCxnSpPr/>
                  <p:nvPr/>
                </p:nvCxnSpPr>
                <p:spPr>
                  <a:xfrm>
                    <a:off x="6694922" y="1562007"/>
                    <a:ext cx="0" cy="122679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6475E18-8925-B444-0020-F19AA65749E0}"/>
                    </a:ext>
                  </a:extLst>
                </p:cNvPr>
                <p:cNvSpPr txBox="1"/>
                <p:nvPr/>
              </p:nvSpPr>
              <p:spPr>
                <a:xfrm>
                  <a:off x="5583025" y="2711109"/>
                  <a:ext cx="2664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r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470FCFA-F8D8-6C05-123D-A507E45318A4}"/>
                    </a:ext>
                  </a:extLst>
                </p:cNvPr>
                <p:cNvSpPr txBox="1"/>
                <p:nvPr/>
              </p:nvSpPr>
              <p:spPr>
                <a:xfrm>
                  <a:off x="5924296" y="1520693"/>
                  <a:ext cx="4203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c1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1BDB1DF-8A4A-8080-2CD6-78769FA496EC}"/>
                    </a:ext>
                  </a:extLst>
                </p:cNvPr>
                <p:cNvSpPr txBox="1"/>
                <p:nvPr/>
              </p:nvSpPr>
              <p:spPr>
                <a:xfrm>
                  <a:off x="6313340" y="1520693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c2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1251FF6-E759-E8F8-87D4-1E4E65F6F3E3}"/>
                    </a:ext>
                  </a:extLst>
                </p:cNvPr>
                <p:cNvSpPr txBox="1"/>
                <p:nvPr/>
              </p:nvSpPr>
              <p:spPr>
                <a:xfrm>
                  <a:off x="6702385" y="1520693"/>
                  <a:ext cx="449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c3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6CC759-7940-806B-2BBE-80D0C8B2F8B4}"/>
                    </a:ext>
                  </a:extLst>
                </p:cNvPr>
                <p:cNvSpPr txBox="1"/>
                <p:nvPr/>
              </p:nvSpPr>
              <p:spPr>
                <a:xfrm>
                  <a:off x="5498867" y="1913426"/>
                  <a:ext cx="442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c2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2A3EAE2E-5504-BC91-D936-858DB05F6308}"/>
                    </a:ext>
                  </a:extLst>
                </p:cNvPr>
                <p:cNvSpPr txBox="1"/>
                <p:nvPr/>
              </p:nvSpPr>
              <p:spPr>
                <a:xfrm>
                  <a:off x="5498867" y="2312267"/>
                  <a:ext cx="4491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ko-Kore-KR" dirty="0">
                      <a:latin typeface="Pretendard" panose="02000503000000020004" pitchFamily="50" charset="-127"/>
                      <a:ea typeface="Pretendard" panose="02000503000000020004" pitchFamily="50" charset="-127"/>
                      <a:cs typeface="Pretendard" panose="02000503000000020004" pitchFamily="50" charset="-127"/>
                    </a:rPr>
                    <a:t>c3</a:t>
                  </a:r>
                  <a:endParaRPr kumimoji="1" lang="ko-Kore-KR" altLang="en-US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42FB72-38DF-977C-C24B-583BB6F7752F}"/>
                  </a:ext>
                </a:extLst>
              </p:cNvPr>
              <p:cNvSpPr txBox="1"/>
              <p:nvPr/>
            </p:nvSpPr>
            <p:spPr>
              <a:xfrm>
                <a:off x="7187591" y="6370960"/>
                <a:ext cx="10518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&lt;result&gt;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4F7AD88-52AD-DB63-7C2F-2710987E5796}"/>
                  </a:ext>
                </a:extLst>
              </p:cNvPr>
              <p:cNvSpPr txBox="1"/>
              <p:nvPr/>
            </p:nvSpPr>
            <p:spPr>
              <a:xfrm>
                <a:off x="7552275" y="519664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8037E76-330F-9D82-88E2-850FABEDB4EA}"/>
                  </a:ext>
                </a:extLst>
              </p:cNvPr>
              <p:cNvSpPr txBox="1"/>
              <p:nvPr/>
            </p:nvSpPr>
            <p:spPr>
              <a:xfrm>
                <a:off x="7958487" y="5196676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D068E1-305A-D8B8-A6A0-3F547D1DCCE9}"/>
                  </a:ext>
                </a:extLst>
              </p:cNvPr>
              <p:cNvSpPr txBox="1"/>
              <p:nvPr/>
            </p:nvSpPr>
            <p:spPr>
              <a:xfrm>
                <a:off x="7973559" y="5600511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0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44995CB-BFB9-3AD8-5CD2-8412CBDB9ED1}"/>
                    </a:ext>
                  </a:extLst>
                </p:cNvPr>
                <p:cNvSpPr txBox="1"/>
                <p:nvPr/>
              </p:nvSpPr>
              <p:spPr>
                <a:xfrm>
                  <a:off x="1261429" y="3816743"/>
                  <a:ext cx="377731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1, 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44995CB-BFB9-3AD8-5CD2-8412CBDB9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429" y="3816743"/>
                  <a:ext cx="377731" cy="192873"/>
                </a:xfrm>
                <a:prstGeom prst="rect">
                  <a:avLst/>
                </a:prstGeom>
                <a:blipFill>
                  <a:blip r:embed="rId4"/>
                  <a:stretch>
                    <a:fillRect l="-6452" r="-1613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2D2571-2F85-31FA-05BB-130B48B590F2}"/>
                    </a:ext>
                  </a:extLst>
                </p:cNvPr>
                <p:cNvSpPr txBox="1"/>
                <p:nvPr/>
              </p:nvSpPr>
              <p:spPr>
                <a:xfrm>
                  <a:off x="1261429" y="4222633"/>
                  <a:ext cx="377732" cy="19287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1, 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A2D2571-2F85-31FA-05BB-130B48B590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429" y="4222633"/>
                  <a:ext cx="377732" cy="192873"/>
                </a:xfrm>
                <a:prstGeom prst="rect">
                  <a:avLst/>
                </a:prstGeom>
                <a:blipFill>
                  <a:blip r:embed="rId5"/>
                  <a:stretch>
                    <a:fillRect l="-6452" r="-1613"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CB7DD2-03B3-5159-871F-B0B391D6D6A5}"/>
                    </a:ext>
                  </a:extLst>
                </p:cNvPr>
                <p:cNvSpPr txBox="1"/>
                <p:nvPr/>
              </p:nvSpPr>
              <p:spPr>
                <a:xfrm>
                  <a:off x="1289794" y="4642525"/>
                  <a:ext cx="3204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1 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CCB7DD2-03B3-5159-871F-B0B391D6D6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9794" y="4642525"/>
                  <a:ext cx="320409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7692" r="-192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4BDF3F-F28E-C22A-0A27-43560B7F137E}"/>
                    </a:ext>
                  </a:extLst>
                </p:cNvPr>
                <p:cNvSpPr txBox="1"/>
                <p:nvPr/>
              </p:nvSpPr>
              <p:spPr>
                <a:xfrm>
                  <a:off x="1676555" y="4247847"/>
                  <a:ext cx="37933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2 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4BDF3F-F28E-C22A-0A27-43560B7F13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6555" y="4247847"/>
                  <a:ext cx="379335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4839" r="-161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81EF9-C8FC-41B4-58AA-642C26985DEB}"/>
                    </a:ext>
                  </a:extLst>
                </p:cNvPr>
                <p:cNvSpPr txBox="1"/>
                <p:nvPr/>
              </p:nvSpPr>
              <p:spPr>
                <a:xfrm>
                  <a:off x="1669455" y="4653873"/>
                  <a:ext cx="3204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2 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3181EF9-C8FC-41B4-58AA-642C26985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9455" y="4653873"/>
                  <a:ext cx="320409" cy="184666"/>
                </a:xfrm>
                <a:prstGeom prst="rect">
                  <a:avLst/>
                </a:prstGeom>
                <a:blipFill>
                  <a:blip r:embed="rId8"/>
                  <a:stretch>
                    <a:fillRect l="-7692" r="-192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5F9F3C-CC93-6486-49AB-61535CC748B8}"/>
                    </a:ext>
                  </a:extLst>
                </p:cNvPr>
                <p:cNvSpPr txBox="1"/>
                <p:nvPr/>
              </p:nvSpPr>
              <p:spPr>
                <a:xfrm>
                  <a:off x="2119146" y="4653873"/>
                  <a:ext cx="32040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20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</m:ctrlPr>
                          </m:sSubPr>
                          <m:e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𝑠</m:t>
                            </m:r>
                          </m:e>
                          <m:sub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𝑐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3 </m:t>
                            </m:r>
                            <m:r>
                              <a:rPr kumimoji="1" lang="en-US" altLang="ko-Kore-KR" sz="1200" b="0" i="1" smtClean="0">
                                <a:latin typeface="Cambria Math" panose="02040503050406030204" pitchFamily="18" charset="0"/>
                                <a:ea typeface="Pretendard" panose="02000503000000020004" pitchFamily="2" charset="-127"/>
                                <a:cs typeface="Pretendard" panose="02000503000000020004" pitchFamily="2" charset="-127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2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85F9F3C-CC93-6486-49AB-61535CC748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146" y="4653873"/>
                  <a:ext cx="320409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692" r="-192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4338EC8-38E2-6980-7901-352580E3706C}"/>
              </a:ext>
            </a:extLst>
          </p:cNvPr>
          <p:cNvSpPr txBox="1"/>
          <p:nvPr/>
        </p:nvSpPr>
        <p:spPr>
          <a:xfrm>
            <a:off x="610923" y="2143066"/>
            <a:ext cx="10610882" cy="1343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질의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응답벡터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코디 벡터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c1, c2, c3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는 학습전에는 아무 거리관계를 가지지 않음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따라서 아래의 유사도 매트릭스의 일부를 사용하여 질의 응답벡터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r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과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c1, c2, c3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유사도 관계를 정답 순위에 맞게 유도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정답 레이블에 맞는 코사인 유사도 값을 </a:t>
            </a:r>
            <a:r>
              <a:rPr kumimoji="1" lang="en-US" altLang="ko-KR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mse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loss </a:t>
            </a:r>
            <a:r>
              <a:rPr kumimoji="1"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사용하여 학습</a:t>
            </a:r>
            <a:endParaRPr kumimoji="1"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 algn="l">
              <a:lnSpc>
                <a:spcPct val="150000"/>
              </a:lnSpc>
              <a:buFontTx/>
              <a:buChar char="-"/>
            </a:pP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베이스라인의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cross-entropy loss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</a:t>
            </a:r>
            <a:endParaRPr kumimoji="1" lang="en-US" altLang="ko-KR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C9284FF-BC62-2426-CEA0-EFFBCF1086BC}"/>
              </a:ext>
            </a:extLst>
          </p:cNvPr>
          <p:cNvSpPr/>
          <p:nvPr/>
        </p:nvSpPr>
        <p:spPr>
          <a:xfrm>
            <a:off x="911146" y="4613204"/>
            <a:ext cx="1645483" cy="48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D81ADFF5-1D10-65C5-87A7-54F32DEC31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5372" y="5480994"/>
            <a:ext cx="1617949" cy="2829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213ADE7-062F-840B-A361-C153FE1A3274}"/>
              </a:ext>
            </a:extLst>
          </p:cNvPr>
          <p:cNvSpPr txBox="1"/>
          <p:nvPr/>
        </p:nvSpPr>
        <p:spPr>
          <a:xfrm>
            <a:off x="697947" y="5698612"/>
            <a:ext cx="692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10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policy.py</a:t>
            </a:r>
            <a:endParaRPr kumimoji="1" lang="ko-Kore-KR" altLang="en-US" sz="100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154653-08BB-4E82-5663-48DF8E02E100}"/>
              </a:ext>
            </a:extLst>
          </p:cNvPr>
          <p:cNvCxnSpPr>
            <a:cxnSpLocks/>
          </p:cNvCxnSpPr>
          <p:nvPr/>
        </p:nvCxnSpPr>
        <p:spPr>
          <a:xfrm>
            <a:off x="973667" y="5094831"/>
            <a:ext cx="0" cy="386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그림 41">
            <a:extLst>
              <a:ext uri="{FF2B5EF4-FFF2-40B4-BE49-F238E27FC236}">
                <a16:creationId xmlns:a16="http://schemas.microsoft.com/office/drawing/2014/main" id="{10F73197-6A69-634C-A15B-33BDC40AE3A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86525" y="3386624"/>
            <a:ext cx="4470400" cy="233713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6FB2290C-33F6-9679-C07F-59AACDC1BA2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525" y="2918037"/>
            <a:ext cx="4807415" cy="218518"/>
          </a:xfrm>
          <a:prstGeom prst="rect">
            <a:avLst/>
          </a:prstGeom>
        </p:spPr>
      </p:pic>
      <p:sp>
        <p:nvSpPr>
          <p:cNvPr id="48" name="왼쪽/오른쪽 화살표[L] 47">
            <a:extLst>
              <a:ext uri="{FF2B5EF4-FFF2-40B4-BE49-F238E27FC236}">
                <a16:creationId xmlns:a16="http://schemas.microsoft.com/office/drawing/2014/main" id="{2042E987-17C4-2E11-68BD-2C8999A6A2CF}"/>
              </a:ext>
            </a:extLst>
          </p:cNvPr>
          <p:cNvSpPr/>
          <p:nvPr/>
        </p:nvSpPr>
        <p:spPr>
          <a:xfrm>
            <a:off x="2947145" y="4561540"/>
            <a:ext cx="795866" cy="221360"/>
          </a:xfrm>
          <a:prstGeom prst="leftRightArrow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557F66A-CCC1-FCDB-7BD4-D0BAEDD033A9}"/>
              </a:ext>
            </a:extLst>
          </p:cNvPr>
          <p:cNvSpPr txBox="1"/>
          <p:nvPr/>
        </p:nvSpPr>
        <p:spPr>
          <a:xfrm>
            <a:off x="2765863" y="4872998"/>
            <a:ext cx="1119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MSE loss</a:t>
            </a:r>
            <a:endParaRPr kumimoji="1" lang="ko-Kore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D22215DC-E873-99FF-642B-D92CB7FD5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816082"/>
              </p:ext>
            </p:extLst>
          </p:nvPr>
        </p:nvGraphicFramePr>
        <p:xfrm>
          <a:off x="4139516" y="3546403"/>
          <a:ext cx="2501966" cy="2337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937">
                  <a:extLst>
                    <a:ext uri="{9D8B030D-6E8A-4147-A177-3AD203B41FA5}">
                      <a16:colId xmlns:a16="http://schemas.microsoft.com/office/drawing/2014/main" val="20114200"/>
                    </a:ext>
                  </a:extLst>
                </a:gridCol>
                <a:gridCol w="1811029">
                  <a:extLst>
                    <a:ext uri="{9D8B030D-6E8A-4147-A177-3AD203B41FA5}">
                      <a16:colId xmlns:a16="http://schemas.microsoft.com/office/drawing/2014/main" val="3095413843"/>
                    </a:ext>
                  </a:extLst>
                </a:gridCol>
              </a:tblGrid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label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COSLABEL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4724595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 0, -1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572161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1, -1, 0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866516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-1, 1, 0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39966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0, -1, 1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323475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-1, 1, 0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679914"/>
                  </a:ext>
                </a:extLst>
              </a:tr>
              <a:tr h="33387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6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solidFill>
                            <a:sysClr val="windowText" lastClr="000000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-1, 0, 1</a:t>
                      </a:r>
                      <a:endParaRPr lang="ko-Kore-KR" altLang="en-US" sz="1400" dirty="0">
                        <a:solidFill>
                          <a:sysClr val="windowText" lastClr="000000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015737"/>
                  </a:ext>
                </a:extLst>
              </a:tr>
            </a:tbl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1406C655-8519-3E0C-B0FF-1D0DE5335320}"/>
              </a:ext>
            </a:extLst>
          </p:cNvPr>
          <p:cNvSpPr txBox="1"/>
          <p:nvPr/>
        </p:nvSpPr>
        <p:spPr>
          <a:xfrm>
            <a:off x="6914073" y="5698857"/>
            <a:ext cx="596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10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gaia.py</a:t>
            </a:r>
            <a:endParaRPr kumimoji="1" lang="ko-Kore-KR" altLang="en-US" sz="100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AD36FE-BF19-3A61-6C39-678475480D9C}"/>
              </a:ext>
            </a:extLst>
          </p:cNvPr>
          <p:cNvSpPr txBox="1"/>
          <p:nvPr/>
        </p:nvSpPr>
        <p:spPr>
          <a:xfrm>
            <a:off x="6914073" y="3090259"/>
            <a:ext cx="5966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ko-Kore-KR" sz="10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gaia.py</a:t>
            </a:r>
            <a:endParaRPr kumimoji="1" lang="ko-Kore-KR" altLang="en-US" sz="100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E4B4B6-F24F-916B-274D-0717DC78A714}"/>
                  </a:ext>
                </a:extLst>
              </p:cNvPr>
              <p:cNvSpPr txBox="1"/>
              <p:nvPr/>
            </p:nvSpPr>
            <p:spPr>
              <a:xfrm>
                <a:off x="413717" y="6002064"/>
                <a:ext cx="8179740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예를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들어 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label 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 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1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인 경우 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c1, c2, c3 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의 순위 가 정답이므로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,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</m:ctrlPr>
                      </m:sSubPr>
                      <m:e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𝑐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1, 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-&gt;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𝑐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2,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 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-&gt; 0,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</m:ctrlPr>
                      </m:sSubPr>
                      <m:e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𝑠</m:t>
                        </m:r>
                      </m:e>
                      <m:sub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𝑐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3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, </m:t>
                        </m:r>
                        <m:r>
                          <a:rPr kumimoji="1" lang="en-US" altLang="ko-KR" sz="1400" i="1">
                            <a:latin typeface="Cambria Math" panose="02040503050406030204" pitchFamily="18" charset="0"/>
                            <a:ea typeface="Pretendard" panose="02000503000000020004" pitchFamily="2" charset="-127"/>
                            <a:cs typeface="Pretendard" panose="02000503000000020004" pitchFamily="2" charset="-127"/>
                          </a:rPr>
                          <m:t>𝑟</m:t>
                        </m:r>
                      </m:sub>
                    </m:sSub>
                  </m:oMath>
                </a14:m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-&gt; -1  </a:t>
                </a:r>
                <a:r>
                  <a: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이</a:t>
                </a:r>
                <a:r>
                  <a:rPr kumimoji="1" lang="ko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 되도록 학습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.</a:t>
                </a:r>
                <a:endParaRPr kumimoji="1" lang="ko-Kore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4E4B4B6-F24F-916B-274D-0717DC78A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17" y="6002064"/>
                <a:ext cx="8179740" cy="317203"/>
              </a:xfrm>
              <a:prstGeom prst="rect">
                <a:avLst/>
              </a:prstGeom>
              <a:blipFill>
                <a:blip r:embed="rId13"/>
                <a:stretch>
                  <a:fillRect l="-224" t="-3846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F3898DE-29AD-DEC7-6973-BBB45CC9FA41}"/>
              </a:ext>
            </a:extLst>
          </p:cNvPr>
          <p:cNvSpPr txBox="1"/>
          <p:nvPr/>
        </p:nvSpPr>
        <p:spPr>
          <a:xfrm>
            <a:off x="423445" y="1469010"/>
            <a:ext cx="5307863" cy="338554"/>
          </a:xfrm>
          <a:prstGeom prst="rect">
            <a:avLst/>
          </a:prstGeom>
          <a:noFill/>
          <a:ln>
            <a:solidFill>
              <a:srgbClr val="0B4AD6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ko-Kore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접근</a:t>
            </a:r>
            <a:r>
              <a:rPr kumimoji="1" lang="ko-KR" altLang="en-US" sz="1600" b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방법 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2)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유사도 관계 모델링을 위한 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cosine-ranking loss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800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EA5B1-F59E-9AD3-D287-B98B0F0EC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A635BD30-4B12-06F9-F88F-54D853A71E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467FE-5E33-3081-A820-E856943C3D68}"/>
              </a:ext>
            </a:extLst>
          </p:cNvPr>
          <p:cNvSpPr/>
          <p:nvPr/>
        </p:nvSpPr>
        <p:spPr>
          <a:xfrm>
            <a:off x="4126893" y="1547689"/>
            <a:ext cx="3349468" cy="292819"/>
          </a:xfrm>
          <a:prstGeom prst="rect">
            <a:avLst/>
          </a:prstGeom>
          <a:solidFill>
            <a:srgbClr val="0B4A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334FD32-F445-9446-E9EC-8960C7112F3A}"/>
              </a:ext>
            </a:extLst>
          </p:cNvPr>
          <p:cNvGrpSpPr/>
          <p:nvPr/>
        </p:nvGrpSpPr>
        <p:grpSpPr>
          <a:xfrm>
            <a:off x="9783111" y="2333870"/>
            <a:ext cx="942887" cy="1158251"/>
            <a:chOff x="2307575" y="3088953"/>
            <a:chExt cx="1000377" cy="1320222"/>
          </a:xfrm>
        </p:grpSpPr>
        <p:sp>
          <p:nvSpPr>
            <p:cNvPr id="92" name="정육면체 91">
              <a:extLst>
                <a:ext uri="{FF2B5EF4-FFF2-40B4-BE49-F238E27FC236}">
                  <a16:creationId xmlns:a16="http://schemas.microsoft.com/office/drawing/2014/main" id="{FE85F1C8-B606-5BE1-FD46-5A46530A1EE5}"/>
                </a:ext>
              </a:extLst>
            </p:cNvPr>
            <p:cNvSpPr/>
            <p:nvPr/>
          </p:nvSpPr>
          <p:spPr>
            <a:xfrm>
              <a:off x="2491227" y="3463985"/>
              <a:ext cx="628153" cy="634117"/>
            </a:xfrm>
            <a:prstGeom prst="cube">
              <a:avLst>
                <a:gd name="adj" fmla="val 78918"/>
              </a:avLst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7F51D78-F654-7EFA-8D10-17A334BAF5CB}"/>
                    </a:ext>
                  </a:extLst>
                </p:cNvPr>
                <p:cNvSpPr txBox="1"/>
                <p:nvPr/>
              </p:nvSpPr>
              <p:spPr>
                <a:xfrm rot="18847936">
                  <a:off x="2608454" y="3764481"/>
                  <a:ext cx="962844" cy="3265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C7F51D78-F654-7EFA-8D10-17A334BAF5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7936">
                  <a:off x="2608454" y="3764481"/>
                  <a:ext cx="962844" cy="3265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08CE6EB-7C7F-3AE8-08E7-68D0A67363E8}"/>
                </a:ext>
              </a:extLst>
            </p:cNvPr>
            <p:cNvSpPr txBox="1"/>
            <p:nvPr/>
          </p:nvSpPr>
          <p:spPr>
            <a:xfrm>
              <a:off x="2307575" y="3088953"/>
              <a:ext cx="1000377" cy="350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c1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,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c2,</a:t>
              </a:r>
              <a:r>
                <a:rPr kumimoji="1" lang="ko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 </a:t>
              </a:r>
              <a:r>
                <a:rPr kumimoji="1" lang="en-US" altLang="ko-KR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rPr>
                <a:t>c3</a:t>
              </a:r>
              <a:endPara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endParaRPr>
            </a:p>
          </p:txBody>
        </p:sp>
      </p:grp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DBEFBC9-32BF-CF6E-4952-40C2FBC23D55}"/>
              </a:ext>
            </a:extLst>
          </p:cNvPr>
          <p:cNvSpPr/>
          <p:nvPr/>
        </p:nvSpPr>
        <p:spPr>
          <a:xfrm>
            <a:off x="2393154" y="2703751"/>
            <a:ext cx="1210514" cy="47634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RNN</a:t>
            </a:r>
            <a:endParaRPr kumimoji="1" lang="ko-Kore-KR" altLang="en-US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0424C4-5A9C-E8F5-0752-A7A5834C6A67}"/>
              </a:ext>
            </a:extLst>
          </p:cNvPr>
          <p:cNvSpPr txBox="1"/>
          <p:nvPr/>
        </p:nvSpPr>
        <p:spPr>
          <a:xfrm>
            <a:off x="936150" y="2782057"/>
            <a:ext cx="8515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ore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질의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응답</a:t>
            </a:r>
            <a:endParaRPr kumimoji="1" lang="ko-Kore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DCCB48E-2AB6-0876-29EC-DF1805A1FE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1787665" y="2928143"/>
            <a:ext cx="572225" cy="78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DE16E45-F026-29A3-B0D9-92AE9B20E8AB}"/>
              </a:ext>
            </a:extLst>
          </p:cNvPr>
          <p:cNvCxnSpPr>
            <a:cxnSpLocks/>
          </p:cNvCxnSpPr>
          <p:nvPr/>
        </p:nvCxnSpPr>
        <p:spPr>
          <a:xfrm>
            <a:off x="3636932" y="2928144"/>
            <a:ext cx="4366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955CDC8-E4C3-5890-4A46-FE28B956AD75}"/>
              </a:ext>
            </a:extLst>
          </p:cNvPr>
          <p:cNvGrpSpPr/>
          <p:nvPr/>
        </p:nvGrpSpPr>
        <p:grpSpPr>
          <a:xfrm>
            <a:off x="4227632" y="2516177"/>
            <a:ext cx="648153" cy="1027867"/>
            <a:chOff x="3456255" y="1471367"/>
            <a:chExt cx="703376" cy="12246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8848FF2-947B-12C1-1421-D5002E881C28}"/>
                    </a:ext>
                  </a:extLst>
                </p:cNvPr>
                <p:cNvSpPr txBox="1"/>
                <p:nvPr/>
              </p:nvSpPr>
              <p:spPr>
                <a:xfrm rot="18847936">
                  <a:off x="3489401" y="2025814"/>
                  <a:ext cx="1006459" cy="3340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ko-KR" sz="1400" i="1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kumimoji="1" lang="ko-Kore-KR" altLang="en-US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8848FF2-947B-12C1-1421-D5002E881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847936">
                  <a:off x="3489401" y="2025814"/>
                  <a:ext cx="1006459" cy="3340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38EDA5BD-05F9-3537-106C-31E87376CA9F}"/>
                </a:ext>
              </a:extLst>
            </p:cNvPr>
            <p:cNvGrpSpPr/>
            <p:nvPr/>
          </p:nvGrpSpPr>
          <p:grpSpPr>
            <a:xfrm>
              <a:off x="3456255" y="1471367"/>
              <a:ext cx="628153" cy="848668"/>
              <a:chOff x="3456255" y="1471367"/>
              <a:chExt cx="628153" cy="848668"/>
            </a:xfrm>
          </p:grpSpPr>
          <p:sp>
            <p:nvSpPr>
              <p:cNvPr id="34" name="정육면체 33">
                <a:extLst>
                  <a:ext uri="{FF2B5EF4-FFF2-40B4-BE49-F238E27FC236}">
                    <a16:creationId xmlns:a16="http://schemas.microsoft.com/office/drawing/2014/main" id="{5F9FD4FE-E369-7768-88B4-6D8CF48E4BA9}"/>
                  </a:ext>
                </a:extLst>
              </p:cNvPr>
              <p:cNvSpPr/>
              <p:nvPr/>
            </p:nvSpPr>
            <p:spPr>
              <a:xfrm>
                <a:off x="3456255" y="1685917"/>
                <a:ext cx="628153" cy="634118"/>
              </a:xfrm>
              <a:prstGeom prst="cube">
                <a:avLst>
                  <a:gd name="adj" fmla="val 78918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3BA8D-F108-AB8D-20B1-1C94D529F4C2}"/>
                  </a:ext>
                </a:extLst>
              </p:cNvPr>
              <p:cNvSpPr txBox="1"/>
              <p:nvPr/>
            </p:nvSpPr>
            <p:spPr>
              <a:xfrm>
                <a:off x="3515742" y="1471367"/>
                <a:ext cx="287378" cy="4400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r</a:t>
                </a:r>
                <a:endParaRPr kumimoji="1" lang="ko-Kore-KR" altLang="en-US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A3814FD3-65C3-2E62-382C-66717906E618}"/>
              </a:ext>
            </a:extLst>
          </p:cNvPr>
          <p:cNvSpPr txBox="1"/>
          <p:nvPr/>
        </p:nvSpPr>
        <p:spPr>
          <a:xfrm>
            <a:off x="616522" y="2283914"/>
            <a:ext cx="135646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요구 사항 추정부</a:t>
            </a:r>
            <a:endParaRPr kumimoji="1" lang="ko-Kore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C93F93-BF6C-9783-4E44-CECD6CFB3429}"/>
              </a:ext>
            </a:extLst>
          </p:cNvPr>
          <p:cNvSpPr txBox="1"/>
          <p:nvPr/>
        </p:nvSpPr>
        <p:spPr>
          <a:xfrm>
            <a:off x="801968" y="3408672"/>
            <a:ext cx="4540975" cy="1269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입력으로 들어오는 텍스트 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임베딩을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하나의 벡터로 인코딩 하는 역할</a:t>
            </a:r>
            <a:endParaRPr kumimoji="1" lang="en-US" altLang="ko-Kore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r>
              <a:rPr kumimoji="1" lang="en-US" altLang="ko-Kore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RNN, LSTM, Transformer Layer (x1, x3) </a:t>
            </a:r>
            <a:r>
              <a: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모두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사용해봤지만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zero-shot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성능에는 큰 차이가 없어서 파라미터 수가 가장 적은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RNN layer</a:t>
            </a:r>
            <a:r>
              <a:rPr kumimoji="1" lang="ko-KR" altLang="en-US" sz="12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를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사용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marL="285750" indent="-285750" algn="l">
              <a:lnSpc>
                <a:spcPct val="130000"/>
              </a:lnSpc>
              <a:buFontTx/>
              <a:buChar char="-"/>
            </a:pPr>
            <a:endParaRPr kumimoji="1" lang="en-US" altLang="ko-Kore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E36641-23CB-71F1-1760-331D7BD8AD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5117" y="4806512"/>
            <a:ext cx="3440749" cy="14830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94A790-3229-D6D1-4F7B-A136E6399C43}"/>
              </a:ext>
            </a:extLst>
          </p:cNvPr>
          <p:cNvSpPr txBox="1"/>
          <p:nvPr/>
        </p:nvSpPr>
        <p:spPr>
          <a:xfrm>
            <a:off x="837883" y="5968297"/>
            <a:ext cx="1402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4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requirement.py</a:t>
            </a:r>
            <a:endParaRPr kumimoji="1" lang="ko-Kore-KR" altLang="en-US" sz="140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6F7D7-6A9E-6970-DF78-6D1A2C357E36}"/>
              </a:ext>
            </a:extLst>
          </p:cNvPr>
          <p:cNvSpPr txBox="1"/>
          <p:nvPr/>
        </p:nvSpPr>
        <p:spPr>
          <a:xfrm>
            <a:off x="5636779" y="2269672"/>
            <a:ext cx="2105062" cy="30777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패션 코디네이션 평가부</a:t>
            </a:r>
            <a:endParaRPr kumimoji="1" lang="ko-Kore-KR" altLang="en-US" sz="14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60A27AFB-AB65-6A5C-04D2-0574F8EE08E1}"/>
              </a:ext>
            </a:extLst>
          </p:cNvPr>
          <p:cNvSpPr/>
          <p:nvPr/>
        </p:nvSpPr>
        <p:spPr>
          <a:xfrm>
            <a:off x="7963109" y="2487071"/>
            <a:ext cx="1502364" cy="75872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C336BC-6351-1F2C-D22B-C2A5FD67D85F}"/>
              </a:ext>
            </a:extLst>
          </p:cNvPr>
          <p:cNvSpPr txBox="1"/>
          <p:nvPr/>
        </p:nvSpPr>
        <p:spPr>
          <a:xfrm>
            <a:off x="6191243" y="2740807"/>
            <a:ext cx="1394934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ko-KR" altLang="en-US" sz="14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코디네이션</a:t>
            </a:r>
            <a:r>
              <a:rPr kumimoji="1" lang="ko-KR" altLang="en-US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4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1,2,3</a:t>
            </a:r>
            <a:endParaRPr kumimoji="1" lang="ko-Kore-KR" altLang="en-US" sz="14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4996A257-59EA-C37F-0E76-CCAF0B51243A}"/>
              </a:ext>
            </a:extLst>
          </p:cNvPr>
          <p:cNvSpPr/>
          <p:nvPr/>
        </p:nvSpPr>
        <p:spPr>
          <a:xfrm rot="5400000">
            <a:off x="8072393" y="2595199"/>
            <a:ext cx="590184" cy="54246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GAP</a:t>
            </a:r>
            <a:endParaRPr kumimoji="1" lang="ko-Kore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05C87044-3812-3BCE-584A-6A3FFDB19946}"/>
              </a:ext>
            </a:extLst>
          </p:cNvPr>
          <p:cNvSpPr/>
          <p:nvPr/>
        </p:nvSpPr>
        <p:spPr>
          <a:xfrm>
            <a:off x="8705021" y="2583373"/>
            <a:ext cx="649872" cy="270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 1</a:t>
            </a:r>
            <a:endParaRPr kumimoji="1" lang="ko-Kore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111DA7A-279E-22B6-F88B-37D496E7398D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586177" y="2882880"/>
            <a:ext cx="367877" cy="11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3C50F8-4F6F-162C-459E-55153B9EB4B8}"/>
                  </a:ext>
                </a:extLst>
              </p:cNvPr>
              <p:cNvSpPr txBox="1"/>
              <p:nvPr/>
            </p:nvSpPr>
            <p:spPr>
              <a:xfrm>
                <a:off x="6412815" y="3024953"/>
                <a:ext cx="11334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sz="1400" i="1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kumimoji="1" lang="en-US" altLang="ko-K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4</a:t>
                </a:r>
                <a14:m>
                  <m:oMath xmlns:m="http://schemas.openxmlformats.org/officeDocument/2006/math">
                    <m:r>
                      <a:rPr kumimoji="1" lang="en-US" altLang="ko-K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en-US" altLang="ko-Kore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2</a:t>
                </a:r>
                <a:r>
                  <a:rPr kumimoji="1" lang="en-US" altLang="ko-KR" sz="1400" dirty="0">
                    <a:latin typeface="Pretendard" panose="02000503000000020004" pitchFamily="50" charset="-127"/>
                    <a:ea typeface="Pretendard" panose="02000503000000020004" pitchFamily="50" charset="-127"/>
                    <a:cs typeface="Pretendard" panose="02000503000000020004" pitchFamily="50" charset="-127"/>
                  </a:rPr>
                  <a:t>560</a:t>
                </a:r>
                <a:endParaRPr kumimoji="1" lang="ko-Kore-KR" altLang="en-US" sz="1400" dirty="0">
                  <a:latin typeface="Pretendard" panose="02000503000000020004" pitchFamily="50" charset="-127"/>
                  <a:ea typeface="Pretendard" panose="02000503000000020004" pitchFamily="50" charset="-127"/>
                  <a:cs typeface="Pretendard" panose="02000503000000020004" pitchFamily="50" charset="-127"/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33C50F8-4F6F-162C-459E-55153B9EB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2815" y="3024953"/>
                <a:ext cx="1133452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45364DA-62A5-29FF-84B5-99DE2C51EE88}"/>
              </a:ext>
            </a:extLst>
          </p:cNvPr>
          <p:cNvCxnSpPr>
            <a:cxnSpLocks/>
          </p:cNvCxnSpPr>
          <p:nvPr/>
        </p:nvCxnSpPr>
        <p:spPr>
          <a:xfrm>
            <a:off x="9475031" y="2876879"/>
            <a:ext cx="32470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C27E0739-0C5D-EF7A-F74F-E734FA98033C}"/>
              </a:ext>
            </a:extLst>
          </p:cNvPr>
          <p:cNvSpPr/>
          <p:nvPr/>
        </p:nvSpPr>
        <p:spPr>
          <a:xfrm>
            <a:off x="8707548" y="2879585"/>
            <a:ext cx="649872" cy="2709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 2</a:t>
            </a:r>
            <a:endParaRPr kumimoji="1" lang="ko-Kore-KR" altLang="en-US" sz="1400" dirty="0">
              <a:solidFill>
                <a:schemeClr val="tx1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C34252-3118-80F2-5BA7-5BD1C4BFD9D2}"/>
              </a:ext>
            </a:extLst>
          </p:cNvPr>
          <p:cNvSpPr txBox="1"/>
          <p:nvPr/>
        </p:nvSpPr>
        <p:spPr>
          <a:xfrm>
            <a:off x="6329731" y="3409476"/>
            <a:ext cx="5224960" cy="1266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세개의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ore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코디네이션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벡터 각각을 하나의 벡터로 인코딩 </a:t>
            </a:r>
            <a:r>
              <a:rPr kumimoji="1" lang="ko-KR" altLang="en-US" sz="12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하는 역할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2560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크기의 입력을 다시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512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x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5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나누어 평균을 취하는 방식으로 입력 차원을 줄임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marL="285750" indent="-285750">
              <a:lnSpc>
                <a:spcPct val="130000"/>
              </a:lnSpc>
              <a:buFontTx/>
              <a:buChar char="-"/>
            </a:pP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FC 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레이어를 두개 사용하여 </a:t>
            </a:r>
            <a:r>
              <a:rPr kumimoji="1" lang="en-US" altLang="ko-KR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64</a:t>
            </a:r>
            <a:r>
              <a:rPr kumimoji="1" lang="ko-KR" altLang="en-US" sz="12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크기의 벡터 두개를 출력하고 합치는 방식으로 모델 파라미터를 더 줄일 수 있었음</a:t>
            </a:r>
            <a:endParaRPr kumimoji="1" lang="en-US" altLang="ko-KR" sz="12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115" name="그림 114">
            <a:extLst>
              <a:ext uri="{FF2B5EF4-FFF2-40B4-BE49-F238E27FC236}">
                <a16:creationId xmlns:a16="http://schemas.microsoft.com/office/drawing/2014/main" id="{64CC1844-8C0F-24E4-27EA-07A401D91FC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98093" y="4754374"/>
            <a:ext cx="3521074" cy="1506245"/>
          </a:xfrm>
          <a:prstGeom prst="rect">
            <a:avLst/>
          </a:prstGeom>
        </p:spPr>
      </p:pic>
      <p:sp>
        <p:nvSpPr>
          <p:cNvPr id="116" name="TextBox 115">
            <a:extLst>
              <a:ext uri="{FF2B5EF4-FFF2-40B4-BE49-F238E27FC236}">
                <a16:creationId xmlns:a16="http://schemas.microsoft.com/office/drawing/2014/main" id="{CBF1ED3F-7F8D-2C58-CE4D-740F07ED59EF}"/>
              </a:ext>
            </a:extLst>
          </p:cNvPr>
          <p:cNvSpPr txBox="1"/>
          <p:nvPr/>
        </p:nvSpPr>
        <p:spPr>
          <a:xfrm>
            <a:off x="7265796" y="5964352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ko-KR" sz="1400" dirty="0" err="1">
                <a:solidFill>
                  <a:srgbClr val="0070C0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policy.py</a:t>
            </a:r>
            <a:endParaRPr kumimoji="1" lang="ko-Kore-KR" altLang="en-US" sz="1400" dirty="0">
              <a:solidFill>
                <a:srgbClr val="0070C0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42CBA-61D5-B2F9-9735-8934F16BD3FC}"/>
              </a:ext>
            </a:extLst>
          </p:cNvPr>
          <p:cNvSpPr txBox="1">
            <a:spLocks/>
          </p:cNvSpPr>
          <p:nvPr/>
        </p:nvSpPr>
        <p:spPr>
          <a:xfrm>
            <a:off x="1573597" y="1552569"/>
            <a:ext cx="8946858" cy="660245"/>
          </a:xfrm>
          <a:prstGeom prst="rect">
            <a:avLst/>
          </a:prstGeom>
          <a:noFill/>
          <a:ln w="15875">
            <a:solidFill>
              <a:srgbClr val="0B4AD6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접근방식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1,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en-US" altLang="ko-KR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2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로 학습하고 </a:t>
            </a:r>
            <a:r>
              <a:rPr kumimoji="1"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요구 사항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추정부</a:t>
            </a:r>
            <a:r>
              <a:rPr kumimoji="1" lang="en-US" altLang="ko-KR" sz="1600" b="1" u="sng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,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패션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코디네이션</a:t>
            </a:r>
            <a:r>
              <a:rPr kumimoji="1"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600" b="1" dirty="0" err="1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평가부</a:t>
            </a:r>
            <a:r>
              <a:rPr kumimoji="1" lang="ko-KR" altLang="en-US" sz="1600" b="1" dirty="0">
                <a:solidFill>
                  <a:schemeClr val="bg1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kumimoji="1" lang="ko-KR" altLang="en-US" sz="1600" b="1" dirty="0">
                <a:solidFill>
                  <a:srgbClr val="0B4A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출력 벡터의 차원을 같게 하면</a:t>
            </a:r>
            <a:endParaRPr kumimoji="1" lang="en-US" altLang="ko-KR" sz="1600" b="1" dirty="0">
              <a:solidFill>
                <a:srgbClr val="0B4AD6"/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매우 작은 구조로도 </a:t>
            </a:r>
            <a:r>
              <a:rPr kumimoji="1" lang="ko-KR" altLang="en-US" sz="1600" b="1" dirty="0">
                <a:solidFill>
                  <a:srgbClr val="0B4A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기준 성능</a:t>
            </a:r>
            <a:r>
              <a:rPr kumimoji="1" lang="en-US" altLang="ko-KR" sz="1600" b="1" dirty="0">
                <a:solidFill>
                  <a:srgbClr val="0B4A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(60%)</a:t>
            </a:r>
            <a:r>
              <a:rPr kumimoji="1" lang="ko-KR" altLang="en-US" sz="1600" b="1" dirty="0">
                <a:solidFill>
                  <a:srgbClr val="0B4AD6"/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달성 </a:t>
            </a:r>
            <a:r>
              <a:rPr kumimoji="1" lang="ko-KR" altLang="en-US" sz="1600" b="1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가능 </a:t>
            </a:r>
            <a:endParaRPr kumimoji="1" lang="ko-Kore-KR" altLang="en-US" sz="1600" b="1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8364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D131AD-FF18-1603-284B-C503C3EAC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A5F1C20-6131-89FF-7B8E-8ABF70ED7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19" y="3041157"/>
            <a:ext cx="10514126" cy="22831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B288A-9315-30D3-D216-1D173AF91211}"/>
              </a:ext>
            </a:extLst>
          </p:cNvPr>
          <p:cNvSpPr txBox="1"/>
          <p:nvPr/>
        </p:nvSpPr>
        <p:spPr>
          <a:xfrm>
            <a:off x="626577" y="1694706"/>
            <a:ext cx="112840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ko-Kore-KR" altLang="en-US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추가로</a:t>
            </a:r>
            <a:r>
              <a:rPr kumimoji="1" lang="ko-KR" altLang="en-US" sz="160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모델을 저장하고 읽을 때 양자화 하는 방식을 사용하여 모델 용량을 줄일 수 있었음</a:t>
            </a:r>
            <a:r>
              <a:rPr kumimoji="1" lang="en-US" altLang="ko-KR" sz="16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 algn="l"/>
            <a:endParaRPr kumimoji="1" lang="en-US" altLang="ko-Kore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/>
            <a:endParaRPr kumimoji="1" lang="en-US" altLang="ko-Kore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/>
            <a:endParaRPr kumimoji="1" lang="en-US" altLang="ko-Kore-KR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pPr algn="l"/>
            <a:endParaRPr kumimoji="1" lang="ko-Kore-KR" altLang="en-US" sz="16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84923-64E9-95F2-A5BF-B34644C4CF6C}"/>
              </a:ext>
            </a:extLst>
          </p:cNvPr>
          <p:cNvSpPr txBox="1"/>
          <p:nvPr/>
        </p:nvSpPr>
        <p:spPr>
          <a:xfrm>
            <a:off x="779319" y="2036771"/>
            <a:ext cx="10514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Pytorch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라이브러리 내의 </a:t>
            </a:r>
            <a:r>
              <a:rPr lang="en-US" altLang="ko-KR" sz="1800" dirty="0" err="1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torch.quantization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라이브러리를 사용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Linear layer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의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float32 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파라미터를 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int8</a:t>
            </a:r>
            <a:r>
              <a:rPr lang="ko-KR" altLang="en-US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로 저장</a:t>
            </a:r>
            <a:r>
              <a:rPr lang="en-US" altLang="ko-KR" sz="1800" dirty="0"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t>.</a:t>
            </a:r>
            <a:endParaRPr lang="ko-KR" altLang="en-US" sz="1800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  <a:p>
            <a:endParaRPr lang="ko-KR" altLang="en-US" dirty="0"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pic>
        <p:nvPicPr>
          <p:cNvPr id="3" name="그림 2" descr="스크린샷, 텍스트, 폰트이(가) 표시된 사진&#10;&#10;자동 생성된 설명">
            <a:extLst>
              <a:ext uri="{FF2B5EF4-FFF2-40B4-BE49-F238E27FC236}">
                <a16:creationId xmlns:a16="http://schemas.microsoft.com/office/drawing/2014/main" id="{D34E278C-7741-CE45-5B6B-7C95E11EE2D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458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1946</TotalTime>
  <Words>732</Words>
  <Application>Microsoft Macintosh PowerPoint</Application>
  <PresentationFormat>와이드스크린</PresentationFormat>
  <Paragraphs>217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Arial</vt:lpstr>
      <vt:lpstr>Cambria Math</vt:lpstr>
      <vt:lpstr>Pretendard</vt:lpstr>
      <vt:lpstr>Wingdings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, 전기정보공학과 김민호</cp:lastModifiedBy>
  <cp:revision>42</cp:revision>
  <dcterms:created xsi:type="dcterms:W3CDTF">2021-06-21T14:47:31Z</dcterms:created>
  <dcterms:modified xsi:type="dcterms:W3CDTF">2024-10-20T10:46:27Z</dcterms:modified>
</cp:coreProperties>
</file>