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2"/>
  </p:notesMasterIdLst>
  <p:handoutMasterIdLst>
    <p:handoutMasterId r:id="rId53"/>
  </p:handoutMasterIdLst>
  <p:sldIdLst>
    <p:sldId id="317" r:id="rId5"/>
    <p:sldId id="307" r:id="rId6"/>
    <p:sldId id="308" r:id="rId7"/>
    <p:sldId id="309" r:id="rId8"/>
    <p:sldId id="318" r:id="rId9"/>
    <p:sldId id="319" r:id="rId10"/>
    <p:sldId id="320" r:id="rId11"/>
    <p:sldId id="321" r:id="rId12"/>
    <p:sldId id="322" r:id="rId13"/>
    <p:sldId id="323" r:id="rId14"/>
    <p:sldId id="324" r:id="rId15"/>
    <p:sldId id="353" r:id="rId16"/>
    <p:sldId id="351" r:id="rId17"/>
    <p:sldId id="354" r:id="rId18"/>
    <p:sldId id="331" r:id="rId19"/>
    <p:sldId id="355" r:id="rId20"/>
    <p:sldId id="356" r:id="rId21"/>
    <p:sldId id="335" r:id="rId22"/>
    <p:sldId id="336" r:id="rId23"/>
    <p:sldId id="339" r:id="rId24"/>
    <p:sldId id="338" r:id="rId25"/>
    <p:sldId id="340" r:id="rId26"/>
    <p:sldId id="344" r:id="rId27"/>
    <p:sldId id="341" r:id="rId28"/>
    <p:sldId id="343" r:id="rId29"/>
    <p:sldId id="357" r:id="rId30"/>
    <p:sldId id="342" r:id="rId31"/>
    <p:sldId id="350" r:id="rId32"/>
    <p:sldId id="345" r:id="rId33"/>
    <p:sldId id="347" r:id="rId34"/>
    <p:sldId id="348" r:id="rId35"/>
    <p:sldId id="358" r:id="rId36"/>
    <p:sldId id="359" r:id="rId37"/>
    <p:sldId id="360" r:id="rId38"/>
    <p:sldId id="361" r:id="rId39"/>
    <p:sldId id="362" r:id="rId40"/>
    <p:sldId id="363" r:id="rId41"/>
    <p:sldId id="366" r:id="rId42"/>
    <p:sldId id="364" r:id="rId43"/>
    <p:sldId id="365" r:id="rId44"/>
    <p:sldId id="367" r:id="rId45"/>
    <p:sldId id="368" r:id="rId46"/>
    <p:sldId id="369" r:id="rId47"/>
    <p:sldId id="370" r:id="rId48"/>
    <p:sldId id="371" r:id="rId49"/>
    <p:sldId id="372" r:id="rId50"/>
    <p:sldId id="30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varScale="1">
        <p:scale>
          <a:sx n="81" d="100"/>
          <a:sy n="81" d="100"/>
        </p:scale>
        <p:origin x="754" y="4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microsoft.com/office/2018/10/relationships/authors" Targe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12/12/2024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12/12/2024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429770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3829981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A7EF7-512E-8620-481C-E44C4F5BC5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C4A96F-0E77-0518-784E-3B68CFC623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8D2DA3-BCB8-936D-A901-CD3E570B12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87AD47-5F84-FC05-2D2E-7598A2506D9D}"/>
              </a:ext>
            </a:extLst>
          </p:cNvPr>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3427597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B3DB9-A434-D1F3-842A-A6B3537B5A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466B02-CECD-448A-C61A-1B61B101B5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3E3BB9-2A3D-5ACA-10BE-8153BC092A1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E36538-64B9-9DDF-A0E8-325FEB98D81D}"/>
              </a:ext>
            </a:extLst>
          </p:cNvPr>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814586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D60BC-D7D2-59BE-26D5-4F8ADC9A25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E8ED3A-0324-D08A-2235-9A4A9B5482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275C24-19AD-03E9-F0FB-5017924D78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69342D3-D9B9-7D57-ACA6-3608775740D9}"/>
              </a:ext>
            </a:extLst>
          </p:cNvPr>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2578790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2983078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5AA3A-A791-A008-AF33-054C100731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00D6B9-D0C7-2897-0B7A-E8694B9683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19AC04-51CE-AC3F-7ED5-1C7DE554C2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2B0659-FB5E-8DCF-3152-7F08E322AD66}"/>
              </a:ext>
            </a:extLst>
          </p:cNvPr>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1155217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41B08-74C4-9EB8-056E-52DB5B28DA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1B63E6-FCD5-1504-302D-01E4EC8B8C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0B67D4-7EB5-216E-964E-3009CA2E51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BC4CF8E-1D3E-4686-217E-CB87A05C8DE5}"/>
              </a:ext>
            </a:extLst>
          </p:cNvPr>
          <p:cNvSpPr>
            <a:spLocks noGrp="1"/>
          </p:cNvSpPr>
          <p:nvPr>
            <p:ph type="sldNum" sz="quarter" idx="5"/>
          </p:nvPr>
        </p:nvSpPr>
        <p:spPr/>
        <p:txBody>
          <a:bodyPr/>
          <a:lstStyle/>
          <a:p>
            <a:fld id="{7C366290-4595-5745-A50F-D5EC13BAC604}" type="slidenum">
              <a:rPr lang="en-US" noProof="0" smtClean="0"/>
              <a:t>17</a:t>
            </a:fld>
            <a:endParaRPr lang="en-US" noProof="0" dirty="0"/>
          </a:p>
        </p:txBody>
      </p:sp>
    </p:spTree>
    <p:extLst>
      <p:ext uri="{BB962C8B-B14F-4D97-AF65-F5344CB8AC3E}">
        <p14:creationId xmlns:p14="http://schemas.microsoft.com/office/powerpoint/2010/main" val="1337582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18</a:t>
            </a:fld>
            <a:endParaRPr lang="en-US" noProof="0" dirty="0"/>
          </a:p>
        </p:txBody>
      </p:sp>
    </p:spTree>
    <p:extLst>
      <p:ext uri="{BB962C8B-B14F-4D97-AF65-F5344CB8AC3E}">
        <p14:creationId xmlns:p14="http://schemas.microsoft.com/office/powerpoint/2010/main" val="1992418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19</a:t>
            </a:fld>
            <a:endParaRPr lang="en-US" noProof="0" dirty="0"/>
          </a:p>
        </p:txBody>
      </p:sp>
    </p:spTree>
    <p:extLst>
      <p:ext uri="{BB962C8B-B14F-4D97-AF65-F5344CB8AC3E}">
        <p14:creationId xmlns:p14="http://schemas.microsoft.com/office/powerpoint/2010/main" val="1690194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20</a:t>
            </a:fld>
            <a:endParaRPr lang="en-US" noProof="0" dirty="0"/>
          </a:p>
        </p:txBody>
      </p:sp>
    </p:spTree>
    <p:extLst>
      <p:ext uri="{BB962C8B-B14F-4D97-AF65-F5344CB8AC3E}">
        <p14:creationId xmlns:p14="http://schemas.microsoft.com/office/powerpoint/2010/main" val="3059746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21</a:t>
            </a:fld>
            <a:endParaRPr lang="en-US" noProof="0" dirty="0"/>
          </a:p>
        </p:txBody>
      </p:sp>
    </p:spTree>
    <p:extLst>
      <p:ext uri="{BB962C8B-B14F-4D97-AF65-F5344CB8AC3E}">
        <p14:creationId xmlns:p14="http://schemas.microsoft.com/office/powerpoint/2010/main" val="3156276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22</a:t>
            </a:fld>
            <a:endParaRPr lang="en-US" noProof="0" dirty="0"/>
          </a:p>
        </p:txBody>
      </p:sp>
    </p:spTree>
    <p:extLst>
      <p:ext uri="{BB962C8B-B14F-4D97-AF65-F5344CB8AC3E}">
        <p14:creationId xmlns:p14="http://schemas.microsoft.com/office/powerpoint/2010/main" val="396407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23</a:t>
            </a:fld>
            <a:endParaRPr lang="en-US" noProof="0" dirty="0"/>
          </a:p>
        </p:txBody>
      </p:sp>
    </p:spTree>
    <p:extLst>
      <p:ext uri="{BB962C8B-B14F-4D97-AF65-F5344CB8AC3E}">
        <p14:creationId xmlns:p14="http://schemas.microsoft.com/office/powerpoint/2010/main" val="2024282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24</a:t>
            </a:fld>
            <a:endParaRPr lang="en-US" noProof="0" dirty="0"/>
          </a:p>
        </p:txBody>
      </p:sp>
    </p:spTree>
    <p:extLst>
      <p:ext uri="{BB962C8B-B14F-4D97-AF65-F5344CB8AC3E}">
        <p14:creationId xmlns:p14="http://schemas.microsoft.com/office/powerpoint/2010/main" val="2572039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25</a:t>
            </a:fld>
            <a:endParaRPr lang="en-US" noProof="0" dirty="0"/>
          </a:p>
        </p:txBody>
      </p:sp>
    </p:spTree>
    <p:extLst>
      <p:ext uri="{BB962C8B-B14F-4D97-AF65-F5344CB8AC3E}">
        <p14:creationId xmlns:p14="http://schemas.microsoft.com/office/powerpoint/2010/main" val="2022051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D99EF-37E2-F2EA-13D7-FF5B1A61CA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369C3A-50B3-C02E-45AF-C7E049CA1A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E40C51-DC51-158A-49B2-7C8FCBBE77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6401DB-8F9F-FF64-53B4-297D68D7E317}"/>
              </a:ext>
            </a:extLst>
          </p:cNvPr>
          <p:cNvSpPr>
            <a:spLocks noGrp="1"/>
          </p:cNvSpPr>
          <p:nvPr>
            <p:ph type="sldNum" sz="quarter" idx="5"/>
          </p:nvPr>
        </p:nvSpPr>
        <p:spPr/>
        <p:txBody>
          <a:bodyPr/>
          <a:lstStyle/>
          <a:p>
            <a:fld id="{7C366290-4595-5745-A50F-D5EC13BAC604}" type="slidenum">
              <a:rPr lang="en-US" noProof="0" smtClean="0"/>
              <a:t>26</a:t>
            </a:fld>
            <a:endParaRPr lang="en-US" noProof="0" dirty="0"/>
          </a:p>
        </p:txBody>
      </p:sp>
    </p:spTree>
    <p:extLst>
      <p:ext uri="{BB962C8B-B14F-4D97-AF65-F5344CB8AC3E}">
        <p14:creationId xmlns:p14="http://schemas.microsoft.com/office/powerpoint/2010/main" val="2441484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27</a:t>
            </a:fld>
            <a:endParaRPr lang="en-US" noProof="0" dirty="0"/>
          </a:p>
        </p:txBody>
      </p:sp>
    </p:spTree>
    <p:extLst>
      <p:ext uri="{BB962C8B-B14F-4D97-AF65-F5344CB8AC3E}">
        <p14:creationId xmlns:p14="http://schemas.microsoft.com/office/powerpoint/2010/main" val="294267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3E2F2-0F3D-A11C-E001-944BA4D457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4375C4-4163-AD64-5D9A-63B04DCDC1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B6E8A9-6BF2-BB28-6E09-D666D2FC79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FDFC6F-0D4A-A1BA-B174-96024DE06FB7}"/>
              </a:ext>
            </a:extLst>
          </p:cNvPr>
          <p:cNvSpPr>
            <a:spLocks noGrp="1"/>
          </p:cNvSpPr>
          <p:nvPr>
            <p:ph type="sldNum" sz="quarter" idx="5"/>
          </p:nvPr>
        </p:nvSpPr>
        <p:spPr/>
        <p:txBody>
          <a:bodyPr/>
          <a:lstStyle/>
          <a:p>
            <a:fld id="{7C366290-4595-5745-A50F-D5EC13BAC604}" type="slidenum">
              <a:rPr lang="en-US" noProof="0" smtClean="0"/>
              <a:t>28</a:t>
            </a:fld>
            <a:endParaRPr lang="en-US" noProof="0" dirty="0"/>
          </a:p>
        </p:txBody>
      </p:sp>
    </p:spTree>
    <p:extLst>
      <p:ext uri="{BB962C8B-B14F-4D97-AF65-F5344CB8AC3E}">
        <p14:creationId xmlns:p14="http://schemas.microsoft.com/office/powerpoint/2010/main" val="25253456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1CEF2-4E56-17AC-E93F-405E608114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12A380-6D36-3A72-7208-64ABB0EEDD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C9F925-67DB-2E9E-A1E3-679469158B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EE70EC-B3EE-62CD-9443-0D687D3E422B}"/>
              </a:ext>
            </a:extLst>
          </p:cNvPr>
          <p:cNvSpPr>
            <a:spLocks noGrp="1"/>
          </p:cNvSpPr>
          <p:nvPr>
            <p:ph type="sldNum" sz="quarter" idx="5"/>
          </p:nvPr>
        </p:nvSpPr>
        <p:spPr/>
        <p:txBody>
          <a:bodyPr/>
          <a:lstStyle/>
          <a:p>
            <a:fld id="{7C366290-4595-5745-A50F-D5EC13BAC604}" type="slidenum">
              <a:rPr lang="en-US" noProof="0" smtClean="0"/>
              <a:t>29</a:t>
            </a:fld>
            <a:endParaRPr lang="en-US" noProof="0" dirty="0"/>
          </a:p>
        </p:txBody>
      </p:sp>
    </p:spTree>
    <p:extLst>
      <p:ext uri="{BB962C8B-B14F-4D97-AF65-F5344CB8AC3E}">
        <p14:creationId xmlns:p14="http://schemas.microsoft.com/office/powerpoint/2010/main" val="3597964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0E14A-984B-02DD-E709-CE22A2B22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684757-9C37-C5C7-58BD-BDE271B984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E7C381-3716-B264-D8D4-BF1A573FB4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4C86B5-F51F-015B-A239-2924C015E88D}"/>
              </a:ext>
            </a:extLst>
          </p:cNvPr>
          <p:cNvSpPr>
            <a:spLocks noGrp="1"/>
          </p:cNvSpPr>
          <p:nvPr>
            <p:ph type="sldNum" sz="quarter" idx="5"/>
          </p:nvPr>
        </p:nvSpPr>
        <p:spPr/>
        <p:txBody>
          <a:bodyPr/>
          <a:lstStyle/>
          <a:p>
            <a:fld id="{7C366290-4595-5745-A50F-D5EC13BAC604}" type="slidenum">
              <a:rPr lang="en-US" noProof="0" smtClean="0"/>
              <a:t>30</a:t>
            </a:fld>
            <a:endParaRPr lang="en-US" noProof="0" dirty="0"/>
          </a:p>
        </p:txBody>
      </p:sp>
    </p:spTree>
    <p:extLst>
      <p:ext uri="{BB962C8B-B14F-4D97-AF65-F5344CB8AC3E}">
        <p14:creationId xmlns:p14="http://schemas.microsoft.com/office/powerpoint/2010/main" val="1098086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92C90-29BF-98F6-7529-C5D5528CD7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A5F23A-07A3-751A-91A0-67D099F539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3A187-D04F-2B83-D9F5-D0C88144C6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D5007E-9BEE-67E8-35DB-FAA3A096A377}"/>
              </a:ext>
            </a:extLst>
          </p:cNvPr>
          <p:cNvSpPr>
            <a:spLocks noGrp="1"/>
          </p:cNvSpPr>
          <p:nvPr>
            <p:ph type="sldNum" sz="quarter" idx="5"/>
          </p:nvPr>
        </p:nvSpPr>
        <p:spPr/>
        <p:txBody>
          <a:bodyPr/>
          <a:lstStyle/>
          <a:p>
            <a:fld id="{7C366290-4595-5745-A50F-D5EC13BAC604}" type="slidenum">
              <a:rPr lang="en-US" noProof="0" smtClean="0"/>
              <a:t>31</a:t>
            </a:fld>
            <a:endParaRPr lang="en-US" noProof="0" dirty="0"/>
          </a:p>
        </p:txBody>
      </p:sp>
    </p:spTree>
    <p:extLst>
      <p:ext uri="{BB962C8B-B14F-4D97-AF65-F5344CB8AC3E}">
        <p14:creationId xmlns:p14="http://schemas.microsoft.com/office/powerpoint/2010/main" val="13947516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D9128-5054-3C3C-E9D4-4759E79C59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44614C-7EC5-226C-8420-1B2E8EFE25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6B257E-C106-6805-AFFD-9477859218D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20A518-676B-B9A2-AC9A-2B897AFE8A21}"/>
              </a:ext>
            </a:extLst>
          </p:cNvPr>
          <p:cNvSpPr>
            <a:spLocks noGrp="1"/>
          </p:cNvSpPr>
          <p:nvPr>
            <p:ph type="sldNum" sz="quarter" idx="5"/>
          </p:nvPr>
        </p:nvSpPr>
        <p:spPr/>
        <p:txBody>
          <a:bodyPr/>
          <a:lstStyle/>
          <a:p>
            <a:fld id="{7C366290-4595-5745-A50F-D5EC13BAC604}" type="slidenum">
              <a:rPr lang="en-US" noProof="0" smtClean="0"/>
              <a:t>32</a:t>
            </a:fld>
            <a:endParaRPr lang="en-US" noProof="0" dirty="0"/>
          </a:p>
        </p:txBody>
      </p:sp>
    </p:spTree>
    <p:extLst>
      <p:ext uri="{BB962C8B-B14F-4D97-AF65-F5344CB8AC3E}">
        <p14:creationId xmlns:p14="http://schemas.microsoft.com/office/powerpoint/2010/main" val="5991929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8FC2D-ED8D-6EBA-838B-FC768A0419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B75EC0-EAA8-6D33-0993-FBAAD8A5A7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896456-2938-0F1C-A37C-3812A0A94A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74C4D42-7DA1-31C6-B92F-872838CB0446}"/>
              </a:ext>
            </a:extLst>
          </p:cNvPr>
          <p:cNvSpPr>
            <a:spLocks noGrp="1"/>
          </p:cNvSpPr>
          <p:nvPr>
            <p:ph type="sldNum" sz="quarter" idx="5"/>
          </p:nvPr>
        </p:nvSpPr>
        <p:spPr/>
        <p:txBody>
          <a:bodyPr/>
          <a:lstStyle/>
          <a:p>
            <a:fld id="{7C366290-4595-5745-A50F-D5EC13BAC604}" type="slidenum">
              <a:rPr lang="en-US" noProof="0" smtClean="0"/>
              <a:t>33</a:t>
            </a:fld>
            <a:endParaRPr lang="en-US" noProof="0" dirty="0"/>
          </a:p>
        </p:txBody>
      </p:sp>
    </p:spTree>
    <p:extLst>
      <p:ext uri="{BB962C8B-B14F-4D97-AF65-F5344CB8AC3E}">
        <p14:creationId xmlns:p14="http://schemas.microsoft.com/office/powerpoint/2010/main" val="37900561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2E71A-3892-320F-5AC2-23D2407956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3B8B12-1CC8-4733-EE5C-51D67E4BC7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9CC67F-CF1D-2464-001E-5DD7C809DCA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8D7A99-5992-0E04-81DF-7D609824181E}"/>
              </a:ext>
            </a:extLst>
          </p:cNvPr>
          <p:cNvSpPr>
            <a:spLocks noGrp="1"/>
          </p:cNvSpPr>
          <p:nvPr>
            <p:ph type="sldNum" sz="quarter" idx="5"/>
          </p:nvPr>
        </p:nvSpPr>
        <p:spPr/>
        <p:txBody>
          <a:bodyPr/>
          <a:lstStyle/>
          <a:p>
            <a:fld id="{7C366290-4595-5745-A50F-D5EC13BAC604}" type="slidenum">
              <a:rPr lang="en-US" noProof="0" smtClean="0"/>
              <a:t>34</a:t>
            </a:fld>
            <a:endParaRPr lang="en-US" noProof="0" dirty="0"/>
          </a:p>
        </p:txBody>
      </p:sp>
    </p:spTree>
    <p:extLst>
      <p:ext uri="{BB962C8B-B14F-4D97-AF65-F5344CB8AC3E}">
        <p14:creationId xmlns:p14="http://schemas.microsoft.com/office/powerpoint/2010/main" val="24330082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F7846-012E-885A-9476-EC95AB6ED2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1DF594-FCDE-4D41-9455-D35D2D89A4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1C16E2-CE3C-8C64-6B85-DD8DBFC803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E24588-A029-5CA8-7C65-75DCF6E02ECB}"/>
              </a:ext>
            </a:extLst>
          </p:cNvPr>
          <p:cNvSpPr>
            <a:spLocks noGrp="1"/>
          </p:cNvSpPr>
          <p:nvPr>
            <p:ph type="sldNum" sz="quarter" idx="5"/>
          </p:nvPr>
        </p:nvSpPr>
        <p:spPr/>
        <p:txBody>
          <a:bodyPr/>
          <a:lstStyle/>
          <a:p>
            <a:fld id="{7C366290-4595-5745-A50F-D5EC13BAC604}" type="slidenum">
              <a:rPr lang="en-US" noProof="0" smtClean="0"/>
              <a:t>35</a:t>
            </a:fld>
            <a:endParaRPr lang="en-US" noProof="0" dirty="0"/>
          </a:p>
        </p:txBody>
      </p:sp>
    </p:spTree>
    <p:extLst>
      <p:ext uri="{BB962C8B-B14F-4D97-AF65-F5344CB8AC3E}">
        <p14:creationId xmlns:p14="http://schemas.microsoft.com/office/powerpoint/2010/main" val="563996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3581E-E963-2D8D-B4EB-F84C21F149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8CFB96-A7F6-D1D4-7ADD-8FEB46E465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98A255-C97D-8768-7960-5A83FDA15E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D20250-56AB-9D7E-6ABF-EDC64CBCE1DE}"/>
              </a:ext>
            </a:extLst>
          </p:cNvPr>
          <p:cNvSpPr>
            <a:spLocks noGrp="1"/>
          </p:cNvSpPr>
          <p:nvPr>
            <p:ph type="sldNum" sz="quarter" idx="5"/>
          </p:nvPr>
        </p:nvSpPr>
        <p:spPr/>
        <p:txBody>
          <a:bodyPr/>
          <a:lstStyle/>
          <a:p>
            <a:fld id="{7C366290-4595-5745-A50F-D5EC13BAC604}" type="slidenum">
              <a:rPr lang="en-US" noProof="0" smtClean="0"/>
              <a:t>36</a:t>
            </a:fld>
            <a:endParaRPr lang="en-US" noProof="0" dirty="0"/>
          </a:p>
        </p:txBody>
      </p:sp>
    </p:spTree>
    <p:extLst>
      <p:ext uri="{BB962C8B-B14F-4D97-AF65-F5344CB8AC3E}">
        <p14:creationId xmlns:p14="http://schemas.microsoft.com/office/powerpoint/2010/main" val="4184765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B7FED-2D32-FC14-4119-CE62AC66A7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68C7FE-9B7B-6245-BD5E-CD53A61F72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7CFCDD-20F2-C234-49C3-3F3100F442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644771-2569-8264-2E1A-853C8DA68767}"/>
              </a:ext>
            </a:extLst>
          </p:cNvPr>
          <p:cNvSpPr>
            <a:spLocks noGrp="1"/>
          </p:cNvSpPr>
          <p:nvPr>
            <p:ph type="sldNum" sz="quarter" idx="5"/>
          </p:nvPr>
        </p:nvSpPr>
        <p:spPr/>
        <p:txBody>
          <a:bodyPr/>
          <a:lstStyle/>
          <a:p>
            <a:fld id="{7C366290-4595-5745-A50F-D5EC13BAC604}" type="slidenum">
              <a:rPr lang="en-US" noProof="0" smtClean="0"/>
              <a:t>37</a:t>
            </a:fld>
            <a:endParaRPr lang="en-US" noProof="0" dirty="0"/>
          </a:p>
        </p:txBody>
      </p:sp>
    </p:spTree>
    <p:extLst>
      <p:ext uri="{BB962C8B-B14F-4D97-AF65-F5344CB8AC3E}">
        <p14:creationId xmlns:p14="http://schemas.microsoft.com/office/powerpoint/2010/main" val="20173345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C0251-D41D-0E17-5FFE-304B0C8073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42360-CDF6-6314-A2F9-6836DF8926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73DC8F-48E6-1059-ECFC-BE44DAC0BB4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D65013-4211-34DA-6C38-FDA84055642D}"/>
              </a:ext>
            </a:extLst>
          </p:cNvPr>
          <p:cNvSpPr>
            <a:spLocks noGrp="1"/>
          </p:cNvSpPr>
          <p:nvPr>
            <p:ph type="sldNum" sz="quarter" idx="5"/>
          </p:nvPr>
        </p:nvSpPr>
        <p:spPr/>
        <p:txBody>
          <a:bodyPr/>
          <a:lstStyle/>
          <a:p>
            <a:fld id="{7C366290-4595-5745-A50F-D5EC13BAC604}" type="slidenum">
              <a:rPr lang="en-US" noProof="0" smtClean="0"/>
              <a:t>38</a:t>
            </a:fld>
            <a:endParaRPr lang="en-US" noProof="0" dirty="0"/>
          </a:p>
        </p:txBody>
      </p:sp>
    </p:spTree>
    <p:extLst>
      <p:ext uri="{BB962C8B-B14F-4D97-AF65-F5344CB8AC3E}">
        <p14:creationId xmlns:p14="http://schemas.microsoft.com/office/powerpoint/2010/main" val="32375042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0FEAB-FA28-37FD-8164-3E52C38511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995C56-FEEF-C5F9-C074-3B9BC9E656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1A20A1-9870-E118-7227-6B9EFF63D8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DC1FE79-3D60-5864-EDD0-631375DEC97D}"/>
              </a:ext>
            </a:extLst>
          </p:cNvPr>
          <p:cNvSpPr>
            <a:spLocks noGrp="1"/>
          </p:cNvSpPr>
          <p:nvPr>
            <p:ph type="sldNum" sz="quarter" idx="5"/>
          </p:nvPr>
        </p:nvSpPr>
        <p:spPr/>
        <p:txBody>
          <a:bodyPr/>
          <a:lstStyle/>
          <a:p>
            <a:fld id="{7C366290-4595-5745-A50F-D5EC13BAC604}" type="slidenum">
              <a:rPr lang="en-US" noProof="0" smtClean="0"/>
              <a:t>39</a:t>
            </a:fld>
            <a:endParaRPr lang="en-US" noProof="0" dirty="0"/>
          </a:p>
        </p:txBody>
      </p:sp>
    </p:spTree>
    <p:extLst>
      <p:ext uri="{BB962C8B-B14F-4D97-AF65-F5344CB8AC3E}">
        <p14:creationId xmlns:p14="http://schemas.microsoft.com/office/powerpoint/2010/main" val="2599714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2014F-C0CB-66F1-0C14-76C4CE611A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DAFE2D-7894-6852-ACC7-8E4F219AB9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D8A365-55B9-F200-2A67-4E9A38032C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9E02F1-2EDB-6216-CDD5-F5FEF3EE928B}"/>
              </a:ext>
            </a:extLst>
          </p:cNvPr>
          <p:cNvSpPr>
            <a:spLocks noGrp="1"/>
          </p:cNvSpPr>
          <p:nvPr>
            <p:ph type="sldNum" sz="quarter" idx="5"/>
          </p:nvPr>
        </p:nvSpPr>
        <p:spPr/>
        <p:txBody>
          <a:bodyPr/>
          <a:lstStyle/>
          <a:p>
            <a:fld id="{7C366290-4595-5745-A50F-D5EC13BAC604}" type="slidenum">
              <a:rPr lang="en-US" noProof="0" smtClean="0"/>
              <a:t>40</a:t>
            </a:fld>
            <a:endParaRPr lang="en-US" noProof="0" dirty="0"/>
          </a:p>
        </p:txBody>
      </p:sp>
    </p:spTree>
    <p:extLst>
      <p:ext uri="{BB962C8B-B14F-4D97-AF65-F5344CB8AC3E}">
        <p14:creationId xmlns:p14="http://schemas.microsoft.com/office/powerpoint/2010/main" val="6291107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DC3A3-BFE0-D167-719C-0AB346E85C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102D91-2FC9-A22D-301A-FA3D618D31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3300D9-8649-5D9E-0C68-A320E51DC4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1223AD-38F4-33C6-20D5-A69886672910}"/>
              </a:ext>
            </a:extLst>
          </p:cNvPr>
          <p:cNvSpPr>
            <a:spLocks noGrp="1"/>
          </p:cNvSpPr>
          <p:nvPr>
            <p:ph type="sldNum" sz="quarter" idx="5"/>
          </p:nvPr>
        </p:nvSpPr>
        <p:spPr/>
        <p:txBody>
          <a:bodyPr/>
          <a:lstStyle/>
          <a:p>
            <a:fld id="{7C366290-4595-5745-A50F-D5EC13BAC604}" type="slidenum">
              <a:rPr lang="en-US" noProof="0" smtClean="0"/>
              <a:t>41</a:t>
            </a:fld>
            <a:endParaRPr lang="en-US" noProof="0" dirty="0"/>
          </a:p>
        </p:txBody>
      </p:sp>
    </p:spTree>
    <p:extLst>
      <p:ext uri="{BB962C8B-B14F-4D97-AF65-F5344CB8AC3E}">
        <p14:creationId xmlns:p14="http://schemas.microsoft.com/office/powerpoint/2010/main" val="3302183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E520E-683B-EE83-CA1F-A2740D4E36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AB6067-E645-B87E-A25E-964F072C31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6C95EE-D696-7D2C-33F0-303D85EFF5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891AB1-2D05-A861-B49C-53F1265B9ADC}"/>
              </a:ext>
            </a:extLst>
          </p:cNvPr>
          <p:cNvSpPr>
            <a:spLocks noGrp="1"/>
          </p:cNvSpPr>
          <p:nvPr>
            <p:ph type="sldNum" sz="quarter" idx="5"/>
          </p:nvPr>
        </p:nvSpPr>
        <p:spPr/>
        <p:txBody>
          <a:bodyPr/>
          <a:lstStyle/>
          <a:p>
            <a:fld id="{7C366290-4595-5745-A50F-D5EC13BAC604}" type="slidenum">
              <a:rPr lang="en-US" noProof="0" smtClean="0"/>
              <a:t>42</a:t>
            </a:fld>
            <a:endParaRPr lang="en-US" noProof="0" dirty="0"/>
          </a:p>
        </p:txBody>
      </p:sp>
    </p:spTree>
    <p:extLst>
      <p:ext uri="{BB962C8B-B14F-4D97-AF65-F5344CB8AC3E}">
        <p14:creationId xmlns:p14="http://schemas.microsoft.com/office/powerpoint/2010/main" val="42642540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27C06-B04F-333F-31A2-B6871E7AAD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9AF5C1-18EB-FE52-6342-EC68554C7A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3FF994-D3F3-4C01-BC01-E6E221C59CC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9F7E00-C086-63C1-4D5A-5FF8A189AA92}"/>
              </a:ext>
            </a:extLst>
          </p:cNvPr>
          <p:cNvSpPr>
            <a:spLocks noGrp="1"/>
          </p:cNvSpPr>
          <p:nvPr>
            <p:ph type="sldNum" sz="quarter" idx="5"/>
          </p:nvPr>
        </p:nvSpPr>
        <p:spPr/>
        <p:txBody>
          <a:bodyPr/>
          <a:lstStyle/>
          <a:p>
            <a:fld id="{7C366290-4595-5745-A50F-D5EC13BAC604}" type="slidenum">
              <a:rPr lang="en-US" noProof="0" smtClean="0"/>
              <a:t>43</a:t>
            </a:fld>
            <a:endParaRPr lang="en-US" noProof="0" dirty="0"/>
          </a:p>
        </p:txBody>
      </p:sp>
    </p:spTree>
    <p:extLst>
      <p:ext uri="{BB962C8B-B14F-4D97-AF65-F5344CB8AC3E}">
        <p14:creationId xmlns:p14="http://schemas.microsoft.com/office/powerpoint/2010/main" val="27551378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32FB3-EF56-75D2-E887-75D870ED04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6DF88A-2337-5BCB-64CB-B7936141EE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584BA3-C0F6-CC8E-A86A-70EEBACA39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09BDD3-25FE-782E-DF4A-9466E0A348D6}"/>
              </a:ext>
            </a:extLst>
          </p:cNvPr>
          <p:cNvSpPr>
            <a:spLocks noGrp="1"/>
          </p:cNvSpPr>
          <p:nvPr>
            <p:ph type="sldNum" sz="quarter" idx="5"/>
          </p:nvPr>
        </p:nvSpPr>
        <p:spPr/>
        <p:txBody>
          <a:bodyPr/>
          <a:lstStyle/>
          <a:p>
            <a:fld id="{7C366290-4595-5745-A50F-D5EC13BAC604}" type="slidenum">
              <a:rPr lang="en-US" noProof="0" smtClean="0"/>
              <a:t>44</a:t>
            </a:fld>
            <a:endParaRPr lang="en-US" noProof="0" dirty="0"/>
          </a:p>
        </p:txBody>
      </p:sp>
    </p:spTree>
    <p:extLst>
      <p:ext uri="{BB962C8B-B14F-4D97-AF65-F5344CB8AC3E}">
        <p14:creationId xmlns:p14="http://schemas.microsoft.com/office/powerpoint/2010/main" val="41829514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0BD1D-8C20-7EBF-191C-2FA8E77E73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0A2455-D582-CB17-2263-8F9B9904E4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4C862B-9171-FC79-15C5-AF7B975B76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820701-67E6-06FB-EC28-E69EF4FB7AD1}"/>
              </a:ext>
            </a:extLst>
          </p:cNvPr>
          <p:cNvSpPr>
            <a:spLocks noGrp="1"/>
          </p:cNvSpPr>
          <p:nvPr>
            <p:ph type="sldNum" sz="quarter" idx="5"/>
          </p:nvPr>
        </p:nvSpPr>
        <p:spPr/>
        <p:txBody>
          <a:bodyPr/>
          <a:lstStyle/>
          <a:p>
            <a:fld id="{7C366290-4595-5745-A50F-D5EC13BAC604}" type="slidenum">
              <a:rPr lang="en-US" noProof="0" smtClean="0"/>
              <a:t>45</a:t>
            </a:fld>
            <a:endParaRPr lang="en-US" noProof="0" dirty="0"/>
          </a:p>
        </p:txBody>
      </p:sp>
    </p:spTree>
    <p:extLst>
      <p:ext uri="{BB962C8B-B14F-4D97-AF65-F5344CB8AC3E}">
        <p14:creationId xmlns:p14="http://schemas.microsoft.com/office/powerpoint/2010/main" val="30374577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16A1D-30A6-72A9-EE5B-AFC2B48C36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2AD7DA-F1D3-C9D4-B1E9-D64148EFEB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6BF8CD-FAEA-83DE-AD82-82EA9EE3C4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2C597D-73B3-5512-9BD4-9949D9A67598}"/>
              </a:ext>
            </a:extLst>
          </p:cNvPr>
          <p:cNvSpPr>
            <a:spLocks noGrp="1"/>
          </p:cNvSpPr>
          <p:nvPr>
            <p:ph type="sldNum" sz="quarter" idx="5"/>
          </p:nvPr>
        </p:nvSpPr>
        <p:spPr/>
        <p:txBody>
          <a:bodyPr/>
          <a:lstStyle/>
          <a:p>
            <a:fld id="{7C366290-4595-5745-A50F-D5EC13BAC604}" type="slidenum">
              <a:rPr lang="en-US" noProof="0" smtClean="0"/>
              <a:t>46</a:t>
            </a:fld>
            <a:endParaRPr lang="en-US" noProof="0" dirty="0"/>
          </a:p>
        </p:txBody>
      </p:sp>
    </p:spTree>
    <p:extLst>
      <p:ext uri="{BB962C8B-B14F-4D97-AF65-F5344CB8AC3E}">
        <p14:creationId xmlns:p14="http://schemas.microsoft.com/office/powerpoint/2010/main" val="23476823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47</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1040593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3627367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350758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2350242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98316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3300905" y="2389818"/>
            <a:ext cx="5180076" cy="1616697"/>
          </a:xfrm>
        </p:spPr>
        <p:txBody>
          <a:bodyPr anchor="ctr"/>
          <a:lstStyle/>
          <a:p>
            <a:r>
              <a:rPr lang="en-US"/>
              <a:t>Pham Van Minh</a:t>
            </a:r>
            <a:endParaRPr lang="en-US" dirty="0"/>
          </a:p>
        </p:txBody>
      </p:sp>
      <p:sp>
        <p:nvSpPr>
          <p:cNvPr id="2" name="TextBox 1">
            <a:extLst>
              <a:ext uri="{FF2B5EF4-FFF2-40B4-BE49-F238E27FC236}">
                <a16:creationId xmlns:a16="http://schemas.microsoft.com/office/drawing/2014/main" id="{F16BE924-18B7-E775-494F-D8FF229B5B31}"/>
              </a:ext>
            </a:extLst>
          </p:cNvPr>
          <p:cNvSpPr txBox="1"/>
          <p:nvPr/>
        </p:nvSpPr>
        <p:spPr>
          <a:xfrm>
            <a:off x="7660850" y="3775683"/>
            <a:ext cx="2714919" cy="461665"/>
          </a:xfrm>
          <a:prstGeom prst="rect">
            <a:avLst/>
          </a:prstGeom>
          <a:noFill/>
        </p:spPr>
        <p:txBody>
          <a:bodyPr wrap="square" rtlCol="0">
            <a:spAutoFit/>
          </a:bodyPr>
          <a:lstStyle/>
          <a:p>
            <a:r>
              <a:rPr lang="en-US" sz="2400"/>
              <a:t>BH01037</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a:t>Efficiency Matters</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7107810" cy="1599634"/>
          </a:xfrm>
        </p:spPr>
        <p:txBody>
          <a:bodyPr>
            <a:normAutofit/>
          </a:bodyPr>
          <a:lstStyle/>
          <a:p>
            <a:r>
              <a:rPr lang="en-US"/>
              <a:t>Time Complexity: How the runtime of an operation grows with the input size (e.g., O(n), O(log n)).</a:t>
            </a:r>
          </a:p>
          <a:p>
            <a:r>
              <a:rPr lang="en-US"/>
              <a:t>Space Complexity: How much memory an operation requires (e.g., O(1), O(n)).</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
        <p:nvSpPr>
          <p:cNvPr id="2" name="Title 18">
            <a:extLst>
              <a:ext uri="{FF2B5EF4-FFF2-40B4-BE49-F238E27FC236}">
                <a16:creationId xmlns:a16="http://schemas.microsoft.com/office/drawing/2014/main" id="{11FDF600-5D96-1957-D137-9BF4444AA78B}"/>
              </a:ext>
            </a:extLst>
          </p:cNvPr>
          <p:cNvSpPr txBox="1">
            <a:spLocks/>
          </p:cNvSpPr>
          <p:nvPr/>
        </p:nvSpPr>
        <p:spPr>
          <a:xfrm>
            <a:off x="914400" y="439076"/>
            <a:ext cx="3714161"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Time and Space Complexity</a:t>
            </a:r>
            <a:endParaRPr lang="en-US" sz="1800" dirty="0"/>
          </a:p>
        </p:txBody>
      </p:sp>
      <p:pic>
        <p:nvPicPr>
          <p:cNvPr id="4100" name="Picture 4" descr="Concepts of Time &amp; Space Complexity">
            <a:extLst>
              <a:ext uri="{FF2B5EF4-FFF2-40B4-BE49-F238E27FC236}">
                <a16:creationId xmlns:a16="http://schemas.microsoft.com/office/drawing/2014/main" id="{9D28A0E3-0E09-0331-D7E1-F5EA48BE887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28561" y="3165903"/>
            <a:ext cx="5505450" cy="36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a:t>Putting it into Practice</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7107810" cy="1599634"/>
          </a:xfrm>
        </p:spPr>
        <p:txBody>
          <a:bodyPr>
            <a:normAutofit/>
          </a:bodyPr>
          <a:lstStyle/>
          <a:p>
            <a:r>
              <a:rPr lang="en-US"/>
              <a:t>Time Complexity: How the runtime of an operation grows with the input size (e.g., O(n), O(log n)).</a:t>
            </a:r>
          </a:p>
          <a:p>
            <a:r>
              <a:rPr lang="en-US"/>
              <a:t>Space Complexity: How much memory an operation requires (e.g., O(1), O(n)).</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
        <p:nvSpPr>
          <p:cNvPr id="2" name="Title 18">
            <a:extLst>
              <a:ext uri="{FF2B5EF4-FFF2-40B4-BE49-F238E27FC236}">
                <a16:creationId xmlns:a16="http://schemas.microsoft.com/office/drawing/2014/main" id="{11FDF600-5D96-1957-D137-9BF4444AA78B}"/>
              </a:ext>
            </a:extLst>
          </p:cNvPr>
          <p:cNvSpPr txBox="1">
            <a:spLocks/>
          </p:cNvSpPr>
          <p:nvPr/>
        </p:nvSpPr>
        <p:spPr>
          <a:xfrm>
            <a:off x="914400" y="439076"/>
            <a:ext cx="3714161"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Examples and Code Snippets</a:t>
            </a:r>
            <a:endParaRPr lang="en-US" sz="1800" dirty="0"/>
          </a:p>
        </p:txBody>
      </p:sp>
    </p:spTree>
    <p:extLst>
      <p:ext uri="{BB962C8B-B14F-4D97-AF65-F5344CB8AC3E}">
        <p14:creationId xmlns:p14="http://schemas.microsoft.com/office/powerpoint/2010/main" val="308095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B04E8-E9C3-7F42-7AB0-9EA0BCDAEEFD}"/>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25E95B9B-7AE6-A089-C5DA-714D888F9183}"/>
              </a:ext>
            </a:extLst>
          </p:cNvPr>
          <p:cNvSpPr>
            <a:spLocks noGrp="1"/>
          </p:cNvSpPr>
          <p:nvPr>
            <p:ph type="title"/>
          </p:nvPr>
        </p:nvSpPr>
        <p:spPr>
          <a:xfrm>
            <a:off x="914400" y="1103532"/>
            <a:ext cx="7534656" cy="914400"/>
          </a:xfrm>
        </p:spPr>
        <p:txBody>
          <a:bodyPr/>
          <a:lstStyle/>
          <a:p>
            <a:r>
              <a:rPr lang="en-US"/>
              <a:t>Abstract Data Types: Hiding the Details</a:t>
            </a:r>
            <a:endParaRPr lang="en-US" dirty="0"/>
          </a:p>
        </p:txBody>
      </p:sp>
      <p:sp>
        <p:nvSpPr>
          <p:cNvPr id="8" name="Content Placeholder 7">
            <a:extLst>
              <a:ext uri="{FF2B5EF4-FFF2-40B4-BE49-F238E27FC236}">
                <a16:creationId xmlns:a16="http://schemas.microsoft.com/office/drawing/2014/main" id="{8B618F61-E7C4-8FF3-0692-D8E39693B43C}"/>
              </a:ext>
            </a:extLst>
          </p:cNvPr>
          <p:cNvSpPr>
            <a:spLocks noGrp="1"/>
          </p:cNvSpPr>
          <p:nvPr>
            <p:ph sz="quarter" idx="10"/>
          </p:nvPr>
        </p:nvSpPr>
        <p:spPr>
          <a:xfrm>
            <a:off x="914400" y="2333997"/>
            <a:ext cx="7107810" cy="722942"/>
          </a:xfrm>
        </p:spPr>
        <p:txBody>
          <a:bodyPr/>
          <a:lstStyle/>
          <a:p>
            <a:pPr algn="just"/>
            <a:r>
              <a:rPr lang="en-US"/>
              <a:t>An ADT is a high-level description of a data structure that focuses on what it does, not how it does it.</a:t>
            </a:r>
          </a:p>
        </p:txBody>
      </p:sp>
      <p:sp>
        <p:nvSpPr>
          <p:cNvPr id="3" name="Slide Number Placeholder 2">
            <a:extLst>
              <a:ext uri="{FF2B5EF4-FFF2-40B4-BE49-F238E27FC236}">
                <a16:creationId xmlns:a16="http://schemas.microsoft.com/office/drawing/2014/main" id="{BEA7D09F-10FD-7520-77E2-616B7FB32228}"/>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
        <p:nvSpPr>
          <p:cNvPr id="2" name="Title 18">
            <a:extLst>
              <a:ext uri="{FF2B5EF4-FFF2-40B4-BE49-F238E27FC236}">
                <a16:creationId xmlns:a16="http://schemas.microsoft.com/office/drawing/2014/main" id="{5DD7D683-172B-C942-A4E3-DC7F38E91EEA}"/>
              </a:ext>
            </a:extLst>
          </p:cNvPr>
          <p:cNvSpPr txBox="1">
            <a:spLocks/>
          </p:cNvSpPr>
          <p:nvPr/>
        </p:nvSpPr>
        <p:spPr>
          <a:xfrm>
            <a:off x="914400" y="439076"/>
            <a:ext cx="4892511"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What is an Abstract Data Type (ADT)?</a:t>
            </a:r>
            <a:endParaRPr lang="en-US" sz="1800" dirty="0"/>
          </a:p>
        </p:txBody>
      </p:sp>
      <p:sp>
        <p:nvSpPr>
          <p:cNvPr id="4" name="Content Placeholder 7">
            <a:extLst>
              <a:ext uri="{FF2B5EF4-FFF2-40B4-BE49-F238E27FC236}">
                <a16:creationId xmlns:a16="http://schemas.microsoft.com/office/drawing/2014/main" id="{F75C17E9-CD62-CE15-2CE6-03F942E82EF4}"/>
              </a:ext>
            </a:extLst>
          </p:cNvPr>
          <p:cNvSpPr txBox="1">
            <a:spLocks/>
          </p:cNvSpPr>
          <p:nvPr/>
        </p:nvSpPr>
        <p:spPr>
          <a:xfrm>
            <a:off x="914400" y="2762055"/>
            <a:ext cx="7107810" cy="2257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9" name="Content Placeholder 7">
            <a:extLst>
              <a:ext uri="{FF2B5EF4-FFF2-40B4-BE49-F238E27FC236}">
                <a16:creationId xmlns:a16="http://schemas.microsoft.com/office/drawing/2014/main" id="{702D7B0D-1AAC-2F37-3EE6-6A679A8F71D2}"/>
              </a:ext>
            </a:extLst>
          </p:cNvPr>
          <p:cNvSpPr txBox="1">
            <a:spLocks/>
          </p:cNvSpPr>
          <p:nvPr/>
        </p:nvSpPr>
        <p:spPr>
          <a:xfrm>
            <a:off x="914400" y="3201425"/>
            <a:ext cx="7107810" cy="7229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t>It defines a set of operations that can be performed on the data, without specifying the underlying implementation.</a:t>
            </a:r>
          </a:p>
        </p:txBody>
      </p:sp>
      <p:pic>
        <p:nvPicPr>
          <p:cNvPr id="4104" name="Picture 8" descr="Abstract Data Types">
            <a:extLst>
              <a:ext uri="{FF2B5EF4-FFF2-40B4-BE49-F238E27FC236}">
                <a16:creationId xmlns:a16="http://schemas.microsoft.com/office/drawing/2014/main" id="{A22D1B12-00F3-4C22-E034-FF2E44649F1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94726" y="3308808"/>
            <a:ext cx="2653280" cy="3549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266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AC60936-8EAC-D6BA-A09D-D77C4AA9F89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54DF742-FBC1-5FA5-2D50-9B44CA226D7B}"/>
              </a:ext>
            </a:extLst>
          </p:cNvPr>
          <p:cNvSpPr>
            <a:spLocks noGrp="1"/>
          </p:cNvSpPr>
          <p:nvPr>
            <p:ph type="title"/>
          </p:nvPr>
        </p:nvSpPr>
        <p:spPr>
          <a:xfrm>
            <a:off x="5582107" y="2969962"/>
            <a:ext cx="5449824" cy="918076"/>
          </a:xfrm>
        </p:spPr>
        <p:txBody>
          <a:bodyPr anchor="b"/>
          <a:lstStyle/>
          <a:p>
            <a:r>
              <a:rPr lang="en-US"/>
              <a:t>Stack and Queue</a:t>
            </a:r>
            <a:endParaRPr lang="en-US" dirty="0"/>
          </a:p>
        </p:txBody>
      </p:sp>
      <p:pic>
        <p:nvPicPr>
          <p:cNvPr id="4" name="Picture Placeholder 3" descr="A person holding a plant">
            <a:extLst>
              <a:ext uri="{FF2B5EF4-FFF2-40B4-BE49-F238E27FC236}">
                <a16:creationId xmlns:a16="http://schemas.microsoft.com/office/drawing/2014/main" id="{1749650E-D55D-9785-F1C1-DA132AD4BD6B}"/>
              </a:ext>
            </a:extLst>
          </p:cNvPr>
          <p:cNvPicPr>
            <a:picLocks noGrp="1" noChangeAspect="1"/>
          </p:cNvPicPr>
          <p:nvPr>
            <p:ph type="pic" sz="quarter" idx="11"/>
          </p:nvPr>
        </p:nvPicPr>
        <p:blipFill rotWithShape="1">
          <a:blip r:embed="rId3"/>
          <a:srcRect l="24497" r="24497"/>
          <a:stretch/>
        </p:blipFill>
        <p:spPr>
          <a:xfrm>
            <a:off x="-1" y="261780"/>
            <a:ext cx="5046134" cy="6596220"/>
          </a:xfrm>
          <a:solidFill>
            <a:schemeClr val="tx1"/>
          </a:solidFill>
        </p:spPr>
      </p:pic>
      <p:sp>
        <p:nvSpPr>
          <p:cNvPr id="11" name="Content Placeholder 10">
            <a:extLst>
              <a:ext uri="{FF2B5EF4-FFF2-40B4-BE49-F238E27FC236}">
                <a16:creationId xmlns:a16="http://schemas.microsoft.com/office/drawing/2014/main" id="{098E8AD5-E9E0-5A86-C626-636B8A8C4727}"/>
              </a:ext>
            </a:extLst>
          </p:cNvPr>
          <p:cNvSpPr>
            <a:spLocks noGrp="1"/>
          </p:cNvSpPr>
          <p:nvPr>
            <p:ph idx="10"/>
          </p:nvPr>
        </p:nvSpPr>
        <p:spPr>
          <a:xfrm>
            <a:off x="5827204" y="4681728"/>
            <a:ext cx="5449824" cy="1280160"/>
          </a:xfrm>
        </p:spPr>
        <p:txBody>
          <a:bodyPr/>
          <a:lstStyle/>
          <a:p>
            <a:endParaRPr lang="en-US" dirty="0"/>
          </a:p>
        </p:txBody>
      </p:sp>
    </p:spTree>
    <p:extLst>
      <p:ext uri="{BB962C8B-B14F-4D97-AF65-F5344CB8AC3E}">
        <p14:creationId xmlns:p14="http://schemas.microsoft.com/office/powerpoint/2010/main" val="2675454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6B604-E16C-2F24-1EC1-783255C9DAB8}"/>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A41412FB-98A5-E90F-956C-EE1B02E63EAD}"/>
              </a:ext>
            </a:extLst>
          </p:cNvPr>
          <p:cNvSpPr>
            <a:spLocks noGrp="1"/>
          </p:cNvSpPr>
          <p:nvPr>
            <p:ph type="title"/>
          </p:nvPr>
        </p:nvSpPr>
        <p:spPr>
          <a:xfrm>
            <a:off x="914400" y="818879"/>
            <a:ext cx="7534656" cy="914400"/>
          </a:xfrm>
        </p:spPr>
        <p:txBody>
          <a:bodyPr/>
          <a:lstStyle/>
          <a:p>
            <a:r>
              <a:rPr lang="en-US"/>
              <a:t>The LIFO Data Structure</a:t>
            </a:r>
            <a:endParaRPr lang="en-US" dirty="0"/>
          </a:p>
        </p:txBody>
      </p:sp>
      <p:sp>
        <p:nvSpPr>
          <p:cNvPr id="8" name="Content Placeholder 7">
            <a:extLst>
              <a:ext uri="{FF2B5EF4-FFF2-40B4-BE49-F238E27FC236}">
                <a16:creationId xmlns:a16="http://schemas.microsoft.com/office/drawing/2014/main" id="{A4110625-C041-A055-8656-84C480849A40}"/>
              </a:ext>
            </a:extLst>
          </p:cNvPr>
          <p:cNvSpPr>
            <a:spLocks noGrp="1"/>
          </p:cNvSpPr>
          <p:nvPr>
            <p:ph sz="quarter" idx="10"/>
          </p:nvPr>
        </p:nvSpPr>
        <p:spPr>
          <a:xfrm>
            <a:off x="914400" y="2069388"/>
            <a:ext cx="7107810" cy="722942"/>
          </a:xfrm>
        </p:spPr>
        <p:txBody>
          <a:bodyPr/>
          <a:lstStyle/>
          <a:p>
            <a:pPr algn="just"/>
            <a:r>
              <a:rPr lang="en-US"/>
              <a:t>A stack follows the Last-In, First-Out (LIFO) principle. Imagine a stack of plates; you can only add or remove plates from the top.</a:t>
            </a:r>
          </a:p>
        </p:txBody>
      </p:sp>
      <p:sp>
        <p:nvSpPr>
          <p:cNvPr id="3" name="Slide Number Placeholder 2">
            <a:extLst>
              <a:ext uri="{FF2B5EF4-FFF2-40B4-BE49-F238E27FC236}">
                <a16:creationId xmlns:a16="http://schemas.microsoft.com/office/drawing/2014/main" id="{2BF3E279-41A1-7FCA-1959-4A5B5F227E7E}"/>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14</a:t>
            </a:fld>
            <a:endParaRPr lang="en-US" dirty="0"/>
          </a:p>
        </p:txBody>
      </p:sp>
      <p:sp>
        <p:nvSpPr>
          <p:cNvPr id="2" name="Title 18">
            <a:extLst>
              <a:ext uri="{FF2B5EF4-FFF2-40B4-BE49-F238E27FC236}">
                <a16:creationId xmlns:a16="http://schemas.microsoft.com/office/drawing/2014/main" id="{06738C50-3952-24D8-C1AD-C2DA6367973A}"/>
              </a:ext>
            </a:extLst>
          </p:cNvPr>
          <p:cNvSpPr txBox="1">
            <a:spLocks/>
          </p:cNvSpPr>
          <p:nvPr/>
        </p:nvSpPr>
        <p:spPr>
          <a:xfrm>
            <a:off x="914400" y="439076"/>
            <a:ext cx="3714161"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Stack ADT</a:t>
            </a:r>
            <a:endParaRPr lang="en-US" sz="1800" dirty="0"/>
          </a:p>
        </p:txBody>
      </p:sp>
      <p:sp>
        <p:nvSpPr>
          <p:cNvPr id="4" name="Content Placeholder 7">
            <a:extLst>
              <a:ext uri="{FF2B5EF4-FFF2-40B4-BE49-F238E27FC236}">
                <a16:creationId xmlns:a16="http://schemas.microsoft.com/office/drawing/2014/main" id="{3291F008-CC11-4885-FAF9-B2641D84AEB4}"/>
              </a:ext>
            </a:extLst>
          </p:cNvPr>
          <p:cNvSpPr txBox="1">
            <a:spLocks/>
          </p:cNvSpPr>
          <p:nvPr/>
        </p:nvSpPr>
        <p:spPr>
          <a:xfrm>
            <a:off x="452487" y="3480633"/>
            <a:ext cx="7107810" cy="2257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9" name="Content Placeholder 7">
            <a:extLst>
              <a:ext uri="{FF2B5EF4-FFF2-40B4-BE49-F238E27FC236}">
                <a16:creationId xmlns:a16="http://schemas.microsoft.com/office/drawing/2014/main" id="{8BDF474A-700E-9817-9FE3-28E2E24C9DC6}"/>
              </a:ext>
            </a:extLst>
          </p:cNvPr>
          <p:cNvSpPr txBox="1">
            <a:spLocks/>
          </p:cNvSpPr>
          <p:nvPr/>
        </p:nvSpPr>
        <p:spPr>
          <a:xfrm>
            <a:off x="914400" y="2868788"/>
            <a:ext cx="7107810" cy="7229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t>It defines a set of operations that can be performed on the data, without specifying the underlying implementation.</a:t>
            </a:r>
          </a:p>
        </p:txBody>
      </p:sp>
      <p:pic>
        <p:nvPicPr>
          <p:cNvPr id="5" name="Picture 4">
            <a:extLst>
              <a:ext uri="{FF2B5EF4-FFF2-40B4-BE49-F238E27FC236}">
                <a16:creationId xmlns:a16="http://schemas.microsoft.com/office/drawing/2014/main" id="{4CBDD572-6AA4-413A-5BB3-C636919E7D7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948163" y="4205722"/>
            <a:ext cx="4446787" cy="2206495"/>
          </a:xfrm>
          <a:prstGeom prst="rect">
            <a:avLst/>
          </a:prstGeom>
        </p:spPr>
      </p:pic>
      <p:sp>
        <p:nvSpPr>
          <p:cNvPr id="6" name="Content Placeholder 7">
            <a:extLst>
              <a:ext uri="{FF2B5EF4-FFF2-40B4-BE49-F238E27FC236}">
                <a16:creationId xmlns:a16="http://schemas.microsoft.com/office/drawing/2014/main" id="{303D8F09-294A-771F-7051-440C52EC39AE}"/>
              </a:ext>
            </a:extLst>
          </p:cNvPr>
          <p:cNvSpPr txBox="1">
            <a:spLocks/>
          </p:cNvSpPr>
          <p:nvPr/>
        </p:nvSpPr>
        <p:spPr>
          <a:xfrm>
            <a:off x="797050" y="3718605"/>
            <a:ext cx="7107810" cy="7229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a:p>
        </p:txBody>
      </p:sp>
      <p:sp>
        <p:nvSpPr>
          <p:cNvPr id="10" name="Content Placeholder 7">
            <a:extLst>
              <a:ext uri="{FF2B5EF4-FFF2-40B4-BE49-F238E27FC236}">
                <a16:creationId xmlns:a16="http://schemas.microsoft.com/office/drawing/2014/main" id="{83036AE2-E329-5AFE-3DFF-E03AEED4C5A9}"/>
              </a:ext>
            </a:extLst>
          </p:cNvPr>
          <p:cNvSpPr txBox="1">
            <a:spLocks/>
          </p:cNvSpPr>
          <p:nvPr/>
        </p:nvSpPr>
        <p:spPr>
          <a:xfrm>
            <a:off x="914400" y="3669349"/>
            <a:ext cx="7107810" cy="2187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t>Operations:</a:t>
            </a:r>
          </a:p>
          <a:p>
            <a:pPr lvl="1" algn="just"/>
            <a:r>
              <a:rPr lang="en-US" sz="2000"/>
              <a:t>push(item): Adds an item to the top of the stack.</a:t>
            </a:r>
          </a:p>
          <a:p>
            <a:pPr lvl="1" algn="just"/>
            <a:r>
              <a:rPr lang="en-US" sz="2000"/>
              <a:t>pop(): Removes and returns the item from the top.</a:t>
            </a:r>
          </a:p>
          <a:p>
            <a:pPr lvl="1" algn="just"/>
            <a:r>
              <a:rPr lang="en-US" sz="2000"/>
              <a:t>peek(): Returns the top item without removing it.</a:t>
            </a:r>
          </a:p>
        </p:txBody>
      </p:sp>
    </p:spTree>
    <p:extLst>
      <p:ext uri="{BB962C8B-B14F-4D97-AF65-F5344CB8AC3E}">
        <p14:creationId xmlns:p14="http://schemas.microsoft.com/office/powerpoint/2010/main" val="1295520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a:t>First-In, First-Out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p:txBody>
          <a:bodyPr>
            <a:normAutofit/>
          </a:bodyPr>
          <a:lstStyle/>
          <a:p>
            <a:r>
              <a:rPr lang="en-US"/>
              <a:t>Definition: A queue where elements are added at the rear and removed from the front.</a:t>
            </a:r>
          </a:p>
          <a:p>
            <a:r>
              <a:rPr lang="en-US"/>
              <a:t>Analogy: A line of people waiting for a service.</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fld id="{58FB4751-880F-D840-AAA9-3A15815CC996}" type="slidenum">
              <a:rPr lang="en-US" smtClean="0"/>
              <a:pPr/>
              <a:t>15</a:t>
            </a:fld>
            <a:endParaRPr lang="en-US" dirty="0"/>
          </a:p>
        </p:txBody>
      </p:sp>
      <p:sp>
        <p:nvSpPr>
          <p:cNvPr id="2" name="Title 18">
            <a:extLst>
              <a:ext uri="{FF2B5EF4-FFF2-40B4-BE49-F238E27FC236}">
                <a16:creationId xmlns:a16="http://schemas.microsoft.com/office/drawing/2014/main" id="{11FDF600-5D96-1957-D137-9BF4444AA78B}"/>
              </a:ext>
            </a:extLst>
          </p:cNvPr>
          <p:cNvSpPr txBox="1">
            <a:spLocks/>
          </p:cNvSpPr>
          <p:nvPr/>
        </p:nvSpPr>
        <p:spPr>
          <a:xfrm>
            <a:off x="914400" y="439076"/>
            <a:ext cx="3714161"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Queue ADT </a:t>
            </a:r>
            <a:endParaRPr lang="en-US" sz="1800" dirty="0"/>
          </a:p>
        </p:txBody>
      </p:sp>
      <p:pic>
        <p:nvPicPr>
          <p:cNvPr id="8195" name="Picture 3" descr="First-In-First-Out (FIFO) | MudaMasters">
            <a:extLst>
              <a:ext uri="{FF2B5EF4-FFF2-40B4-BE49-F238E27FC236}">
                <a16:creationId xmlns:a16="http://schemas.microsoft.com/office/drawing/2014/main" id="{BAFB9BA1-7E55-C2BF-9D23-1A79E728D7EB}"/>
              </a:ext>
            </a:extLst>
          </p:cNvPr>
          <p:cNvPicPr>
            <a:picLocks noChangeAspect="1" noChangeArrowheads="1"/>
          </p:cNvPicPr>
          <p:nvPr/>
        </p:nvPicPr>
        <p:blipFill>
          <a:blip r:embed="rId3">
            <a:clrChange>
              <a:clrFrom>
                <a:srgbClr val="D8D8D8"/>
              </a:clrFrom>
              <a:clrTo>
                <a:srgbClr val="D8D8D8">
                  <a:alpha val="0"/>
                </a:srgbClr>
              </a:clrTo>
            </a:clrChange>
            <a:extLst>
              <a:ext uri="{28A0092B-C50C-407E-A947-70E740481C1C}">
                <a14:useLocalDpi xmlns:a14="http://schemas.microsoft.com/office/drawing/2010/main" val="0"/>
              </a:ext>
            </a:extLst>
          </a:blip>
          <a:srcRect/>
          <a:stretch>
            <a:fillRect/>
          </a:stretch>
        </p:blipFill>
        <p:spPr bwMode="auto">
          <a:xfrm>
            <a:off x="4731062" y="2625659"/>
            <a:ext cx="6532775" cy="399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976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68718A-2547-7447-2DE1-701355CDE4A9}"/>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100D529A-2587-C18C-9CDD-08801F85EAE7}"/>
              </a:ext>
            </a:extLst>
          </p:cNvPr>
          <p:cNvSpPr>
            <a:spLocks noGrp="1"/>
          </p:cNvSpPr>
          <p:nvPr>
            <p:ph type="title"/>
          </p:nvPr>
        </p:nvSpPr>
        <p:spPr/>
        <p:txBody>
          <a:bodyPr/>
          <a:lstStyle/>
          <a:p>
            <a:r>
              <a:rPr lang="en-US"/>
              <a:t>Comparing Stack and Queue</a:t>
            </a:r>
            <a:endParaRPr lang="en-US" dirty="0"/>
          </a:p>
        </p:txBody>
      </p:sp>
      <p:sp>
        <p:nvSpPr>
          <p:cNvPr id="3" name="Slide Number Placeholder 2">
            <a:extLst>
              <a:ext uri="{FF2B5EF4-FFF2-40B4-BE49-F238E27FC236}">
                <a16:creationId xmlns:a16="http://schemas.microsoft.com/office/drawing/2014/main" id="{E4E99F8A-28AA-84A7-8DDE-1F08F9E4D167}"/>
              </a:ext>
            </a:extLst>
          </p:cNvPr>
          <p:cNvSpPr>
            <a:spLocks noGrp="1"/>
          </p:cNvSpPr>
          <p:nvPr>
            <p:ph type="sldNum" sz="quarter" idx="4"/>
          </p:nvPr>
        </p:nvSpPr>
        <p:spPr/>
        <p:txBody>
          <a:bodyPr/>
          <a:lstStyle/>
          <a:p>
            <a:fld id="{58FB4751-880F-D840-AAA9-3A15815CC996}" type="slidenum">
              <a:rPr lang="en-US" smtClean="0"/>
              <a:pPr/>
              <a:t>16</a:t>
            </a:fld>
            <a:endParaRPr lang="en-US" dirty="0"/>
          </a:p>
        </p:txBody>
      </p:sp>
      <p:sp>
        <p:nvSpPr>
          <p:cNvPr id="2" name="Title 18">
            <a:extLst>
              <a:ext uri="{FF2B5EF4-FFF2-40B4-BE49-F238E27FC236}">
                <a16:creationId xmlns:a16="http://schemas.microsoft.com/office/drawing/2014/main" id="{6FE72AFC-9E6B-1522-098D-B00E9241A37A}"/>
              </a:ext>
            </a:extLst>
          </p:cNvPr>
          <p:cNvSpPr txBox="1">
            <a:spLocks/>
          </p:cNvSpPr>
          <p:nvPr/>
        </p:nvSpPr>
        <p:spPr>
          <a:xfrm>
            <a:off x="914400" y="439076"/>
            <a:ext cx="3714161"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Stack vs. Queue</a:t>
            </a:r>
            <a:endParaRPr lang="en-US" sz="1800" dirty="0"/>
          </a:p>
        </p:txBody>
      </p:sp>
      <p:pic>
        <p:nvPicPr>
          <p:cNvPr id="6146" name="Picture 2" descr="Stack vs Queue: Which one is Better?">
            <a:extLst>
              <a:ext uri="{FF2B5EF4-FFF2-40B4-BE49-F238E27FC236}">
                <a16:creationId xmlns:a16="http://schemas.microsoft.com/office/drawing/2014/main" id="{E32BFCFA-9DF0-56D6-D42C-8DA93F66FD6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44179" y="1900100"/>
            <a:ext cx="80962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288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88C35-E25D-D416-C72D-87A818FF8454}"/>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9FEA6A6B-C504-B03D-A7BE-998443D4B2D3}"/>
              </a:ext>
            </a:extLst>
          </p:cNvPr>
          <p:cNvSpPr>
            <a:spLocks noGrp="1"/>
          </p:cNvSpPr>
          <p:nvPr>
            <p:ph type="title"/>
          </p:nvPr>
        </p:nvSpPr>
        <p:spPr/>
        <p:txBody>
          <a:bodyPr/>
          <a:lstStyle/>
          <a:p>
            <a:r>
              <a:rPr lang="en-US"/>
              <a:t>Implementation Choices</a:t>
            </a:r>
            <a:endParaRPr lang="en-US" dirty="0"/>
          </a:p>
        </p:txBody>
      </p:sp>
      <p:sp>
        <p:nvSpPr>
          <p:cNvPr id="3" name="Slide Number Placeholder 2">
            <a:extLst>
              <a:ext uri="{FF2B5EF4-FFF2-40B4-BE49-F238E27FC236}">
                <a16:creationId xmlns:a16="http://schemas.microsoft.com/office/drawing/2014/main" id="{F5F41A25-1397-4872-AF67-5F1CEAC582E8}"/>
              </a:ext>
            </a:extLst>
          </p:cNvPr>
          <p:cNvSpPr>
            <a:spLocks noGrp="1"/>
          </p:cNvSpPr>
          <p:nvPr>
            <p:ph type="sldNum" sz="quarter" idx="4"/>
          </p:nvPr>
        </p:nvSpPr>
        <p:spPr/>
        <p:txBody>
          <a:bodyPr/>
          <a:lstStyle/>
          <a:p>
            <a:fld id="{58FB4751-880F-D840-AAA9-3A15815CC996}" type="slidenum">
              <a:rPr lang="en-US" smtClean="0"/>
              <a:pPr/>
              <a:t>17</a:t>
            </a:fld>
            <a:endParaRPr lang="en-US" dirty="0"/>
          </a:p>
        </p:txBody>
      </p:sp>
      <p:sp>
        <p:nvSpPr>
          <p:cNvPr id="2" name="Title 18">
            <a:extLst>
              <a:ext uri="{FF2B5EF4-FFF2-40B4-BE49-F238E27FC236}">
                <a16:creationId xmlns:a16="http://schemas.microsoft.com/office/drawing/2014/main" id="{52449E35-19A7-65D2-AC35-B751FD390723}"/>
              </a:ext>
            </a:extLst>
          </p:cNvPr>
          <p:cNvSpPr txBox="1">
            <a:spLocks/>
          </p:cNvSpPr>
          <p:nvPr/>
        </p:nvSpPr>
        <p:spPr>
          <a:xfrm>
            <a:off x="914400" y="439076"/>
            <a:ext cx="3714161"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 Implementing Stack and Queue</a:t>
            </a:r>
            <a:endParaRPr lang="en-US" sz="1800" dirty="0"/>
          </a:p>
        </p:txBody>
      </p:sp>
      <p:sp>
        <p:nvSpPr>
          <p:cNvPr id="6" name="Content Placeholder 7">
            <a:extLst>
              <a:ext uri="{FF2B5EF4-FFF2-40B4-BE49-F238E27FC236}">
                <a16:creationId xmlns:a16="http://schemas.microsoft.com/office/drawing/2014/main" id="{EBBAC208-30F5-09AF-2DE9-F1B5BB57024A}"/>
              </a:ext>
            </a:extLst>
          </p:cNvPr>
          <p:cNvSpPr>
            <a:spLocks noGrp="1"/>
          </p:cNvSpPr>
          <p:nvPr>
            <p:ph sz="quarter" idx="10"/>
          </p:nvPr>
        </p:nvSpPr>
        <p:spPr>
          <a:xfrm>
            <a:off x="914400" y="2039409"/>
            <a:ext cx="7534656" cy="1389591"/>
          </a:xfrm>
        </p:spPr>
        <p:txBody>
          <a:bodyPr>
            <a:normAutofit/>
          </a:bodyPr>
          <a:lstStyle/>
          <a:p>
            <a:pPr marL="0" indent="0" algn="just">
              <a:buNone/>
            </a:pPr>
            <a:r>
              <a:rPr lang="en-US"/>
              <a:t>Both stacks and queues can be implemented using:</a:t>
            </a:r>
          </a:p>
          <a:p>
            <a:pPr lvl="1" algn="just"/>
            <a:r>
              <a:rPr lang="en-US"/>
              <a:t>Arrays: A fixed-size, contiguous block of memory.</a:t>
            </a:r>
          </a:p>
          <a:p>
            <a:pPr lvl="1" algn="just"/>
            <a:r>
              <a:rPr lang="en-US"/>
              <a:t>Linked Lists: A dynamic data structure where elements are linked together using pointers.</a:t>
            </a:r>
          </a:p>
        </p:txBody>
      </p:sp>
      <p:pic>
        <p:nvPicPr>
          <p:cNvPr id="7172" name="Picture 4" descr="Stack Implementation Using Array &amp; Linked List in Data Structure – Abhinav  Rana's Blog">
            <a:extLst>
              <a:ext uri="{FF2B5EF4-FFF2-40B4-BE49-F238E27FC236}">
                <a16:creationId xmlns:a16="http://schemas.microsoft.com/office/drawing/2014/main" id="{4C592283-1970-1763-5838-E697555D8014}"/>
              </a:ext>
            </a:extLst>
          </p:cNvPr>
          <p:cNvPicPr>
            <a:picLocks noChangeAspect="1" noChangeArrowheads="1"/>
          </p:cNvPicPr>
          <p:nvPr/>
        </p:nvPicPr>
        <p:blipFill>
          <a:blip r:embed="rId3">
            <a:clrChange>
              <a:clrFrom>
                <a:srgbClr val="C3C3C3"/>
              </a:clrFrom>
              <a:clrTo>
                <a:srgbClr val="C3C3C3">
                  <a:alpha val="0"/>
                </a:srgbClr>
              </a:clrTo>
            </a:clrChange>
            <a:extLst>
              <a:ext uri="{28A0092B-C50C-407E-A947-70E740481C1C}">
                <a14:useLocalDpi xmlns:a14="http://schemas.microsoft.com/office/drawing/2010/main" val="0"/>
              </a:ext>
            </a:extLst>
          </a:blip>
          <a:srcRect/>
          <a:stretch>
            <a:fillRect/>
          </a:stretch>
        </p:blipFill>
        <p:spPr bwMode="auto">
          <a:xfrm>
            <a:off x="3899015" y="3333382"/>
            <a:ext cx="6489323" cy="3442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622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827204" y="2676364"/>
            <a:ext cx="4250050" cy="1592612"/>
          </a:xfrm>
        </p:spPr>
        <p:txBody>
          <a:bodyPr anchor="b"/>
          <a:lstStyle/>
          <a:p>
            <a:r>
              <a:rPr lang="en-US"/>
              <a:t>Sorting algorithms</a:t>
            </a:r>
          </a:p>
        </p:txBody>
      </p:sp>
      <p:pic>
        <p:nvPicPr>
          <p:cNvPr id="4" name="Picture Placeholder 3" descr="A person holding a plant">
            <a:extLst>
              <a:ext uri="{FF2B5EF4-FFF2-40B4-BE49-F238E27FC236}">
                <a16:creationId xmlns:a16="http://schemas.microsoft.com/office/drawing/2014/main" id="{0DEBEDD0-2C97-CD36-23CF-99F082806824}"/>
              </a:ext>
            </a:extLst>
          </p:cNvPr>
          <p:cNvPicPr>
            <a:picLocks noGrp="1" noChangeAspect="1"/>
          </p:cNvPicPr>
          <p:nvPr>
            <p:ph type="pic" sz="quarter" idx="11"/>
          </p:nvPr>
        </p:nvPicPr>
        <p:blipFill rotWithShape="1">
          <a:blip r:embed="rId3"/>
          <a:srcRect l="24497" r="24497"/>
          <a:stretch/>
        </p:blipFill>
        <p:spPr>
          <a:xfrm>
            <a:off x="-1" y="261780"/>
            <a:ext cx="5046134" cy="6596220"/>
          </a:xfrm>
          <a:solidFill>
            <a:schemeClr val="tx1"/>
          </a:solidFill>
        </p:spPr>
      </p:pic>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5827204" y="4681728"/>
            <a:ext cx="5449824" cy="1280160"/>
          </a:xfrm>
        </p:spPr>
        <p:txBody>
          <a:bodyPr/>
          <a:lstStyle/>
          <a:p>
            <a:endParaRPr lang="en-US" dirty="0"/>
          </a:p>
        </p:txBody>
      </p:sp>
    </p:spTree>
    <p:extLst>
      <p:ext uri="{BB962C8B-B14F-4D97-AF65-F5344CB8AC3E}">
        <p14:creationId xmlns:p14="http://schemas.microsoft.com/office/powerpoint/2010/main" val="3487157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399" y="2039112"/>
            <a:ext cx="7400041" cy="1646768"/>
          </a:xfrm>
        </p:spPr>
        <p:txBody>
          <a:bodyPr>
            <a:normAutofit/>
          </a:bodyPr>
          <a:lstStyle/>
          <a:p>
            <a:pPr marL="0" indent="0">
              <a:buNone/>
            </a:pPr>
            <a:r>
              <a:rPr lang="en-US"/>
              <a:t>Introduction: Sorting algorithms arrange data in a specific order (ascending or descending)</a:t>
            </a:r>
          </a:p>
          <a:p>
            <a:pPr marL="0" indent="0">
              <a:buNone/>
            </a:pPr>
            <a:r>
              <a:rPr lang="en-US"/>
              <a:t>.Algorithms for Comparison: Choose two common sorting algorithms (Bubble Sort and Quick Sort).</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fld id="{58FB4751-880F-D840-AAA9-3A15815CC996}" type="slidenum">
              <a:rPr lang="en-US" smtClean="0"/>
              <a:pPr/>
              <a:t>19</a:t>
            </a:fld>
            <a:endParaRPr lang="en-US" dirty="0"/>
          </a:p>
        </p:txBody>
      </p:sp>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a:t>Putting Things in Order</a:t>
            </a:r>
            <a:endParaRPr lang="en-US" dirty="0"/>
          </a:p>
        </p:txBody>
      </p:sp>
      <p:sp>
        <p:nvSpPr>
          <p:cNvPr id="2" name="Title 18">
            <a:extLst>
              <a:ext uri="{FF2B5EF4-FFF2-40B4-BE49-F238E27FC236}">
                <a16:creationId xmlns:a16="http://schemas.microsoft.com/office/drawing/2014/main" id="{11FDF600-5D96-1957-D137-9BF4444AA78B}"/>
              </a:ext>
            </a:extLst>
          </p:cNvPr>
          <p:cNvSpPr txBox="1">
            <a:spLocks/>
          </p:cNvSpPr>
          <p:nvPr/>
        </p:nvSpPr>
        <p:spPr>
          <a:xfrm>
            <a:off x="914400" y="439076"/>
            <a:ext cx="4119513"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Sorting Algorithms</a:t>
            </a:r>
            <a:endParaRPr lang="en-US" sz="1800" dirty="0"/>
          </a:p>
        </p:txBody>
      </p:sp>
      <p:pic>
        <p:nvPicPr>
          <p:cNvPr id="6" name="Picture 5">
            <a:extLst>
              <a:ext uri="{FF2B5EF4-FFF2-40B4-BE49-F238E27FC236}">
                <a16:creationId xmlns:a16="http://schemas.microsoft.com/office/drawing/2014/main" id="{FAF0B099-A8FA-23B4-71E0-4084051CCF7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446301" y="2665067"/>
            <a:ext cx="7907499" cy="3379630"/>
          </a:xfrm>
          <a:prstGeom prst="rect">
            <a:avLst/>
          </a:prstGeom>
        </p:spPr>
      </p:pic>
    </p:spTree>
    <p:extLst>
      <p:ext uri="{BB962C8B-B14F-4D97-AF65-F5344CB8AC3E}">
        <p14:creationId xmlns:p14="http://schemas.microsoft.com/office/powerpoint/2010/main" val="254024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1924031427"/>
              </p:ext>
            </p:extLst>
          </p:nvPr>
        </p:nvGraphicFramePr>
        <p:xfrm>
          <a:off x="6728156" y="1086371"/>
          <a:ext cx="5072435" cy="5442115"/>
        </p:xfrm>
        <a:graphic>
          <a:graphicData uri="http://schemas.openxmlformats.org/drawingml/2006/table">
            <a:tbl>
              <a:tblPr firstRow="1" bandRow="1"/>
              <a:tblGrid>
                <a:gridCol w="5072435">
                  <a:extLst>
                    <a:ext uri="{9D8B030D-6E8A-4147-A177-3AD203B41FA5}">
                      <a16:colId xmlns:a16="http://schemas.microsoft.com/office/drawing/2014/main" val="1563570424"/>
                    </a:ext>
                  </a:extLst>
                </a:gridCol>
              </a:tblGrid>
              <a:tr h="64191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Gill Sans Light" panose="020B0302020104020203" pitchFamily="34" charset="-79"/>
                        </a:rPr>
                        <a:t>INTRODUCTION</a:t>
                      </a:r>
                    </a:p>
                    <a:p>
                      <a:pPr algn="r"/>
                      <a:endParaRPr lang="en-US" sz="2000" b="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641910">
                <a:tc>
                  <a:txBody>
                    <a:bodyPr/>
                    <a:lstStyle/>
                    <a:p>
                      <a:pPr algn="r"/>
                      <a:r>
                        <a:rPr lang="en-US" sz="2000" b="0"/>
                        <a:t>DESIGN SPECIFICATION FOR DATA STRUCTURES</a:t>
                      </a:r>
                      <a:endParaRPr lang="en-US" sz="20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595793">
                <a:tc>
                  <a:txBody>
                    <a:bodyPr/>
                    <a:lstStyle/>
                    <a:p>
                      <a:pPr algn="r"/>
                      <a:r>
                        <a:rPr lang="en-US" sz="2000"/>
                        <a:t>STACK AND QUEUE</a:t>
                      </a:r>
                      <a:endParaRPr lang="en-US" sz="20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60421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a:t>SORTING ALGORITHMS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60421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a:t>NETWORK SHORTEST PATH ALGORITHMS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69053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a:t>STUDENT MANAGEMENT APPLICATION</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8443711"/>
                  </a:ext>
                </a:extLst>
              </a:tr>
              <a:tr h="65600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a:t>ALGORITHM EFFICIENCY</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7907007"/>
                  </a:ext>
                </a:extLst>
              </a:tr>
              <a:tr h="88926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000"/>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387216156"/>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fld id="{58FB4751-880F-D840-AAA9-3A15815CC996}" type="slidenum">
              <a:rPr lang="en-US" smtClean="0"/>
              <a:pPr/>
              <a:t>20</a:t>
            </a:fld>
            <a:endParaRPr lang="en-US" dirty="0"/>
          </a:p>
        </p:txBody>
      </p:sp>
      <p:sp>
        <p:nvSpPr>
          <p:cNvPr id="2" name="Title 18">
            <a:extLst>
              <a:ext uri="{FF2B5EF4-FFF2-40B4-BE49-F238E27FC236}">
                <a16:creationId xmlns:a16="http://schemas.microsoft.com/office/drawing/2014/main" id="{11FDF600-5D96-1957-D137-9BF4444AA78B}"/>
              </a:ext>
            </a:extLst>
          </p:cNvPr>
          <p:cNvSpPr txBox="1">
            <a:spLocks/>
          </p:cNvSpPr>
          <p:nvPr/>
        </p:nvSpPr>
        <p:spPr>
          <a:xfrm>
            <a:off x="848412" y="320511"/>
            <a:ext cx="4185501" cy="593889"/>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Sorting Algorithms</a:t>
            </a:r>
            <a:endParaRPr lang="en-US" sz="1800" dirty="0"/>
          </a:p>
        </p:txBody>
      </p:sp>
      <p:pic>
        <p:nvPicPr>
          <p:cNvPr id="11267" name="Picture 3" descr="Common Sorting Algorithms. Common Sorting Techniques Made Simple —… | by  Natasha Ferguson | Medium">
            <a:extLst>
              <a:ext uri="{FF2B5EF4-FFF2-40B4-BE49-F238E27FC236}">
                <a16:creationId xmlns:a16="http://schemas.microsoft.com/office/drawing/2014/main" id="{D1F63EE3-16C2-976F-8ADE-E339B9C68262}"/>
              </a:ext>
            </a:extLst>
          </p:cNvPr>
          <p:cNvPicPr>
            <a:picLocks noChangeAspect="1" noChangeArrowheads="1"/>
          </p:cNvPicPr>
          <p:nvPr/>
        </p:nvPicPr>
        <p:blipFill>
          <a:blip r:embed="rId3">
            <a:clrChange>
              <a:clrFrom>
                <a:srgbClr val="EFEFEE"/>
              </a:clrFrom>
              <a:clrTo>
                <a:srgbClr val="EFEFEE">
                  <a:alpha val="0"/>
                </a:srgbClr>
              </a:clrTo>
            </a:clrChange>
            <a:extLst>
              <a:ext uri="{28A0092B-C50C-407E-A947-70E740481C1C}">
                <a14:useLocalDpi xmlns:a14="http://schemas.microsoft.com/office/drawing/2010/main" val="0"/>
              </a:ext>
            </a:extLst>
          </a:blip>
          <a:srcRect/>
          <a:stretch>
            <a:fillRect/>
          </a:stretch>
        </p:blipFill>
        <p:spPr bwMode="auto">
          <a:xfrm>
            <a:off x="2063804" y="857526"/>
            <a:ext cx="7890901" cy="5918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436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399" y="2039112"/>
            <a:ext cx="7400041" cy="1646768"/>
          </a:xfrm>
        </p:spPr>
        <p:txBody>
          <a:bodyPr>
            <a:normAutofit/>
          </a:bodyPr>
          <a:lstStyle/>
          <a:p>
            <a:r>
              <a:rPr lang="en-US"/>
              <a:t>Bubble Sort works by repeatedly stepping through the list, comparing adjacent elements and swapping them if they are in the wrong order.</a:t>
            </a:r>
          </a:p>
          <a:p>
            <a:r>
              <a:rPr lang="en-US"/>
              <a:t>This process is repeated until no more swaps are needed, indicating that the list is sorted.</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fld id="{58FB4751-880F-D840-AAA9-3A15815CC996}" type="slidenum">
              <a:rPr lang="en-US" smtClean="0"/>
              <a:pPr/>
              <a:t>21</a:t>
            </a:fld>
            <a:endParaRPr lang="en-US" dirty="0"/>
          </a:p>
        </p:txBody>
      </p:sp>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914400"/>
            <a:ext cx="8112868" cy="914400"/>
          </a:xfrm>
        </p:spPr>
        <p:txBody>
          <a:bodyPr/>
          <a:lstStyle/>
          <a:p>
            <a:r>
              <a:rPr lang="en-US"/>
              <a:t>Bubble Sort: A Simple Sorting Approach</a:t>
            </a:r>
            <a:endParaRPr lang="en-US" dirty="0"/>
          </a:p>
        </p:txBody>
      </p:sp>
      <p:sp>
        <p:nvSpPr>
          <p:cNvPr id="2" name="Title 18">
            <a:extLst>
              <a:ext uri="{FF2B5EF4-FFF2-40B4-BE49-F238E27FC236}">
                <a16:creationId xmlns:a16="http://schemas.microsoft.com/office/drawing/2014/main" id="{11FDF600-5D96-1957-D137-9BF4444AA78B}"/>
              </a:ext>
            </a:extLst>
          </p:cNvPr>
          <p:cNvSpPr txBox="1">
            <a:spLocks/>
          </p:cNvSpPr>
          <p:nvPr/>
        </p:nvSpPr>
        <p:spPr>
          <a:xfrm>
            <a:off x="914400" y="439076"/>
            <a:ext cx="4119513"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 Algorithm 1: Bubble Sort</a:t>
            </a:r>
            <a:endParaRPr lang="en-US" sz="1800" dirty="0"/>
          </a:p>
        </p:txBody>
      </p:sp>
      <p:pic>
        <p:nvPicPr>
          <p:cNvPr id="12292" name="Picture 4" descr="Bubble sort">
            <a:extLst>
              <a:ext uri="{FF2B5EF4-FFF2-40B4-BE49-F238E27FC236}">
                <a16:creationId xmlns:a16="http://schemas.microsoft.com/office/drawing/2014/main" id="{4CD2BD02-30C8-C740-A270-A364D28963E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94635" y="2923426"/>
            <a:ext cx="6382966" cy="3985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52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027522" y="2304124"/>
            <a:ext cx="9275974" cy="4364609"/>
          </a:xfrm>
        </p:spPr>
        <p:txBody>
          <a:bodyPr>
            <a:normAutofit fontScale="92500" lnSpcReduction="10000"/>
          </a:bodyPr>
          <a:lstStyle/>
          <a:p>
            <a:r>
              <a:rPr lang="en-US" b="0">
                <a:solidFill>
                  <a:srgbClr val="0000FF"/>
                </a:solidFill>
                <a:effectLst/>
                <a:latin typeface="JetBrains Mono" panose="02000009000000000000" pitchFamily="49" charset="0"/>
              </a:rPr>
              <a:t>public</a:t>
            </a:r>
            <a:r>
              <a:rPr lang="en-US" b="0">
                <a:solidFill>
                  <a:srgbClr val="000000"/>
                </a:solidFill>
                <a:effectLst/>
                <a:latin typeface="JetBrains Mono" panose="02000009000000000000" pitchFamily="49" charset="0"/>
              </a:rPr>
              <a:t> </a:t>
            </a:r>
            <a:r>
              <a:rPr lang="en-US" b="0">
                <a:solidFill>
                  <a:srgbClr val="0000FF"/>
                </a:solidFill>
                <a:effectLst/>
                <a:latin typeface="JetBrains Mono" panose="02000009000000000000" pitchFamily="49" charset="0"/>
              </a:rPr>
              <a:t>void</a:t>
            </a:r>
            <a:r>
              <a:rPr lang="en-US" b="0">
                <a:solidFill>
                  <a:srgbClr val="000000"/>
                </a:solidFill>
                <a:effectLst/>
                <a:latin typeface="JetBrains Mono" panose="02000009000000000000" pitchFamily="49" charset="0"/>
              </a:rPr>
              <a:t> bubbleSort(</a:t>
            </a:r>
            <a:r>
              <a:rPr lang="en-US" b="0">
                <a:solidFill>
                  <a:srgbClr val="0000FF"/>
                </a:solidFill>
                <a:effectLst/>
                <a:latin typeface="JetBrains Mono" panose="02000009000000000000" pitchFamily="49" charset="0"/>
              </a:rPr>
              <a:t>int</a:t>
            </a:r>
            <a:r>
              <a:rPr lang="en-US" b="0">
                <a:solidFill>
                  <a:srgbClr val="000000"/>
                </a:solidFill>
                <a:effectLst/>
                <a:latin typeface="JetBrains Mono" panose="02000009000000000000" pitchFamily="49" charset="0"/>
              </a:rPr>
              <a:t>[] arr) {</a:t>
            </a:r>
          </a:p>
          <a:p>
            <a:r>
              <a:rPr lang="en-US" b="0">
                <a:solidFill>
                  <a:srgbClr val="000000"/>
                </a:solidFill>
                <a:effectLst/>
                <a:latin typeface="JetBrains Mono" panose="02000009000000000000" pitchFamily="49" charset="0"/>
              </a:rPr>
              <a:t>    </a:t>
            </a:r>
            <a:r>
              <a:rPr lang="en-US" b="0">
                <a:solidFill>
                  <a:srgbClr val="0000FF"/>
                </a:solidFill>
                <a:effectLst/>
                <a:latin typeface="JetBrains Mono" panose="02000009000000000000" pitchFamily="49" charset="0"/>
              </a:rPr>
              <a:t>int</a:t>
            </a:r>
            <a:r>
              <a:rPr lang="en-US" b="0">
                <a:solidFill>
                  <a:srgbClr val="000000"/>
                </a:solidFill>
                <a:effectLst/>
                <a:latin typeface="JetBrains Mono" panose="02000009000000000000" pitchFamily="49" charset="0"/>
              </a:rPr>
              <a:t> n = arr.length;</a:t>
            </a:r>
          </a:p>
          <a:p>
            <a:r>
              <a:rPr lang="en-US" b="0">
                <a:solidFill>
                  <a:srgbClr val="000000"/>
                </a:solidFill>
                <a:effectLst/>
                <a:latin typeface="JetBrains Mono" panose="02000009000000000000" pitchFamily="49" charset="0"/>
              </a:rPr>
              <a:t>    </a:t>
            </a:r>
            <a:r>
              <a:rPr lang="en-US" b="0">
                <a:solidFill>
                  <a:srgbClr val="0000FF"/>
                </a:solidFill>
                <a:effectLst/>
                <a:latin typeface="JetBrains Mono" panose="02000009000000000000" pitchFamily="49" charset="0"/>
              </a:rPr>
              <a:t>for</a:t>
            </a:r>
            <a:r>
              <a:rPr lang="en-US" b="0">
                <a:solidFill>
                  <a:srgbClr val="000000"/>
                </a:solidFill>
                <a:effectLst/>
                <a:latin typeface="JetBrains Mono" panose="02000009000000000000" pitchFamily="49" charset="0"/>
              </a:rPr>
              <a:t> (</a:t>
            </a:r>
            <a:r>
              <a:rPr lang="en-US" b="0">
                <a:solidFill>
                  <a:srgbClr val="0000FF"/>
                </a:solidFill>
                <a:effectLst/>
                <a:latin typeface="JetBrains Mono" panose="02000009000000000000" pitchFamily="49" charset="0"/>
              </a:rPr>
              <a:t>int</a:t>
            </a:r>
            <a:r>
              <a:rPr lang="en-US" b="0">
                <a:solidFill>
                  <a:srgbClr val="000000"/>
                </a:solidFill>
                <a:effectLst/>
                <a:latin typeface="JetBrains Mono" panose="02000009000000000000" pitchFamily="49" charset="0"/>
              </a:rPr>
              <a:t> i = </a:t>
            </a:r>
            <a:r>
              <a:rPr lang="en-US" b="0">
                <a:solidFill>
                  <a:srgbClr val="098658"/>
                </a:solidFill>
                <a:effectLst/>
                <a:latin typeface="JetBrains Mono" panose="02000009000000000000" pitchFamily="49" charset="0"/>
              </a:rPr>
              <a:t>0</a:t>
            </a:r>
            <a:r>
              <a:rPr lang="en-US" b="0">
                <a:solidFill>
                  <a:srgbClr val="000000"/>
                </a:solidFill>
                <a:effectLst/>
                <a:latin typeface="JetBrains Mono" panose="02000009000000000000" pitchFamily="49" charset="0"/>
              </a:rPr>
              <a:t>; i &lt; n-</a:t>
            </a:r>
            <a:r>
              <a:rPr lang="en-US" b="0">
                <a:solidFill>
                  <a:srgbClr val="098658"/>
                </a:solidFill>
                <a:effectLst/>
                <a:latin typeface="JetBrains Mono" panose="02000009000000000000" pitchFamily="49" charset="0"/>
              </a:rPr>
              <a:t>1</a:t>
            </a:r>
            <a:r>
              <a:rPr lang="en-US" b="0">
                <a:solidFill>
                  <a:srgbClr val="000000"/>
                </a:solidFill>
                <a:effectLst/>
                <a:latin typeface="JetBrains Mono" panose="02000009000000000000" pitchFamily="49" charset="0"/>
              </a:rPr>
              <a:t>; i++) {</a:t>
            </a:r>
          </a:p>
          <a:p>
            <a:r>
              <a:rPr lang="en-US" b="0">
                <a:solidFill>
                  <a:srgbClr val="000000"/>
                </a:solidFill>
                <a:effectLst/>
                <a:latin typeface="JetBrains Mono" panose="02000009000000000000" pitchFamily="49" charset="0"/>
              </a:rPr>
              <a:t>        </a:t>
            </a:r>
            <a:r>
              <a:rPr lang="en-US" b="0">
                <a:solidFill>
                  <a:srgbClr val="0000FF"/>
                </a:solidFill>
                <a:effectLst/>
                <a:latin typeface="JetBrains Mono" panose="02000009000000000000" pitchFamily="49" charset="0"/>
              </a:rPr>
              <a:t>for</a:t>
            </a:r>
            <a:r>
              <a:rPr lang="en-US" b="0">
                <a:solidFill>
                  <a:srgbClr val="000000"/>
                </a:solidFill>
                <a:effectLst/>
                <a:latin typeface="JetBrains Mono" panose="02000009000000000000" pitchFamily="49" charset="0"/>
              </a:rPr>
              <a:t> (</a:t>
            </a:r>
            <a:r>
              <a:rPr lang="en-US" b="0">
                <a:solidFill>
                  <a:srgbClr val="0000FF"/>
                </a:solidFill>
                <a:effectLst/>
                <a:latin typeface="JetBrains Mono" panose="02000009000000000000" pitchFamily="49" charset="0"/>
              </a:rPr>
              <a:t>int</a:t>
            </a:r>
            <a:r>
              <a:rPr lang="en-US" b="0">
                <a:solidFill>
                  <a:srgbClr val="000000"/>
                </a:solidFill>
                <a:effectLst/>
                <a:latin typeface="JetBrains Mono" panose="02000009000000000000" pitchFamily="49" charset="0"/>
              </a:rPr>
              <a:t> j = </a:t>
            </a:r>
            <a:r>
              <a:rPr lang="en-US" b="0">
                <a:solidFill>
                  <a:srgbClr val="098658"/>
                </a:solidFill>
                <a:effectLst/>
                <a:latin typeface="JetBrains Mono" panose="02000009000000000000" pitchFamily="49" charset="0"/>
              </a:rPr>
              <a:t>0</a:t>
            </a:r>
            <a:r>
              <a:rPr lang="en-US" b="0">
                <a:solidFill>
                  <a:srgbClr val="000000"/>
                </a:solidFill>
                <a:effectLst/>
                <a:latin typeface="JetBrains Mono" panose="02000009000000000000" pitchFamily="49" charset="0"/>
              </a:rPr>
              <a:t>; j &lt; n-i-</a:t>
            </a:r>
            <a:r>
              <a:rPr lang="en-US" b="0">
                <a:solidFill>
                  <a:srgbClr val="098658"/>
                </a:solidFill>
                <a:effectLst/>
                <a:latin typeface="JetBrains Mono" panose="02000009000000000000" pitchFamily="49" charset="0"/>
              </a:rPr>
              <a:t>1</a:t>
            </a:r>
            <a:r>
              <a:rPr lang="en-US" b="0">
                <a:solidFill>
                  <a:srgbClr val="000000"/>
                </a:solidFill>
                <a:effectLst/>
                <a:latin typeface="JetBrains Mono" panose="02000009000000000000" pitchFamily="49" charset="0"/>
              </a:rPr>
              <a:t>; j++) {</a:t>
            </a:r>
          </a:p>
          <a:p>
            <a:r>
              <a:rPr lang="en-US" b="0">
                <a:solidFill>
                  <a:srgbClr val="000000"/>
                </a:solidFill>
                <a:effectLst/>
                <a:latin typeface="JetBrains Mono" panose="02000009000000000000" pitchFamily="49" charset="0"/>
              </a:rPr>
              <a:t>            </a:t>
            </a:r>
            <a:r>
              <a:rPr lang="en-US" b="0">
                <a:solidFill>
                  <a:srgbClr val="0000FF"/>
                </a:solidFill>
                <a:effectLst/>
                <a:latin typeface="JetBrains Mono" panose="02000009000000000000" pitchFamily="49" charset="0"/>
              </a:rPr>
              <a:t>if</a:t>
            </a:r>
            <a:r>
              <a:rPr lang="en-US" b="0">
                <a:solidFill>
                  <a:srgbClr val="000000"/>
                </a:solidFill>
                <a:effectLst/>
                <a:latin typeface="JetBrains Mono" panose="02000009000000000000" pitchFamily="49" charset="0"/>
              </a:rPr>
              <a:t> (arr[j] &gt; arr[j+</a:t>
            </a:r>
            <a:r>
              <a:rPr lang="en-US" b="0">
                <a:solidFill>
                  <a:srgbClr val="098658"/>
                </a:solidFill>
                <a:effectLst/>
                <a:latin typeface="JetBrains Mono" panose="02000009000000000000" pitchFamily="49" charset="0"/>
              </a:rPr>
              <a:t>1</a:t>
            </a:r>
            <a:r>
              <a:rPr lang="en-US" b="0">
                <a:solidFill>
                  <a:srgbClr val="000000"/>
                </a:solidFill>
                <a:effectLst/>
                <a:latin typeface="JetBrains Mono" panose="02000009000000000000" pitchFamily="49" charset="0"/>
              </a:rPr>
              <a:t>]) {</a:t>
            </a:r>
          </a:p>
          <a:p>
            <a:r>
              <a:rPr lang="en-US" b="0">
                <a:solidFill>
                  <a:srgbClr val="000000"/>
                </a:solidFill>
                <a:effectLst/>
                <a:latin typeface="JetBrains Mono" panose="02000009000000000000" pitchFamily="49" charset="0"/>
              </a:rPr>
              <a:t>                </a:t>
            </a:r>
            <a:r>
              <a:rPr lang="en-US" b="0">
                <a:solidFill>
                  <a:srgbClr val="0000FF"/>
                </a:solidFill>
                <a:effectLst/>
                <a:latin typeface="JetBrains Mono" panose="02000009000000000000" pitchFamily="49" charset="0"/>
              </a:rPr>
              <a:t>int</a:t>
            </a:r>
            <a:r>
              <a:rPr lang="en-US" b="0">
                <a:solidFill>
                  <a:srgbClr val="000000"/>
                </a:solidFill>
                <a:effectLst/>
                <a:latin typeface="JetBrains Mono" panose="02000009000000000000" pitchFamily="49" charset="0"/>
              </a:rPr>
              <a:t> temp = arr[j];</a:t>
            </a:r>
          </a:p>
          <a:p>
            <a:r>
              <a:rPr lang="en-US" b="0">
                <a:solidFill>
                  <a:srgbClr val="000000"/>
                </a:solidFill>
                <a:effectLst/>
                <a:latin typeface="JetBrains Mono" panose="02000009000000000000" pitchFamily="49" charset="0"/>
              </a:rPr>
              <a:t>                arr[j] = arr[j+</a:t>
            </a:r>
            <a:r>
              <a:rPr lang="en-US" b="0">
                <a:solidFill>
                  <a:srgbClr val="098658"/>
                </a:solidFill>
                <a:effectLst/>
                <a:latin typeface="JetBrains Mono" panose="02000009000000000000" pitchFamily="49" charset="0"/>
              </a:rPr>
              <a:t>1</a:t>
            </a:r>
            <a:r>
              <a:rPr lang="en-US" b="0">
                <a:solidFill>
                  <a:srgbClr val="000000"/>
                </a:solidFill>
                <a:effectLst/>
                <a:latin typeface="JetBrains Mono" panose="02000009000000000000" pitchFamily="49" charset="0"/>
              </a:rPr>
              <a:t>];</a:t>
            </a:r>
          </a:p>
          <a:p>
            <a:r>
              <a:rPr lang="en-US" b="0">
                <a:solidFill>
                  <a:srgbClr val="000000"/>
                </a:solidFill>
                <a:effectLst/>
                <a:latin typeface="JetBrains Mono" panose="02000009000000000000" pitchFamily="49" charset="0"/>
              </a:rPr>
              <a:t>                arr[j+</a:t>
            </a:r>
            <a:r>
              <a:rPr lang="en-US" b="0">
                <a:solidFill>
                  <a:srgbClr val="098658"/>
                </a:solidFill>
                <a:effectLst/>
                <a:latin typeface="JetBrains Mono" panose="02000009000000000000" pitchFamily="49" charset="0"/>
              </a:rPr>
              <a:t>1</a:t>
            </a:r>
            <a:r>
              <a:rPr lang="en-US" b="0">
                <a:solidFill>
                  <a:srgbClr val="000000"/>
                </a:solidFill>
                <a:effectLst/>
                <a:latin typeface="JetBrains Mono" panose="02000009000000000000" pitchFamily="49" charset="0"/>
              </a:rPr>
              <a:t>] = temp;</a:t>
            </a:r>
          </a:p>
          <a:p>
            <a:r>
              <a:rPr lang="en-US" b="0">
                <a:solidFill>
                  <a:srgbClr val="000000"/>
                </a:solidFill>
                <a:effectLst/>
                <a:latin typeface="JetBrains Mono" panose="02000009000000000000" pitchFamily="49" charset="0"/>
              </a:rPr>
              <a:t>            }</a:t>
            </a:r>
          </a:p>
          <a:p>
            <a:r>
              <a:rPr lang="en-US" b="0">
                <a:solidFill>
                  <a:srgbClr val="000000"/>
                </a:solidFill>
                <a:effectLst/>
                <a:latin typeface="JetBrains Mono" panose="02000009000000000000" pitchFamily="49" charset="0"/>
              </a:rPr>
              <a:t>        }</a:t>
            </a:r>
          </a:p>
          <a:p>
            <a:r>
              <a:rPr lang="en-US" b="0">
                <a:solidFill>
                  <a:srgbClr val="000000"/>
                </a:solidFill>
                <a:effectLst/>
                <a:latin typeface="JetBrains Mono" panose="02000009000000000000" pitchFamily="49" charset="0"/>
              </a:rPr>
              <a:t>    }</a:t>
            </a:r>
          </a:p>
          <a:p>
            <a:r>
              <a:rPr lang="en-US" b="0">
                <a:solidFill>
                  <a:srgbClr val="000000"/>
                </a:solidFill>
                <a:effectLst/>
                <a:latin typeface="JetBrains Mono" panose="02000009000000000000" pitchFamily="49" charset="0"/>
              </a:rPr>
              <a:t>}</a:t>
            </a:r>
          </a:p>
          <a:p>
            <a:endParaRPr lang="en-US"/>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fld id="{58FB4751-880F-D840-AAA9-3A15815CC996}" type="slidenum">
              <a:rPr lang="en-US" smtClean="0"/>
              <a:pPr/>
              <a:t>22</a:t>
            </a:fld>
            <a:endParaRPr lang="en-US" dirty="0"/>
          </a:p>
        </p:txBody>
      </p:sp>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914400"/>
            <a:ext cx="8112868" cy="914400"/>
          </a:xfrm>
        </p:spPr>
        <p:txBody>
          <a:bodyPr/>
          <a:lstStyle/>
          <a:p>
            <a:r>
              <a:rPr lang="en-US"/>
              <a:t>Implements in Java</a:t>
            </a:r>
            <a:endParaRPr lang="en-US" dirty="0"/>
          </a:p>
        </p:txBody>
      </p:sp>
      <p:sp>
        <p:nvSpPr>
          <p:cNvPr id="2" name="Title 18">
            <a:extLst>
              <a:ext uri="{FF2B5EF4-FFF2-40B4-BE49-F238E27FC236}">
                <a16:creationId xmlns:a16="http://schemas.microsoft.com/office/drawing/2014/main" id="{11FDF600-5D96-1957-D137-9BF4444AA78B}"/>
              </a:ext>
            </a:extLst>
          </p:cNvPr>
          <p:cNvSpPr txBox="1">
            <a:spLocks/>
          </p:cNvSpPr>
          <p:nvPr/>
        </p:nvSpPr>
        <p:spPr>
          <a:xfrm>
            <a:off x="914400" y="439076"/>
            <a:ext cx="4119513"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 Algorithm 1: Bubble Sort</a:t>
            </a:r>
            <a:endParaRPr lang="en-US" sz="1800" dirty="0"/>
          </a:p>
        </p:txBody>
      </p:sp>
    </p:spTree>
    <p:extLst>
      <p:ext uri="{BB962C8B-B14F-4D97-AF65-F5344CB8AC3E}">
        <p14:creationId xmlns:p14="http://schemas.microsoft.com/office/powerpoint/2010/main" val="870143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fld id="{58FB4751-880F-D840-AAA9-3A15815CC996}" type="slidenum">
              <a:rPr lang="en-US" smtClean="0"/>
              <a:pPr/>
              <a:t>23</a:t>
            </a:fld>
            <a:endParaRPr lang="en-US" dirty="0"/>
          </a:p>
        </p:txBody>
      </p:sp>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914400"/>
            <a:ext cx="6165130" cy="914400"/>
          </a:xfrm>
        </p:spPr>
        <p:txBody>
          <a:bodyPr/>
          <a:lstStyle/>
          <a:p>
            <a:r>
              <a:rPr lang="en-US"/>
              <a:t>Bubble Sort: Visualization</a:t>
            </a:r>
            <a:endParaRPr lang="en-US" dirty="0"/>
          </a:p>
        </p:txBody>
      </p:sp>
      <p:sp>
        <p:nvSpPr>
          <p:cNvPr id="2" name="Title 18">
            <a:extLst>
              <a:ext uri="{FF2B5EF4-FFF2-40B4-BE49-F238E27FC236}">
                <a16:creationId xmlns:a16="http://schemas.microsoft.com/office/drawing/2014/main" id="{11FDF600-5D96-1957-D137-9BF4444AA78B}"/>
              </a:ext>
            </a:extLst>
          </p:cNvPr>
          <p:cNvSpPr txBox="1">
            <a:spLocks/>
          </p:cNvSpPr>
          <p:nvPr/>
        </p:nvSpPr>
        <p:spPr>
          <a:xfrm>
            <a:off x="914400" y="439076"/>
            <a:ext cx="4119513"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 Algorithm 1: Bubble Sort</a:t>
            </a:r>
            <a:endParaRPr lang="en-US" sz="1800" dirty="0"/>
          </a:p>
        </p:txBody>
      </p:sp>
      <p:pic>
        <p:nvPicPr>
          <p:cNvPr id="7" name="Picture 6">
            <a:extLst>
              <a:ext uri="{FF2B5EF4-FFF2-40B4-BE49-F238E27FC236}">
                <a16:creationId xmlns:a16="http://schemas.microsoft.com/office/drawing/2014/main" id="{2678CEC3-7CEB-AC9A-CBDC-C6789135C85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20983" y="4147794"/>
            <a:ext cx="3971017" cy="2710206"/>
          </a:xfrm>
          <a:prstGeom prst="rect">
            <a:avLst/>
          </a:prstGeom>
        </p:spPr>
      </p:pic>
      <p:pic>
        <p:nvPicPr>
          <p:cNvPr id="4098" name="Picture 2" descr="Bubble Sort Algorithm: Understand and Implement Efficiently">
            <a:extLst>
              <a:ext uri="{FF2B5EF4-FFF2-40B4-BE49-F238E27FC236}">
                <a16:creationId xmlns:a16="http://schemas.microsoft.com/office/drawing/2014/main" id="{44D9AF95-7812-5681-BB77-A739404B483F}"/>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9422" y="1994782"/>
            <a:ext cx="8088291" cy="4549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207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047750" y="2145992"/>
            <a:ext cx="9744075" cy="4629711"/>
          </a:xfrm>
        </p:spPr>
        <p:txBody>
          <a:bodyPr>
            <a:normAutofit/>
          </a:bodyPr>
          <a:lstStyle/>
          <a:p>
            <a:pPr algn="just"/>
            <a:r>
              <a:rPr lang="en-US"/>
              <a:t>Quick Sort doesn't build a sorted list one item at a time. Instead, it uses a "divide and conquer" strategy to sort the input array. Here's how it works:</a:t>
            </a:r>
          </a:p>
          <a:p>
            <a:pPr algn="just">
              <a:buFont typeface="Arial" panose="020B0604020202020204" pitchFamily="34" charset="0"/>
              <a:buChar char="•"/>
            </a:pPr>
            <a:r>
              <a:rPr lang="en-US"/>
              <a:t>Choose a Pivot: Select an element from the array. This element is called the "pivot." There are different strategies for choosing a pivot (first element, last element, random element, median-of-three, etc.).</a:t>
            </a:r>
          </a:p>
          <a:p>
            <a:pPr algn="just">
              <a:buFont typeface="Arial" panose="020B0604020202020204" pitchFamily="34" charset="0"/>
              <a:buChar char="•"/>
            </a:pPr>
            <a:r>
              <a:rPr lang="en-US"/>
              <a:t>Partition: Rearrange the array so that all elements smaller than the pivot are placed before it, and all elements greater than the pivot are placed after it. The pivot is now in its final sorted position.</a:t>
            </a:r>
          </a:p>
          <a:p>
            <a:pPr algn="just">
              <a:buFont typeface="Arial" panose="020B0604020202020204" pitchFamily="34" charset="0"/>
              <a:buChar char="•"/>
            </a:pPr>
            <a:r>
              <a:rPr lang="en-US"/>
              <a:t>Recursion: Apply Quick Sort recursively to the subarray to the left of the pivot and the subarray to the right of the pivot.   </a:t>
            </a:r>
          </a:p>
          <a:p>
            <a:pPr marL="0" indent="0">
              <a:buNone/>
            </a:pPr>
            <a:endParaRPr lang="en-US"/>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fld id="{58FB4751-880F-D840-AAA9-3A15815CC996}" type="slidenum">
              <a:rPr lang="en-US" smtClean="0"/>
              <a:pPr/>
              <a:t>24</a:t>
            </a:fld>
            <a:endParaRPr lang="en-US" dirty="0"/>
          </a:p>
        </p:txBody>
      </p:sp>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1161489"/>
            <a:ext cx="6165130" cy="914400"/>
          </a:xfrm>
        </p:spPr>
        <p:txBody>
          <a:bodyPr/>
          <a:lstStyle/>
          <a:p>
            <a:r>
              <a:rPr lang="en-US"/>
              <a:t>Quick Sort: Dividing and Conquering with a Pivot</a:t>
            </a:r>
            <a:endParaRPr lang="en-US" dirty="0"/>
          </a:p>
        </p:txBody>
      </p:sp>
      <p:sp>
        <p:nvSpPr>
          <p:cNvPr id="2" name="Title 18">
            <a:extLst>
              <a:ext uri="{FF2B5EF4-FFF2-40B4-BE49-F238E27FC236}">
                <a16:creationId xmlns:a16="http://schemas.microsoft.com/office/drawing/2014/main" id="{11FDF600-5D96-1957-D137-9BF4444AA78B}"/>
              </a:ext>
            </a:extLst>
          </p:cNvPr>
          <p:cNvSpPr txBox="1">
            <a:spLocks/>
          </p:cNvSpPr>
          <p:nvPr/>
        </p:nvSpPr>
        <p:spPr>
          <a:xfrm>
            <a:off x="914400" y="439076"/>
            <a:ext cx="4119513"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 Algorithm 2: Quick Sort</a:t>
            </a:r>
            <a:endParaRPr lang="en-US" sz="1800" dirty="0"/>
          </a:p>
        </p:txBody>
      </p:sp>
    </p:spTree>
    <p:extLst>
      <p:ext uri="{BB962C8B-B14F-4D97-AF65-F5344CB8AC3E}">
        <p14:creationId xmlns:p14="http://schemas.microsoft.com/office/powerpoint/2010/main" val="1903038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fld id="{58FB4751-880F-D840-AAA9-3A15815CC996}" type="slidenum">
              <a:rPr lang="en-US" smtClean="0"/>
              <a:pPr/>
              <a:t>25</a:t>
            </a:fld>
            <a:endParaRPr lang="en-US" dirty="0"/>
          </a:p>
        </p:txBody>
      </p:sp>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1302259"/>
            <a:ext cx="6165130" cy="515753"/>
          </a:xfrm>
        </p:spPr>
        <p:txBody>
          <a:bodyPr/>
          <a:lstStyle/>
          <a:p>
            <a:r>
              <a:rPr lang="en-US"/>
              <a:t>Implements in Java</a:t>
            </a:r>
            <a:endParaRPr lang="en-US" dirty="0"/>
          </a:p>
        </p:txBody>
      </p:sp>
      <p:sp>
        <p:nvSpPr>
          <p:cNvPr id="2" name="Title 18">
            <a:extLst>
              <a:ext uri="{FF2B5EF4-FFF2-40B4-BE49-F238E27FC236}">
                <a16:creationId xmlns:a16="http://schemas.microsoft.com/office/drawing/2014/main" id="{11FDF600-5D96-1957-D137-9BF4444AA78B}"/>
              </a:ext>
            </a:extLst>
          </p:cNvPr>
          <p:cNvSpPr txBox="1">
            <a:spLocks/>
          </p:cNvSpPr>
          <p:nvPr/>
        </p:nvSpPr>
        <p:spPr>
          <a:xfrm>
            <a:off x="914400" y="439076"/>
            <a:ext cx="4119513"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 Algorithm 2: Quick Sort</a:t>
            </a:r>
            <a:endParaRPr lang="en-US" sz="1800" dirty="0"/>
          </a:p>
        </p:txBody>
      </p:sp>
      <p:sp>
        <p:nvSpPr>
          <p:cNvPr id="10" name="Rectangle 5">
            <a:extLst>
              <a:ext uri="{FF2B5EF4-FFF2-40B4-BE49-F238E27FC236}">
                <a16:creationId xmlns:a16="http://schemas.microsoft.com/office/drawing/2014/main" id="{CB055CF4-AD7C-1555-B8D4-37052BDF548C}"/>
              </a:ext>
            </a:extLst>
          </p:cNvPr>
          <p:cNvSpPr>
            <a:spLocks noGrp="1" noChangeArrowheads="1"/>
          </p:cNvSpPr>
          <p:nvPr>
            <p:ph sz="quarter" idx="10"/>
          </p:nvPr>
        </p:nvSpPr>
        <p:spPr bwMode="auto">
          <a:xfrm>
            <a:off x="1069975" y="1964176"/>
            <a:ext cx="6603090" cy="480131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33B3"/>
                </a:solidFill>
                <a:effectLst/>
                <a:latin typeface="JetBrains Mono" panose="02000009000000000000" pitchFamily="49" charset="0"/>
                <a:cs typeface="JetBrains Mono" panose="02000009000000000000" pitchFamily="49" charset="0"/>
              </a:rPr>
              <a:t>static int </a:t>
            </a:r>
            <a:r>
              <a:rPr kumimoji="0" lang="en-US" altLang="en-US" sz="1600" b="0" i="0" u="none" strike="noStrike" cap="none" normalizeH="0" baseline="0">
                <a:ln>
                  <a:noFill/>
                </a:ln>
                <a:solidFill>
                  <a:srgbClr val="00627A"/>
                </a:solidFill>
                <a:effectLst/>
                <a:latin typeface="JetBrains Mono" panose="02000009000000000000" pitchFamily="49" charset="0"/>
                <a:cs typeface="JetBrains Mono" panose="02000009000000000000" pitchFamily="49" charset="0"/>
              </a:rPr>
              <a:t>partition</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a:t>
            </a:r>
            <a:r>
              <a:rPr kumimoji="0" lang="en-US" altLang="en-US" sz="1600" b="0" i="0" u="none" strike="noStrike" cap="none" normalizeH="0" baseline="0">
                <a:ln>
                  <a:noFill/>
                </a:ln>
                <a:solidFill>
                  <a:srgbClr val="0033B3"/>
                </a:solidFill>
                <a:effectLst/>
                <a:latin typeface="JetBrains Mono" panose="02000009000000000000" pitchFamily="49" charset="0"/>
                <a:cs typeface="JetBrains Mono" panose="02000009000000000000" pitchFamily="49" charset="0"/>
              </a:rPr>
              <a:t>int</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arr, </a:t>
            </a:r>
            <a:r>
              <a:rPr kumimoji="0" lang="en-US" altLang="en-US" sz="1600" b="0" i="0" u="none" strike="noStrike" cap="none" normalizeH="0" baseline="0">
                <a:ln>
                  <a:noFill/>
                </a:ln>
                <a:solidFill>
                  <a:srgbClr val="0033B3"/>
                </a:solidFill>
                <a:effectLst/>
                <a:latin typeface="JetBrains Mono" panose="02000009000000000000" pitchFamily="49" charset="0"/>
                <a:cs typeface="JetBrains Mono" panose="02000009000000000000" pitchFamily="49" charset="0"/>
              </a:rPr>
              <a:t>int </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low, </a:t>
            </a:r>
            <a:r>
              <a:rPr kumimoji="0" lang="en-US" altLang="en-US" sz="1600" b="0" i="0" u="none" strike="noStrike" cap="none" normalizeH="0" baseline="0">
                <a:ln>
                  <a:noFill/>
                </a:ln>
                <a:solidFill>
                  <a:srgbClr val="0033B3"/>
                </a:solidFill>
                <a:effectLst/>
                <a:latin typeface="JetBrains Mono" panose="02000009000000000000" pitchFamily="49" charset="0"/>
                <a:cs typeface="JetBrains Mono" panose="02000009000000000000" pitchFamily="49" charset="0"/>
              </a:rPr>
              <a:t>int </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high) {</a:t>
            </a:r>
            <a:b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1600" b="0" i="0" u="none" strike="noStrike" cap="none" normalizeH="0" baseline="0">
                <a:ln>
                  <a:noFill/>
                </a:ln>
                <a:solidFill>
                  <a:srgbClr val="0033B3"/>
                </a:solidFill>
                <a:effectLst/>
                <a:latin typeface="JetBrains Mono" panose="02000009000000000000" pitchFamily="49" charset="0"/>
                <a:cs typeface="JetBrains Mono" panose="02000009000000000000" pitchFamily="49" charset="0"/>
              </a:rPr>
              <a:t>int </a:t>
            </a:r>
            <a:r>
              <a:rPr kumimoji="0" lang="en-US" altLang="en-US" sz="16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pivot </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arr[high];</a:t>
            </a:r>
            <a:b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1600" b="0" i="0" u="none" strike="noStrike" cap="none" normalizeH="0" baseline="0">
                <a:ln>
                  <a:noFill/>
                </a:ln>
                <a:solidFill>
                  <a:srgbClr val="0033B3"/>
                </a:solidFill>
                <a:effectLst/>
                <a:latin typeface="JetBrains Mono" panose="02000009000000000000" pitchFamily="49" charset="0"/>
                <a:cs typeface="JetBrains Mono" panose="02000009000000000000" pitchFamily="49" charset="0"/>
              </a:rPr>
              <a:t>int </a:t>
            </a:r>
            <a:r>
              <a:rPr kumimoji="0" lang="en-US" altLang="en-US" sz="16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 </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low - </a:t>
            </a:r>
            <a:r>
              <a:rPr kumimoji="0" lang="en-US" altLang="en-US" sz="1600" b="0" i="0" u="none" strike="noStrike" cap="none" normalizeH="0" baseline="0">
                <a:ln>
                  <a:noFill/>
                </a:ln>
                <a:solidFill>
                  <a:srgbClr val="1750EB"/>
                </a:solidFill>
                <a:effectLst/>
                <a:latin typeface="JetBrains Mono" panose="02000009000000000000" pitchFamily="49" charset="0"/>
                <a:cs typeface="JetBrains Mono" panose="02000009000000000000" pitchFamily="49" charset="0"/>
              </a:rPr>
              <a:t>1</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a:t>
            </a:r>
            <a:b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b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1600" b="0" i="0" u="none" strike="noStrike" cap="none" normalizeH="0" baseline="0">
                <a:ln>
                  <a:noFill/>
                </a:ln>
                <a:solidFill>
                  <a:srgbClr val="0033B3"/>
                </a:solidFill>
                <a:effectLst/>
                <a:latin typeface="JetBrains Mono" panose="02000009000000000000" pitchFamily="49" charset="0"/>
                <a:cs typeface="JetBrains Mono" panose="02000009000000000000" pitchFamily="49" charset="0"/>
              </a:rPr>
              <a:t>for </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a:t>
            </a:r>
            <a:r>
              <a:rPr kumimoji="0" lang="en-US" altLang="en-US" sz="1600" b="0" i="0" u="none" strike="noStrike" cap="none" normalizeH="0" baseline="0">
                <a:ln>
                  <a:noFill/>
                </a:ln>
                <a:solidFill>
                  <a:srgbClr val="0033B3"/>
                </a:solidFill>
                <a:effectLst/>
                <a:latin typeface="JetBrains Mono" panose="02000009000000000000" pitchFamily="49" charset="0"/>
                <a:cs typeface="JetBrains Mono" panose="02000009000000000000" pitchFamily="49" charset="0"/>
              </a:rPr>
              <a:t>int </a:t>
            </a:r>
            <a:r>
              <a:rPr kumimoji="0" lang="en-US" altLang="en-US" sz="16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j </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low; </a:t>
            </a:r>
            <a:r>
              <a:rPr kumimoji="0" lang="en-US" altLang="en-US" sz="16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j </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&lt;= high - </a:t>
            </a:r>
            <a:r>
              <a:rPr kumimoji="0" lang="en-US" altLang="en-US" sz="1600" b="0" i="0" u="none" strike="noStrike" cap="none" normalizeH="0" baseline="0">
                <a:ln>
                  <a:noFill/>
                </a:ln>
                <a:solidFill>
                  <a:srgbClr val="1750EB"/>
                </a:solidFill>
                <a:effectLst/>
                <a:latin typeface="JetBrains Mono" panose="02000009000000000000" pitchFamily="49" charset="0"/>
                <a:cs typeface="JetBrains Mono" panose="02000009000000000000" pitchFamily="49" charset="0"/>
              </a:rPr>
              <a:t>1</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16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j</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b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1600" b="0" i="0" u="none" strike="noStrike" cap="none" normalizeH="0" baseline="0">
                <a:ln>
                  <a:noFill/>
                </a:ln>
                <a:solidFill>
                  <a:srgbClr val="0033B3"/>
                </a:solidFill>
                <a:effectLst/>
                <a:latin typeface="JetBrains Mono" panose="02000009000000000000" pitchFamily="49" charset="0"/>
                <a:cs typeface="JetBrains Mono" panose="02000009000000000000" pitchFamily="49" charset="0"/>
              </a:rPr>
              <a:t>if </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(arr[</a:t>
            </a:r>
            <a:r>
              <a:rPr kumimoji="0" lang="en-US" altLang="en-US" sz="16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j</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&lt; </a:t>
            </a:r>
            <a:r>
              <a:rPr kumimoji="0" lang="en-US" altLang="en-US" sz="16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pivot</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b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16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a:t>
            </a:r>
            <a:b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1600" b="0" i="1"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swap</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(arr, </a:t>
            </a:r>
            <a:r>
              <a:rPr kumimoji="0" lang="en-US" altLang="en-US" sz="16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16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j</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a:t>
            </a:r>
            <a:b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b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b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1600" b="0" i="1"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swap</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(arr, </a:t>
            </a:r>
            <a:r>
              <a:rPr kumimoji="0" lang="en-US" altLang="en-US" sz="16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 </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1600" b="0" i="0" u="none" strike="noStrike" cap="none" normalizeH="0" baseline="0">
                <a:ln>
                  <a:noFill/>
                </a:ln>
                <a:solidFill>
                  <a:srgbClr val="1750EB"/>
                </a:solidFill>
                <a:effectLst/>
                <a:latin typeface="JetBrains Mono" panose="02000009000000000000" pitchFamily="49" charset="0"/>
                <a:cs typeface="JetBrains Mono" panose="02000009000000000000" pitchFamily="49" charset="0"/>
              </a:rPr>
              <a:t>1</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high);</a:t>
            </a:r>
            <a:b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1600" b="0" i="0" u="none" strike="noStrike" cap="none" normalizeH="0" baseline="0">
                <a:ln>
                  <a:noFill/>
                </a:ln>
                <a:solidFill>
                  <a:srgbClr val="0033B3"/>
                </a:solidFill>
                <a:effectLst/>
                <a:latin typeface="JetBrains Mono" panose="02000009000000000000" pitchFamily="49" charset="0"/>
                <a:cs typeface="JetBrains Mono" panose="02000009000000000000" pitchFamily="49" charset="0"/>
              </a:rPr>
              <a:t>return </a:t>
            </a:r>
            <a:r>
              <a:rPr kumimoji="0" lang="en-US" altLang="en-US" sz="16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i </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1600" b="0" i="0" u="none" strike="noStrike" cap="none" normalizeH="0" baseline="0">
                <a:ln>
                  <a:noFill/>
                </a:ln>
                <a:solidFill>
                  <a:srgbClr val="1750EB"/>
                </a:solidFill>
                <a:effectLst/>
                <a:latin typeface="JetBrains Mono" panose="02000009000000000000" pitchFamily="49" charset="0"/>
                <a:cs typeface="JetBrains Mono" panose="02000009000000000000" pitchFamily="49" charset="0"/>
              </a:rPr>
              <a:t>1</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a:t>
            </a:r>
            <a:b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a:t>
            </a:r>
            <a:b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a:ln>
                  <a:noFill/>
                </a:ln>
                <a:solidFill>
                  <a:srgbClr val="0033B3"/>
                </a:solidFill>
                <a:effectLst/>
                <a:latin typeface="JetBrains Mono" panose="02000009000000000000" pitchFamily="49" charset="0"/>
                <a:cs typeface="JetBrains Mono" panose="02000009000000000000" pitchFamily="49" charset="0"/>
              </a:rPr>
              <a:t>static void </a:t>
            </a:r>
            <a:r>
              <a:rPr kumimoji="0" lang="en-US" altLang="en-US" sz="1600" b="0" i="0" u="none" strike="noStrike" cap="none" normalizeH="0" baseline="0">
                <a:ln>
                  <a:noFill/>
                </a:ln>
                <a:solidFill>
                  <a:srgbClr val="00627A"/>
                </a:solidFill>
                <a:effectLst/>
                <a:latin typeface="JetBrains Mono" panose="02000009000000000000" pitchFamily="49" charset="0"/>
                <a:cs typeface="JetBrains Mono" panose="02000009000000000000" pitchFamily="49" charset="0"/>
              </a:rPr>
              <a:t>swap</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a:t>
            </a:r>
            <a:r>
              <a:rPr kumimoji="0" lang="en-US" altLang="en-US" sz="1600" b="0" i="0" u="none" strike="noStrike" cap="none" normalizeH="0" baseline="0">
                <a:ln>
                  <a:noFill/>
                </a:ln>
                <a:solidFill>
                  <a:srgbClr val="0033B3"/>
                </a:solidFill>
                <a:effectLst/>
                <a:latin typeface="JetBrains Mono" panose="02000009000000000000" pitchFamily="49" charset="0"/>
                <a:cs typeface="JetBrains Mono" panose="02000009000000000000" pitchFamily="49" charset="0"/>
              </a:rPr>
              <a:t>int</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arr, </a:t>
            </a:r>
            <a:r>
              <a:rPr kumimoji="0" lang="en-US" altLang="en-US" sz="1600" b="0" i="0" u="none" strike="noStrike" cap="none" normalizeH="0" baseline="0">
                <a:ln>
                  <a:noFill/>
                </a:ln>
                <a:solidFill>
                  <a:srgbClr val="0033B3"/>
                </a:solidFill>
                <a:effectLst/>
                <a:latin typeface="JetBrains Mono" panose="02000009000000000000" pitchFamily="49" charset="0"/>
                <a:cs typeface="JetBrains Mono" panose="02000009000000000000" pitchFamily="49" charset="0"/>
              </a:rPr>
              <a:t>int </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i, </a:t>
            </a:r>
            <a:r>
              <a:rPr kumimoji="0" lang="en-US" altLang="en-US" sz="1600" b="0" i="0" u="none" strike="noStrike" cap="none" normalizeH="0" baseline="0">
                <a:ln>
                  <a:noFill/>
                </a:ln>
                <a:solidFill>
                  <a:srgbClr val="0033B3"/>
                </a:solidFill>
                <a:effectLst/>
                <a:latin typeface="JetBrains Mono" panose="02000009000000000000" pitchFamily="49" charset="0"/>
                <a:cs typeface="JetBrains Mono" panose="02000009000000000000" pitchFamily="49" charset="0"/>
              </a:rPr>
              <a:t>int </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j) {</a:t>
            </a:r>
            <a:b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1600" b="0" i="0" u="none" strike="noStrike" cap="none" normalizeH="0" baseline="0">
                <a:ln>
                  <a:noFill/>
                </a:ln>
                <a:solidFill>
                  <a:srgbClr val="0033B3"/>
                </a:solidFill>
                <a:effectLst/>
                <a:latin typeface="JetBrains Mono" panose="02000009000000000000" pitchFamily="49" charset="0"/>
                <a:cs typeface="JetBrains Mono" panose="02000009000000000000" pitchFamily="49" charset="0"/>
              </a:rPr>
              <a:t>int </a:t>
            </a:r>
            <a:r>
              <a:rPr kumimoji="0" lang="en-US" altLang="en-US" sz="16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temp </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arr[i];</a:t>
            </a:r>
            <a:b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arr[i] = arr[j];</a:t>
            </a:r>
            <a:b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arr[j] = </a:t>
            </a:r>
            <a:r>
              <a:rPr kumimoji="0" lang="en-US" altLang="en-US" sz="16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temp</a:t>
            </a: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a:t>
            </a:r>
            <a:b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6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a:t>
            </a:r>
            <a:br>
              <a:rPr kumimoji="0" lang="en-US" altLang="en-US" sz="9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7750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37440-8B4D-2204-9E00-153E757CA25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FBB3D0-C428-2656-85A0-239CE48C33C7}"/>
              </a:ext>
            </a:extLst>
          </p:cNvPr>
          <p:cNvSpPr>
            <a:spLocks noGrp="1"/>
          </p:cNvSpPr>
          <p:nvPr>
            <p:ph type="sldNum" sz="quarter" idx="4"/>
          </p:nvPr>
        </p:nvSpPr>
        <p:spPr/>
        <p:txBody>
          <a:bodyPr/>
          <a:lstStyle/>
          <a:p>
            <a:fld id="{58FB4751-880F-D840-AAA9-3A15815CC996}" type="slidenum">
              <a:rPr lang="en-US" smtClean="0"/>
              <a:pPr/>
              <a:t>26</a:t>
            </a:fld>
            <a:endParaRPr lang="en-US" dirty="0"/>
          </a:p>
        </p:txBody>
      </p:sp>
      <p:sp>
        <p:nvSpPr>
          <p:cNvPr id="19" name="Title 18">
            <a:extLst>
              <a:ext uri="{FF2B5EF4-FFF2-40B4-BE49-F238E27FC236}">
                <a16:creationId xmlns:a16="http://schemas.microsoft.com/office/drawing/2014/main" id="{0A789C74-8C80-C192-719E-A78146E81766}"/>
              </a:ext>
            </a:extLst>
          </p:cNvPr>
          <p:cNvSpPr>
            <a:spLocks noGrp="1"/>
          </p:cNvSpPr>
          <p:nvPr>
            <p:ph type="title"/>
          </p:nvPr>
        </p:nvSpPr>
        <p:spPr>
          <a:xfrm>
            <a:off x="914400" y="1302259"/>
            <a:ext cx="6165130" cy="515753"/>
          </a:xfrm>
        </p:spPr>
        <p:txBody>
          <a:bodyPr/>
          <a:lstStyle/>
          <a:p>
            <a:r>
              <a:rPr lang="en-US"/>
              <a:t>Implements in Java</a:t>
            </a:r>
            <a:endParaRPr lang="en-US" dirty="0"/>
          </a:p>
        </p:txBody>
      </p:sp>
      <p:sp>
        <p:nvSpPr>
          <p:cNvPr id="2" name="Title 18">
            <a:extLst>
              <a:ext uri="{FF2B5EF4-FFF2-40B4-BE49-F238E27FC236}">
                <a16:creationId xmlns:a16="http://schemas.microsoft.com/office/drawing/2014/main" id="{59D63BD8-5358-A39E-7D4C-8A63ADD50D3D}"/>
              </a:ext>
            </a:extLst>
          </p:cNvPr>
          <p:cNvSpPr txBox="1">
            <a:spLocks/>
          </p:cNvSpPr>
          <p:nvPr/>
        </p:nvSpPr>
        <p:spPr>
          <a:xfrm>
            <a:off x="914400" y="439076"/>
            <a:ext cx="4119513"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 Algorithm 2: Quick Sort</a:t>
            </a:r>
            <a:endParaRPr lang="en-US" sz="1800" dirty="0"/>
          </a:p>
        </p:txBody>
      </p:sp>
      <p:sp>
        <p:nvSpPr>
          <p:cNvPr id="6" name="Rectangle 3">
            <a:extLst>
              <a:ext uri="{FF2B5EF4-FFF2-40B4-BE49-F238E27FC236}">
                <a16:creationId xmlns:a16="http://schemas.microsoft.com/office/drawing/2014/main" id="{1CD24D48-48F3-C58B-7637-915E87B8A363}"/>
              </a:ext>
            </a:extLst>
          </p:cNvPr>
          <p:cNvSpPr>
            <a:spLocks noGrp="1" noChangeArrowheads="1"/>
          </p:cNvSpPr>
          <p:nvPr>
            <p:ph sz="quarter" idx="10"/>
          </p:nvPr>
        </p:nvSpPr>
        <p:spPr bwMode="auto">
          <a:xfrm>
            <a:off x="1031132" y="2205871"/>
            <a:ext cx="6261877" cy="181588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33B3"/>
                </a:solidFill>
                <a:effectLst/>
                <a:latin typeface="JetBrains Mono" panose="02000009000000000000" pitchFamily="49" charset="0"/>
                <a:cs typeface="JetBrains Mono" panose="02000009000000000000" pitchFamily="49" charset="0"/>
              </a:rPr>
              <a:t>static void </a:t>
            </a:r>
            <a:r>
              <a:rPr kumimoji="0" lang="en-US" altLang="en-US" sz="1400" b="0" i="0" u="none" strike="noStrike" cap="none" normalizeH="0" baseline="0">
                <a:ln>
                  <a:noFill/>
                </a:ln>
                <a:solidFill>
                  <a:srgbClr val="00627A"/>
                </a:solidFill>
                <a:effectLst/>
                <a:latin typeface="JetBrains Mono" panose="02000009000000000000" pitchFamily="49" charset="0"/>
                <a:cs typeface="JetBrains Mono" panose="02000009000000000000" pitchFamily="49" charset="0"/>
              </a:rPr>
              <a:t>quickSort</a:t>
            </a:r>
            <a: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a:t>
            </a:r>
            <a:r>
              <a:rPr kumimoji="0" lang="en-US" altLang="en-US" sz="1400" b="0" i="0" u="none" strike="noStrike" cap="none" normalizeH="0" baseline="0">
                <a:ln>
                  <a:noFill/>
                </a:ln>
                <a:solidFill>
                  <a:srgbClr val="0033B3"/>
                </a:solidFill>
                <a:effectLst/>
                <a:latin typeface="JetBrains Mono" panose="02000009000000000000" pitchFamily="49" charset="0"/>
                <a:cs typeface="JetBrains Mono" panose="02000009000000000000" pitchFamily="49" charset="0"/>
              </a:rPr>
              <a:t>int</a:t>
            </a:r>
            <a: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arr, </a:t>
            </a:r>
            <a:r>
              <a:rPr kumimoji="0" lang="en-US" altLang="en-US" sz="1400" b="0" i="0" u="none" strike="noStrike" cap="none" normalizeH="0" baseline="0">
                <a:ln>
                  <a:noFill/>
                </a:ln>
                <a:solidFill>
                  <a:srgbClr val="0033B3"/>
                </a:solidFill>
                <a:effectLst/>
                <a:latin typeface="JetBrains Mono" panose="02000009000000000000" pitchFamily="49" charset="0"/>
                <a:cs typeface="JetBrains Mono" panose="02000009000000000000" pitchFamily="49" charset="0"/>
              </a:rPr>
              <a:t>int </a:t>
            </a:r>
            <a: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low, </a:t>
            </a:r>
            <a:r>
              <a:rPr kumimoji="0" lang="en-US" altLang="en-US" sz="1400" b="0" i="0" u="none" strike="noStrike" cap="none" normalizeH="0" baseline="0">
                <a:ln>
                  <a:noFill/>
                </a:ln>
                <a:solidFill>
                  <a:srgbClr val="0033B3"/>
                </a:solidFill>
                <a:effectLst/>
                <a:latin typeface="JetBrains Mono" panose="02000009000000000000" pitchFamily="49" charset="0"/>
                <a:cs typeface="JetBrains Mono" panose="02000009000000000000" pitchFamily="49" charset="0"/>
              </a:rPr>
              <a:t>int </a:t>
            </a:r>
            <a: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high) {</a:t>
            </a:r>
            <a:b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1400" b="0" i="0" u="none" strike="noStrike" cap="none" normalizeH="0" baseline="0">
                <a:ln>
                  <a:noFill/>
                </a:ln>
                <a:solidFill>
                  <a:srgbClr val="0033B3"/>
                </a:solidFill>
                <a:effectLst/>
                <a:latin typeface="JetBrains Mono" panose="02000009000000000000" pitchFamily="49" charset="0"/>
                <a:cs typeface="JetBrains Mono" panose="02000009000000000000" pitchFamily="49" charset="0"/>
              </a:rPr>
              <a:t>if </a:t>
            </a:r>
            <a: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(low &lt; high) {</a:t>
            </a:r>
            <a:b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b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1400" b="0" i="0" u="none" strike="noStrike" cap="none" normalizeH="0" baseline="0">
                <a:ln>
                  <a:noFill/>
                </a:ln>
                <a:solidFill>
                  <a:srgbClr val="0033B3"/>
                </a:solidFill>
                <a:effectLst/>
                <a:latin typeface="JetBrains Mono" panose="02000009000000000000" pitchFamily="49" charset="0"/>
                <a:cs typeface="JetBrains Mono" panose="02000009000000000000" pitchFamily="49" charset="0"/>
              </a:rPr>
              <a:t>int </a:t>
            </a:r>
            <a:r>
              <a:rPr kumimoji="0" lang="en-US" altLang="en-US"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pi </a:t>
            </a:r>
            <a: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1400" b="0" i="1"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partition</a:t>
            </a:r>
            <a: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(arr, low, high);</a:t>
            </a:r>
            <a:b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1400" b="0" i="1"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quickSort</a:t>
            </a:r>
            <a: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(arr, low, </a:t>
            </a:r>
            <a:r>
              <a:rPr kumimoji="0" lang="en-US" altLang="en-US"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pi </a:t>
            </a:r>
            <a: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1400" b="0" i="0" u="none" strike="noStrike" cap="none" normalizeH="0" baseline="0">
                <a:ln>
                  <a:noFill/>
                </a:ln>
                <a:solidFill>
                  <a:srgbClr val="1750EB"/>
                </a:solidFill>
                <a:effectLst/>
                <a:latin typeface="JetBrains Mono" panose="02000009000000000000" pitchFamily="49" charset="0"/>
                <a:cs typeface="JetBrains Mono" panose="02000009000000000000" pitchFamily="49" charset="0"/>
              </a:rPr>
              <a:t>1</a:t>
            </a:r>
            <a: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a:t>
            </a:r>
            <a:b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1400" b="0" i="1"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quickSort</a:t>
            </a:r>
            <a: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(arr, </a:t>
            </a:r>
            <a:r>
              <a:rPr kumimoji="0" lang="en-US" altLang="en-US" sz="1400" b="0" i="0" u="none" strike="noStrike" cap="none" normalizeH="0" baseline="0">
                <a:ln>
                  <a:noFill/>
                </a:ln>
                <a:solidFill>
                  <a:srgbClr val="000000"/>
                </a:solidFill>
                <a:effectLst/>
                <a:latin typeface="JetBrains Mono" panose="02000009000000000000" pitchFamily="49" charset="0"/>
                <a:cs typeface="JetBrains Mono" panose="02000009000000000000" pitchFamily="49" charset="0"/>
              </a:rPr>
              <a:t>pi </a:t>
            </a:r>
            <a: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r>
              <a:rPr kumimoji="0" lang="en-US" altLang="en-US" sz="1400" b="0" i="0" u="none" strike="noStrike" cap="none" normalizeH="0" baseline="0">
                <a:ln>
                  <a:noFill/>
                </a:ln>
                <a:solidFill>
                  <a:srgbClr val="1750EB"/>
                </a:solidFill>
                <a:effectLst/>
                <a:latin typeface="JetBrains Mono" panose="02000009000000000000" pitchFamily="49" charset="0"/>
                <a:cs typeface="JetBrains Mono" panose="02000009000000000000" pitchFamily="49" charset="0"/>
              </a:rPr>
              <a:t>1</a:t>
            </a:r>
            <a: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high);</a:t>
            </a:r>
            <a:b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    }</a:t>
            </a:r>
            <a:b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br>
            <a:r>
              <a:rPr kumimoji="0" lang="en-US" altLang="en-US" sz="1400" b="0" i="0" u="none" strike="noStrike" cap="none" normalizeH="0" baseline="0">
                <a:ln>
                  <a:noFill/>
                </a:ln>
                <a:solidFill>
                  <a:srgbClr val="080808"/>
                </a:solidFill>
                <a:effectLst/>
                <a:latin typeface="JetBrains Mono" panose="02000009000000000000" pitchFamily="49" charset="0"/>
                <a:cs typeface="JetBrains Mono" panose="02000009000000000000" pitchFamily="49" charset="0"/>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9437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fld id="{58FB4751-880F-D840-AAA9-3A15815CC996}" type="slidenum">
              <a:rPr lang="en-US" smtClean="0"/>
              <a:pPr/>
              <a:t>27</a:t>
            </a:fld>
            <a:endParaRPr lang="en-US" dirty="0"/>
          </a:p>
        </p:txBody>
      </p:sp>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757401"/>
            <a:ext cx="6165130" cy="914400"/>
          </a:xfrm>
        </p:spPr>
        <p:txBody>
          <a:bodyPr/>
          <a:lstStyle/>
          <a:p>
            <a:r>
              <a:rPr lang="en-US"/>
              <a:t>Quick Sort: Visualization</a:t>
            </a:r>
            <a:endParaRPr lang="en-US" dirty="0"/>
          </a:p>
        </p:txBody>
      </p:sp>
      <p:sp>
        <p:nvSpPr>
          <p:cNvPr id="2" name="Title 18">
            <a:extLst>
              <a:ext uri="{FF2B5EF4-FFF2-40B4-BE49-F238E27FC236}">
                <a16:creationId xmlns:a16="http://schemas.microsoft.com/office/drawing/2014/main" id="{11FDF600-5D96-1957-D137-9BF4444AA78B}"/>
              </a:ext>
            </a:extLst>
          </p:cNvPr>
          <p:cNvSpPr txBox="1">
            <a:spLocks/>
          </p:cNvSpPr>
          <p:nvPr/>
        </p:nvSpPr>
        <p:spPr>
          <a:xfrm>
            <a:off x="914400" y="360577"/>
            <a:ext cx="4119513"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 Algorithm 2: Quick Sort</a:t>
            </a:r>
            <a:endParaRPr lang="en-US" sz="1800" dirty="0"/>
          </a:p>
        </p:txBody>
      </p:sp>
      <p:pic>
        <p:nvPicPr>
          <p:cNvPr id="1026" name="Picture 2" descr="Sorting Algorithms (Quick Sort, Merge Sort) | DSA Tutorials">
            <a:extLst>
              <a:ext uri="{FF2B5EF4-FFF2-40B4-BE49-F238E27FC236}">
                <a16:creationId xmlns:a16="http://schemas.microsoft.com/office/drawing/2014/main" id="{FA3BAC56-33AD-5481-BE96-7F5BE1BBB873}"/>
              </a:ext>
            </a:extLst>
          </p:cNvPr>
          <p:cNvPicPr>
            <a:picLocks noChangeAspect="1" noChangeArrowheads="1"/>
          </p:cNvPicPr>
          <p:nvPr/>
        </p:nvPicPr>
        <p:blipFill>
          <a:blip r:embed="rId3">
            <a:clrChange>
              <a:clrFrom>
                <a:srgbClr val="F6F8FA"/>
              </a:clrFrom>
              <a:clrTo>
                <a:srgbClr val="F6F8FA">
                  <a:alpha val="0"/>
                </a:srgbClr>
              </a:clrTo>
            </a:clrChange>
            <a:extLst>
              <a:ext uri="{28A0092B-C50C-407E-A947-70E740481C1C}">
                <a14:useLocalDpi xmlns:a14="http://schemas.microsoft.com/office/drawing/2010/main" val="0"/>
              </a:ext>
            </a:extLst>
          </a:blip>
          <a:srcRect/>
          <a:stretch>
            <a:fillRect/>
          </a:stretch>
        </p:blipFill>
        <p:spPr bwMode="auto">
          <a:xfrm>
            <a:off x="2321927" y="1580630"/>
            <a:ext cx="7548145" cy="4747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123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1A02F-E9A2-C254-FAB2-00958ED7E98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DA6E42-9DC8-2935-A5C4-58598307331F}"/>
              </a:ext>
            </a:extLst>
          </p:cNvPr>
          <p:cNvSpPr>
            <a:spLocks noGrp="1"/>
          </p:cNvSpPr>
          <p:nvPr>
            <p:ph type="sldNum" sz="quarter" idx="4"/>
          </p:nvPr>
        </p:nvSpPr>
        <p:spPr/>
        <p:txBody>
          <a:bodyPr/>
          <a:lstStyle/>
          <a:p>
            <a:fld id="{58FB4751-880F-D840-AAA9-3A15815CC996}" type="slidenum">
              <a:rPr lang="en-US" smtClean="0"/>
              <a:pPr/>
              <a:t>28</a:t>
            </a:fld>
            <a:endParaRPr lang="en-US" dirty="0"/>
          </a:p>
        </p:txBody>
      </p:sp>
      <p:sp>
        <p:nvSpPr>
          <p:cNvPr id="19" name="Title 18">
            <a:extLst>
              <a:ext uri="{FF2B5EF4-FFF2-40B4-BE49-F238E27FC236}">
                <a16:creationId xmlns:a16="http://schemas.microsoft.com/office/drawing/2014/main" id="{18207803-F8DB-128F-758E-FDE638F460BE}"/>
              </a:ext>
            </a:extLst>
          </p:cNvPr>
          <p:cNvSpPr>
            <a:spLocks noGrp="1"/>
          </p:cNvSpPr>
          <p:nvPr>
            <p:ph type="title"/>
          </p:nvPr>
        </p:nvSpPr>
        <p:spPr>
          <a:xfrm>
            <a:off x="914400" y="1036948"/>
            <a:ext cx="6165130" cy="914400"/>
          </a:xfrm>
        </p:spPr>
        <p:txBody>
          <a:bodyPr/>
          <a:lstStyle/>
          <a:p>
            <a:r>
              <a:rPr lang="en-US"/>
              <a:t>Comparing Bubble and Quick Sort</a:t>
            </a:r>
            <a:endParaRPr lang="en-US" dirty="0"/>
          </a:p>
        </p:txBody>
      </p:sp>
      <p:sp>
        <p:nvSpPr>
          <p:cNvPr id="2" name="Title 18">
            <a:extLst>
              <a:ext uri="{FF2B5EF4-FFF2-40B4-BE49-F238E27FC236}">
                <a16:creationId xmlns:a16="http://schemas.microsoft.com/office/drawing/2014/main" id="{FE5BA898-60F9-E877-5843-0E8DF65207F4}"/>
              </a:ext>
            </a:extLst>
          </p:cNvPr>
          <p:cNvSpPr txBox="1">
            <a:spLocks/>
          </p:cNvSpPr>
          <p:nvPr/>
        </p:nvSpPr>
        <p:spPr>
          <a:xfrm>
            <a:off x="914400" y="439076"/>
            <a:ext cx="4119513"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endParaRPr lang="en-US" sz="1800" dirty="0"/>
          </a:p>
        </p:txBody>
      </p:sp>
      <p:pic>
        <p:nvPicPr>
          <p:cNvPr id="7" name="Picture 6">
            <a:extLst>
              <a:ext uri="{FF2B5EF4-FFF2-40B4-BE49-F238E27FC236}">
                <a16:creationId xmlns:a16="http://schemas.microsoft.com/office/drawing/2014/main" id="{7C630C70-992A-9B57-42B1-0F70F97CEC2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20983" y="4147794"/>
            <a:ext cx="3971017" cy="2710206"/>
          </a:xfrm>
          <a:prstGeom prst="rect">
            <a:avLst/>
          </a:prstGeom>
        </p:spPr>
      </p:pic>
      <p:sp>
        <p:nvSpPr>
          <p:cNvPr id="10" name="Title 18">
            <a:extLst>
              <a:ext uri="{FF2B5EF4-FFF2-40B4-BE49-F238E27FC236}">
                <a16:creationId xmlns:a16="http://schemas.microsoft.com/office/drawing/2014/main" id="{A86F25E5-071E-7768-D360-E6A684809D7A}"/>
              </a:ext>
            </a:extLst>
          </p:cNvPr>
          <p:cNvSpPr txBox="1">
            <a:spLocks/>
          </p:cNvSpPr>
          <p:nvPr/>
        </p:nvSpPr>
        <p:spPr>
          <a:xfrm>
            <a:off x="914400" y="428089"/>
            <a:ext cx="4119513"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Comparison</a:t>
            </a:r>
            <a:endParaRPr lang="en-US" sz="1800" dirty="0"/>
          </a:p>
        </p:txBody>
      </p:sp>
      <p:graphicFrame>
        <p:nvGraphicFramePr>
          <p:cNvPr id="13" name="Table 12">
            <a:extLst>
              <a:ext uri="{FF2B5EF4-FFF2-40B4-BE49-F238E27FC236}">
                <a16:creationId xmlns:a16="http://schemas.microsoft.com/office/drawing/2014/main" id="{F9C4A73B-7CD9-0EA6-741B-8FB2A9C951C4}"/>
              </a:ext>
            </a:extLst>
          </p:cNvPr>
          <p:cNvGraphicFramePr>
            <a:graphicFrameLocks noGrp="1"/>
          </p:cNvGraphicFramePr>
          <p:nvPr>
            <p:extLst>
              <p:ext uri="{D42A27DB-BD31-4B8C-83A1-F6EECF244321}">
                <p14:modId xmlns:p14="http://schemas.microsoft.com/office/powerpoint/2010/main" val="1874488131"/>
              </p:ext>
            </p:extLst>
          </p:nvPr>
        </p:nvGraphicFramePr>
        <p:xfrm>
          <a:off x="914400" y="1951348"/>
          <a:ext cx="7898447" cy="4155512"/>
        </p:xfrm>
        <a:graphic>
          <a:graphicData uri="http://schemas.openxmlformats.org/drawingml/2006/table">
            <a:tbl>
              <a:tblPr firstRow="1" firstCol="1" bandRow="1">
                <a:tableStyleId>{2D5ABB26-0587-4C30-8999-92F81FD0307C}</a:tableStyleId>
              </a:tblPr>
              <a:tblGrid>
                <a:gridCol w="2264365">
                  <a:extLst>
                    <a:ext uri="{9D8B030D-6E8A-4147-A177-3AD203B41FA5}">
                      <a16:colId xmlns:a16="http://schemas.microsoft.com/office/drawing/2014/main" val="604785899"/>
                    </a:ext>
                  </a:extLst>
                </a:gridCol>
                <a:gridCol w="3069370">
                  <a:extLst>
                    <a:ext uri="{9D8B030D-6E8A-4147-A177-3AD203B41FA5}">
                      <a16:colId xmlns:a16="http://schemas.microsoft.com/office/drawing/2014/main" val="3661227104"/>
                    </a:ext>
                  </a:extLst>
                </a:gridCol>
                <a:gridCol w="2564712">
                  <a:extLst>
                    <a:ext uri="{9D8B030D-6E8A-4147-A177-3AD203B41FA5}">
                      <a16:colId xmlns:a16="http://schemas.microsoft.com/office/drawing/2014/main" val="3606219824"/>
                    </a:ext>
                  </a:extLst>
                </a:gridCol>
              </a:tblGrid>
              <a:tr h="341206">
                <a:tc>
                  <a:txBody>
                    <a:bodyPr/>
                    <a:lstStyle/>
                    <a:p>
                      <a:pPr>
                        <a:lnSpc>
                          <a:spcPct val="107000"/>
                        </a:lnSpc>
                        <a:spcAft>
                          <a:spcPts val="800"/>
                        </a:spcAft>
                      </a:pPr>
                      <a:r>
                        <a:rPr lang="en-US" sz="1600" b="1" kern="100">
                          <a:effectLst/>
                        </a:rPr>
                        <a:t>Feature</a:t>
                      </a:r>
                      <a:endParaRPr lang="en-US" sz="1200" b="1"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US" sz="1600" b="1" kern="100">
                          <a:effectLst/>
                        </a:rPr>
                        <a:t>Bubble Sort</a:t>
                      </a:r>
                      <a:endParaRPr lang="en-US" sz="1200" b="1"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US" sz="1600" b="1" kern="100">
                          <a:effectLst/>
                        </a:rPr>
                        <a:t>Quick Sort</a:t>
                      </a:r>
                      <a:endParaRPr lang="en-US" sz="1200" b="1"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4087267920"/>
                  </a:ext>
                </a:extLst>
              </a:tr>
              <a:tr h="658367">
                <a:tc>
                  <a:txBody>
                    <a:bodyPr/>
                    <a:lstStyle/>
                    <a:p>
                      <a:pPr>
                        <a:lnSpc>
                          <a:spcPct val="107000"/>
                        </a:lnSpc>
                        <a:spcAft>
                          <a:spcPts val="800"/>
                        </a:spcAft>
                      </a:pPr>
                      <a:r>
                        <a:rPr lang="en-US" sz="1600" kern="100">
                          <a:effectLst/>
                        </a:rPr>
                        <a:t>Method</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US" sz="1600" kern="100">
                          <a:effectLst/>
                        </a:rPr>
                        <a:t>Compares and swaps adjacent pairs of elements</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US" sz="1600" kern="100">
                          <a:effectLst/>
                        </a:rPr>
                        <a:t>Divide and conquer (pivot, partition, recursion)</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351505247"/>
                  </a:ext>
                </a:extLst>
              </a:tr>
              <a:tr h="436150">
                <a:tc>
                  <a:txBody>
                    <a:bodyPr/>
                    <a:lstStyle/>
                    <a:p>
                      <a:pPr>
                        <a:lnSpc>
                          <a:spcPct val="107000"/>
                        </a:lnSpc>
                        <a:spcAft>
                          <a:spcPts val="800"/>
                        </a:spcAft>
                      </a:pPr>
                      <a:r>
                        <a:rPr lang="en-US" sz="1600" kern="100">
                          <a:effectLst/>
                        </a:rPr>
                        <a:t>Time Complexity (Average)</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US" sz="1600" kern="100">
                          <a:effectLst/>
                        </a:rPr>
                        <a:t>O(n²)</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US" sz="1600" kern="100">
                          <a:effectLst/>
                        </a:rPr>
                        <a:t>O(n log n)</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750062642"/>
                  </a:ext>
                </a:extLst>
              </a:tr>
              <a:tr h="504392">
                <a:tc>
                  <a:txBody>
                    <a:bodyPr/>
                    <a:lstStyle/>
                    <a:p>
                      <a:pPr>
                        <a:lnSpc>
                          <a:spcPct val="107000"/>
                        </a:lnSpc>
                        <a:spcAft>
                          <a:spcPts val="800"/>
                        </a:spcAft>
                      </a:pPr>
                      <a:r>
                        <a:rPr lang="en-US" sz="1600" kern="100">
                          <a:effectLst/>
                        </a:rPr>
                        <a:t>Time Complexity (Worst)</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US" sz="1600" kern="100">
                          <a:effectLst/>
                        </a:rPr>
                        <a:t>O(n²)</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US" sz="1600" kern="100">
                          <a:effectLst/>
                        </a:rPr>
                        <a:t>O(n²)</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4192737679"/>
                  </a:ext>
                </a:extLst>
              </a:tr>
              <a:tr h="436150">
                <a:tc>
                  <a:txBody>
                    <a:bodyPr/>
                    <a:lstStyle/>
                    <a:p>
                      <a:pPr>
                        <a:lnSpc>
                          <a:spcPct val="107000"/>
                        </a:lnSpc>
                        <a:spcAft>
                          <a:spcPts val="800"/>
                        </a:spcAft>
                      </a:pPr>
                      <a:r>
                        <a:rPr lang="en-US" sz="1600" kern="100">
                          <a:effectLst/>
                        </a:rPr>
                        <a:t>Space Complexity</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US" sz="1600" kern="100">
                          <a:effectLst/>
                        </a:rPr>
                        <a:t>O(1)</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US" sz="1600" kern="100">
                          <a:effectLst/>
                        </a:rPr>
                        <a:t>O(log n) (average), O(n) (worst)</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355070725"/>
                  </a:ext>
                </a:extLst>
              </a:tr>
              <a:tr h="260231">
                <a:tc>
                  <a:txBody>
                    <a:bodyPr/>
                    <a:lstStyle/>
                    <a:p>
                      <a:pPr>
                        <a:lnSpc>
                          <a:spcPct val="107000"/>
                        </a:lnSpc>
                        <a:spcAft>
                          <a:spcPts val="800"/>
                        </a:spcAft>
                      </a:pPr>
                      <a:r>
                        <a:rPr lang="en-US" sz="1600" kern="100">
                          <a:effectLst/>
                        </a:rPr>
                        <a:t>Stability</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US" sz="1600" kern="100">
                          <a:effectLst/>
                        </a:rPr>
                        <a:t>Stable</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US" sz="1600" kern="100">
                          <a:effectLst/>
                        </a:rPr>
                        <a:t>Unstable (by default)</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531243244"/>
                  </a:ext>
                </a:extLst>
              </a:tr>
              <a:tr h="343060">
                <a:tc>
                  <a:txBody>
                    <a:bodyPr/>
                    <a:lstStyle/>
                    <a:p>
                      <a:pPr>
                        <a:lnSpc>
                          <a:spcPct val="107000"/>
                        </a:lnSpc>
                        <a:spcAft>
                          <a:spcPts val="800"/>
                        </a:spcAft>
                      </a:pPr>
                      <a:r>
                        <a:rPr lang="en-US" sz="1600" kern="100">
                          <a:effectLst/>
                        </a:rPr>
                        <a:t>Implementation Ease</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US" sz="1600" kern="100">
                          <a:effectLst/>
                        </a:rPr>
                        <a:t>Very easy</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US" sz="1600" kern="100">
                          <a:effectLst/>
                        </a:rPr>
                        <a:t>More difficult</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648787040"/>
                  </a:ext>
                </a:extLst>
              </a:tr>
              <a:tr h="436150">
                <a:tc>
                  <a:txBody>
                    <a:bodyPr/>
                    <a:lstStyle/>
                    <a:p>
                      <a:pPr>
                        <a:lnSpc>
                          <a:spcPct val="107000"/>
                        </a:lnSpc>
                        <a:spcAft>
                          <a:spcPts val="800"/>
                        </a:spcAft>
                      </a:pPr>
                      <a:r>
                        <a:rPr lang="en-US" sz="1600" kern="100">
                          <a:effectLst/>
                        </a:rPr>
                        <a:t>Performance on Small Data</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US" sz="1600" kern="100">
                          <a:effectLst/>
                        </a:rPr>
                        <a:t>Reasonable</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US" sz="1600" kern="100">
                          <a:effectLst/>
                        </a:rPr>
                        <a:t>Good</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164838072"/>
                  </a:ext>
                </a:extLst>
              </a:tr>
              <a:tr h="436150">
                <a:tc>
                  <a:txBody>
                    <a:bodyPr/>
                    <a:lstStyle/>
                    <a:p>
                      <a:pPr>
                        <a:lnSpc>
                          <a:spcPct val="107000"/>
                        </a:lnSpc>
                        <a:spcAft>
                          <a:spcPts val="800"/>
                        </a:spcAft>
                      </a:pPr>
                      <a:r>
                        <a:rPr lang="en-US" sz="1600" kern="100">
                          <a:effectLst/>
                        </a:rPr>
                        <a:t>Performance on Large Data</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US" sz="1600" kern="100">
                          <a:effectLst/>
                        </a:rPr>
                        <a:t>Poor</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tc>
                  <a:txBody>
                    <a:bodyPr/>
                    <a:lstStyle/>
                    <a:p>
                      <a:pPr>
                        <a:lnSpc>
                          <a:spcPct val="107000"/>
                        </a:lnSpc>
                        <a:spcAft>
                          <a:spcPts val="800"/>
                        </a:spcAft>
                      </a:pPr>
                      <a:r>
                        <a:rPr lang="en-US" sz="1600" kern="100">
                          <a:effectLst/>
                        </a:rPr>
                        <a:t>Very good</a:t>
                      </a:r>
                      <a:endParaRPr lang="en-US" sz="1200" kern="100">
                        <a:effectLst/>
                        <a:latin typeface="Calibri" panose="020F0502020204030204" pitchFamily="34" charset="0"/>
                        <a:ea typeface="Yu Mincho"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130191659"/>
                  </a:ext>
                </a:extLst>
              </a:tr>
            </a:tbl>
          </a:graphicData>
        </a:graphic>
      </p:graphicFrame>
    </p:spTree>
    <p:extLst>
      <p:ext uri="{BB962C8B-B14F-4D97-AF65-F5344CB8AC3E}">
        <p14:creationId xmlns:p14="http://schemas.microsoft.com/office/powerpoint/2010/main" val="1369882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E90ED14-A17D-B19B-5B37-2D3CE53C3F5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05A934B-0B27-BC2A-EF9E-292D389862F5}"/>
              </a:ext>
            </a:extLst>
          </p:cNvPr>
          <p:cNvSpPr>
            <a:spLocks noGrp="1"/>
          </p:cNvSpPr>
          <p:nvPr>
            <p:ph type="title"/>
          </p:nvPr>
        </p:nvSpPr>
        <p:spPr>
          <a:xfrm>
            <a:off x="5827204" y="2676364"/>
            <a:ext cx="4250050" cy="1592612"/>
          </a:xfrm>
        </p:spPr>
        <p:txBody>
          <a:bodyPr anchor="b"/>
          <a:lstStyle/>
          <a:p>
            <a:r>
              <a:rPr lang="en-US"/>
              <a:t>Network Shortest Path Algorithms</a:t>
            </a:r>
          </a:p>
        </p:txBody>
      </p:sp>
      <p:pic>
        <p:nvPicPr>
          <p:cNvPr id="4" name="Picture Placeholder 3" descr="A person holding a plant">
            <a:extLst>
              <a:ext uri="{FF2B5EF4-FFF2-40B4-BE49-F238E27FC236}">
                <a16:creationId xmlns:a16="http://schemas.microsoft.com/office/drawing/2014/main" id="{3F99AD0E-FBC2-3816-BD43-F3527B7622DF}"/>
              </a:ext>
            </a:extLst>
          </p:cNvPr>
          <p:cNvPicPr>
            <a:picLocks noGrp="1" noChangeAspect="1"/>
          </p:cNvPicPr>
          <p:nvPr>
            <p:ph type="pic" sz="quarter" idx="11"/>
          </p:nvPr>
        </p:nvPicPr>
        <p:blipFill rotWithShape="1">
          <a:blip r:embed="rId3"/>
          <a:srcRect l="24497" r="24497"/>
          <a:stretch/>
        </p:blipFill>
        <p:spPr>
          <a:xfrm>
            <a:off x="-1" y="261780"/>
            <a:ext cx="5046134" cy="6596220"/>
          </a:xfrm>
          <a:solidFill>
            <a:schemeClr val="tx1"/>
          </a:solidFill>
        </p:spPr>
      </p:pic>
      <p:sp>
        <p:nvSpPr>
          <p:cNvPr id="11" name="Content Placeholder 10">
            <a:extLst>
              <a:ext uri="{FF2B5EF4-FFF2-40B4-BE49-F238E27FC236}">
                <a16:creationId xmlns:a16="http://schemas.microsoft.com/office/drawing/2014/main" id="{A32AF74B-176E-5D07-540C-670FD4B4FA9C}"/>
              </a:ext>
            </a:extLst>
          </p:cNvPr>
          <p:cNvSpPr>
            <a:spLocks noGrp="1"/>
          </p:cNvSpPr>
          <p:nvPr>
            <p:ph idx="10"/>
          </p:nvPr>
        </p:nvSpPr>
        <p:spPr>
          <a:xfrm>
            <a:off x="5827204" y="4681728"/>
            <a:ext cx="5449824" cy="1280160"/>
          </a:xfrm>
        </p:spPr>
        <p:txBody>
          <a:bodyPr/>
          <a:lstStyle/>
          <a:p>
            <a:endParaRPr lang="en-US" dirty="0"/>
          </a:p>
        </p:txBody>
      </p:sp>
    </p:spTree>
    <p:extLst>
      <p:ext uri="{BB962C8B-B14F-4D97-AF65-F5344CB8AC3E}">
        <p14:creationId xmlns:p14="http://schemas.microsoft.com/office/powerpoint/2010/main" val="419649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lstStyle/>
          <a:p>
            <a:r>
              <a:rPr lang="en-US"/>
              <a:t>Introduction</a:t>
            </a:r>
            <a:endParaRPr lang="en-US" dirty="0"/>
          </a:p>
        </p:txBody>
      </p:sp>
      <p:pic>
        <p:nvPicPr>
          <p:cNvPr id="8" name="Picture Placeholder 21" descr="Person in black skirt and white shirt holding some dandelions">
            <a:extLst>
              <a:ext uri="{FF2B5EF4-FFF2-40B4-BE49-F238E27FC236}">
                <a16:creationId xmlns:a16="http://schemas.microsoft.com/office/drawing/2014/main" id="{FFD2BD9F-962D-9BA5-14BE-C9CD52FEF9C7}"/>
              </a:ext>
            </a:extLst>
          </p:cNvPr>
          <p:cNvPicPr>
            <a:picLocks noGrp="1" noChangeAspect="1"/>
          </p:cNvPicPr>
          <p:nvPr>
            <p:ph type="pic" idx="1"/>
          </p:nvPr>
        </p:nvPicPr>
        <p:blipFill rotWithShape="1">
          <a:blip r:embed="rId3" cstate="screen">
            <a:extLst>
              <a:ext uri="{28A0092B-C50C-407E-A947-70E740481C1C}">
                <a14:useLocalDpi xmlns:a14="http://schemas.microsoft.com/office/drawing/2010/main"/>
              </a:ext>
            </a:extLst>
          </a:blip>
          <a:srcRect t="18" b="18"/>
          <a:stretch/>
        </p:blipFill>
        <p:spPr>
          <a:xfrm>
            <a:off x="7401941" y="0"/>
            <a:ext cx="4790059" cy="6587067"/>
          </a:xfrm>
        </p:spPr>
      </p:pic>
    </p:spTree>
    <p:extLst>
      <p:ext uri="{BB962C8B-B14F-4D97-AF65-F5344CB8AC3E}">
        <p14:creationId xmlns:p14="http://schemas.microsoft.com/office/powerpoint/2010/main" val="2222324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58679-4086-8E7D-7087-736DDEEC4202}"/>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E9331EB-02AD-0111-E127-E8C822F32240}"/>
              </a:ext>
            </a:extLst>
          </p:cNvPr>
          <p:cNvSpPr>
            <a:spLocks noGrp="1"/>
          </p:cNvSpPr>
          <p:nvPr>
            <p:ph sz="quarter" idx="10"/>
          </p:nvPr>
        </p:nvSpPr>
        <p:spPr>
          <a:xfrm>
            <a:off x="914399" y="2039112"/>
            <a:ext cx="7400041" cy="1646768"/>
          </a:xfrm>
        </p:spPr>
        <p:txBody>
          <a:bodyPr>
            <a:normAutofit/>
          </a:bodyPr>
          <a:lstStyle/>
          <a:p>
            <a:pPr marL="0" indent="0">
              <a:buNone/>
            </a:pPr>
            <a:r>
              <a:rPr lang="en-US"/>
              <a:t>In many real-world scenarios, we need to find the shortest path between two points in a network. This is where network shortest path algorithms come in.</a:t>
            </a:r>
          </a:p>
        </p:txBody>
      </p:sp>
      <p:sp>
        <p:nvSpPr>
          <p:cNvPr id="3" name="Slide Number Placeholder 2">
            <a:extLst>
              <a:ext uri="{FF2B5EF4-FFF2-40B4-BE49-F238E27FC236}">
                <a16:creationId xmlns:a16="http://schemas.microsoft.com/office/drawing/2014/main" id="{E503FFD2-1F2A-A261-5E09-C8455A644B71}"/>
              </a:ext>
            </a:extLst>
          </p:cNvPr>
          <p:cNvSpPr>
            <a:spLocks noGrp="1"/>
          </p:cNvSpPr>
          <p:nvPr>
            <p:ph type="sldNum" sz="quarter" idx="4"/>
          </p:nvPr>
        </p:nvSpPr>
        <p:spPr/>
        <p:txBody>
          <a:bodyPr/>
          <a:lstStyle/>
          <a:p>
            <a:fld id="{58FB4751-880F-D840-AAA9-3A15815CC996}" type="slidenum">
              <a:rPr lang="en-US" smtClean="0"/>
              <a:pPr/>
              <a:t>30</a:t>
            </a:fld>
            <a:endParaRPr lang="en-US" dirty="0"/>
          </a:p>
        </p:txBody>
      </p:sp>
      <p:sp>
        <p:nvSpPr>
          <p:cNvPr id="19" name="Title 18">
            <a:extLst>
              <a:ext uri="{FF2B5EF4-FFF2-40B4-BE49-F238E27FC236}">
                <a16:creationId xmlns:a16="http://schemas.microsoft.com/office/drawing/2014/main" id="{F783C50E-A00A-388A-FD56-4E1F3377C942}"/>
              </a:ext>
            </a:extLst>
          </p:cNvPr>
          <p:cNvSpPr>
            <a:spLocks noGrp="1"/>
          </p:cNvSpPr>
          <p:nvPr>
            <p:ph type="title"/>
          </p:nvPr>
        </p:nvSpPr>
        <p:spPr/>
        <p:txBody>
          <a:bodyPr/>
          <a:lstStyle/>
          <a:p>
            <a:r>
              <a:rPr lang="en-US"/>
              <a:t>Shortest Path Algorithms</a:t>
            </a:r>
            <a:endParaRPr lang="en-US" dirty="0"/>
          </a:p>
        </p:txBody>
      </p:sp>
      <p:sp>
        <p:nvSpPr>
          <p:cNvPr id="2" name="Title 18">
            <a:extLst>
              <a:ext uri="{FF2B5EF4-FFF2-40B4-BE49-F238E27FC236}">
                <a16:creationId xmlns:a16="http://schemas.microsoft.com/office/drawing/2014/main" id="{A6172A37-B780-AD9E-1560-DB395473F7E3}"/>
              </a:ext>
            </a:extLst>
          </p:cNvPr>
          <p:cNvSpPr txBox="1">
            <a:spLocks/>
          </p:cNvSpPr>
          <p:nvPr/>
        </p:nvSpPr>
        <p:spPr>
          <a:xfrm>
            <a:off x="914400" y="439076"/>
            <a:ext cx="4119513"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Introduction</a:t>
            </a:r>
            <a:endParaRPr lang="en-US" sz="1800" dirty="0"/>
          </a:p>
        </p:txBody>
      </p:sp>
      <p:pic>
        <p:nvPicPr>
          <p:cNvPr id="9" name="Picture 8">
            <a:extLst>
              <a:ext uri="{FF2B5EF4-FFF2-40B4-BE49-F238E27FC236}">
                <a16:creationId xmlns:a16="http://schemas.microsoft.com/office/drawing/2014/main" id="{795DD98B-7ADB-3963-C705-6A4CC484145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569269" y="3260778"/>
            <a:ext cx="6115239" cy="2886393"/>
          </a:xfrm>
          <a:prstGeom prst="rect">
            <a:avLst/>
          </a:prstGeom>
        </p:spPr>
      </p:pic>
      <p:sp>
        <p:nvSpPr>
          <p:cNvPr id="5" name="TextBox 4">
            <a:extLst>
              <a:ext uri="{FF2B5EF4-FFF2-40B4-BE49-F238E27FC236}">
                <a16:creationId xmlns:a16="http://schemas.microsoft.com/office/drawing/2014/main" id="{3F4C6B65-399E-FE8E-0D2C-E826762D2833}"/>
              </a:ext>
            </a:extLst>
          </p:cNvPr>
          <p:cNvSpPr txBox="1"/>
          <p:nvPr/>
        </p:nvSpPr>
        <p:spPr>
          <a:xfrm>
            <a:off x="914399" y="3057207"/>
            <a:ext cx="6103854" cy="1015663"/>
          </a:xfrm>
          <a:prstGeom prst="rect">
            <a:avLst/>
          </a:prstGeom>
          <a:noFill/>
        </p:spPr>
        <p:txBody>
          <a:bodyPr wrap="square">
            <a:spAutoFit/>
          </a:bodyPr>
          <a:lstStyle/>
          <a:p>
            <a:pPr marL="0" indent="0" algn="just">
              <a:buNone/>
            </a:pPr>
            <a:r>
              <a:rPr lang="en-US" sz="2000"/>
              <a:t>Examples: GPS navigation (finding the fastest route), network routing (optimizing data flow), transportation planning (minimizing travel time).</a:t>
            </a:r>
          </a:p>
        </p:txBody>
      </p:sp>
    </p:spTree>
    <p:extLst>
      <p:ext uri="{BB962C8B-B14F-4D97-AF65-F5344CB8AC3E}">
        <p14:creationId xmlns:p14="http://schemas.microsoft.com/office/powerpoint/2010/main" val="4102891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284DE-53BD-D173-A0E5-0E1BFFAADDF5}"/>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E50BD89-36AF-7601-BCF0-F3CFBD4CCA9A}"/>
              </a:ext>
            </a:extLst>
          </p:cNvPr>
          <p:cNvSpPr>
            <a:spLocks noGrp="1"/>
          </p:cNvSpPr>
          <p:nvPr>
            <p:ph sz="quarter" idx="10"/>
          </p:nvPr>
        </p:nvSpPr>
        <p:spPr>
          <a:xfrm>
            <a:off x="981707" y="2027840"/>
            <a:ext cx="7400041" cy="1646768"/>
          </a:xfrm>
        </p:spPr>
        <p:txBody>
          <a:bodyPr>
            <a:normAutofit/>
          </a:bodyPr>
          <a:lstStyle/>
          <a:p>
            <a:pPr marL="0" indent="0" algn="just">
              <a:buNone/>
            </a:pPr>
            <a:r>
              <a:rPr lang="en-US"/>
              <a:t>Dijkstra's algorithm is a classic and efficient algorithm for finding the shortest paths from a single source node to all other nodes in a weighted graph with non-negative edge weights.</a:t>
            </a:r>
          </a:p>
        </p:txBody>
      </p:sp>
      <p:sp>
        <p:nvSpPr>
          <p:cNvPr id="3" name="Slide Number Placeholder 2">
            <a:extLst>
              <a:ext uri="{FF2B5EF4-FFF2-40B4-BE49-F238E27FC236}">
                <a16:creationId xmlns:a16="http://schemas.microsoft.com/office/drawing/2014/main" id="{F59E7012-7FB1-A5BA-57CA-A2AD3F563FED}"/>
              </a:ext>
            </a:extLst>
          </p:cNvPr>
          <p:cNvSpPr>
            <a:spLocks noGrp="1"/>
          </p:cNvSpPr>
          <p:nvPr>
            <p:ph type="sldNum" sz="quarter" idx="4"/>
          </p:nvPr>
        </p:nvSpPr>
        <p:spPr/>
        <p:txBody>
          <a:bodyPr/>
          <a:lstStyle/>
          <a:p>
            <a:fld id="{58FB4751-880F-D840-AAA9-3A15815CC996}" type="slidenum">
              <a:rPr lang="en-US" smtClean="0"/>
              <a:pPr/>
              <a:t>31</a:t>
            </a:fld>
            <a:endParaRPr lang="en-US" dirty="0"/>
          </a:p>
        </p:txBody>
      </p:sp>
      <p:sp>
        <p:nvSpPr>
          <p:cNvPr id="19" name="Title 18">
            <a:extLst>
              <a:ext uri="{FF2B5EF4-FFF2-40B4-BE49-F238E27FC236}">
                <a16:creationId xmlns:a16="http://schemas.microsoft.com/office/drawing/2014/main" id="{93514659-2BEC-18AE-436F-DBF13265386C}"/>
              </a:ext>
            </a:extLst>
          </p:cNvPr>
          <p:cNvSpPr>
            <a:spLocks noGrp="1"/>
          </p:cNvSpPr>
          <p:nvPr>
            <p:ph type="title"/>
          </p:nvPr>
        </p:nvSpPr>
        <p:spPr/>
        <p:txBody>
          <a:bodyPr/>
          <a:lstStyle/>
          <a:p>
            <a:r>
              <a:rPr lang="en-US" sz="3200"/>
              <a:t>Dijkstra's Algorithm</a:t>
            </a:r>
            <a:endParaRPr lang="en-US" sz="3200" dirty="0"/>
          </a:p>
        </p:txBody>
      </p:sp>
      <p:sp>
        <p:nvSpPr>
          <p:cNvPr id="2" name="Title 18">
            <a:extLst>
              <a:ext uri="{FF2B5EF4-FFF2-40B4-BE49-F238E27FC236}">
                <a16:creationId xmlns:a16="http://schemas.microsoft.com/office/drawing/2014/main" id="{E6425B3C-D021-B80F-FBA9-4175B2D593A5}"/>
              </a:ext>
            </a:extLst>
          </p:cNvPr>
          <p:cNvSpPr txBox="1">
            <a:spLocks/>
          </p:cNvSpPr>
          <p:nvPr/>
        </p:nvSpPr>
        <p:spPr>
          <a:xfrm>
            <a:off x="914400" y="439076"/>
            <a:ext cx="4119513"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Dijkstra's Algorithm</a:t>
            </a:r>
            <a:endParaRPr lang="en-US" sz="1800" dirty="0"/>
          </a:p>
        </p:txBody>
      </p:sp>
      <p:sp>
        <p:nvSpPr>
          <p:cNvPr id="7" name="AutoShape 4" descr="Dijkstra Algorithm in Python">
            <a:extLst>
              <a:ext uri="{FF2B5EF4-FFF2-40B4-BE49-F238E27FC236}">
                <a16:creationId xmlns:a16="http://schemas.microsoft.com/office/drawing/2014/main" id="{6A38079F-9012-54A4-7902-6264114E1E1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Content Placeholder 7">
            <a:extLst>
              <a:ext uri="{FF2B5EF4-FFF2-40B4-BE49-F238E27FC236}">
                <a16:creationId xmlns:a16="http://schemas.microsoft.com/office/drawing/2014/main" id="{D4BFE945-F5BA-04B8-A04C-05A41FD0F855}"/>
              </a:ext>
            </a:extLst>
          </p:cNvPr>
          <p:cNvSpPr txBox="1">
            <a:spLocks/>
          </p:cNvSpPr>
          <p:nvPr/>
        </p:nvSpPr>
        <p:spPr>
          <a:xfrm>
            <a:off x="981707" y="3019720"/>
            <a:ext cx="7400041" cy="1646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a:t>It works by iteratively selecting the unvisited node with the smallest tentative distance and updating the distances of its neighbors.</a:t>
            </a:r>
          </a:p>
        </p:txBody>
      </p:sp>
      <p:sp>
        <p:nvSpPr>
          <p:cNvPr id="15" name="AutoShape 4" descr="Dijkstra Algorithm in Python">
            <a:extLst>
              <a:ext uri="{FF2B5EF4-FFF2-40B4-BE49-F238E27FC236}">
                <a16:creationId xmlns:a16="http://schemas.microsoft.com/office/drawing/2014/main" id="{903E2C77-72B7-5516-BC0B-18F3D825F2AE}"/>
              </a:ext>
            </a:extLst>
          </p:cNvPr>
          <p:cNvSpPr>
            <a:spLocks noChangeAspect="1" noChangeArrowheads="1"/>
          </p:cNvSpPr>
          <p:nvPr/>
        </p:nvSpPr>
        <p:spPr bwMode="auto">
          <a:xfrm>
            <a:off x="5943600" y="46664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a:extLst>
              <a:ext uri="{FF2B5EF4-FFF2-40B4-BE49-F238E27FC236}">
                <a16:creationId xmlns:a16="http://schemas.microsoft.com/office/drawing/2014/main" id="{DC3839FD-E609-5740-D4DD-01A6850865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4146" y="3111622"/>
            <a:ext cx="5529606" cy="341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700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21A86-AD32-F1D0-5D2A-A7B5EEFD62BA}"/>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A0F2C95-D16E-ED18-7D2F-B0C122A6A575}"/>
              </a:ext>
            </a:extLst>
          </p:cNvPr>
          <p:cNvSpPr>
            <a:spLocks noGrp="1"/>
          </p:cNvSpPr>
          <p:nvPr>
            <p:ph sz="quarter" idx="10"/>
          </p:nvPr>
        </p:nvSpPr>
        <p:spPr>
          <a:xfrm>
            <a:off x="1000125" y="2305812"/>
            <a:ext cx="7609591" cy="2161413"/>
          </a:xfrm>
        </p:spPr>
        <p:txBody>
          <a:bodyPr>
            <a:normAutofit/>
          </a:bodyPr>
          <a:lstStyle/>
          <a:p>
            <a:pPr marL="0" indent="0" algn="just">
              <a:buNone/>
            </a:pPr>
            <a:r>
              <a:rPr lang="en-US"/>
              <a:t>Choose a starting vertex: Select any vertex as the root.</a:t>
            </a:r>
          </a:p>
          <a:p>
            <a:pPr marL="0" indent="0" algn="just">
              <a:buNone/>
            </a:pPr>
            <a:r>
              <a:rPr lang="en-US"/>
              <a:t>Find the minimum edge: Among the edges connecting the selected vertex to unselected vertices, choose the edge with the smallest weight.</a:t>
            </a:r>
          </a:p>
          <a:p>
            <a:pPr marL="0" indent="0" algn="just">
              <a:buNone/>
            </a:pPr>
            <a:r>
              <a:rPr lang="en-US"/>
              <a:t>Add a new vertex: Add the vertex connected by the selected edge to the spanning tree</a:t>
            </a:r>
          </a:p>
          <a:p>
            <a:pPr marL="0" indent="0" algn="just">
              <a:buNone/>
            </a:pPr>
            <a:r>
              <a:rPr lang="en-US"/>
              <a:t>.Repeat: Repeat steps 2 and 3 until all vertices belong to the spanning tree.</a:t>
            </a:r>
          </a:p>
        </p:txBody>
      </p:sp>
      <p:sp>
        <p:nvSpPr>
          <p:cNvPr id="3" name="Slide Number Placeholder 2">
            <a:extLst>
              <a:ext uri="{FF2B5EF4-FFF2-40B4-BE49-F238E27FC236}">
                <a16:creationId xmlns:a16="http://schemas.microsoft.com/office/drawing/2014/main" id="{F6457FBF-9B54-E49F-307B-8A5AF8D745E3}"/>
              </a:ext>
            </a:extLst>
          </p:cNvPr>
          <p:cNvSpPr>
            <a:spLocks noGrp="1"/>
          </p:cNvSpPr>
          <p:nvPr>
            <p:ph type="sldNum" sz="quarter" idx="4"/>
          </p:nvPr>
        </p:nvSpPr>
        <p:spPr/>
        <p:txBody>
          <a:bodyPr/>
          <a:lstStyle/>
          <a:p>
            <a:fld id="{58FB4751-880F-D840-AAA9-3A15815CC996}" type="slidenum">
              <a:rPr lang="en-US" smtClean="0"/>
              <a:pPr/>
              <a:t>32</a:t>
            </a:fld>
            <a:endParaRPr lang="en-US" dirty="0"/>
          </a:p>
        </p:txBody>
      </p:sp>
      <p:sp>
        <p:nvSpPr>
          <p:cNvPr id="19" name="Title 18">
            <a:extLst>
              <a:ext uri="{FF2B5EF4-FFF2-40B4-BE49-F238E27FC236}">
                <a16:creationId xmlns:a16="http://schemas.microsoft.com/office/drawing/2014/main" id="{067E20F1-4887-06D6-C029-621CED8D96DA}"/>
              </a:ext>
            </a:extLst>
          </p:cNvPr>
          <p:cNvSpPr>
            <a:spLocks noGrp="1"/>
          </p:cNvSpPr>
          <p:nvPr>
            <p:ph type="title"/>
          </p:nvPr>
        </p:nvSpPr>
        <p:spPr>
          <a:xfrm>
            <a:off x="914400" y="1084924"/>
            <a:ext cx="7534656" cy="914400"/>
          </a:xfrm>
        </p:spPr>
        <p:txBody>
          <a:bodyPr/>
          <a:lstStyle/>
          <a:p>
            <a:pPr algn="just"/>
            <a:r>
              <a:rPr lang="en-US" sz="3200"/>
              <a:t>Idea: Gradually connect vertices to form a minimum spanning tree.</a:t>
            </a:r>
            <a:endParaRPr lang="en-US" sz="3200" dirty="0"/>
          </a:p>
        </p:txBody>
      </p:sp>
      <p:sp>
        <p:nvSpPr>
          <p:cNvPr id="2" name="Title 18">
            <a:extLst>
              <a:ext uri="{FF2B5EF4-FFF2-40B4-BE49-F238E27FC236}">
                <a16:creationId xmlns:a16="http://schemas.microsoft.com/office/drawing/2014/main" id="{7E61C183-2F5C-8BD9-8321-793550E11ECB}"/>
              </a:ext>
            </a:extLst>
          </p:cNvPr>
          <p:cNvSpPr txBox="1">
            <a:spLocks/>
          </p:cNvSpPr>
          <p:nvPr/>
        </p:nvSpPr>
        <p:spPr>
          <a:xfrm>
            <a:off x="914400" y="276852"/>
            <a:ext cx="4119513"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Prim's Algorithm</a:t>
            </a:r>
            <a:endParaRPr lang="en-US" sz="1800" dirty="0"/>
          </a:p>
        </p:txBody>
      </p:sp>
      <p:sp>
        <p:nvSpPr>
          <p:cNvPr id="7" name="AutoShape 4" descr="Dijkstra Algorithm in Python">
            <a:extLst>
              <a:ext uri="{FF2B5EF4-FFF2-40B4-BE49-F238E27FC236}">
                <a16:creationId xmlns:a16="http://schemas.microsoft.com/office/drawing/2014/main" id="{0ACDD454-1B4F-4F7D-D7C1-E3B93350428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4" descr="Dijkstra Algorithm in Python">
            <a:extLst>
              <a:ext uri="{FF2B5EF4-FFF2-40B4-BE49-F238E27FC236}">
                <a16:creationId xmlns:a16="http://schemas.microsoft.com/office/drawing/2014/main" id="{1A516F42-056E-51AB-1DD0-4F8DFEC41406}"/>
              </a:ext>
            </a:extLst>
          </p:cNvPr>
          <p:cNvSpPr>
            <a:spLocks noChangeAspect="1" noChangeArrowheads="1"/>
          </p:cNvSpPr>
          <p:nvPr/>
        </p:nvSpPr>
        <p:spPr bwMode="auto">
          <a:xfrm>
            <a:off x="5943600" y="46664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7" name="Picture 3" descr="Minimum Spanning Tree - Prim's Algorithm - Algorithms for Competitive  Programming">
            <a:extLst>
              <a:ext uri="{FF2B5EF4-FFF2-40B4-BE49-F238E27FC236}">
                <a16:creationId xmlns:a16="http://schemas.microsoft.com/office/drawing/2014/main" id="{E4C5A21D-CC0E-A577-C631-8A37DB992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5662" y="3954182"/>
            <a:ext cx="5724525" cy="3303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292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31D19A8-D414-990B-2EFA-981407FF847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31A310F-E4E7-A25E-842B-51A2E052521C}"/>
              </a:ext>
            </a:extLst>
          </p:cNvPr>
          <p:cNvSpPr>
            <a:spLocks noGrp="1"/>
          </p:cNvSpPr>
          <p:nvPr>
            <p:ph type="title"/>
          </p:nvPr>
        </p:nvSpPr>
        <p:spPr>
          <a:xfrm>
            <a:off x="5827204" y="2763584"/>
            <a:ext cx="4250050" cy="1592612"/>
          </a:xfrm>
        </p:spPr>
        <p:txBody>
          <a:bodyPr anchor="b"/>
          <a:lstStyle/>
          <a:p>
            <a:r>
              <a:rPr lang="en-US"/>
              <a:t>Student Management Application</a:t>
            </a:r>
          </a:p>
        </p:txBody>
      </p:sp>
      <p:pic>
        <p:nvPicPr>
          <p:cNvPr id="4" name="Picture Placeholder 3" descr="A person holding a plant">
            <a:extLst>
              <a:ext uri="{FF2B5EF4-FFF2-40B4-BE49-F238E27FC236}">
                <a16:creationId xmlns:a16="http://schemas.microsoft.com/office/drawing/2014/main" id="{C804994E-D8D9-9B97-19AD-20E682F5971C}"/>
              </a:ext>
            </a:extLst>
          </p:cNvPr>
          <p:cNvPicPr>
            <a:picLocks noGrp="1" noChangeAspect="1"/>
          </p:cNvPicPr>
          <p:nvPr>
            <p:ph type="pic" sz="quarter" idx="11"/>
          </p:nvPr>
        </p:nvPicPr>
        <p:blipFill rotWithShape="1">
          <a:blip r:embed="rId3"/>
          <a:srcRect l="24497" r="24497"/>
          <a:stretch/>
        </p:blipFill>
        <p:spPr>
          <a:xfrm>
            <a:off x="-1" y="261780"/>
            <a:ext cx="5046134" cy="6596220"/>
          </a:xfrm>
          <a:solidFill>
            <a:schemeClr val="tx1"/>
          </a:solidFill>
        </p:spPr>
      </p:pic>
      <p:sp>
        <p:nvSpPr>
          <p:cNvPr id="11" name="Content Placeholder 10">
            <a:extLst>
              <a:ext uri="{FF2B5EF4-FFF2-40B4-BE49-F238E27FC236}">
                <a16:creationId xmlns:a16="http://schemas.microsoft.com/office/drawing/2014/main" id="{1F70E2AF-1A0B-1A5C-46AF-9DFC9A02927A}"/>
              </a:ext>
            </a:extLst>
          </p:cNvPr>
          <p:cNvSpPr>
            <a:spLocks noGrp="1"/>
          </p:cNvSpPr>
          <p:nvPr>
            <p:ph idx="10"/>
          </p:nvPr>
        </p:nvSpPr>
        <p:spPr>
          <a:xfrm>
            <a:off x="5827204" y="4681728"/>
            <a:ext cx="5449824" cy="1280160"/>
          </a:xfrm>
        </p:spPr>
        <p:txBody>
          <a:bodyPr/>
          <a:lstStyle/>
          <a:p>
            <a:endParaRPr lang="en-US" dirty="0"/>
          </a:p>
        </p:txBody>
      </p:sp>
    </p:spTree>
    <p:extLst>
      <p:ext uri="{BB962C8B-B14F-4D97-AF65-F5344CB8AC3E}">
        <p14:creationId xmlns:p14="http://schemas.microsoft.com/office/powerpoint/2010/main" val="2651264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C4C9F-63A5-DB85-9CB9-BC5D06E157E6}"/>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74EC01A-DF9F-00BF-3B18-2BBFB446387C}"/>
              </a:ext>
            </a:extLst>
          </p:cNvPr>
          <p:cNvSpPr>
            <a:spLocks noGrp="1"/>
          </p:cNvSpPr>
          <p:nvPr>
            <p:ph sz="quarter" idx="10"/>
          </p:nvPr>
        </p:nvSpPr>
        <p:spPr>
          <a:xfrm>
            <a:off x="914400" y="2191512"/>
            <a:ext cx="8867775" cy="2779776"/>
          </a:xfrm>
        </p:spPr>
        <p:txBody>
          <a:bodyPr>
            <a:normAutofit/>
          </a:bodyPr>
          <a:lstStyle/>
          <a:p>
            <a:pPr marL="0" indent="0" algn="just">
              <a:buNone/>
            </a:pPr>
            <a:r>
              <a:rPr lang="en-US"/>
              <a:t>Soft Development ABK is pleased to introduce a comprehensive student information management solution!</a:t>
            </a:r>
          </a:p>
          <a:p>
            <a:pPr marL="0" indent="0">
              <a:buNone/>
            </a:pPr>
            <a:r>
              <a:rPr lang="en-US" b="1"/>
              <a:t>Outstanding features:</a:t>
            </a:r>
            <a:r>
              <a:rPr lang="en-US"/>
              <a:t> </a:t>
            </a:r>
          </a:p>
          <a:p>
            <a:pPr>
              <a:buFont typeface="Arial" panose="020B0604020202020204" pitchFamily="34" charset="0"/>
              <a:buChar char="•"/>
            </a:pPr>
            <a:r>
              <a:rPr lang="en-US" b="1"/>
              <a:t>Input:</a:t>
            </a:r>
            <a:r>
              <a:rPr lang="en-US"/>
              <a:t> ID, full name, and grades of each student.</a:t>
            </a:r>
          </a:p>
          <a:p>
            <a:pPr>
              <a:buFont typeface="Arial" panose="020B0604020202020204" pitchFamily="34" charset="0"/>
              <a:buChar char="•"/>
            </a:pPr>
            <a:r>
              <a:rPr lang="en-US" b="1"/>
              <a:t>Output:</a:t>
            </a:r>
            <a:r>
              <a:rPr lang="en-US"/>
              <a:t> ID, full name, grades, and corresponding academic ranking.</a:t>
            </a:r>
          </a:p>
          <a:p>
            <a:pPr>
              <a:buFont typeface="Arial" panose="020B0604020202020204" pitchFamily="34" charset="0"/>
              <a:buChar char="•"/>
            </a:pPr>
            <a:r>
              <a:rPr lang="en-US" b="1"/>
              <a:t>Diverse functions:</a:t>
            </a:r>
            <a:r>
              <a:rPr lang="en-US"/>
              <a:t> Easily add, edit, delete, sort, and search for student information.</a:t>
            </a:r>
          </a:p>
          <a:p>
            <a:pPr marL="0" indent="0" algn="just">
              <a:buNone/>
            </a:pPr>
            <a:endParaRPr lang="en-US"/>
          </a:p>
        </p:txBody>
      </p:sp>
      <p:sp>
        <p:nvSpPr>
          <p:cNvPr id="3" name="Slide Number Placeholder 2">
            <a:extLst>
              <a:ext uri="{FF2B5EF4-FFF2-40B4-BE49-F238E27FC236}">
                <a16:creationId xmlns:a16="http://schemas.microsoft.com/office/drawing/2014/main" id="{176F0FA4-D6CA-A098-2B37-F3A56C4292B7}"/>
              </a:ext>
            </a:extLst>
          </p:cNvPr>
          <p:cNvSpPr>
            <a:spLocks noGrp="1"/>
          </p:cNvSpPr>
          <p:nvPr>
            <p:ph type="sldNum" sz="quarter" idx="4"/>
          </p:nvPr>
        </p:nvSpPr>
        <p:spPr/>
        <p:txBody>
          <a:bodyPr/>
          <a:lstStyle/>
          <a:p>
            <a:fld id="{58FB4751-880F-D840-AAA9-3A15815CC996}" type="slidenum">
              <a:rPr lang="en-US" smtClean="0"/>
              <a:pPr/>
              <a:t>34</a:t>
            </a:fld>
            <a:endParaRPr lang="en-US" dirty="0"/>
          </a:p>
        </p:txBody>
      </p:sp>
      <p:sp>
        <p:nvSpPr>
          <p:cNvPr id="19" name="Title 18">
            <a:extLst>
              <a:ext uri="{FF2B5EF4-FFF2-40B4-BE49-F238E27FC236}">
                <a16:creationId xmlns:a16="http://schemas.microsoft.com/office/drawing/2014/main" id="{661EA2F0-BA41-76AC-5B21-18C48A4A8B66}"/>
              </a:ext>
            </a:extLst>
          </p:cNvPr>
          <p:cNvSpPr>
            <a:spLocks noGrp="1"/>
          </p:cNvSpPr>
          <p:nvPr>
            <p:ph type="title"/>
          </p:nvPr>
        </p:nvSpPr>
        <p:spPr>
          <a:xfrm>
            <a:off x="914400" y="1067489"/>
            <a:ext cx="7534656" cy="914400"/>
          </a:xfrm>
        </p:spPr>
        <p:txBody>
          <a:bodyPr/>
          <a:lstStyle/>
          <a:p>
            <a:r>
              <a:rPr lang="en-US"/>
              <a:t>Introducing the Student Management Application</a:t>
            </a:r>
            <a:endParaRPr lang="en-US" sz="3200" dirty="0"/>
          </a:p>
        </p:txBody>
      </p:sp>
      <p:sp>
        <p:nvSpPr>
          <p:cNvPr id="2" name="Title 18">
            <a:extLst>
              <a:ext uri="{FF2B5EF4-FFF2-40B4-BE49-F238E27FC236}">
                <a16:creationId xmlns:a16="http://schemas.microsoft.com/office/drawing/2014/main" id="{3FA209DC-BBD7-D506-649D-7BFBA89F6532}"/>
              </a:ext>
            </a:extLst>
          </p:cNvPr>
          <p:cNvSpPr txBox="1">
            <a:spLocks/>
          </p:cNvSpPr>
          <p:nvPr/>
        </p:nvSpPr>
        <p:spPr>
          <a:xfrm>
            <a:off x="914400" y="439076"/>
            <a:ext cx="4119513"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Student Management Application</a:t>
            </a:r>
            <a:endParaRPr lang="en-US" sz="1800" dirty="0"/>
          </a:p>
        </p:txBody>
      </p:sp>
      <p:sp>
        <p:nvSpPr>
          <p:cNvPr id="7" name="AutoShape 4" descr="Dijkstra Algorithm in Python">
            <a:extLst>
              <a:ext uri="{FF2B5EF4-FFF2-40B4-BE49-F238E27FC236}">
                <a16:creationId xmlns:a16="http://schemas.microsoft.com/office/drawing/2014/main" id="{E073270D-1D50-89FD-EE41-25F6D780DB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4" descr="Dijkstra Algorithm in Python">
            <a:extLst>
              <a:ext uri="{FF2B5EF4-FFF2-40B4-BE49-F238E27FC236}">
                <a16:creationId xmlns:a16="http://schemas.microsoft.com/office/drawing/2014/main" id="{2101A900-6396-FCA2-27D6-2E71FEC55636}"/>
              </a:ext>
            </a:extLst>
          </p:cNvPr>
          <p:cNvSpPr>
            <a:spLocks noChangeAspect="1" noChangeArrowheads="1"/>
          </p:cNvSpPr>
          <p:nvPr/>
        </p:nvSpPr>
        <p:spPr bwMode="auto">
          <a:xfrm>
            <a:off x="5943600" y="46664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39592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1AC93-44E0-4F85-EFF4-10EEE98FACDB}"/>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1FDEAB8-1332-48C1-66B4-39367866F5D9}"/>
              </a:ext>
            </a:extLst>
          </p:cNvPr>
          <p:cNvSpPr>
            <a:spLocks noGrp="1"/>
          </p:cNvSpPr>
          <p:nvPr>
            <p:ph sz="quarter" idx="10"/>
          </p:nvPr>
        </p:nvSpPr>
        <p:spPr>
          <a:xfrm>
            <a:off x="914400" y="2134978"/>
            <a:ext cx="8848725" cy="3560972"/>
          </a:xfrm>
        </p:spPr>
        <p:txBody>
          <a:bodyPr>
            <a:normAutofit/>
          </a:bodyPr>
          <a:lstStyle/>
          <a:p>
            <a:pPr marL="0" indent="0" algn="just">
              <a:buNone/>
            </a:pPr>
            <a:r>
              <a:rPr lang="en-US"/>
              <a:t>What is ADT? ADT is a mathematical model for a data type, focusing on the operations that can be performed on that data, regardless of the specific implementation method.</a:t>
            </a:r>
          </a:p>
          <a:p>
            <a:pPr marL="0" indent="0" algn="just">
              <a:buNone/>
            </a:pPr>
            <a:r>
              <a:rPr lang="en-US"/>
              <a:t>Benefits of ADT:</a:t>
            </a:r>
          </a:p>
          <a:p>
            <a:pPr lvl="1" algn="just"/>
            <a:r>
              <a:rPr lang="en-US"/>
              <a:t>Encapsulation: Hiding implementation details, increasing security.</a:t>
            </a:r>
          </a:p>
          <a:p>
            <a:pPr lvl="1" algn="just"/>
            <a:r>
              <a:rPr lang="en-US"/>
              <a:t>Abstraction: Simplifying usage, users only need to focus on functionality.</a:t>
            </a:r>
          </a:p>
          <a:p>
            <a:pPr algn="just"/>
            <a:r>
              <a:rPr lang="en-US"/>
              <a:t>Modularization: Breaking down the program into independent modules, facilitating maintenance and development.</a:t>
            </a:r>
          </a:p>
          <a:p>
            <a:pPr marL="0" indent="0" algn="just">
              <a:buNone/>
            </a:pPr>
            <a:r>
              <a:rPr lang="en-US"/>
              <a:t>ADTs used:</a:t>
            </a:r>
          </a:p>
          <a:p>
            <a:pPr lvl="1" algn="just"/>
            <a:r>
              <a:rPr lang="en-US"/>
              <a:t>Student ADT: Stores information for each student (ID, full name, grades, ranking).</a:t>
            </a:r>
          </a:p>
          <a:p>
            <a:pPr lvl="1" algn="just"/>
            <a:r>
              <a:rPr lang="en-US"/>
              <a:t>StudentStack ADT: A stack data structure to manage the student list.</a:t>
            </a:r>
          </a:p>
        </p:txBody>
      </p:sp>
      <p:sp>
        <p:nvSpPr>
          <p:cNvPr id="3" name="Slide Number Placeholder 2">
            <a:extLst>
              <a:ext uri="{FF2B5EF4-FFF2-40B4-BE49-F238E27FC236}">
                <a16:creationId xmlns:a16="http://schemas.microsoft.com/office/drawing/2014/main" id="{C34AF701-F2C0-5600-3302-ED6C00ACFC51}"/>
              </a:ext>
            </a:extLst>
          </p:cNvPr>
          <p:cNvSpPr>
            <a:spLocks noGrp="1"/>
          </p:cNvSpPr>
          <p:nvPr>
            <p:ph type="sldNum" sz="quarter" idx="4"/>
          </p:nvPr>
        </p:nvSpPr>
        <p:spPr/>
        <p:txBody>
          <a:bodyPr/>
          <a:lstStyle/>
          <a:p>
            <a:fld id="{58FB4751-880F-D840-AAA9-3A15815CC996}" type="slidenum">
              <a:rPr lang="en-US" smtClean="0"/>
              <a:pPr/>
              <a:t>35</a:t>
            </a:fld>
            <a:endParaRPr lang="en-US" dirty="0"/>
          </a:p>
        </p:txBody>
      </p:sp>
      <p:sp>
        <p:nvSpPr>
          <p:cNvPr id="19" name="Title 18">
            <a:extLst>
              <a:ext uri="{FF2B5EF4-FFF2-40B4-BE49-F238E27FC236}">
                <a16:creationId xmlns:a16="http://schemas.microsoft.com/office/drawing/2014/main" id="{0B6BCCD8-99F5-1E8F-8551-496C5BA01EAE}"/>
              </a:ext>
            </a:extLst>
          </p:cNvPr>
          <p:cNvSpPr>
            <a:spLocks noGrp="1"/>
          </p:cNvSpPr>
          <p:nvPr>
            <p:ph type="title"/>
          </p:nvPr>
        </p:nvSpPr>
        <p:spPr>
          <a:xfrm>
            <a:off x="914400" y="1067489"/>
            <a:ext cx="7534656" cy="914400"/>
          </a:xfrm>
        </p:spPr>
        <p:txBody>
          <a:bodyPr/>
          <a:lstStyle/>
          <a:p>
            <a:r>
              <a:rPr lang="en-US"/>
              <a:t>A Solid Foundation with Abstract Data Types (ADT)</a:t>
            </a:r>
            <a:endParaRPr lang="en-US" sz="3200" dirty="0"/>
          </a:p>
        </p:txBody>
      </p:sp>
      <p:sp>
        <p:nvSpPr>
          <p:cNvPr id="2" name="Title 18">
            <a:extLst>
              <a:ext uri="{FF2B5EF4-FFF2-40B4-BE49-F238E27FC236}">
                <a16:creationId xmlns:a16="http://schemas.microsoft.com/office/drawing/2014/main" id="{1D6F4802-0F02-BA44-6080-F1D1D00A3C79}"/>
              </a:ext>
            </a:extLst>
          </p:cNvPr>
          <p:cNvSpPr txBox="1">
            <a:spLocks/>
          </p:cNvSpPr>
          <p:nvPr/>
        </p:nvSpPr>
        <p:spPr>
          <a:xfrm>
            <a:off x="914400" y="439076"/>
            <a:ext cx="4119513"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Student Management Application</a:t>
            </a:r>
            <a:endParaRPr lang="en-US" sz="1800" dirty="0"/>
          </a:p>
        </p:txBody>
      </p:sp>
      <p:sp>
        <p:nvSpPr>
          <p:cNvPr id="7" name="AutoShape 4" descr="Dijkstra Algorithm in Python">
            <a:extLst>
              <a:ext uri="{FF2B5EF4-FFF2-40B4-BE49-F238E27FC236}">
                <a16:creationId xmlns:a16="http://schemas.microsoft.com/office/drawing/2014/main" id="{FA8DE0E2-3758-EC0B-C642-5411C8179A0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4" descr="Dijkstra Algorithm in Python">
            <a:extLst>
              <a:ext uri="{FF2B5EF4-FFF2-40B4-BE49-F238E27FC236}">
                <a16:creationId xmlns:a16="http://schemas.microsoft.com/office/drawing/2014/main" id="{2EEEAF4E-285D-3BC0-6E64-E74D2BC5C881}"/>
              </a:ext>
            </a:extLst>
          </p:cNvPr>
          <p:cNvSpPr>
            <a:spLocks noChangeAspect="1" noChangeArrowheads="1"/>
          </p:cNvSpPr>
          <p:nvPr/>
        </p:nvSpPr>
        <p:spPr bwMode="auto">
          <a:xfrm>
            <a:off x="5943600" y="46664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81516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D09FB-C7EA-A43A-43AD-A2696BB13A6C}"/>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D9FB993-83CC-3A56-C4D5-8353DCB4053F}"/>
              </a:ext>
            </a:extLst>
          </p:cNvPr>
          <p:cNvSpPr>
            <a:spLocks noGrp="1"/>
          </p:cNvSpPr>
          <p:nvPr>
            <p:ph sz="quarter" idx="10"/>
          </p:nvPr>
        </p:nvSpPr>
        <p:spPr>
          <a:xfrm>
            <a:off x="1000125" y="1796501"/>
            <a:ext cx="8848725" cy="3951497"/>
          </a:xfrm>
        </p:spPr>
        <p:txBody>
          <a:bodyPr>
            <a:normAutofit/>
          </a:bodyPr>
          <a:lstStyle/>
          <a:p>
            <a:pPr marL="0" indent="0" algn="just">
              <a:buNone/>
            </a:pPr>
            <a:r>
              <a:rPr lang="en-US"/>
              <a:t>Add Student:</a:t>
            </a:r>
          </a:p>
          <a:p>
            <a:pPr lvl="1" algn="just"/>
            <a:r>
              <a:rPr lang="en-US"/>
              <a:t>Allows input of new student information.</a:t>
            </a:r>
          </a:p>
          <a:p>
            <a:pPr lvl="1" algn="just"/>
            <a:r>
              <a:rPr lang="en-US"/>
              <a:t>Automatically calculates and updates academic ranking.</a:t>
            </a:r>
          </a:p>
          <a:p>
            <a:pPr lvl="1" algn="just"/>
            <a:r>
              <a:rPr lang="en-US"/>
              <a:t>Ensures the uniqueness of student IDs.</a:t>
            </a:r>
          </a:p>
          <a:p>
            <a:pPr marL="0" indent="0" algn="just">
              <a:buNone/>
            </a:pPr>
            <a:r>
              <a:rPr lang="en-US"/>
              <a:t>Edit Student Information:</a:t>
            </a:r>
          </a:p>
          <a:p>
            <a:pPr lvl="1" algn="just"/>
            <a:r>
              <a:rPr lang="en-US"/>
              <a:t>Searches for students by ID.</a:t>
            </a:r>
          </a:p>
          <a:p>
            <a:pPr lvl="1" algn="just"/>
            <a:r>
              <a:rPr lang="en-US"/>
              <a:t>Edits student information (full name, grades).</a:t>
            </a:r>
          </a:p>
          <a:p>
            <a:pPr lvl="1" algn="just"/>
            <a:r>
              <a:rPr lang="en-US"/>
              <a:t>Automatically updates ranking after modifying grades</a:t>
            </a:r>
          </a:p>
          <a:p>
            <a:pPr marL="0" indent="0" algn="just">
              <a:buNone/>
            </a:pPr>
            <a:r>
              <a:rPr lang="en-US"/>
              <a:t>Delete Student:</a:t>
            </a:r>
          </a:p>
          <a:p>
            <a:pPr lvl="1" algn="just"/>
            <a:r>
              <a:rPr lang="en-US"/>
              <a:t>Removes student information from the list.</a:t>
            </a:r>
          </a:p>
          <a:p>
            <a:pPr lvl="1" algn="just"/>
            <a:r>
              <a:rPr lang="en-US"/>
              <a:t>Handles cases of deleting non-existent students.</a:t>
            </a:r>
          </a:p>
        </p:txBody>
      </p:sp>
      <p:sp>
        <p:nvSpPr>
          <p:cNvPr id="3" name="Slide Number Placeholder 2">
            <a:extLst>
              <a:ext uri="{FF2B5EF4-FFF2-40B4-BE49-F238E27FC236}">
                <a16:creationId xmlns:a16="http://schemas.microsoft.com/office/drawing/2014/main" id="{7528DABB-D0AE-AFE2-B7F2-6626E24C9317}"/>
              </a:ext>
            </a:extLst>
          </p:cNvPr>
          <p:cNvSpPr>
            <a:spLocks noGrp="1"/>
          </p:cNvSpPr>
          <p:nvPr>
            <p:ph type="sldNum" sz="quarter" idx="4"/>
          </p:nvPr>
        </p:nvSpPr>
        <p:spPr/>
        <p:txBody>
          <a:bodyPr/>
          <a:lstStyle/>
          <a:p>
            <a:fld id="{58FB4751-880F-D840-AAA9-3A15815CC996}" type="slidenum">
              <a:rPr lang="en-US" smtClean="0"/>
              <a:pPr/>
              <a:t>36</a:t>
            </a:fld>
            <a:endParaRPr lang="en-US" dirty="0"/>
          </a:p>
        </p:txBody>
      </p:sp>
      <p:sp>
        <p:nvSpPr>
          <p:cNvPr id="19" name="Title 18">
            <a:extLst>
              <a:ext uri="{FF2B5EF4-FFF2-40B4-BE49-F238E27FC236}">
                <a16:creationId xmlns:a16="http://schemas.microsoft.com/office/drawing/2014/main" id="{8168D571-0A98-B49E-B01C-41077AE3A1A3}"/>
              </a:ext>
            </a:extLst>
          </p:cNvPr>
          <p:cNvSpPr>
            <a:spLocks noGrp="1"/>
          </p:cNvSpPr>
          <p:nvPr>
            <p:ph type="title"/>
          </p:nvPr>
        </p:nvSpPr>
        <p:spPr>
          <a:xfrm>
            <a:off x="914400" y="914400"/>
            <a:ext cx="7534656" cy="696014"/>
          </a:xfrm>
        </p:spPr>
        <p:txBody>
          <a:bodyPr/>
          <a:lstStyle/>
          <a:p>
            <a:r>
              <a:rPr lang="en-US"/>
              <a:t>Main Functions </a:t>
            </a:r>
            <a:endParaRPr lang="en-US" sz="3200" dirty="0"/>
          </a:p>
        </p:txBody>
      </p:sp>
      <p:sp>
        <p:nvSpPr>
          <p:cNvPr id="2" name="Title 18">
            <a:extLst>
              <a:ext uri="{FF2B5EF4-FFF2-40B4-BE49-F238E27FC236}">
                <a16:creationId xmlns:a16="http://schemas.microsoft.com/office/drawing/2014/main" id="{72AA2D76-614C-DA05-BBD5-7A18E02E65F8}"/>
              </a:ext>
            </a:extLst>
          </p:cNvPr>
          <p:cNvSpPr txBox="1">
            <a:spLocks/>
          </p:cNvSpPr>
          <p:nvPr/>
        </p:nvSpPr>
        <p:spPr>
          <a:xfrm>
            <a:off x="914400" y="439076"/>
            <a:ext cx="4119513"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Student Management Application</a:t>
            </a:r>
            <a:endParaRPr lang="en-US" sz="1800" dirty="0"/>
          </a:p>
        </p:txBody>
      </p:sp>
      <p:sp>
        <p:nvSpPr>
          <p:cNvPr id="7" name="AutoShape 4" descr="Dijkstra Algorithm in Python">
            <a:extLst>
              <a:ext uri="{FF2B5EF4-FFF2-40B4-BE49-F238E27FC236}">
                <a16:creationId xmlns:a16="http://schemas.microsoft.com/office/drawing/2014/main" id="{C9E04637-EF26-D0B3-799C-59511DDF01E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4" descr="Dijkstra Algorithm in Python">
            <a:extLst>
              <a:ext uri="{FF2B5EF4-FFF2-40B4-BE49-F238E27FC236}">
                <a16:creationId xmlns:a16="http://schemas.microsoft.com/office/drawing/2014/main" id="{40D404C7-AFD7-1D00-61DA-ED7262C262C3}"/>
              </a:ext>
            </a:extLst>
          </p:cNvPr>
          <p:cNvSpPr>
            <a:spLocks noChangeAspect="1" noChangeArrowheads="1"/>
          </p:cNvSpPr>
          <p:nvPr/>
        </p:nvSpPr>
        <p:spPr bwMode="auto">
          <a:xfrm>
            <a:off x="5943600" y="46664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4149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BFCAF-B41F-707F-4949-C904C85551D8}"/>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C813E99-92D7-9C0C-5EA1-2A80294FF19B}"/>
              </a:ext>
            </a:extLst>
          </p:cNvPr>
          <p:cNvSpPr>
            <a:spLocks noGrp="1"/>
          </p:cNvSpPr>
          <p:nvPr>
            <p:ph sz="quarter" idx="10"/>
          </p:nvPr>
        </p:nvSpPr>
        <p:spPr>
          <a:xfrm>
            <a:off x="1009651" y="1907509"/>
            <a:ext cx="7881228" cy="2738181"/>
          </a:xfrm>
        </p:spPr>
        <p:txBody>
          <a:bodyPr>
            <a:normAutofit/>
          </a:bodyPr>
          <a:lstStyle/>
          <a:p>
            <a:pPr marL="0" indent="0" algn="just">
              <a:buNone/>
            </a:pPr>
            <a:r>
              <a:rPr lang="en-US"/>
              <a:t>Sort Students:</a:t>
            </a:r>
          </a:p>
          <a:p>
            <a:pPr lvl="1" algn="just"/>
            <a:r>
              <a:rPr lang="en-US"/>
              <a:t>Uses the Merge Sort algorithm to sort the student list by grades.</a:t>
            </a:r>
          </a:p>
          <a:p>
            <a:pPr lvl="1" algn="just"/>
            <a:r>
              <a:rPr lang="en-US"/>
              <a:t>Advantages of Merge Sort:</a:t>
            </a:r>
          </a:p>
          <a:p>
            <a:pPr lvl="2" algn="just"/>
            <a:r>
              <a:rPr lang="en-US"/>
              <a:t>Efficient with O(n log n) complexity.</a:t>
            </a:r>
          </a:p>
          <a:p>
            <a:pPr lvl="2" algn="just"/>
            <a:r>
              <a:rPr lang="en-US"/>
              <a:t>Stable, maintaining the original order of elements with the same value.</a:t>
            </a:r>
          </a:p>
          <a:p>
            <a:pPr marL="0" indent="0" algn="just">
              <a:buNone/>
            </a:pPr>
            <a:r>
              <a:rPr lang="en-US"/>
              <a:t>Search for Students:</a:t>
            </a:r>
          </a:p>
          <a:p>
            <a:pPr marL="457200" lvl="1" indent="0" algn="just">
              <a:buNone/>
            </a:pPr>
            <a:r>
              <a:rPr lang="en-US"/>
              <a:t>Implements the Linear Search algorithm to search for students by ID.</a:t>
            </a:r>
          </a:p>
          <a:p>
            <a:pPr marL="457200" lvl="1" indent="0" algn="just">
              <a:buNone/>
            </a:pPr>
            <a:r>
              <a:rPr lang="en-US"/>
              <a:t>Flexible choice: Can be replaced with Binary Search if the student list is sorted.</a:t>
            </a:r>
          </a:p>
        </p:txBody>
      </p:sp>
      <p:sp>
        <p:nvSpPr>
          <p:cNvPr id="3" name="Slide Number Placeholder 2">
            <a:extLst>
              <a:ext uri="{FF2B5EF4-FFF2-40B4-BE49-F238E27FC236}">
                <a16:creationId xmlns:a16="http://schemas.microsoft.com/office/drawing/2014/main" id="{1552977F-F11C-A807-FB9A-EBF69C214AAD}"/>
              </a:ext>
            </a:extLst>
          </p:cNvPr>
          <p:cNvSpPr>
            <a:spLocks noGrp="1"/>
          </p:cNvSpPr>
          <p:nvPr>
            <p:ph type="sldNum" sz="quarter" idx="4"/>
          </p:nvPr>
        </p:nvSpPr>
        <p:spPr/>
        <p:txBody>
          <a:bodyPr/>
          <a:lstStyle/>
          <a:p>
            <a:fld id="{58FB4751-880F-D840-AAA9-3A15815CC996}" type="slidenum">
              <a:rPr lang="en-US" smtClean="0"/>
              <a:pPr/>
              <a:t>37</a:t>
            </a:fld>
            <a:endParaRPr lang="en-US" dirty="0"/>
          </a:p>
        </p:txBody>
      </p:sp>
      <p:sp>
        <p:nvSpPr>
          <p:cNvPr id="19" name="Title 18">
            <a:extLst>
              <a:ext uri="{FF2B5EF4-FFF2-40B4-BE49-F238E27FC236}">
                <a16:creationId xmlns:a16="http://schemas.microsoft.com/office/drawing/2014/main" id="{75325231-A573-30F3-52EE-F5962AFB808D}"/>
              </a:ext>
            </a:extLst>
          </p:cNvPr>
          <p:cNvSpPr>
            <a:spLocks noGrp="1"/>
          </p:cNvSpPr>
          <p:nvPr>
            <p:ph type="title"/>
          </p:nvPr>
        </p:nvSpPr>
        <p:spPr>
          <a:xfrm>
            <a:off x="914400" y="906154"/>
            <a:ext cx="7534656" cy="696014"/>
          </a:xfrm>
        </p:spPr>
        <p:txBody>
          <a:bodyPr/>
          <a:lstStyle/>
          <a:p>
            <a:r>
              <a:rPr lang="en-US"/>
              <a:t>Sorting and Searching</a:t>
            </a:r>
            <a:endParaRPr lang="en-US" sz="3200" dirty="0"/>
          </a:p>
        </p:txBody>
      </p:sp>
      <p:sp>
        <p:nvSpPr>
          <p:cNvPr id="2" name="Title 18">
            <a:extLst>
              <a:ext uri="{FF2B5EF4-FFF2-40B4-BE49-F238E27FC236}">
                <a16:creationId xmlns:a16="http://schemas.microsoft.com/office/drawing/2014/main" id="{AE77E6B5-4DF1-F784-766E-1853334B7C6F}"/>
              </a:ext>
            </a:extLst>
          </p:cNvPr>
          <p:cNvSpPr txBox="1">
            <a:spLocks/>
          </p:cNvSpPr>
          <p:nvPr/>
        </p:nvSpPr>
        <p:spPr>
          <a:xfrm>
            <a:off x="914400" y="439076"/>
            <a:ext cx="4119513"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Student Management Application</a:t>
            </a:r>
            <a:endParaRPr lang="en-US" sz="1800" dirty="0"/>
          </a:p>
        </p:txBody>
      </p:sp>
      <p:sp>
        <p:nvSpPr>
          <p:cNvPr id="7" name="AutoShape 4" descr="Dijkstra Algorithm in Python">
            <a:extLst>
              <a:ext uri="{FF2B5EF4-FFF2-40B4-BE49-F238E27FC236}">
                <a16:creationId xmlns:a16="http://schemas.microsoft.com/office/drawing/2014/main" id="{26752DCE-F0B6-4DE1-63BF-42C980E7400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4" descr="Dijkstra Algorithm in Python">
            <a:extLst>
              <a:ext uri="{FF2B5EF4-FFF2-40B4-BE49-F238E27FC236}">
                <a16:creationId xmlns:a16="http://schemas.microsoft.com/office/drawing/2014/main" id="{DE354A8A-A51F-C53B-B18B-C872075E0AE6}"/>
              </a:ext>
            </a:extLst>
          </p:cNvPr>
          <p:cNvSpPr>
            <a:spLocks noChangeAspect="1" noChangeArrowheads="1"/>
          </p:cNvSpPr>
          <p:nvPr/>
        </p:nvSpPr>
        <p:spPr bwMode="auto">
          <a:xfrm>
            <a:off x="5943600" y="46664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414293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800CD-F0B3-761C-A133-49D6DC38664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D9AA80F-0360-B85B-9319-7F44241149A9}"/>
              </a:ext>
            </a:extLst>
          </p:cNvPr>
          <p:cNvSpPr>
            <a:spLocks noGrp="1"/>
          </p:cNvSpPr>
          <p:nvPr>
            <p:ph type="sldNum" sz="quarter" idx="4"/>
          </p:nvPr>
        </p:nvSpPr>
        <p:spPr/>
        <p:txBody>
          <a:bodyPr/>
          <a:lstStyle/>
          <a:p>
            <a:fld id="{58FB4751-880F-D840-AAA9-3A15815CC996}" type="slidenum">
              <a:rPr lang="en-US" smtClean="0"/>
              <a:pPr/>
              <a:t>38</a:t>
            </a:fld>
            <a:endParaRPr lang="en-US" dirty="0"/>
          </a:p>
        </p:txBody>
      </p:sp>
      <p:sp>
        <p:nvSpPr>
          <p:cNvPr id="19" name="Title 18">
            <a:extLst>
              <a:ext uri="{FF2B5EF4-FFF2-40B4-BE49-F238E27FC236}">
                <a16:creationId xmlns:a16="http://schemas.microsoft.com/office/drawing/2014/main" id="{3B8321F8-61BD-AA0E-CD6C-2E7B0B500854}"/>
              </a:ext>
            </a:extLst>
          </p:cNvPr>
          <p:cNvSpPr>
            <a:spLocks noGrp="1"/>
          </p:cNvSpPr>
          <p:nvPr>
            <p:ph type="title"/>
          </p:nvPr>
        </p:nvSpPr>
        <p:spPr>
          <a:xfrm>
            <a:off x="914400" y="906154"/>
            <a:ext cx="7534656" cy="696014"/>
          </a:xfrm>
        </p:spPr>
        <p:txBody>
          <a:bodyPr/>
          <a:lstStyle/>
          <a:p>
            <a:r>
              <a:rPr lang="en-US"/>
              <a:t>Console Interface</a:t>
            </a:r>
            <a:endParaRPr lang="en-US" sz="3200" dirty="0"/>
          </a:p>
        </p:txBody>
      </p:sp>
      <p:sp>
        <p:nvSpPr>
          <p:cNvPr id="2" name="Title 18">
            <a:extLst>
              <a:ext uri="{FF2B5EF4-FFF2-40B4-BE49-F238E27FC236}">
                <a16:creationId xmlns:a16="http://schemas.microsoft.com/office/drawing/2014/main" id="{75515525-EDCE-F583-B0EE-33DADFF5E0E2}"/>
              </a:ext>
            </a:extLst>
          </p:cNvPr>
          <p:cNvSpPr txBox="1">
            <a:spLocks/>
          </p:cNvSpPr>
          <p:nvPr/>
        </p:nvSpPr>
        <p:spPr>
          <a:xfrm>
            <a:off x="914400" y="439076"/>
            <a:ext cx="4119513"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Student Management Application</a:t>
            </a:r>
            <a:endParaRPr lang="en-US" sz="1800" dirty="0"/>
          </a:p>
        </p:txBody>
      </p:sp>
      <p:sp>
        <p:nvSpPr>
          <p:cNvPr id="7" name="AutoShape 4" descr="Dijkstra Algorithm in Python">
            <a:extLst>
              <a:ext uri="{FF2B5EF4-FFF2-40B4-BE49-F238E27FC236}">
                <a16:creationId xmlns:a16="http://schemas.microsoft.com/office/drawing/2014/main" id="{49D3A6D8-426B-E82B-469F-2AF60BCB14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9E953882-CD56-DC80-5AB9-3FFB046D769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914700" y="1720840"/>
            <a:ext cx="8201032" cy="3155914"/>
          </a:xfrm>
          <a:prstGeom prst="rect">
            <a:avLst/>
          </a:prstGeom>
        </p:spPr>
      </p:pic>
      <p:sp>
        <p:nvSpPr>
          <p:cNvPr id="5" name="TextBox 4">
            <a:extLst>
              <a:ext uri="{FF2B5EF4-FFF2-40B4-BE49-F238E27FC236}">
                <a16:creationId xmlns:a16="http://schemas.microsoft.com/office/drawing/2014/main" id="{BA82FB5B-3845-2F50-92F1-42819613CC20}"/>
              </a:ext>
            </a:extLst>
          </p:cNvPr>
          <p:cNvSpPr txBox="1"/>
          <p:nvPr/>
        </p:nvSpPr>
        <p:spPr>
          <a:xfrm>
            <a:off x="914400" y="1720840"/>
            <a:ext cx="6200965" cy="3416320"/>
          </a:xfrm>
          <a:prstGeom prst="rect">
            <a:avLst/>
          </a:prstGeom>
          <a:noFill/>
        </p:spPr>
        <p:txBody>
          <a:bodyPr wrap="square" rtlCol="0">
            <a:spAutoFit/>
          </a:bodyPr>
          <a:lstStyle/>
          <a:p>
            <a:pPr algn="just"/>
            <a:r>
              <a:rPr lang="en-US"/>
              <a:t>Key functionalities accessible via the console:</a:t>
            </a:r>
          </a:p>
          <a:p>
            <a:pPr marL="742950" lvl="1" indent="-285750" algn="just">
              <a:buFont typeface="Arial" panose="020B0604020202020204" pitchFamily="34" charset="0"/>
              <a:buChar char="•"/>
            </a:pPr>
            <a:r>
              <a:rPr lang="en-US"/>
              <a:t>Add Student: Input student details (ID, name, marks) and add them to the system.Edit Student: Modify existing student information by searching with their ID.</a:t>
            </a:r>
          </a:p>
          <a:p>
            <a:pPr marL="742950" lvl="1" indent="-285750" algn="just">
              <a:buFont typeface="Arial" panose="020B0604020202020204" pitchFamily="34" charset="0"/>
              <a:buChar char="•"/>
            </a:pPr>
            <a:r>
              <a:rPr lang="en-US"/>
              <a:t>Delete Student: Remove a student record using their unique ID.</a:t>
            </a:r>
          </a:p>
          <a:p>
            <a:pPr marL="742950" lvl="1" indent="-285750" algn="just">
              <a:buFont typeface="Arial" panose="020B0604020202020204" pitchFamily="34" charset="0"/>
              <a:buChar char="•"/>
            </a:pPr>
            <a:r>
              <a:rPr lang="en-US"/>
              <a:t>Sort Students by Marks: Arrange the student records in ascending or descending order based on their marks.</a:t>
            </a:r>
          </a:p>
          <a:p>
            <a:pPr marL="742950" lvl="1" indent="-285750" algn="just">
              <a:buFont typeface="Arial" panose="020B0604020202020204" pitchFamily="34" charset="0"/>
              <a:buChar char="•"/>
            </a:pPr>
            <a:r>
              <a:rPr lang="en-US"/>
              <a:t>Search Student by ID: Quickly locate and display the information of a specific student.</a:t>
            </a:r>
          </a:p>
          <a:p>
            <a:pPr marL="742950" lvl="1" indent="-285750" algn="just">
              <a:buFont typeface="Arial" panose="020B0604020202020204" pitchFamily="34" charset="0"/>
              <a:buChar char="•"/>
            </a:pPr>
            <a:r>
              <a:rPr lang="en-US"/>
              <a:t>Display All Students: View a comprehensive list of all students stored in the system.</a:t>
            </a:r>
          </a:p>
        </p:txBody>
      </p:sp>
    </p:spTree>
    <p:extLst>
      <p:ext uri="{BB962C8B-B14F-4D97-AF65-F5344CB8AC3E}">
        <p14:creationId xmlns:p14="http://schemas.microsoft.com/office/powerpoint/2010/main" val="2188448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2A9D4-D8AE-3231-4423-9482F9D3F1FA}"/>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F679CFB-C4F0-6BF6-617D-34AFD873CD82}"/>
              </a:ext>
            </a:extLst>
          </p:cNvPr>
          <p:cNvSpPr>
            <a:spLocks noGrp="1"/>
          </p:cNvSpPr>
          <p:nvPr>
            <p:ph sz="quarter" idx="10"/>
          </p:nvPr>
        </p:nvSpPr>
        <p:spPr>
          <a:xfrm>
            <a:off x="1000126" y="1928307"/>
            <a:ext cx="7881228" cy="2643693"/>
          </a:xfrm>
        </p:spPr>
        <p:txBody>
          <a:bodyPr>
            <a:normAutofit lnSpcReduction="10000"/>
          </a:bodyPr>
          <a:lstStyle/>
          <a:p>
            <a:pPr marL="0" indent="0" algn="just">
              <a:buNone/>
            </a:pPr>
            <a:r>
              <a:rPr lang="en-US"/>
              <a:t>Error Handling:</a:t>
            </a:r>
          </a:p>
          <a:p>
            <a:pPr lvl="1" algn="just"/>
            <a:r>
              <a:rPr lang="en-US"/>
              <a:t>Input validation: Validates input data to ensure validity (e.g., ID must be a positive integer, grades must be between 0 and 10).</a:t>
            </a:r>
          </a:p>
          <a:p>
            <a:pPr lvl="1" algn="just"/>
            <a:r>
              <a:rPr lang="en-US"/>
              <a:t>Exception handling: Handles exceptions that may occur during program execution (e.g., NullPointerException, ArrayIndexOutOfBoundsException).</a:t>
            </a:r>
          </a:p>
          <a:p>
            <a:pPr marL="0" indent="0" algn="just">
              <a:buNone/>
            </a:pPr>
            <a:r>
              <a:rPr lang="en-US"/>
              <a:t>Testing:</a:t>
            </a:r>
          </a:p>
          <a:p>
            <a:pPr lvl="1" algn="just"/>
            <a:r>
              <a:rPr lang="en-US"/>
              <a:t>Performs tests with various datasets to ensure the application works correctly in all cases.</a:t>
            </a:r>
          </a:p>
          <a:p>
            <a:pPr lvl="1" algn="just"/>
            <a:r>
              <a:rPr lang="en-US"/>
              <a:t>Records test results for tracking and analysis.</a:t>
            </a:r>
          </a:p>
        </p:txBody>
      </p:sp>
      <p:sp>
        <p:nvSpPr>
          <p:cNvPr id="3" name="Slide Number Placeholder 2">
            <a:extLst>
              <a:ext uri="{FF2B5EF4-FFF2-40B4-BE49-F238E27FC236}">
                <a16:creationId xmlns:a16="http://schemas.microsoft.com/office/drawing/2014/main" id="{F84C4C45-C954-3724-CBAE-12634F52776F}"/>
              </a:ext>
            </a:extLst>
          </p:cNvPr>
          <p:cNvSpPr>
            <a:spLocks noGrp="1"/>
          </p:cNvSpPr>
          <p:nvPr>
            <p:ph type="sldNum" sz="quarter" idx="4"/>
          </p:nvPr>
        </p:nvSpPr>
        <p:spPr/>
        <p:txBody>
          <a:bodyPr/>
          <a:lstStyle/>
          <a:p>
            <a:fld id="{58FB4751-880F-D840-AAA9-3A15815CC996}" type="slidenum">
              <a:rPr lang="en-US" smtClean="0"/>
              <a:pPr/>
              <a:t>39</a:t>
            </a:fld>
            <a:endParaRPr lang="en-US" dirty="0"/>
          </a:p>
        </p:txBody>
      </p:sp>
      <p:sp>
        <p:nvSpPr>
          <p:cNvPr id="19" name="Title 18">
            <a:extLst>
              <a:ext uri="{FF2B5EF4-FFF2-40B4-BE49-F238E27FC236}">
                <a16:creationId xmlns:a16="http://schemas.microsoft.com/office/drawing/2014/main" id="{973F773E-0BEA-DF3C-9621-574E6863491C}"/>
              </a:ext>
            </a:extLst>
          </p:cNvPr>
          <p:cNvSpPr>
            <a:spLocks noGrp="1"/>
          </p:cNvSpPr>
          <p:nvPr>
            <p:ph type="title"/>
          </p:nvPr>
        </p:nvSpPr>
        <p:spPr>
          <a:xfrm>
            <a:off x="914400" y="1008888"/>
            <a:ext cx="7534656" cy="696014"/>
          </a:xfrm>
        </p:spPr>
        <p:txBody>
          <a:bodyPr/>
          <a:lstStyle/>
          <a:p>
            <a:r>
              <a:rPr lang="en-US"/>
              <a:t>Rigorous Error Handling and Testing</a:t>
            </a:r>
            <a:endParaRPr lang="en-US" sz="3200" dirty="0"/>
          </a:p>
        </p:txBody>
      </p:sp>
      <p:sp>
        <p:nvSpPr>
          <p:cNvPr id="2" name="Title 18">
            <a:extLst>
              <a:ext uri="{FF2B5EF4-FFF2-40B4-BE49-F238E27FC236}">
                <a16:creationId xmlns:a16="http://schemas.microsoft.com/office/drawing/2014/main" id="{84467726-80E2-F1F9-43B2-A7BDDC936971}"/>
              </a:ext>
            </a:extLst>
          </p:cNvPr>
          <p:cNvSpPr txBox="1">
            <a:spLocks/>
          </p:cNvSpPr>
          <p:nvPr/>
        </p:nvSpPr>
        <p:spPr>
          <a:xfrm>
            <a:off x="914400" y="439076"/>
            <a:ext cx="4119513"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Student Management Application</a:t>
            </a:r>
            <a:endParaRPr lang="en-US" sz="1800" dirty="0"/>
          </a:p>
        </p:txBody>
      </p:sp>
      <p:sp>
        <p:nvSpPr>
          <p:cNvPr id="7" name="AutoShape 4" descr="Dijkstra Algorithm in Python">
            <a:extLst>
              <a:ext uri="{FF2B5EF4-FFF2-40B4-BE49-F238E27FC236}">
                <a16:creationId xmlns:a16="http://schemas.microsoft.com/office/drawing/2014/main" id="{B80F9F28-103C-D74B-6999-EFC281E327E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4" descr="Dijkstra Algorithm in Python">
            <a:extLst>
              <a:ext uri="{FF2B5EF4-FFF2-40B4-BE49-F238E27FC236}">
                <a16:creationId xmlns:a16="http://schemas.microsoft.com/office/drawing/2014/main" id="{50640C6A-0485-F3E1-4EA8-0BCE2FB9D90B}"/>
              </a:ext>
            </a:extLst>
          </p:cNvPr>
          <p:cNvSpPr>
            <a:spLocks noChangeAspect="1" noChangeArrowheads="1"/>
          </p:cNvSpPr>
          <p:nvPr/>
        </p:nvSpPr>
        <p:spPr bwMode="auto">
          <a:xfrm>
            <a:off x="5943600" y="46664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77297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a:t>The Building Blocks of Computer Science</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7107810" cy="2004987"/>
          </a:xfrm>
        </p:spPr>
        <p:txBody>
          <a:bodyPr/>
          <a:lstStyle/>
          <a:p>
            <a:r>
              <a:rPr lang="en-US"/>
              <a:t>Data structures and algorithms are fundamental to computer science.</a:t>
            </a:r>
          </a:p>
          <a:p>
            <a:r>
              <a:rPr lang="en-US"/>
              <a:t>They provide efficient ways to organize, store, and process data.</a:t>
            </a:r>
          </a:p>
          <a:p>
            <a:r>
              <a:rPr lang="en-US"/>
              <a:t>Understanding them is crucial for developing efficient and optimized software.</a:t>
            </a:r>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B5F43-0ADD-11F6-5CC3-7A6691A2BD4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3A1970-79E1-8E67-57C9-46D6048DBD93}"/>
              </a:ext>
            </a:extLst>
          </p:cNvPr>
          <p:cNvSpPr>
            <a:spLocks noGrp="1"/>
          </p:cNvSpPr>
          <p:nvPr>
            <p:ph type="sldNum" sz="quarter" idx="4"/>
          </p:nvPr>
        </p:nvSpPr>
        <p:spPr/>
        <p:txBody>
          <a:bodyPr/>
          <a:lstStyle/>
          <a:p>
            <a:fld id="{58FB4751-880F-D840-AAA9-3A15815CC996}" type="slidenum">
              <a:rPr lang="en-US" smtClean="0"/>
              <a:pPr/>
              <a:t>40</a:t>
            </a:fld>
            <a:endParaRPr lang="en-US" dirty="0"/>
          </a:p>
        </p:txBody>
      </p:sp>
      <p:sp>
        <p:nvSpPr>
          <p:cNvPr id="19" name="Title 18">
            <a:extLst>
              <a:ext uri="{FF2B5EF4-FFF2-40B4-BE49-F238E27FC236}">
                <a16:creationId xmlns:a16="http://schemas.microsoft.com/office/drawing/2014/main" id="{D9FA9F8E-BC3A-C5F8-BDAB-05971E73662A}"/>
              </a:ext>
            </a:extLst>
          </p:cNvPr>
          <p:cNvSpPr>
            <a:spLocks noGrp="1"/>
          </p:cNvSpPr>
          <p:nvPr>
            <p:ph type="title"/>
          </p:nvPr>
        </p:nvSpPr>
        <p:spPr>
          <a:xfrm>
            <a:off x="914400" y="937707"/>
            <a:ext cx="7534656" cy="696014"/>
          </a:xfrm>
        </p:spPr>
        <p:txBody>
          <a:bodyPr/>
          <a:lstStyle/>
          <a:p>
            <a:r>
              <a:rPr lang="en-US"/>
              <a:t>Test Result</a:t>
            </a:r>
            <a:endParaRPr lang="en-US" sz="3200" dirty="0"/>
          </a:p>
        </p:txBody>
      </p:sp>
      <p:sp>
        <p:nvSpPr>
          <p:cNvPr id="2" name="Title 18">
            <a:extLst>
              <a:ext uri="{FF2B5EF4-FFF2-40B4-BE49-F238E27FC236}">
                <a16:creationId xmlns:a16="http://schemas.microsoft.com/office/drawing/2014/main" id="{19EB537D-941F-46FB-7F19-200C33B23FDF}"/>
              </a:ext>
            </a:extLst>
          </p:cNvPr>
          <p:cNvSpPr txBox="1">
            <a:spLocks/>
          </p:cNvSpPr>
          <p:nvPr/>
        </p:nvSpPr>
        <p:spPr>
          <a:xfrm>
            <a:off x="914400" y="439076"/>
            <a:ext cx="4119513"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Student Management Application</a:t>
            </a:r>
            <a:endParaRPr lang="en-US" sz="1800" dirty="0"/>
          </a:p>
        </p:txBody>
      </p:sp>
      <p:sp>
        <p:nvSpPr>
          <p:cNvPr id="7" name="AutoShape 4" descr="Dijkstra Algorithm in Python">
            <a:extLst>
              <a:ext uri="{FF2B5EF4-FFF2-40B4-BE49-F238E27FC236}">
                <a16:creationId xmlns:a16="http://schemas.microsoft.com/office/drawing/2014/main" id="{439462ED-67B5-CA86-CE76-5C3C57ABCEC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4" descr="Dijkstra Algorithm in Python">
            <a:extLst>
              <a:ext uri="{FF2B5EF4-FFF2-40B4-BE49-F238E27FC236}">
                <a16:creationId xmlns:a16="http://schemas.microsoft.com/office/drawing/2014/main" id="{F4A43F40-2A3D-39A8-C416-B7157918A02E}"/>
              </a:ext>
            </a:extLst>
          </p:cNvPr>
          <p:cNvSpPr>
            <a:spLocks noChangeAspect="1" noChangeArrowheads="1"/>
          </p:cNvSpPr>
          <p:nvPr/>
        </p:nvSpPr>
        <p:spPr bwMode="auto">
          <a:xfrm>
            <a:off x="5943600" y="46664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33354B34-D09A-C7D7-4BE5-A5F583760DF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543176" y="1741995"/>
            <a:ext cx="6628840" cy="4676929"/>
          </a:xfrm>
          <a:prstGeom prst="rect">
            <a:avLst/>
          </a:prstGeom>
        </p:spPr>
      </p:pic>
    </p:spTree>
    <p:extLst>
      <p:ext uri="{BB962C8B-B14F-4D97-AF65-F5344CB8AC3E}">
        <p14:creationId xmlns:p14="http://schemas.microsoft.com/office/powerpoint/2010/main" val="1288722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678A9CC-818B-3042-3C27-F8C623E6171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F810D9A-15C9-59FB-68C8-728A7ECE0675}"/>
              </a:ext>
            </a:extLst>
          </p:cNvPr>
          <p:cNvSpPr>
            <a:spLocks noGrp="1"/>
          </p:cNvSpPr>
          <p:nvPr>
            <p:ph type="title"/>
          </p:nvPr>
        </p:nvSpPr>
        <p:spPr>
          <a:xfrm>
            <a:off x="5321642" y="3247768"/>
            <a:ext cx="6540843" cy="814734"/>
          </a:xfrm>
        </p:spPr>
        <p:txBody>
          <a:bodyPr anchor="b"/>
          <a:lstStyle/>
          <a:p>
            <a:r>
              <a:rPr lang="en-US"/>
              <a:t>Algorithm Efficiency</a:t>
            </a:r>
          </a:p>
        </p:txBody>
      </p:sp>
      <p:pic>
        <p:nvPicPr>
          <p:cNvPr id="4" name="Picture Placeholder 3" descr="A person holding a plant">
            <a:extLst>
              <a:ext uri="{FF2B5EF4-FFF2-40B4-BE49-F238E27FC236}">
                <a16:creationId xmlns:a16="http://schemas.microsoft.com/office/drawing/2014/main" id="{6F719E22-FEBC-78B7-4D70-BD2F9FA994FF}"/>
              </a:ext>
            </a:extLst>
          </p:cNvPr>
          <p:cNvPicPr>
            <a:picLocks noGrp="1" noChangeAspect="1"/>
          </p:cNvPicPr>
          <p:nvPr>
            <p:ph type="pic" sz="quarter" idx="11"/>
          </p:nvPr>
        </p:nvPicPr>
        <p:blipFill rotWithShape="1">
          <a:blip r:embed="rId3"/>
          <a:srcRect l="24497" r="24497"/>
          <a:stretch/>
        </p:blipFill>
        <p:spPr>
          <a:xfrm>
            <a:off x="-1" y="261780"/>
            <a:ext cx="5046134" cy="6596220"/>
          </a:xfrm>
          <a:solidFill>
            <a:schemeClr val="tx1"/>
          </a:solidFill>
        </p:spPr>
      </p:pic>
    </p:spTree>
    <p:extLst>
      <p:ext uri="{BB962C8B-B14F-4D97-AF65-F5344CB8AC3E}">
        <p14:creationId xmlns:p14="http://schemas.microsoft.com/office/powerpoint/2010/main" val="71093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34D5C-6098-696D-0CB0-DDB2E2330E57}"/>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00ECB4D-654C-27F6-DC97-C51441DB36D8}"/>
              </a:ext>
            </a:extLst>
          </p:cNvPr>
          <p:cNvSpPr>
            <a:spLocks noGrp="1"/>
          </p:cNvSpPr>
          <p:nvPr>
            <p:ph sz="quarter" idx="10"/>
          </p:nvPr>
        </p:nvSpPr>
        <p:spPr>
          <a:xfrm>
            <a:off x="957263" y="2126015"/>
            <a:ext cx="9569020" cy="3146201"/>
          </a:xfrm>
        </p:spPr>
        <p:txBody>
          <a:bodyPr>
            <a:normAutofit/>
          </a:bodyPr>
          <a:lstStyle/>
          <a:p>
            <a:pPr algn="just"/>
            <a:r>
              <a:rPr lang="en-US"/>
              <a:t>User Expectations: Users expect applications to be responsive and efficient. Slow performance can lead to frustration and dissatisfaction.</a:t>
            </a:r>
          </a:p>
          <a:p>
            <a:pPr algn="just"/>
            <a:r>
              <a:rPr lang="en-US"/>
              <a:t>Resource Consumption: Inefficient algorithms can consume excessive processing power and memory, impacting overall system performance.</a:t>
            </a:r>
          </a:p>
          <a:p>
            <a:pPr algn="just"/>
            <a:r>
              <a:rPr lang="en-US"/>
              <a:t>Scalability: As datasets grow, the efficiency of algorithms becomes even more critical. A poorly chosen algorithm can cripple an application's ability to handle larger workloads.</a:t>
            </a:r>
          </a:p>
          <a:p>
            <a:pPr algn="just"/>
            <a:r>
              <a:rPr lang="en-US"/>
              <a:t>The Bottom Line: Algorithm efficiency directly impacts user experience, resource utilization, and the scalability of your applications.</a:t>
            </a:r>
          </a:p>
        </p:txBody>
      </p:sp>
      <p:sp>
        <p:nvSpPr>
          <p:cNvPr id="3" name="Slide Number Placeholder 2">
            <a:extLst>
              <a:ext uri="{FF2B5EF4-FFF2-40B4-BE49-F238E27FC236}">
                <a16:creationId xmlns:a16="http://schemas.microsoft.com/office/drawing/2014/main" id="{DB9CD03B-9CED-163E-9C65-4A81F09FC990}"/>
              </a:ext>
            </a:extLst>
          </p:cNvPr>
          <p:cNvSpPr>
            <a:spLocks noGrp="1"/>
          </p:cNvSpPr>
          <p:nvPr>
            <p:ph type="sldNum" sz="quarter" idx="4"/>
          </p:nvPr>
        </p:nvSpPr>
        <p:spPr/>
        <p:txBody>
          <a:bodyPr/>
          <a:lstStyle/>
          <a:p>
            <a:fld id="{58FB4751-880F-D840-AAA9-3A15815CC996}" type="slidenum">
              <a:rPr lang="en-US" smtClean="0"/>
              <a:pPr/>
              <a:t>42</a:t>
            </a:fld>
            <a:endParaRPr lang="en-US" dirty="0"/>
          </a:p>
        </p:txBody>
      </p:sp>
      <p:sp>
        <p:nvSpPr>
          <p:cNvPr id="19" name="Title 18">
            <a:extLst>
              <a:ext uri="{FF2B5EF4-FFF2-40B4-BE49-F238E27FC236}">
                <a16:creationId xmlns:a16="http://schemas.microsoft.com/office/drawing/2014/main" id="{8E298339-CCF9-398B-20B0-18B232386147}"/>
              </a:ext>
            </a:extLst>
          </p:cNvPr>
          <p:cNvSpPr>
            <a:spLocks noGrp="1"/>
          </p:cNvSpPr>
          <p:nvPr>
            <p:ph type="title"/>
          </p:nvPr>
        </p:nvSpPr>
        <p:spPr>
          <a:xfrm>
            <a:off x="914400" y="1008888"/>
            <a:ext cx="7534656" cy="696014"/>
          </a:xfrm>
        </p:spPr>
        <p:txBody>
          <a:bodyPr/>
          <a:lstStyle/>
          <a:p>
            <a:r>
              <a:rPr lang="en-US"/>
              <a:t>Performance is Key!</a:t>
            </a:r>
            <a:endParaRPr lang="en-US" sz="3200" dirty="0"/>
          </a:p>
        </p:txBody>
      </p:sp>
      <p:sp>
        <p:nvSpPr>
          <p:cNvPr id="2" name="Title 18">
            <a:extLst>
              <a:ext uri="{FF2B5EF4-FFF2-40B4-BE49-F238E27FC236}">
                <a16:creationId xmlns:a16="http://schemas.microsoft.com/office/drawing/2014/main" id="{5804EFD4-F2A5-7065-F8B3-42F1A0BD99B8}"/>
              </a:ext>
            </a:extLst>
          </p:cNvPr>
          <p:cNvSpPr txBox="1">
            <a:spLocks/>
          </p:cNvSpPr>
          <p:nvPr/>
        </p:nvSpPr>
        <p:spPr>
          <a:xfrm>
            <a:off x="914400" y="439076"/>
            <a:ext cx="4827373"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Algorithm Efficiency - Why It Matters</a:t>
            </a:r>
            <a:endParaRPr lang="en-US" sz="1800" dirty="0"/>
          </a:p>
        </p:txBody>
      </p:sp>
      <p:sp>
        <p:nvSpPr>
          <p:cNvPr id="7" name="AutoShape 4" descr="Dijkstra Algorithm in Python">
            <a:extLst>
              <a:ext uri="{FF2B5EF4-FFF2-40B4-BE49-F238E27FC236}">
                <a16:creationId xmlns:a16="http://schemas.microsoft.com/office/drawing/2014/main" id="{72F732E5-1E10-9CFB-C89D-FD73A67C2C9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4" descr="Dijkstra Algorithm in Python">
            <a:extLst>
              <a:ext uri="{FF2B5EF4-FFF2-40B4-BE49-F238E27FC236}">
                <a16:creationId xmlns:a16="http://schemas.microsoft.com/office/drawing/2014/main" id="{1FC8039A-E661-02A9-1253-1428ED315891}"/>
              </a:ext>
            </a:extLst>
          </p:cNvPr>
          <p:cNvSpPr>
            <a:spLocks noChangeAspect="1" noChangeArrowheads="1"/>
          </p:cNvSpPr>
          <p:nvPr/>
        </p:nvSpPr>
        <p:spPr bwMode="auto">
          <a:xfrm>
            <a:off x="5943600" y="46664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38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61872-3F68-4537-D2EB-3DFAC4F5E857}"/>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46961F7-33B4-C2D0-0755-426487E3C44B}"/>
              </a:ext>
            </a:extLst>
          </p:cNvPr>
          <p:cNvSpPr>
            <a:spLocks noGrp="1"/>
          </p:cNvSpPr>
          <p:nvPr>
            <p:ph sz="quarter" idx="10"/>
          </p:nvPr>
        </p:nvSpPr>
        <p:spPr>
          <a:xfrm>
            <a:off x="957263" y="2007254"/>
            <a:ext cx="9569020" cy="2945606"/>
          </a:xfrm>
        </p:spPr>
        <p:txBody>
          <a:bodyPr>
            <a:normAutofit/>
          </a:bodyPr>
          <a:lstStyle/>
          <a:p>
            <a:pPr marL="0" indent="0" algn="just">
              <a:buNone/>
            </a:pPr>
            <a:r>
              <a:rPr lang="en-US"/>
              <a:t>Time Complexity:</a:t>
            </a:r>
          </a:p>
          <a:p>
            <a:pPr lvl="1" algn="just"/>
            <a:r>
              <a:rPr lang="en-US"/>
              <a:t>Focuses on how the runtime of an algorithm increases as the input size grows.Expressed using Big O notation (e.g., O(n), O(n log n), O(n^2)).</a:t>
            </a:r>
          </a:p>
          <a:p>
            <a:pPr lvl="1" algn="just"/>
            <a:r>
              <a:rPr lang="en-US"/>
              <a:t>Provides a theoretical understanding of an algorithm's efficiency.</a:t>
            </a:r>
          </a:p>
          <a:p>
            <a:pPr marL="0" indent="0" algn="just">
              <a:buNone/>
            </a:pPr>
            <a:r>
              <a:rPr lang="en-US"/>
              <a:t>Empirical Measurement:</a:t>
            </a:r>
          </a:p>
          <a:p>
            <a:pPr lvl="1" algn="just"/>
            <a:r>
              <a:rPr lang="en-US"/>
              <a:t>Involves running the algorithm with various input sizes and recording the actual execution time.</a:t>
            </a:r>
          </a:p>
          <a:p>
            <a:pPr lvl="1" algn="just"/>
            <a:r>
              <a:rPr lang="en-US"/>
              <a:t>Offers practical insights into performance in real-world scenarios.</a:t>
            </a:r>
          </a:p>
          <a:p>
            <a:pPr lvl="1" algn="just"/>
            <a:r>
              <a:rPr lang="en-US"/>
              <a:t>Complements theoretical analysis with concrete data.</a:t>
            </a:r>
          </a:p>
        </p:txBody>
      </p:sp>
      <p:sp>
        <p:nvSpPr>
          <p:cNvPr id="3" name="Slide Number Placeholder 2">
            <a:extLst>
              <a:ext uri="{FF2B5EF4-FFF2-40B4-BE49-F238E27FC236}">
                <a16:creationId xmlns:a16="http://schemas.microsoft.com/office/drawing/2014/main" id="{781D4A10-4CCB-E2C6-CAEE-2A83C3B37D17}"/>
              </a:ext>
            </a:extLst>
          </p:cNvPr>
          <p:cNvSpPr>
            <a:spLocks noGrp="1"/>
          </p:cNvSpPr>
          <p:nvPr>
            <p:ph type="sldNum" sz="quarter" idx="4"/>
          </p:nvPr>
        </p:nvSpPr>
        <p:spPr/>
        <p:txBody>
          <a:bodyPr/>
          <a:lstStyle/>
          <a:p>
            <a:fld id="{58FB4751-880F-D840-AAA9-3A15815CC996}" type="slidenum">
              <a:rPr lang="en-US" smtClean="0"/>
              <a:pPr/>
              <a:t>43</a:t>
            </a:fld>
            <a:endParaRPr lang="en-US" dirty="0"/>
          </a:p>
        </p:txBody>
      </p:sp>
      <p:sp>
        <p:nvSpPr>
          <p:cNvPr id="19" name="Title 18">
            <a:extLst>
              <a:ext uri="{FF2B5EF4-FFF2-40B4-BE49-F238E27FC236}">
                <a16:creationId xmlns:a16="http://schemas.microsoft.com/office/drawing/2014/main" id="{D9D11F10-88BD-EAAD-B8C6-EA3DD65F07AE}"/>
              </a:ext>
            </a:extLst>
          </p:cNvPr>
          <p:cNvSpPr>
            <a:spLocks noGrp="1"/>
          </p:cNvSpPr>
          <p:nvPr>
            <p:ph type="title"/>
          </p:nvPr>
        </p:nvSpPr>
        <p:spPr>
          <a:xfrm>
            <a:off x="914399" y="799070"/>
            <a:ext cx="8905104" cy="905832"/>
          </a:xfrm>
        </p:spPr>
        <p:txBody>
          <a:bodyPr/>
          <a:lstStyle/>
          <a:p>
            <a:r>
              <a:rPr lang="en-US"/>
              <a:t>How do we know if an algorithm is efficient?</a:t>
            </a:r>
            <a:endParaRPr lang="en-US" sz="3200" dirty="0"/>
          </a:p>
        </p:txBody>
      </p:sp>
      <p:sp>
        <p:nvSpPr>
          <p:cNvPr id="2" name="Title 18">
            <a:extLst>
              <a:ext uri="{FF2B5EF4-FFF2-40B4-BE49-F238E27FC236}">
                <a16:creationId xmlns:a16="http://schemas.microsoft.com/office/drawing/2014/main" id="{1A2F6FF9-CDE2-C670-9CAE-B7CF07875ACF}"/>
              </a:ext>
            </a:extLst>
          </p:cNvPr>
          <p:cNvSpPr txBox="1">
            <a:spLocks/>
          </p:cNvSpPr>
          <p:nvPr/>
        </p:nvSpPr>
        <p:spPr>
          <a:xfrm>
            <a:off x="914400" y="439076"/>
            <a:ext cx="4827373"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Measuring Algorithm Efficiency</a:t>
            </a:r>
            <a:endParaRPr lang="en-US" sz="1800" dirty="0"/>
          </a:p>
        </p:txBody>
      </p:sp>
      <p:sp>
        <p:nvSpPr>
          <p:cNvPr id="7" name="AutoShape 4" descr="Dijkstra Algorithm in Python">
            <a:extLst>
              <a:ext uri="{FF2B5EF4-FFF2-40B4-BE49-F238E27FC236}">
                <a16:creationId xmlns:a16="http://schemas.microsoft.com/office/drawing/2014/main" id="{280645B4-3B8A-5CC9-C49E-0006542E048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4" descr="Dijkstra Algorithm in Python">
            <a:extLst>
              <a:ext uri="{FF2B5EF4-FFF2-40B4-BE49-F238E27FC236}">
                <a16:creationId xmlns:a16="http://schemas.microsoft.com/office/drawing/2014/main" id="{9C2F0080-87B5-E109-5051-884844008BDD}"/>
              </a:ext>
            </a:extLst>
          </p:cNvPr>
          <p:cNvSpPr>
            <a:spLocks noChangeAspect="1" noChangeArrowheads="1"/>
          </p:cNvSpPr>
          <p:nvPr/>
        </p:nvSpPr>
        <p:spPr bwMode="auto">
          <a:xfrm>
            <a:off x="5943600" y="46664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68288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6534C-4DB8-DB48-3DB0-9660CF45F20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CC52CDB-6CD3-E69A-D6E7-13A3B6C299F7}"/>
              </a:ext>
            </a:extLst>
          </p:cNvPr>
          <p:cNvSpPr>
            <a:spLocks noGrp="1"/>
          </p:cNvSpPr>
          <p:nvPr>
            <p:ph type="sldNum" sz="quarter" idx="4"/>
          </p:nvPr>
        </p:nvSpPr>
        <p:spPr/>
        <p:txBody>
          <a:bodyPr/>
          <a:lstStyle/>
          <a:p>
            <a:fld id="{58FB4751-880F-D840-AAA9-3A15815CC996}" type="slidenum">
              <a:rPr lang="en-US" smtClean="0"/>
              <a:pPr/>
              <a:t>44</a:t>
            </a:fld>
            <a:endParaRPr lang="en-US" dirty="0"/>
          </a:p>
        </p:txBody>
      </p:sp>
      <p:sp>
        <p:nvSpPr>
          <p:cNvPr id="19" name="Title 18">
            <a:extLst>
              <a:ext uri="{FF2B5EF4-FFF2-40B4-BE49-F238E27FC236}">
                <a16:creationId xmlns:a16="http://schemas.microsoft.com/office/drawing/2014/main" id="{C1B0166F-F16B-37B5-23BF-BB21DC75CD90}"/>
              </a:ext>
            </a:extLst>
          </p:cNvPr>
          <p:cNvSpPr>
            <a:spLocks noGrp="1"/>
          </p:cNvSpPr>
          <p:nvPr>
            <p:ph type="title"/>
          </p:nvPr>
        </p:nvSpPr>
        <p:spPr>
          <a:xfrm>
            <a:off x="957263" y="796136"/>
            <a:ext cx="8905104" cy="905832"/>
          </a:xfrm>
        </p:spPr>
        <p:txBody>
          <a:bodyPr/>
          <a:lstStyle/>
          <a:p>
            <a:r>
              <a:rPr lang="en-US"/>
              <a:t>Putting Theory into Practice</a:t>
            </a:r>
            <a:endParaRPr lang="en-US" sz="3200" dirty="0"/>
          </a:p>
        </p:txBody>
      </p:sp>
      <p:sp>
        <p:nvSpPr>
          <p:cNvPr id="2" name="Title 18">
            <a:extLst>
              <a:ext uri="{FF2B5EF4-FFF2-40B4-BE49-F238E27FC236}">
                <a16:creationId xmlns:a16="http://schemas.microsoft.com/office/drawing/2014/main" id="{AA897F6B-8BA0-7578-F8A4-2A903D443F1C}"/>
              </a:ext>
            </a:extLst>
          </p:cNvPr>
          <p:cNvSpPr txBox="1">
            <a:spLocks/>
          </p:cNvSpPr>
          <p:nvPr/>
        </p:nvSpPr>
        <p:spPr>
          <a:xfrm>
            <a:off x="914400" y="439076"/>
            <a:ext cx="5967167"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Code Deep Dive - Empirical Measurement in Action</a:t>
            </a:r>
            <a:endParaRPr lang="en-US" sz="1800" dirty="0"/>
          </a:p>
        </p:txBody>
      </p:sp>
      <p:sp>
        <p:nvSpPr>
          <p:cNvPr id="7" name="AutoShape 4" descr="Dijkstra Algorithm in Python">
            <a:extLst>
              <a:ext uri="{FF2B5EF4-FFF2-40B4-BE49-F238E27FC236}">
                <a16:creationId xmlns:a16="http://schemas.microsoft.com/office/drawing/2014/main" id="{328FE6A8-A004-81BA-1029-73FF0AC6E51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4" descr="Dijkstra Algorithm in Python">
            <a:extLst>
              <a:ext uri="{FF2B5EF4-FFF2-40B4-BE49-F238E27FC236}">
                <a16:creationId xmlns:a16="http://schemas.microsoft.com/office/drawing/2014/main" id="{0E502F88-BDF1-1F8F-6848-60F9B9C8333A}"/>
              </a:ext>
            </a:extLst>
          </p:cNvPr>
          <p:cNvSpPr>
            <a:spLocks noChangeAspect="1" noChangeArrowheads="1"/>
          </p:cNvSpPr>
          <p:nvPr/>
        </p:nvSpPr>
        <p:spPr bwMode="auto">
          <a:xfrm>
            <a:off x="5943600" y="46664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55A3FE55-96D0-E124-23F5-1746930A7D8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126286" y="1917205"/>
            <a:ext cx="8083702" cy="3962599"/>
          </a:xfrm>
          <a:prstGeom prst="rect">
            <a:avLst/>
          </a:prstGeom>
        </p:spPr>
      </p:pic>
    </p:spTree>
    <p:extLst>
      <p:ext uri="{BB962C8B-B14F-4D97-AF65-F5344CB8AC3E}">
        <p14:creationId xmlns:p14="http://schemas.microsoft.com/office/powerpoint/2010/main" val="4011221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F6CAF-EA81-FA71-9B42-72A1E57FFAE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8E38F4-593F-D13F-3FE9-608EDDC4EBE6}"/>
              </a:ext>
            </a:extLst>
          </p:cNvPr>
          <p:cNvSpPr>
            <a:spLocks noGrp="1"/>
          </p:cNvSpPr>
          <p:nvPr>
            <p:ph type="sldNum" sz="quarter" idx="4"/>
          </p:nvPr>
        </p:nvSpPr>
        <p:spPr/>
        <p:txBody>
          <a:bodyPr/>
          <a:lstStyle/>
          <a:p>
            <a:fld id="{58FB4751-880F-D840-AAA9-3A15815CC996}" type="slidenum">
              <a:rPr lang="en-US" smtClean="0"/>
              <a:pPr/>
              <a:t>45</a:t>
            </a:fld>
            <a:endParaRPr lang="en-US" dirty="0"/>
          </a:p>
        </p:txBody>
      </p:sp>
      <p:sp>
        <p:nvSpPr>
          <p:cNvPr id="19" name="Title 18">
            <a:extLst>
              <a:ext uri="{FF2B5EF4-FFF2-40B4-BE49-F238E27FC236}">
                <a16:creationId xmlns:a16="http://schemas.microsoft.com/office/drawing/2014/main" id="{6A2563A6-265E-0E4C-BCA6-DE37ED8C5E90}"/>
              </a:ext>
            </a:extLst>
          </p:cNvPr>
          <p:cNvSpPr>
            <a:spLocks noGrp="1"/>
          </p:cNvSpPr>
          <p:nvPr>
            <p:ph type="title"/>
          </p:nvPr>
        </p:nvSpPr>
        <p:spPr>
          <a:xfrm>
            <a:off x="957263" y="796136"/>
            <a:ext cx="8905104" cy="905832"/>
          </a:xfrm>
        </p:spPr>
        <p:txBody>
          <a:bodyPr/>
          <a:lstStyle/>
          <a:p>
            <a:r>
              <a:rPr lang="en-US" sz="3200"/>
              <a:t>Test Result</a:t>
            </a:r>
            <a:endParaRPr lang="en-US" sz="3200" dirty="0"/>
          </a:p>
        </p:txBody>
      </p:sp>
      <p:sp>
        <p:nvSpPr>
          <p:cNvPr id="2" name="Title 18">
            <a:extLst>
              <a:ext uri="{FF2B5EF4-FFF2-40B4-BE49-F238E27FC236}">
                <a16:creationId xmlns:a16="http://schemas.microsoft.com/office/drawing/2014/main" id="{2598547D-7605-0310-6BA3-A422BB7525DB}"/>
              </a:ext>
            </a:extLst>
          </p:cNvPr>
          <p:cNvSpPr txBox="1">
            <a:spLocks/>
          </p:cNvSpPr>
          <p:nvPr/>
        </p:nvSpPr>
        <p:spPr>
          <a:xfrm>
            <a:off x="914400" y="439076"/>
            <a:ext cx="7645138"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Code Deep Dive - Empirical Measurement in Action (Continue)</a:t>
            </a:r>
            <a:endParaRPr lang="en-US" sz="1800" dirty="0"/>
          </a:p>
        </p:txBody>
      </p:sp>
      <p:sp>
        <p:nvSpPr>
          <p:cNvPr id="7" name="AutoShape 4" descr="Dijkstra Algorithm in Python">
            <a:extLst>
              <a:ext uri="{FF2B5EF4-FFF2-40B4-BE49-F238E27FC236}">
                <a16:creationId xmlns:a16="http://schemas.microsoft.com/office/drawing/2014/main" id="{CF967616-6248-2E3B-6CD0-7DE1CE1FD1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4" descr="Dijkstra Algorithm in Python">
            <a:extLst>
              <a:ext uri="{FF2B5EF4-FFF2-40B4-BE49-F238E27FC236}">
                <a16:creationId xmlns:a16="http://schemas.microsoft.com/office/drawing/2014/main" id="{A922DE74-7ADE-A370-0929-CD3F3A8FB077}"/>
              </a:ext>
            </a:extLst>
          </p:cNvPr>
          <p:cNvSpPr>
            <a:spLocks noChangeAspect="1" noChangeArrowheads="1"/>
          </p:cNvSpPr>
          <p:nvPr/>
        </p:nvSpPr>
        <p:spPr bwMode="auto">
          <a:xfrm>
            <a:off x="5943600" y="46664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5B43C651-491C-70AF-7CA5-9C8F2D39E860}"/>
              </a:ext>
            </a:extLst>
          </p:cNvPr>
          <p:cNvSpPr txBox="1"/>
          <p:nvPr/>
        </p:nvSpPr>
        <p:spPr>
          <a:xfrm>
            <a:off x="957263" y="1979490"/>
            <a:ext cx="6942399" cy="1477328"/>
          </a:xfrm>
          <a:prstGeom prst="rect">
            <a:avLst/>
          </a:prstGeom>
          <a:noFill/>
        </p:spPr>
        <p:txBody>
          <a:bodyPr wrap="square" rtlCol="0">
            <a:spAutoFit/>
          </a:bodyPr>
          <a:lstStyle/>
          <a:p>
            <a:pPr algn="just"/>
            <a:r>
              <a:rPr lang="en-US"/>
              <a:t>Putting it to the Test:</a:t>
            </a:r>
          </a:p>
          <a:p>
            <a:pPr marL="742950" lvl="1" indent="-285750" algn="just">
              <a:buFont typeface="Arial" panose="020B0604020202020204" pitchFamily="34" charset="0"/>
              <a:buChar char="•"/>
            </a:pPr>
            <a:r>
              <a:rPr lang="en-US"/>
              <a:t>We used System.nanoTime() to precisely measure the execution time of both sorting algorithms.</a:t>
            </a:r>
          </a:p>
          <a:p>
            <a:pPr marL="742950" lvl="1" indent="-285750" algn="just">
              <a:buFont typeface="Arial" panose="020B0604020202020204" pitchFamily="34" charset="0"/>
              <a:buChar char="•"/>
            </a:pPr>
            <a:r>
              <a:rPr lang="en-US"/>
              <a:t>This allowed us to compare their performance with different numbers of students (e.g., 1000, 5000, 10000).</a:t>
            </a:r>
          </a:p>
        </p:txBody>
      </p:sp>
      <p:pic>
        <p:nvPicPr>
          <p:cNvPr id="10" name="Picture 9">
            <a:extLst>
              <a:ext uri="{FF2B5EF4-FFF2-40B4-BE49-F238E27FC236}">
                <a16:creationId xmlns:a16="http://schemas.microsoft.com/office/drawing/2014/main" id="{743BB641-9DF4-9235-E080-AAE27AC5D4E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456125" y="3849301"/>
            <a:ext cx="5291137" cy="1634373"/>
          </a:xfrm>
          <a:prstGeom prst="rect">
            <a:avLst/>
          </a:prstGeom>
        </p:spPr>
      </p:pic>
      <p:sp>
        <p:nvSpPr>
          <p:cNvPr id="11" name="TextBox 10">
            <a:extLst>
              <a:ext uri="{FF2B5EF4-FFF2-40B4-BE49-F238E27FC236}">
                <a16:creationId xmlns:a16="http://schemas.microsoft.com/office/drawing/2014/main" id="{0EFEB12E-7214-10F7-B0CE-DF958AF97767}"/>
              </a:ext>
            </a:extLst>
          </p:cNvPr>
          <p:cNvSpPr txBox="1"/>
          <p:nvPr/>
        </p:nvSpPr>
        <p:spPr>
          <a:xfrm>
            <a:off x="957262" y="3734340"/>
            <a:ext cx="1833071" cy="369332"/>
          </a:xfrm>
          <a:prstGeom prst="rect">
            <a:avLst/>
          </a:prstGeom>
          <a:noFill/>
        </p:spPr>
        <p:txBody>
          <a:bodyPr wrap="square" rtlCol="0">
            <a:spAutoFit/>
          </a:bodyPr>
          <a:lstStyle/>
          <a:p>
            <a:r>
              <a:rPr lang="en-US"/>
              <a:t>Test Result: </a:t>
            </a:r>
          </a:p>
        </p:txBody>
      </p:sp>
    </p:spTree>
    <p:extLst>
      <p:ext uri="{BB962C8B-B14F-4D97-AF65-F5344CB8AC3E}">
        <p14:creationId xmlns:p14="http://schemas.microsoft.com/office/powerpoint/2010/main" val="2510304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83BFC5-8BCD-9307-0FFA-E960152FF51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2C3B353-B794-94CB-DDC4-E130975CACEF}"/>
              </a:ext>
            </a:extLst>
          </p:cNvPr>
          <p:cNvSpPr>
            <a:spLocks noGrp="1"/>
          </p:cNvSpPr>
          <p:nvPr>
            <p:ph type="sldNum" sz="quarter" idx="4"/>
          </p:nvPr>
        </p:nvSpPr>
        <p:spPr/>
        <p:txBody>
          <a:bodyPr/>
          <a:lstStyle/>
          <a:p>
            <a:fld id="{58FB4751-880F-D840-AAA9-3A15815CC996}" type="slidenum">
              <a:rPr lang="en-US" smtClean="0"/>
              <a:pPr/>
              <a:t>46</a:t>
            </a:fld>
            <a:endParaRPr lang="en-US" dirty="0"/>
          </a:p>
        </p:txBody>
      </p:sp>
      <p:sp>
        <p:nvSpPr>
          <p:cNvPr id="19" name="Title 18">
            <a:extLst>
              <a:ext uri="{FF2B5EF4-FFF2-40B4-BE49-F238E27FC236}">
                <a16:creationId xmlns:a16="http://schemas.microsoft.com/office/drawing/2014/main" id="{51BD707D-A1B8-F8C7-2070-2A99B9C48B3C}"/>
              </a:ext>
            </a:extLst>
          </p:cNvPr>
          <p:cNvSpPr>
            <a:spLocks noGrp="1"/>
          </p:cNvSpPr>
          <p:nvPr>
            <p:ph type="title"/>
          </p:nvPr>
        </p:nvSpPr>
        <p:spPr>
          <a:xfrm>
            <a:off x="957263" y="796136"/>
            <a:ext cx="8905104" cy="905832"/>
          </a:xfrm>
        </p:spPr>
        <p:txBody>
          <a:bodyPr/>
          <a:lstStyle/>
          <a:p>
            <a:r>
              <a:rPr lang="en-US" sz="3200"/>
              <a:t>Choose Wisely!</a:t>
            </a:r>
            <a:endParaRPr lang="en-US" sz="3200" dirty="0"/>
          </a:p>
        </p:txBody>
      </p:sp>
      <p:sp>
        <p:nvSpPr>
          <p:cNvPr id="2" name="Title 18">
            <a:extLst>
              <a:ext uri="{FF2B5EF4-FFF2-40B4-BE49-F238E27FC236}">
                <a16:creationId xmlns:a16="http://schemas.microsoft.com/office/drawing/2014/main" id="{45BA27C3-522F-7C78-CB4A-EF758B22E5AB}"/>
              </a:ext>
            </a:extLst>
          </p:cNvPr>
          <p:cNvSpPr txBox="1">
            <a:spLocks/>
          </p:cNvSpPr>
          <p:nvPr/>
        </p:nvSpPr>
        <p:spPr>
          <a:xfrm>
            <a:off x="914400" y="439076"/>
            <a:ext cx="7645138"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The Impact of Algorithm Choice</a:t>
            </a:r>
            <a:endParaRPr lang="en-US" sz="1800" dirty="0"/>
          </a:p>
        </p:txBody>
      </p:sp>
      <p:sp>
        <p:nvSpPr>
          <p:cNvPr id="7" name="AutoShape 4" descr="Dijkstra Algorithm in Python">
            <a:extLst>
              <a:ext uri="{FF2B5EF4-FFF2-40B4-BE49-F238E27FC236}">
                <a16:creationId xmlns:a16="http://schemas.microsoft.com/office/drawing/2014/main" id="{677AD392-CD05-EF91-A210-7003E0E9505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4" descr="Dijkstra Algorithm in Python">
            <a:extLst>
              <a:ext uri="{FF2B5EF4-FFF2-40B4-BE49-F238E27FC236}">
                <a16:creationId xmlns:a16="http://schemas.microsoft.com/office/drawing/2014/main" id="{26C5C629-5E96-08CF-3226-41C17C28A438}"/>
              </a:ext>
            </a:extLst>
          </p:cNvPr>
          <p:cNvSpPr>
            <a:spLocks noChangeAspect="1" noChangeArrowheads="1"/>
          </p:cNvSpPr>
          <p:nvPr/>
        </p:nvSpPr>
        <p:spPr bwMode="auto">
          <a:xfrm>
            <a:off x="5943600" y="46664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09D3FFAD-7CBB-9009-B0C5-B26CF80C54BD}"/>
              </a:ext>
            </a:extLst>
          </p:cNvPr>
          <p:cNvSpPr txBox="1"/>
          <p:nvPr/>
        </p:nvSpPr>
        <p:spPr>
          <a:xfrm>
            <a:off x="957263" y="1750620"/>
            <a:ext cx="9242539" cy="1200329"/>
          </a:xfrm>
          <a:prstGeom prst="rect">
            <a:avLst/>
          </a:prstGeom>
          <a:noFill/>
        </p:spPr>
        <p:txBody>
          <a:bodyPr wrap="square" rtlCol="0">
            <a:spAutoFit/>
          </a:bodyPr>
          <a:lstStyle/>
          <a:p>
            <a:pPr algn="just"/>
            <a:r>
              <a:rPr lang="en-US"/>
              <a:t>The Results:</a:t>
            </a:r>
          </a:p>
          <a:p>
            <a:pPr marL="742950" lvl="1" indent="-285750" algn="just">
              <a:buFont typeface="Arial" panose="020B0604020202020204" pitchFamily="34" charset="0"/>
              <a:buChar char="•"/>
            </a:pPr>
            <a:r>
              <a:rPr lang="en-US"/>
              <a:t>Merge Sort consistently outperformed Bubble Sort, especially as the number of students increased.</a:t>
            </a:r>
          </a:p>
          <a:p>
            <a:pPr marL="742950" lvl="1" indent="-285750" algn="just">
              <a:buFont typeface="Arial" panose="020B0604020202020204" pitchFamily="34" charset="0"/>
              <a:buChar char="•"/>
            </a:pPr>
            <a:r>
              <a:rPr lang="en-US"/>
              <a:t>The difference in execution time became more pronounced with larger datasets.</a:t>
            </a:r>
          </a:p>
        </p:txBody>
      </p:sp>
      <p:sp>
        <p:nvSpPr>
          <p:cNvPr id="4" name="TextBox 3">
            <a:extLst>
              <a:ext uri="{FF2B5EF4-FFF2-40B4-BE49-F238E27FC236}">
                <a16:creationId xmlns:a16="http://schemas.microsoft.com/office/drawing/2014/main" id="{3A58534B-F73B-639F-6C85-ED418AF49809}"/>
              </a:ext>
            </a:extLst>
          </p:cNvPr>
          <p:cNvSpPr txBox="1"/>
          <p:nvPr/>
        </p:nvSpPr>
        <p:spPr>
          <a:xfrm>
            <a:off x="957263" y="3042807"/>
            <a:ext cx="9572477" cy="1754326"/>
          </a:xfrm>
          <a:prstGeom prst="rect">
            <a:avLst/>
          </a:prstGeom>
          <a:noFill/>
        </p:spPr>
        <p:txBody>
          <a:bodyPr wrap="square" rtlCol="0">
            <a:spAutoFit/>
          </a:bodyPr>
          <a:lstStyle/>
          <a:p>
            <a:pPr algn="just"/>
            <a:r>
              <a:rPr lang="en-US"/>
              <a:t>Merge Sort's Advantage:</a:t>
            </a:r>
          </a:p>
          <a:p>
            <a:pPr marL="742950" lvl="1" indent="-285750" algn="just">
              <a:buFont typeface="Arial" panose="020B0604020202020204" pitchFamily="34" charset="0"/>
              <a:buChar char="•"/>
            </a:pPr>
            <a:r>
              <a:rPr lang="en-US"/>
              <a:t>Its lower time complexity (O(n log n)) makes it significantly more efficient for larger datasets.</a:t>
            </a:r>
          </a:p>
          <a:p>
            <a:pPr marL="742950" lvl="1" indent="-285750" algn="just">
              <a:buFont typeface="Arial" panose="020B0604020202020204" pitchFamily="34" charset="0"/>
              <a:buChar char="•"/>
            </a:pPr>
            <a:r>
              <a:rPr lang="en-US"/>
              <a:t>This translates to faster sorting, quicker response times, and a smoother user experience.</a:t>
            </a:r>
          </a:p>
          <a:p>
            <a:pPr algn="just"/>
            <a:r>
              <a:rPr lang="en-US"/>
              <a:t>The Importance of Informed Decisions:</a:t>
            </a:r>
          </a:p>
          <a:p>
            <a:pPr marL="742950" lvl="1" indent="-285750" algn="just">
              <a:buFont typeface="Arial" panose="020B0604020202020204" pitchFamily="34" charset="0"/>
              <a:buChar char="•"/>
            </a:pPr>
            <a:r>
              <a:rPr lang="en-US"/>
              <a:t>Understanding algorithm efficiency is crucial for selecting the right tool for the job.</a:t>
            </a:r>
          </a:p>
          <a:p>
            <a:pPr marL="742950" lvl="1" indent="-285750" algn="just">
              <a:buFont typeface="Arial" panose="020B0604020202020204" pitchFamily="34" charset="0"/>
              <a:buChar char="•"/>
            </a:pPr>
            <a:r>
              <a:rPr lang="en-US"/>
              <a:t>By choosing efficient algorithms, you can optimize application performance and ensure scalability.</a:t>
            </a:r>
          </a:p>
        </p:txBody>
      </p:sp>
    </p:spTree>
    <p:extLst>
      <p:ext uri="{BB962C8B-B14F-4D97-AF65-F5344CB8AC3E}">
        <p14:creationId xmlns:p14="http://schemas.microsoft.com/office/powerpoint/2010/main" val="15667391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1065229" y="791851"/>
            <a:ext cx="5641848" cy="5029200"/>
          </a:xfrm>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39430" y="1112362"/>
            <a:ext cx="3867912" cy="5029200"/>
          </a:xfrm>
        </p:spPr>
        <p:txBody>
          <a:bodyPr anchor="ctr"/>
          <a:lstStyle/>
          <a:p>
            <a:r>
              <a:rPr lang="en-US"/>
              <a:t>Pham Minh van</a:t>
            </a:r>
            <a:endParaRPr lang="en-US" dirty="0"/>
          </a:p>
          <a:p>
            <a:pPr lvl="1"/>
            <a:r>
              <a:rPr lang="en-US"/>
              <a:t>phamvanminh1723@gmail.com</a:t>
            </a:r>
            <a:endParaRPr lang="en-US" dirty="0"/>
          </a:p>
          <a:p>
            <a:endParaRPr lang="en-US" dirty="0"/>
          </a:p>
        </p:txBody>
      </p:sp>
    </p:spTree>
    <p:extLst>
      <p:ext uri="{BB962C8B-B14F-4D97-AF65-F5344CB8AC3E}">
        <p14:creationId xmlns:p14="http://schemas.microsoft.com/office/powerpoint/2010/main" val="2188828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827205" y="914400"/>
            <a:ext cx="5449824" cy="3538728"/>
          </a:xfrm>
        </p:spPr>
        <p:txBody>
          <a:bodyPr anchor="b"/>
          <a:lstStyle/>
          <a:p>
            <a:r>
              <a:rPr lang="en-US"/>
              <a:t>Design Specification for Data Structures</a:t>
            </a:r>
            <a:endParaRPr lang="en-US" dirty="0"/>
          </a:p>
        </p:txBody>
      </p:sp>
      <p:pic>
        <p:nvPicPr>
          <p:cNvPr id="4" name="Picture Placeholder 3" descr="A person holding a plant">
            <a:extLst>
              <a:ext uri="{FF2B5EF4-FFF2-40B4-BE49-F238E27FC236}">
                <a16:creationId xmlns:a16="http://schemas.microsoft.com/office/drawing/2014/main" id="{0DEBEDD0-2C97-CD36-23CF-99F082806824}"/>
              </a:ext>
            </a:extLst>
          </p:cNvPr>
          <p:cNvPicPr>
            <a:picLocks noGrp="1" noChangeAspect="1"/>
          </p:cNvPicPr>
          <p:nvPr>
            <p:ph type="pic" sz="quarter" idx="11"/>
          </p:nvPr>
        </p:nvPicPr>
        <p:blipFill rotWithShape="1">
          <a:blip r:embed="rId3"/>
          <a:srcRect l="24497" r="24497"/>
          <a:stretch/>
        </p:blipFill>
        <p:spPr>
          <a:xfrm>
            <a:off x="-1" y="261780"/>
            <a:ext cx="5046134" cy="6596220"/>
          </a:xfrm>
          <a:solidFill>
            <a:schemeClr val="tx1"/>
          </a:solidFill>
        </p:spPr>
      </p:pic>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5827204" y="4681728"/>
            <a:ext cx="5449824" cy="1280160"/>
          </a:xfrm>
        </p:spPr>
        <p:txBody>
          <a:bodyPr/>
          <a:lstStyle/>
          <a:p>
            <a:endParaRPr lang="en-US" dirty="0"/>
          </a:p>
        </p:txBody>
      </p:sp>
    </p:spTree>
    <p:extLst>
      <p:ext uri="{BB962C8B-B14F-4D97-AF65-F5344CB8AC3E}">
        <p14:creationId xmlns:p14="http://schemas.microsoft.com/office/powerpoint/2010/main" val="2119772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a:t>What are Data Structures?</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3"/>
            <a:ext cx="7107810" cy="722942"/>
          </a:xfrm>
        </p:spPr>
        <p:txBody>
          <a:bodyPr/>
          <a:lstStyle/>
          <a:p>
            <a:r>
              <a:rPr lang="en-US"/>
              <a:t>A data structure is a specialized format for organizing, processing, retrieving, and storing data in a computer.</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sp>
        <p:nvSpPr>
          <p:cNvPr id="2" name="Title 18">
            <a:extLst>
              <a:ext uri="{FF2B5EF4-FFF2-40B4-BE49-F238E27FC236}">
                <a16:creationId xmlns:a16="http://schemas.microsoft.com/office/drawing/2014/main" id="{11FDF600-5D96-1957-D137-9BF4444AA78B}"/>
              </a:ext>
            </a:extLst>
          </p:cNvPr>
          <p:cNvSpPr txBox="1">
            <a:spLocks/>
          </p:cNvSpPr>
          <p:nvPr/>
        </p:nvSpPr>
        <p:spPr>
          <a:xfrm>
            <a:off x="914400" y="439076"/>
            <a:ext cx="3714161"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Identifying Data Structures</a:t>
            </a:r>
            <a:endParaRPr lang="en-US" sz="1800" dirty="0"/>
          </a:p>
        </p:txBody>
      </p:sp>
      <p:sp>
        <p:nvSpPr>
          <p:cNvPr id="4" name="Content Placeholder 7">
            <a:extLst>
              <a:ext uri="{FF2B5EF4-FFF2-40B4-BE49-F238E27FC236}">
                <a16:creationId xmlns:a16="http://schemas.microsoft.com/office/drawing/2014/main" id="{81659CC2-E74D-6CAA-1187-D2A1278875E3}"/>
              </a:ext>
            </a:extLst>
          </p:cNvPr>
          <p:cNvSpPr txBox="1">
            <a:spLocks/>
          </p:cNvSpPr>
          <p:nvPr/>
        </p:nvSpPr>
        <p:spPr>
          <a:xfrm>
            <a:off x="914400" y="2762055"/>
            <a:ext cx="7107810" cy="2257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Common Types:</a:t>
            </a:r>
          </a:p>
          <a:p>
            <a:pPr lvl="1"/>
            <a:r>
              <a:rPr lang="en-US"/>
              <a:t>Arrays</a:t>
            </a:r>
          </a:p>
          <a:p>
            <a:pPr lvl="1"/>
            <a:r>
              <a:rPr lang="en-US"/>
              <a:t>Linked Lists</a:t>
            </a:r>
          </a:p>
          <a:p>
            <a:pPr lvl="1"/>
            <a:r>
              <a:rPr lang="en-US"/>
              <a:t>StacksQueues</a:t>
            </a:r>
          </a:p>
          <a:p>
            <a:pPr lvl="1"/>
            <a:r>
              <a:rPr lang="en-US"/>
              <a:t>Trees</a:t>
            </a:r>
          </a:p>
          <a:p>
            <a:pPr lvl="1"/>
            <a:r>
              <a:rPr lang="en-US"/>
              <a:t>Graphs</a:t>
            </a:r>
          </a:p>
        </p:txBody>
      </p:sp>
      <p:pic>
        <p:nvPicPr>
          <p:cNvPr id="6" name="Picture 5">
            <a:extLst>
              <a:ext uri="{FF2B5EF4-FFF2-40B4-BE49-F238E27FC236}">
                <a16:creationId xmlns:a16="http://schemas.microsoft.com/office/drawing/2014/main" id="{0A03374E-9C51-57AE-3E07-EB579D865CA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866312" y="2762055"/>
            <a:ext cx="5474893" cy="3963594"/>
          </a:xfrm>
          <a:prstGeom prst="rect">
            <a:avLst/>
          </a:prstGeom>
        </p:spPr>
      </p:pic>
    </p:spTree>
    <p:extLst>
      <p:ext uri="{BB962C8B-B14F-4D97-AF65-F5344CB8AC3E}">
        <p14:creationId xmlns:p14="http://schemas.microsoft.com/office/powerpoint/2010/main" val="230616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a:t>Operations on Data Structures</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189942"/>
            <a:ext cx="7107810" cy="722942"/>
          </a:xfrm>
        </p:spPr>
        <p:txBody>
          <a:bodyPr/>
          <a:lstStyle/>
          <a:p>
            <a:r>
              <a:rPr lang="en-US"/>
              <a:t>Each data structure supports specific operations.</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2" name="Title 18">
            <a:extLst>
              <a:ext uri="{FF2B5EF4-FFF2-40B4-BE49-F238E27FC236}">
                <a16:creationId xmlns:a16="http://schemas.microsoft.com/office/drawing/2014/main" id="{11FDF600-5D96-1957-D137-9BF4444AA78B}"/>
              </a:ext>
            </a:extLst>
          </p:cNvPr>
          <p:cNvSpPr txBox="1">
            <a:spLocks/>
          </p:cNvSpPr>
          <p:nvPr/>
        </p:nvSpPr>
        <p:spPr>
          <a:xfrm>
            <a:off x="914400" y="439076"/>
            <a:ext cx="3714161"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Defining Operations</a:t>
            </a:r>
            <a:endParaRPr lang="en-US" sz="1800" dirty="0"/>
          </a:p>
        </p:txBody>
      </p:sp>
      <p:sp>
        <p:nvSpPr>
          <p:cNvPr id="4" name="Content Placeholder 7">
            <a:extLst>
              <a:ext uri="{FF2B5EF4-FFF2-40B4-BE49-F238E27FC236}">
                <a16:creationId xmlns:a16="http://schemas.microsoft.com/office/drawing/2014/main" id="{81659CC2-E74D-6CAA-1187-D2A1278875E3}"/>
              </a:ext>
            </a:extLst>
          </p:cNvPr>
          <p:cNvSpPr txBox="1">
            <a:spLocks/>
          </p:cNvSpPr>
          <p:nvPr/>
        </p:nvSpPr>
        <p:spPr>
          <a:xfrm>
            <a:off x="914400" y="2762055"/>
            <a:ext cx="7107810" cy="2257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a:t>Examples: </a:t>
            </a:r>
          </a:p>
          <a:p>
            <a:pPr lvl="1"/>
            <a:r>
              <a:rPr lang="en-US" b="1"/>
              <a:t>Arrays:</a:t>
            </a:r>
            <a:r>
              <a:rPr lang="en-US"/>
              <a:t> Insertion, deletion, searching, sorting.</a:t>
            </a:r>
          </a:p>
          <a:p>
            <a:pPr lvl="1"/>
            <a:r>
              <a:rPr lang="en-US" b="1"/>
              <a:t>Linked Lists:</a:t>
            </a:r>
            <a:r>
              <a:rPr lang="en-US"/>
              <a:t> Insertion, deletion, traversal.</a:t>
            </a:r>
          </a:p>
          <a:p>
            <a:pPr lvl="1"/>
            <a:r>
              <a:rPr lang="en-US" b="1"/>
              <a:t>Stacks:</a:t>
            </a:r>
            <a:r>
              <a:rPr lang="en-US"/>
              <a:t> Push, pop, peek.</a:t>
            </a:r>
          </a:p>
          <a:p>
            <a:pPr lvl="1"/>
            <a:r>
              <a:rPr lang="en-US" b="1"/>
              <a:t>Queues:</a:t>
            </a:r>
            <a:r>
              <a:rPr lang="en-US"/>
              <a:t> Enqueue, dequeue.</a:t>
            </a:r>
          </a:p>
        </p:txBody>
      </p:sp>
    </p:spTree>
    <p:extLst>
      <p:ext uri="{BB962C8B-B14F-4D97-AF65-F5344CB8AC3E}">
        <p14:creationId xmlns:p14="http://schemas.microsoft.com/office/powerpoint/2010/main" val="231503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a:t>Specifying Input Parameters</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137767"/>
            <a:ext cx="7107810" cy="722942"/>
          </a:xfrm>
        </p:spPr>
        <p:txBody>
          <a:bodyPr/>
          <a:lstStyle/>
          <a:p>
            <a:r>
              <a:rPr lang="en-US"/>
              <a:t>Clearly define the type and range of input values for each operation.</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
        <p:nvSpPr>
          <p:cNvPr id="2" name="Title 18">
            <a:extLst>
              <a:ext uri="{FF2B5EF4-FFF2-40B4-BE49-F238E27FC236}">
                <a16:creationId xmlns:a16="http://schemas.microsoft.com/office/drawing/2014/main" id="{11FDF600-5D96-1957-D137-9BF4444AA78B}"/>
              </a:ext>
            </a:extLst>
          </p:cNvPr>
          <p:cNvSpPr txBox="1">
            <a:spLocks/>
          </p:cNvSpPr>
          <p:nvPr/>
        </p:nvSpPr>
        <p:spPr>
          <a:xfrm>
            <a:off x="914400" y="439076"/>
            <a:ext cx="3714161"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Input Parameters</a:t>
            </a:r>
            <a:endParaRPr lang="en-US" sz="1800" dirty="0"/>
          </a:p>
        </p:txBody>
      </p:sp>
      <p:sp>
        <p:nvSpPr>
          <p:cNvPr id="4" name="Content Placeholder 7">
            <a:extLst>
              <a:ext uri="{FF2B5EF4-FFF2-40B4-BE49-F238E27FC236}">
                <a16:creationId xmlns:a16="http://schemas.microsoft.com/office/drawing/2014/main" id="{81659CC2-E74D-6CAA-1187-D2A1278875E3}"/>
              </a:ext>
            </a:extLst>
          </p:cNvPr>
          <p:cNvSpPr txBox="1">
            <a:spLocks/>
          </p:cNvSpPr>
          <p:nvPr/>
        </p:nvSpPr>
        <p:spPr>
          <a:xfrm>
            <a:off x="914400" y="2762055"/>
            <a:ext cx="7107810" cy="22579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endParaRPr lang="en-US"/>
          </a:p>
        </p:txBody>
      </p:sp>
      <p:sp>
        <p:nvSpPr>
          <p:cNvPr id="10" name="TextBox 9">
            <a:extLst>
              <a:ext uri="{FF2B5EF4-FFF2-40B4-BE49-F238E27FC236}">
                <a16:creationId xmlns:a16="http://schemas.microsoft.com/office/drawing/2014/main" id="{282C34D9-DA72-3F92-E0A5-1B40CD81C266}"/>
              </a:ext>
            </a:extLst>
          </p:cNvPr>
          <p:cNvSpPr txBox="1"/>
          <p:nvPr/>
        </p:nvSpPr>
        <p:spPr>
          <a:xfrm>
            <a:off x="914400" y="2972368"/>
            <a:ext cx="6103854" cy="1477328"/>
          </a:xfrm>
          <a:prstGeom prst="rect">
            <a:avLst/>
          </a:prstGeom>
          <a:noFill/>
        </p:spPr>
        <p:txBody>
          <a:bodyPr wrap="square">
            <a:spAutoFit/>
          </a:bodyPr>
          <a:lstStyle/>
          <a:p>
            <a:pPr marL="285750" indent="-285750">
              <a:buFont typeface="Arial" panose="020B0604020202020204" pitchFamily="34" charset="0"/>
              <a:buChar char="•"/>
            </a:pPr>
            <a:r>
              <a:rPr lang="en-US"/>
              <a:t>Example: For an "insert" operation in an array:</a:t>
            </a:r>
          </a:p>
          <a:p>
            <a:pPr marL="742950" lvl="1" indent="-285750">
              <a:buFont typeface="Arial" panose="020B0604020202020204" pitchFamily="34" charset="0"/>
              <a:buChar char="•"/>
            </a:pPr>
            <a:r>
              <a:rPr lang="en-US"/>
              <a:t>value: The data element to be inserted (e.g., integer, string).</a:t>
            </a:r>
          </a:p>
          <a:p>
            <a:pPr marL="742950" lvl="1" indent="-285750">
              <a:buFont typeface="Arial" panose="020B0604020202020204" pitchFamily="34" charset="0"/>
              <a:buChar char="•"/>
            </a:pPr>
            <a:r>
              <a:rPr lang="en-US"/>
              <a:t>index: The position where the element should be inserted (integer, within the array bounds).</a:t>
            </a:r>
          </a:p>
        </p:txBody>
      </p:sp>
    </p:spTree>
    <p:extLst>
      <p:ext uri="{BB962C8B-B14F-4D97-AF65-F5344CB8AC3E}">
        <p14:creationId xmlns:p14="http://schemas.microsoft.com/office/powerpoint/2010/main" val="4112613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a:t>Ensuring Correctness</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7107810" cy="1599634"/>
          </a:xfrm>
        </p:spPr>
        <p:txBody>
          <a:bodyPr>
            <a:normAutofit/>
          </a:bodyPr>
          <a:lstStyle/>
          <a:p>
            <a:r>
              <a:rPr lang="en-US"/>
              <a:t>Pre-conditions: Conditions that must be true before an operation can be executed.</a:t>
            </a:r>
          </a:p>
          <a:p>
            <a:r>
              <a:rPr lang="en-US"/>
              <a:t>Post-conditions: Conditions that will be true after the operation is successfully completed.</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
        <p:nvSpPr>
          <p:cNvPr id="2" name="Title 18">
            <a:extLst>
              <a:ext uri="{FF2B5EF4-FFF2-40B4-BE49-F238E27FC236}">
                <a16:creationId xmlns:a16="http://schemas.microsoft.com/office/drawing/2014/main" id="{11FDF600-5D96-1957-D137-9BF4444AA78B}"/>
              </a:ext>
            </a:extLst>
          </p:cNvPr>
          <p:cNvSpPr txBox="1">
            <a:spLocks/>
          </p:cNvSpPr>
          <p:nvPr/>
        </p:nvSpPr>
        <p:spPr>
          <a:xfrm>
            <a:off x="914400" y="439076"/>
            <a:ext cx="3714161" cy="475324"/>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800"/>
              <a:t> Pre- and Post-conditions</a:t>
            </a:r>
            <a:endParaRPr lang="en-US" sz="1800" dirty="0"/>
          </a:p>
        </p:txBody>
      </p:sp>
      <p:sp>
        <p:nvSpPr>
          <p:cNvPr id="11" name="Content Placeholder 7">
            <a:extLst>
              <a:ext uri="{FF2B5EF4-FFF2-40B4-BE49-F238E27FC236}">
                <a16:creationId xmlns:a16="http://schemas.microsoft.com/office/drawing/2014/main" id="{D8266123-425C-FBDE-783D-5E64ACA81F27}"/>
              </a:ext>
            </a:extLst>
          </p:cNvPr>
          <p:cNvSpPr txBox="1">
            <a:spLocks/>
          </p:cNvSpPr>
          <p:nvPr/>
        </p:nvSpPr>
        <p:spPr>
          <a:xfrm>
            <a:off x="914400" y="3447853"/>
            <a:ext cx="7107810" cy="15996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Example: For a "pop" operation on a stack:</a:t>
            </a:r>
          </a:p>
          <a:p>
            <a:pPr lvl="1"/>
            <a:r>
              <a:rPr lang="en-US"/>
              <a:t>Pre-condition: The stack must not be empty.</a:t>
            </a:r>
          </a:p>
          <a:p>
            <a:pPr lvl="1"/>
            <a:r>
              <a:rPr lang="en-US"/>
              <a:t>Post-condition: The top element is removed, and the size of the stack is reduced by one.</a:t>
            </a:r>
          </a:p>
        </p:txBody>
      </p:sp>
    </p:spTree>
    <p:extLst>
      <p:ext uri="{BB962C8B-B14F-4D97-AF65-F5344CB8AC3E}">
        <p14:creationId xmlns:p14="http://schemas.microsoft.com/office/powerpoint/2010/main" val="707937131"/>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{F3B1703C-8D7E-4716-BE33-921980451945}tf11964407_win32</Template>
  <TotalTime>520</TotalTime>
  <Words>2597</Words>
  <Application>Microsoft Office PowerPoint</Application>
  <PresentationFormat>Widescreen</PresentationFormat>
  <Paragraphs>343</Paragraphs>
  <Slides>47</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Courier New</vt:lpstr>
      <vt:lpstr>Gill Sans Nova Light</vt:lpstr>
      <vt:lpstr>JetBrains Mono</vt:lpstr>
      <vt:lpstr>Sagona Book</vt:lpstr>
      <vt:lpstr>Custom</vt:lpstr>
      <vt:lpstr>Pham Van Minh</vt:lpstr>
      <vt:lpstr>agenda</vt:lpstr>
      <vt:lpstr>Introduction</vt:lpstr>
      <vt:lpstr>The Building Blocks of Computer Science</vt:lpstr>
      <vt:lpstr>Design Specification for Data Structures</vt:lpstr>
      <vt:lpstr>What are Data Structures?</vt:lpstr>
      <vt:lpstr>Operations on Data Structures</vt:lpstr>
      <vt:lpstr>Specifying Input Parameters</vt:lpstr>
      <vt:lpstr>Ensuring Correctness</vt:lpstr>
      <vt:lpstr>Efficiency Matters</vt:lpstr>
      <vt:lpstr>Putting it into Practice</vt:lpstr>
      <vt:lpstr>Abstract Data Types: Hiding the Details</vt:lpstr>
      <vt:lpstr>Stack and Queue</vt:lpstr>
      <vt:lpstr>The LIFO Data Structure</vt:lpstr>
      <vt:lpstr>First-In, First-Out</vt:lpstr>
      <vt:lpstr>Comparing Stack and Queue</vt:lpstr>
      <vt:lpstr>Implementation Choices</vt:lpstr>
      <vt:lpstr>Sorting algorithms</vt:lpstr>
      <vt:lpstr>Putting Things in Order</vt:lpstr>
      <vt:lpstr>PowerPoint Presentation</vt:lpstr>
      <vt:lpstr>Bubble Sort: A Simple Sorting Approach</vt:lpstr>
      <vt:lpstr>Implements in Java</vt:lpstr>
      <vt:lpstr>Bubble Sort: Visualization</vt:lpstr>
      <vt:lpstr>Quick Sort: Dividing and Conquering with a Pivot</vt:lpstr>
      <vt:lpstr>Implements in Java</vt:lpstr>
      <vt:lpstr>Implements in Java</vt:lpstr>
      <vt:lpstr>Quick Sort: Visualization</vt:lpstr>
      <vt:lpstr>Comparing Bubble and Quick Sort</vt:lpstr>
      <vt:lpstr>Network Shortest Path Algorithms</vt:lpstr>
      <vt:lpstr>Shortest Path Algorithms</vt:lpstr>
      <vt:lpstr>Dijkstra's Algorithm</vt:lpstr>
      <vt:lpstr>Idea: Gradually connect vertices to form a minimum spanning tree.</vt:lpstr>
      <vt:lpstr>Student Management Application</vt:lpstr>
      <vt:lpstr>Introducing the Student Management Application</vt:lpstr>
      <vt:lpstr>A Solid Foundation with Abstract Data Types (ADT)</vt:lpstr>
      <vt:lpstr>Main Functions </vt:lpstr>
      <vt:lpstr>Sorting and Searching</vt:lpstr>
      <vt:lpstr>Console Interface</vt:lpstr>
      <vt:lpstr>Rigorous Error Handling and Testing</vt:lpstr>
      <vt:lpstr>Test Result</vt:lpstr>
      <vt:lpstr>Algorithm Efficiency</vt:lpstr>
      <vt:lpstr>Performance is Key!</vt:lpstr>
      <vt:lpstr>How do we know if an algorithm is efficient?</vt:lpstr>
      <vt:lpstr>Putting Theory into Practice</vt:lpstr>
      <vt:lpstr>Test Result</vt:lpstr>
      <vt:lpstr>Choose Wisely!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Minh Pham</dc:creator>
  <cp:lastModifiedBy>Minh Pham</cp:lastModifiedBy>
  <cp:revision>5</cp:revision>
  <dcterms:created xsi:type="dcterms:W3CDTF">2024-10-23T00:26:23Z</dcterms:created>
  <dcterms:modified xsi:type="dcterms:W3CDTF">2024-12-12T02:42:10Z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