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17" r:id="rId5"/>
    <p:sldId id="307" r:id="rId6"/>
    <p:sldId id="308" r:id="rId7"/>
    <p:sldId id="309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53" r:id="rId16"/>
    <p:sldId id="351" r:id="rId17"/>
    <p:sldId id="354" r:id="rId18"/>
    <p:sldId id="331" r:id="rId19"/>
    <p:sldId id="355" r:id="rId20"/>
    <p:sldId id="356" r:id="rId21"/>
    <p:sldId id="335" r:id="rId22"/>
    <p:sldId id="336" r:id="rId23"/>
    <p:sldId id="339" r:id="rId24"/>
    <p:sldId id="338" r:id="rId25"/>
    <p:sldId id="340" r:id="rId26"/>
    <p:sldId id="341" r:id="rId27"/>
    <p:sldId id="342" r:id="rId28"/>
    <p:sldId id="343" r:id="rId29"/>
    <p:sldId id="344" r:id="rId30"/>
    <p:sldId id="350" r:id="rId31"/>
    <p:sldId id="345" r:id="rId32"/>
    <p:sldId id="347" r:id="rId33"/>
    <p:sldId id="348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77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981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A7EF7-512E-8620-481C-E44C4F5BC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4A96F-0E77-0518-784E-3B68CFC623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D2DA3-BCB8-936D-A901-CD3E570B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7AD47-5F84-FC05-2D2E-7598A2506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59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B3DB9-A434-D1F3-842A-A6B3537B5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466B02-CECD-448A-C61A-1B61B101B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E3BB9-2A3D-5ACA-10BE-8153BC092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6538-64B9-9DDF-A0E8-325FEB98D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4586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D60BC-D7D2-59BE-26D5-4F8ADC9A2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8ED3A-0324-D08A-2235-9A4A9B548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75C24-19AD-03E9-F0FB-5017924D7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42D3-D9B9-7D57-ACA6-360877574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790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78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5AA3A-A791-A008-AF33-054C1007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0D6B9-D0C7-2897-0B7A-E8694B968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9AC04-51CE-AC3F-7ED5-1C7DE554C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0659-FB5E-8DCF-3152-7F08E322A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21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41B08-74C4-9EB8-056E-52DB5B28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B63E6-FCD5-1504-302D-01E4EC8B8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B67D4-7EB5-216E-964E-3009CA2E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CF8E-1D3E-4686-217E-CB87A05C8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58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41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1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746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6276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07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039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67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051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4282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3E2F2-0F3D-A11C-E001-944BA4D45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375C4-4163-AD64-5D9A-63B04DCDC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6E8A9-6BF2-BB28-6E09-D666D2FC7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FC6F-0D4A-A1BA-B174-96024DE06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345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1CEF2-4E56-17AC-E93F-405E6081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2A380-6D36-3A72-7208-64ABB0EED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9F925-67DB-2E9E-A1E3-679469158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70EC-B3EE-62CD-9443-0D687D3E4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7964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E14A-984B-02DD-E709-CE22A2B22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84757-9C37-C5C7-58BD-BDE271B98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7C381-3716-B264-D8D4-BF1A573FB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86B5-F51F-015B-A239-2924C015E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08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2C90-29BF-98F6-7529-C5D5528CD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5F23A-07A3-751A-91A0-67D099F53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B3A187-D04F-2B83-D9F5-D0C88144C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5007E-9BEE-67E8-35DB-FAA3A096A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751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59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736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5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24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6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905" y="2389818"/>
            <a:ext cx="5180076" cy="1616697"/>
          </a:xfrm>
        </p:spPr>
        <p:txBody>
          <a:bodyPr anchor="ctr"/>
          <a:lstStyle/>
          <a:p>
            <a:r>
              <a:rPr lang="en-US"/>
              <a:t>Pham Van Minh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BE924-18B7-E775-494F-D8FF229B5B31}"/>
              </a:ext>
            </a:extLst>
          </p:cNvPr>
          <p:cNvSpPr txBox="1"/>
          <p:nvPr/>
        </p:nvSpPr>
        <p:spPr>
          <a:xfrm>
            <a:off x="7660850" y="3775683"/>
            <a:ext cx="271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BH01037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Matters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07810" cy="1599634"/>
          </a:xfrm>
        </p:spPr>
        <p:txBody>
          <a:bodyPr>
            <a:normAutofit/>
          </a:bodyPr>
          <a:lstStyle/>
          <a:p>
            <a:r>
              <a:rPr lang="en-US"/>
              <a:t>Time Complexity: How the runtime of an operation grows with the input size (e.g., O(n), O(log n)).</a:t>
            </a:r>
          </a:p>
          <a:p>
            <a:r>
              <a:rPr lang="en-US"/>
              <a:t>Space Complexity: How much memory an operation requires (e.g., O(1), O(n)).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Time and Space Complexity</a:t>
            </a:r>
            <a:endParaRPr lang="en-US" sz="1800" dirty="0"/>
          </a:p>
        </p:txBody>
      </p:sp>
      <p:pic>
        <p:nvPicPr>
          <p:cNvPr id="4100" name="Picture 4" descr="Concepts of Time &amp; Space Complexity">
            <a:extLst>
              <a:ext uri="{FF2B5EF4-FFF2-40B4-BE49-F238E27FC236}">
                <a16:creationId xmlns:a16="http://schemas.microsoft.com/office/drawing/2014/main" id="{9D28A0E3-0E09-0331-D7E1-F5EA48BE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61" y="3165903"/>
            <a:ext cx="5505450" cy="36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into Practice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07810" cy="1599634"/>
          </a:xfrm>
        </p:spPr>
        <p:txBody>
          <a:bodyPr>
            <a:normAutofit/>
          </a:bodyPr>
          <a:lstStyle/>
          <a:p>
            <a:r>
              <a:rPr lang="en-US"/>
              <a:t>Time Complexity: How the runtime of an operation grows with the input size (e.g., O(n), O(log n)).</a:t>
            </a:r>
          </a:p>
          <a:p>
            <a:r>
              <a:rPr lang="en-US"/>
              <a:t>Space Complexity: How much memory an operation requires (e.g., O(1), O(n)).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Examples and Code Snippets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95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04E8-E9C3-7F42-7AB0-9EA0BCDAE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5E95B9B-7AE6-A089-C5DA-714D888F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03532"/>
            <a:ext cx="7534656" cy="914400"/>
          </a:xfrm>
        </p:spPr>
        <p:txBody>
          <a:bodyPr/>
          <a:lstStyle/>
          <a:p>
            <a:r>
              <a:rPr lang="en-US"/>
              <a:t>Abstract Data Types: Hiding the Details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18F61-E7C4-8FF3-0692-D8E39693B4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333997"/>
            <a:ext cx="7107810" cy="722942"/>
          </a:xfrm>
        </p:spPr>
        <p:txBody>
          <a:bodyPr/>
          <a:lstStyle/>
          <a:p>
            <a:pPr algn="just"/>
            <a:r>
              <a:rPr lang="en-US"/>
              <a:t>An ADT is a high-level description of a data structure that focuses on what it does, not how it does 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7D09F-10FD-7520-77E2-616B7FB32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5DD7D683-172B-C942-A4E3-DC7F38E91EEA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89251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What is an Abstract Data Type (ADT)?</a:t>
            </a:r>
            <a:endParaRPr lang="en-US" sz="18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F75C17E9-CD62-CE15-2CE6-03F942E82EF4}"/>
              </a:ext>
            </a:extLst>
          </p:cNvPr>
          <p:cNvSpPr txBox="1">
            <a:spLocks/>
          </p:cNvSpPr>
          <p:nvPr/>
        </p:nvSpPr>
        <p:spPr>
          <a:xfrm>
            <a:off x="914400" y="2762055"/>
            <a:ext cx="7107810" cy="22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02D7B0D-1AAC-2F37-3EE6-6A679A8F71D2}"/>
              </a:ext>
            </a:extLst>
          </p:cNvPr>
          <p:cNvSpPr txBox="1">
            <a:spLocks/>
          </p:cNvSpPr>
          <p:nvPr/>
        </p:nvSpPr>
        <p:spPr>
          <a:xfrm>
            <a:off x="914400" y="3201425"/>
            <a:ext cx="7107810" cy="72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It defines a set of operations that can be performed on the data, without specifying the underlying implementation.</a:t>
            </a:r>
          </a:p>
        </p:txBody>
      </p:sp>
      <p:pic>
        <p:nvPicPr>
          <p:cNvPr id="4104" name="Picture 8" descr="Abstract Data Types">
            <a:extLst>
              <a:ext uri="{FF2B5EF4-FFF2-40B4-BE49-F238E27FC236}">
                <a16:creationId xmlns:a16="http://schemas.microsoft.com/office/drawing/2014/main" id="{A22D1B12-00F3-4C22-E034-FF2E4464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26" y="3308808"/>
            <a:ext cx="2653280" cy="35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6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60936-8EAC-D6BA-A09D-D77C4AA9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4DF742-FBC1-5FA5-2D50-9B44CA22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7" y="2969962"/>
            <a:ext cx="5449824" cy="918076"/>
          </a:xfrm>
        </p:spPr>
        <p:txBody>
          <a:bodyPr anchor="b"/>
          <a:lstStyle/>
          <a:p>
            <a:r>
              <a:rPr lang="en-US"/>
              <a:t>Stack and Queue</a:t>
            </a: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1749650E-D55D-9785-F1C1-DA132AD4BD6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8E8AD5-E9E0-5A86-C626-636B8A8C47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6B604-E16C-2F24-1EC1-783255C9D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41412FB-98A5-E90F-956C-EE1B02E6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8879"/>
            <a:ext cx="7534656" cy="914400"/>
          </a:xfrm>
        </p:spPr>
        <p:txBody>
          <a:bodyPr/>
          <a:lstStyle/>
          <a:p>
            <a:r>
              <a:rPr lang="en-US"/>
              <a:t>The LIFO Data Structure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110625-C041-A055-8656-84C480849A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69388"/>
            <a:ext cx="7107810" cy="722942"/>
          </a:xfrm>
        </p:spPr>
        <p:txBody>
          <a:bodyPr/>
          <a:lstStyle/>
          <a:p>
            <a:pPr algn="just"/>
            <a:r>
              <a:rPr lang="en-US"/>
              <a:t>A stack follows the Last-In, First-Out (LIFO) principle. Imagine a stack of plates; you can only add or remove plates from the top.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3E279-41A1-7FCA-1959-4A5B5F22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06738C50-3952-24D8-C1AD-C2DA6367973A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Stack ADT</a:t>
            </a:r>
            <a:endParaRPr lang="en-US" sz="18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3291F008-CC11-4885-FAF9-B2641D84AEB4}"/>
              </a:ext>
            </a:extLst>
          </p:cNvPr>
          <p:cNvSpPr txBox="1">
            <a:spLocks/>
          </p:cNvSpPr>
          <p:nvPr/>
        </p:nvSpPr>
        <p:spPr>
          <a:xfrm>
            <a:off x="452487" y="3480633"/>
            <a:ext cx="7107810" cy="22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BDF474A-700E-9817-9FE3-28E2E24C9DC6}"/>
              </a:ext>
            </a:extLst>
          </p:cNvPr>
          <p:cNvSpPr txBox="1">
            <a:spLocks/>
          </p:cNvSpPr>
          <p:nvPr/>
        </p:nvSpPr>
        <p:spPr>
          <a:xfrm>
            <a:off x="914400" y="2868788"/>
            <a:ext cx="7107810" cy="72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It defines a set of operations that can be performed on the data, without specifying the underlying implementation.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DD572-6AA4-413A-5BB3-C636919E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8163" y="4205722"/>
            <a:ext cx="4446787" cy="2206495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03D8F09-294A-771F-7051-440C52EC39AE}"/>
              </a:ext>
            </a:extLst>
          </p:cNvPr>
          <p:cNvSpPr txBox="1">
            <a:spLocks/>
          </p:cNvSpPr>
          <p:nvPr/>
        </p:nvSpPr>
        <p:spPr>
          <a:xfrm>
            <a:off x="797050" y="3718605"/>
            <a:ext cx="7107810" cy="72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3036AE2-E329-5AFE-3DFF-E03AEED4C5A9}"/>
              </a:ext>
            </a:extLst>
          </p:cNvPr>
          <p:cNvSpPr txBox="1">
            <a:spLocks/>
          </p:cNvSpPr>
          <p:nvPr/>
        </p:nvSpPr>
        <p:spPr>
          <a:xfrm>
            <a:off x="914400" y="3669349"/>
            <a:ext cx="7107810" cy="218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Operations:</a:t>
            </a:r>
          </a:p>
          <a:p>
            <a:pPr lvl="1" algn="just"/>
            <a:r>
              <a:rPr lang="en-US" sz="2000"/>
              <a:t>push(item): Adds an item to the top of the stack.</a:t>
            </a:r>
          </a:p>
          <a:p>
            <a:pPr lvl="1" algn="just"/>
            <a:r>
              <a:rPr lang="en-US" sz="2000"/>
              <a:t>pop(): Removes and returns the item from the top.</a:t>
            </a:r>
          </a:p>
          <a:p>
            <a:pPr lvl="1" algn="just"/>
            <a:r>
              <a:rPr lang="en-US" sz="2000"/>
              <a:t>peek(): Returns the top item without removing it.</a:t>
            </a:r>
          </a:p>
        </p:txBody>
      </p:sp>
    </p:spTree>
    <p:extLst>
      <p:ext uri="{BB962C8B-B14F-4D97-AF65-F5344CB8AC3E}">
        <p14:creationId xmlns:p14="http://schemas.microsoft.com/office/powerpoint/2010/main" val="129552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First-In, First-Out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Definition: A queue where elements are added at the rear and removed from the front.</a:t>
            </a:r>
          </a:p>
          <a:p>
            <a:r>
              <a:rPr lang="en-US"/>
              <a:t>Analogy: A line of people waiting for a service.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Queue ADT </a:t>
            </a:r>
            <a:endParaRPr lang="en-US" sz="1800" dirty="0"/>
          </a:p>
        </p:txBody>
      </p:sp>
      <p:pic>
        <p:nvPicPr>
          <p:cNvPr id="8195" name="Picture 3" descr="First-In-First-Out (FIFO) | MudaMasters">
            <a:extLst>
              <a:ext uri="{FF2B5EF4-FFF2-40B4-BE49-F238E27FC236}">
                <a16:creationId xmlns:a16="http://schemas.microsoft.com/office/drawing/2014/main" id="{BAFB9BA1-7E55-C2BF-9D23-1A79E728D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62" y="2625659"/>
            <a:ext cx="6532775" cy="39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7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8718A-2547-7447-2DE1-701355CD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00D529A-2587-C18C-9CDD-08801F85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Stack and 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99F8A-28AA-84A7-8DDE-1F08F9E4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6FE72AFC-9E6B-1522-098D-B00E9241A37A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Stack vs. Queue</a:t>
            </a:r>
            <a:endParaRPr lang="en-US" sz="1800" dirty="0"/>
          </a:p>
        </p:txBody>
      </p:sp>
      <p:pic>
        <p:nvPicPr>
          <p:cNvPr id="6146" name="Picture 2" descr="Stack vs Queue: Which one is Better?">
            <a:extLst>
              <a:ext uri="{FF2B5EF4-FFF2-40B4-BE49-F238E27FC236}">
                <a16:creationId xmlns:a16="http://schemas.microsoft.com/office/drawing/2014/main" id="{E32BFCFA-9DF0-56D6-D42C-8DA93F66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79" y="1900100"/>
            <a:ext cx="809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8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88C35-E25D-D416-C72D-87A818FF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EA6A6B-C504-B03D-A7BE-998443D4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Choices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41A25-1397-4872-AF67-5F1CEAC5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52449E35-19A7-65D2-AC35-B751FD390723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Implementing Stack and Queue</a:t>
            </a:r>
            <a:endParaRPr lang="en-US" sz="1800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BBAC208-30F5-09AF-2DE9-F1B5BB5702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409"/>
            <a:ext cx="7534656" cy="1389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Both stacks and queues can be implemented using:</a:t>
            </a:r>
          </a:p>
          <a:p>
            <a:pPr lvl="1" algn="just"/>
            <a:r>
              <a:rPr lang="en-US"/>
              <a:t>Arrays: A fixed-size, contiguous block of memory.</a:t>
            </a:r>
          </a:p>
          <a:p>
            <a:pPr lvl="1" algn="just"/>
            <a:r>
              <a:rPr lang="en-US"/>
              <a:t>Linked Lists: A dynamic data structure where elements are linked together using pointers.</a:t>
            </a:r>
          </a:p>
        </p:txBody>
      </p:sp>
      <p:pic>
        <p:nvPicPr>
          <p:cNvPr id="7172" name="Picture 4" descr="Stack Implementation Using Array &amp; Linked List in Data Structure – Abhinav  Rana's Blog">
            <a:extLst>
              <a:ext uri="{FF2B5EF4-FFF2-40B4-BE49-F238E27FC236}">
                <a16:creationId xmlns:a16="http://schemas.microsoft.com/office/drawing/2014/main" id="{4C592283-1970-1763-5838-E697555D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15" y="3333382"/>
            <a:ext cx="6489323" cy="34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2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2676364"/>
            <a:ext cx="4250050" cy="1592612"/>
          </a:xfrm>
        </p:spPr>
        <p:txBody>
          <a:bodyPr anchor="b"/>
          <a:lstStyle/>
          <a:p>
            <a:r>
              <a:rPr lang="en-US"/>
              <a:t>Sorting algorithms</a:t>
            </a:r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5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7400041" cy="1646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Introduction: Sorting algorithms arrange data in a specific order (ascending or descending)</a:t>
            </a:r>
          </a:p>
          <a:p>
            <a:pPr marL="0" indent="0">
              <a:buNone/>
            </a:pPr>
            <a:r>
              <a:rPr lang="en-US"/>
              <a:t>.Algorithms for Comparison: Choose two common sorting algorithms (Bubble Sort vs., Insertion Sort).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Things in Order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Sorting Algorithms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0B099-A8FA-23B4-71E0-4084051CCF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6301" y="2665067"/>
            <a:ext cx="7907499" cy="33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4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99091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BUILDING CONFIDENCE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ENGAGING THE AUDIENCE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VISUAL AIDS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FINAL TIPS &amp; TAKEAWAYS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848412" y="320511"/>
            <a:ext cx="4185501" cy="5938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Sorting Algorithms</a:t>
            </a:r>
            <a:endParaRPr lang="en-US" sz="1800" dirty="0"/>
          </a:p>
        </p:txBody>
      </p:sp>
      <p:pic>
        <p:nvPicPr>
          <p:cNvPr id="11267" name="Picture 3" descr="Common Sorting Algorithms. Common Sorting Techniques Made Simple —… | by  Natasha Ferguson | Medium">
            <a:extLst>
              <a:ext uri="{FF2B5EF4-FFF2-40B4-BE49-F238E27FC236}">
                <a16:creationId xmlns:a16="http://schemas.microsoft.com/office/drawing/2014/main" id="{D1F63EE3-16C2-976F-8ADE-E339B9C6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E"/>
              </a:clrFrom>
              <a:clrTo>
                <a:srgbClr val="EFEF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04" y="857526"/>
            <a:ext cx="7890901" cy="591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3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7400041" cy="1646768"/>
          </a:xfrm>
        </p:spPr>
        <p:txBody>
          <a:bodyPr>
            <a:normAutofit/>
          </a:bodyPr>
          <a:lstStyle/>
          <a:p>
            <a:r>
              <a:rPr lang="en-US"/>
              <a:t>Bubble Sort works by repeatedly stepping through the list, comparing adjacent elements and swapping them if they are in the wrong order.</a:t>
            </a:r>
          </a:p>
          <a:p>
            <a:r>
              <a:rPr lang="en-US"/>
              <a:t>This process is repeated until no more swaps are needed, indicating that the list is sorted.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112868" cy="914400"/>
          </a:xfrm>
        </p:spPr>
        <p:txBody>
          <a:bodyPr/>
          <a:lstStyle/>
          <a:p>
            <a:r>
              <a:rPr lang="en-US"/>
              <a:t>Bubble Sort: A Simple Sorting Approach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Algorithm 1: Bubble Sort</a:t>
            </a:r>
            <a:endParaRPr lang="en-US" sz="1800" dirty="0"/>
          </a:p>
        </p:txBody>
      </p:sp>
      <p:pic>
        <p:nvPicPr>
          <p:cNvPr id="12292" name="Picture 4" descr="Bubble sort">
            <a:extLst>
              <a:ext uri="{FF2B5EF4-FFF2-40B4-BE49-F238E27FC236}">
                <a16:creationId xmlns:a16="http://schemas.microsoft.com/office/drawing/2014/main" id="{4CD2BD02-30C8-C740-A270-A364D289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35" y="2923426"/>
            <a:ext cx="6382966" cy="39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2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7522" y="2304124"/>
            <a:ext cx="9275974" cy="4364609"/>
          </a:xfrm>
        </p:spPr>
        <p:txBody>
          <a:bodyPr>
            <a:normAutofit fontScale="92500" lnSpcReduction="10000"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void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bubbleSort(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[] arr)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 = arr.length;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 n-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 n-i-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j++)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(arr[j] &gt; arr[j+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temp = arr[j];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arr[j] = arr[j+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arr[j+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 = temp;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112868" cy="914400"/>
          </a:xfrm>
        </p:spPr>
        <p:txBody>
          <a:bodyPr/>
          <a:lstStyle/>
          <a:p>
            <a:r>
              <a:rPr lang="en-US"/>
              <a:t>Implements in Java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Algorithm 1: Bubble Sort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4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304123"/>
            <a:ext cx="7400041" cy="2993741"/>
          </a:xfrm>
        </p:spPr>
        <p:txBody>
          <a:bodyPr>
            <a:normAutofit/>
          </a:bodyPr>
          <a:lstStyle/>
          <a:p>
            <a:r>
              <a:rPr lang="en-US"/>
              <a:t>Insertion Sort builds the final sorted array (or list) one item at a time.</a:t>
            </a:r>
          </a:p>
          <a:p>
            <a:r>
              <a:rPr lang="en-US"/>
              <a:t>It iterates through the input elements, removing one element from the input data each repetition, and growing a sorted output list.  </a:t>
            </a:r>
          </a:p>
          <a:p>
            <a:r>
              <a:rPr lang="en-US"/>
              <a:t>At each iteration, Insertion Sort removes one element from the input data, finds the location it belongs within the sorted list, and inserts it there.   </a:t>
            </a:r>
          </a:p>
          <a:p>
            <a:r>
              <a:rPr lang="en-US"/>
              <a:t>It repeats until no input elements remain.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489"/>
            <a:ext cx="6165130" cy="914400"/>
          </a:xfrm>
        </p:spPr>
        <p:txBody>
          <a:bodyPr/>
          <a:lstStyle/>
          <a:p>
            <a:r>
              <a:rPr lang="en-US"/>
              <a:t>Insertion Sort: Building a Sorted List One Item at a Time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Algorithm 2: Insertion Sort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8CEC3-7CEB-AC9A-CBDC-C6789135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7431" y="3729047"/>
            <a:ext cx="4584569" cy="3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38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165130" cy="914400"/>
          </a:xfrm>
        </p:spPr>
        <p:txBody>
          <a:bodyPr/>
          <a:lstStyle/>
          <a:p>
            <a:r>
              <a:rPr lang="en-US"/>
              <a:t>Insertion Sort: Visualization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Algorithm 2: Insertion Sort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8CEC3-7CEB-AC9A-CBDC-C6789135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0983" y="4147794"/>
            <a:ext cx="3971017" cy="2710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900D1-F47D-1E01-55F5-17772274F3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509" y="1981475"/>
            <a:ext cx="8035814" cy="45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9535" y="2234150"/>
            <a:ext cx="7400041" cy="4262276"/>
          </a:xfrm>
        </p:spPr>
        <p:txBody>
          <a:bodyPr>
            <a:normAutofit fontScale="92500" lnSpcReduction="20000"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void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insertionSort(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[] arr)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 = arr.length;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 &lt; n; ++i)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key = arr[i];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i -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(j &gt;=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&amp;&amp; arr[j] &gt; key)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arr[j +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 = arr[j];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j = j -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arr[j + </a:t>
            </a:r>
            <a:r>
              <a:rPr lang="en-US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 = key;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02259"/>
            <a:ext cx="6165130" cy="515753"/>
          </a:xfrm>
        </p:spPr>
        <p:txBody>
          <a:bodyPr/>
          <a:lstStyle/>
          <a:p>
            <a:r>
              <a:rPr lang="en-US"/>
              <a:t>Implements in Java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Algorithm 2: Insertion Sort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8CEC3-7CEB-AC9A-CBDC-C6789135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7431" y="3729047"/>
            <a:ext cx="4584569" cy="3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5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165130" cy="914400"/>
          </a:xfrm>
        </p:spPr>
        <p:txBody>
          <a:bodyPr/>
          <a:lstStyle/>
          <a:p>
            <a:r>
              <a:rPr lang="en-US"/>
              <a:t>Insertion Sort: Visualization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Algorithm 2: Insertion Sort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8CEC3-7CEB-AC9A-CBDC-C6789135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0983" y="4147794"/>
            <a:ext cx="3971017" cy="2710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900D1-F47D-1E01-55F5-17772274F3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509" y="1981475"/>
            <a:ext cx="8035814" cy="45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7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1A02F-E9A2-C254-FAB2-00958ED7E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A6E42-9DC8-2935-A5C4-58598307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8207803-F8DB-128F-758E-FDE638F4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36948"/>
            <a:ext cx="6165130" cy="914400"/>
          </a:xfrm>
        </p:spPr>
        <p:txBody>
          <a:bodyPr/>
          <a:lstStyle/>
          <a:p>
            <a:r>
              <a:rPr lang="en-US"/>
              <a:t>Comparing Bubble and Insertion Sort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FE5BA898-60F9-E877-5843-0E8DF65207F4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30C70-992A-9B57-42B1-0F70F97C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0983" y="4147794"/>
            <a:ext cx="3971017" cy="271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2D09B-092A-D36C-7786-3D2FBA2B98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559" y="2343392"/>
            <a:ext cx="9916998" cy="1901266"/>
          </a:xfrm>
          <a:prstGeom prst="rect">
            <a:avLst/>
          </a:prstGeom>
        </p:spPr>
      </p:pic>
      <p:sp>
        <p:nvSpPr>
          <p:cNvPr id="10" name="Title 18">
            <a:extLst>
              <a:ext uri="{FF2B5EF4-FFF2-40B4-BE49-F238E27FC236}">
                <a16:creationId xmlns:a16="http://schemas.microsoft.com/office/drawing/2014/main" id="{A86F25E5-071E-7768-D360-E6A684809D7A}"/>
              </a:ext>
            </a:extLst>
          </p:cNvPr>
          <p:cNvSpPr txBox="1">
            <a:spLocks/>
          </p:cNvSpPr>
          <p:nvPr/>
        </p:nvSpPr>
        <p:spPr>
          <a:xfrm>
            <a:off x="914400" y="428089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Comparison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9882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0ED14-A17D-B19B-5B37-2D3CE53C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5A934B-0B27-BC2A-EF9E-292D3898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2676364"/>
            <a:ext cx="4250050" cy="1592612"/>
          </a:xfrm>
        </p:spPr>
        <p:txBody>
          <a:bodyPr anchor="b"/>
          <a:lstStyle/>
          <a:p>
            <a:r>
              <a:rPr lang="en-US"/>
              <a:t>Network Shortest Path Algorithms</a:t>
            </a:r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3F99AD0E-FBC2-3816-BD43-F3527B7622D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32AF74B-176E-5D07-540C-670FD4B4FA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58679-4086-8E7D-7087-736DDEEC4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9331EB-02AD-0111-E127-E8C822F322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7400041" cy="1646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many real-world scenarios, we need to find the shortest path between two points in a network. This is where network shortest path algorithms come 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3FFD2-1F2A-A261-5E09-C8455A644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F783C50E-A00A-388A-FD56-4E1F337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Algorithms</a:t>
            </a:r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A6172A37-B780-AD9E-1560-DB395473F7E3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Introduction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DD98B-7ADB-3963-C705-6A4CC484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9269" y="3260778"/>
            <a:ext cx="6115239" cy="2886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C6B65-399E-FE8E-0D2C-E826762D2833}"/>
              </a:ext>
            </a:extLst>
          </p:cNvPr>
          <p:cNvSpPr txBox="1"/>
          <p:nvPr/>
        </p:nvSpPr>
        <p:spPr>
          <a:xfrm>
            <a:off x="914399" y="3057207"/>
            <a:ext cx="6103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/>
              <a:t>Examples: GPS navigation (finding the fastest route), network routing (optimizing data flow), transportation planning (minimizing travel time).</a:t>
            </a:r>
          </a:p>
        </p:txBody>
      </p:sp>
    </p:spTree>
    <p:extLst>
      <p:ext uri="{BB962C8B-B14F-4D97-AF65-F5344CB8AC3E}">
        <p14:creationId xmlns:p14="http://schemas.microsoft.com/office/powerpoint/2010/main" val="410289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284DE-53BD-D173-A0E5-0E1BFFAAD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50BD89-36AF-7601-BCF0-F3CFBD4CCA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707" y="2027840"/>
            <a:ext cx="7400041" cy="16467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Dijkstra's algorithm is a classic and efficient algorithm for finding the shortest paths from a single source node to all other nodes in a weighted graph with non-negative edge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9E7012-7FB1-A5BA-57CA-A2AD3F563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3514659-2BEC-18AE-436F-DBF13265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Dijkstra's Algorithm</a:t>
            </a:r>
            <a:endParaRPr lang="en-US" sz="3200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E6425B3C-D021-B80F-FBA9-4175B2D593A5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4119513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Dijkstra's Algorithm</a:t>
            </a:r>
            <a:endParaRPr lang="en-US" sz="1800" dirty="0"/>
          </a:p>
        </p:txBody>
      </p:sp>
      <p:sp>
        <p:nvSpPr>
          <p:cNvPr id="7" name="AutoShape 4" descr="Dijkstra Algorithm in Python">
            <a:extLst>
              <a:ext uri="{FF2B5EF4-FFF2-40B4-BE49-F238E27FC236}">
                <a16:creationId xmlns:a16="http://schemas.microsoft.com/office/drawing/2014/main" id="{6A38079F-9012-54A4-7902-6264114E1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D4BFE945-F5BA-04B8-A04C-05A41FD0F855}"/>
              </a:ext>
            </a:extLst>
          </p:cNvPr>
          <p:cNvSpPr txBox="1">
            <a:spLocks/>
          </p:cNvSpPr>
          <p:nvPr/>
        </p:nvSpPr>
        <p:spPr>
          <a:xfrm>
            <a:off x="981707" y="3019720"/>
            <a:ext cx="7400041" cy="164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/>
              <a:t>It works by iteratively selecting the unvisited node with the smallest tentative distance and updating the distances of its neighbors.</a:t>
            </a:r>
          </a:p>
        </p:txBody>
      </p:sp>
      <p:sp>
        <p:nvSpPr>
          <p:cNvPr id="15" name="AutoShape 4" descr="Dijkstra Algorithm in Python">
            <a:extLst>
              <a:ext uri="{FF2B5EF4-FFF2-40B4-BE49-F238E27FC236}">
                <a16:creationId xmlns:a16="http://schemas.microsoft.com/office/drawing/2014/main" id="{903E2C77-72B7-5516-BC0B-18F3D825F2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666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C3839FD-E609-5740-D4DD-01A68508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146" y="3111622"/>
            <a:ext cx="5529606" cy="341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0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29" y="791851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9430" y="1112362"/>
            <a:ext cx="3867912" cy="5029200"/>
          </a:xfrm>
        </p:spPr>
        <p:txBody>
          <a:bodyPr anchor="ctr"/>
          <a:lstStyle/>
          <a:p>
            <a:r>
              <a:rPr lang="en-US"/>
              <a:t>Pham Minh van</a:t>
            </a:r>
            <a:endParaRPr lang="en-US" dirty="0"/>
          </a:p>
          <a:p>
            <a:r>
              <a:rPr lang="en-US"/>
              <a:t>0394213659</a:t>
            </a:r>
            <a:endParaRPr lang="en-US" dirty="0"/>
          </a:p>
          <a:p>
            <a:pPr lvl="1"/>
            <a:r>
              <a:rPr lang="en-US"/>
              <a:t>phamvanminh1723@gmail.com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Building Blocks of Computer Science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07810" cy="2004987"/>
          </a:xfrm>
        </p:spPr>
        <p:txBody>
          <a:bodyPr/>
          <a:lstStyle/>
          <a:p>
            <a:r>
              <a:rPr lang="en-US"/>
              <a:t>Data structures and algorithms are fundamental to computer science.</a:t>
            </a:r>
          </a:p>
          <a:p>
            <a:r>
              <a:rPr lang="en-US"/>
              <a:t>They provide efficient ways to organize, store, and process data.</a:t>
            </a:r>
          </a:p>
          <a:p>
            <a:r>
              <a:rPr lang="en-US"/>
              <a:t>Understanding them is crucial for developing efficient and optimized software.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/>
              <a:t>Design Specification for Data Structures</a:t>
            </a: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 Structures?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3"/>
            <a:ext cx="7107810" cy="722942"/>
          </a:xfrm>
        </p:spPr>
        <p:txBody>
          <a:bodyPr/>
          <a:lstStyle/>
          <a:p>
            <a:r>
              <a:rPr lang="en-US"/>
              <a:t>A data structure is a specialized format for organizing, processing, retrieving, and storing data in a computer.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Identifying Data Structures</a:t>
            </a:r>
            <a:endParaRPr lang="en-US" sz="18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1659CC2-E74D-6CAA-1187-D2A1278875E3}"/>
              </a:ext>
            </a:extLst>
          </p:cNvPr>
          <p:cNvSpPr txBox="1">
            <a:spLocks/>
          </p:cNvSpPr>
          <p:nvPr/>
        </p:nvSpPr>
        <p:spPr>
          <a:xfrm>
            <a:off x="914400" y="2762055"/>
            <a:ext cx="7107810" cy="22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Common Types: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Linked Lists</a:t>
            </a:r>
          </a:p>
          <a:p>
            <a:pPr lvl="1"/>
            <a:r>
              <a:rPr lang="en-US"/>
              <a:t>StacksQueues</a:t>
            </a:r>
          </a:p>
          <a:p>
            <a:pPr lvl="1"/>
            <a:r>
              <a:rPr lang="en-US"/>
              <a:t>Trees</a:t>
            </a:r>
          </a:p>
          <a:p>
            <a:pPr lvl="1"/>
            <a:r>
              <a:rPr lang="en-US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3374E-9C51-57AE-3E07-EB579D865C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6312" y="2762055"/>
            <a:ext cx="5474893" cy="39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6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Data Structures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189942"/>
            <a:ext cx="7107810" cy="722942"/>
          </a:xfrm>
        </p:spPr>
        <p:txBody>
          <a:bodyPr/>
          <a:lstStyle/>
          <a:p>
            <a:r>
              <a:rPr lang="en-US"/>
              <a:t>Each data structure supports specific operations.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Defining Operations</a:t>
            </a:r>
            <a:endParaRPr lang="en-US" sz="18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1659CC2-E74D-6CAA-1187-D2A1278875E3}"/>
              </a:ext>
            </a:extLst>
          </p:cNvPr>
          <p:cNvSpPr txBox="1">
            <a:spLocks/>
          </p:cNvSpPr>
          <p:nvPr/>
        </p:nvSpPr>
        <p:spPr>
          <a:xfrm>
            <a:off x="914400" y="2762055"/>
            <a:ext cx="7107810" cy="22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/>
              <a:t>Examples: </a:t>
            </a:r>
          </a:p>
          <a:p>
            <a:pPr lvl="1"/>
            <a:r>
              <a:rPr lang="en-US" b="1"/>
              <a:t>Arrays:</a:t>
            </a:r>
            <a:r>
              <a:rPr lang="en-US"/>
              <a:t> Insertion, deletion, searching, sorting.</a:t>
            </a:r>
          </a:p>
          <a:p>
            <a:pPr lvl="1"/>
            <a:r>
              <a:rPr lang="en-US" b="1"/>
              <a:t>Linked Lists:</a:t>
            </a:r>
            <a:r>
              <a:rPr lang="en-US"/>
              <a:t> Insertion, deletion, traversal.</a:t>
            </a:r>
          </a:p>
          <a:p>
            <a:pPr lvl="1"/>
            <a:r>
              <a:rPr lang="en-US" b="1"/>
              <a:t>Stacks:</a:t>
            </a:r>
            <a:r>
              <a:rPr lang="en-US"/>
              <a:t> Push, pop, peek.</a:t>
            </a:r>
          </a:p>
          <a:p>
            <a:pPr lvl="1"/>
            <a:r>
              <a:rPr lang="en-US" b="1"/>
              <a:t>Queues:</a:t>
            </a:r>
            <a:r>
              <a:rPr lang="en-US"/>
              <a:t> Enqueue, dequeue.</a:t>
            </a:r>
          </a:p>
        </p:txBody>
      </p:sp>
    </p:spTree>
    <p:extLst>
      <p:ext uri="{BB962C8B-B14F-4D97-AF65-F5344CB8AC3E}">
        <p14:creationId xmlns:p14="http://schemas.microsoft.com/office/powerpoint/2010/main" val="231503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Input Parameters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137767"/>
            <a:ext cx="7107810" cy="722942"/>
          </a:xfrm>
        </p:spPr>
        <p:txBody>
          <a:bodyPr/>
          <a:lstStyle/>
          <a:p>
            <a:r>
              <a:rPr lang="en-US"/>
              <a:t>Clearly define the type and range of input values for each operation.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Input Parameters</a:t>
            </a:r>
            <a:endParaRPr lang="en-US" sz="18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1659CC2-E74D-6CAA-1187-D2A1278875E3}"/>
              </a:ext>
            </a:extLst>
          </p:cNvPr>
          <p:cNvSpPr txBox="1">
            <a:spLocks/>
          </p:cNvSpPr>
          <p:nvPr/>
        </p:nvSpPr>
        <p:spPr>
          <a:xfrm>
            <a:off x="914400" y="2762055"/>
            <a:ext cx="7107810" cy="22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C34D9-DA72-3F92-E0A5-1B40CD81C266}"/>
              </a:ext>
            </a:extLst>
          </p:cNvPr>
          <p:cNvSpPr txBox="1"/>
          <p:nvPr/>
        </p:nvSpPr>
        <p:spPr>
          <a:xfrm>
            <a:off x="914400" y="2972368"/>
            <a:ext cx="6103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Example: For an "insert" operation in an array: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value: The data element to be inserted (e.g., integer, string).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index: The position where the element should be inserted (integer, within the array bounds).</a:t>
            </a:r>
          </a:p>
        </p:txBody>
      </p:sp>
    </p:spTree>
    <p:extLst>
      <p:ext uri="{BB962C8B-B14F-4D97-AF65-F5344CB8AC3E}">
        <p14:creationId xmlns:p14="http://schemas.microsoft.com/office/powerpoint/2010/main" val="411261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Ensuring Correctness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07810" cy="1599634"/>
          </a:xfrm>
        </p:spPr>
        <p:txBody>
          <a:bodyPr>
            <a:normAutofit/>
          </a:bodyPr>
          <a:lstStyle/>
          <a:p>
            <a:r>
              <a:rPr lang="en-US"/>
              <a:t>Pre-conditions: Conditions that must be true before an operation can be executed.</a:t>
            </a:r>
          </a:p>
          <a:p>
            <a:r>
              <a:rPr lang="en-US"/>
              <a:t>Post-conditions: Conditions that will be true after the operation is successfully completed.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11FDF600-5D96-1957-D137-9BF4444AA78B}"/>
              </a:ext>
            </a:extLst>
          </p:cNvPr>
          <p:cNvSpPr txBox="1">
            <a:spLocks/>
          </p:cNvSpPr>
          <p:nvPr/>
        </p:nvSpPr>
        <p:spPr>
          <a:xfrm>
            <a:off x="914400" y="439076"/>
            <a:ext cx="3714161" cy="475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 Pre- and Post-conditions</a:t>
            </a:r>
            <a:endParaRPr lang="en-US" sz="1800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8266123-425C-FBDE-783D-5E64ACA81F27}"/>
              </a:ext>
            </a:extLst>
          </p:cNvPr>
          <p:cNvSpPr txBox="1">
            <a:spLocks/>
          </p:cNvSpPr>
          <p:nvPr/>
        </p:nvSpPr>
        <p:spPr>
          <a:xfrm>
            <a:off x="914400" y="3447853"/>
            <a:ext cx="7107810" cy="159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Example: For a "pop" operation on a stack:</a:t>
            </a:r>
          </a:p>
          <a:p>
            <a:pPr lvl="1"/>
            <a:r>
              <a:rPr lang="en-US"/>
              <a:t>Pre-condition: The stack must not be empty.</a:t>
            </a:r>
          </a:p>
          <a:p>
            <a:pPr lvl="1"/>
            <a:r>
              <a:rPr lang="en-US"/>
              <a:t>Post-condition: The top element is removed, and the size of the stack is reduced by one.</a:t>
            </a:r>
          </a:p>
        </p:txBody>
      </p:sp>
    </p:spTree>
    <p:extLst>
      <p:ext uri="{BB962C8B-B14F-4D97-AF65-F5344CB8AC3E}">
        <p14:creationId xmlns:p14="http://schemas.microsoft.com/office/powerpoint/2010/main" val="707937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{F3B1703C-8D7E-4716-BE33-921980451945}tf11964407_win32</Template>
  <TotalTime>425</TotalTime>
  <Words>1261</Words>
  <Application>Microsoft Office PowerPoint</Application>
  <PresentationFormat>Widescreen</PresentationFormat>
  <Paragraphs>198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Gill Sans Nova Light</vt:lpstr>
      <vt:lpstr>JetBrains Mono</vt:lpstr>
      <vt:lpstr>Sagona Book</vt:lpstr>
      <vt:lpstr>Custom</vt:lpstr>
      <vt:lpstr>Pham Van Minh</vt:lpstr>
      <vt:lpstr>agenda</vt:lpstr>
      <vt:lpstr>Introduction</vt:lpstr>
      <vt:lpstr>The Building Blocks of Computer Science</vt:lpstr>
      <vt:lpstr>Design Specification for Data Structures</vt:lpstr>
      <vt:lpstr>What are Data Structures?</vt:lpstr>
      <vt:lpstr>Operations on Data Structures</vt:lpstr>
      <vt:lpstr>Specifying Input Parameters</vt:lpstr>
      <vt:lpstr>Ensuring Correctness</vt:lpstr>
      <vt:lpstr>Efficiency Matters</vt:lpstr>
      <vt:lpstr>Putting it into Practice</vt:lpstr>
      <vt:lpstr>Abstract Data Types: Hiding the Details</vt:lpstr>
      <vt:lpstr>Stack and Queue</vt:lpstr>
      <vt:lpstr>The LIFO Data Structure</vt:lpstr>
      <vt:lpstr>First-In, First-Out</vt:lpstr>
      <vt:lpstr>Comparing Stack and Queue</vt:lpstr>
      <vt:lpstr>Implementation Choices</vt:lpstr>
      <vt:lpstr>Sorting algorithms</vt:lpstr>
      <vt:lpstr>Putting Things in Order</vt:lpstr>
      <vt:lpstr>PowerPoint Presentation</vt:lpstr>
      <vt:lpstr>Bubble Sort: A Simple Sorting Approach</vt:lpstr>
      <vt:lpstr>Implements in Java</vt:lpstr>
      <vt:lpstr>Insertion Sort: Building a Sorted List One Item at a Time</vt:lpstr>
      <vt:lpstr>Insertion Sort: Visualization</vt:lpstr>
      <vt:lpstr>Implements in Java</vt:lpstr>
      <vt:lpstr>Insertion Sort: Visualization</vt:lpstr>
      <vt:lpstr>Comparing Bubble and Insertion Sort</vt:lpstr>
      <vt:lpstr>Network Shortest Path Algorithms</vt:lpstr>
      <vt:lpstr>Shortest Path Algorithms</vt:lpstr>
      <vt:lpstr>Dijkstra's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Pham</dc:creator>
  <cp:lastModifiedBy>Minh Pham</cp:lastModifiedBy>
  <cp:revision>4</cp:revision>
  <dcterms:created xsi:type="dcterms:W3CDTF">2024-10-23T00:26:23Z</dcterms:created>
  <dcterms:modified xsi:type="dcterms:W3CDTF">2024-12-11T13:11:11Z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