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61" r:id="rId5"/>
    <p:sldId id="262" r:id="rId6"/>
    <p:sldId id="259" r:id="rId7"/>
    <p:sldId id="295" r:id="rId8"/>
    <p:sldId id="293" r:id="rId9"/>
    <p:sldId id="294" r:id="rId10"/>
    <p:sldId id="266" r:id="rId11"/>
    <p:sldId id="265" r:id="rId12"/>
    <p:sldId id="263" r:id="rId13"/>
    <p:sldId id="260" r:id="rId14"/>
    <p:sldId id="267" r:id="rId15"/>
    <p:sldId id="269" r:id="rId16"/>
    <p:sldId id="268" r:id="rId17"/>
    <p:sldId id="273" r:id="rId18"/>
    <p:sldId id="278" r:id="rId19"/>
    <p:sldId id="281" r:id="rId20"/>
    <p:sldId id="279" r:id="rId21"/>
    <p:sldId id="284" r:id="rId22"/>
    <p:sldId id="283" r:id="rId23"/>
    <p:sldId id="282" r:id="rId24"/>
    <p:sldId id="285" r:id="rId25"/>
    <p:sldId id="289" r:id="rId26"/>
    <p:sldId id="274" r:id="rId27"/>
    <p:sldId id="277" r:id="rId28"/>
    <p:sldId id="287" r:id="rId29"/>
    <p:sldId id="288" r:id="rId30"/>
    <p:sldId id="291" r:id="rId31"/>
    <p:sldId id="299" r:id="rId32"/>
    <p:sldId id="296" r:id="rId33"/>
    <p:sldId id="297" r:id="rId34"/>
    <p:sldId id="275" r:id="rId35"/>
    <p:sldId id="292" r:id="rId36"/>
    <p:sldId id="276" r:id="rId37"/>
    <p:sldId id="280" r:id="rId38"/>
    <p:sldId id="290" r:id="rId39"/>
    <p:sldId id="298" r:id="rId40"/>
    <p:sldId id="286" r:id="rId41"/>
    <p:sldId id="264" r:id="rId4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4" autoAdjust="0"/>
    <p:restoredTop sz="95688" autoAdjust="0"/>
  </p:normalViewPr>
  <p:slideViewPr>
    <p:cSldViewPr>
      <p:cViewPr>
        <p:scale>
          <a:sx n="120" d="100"/>
          <a:sy n="120" d="100"/>
        </p:scale>
        <p:origin x="1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2EF1B-857D-49B1-A6AD-7266207EE38C}" type="datetimeFigureOut">
              <a:rPr lang="pt-PT" smtClean="0"/>
              <a:pPr/>
              <a:t>04/10/16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E034E-FCD2-49D4-8A6B-BAC4DF1B6269}" type="slidenum">
              <a:rPr lang="pt-PT" smtClean="0"/>
              <a:pPr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68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Relationship Id="rId3" Type="http://schemas.openxmlformats.org/officeDocument/2006/relationships/hyperlink" Target="http://www.ele.uri.edu/faculty/vetter/Other-stuff/vi/text_edit.html#yank_ex_desc1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>
                <a:solidFill>
                  <a:srgbClr val="FF0000"/>
                </a:solidFill>
              </a:rPr>
              <a:t>S.O. eram Ambientes não gráficos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Tentem imaginar editar um texto sem vê-lo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E034E-FCD2-49D4-8A6B-BAC4DF1B6269}" type="slidenum">
              <a:rPr lang="pt-PT" smtClean="0"/>
              <a:pPr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8129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“Falamos com ele”…</a:t>
            </a:r>
          </a:p>
          <a:p>
            <a:r>
              <a:rPr lang="pt-PT" dirty="0" smtClean="0"/>
              <a:t>Em inglês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E034E-FCD2-49D4-8A6B-BAC4DF1B6269}" type="slidenum">
              <a:rPr lang="pt-PT" smtClean="0"/>
              <a:pPr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563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Vou ignorar o </a:t>
            </a:r>
            <a:r>
              <a:rPr lang="pt-PT" b="1" i="1" dirty="0" err="1" smtClean="0"/>
              <a:t>prompt</a:t>
            </a:r>
            <a:endParaRPr lang="pt-PT" b="1" i="1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E034E-FCD2-49D4-8A6B-BAC4DF1B6269}" type="slidenum">
              <a:rPr lang="pt-PT" smtClean="0"/>
              <a:pPr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5431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Porquê letras ???</a:t>
            </a:r>
            <a:br>
              <a:rPr lang="pt-PT" dirty="0" smtClean="0"/>
            </a:br>
            <a:r>
              <a:rPr lang="pt-PT" dirty="0" smtClean="0"/>
              <a:t>Dá</a:t>
            </a:r>
            <a:r>
              <a:rPr lang="pt-PT" baseline="0" dirty="0" smtClean="0"/>
              <a:t> em todos os teclados…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E034E-FCD2-49D4-8A6B-BAC4DF1B6269}" type="slidenum">
              <a:rPr lang="pt-PT" smtClean="0"/>
              <a:pPr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1634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E034E-FCD2-49D4-8A6B-BAC4DF1B6269}" type="slidenum">
              <a:rPr lang="pt-PT" smtClean="0"/>
              <a:pPr/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421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730375" algn="l"/>
              </a:tabLst>
            </a:pPr>
            <a:r>
              <a:rPr lang="pt-PT" dirty="0" smtClean="0"/>
              <a:t>:5,10s/</a:t>
            </a:r>
            <a:r>
              <a:rPr lang="pt-PT" dirty="0" err="1" smtClean="0"/>
              <a:t>foo</a:t>
            </a:r>
            <a:r>
              <a:rPr lang="pt-PT" dirty="0" smtClean="0"/>
              <a:t>/bar/2	— </a:t>
            </a:r>
            <a:r>
              <a:rPr lang="pt-PT" dirty="0" err="1" smtClean="0"/>
              <a:t>change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occurrence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 </a:t>
            </a:r>
            <a:r>
              <a:rPr lang="pt-PT" dirty="0" err="1" smtClean="0"/>
              <a:t>foo</a:t>
            </a:r>
            <a:r>
              <a:rPr lang="pt-PT" dirty="0" smtClean="0"/>
              <a:t> </a:t>
            </a:r>
            <a:r>
              <a:rPr lang="pt-PT" dirty="0" err="1" smtClean="0"/>
              <a:t>with</a:t>
            </a:r>
            <a:r>
              <a:rPr lang="pt-PT" dirty="0" smtClean="0"/>
              <a:t> bar </a:t>
            </a:r>
            <a:r>
              <a:rPr lang="pt-PT" dirty="0" err="1" smtClean="0"/>
              <a:t>on</a:t>
            </a:r>
            <a:r>
              <a:rPr lang="pt-PT" dirty="0" smtClean="0"/>
              <a:t> </a:t>
            </a:r>
            <a:r>
              <a:rPr lang="pt-PT" dirty="0" err="1" smtClean="0"/>
              <a:t>lines</a:t>
            </a:r>
            <a:r>
              <a:rPr lang="pt-PT" dirty="0" smtClean="0"/>
              <a:t> 5-10</a:t>
            </a:r>
          </a:p>
          <a:p>
            <a:pPr>
              <a:tabLst>
                <a:tab pos="1730375" algn="l"/>
              </a:tabLst>
            </a:pPr>
            <a:r>
              <a:rPr lang="pt-PT" dirty="0" smtClean="0"/>
              <a:t>:</a:t>
            </a:r>
            <a:r>
              <a:rPr lang="pt-PT" dirty="0" err="1" smtClean="0"/>
              <a:t>map</a:t>
            </a:r>
            <a:r>
              <a:rPr lang="pt-PT" dirty="0" smtClean="0"/>
              <a:t> g 1G	— </a:t>
            </a:r>
            <a:r>
              <a:rPr lang="pt-PT" dirty="0" err="1" smtClean="0"/>
              <a:t>map</a:t>
            </a:r>
            <a:r>
              <a:rPr lang="pt-PT" dirty="0" smtClean="0"/>
              <a:t> g to </a:t>
            </a:r>
            <a:r>
              <a:rPr lang="pt-PT" dirty="0" err="1" smtClean="0"/>
              <a:t>really</a:t>
            </a:r>
            <a:r>
              <a:rPr lang="pt-PT" dirty="0" smtClean="0"/>
              <a:t> </a:t>
            </a:r>
            <a:r>
              <a:rPr lang="pt-PT" dirty="0" err="1" smtClean="0"/>
              <a:t>run</a:t>
            </a:r>
            <a:r>
              <a:rPr lang="pt-PT" dirty="0" smtClean="0"/>
              <a:t> 1G</a:t>
            </a:r>
          </a:p>
          <a:p>
            <a:pPr>
              <a:tabLst>
                <a:tab pos="1730375" algn="l"/>
              </a:tabLst>
            </a:pPr>
            <a:r>
              <a:rPr lang="pt-PT" dirty="0" smtClean="0"/>
              <a:t>:?</a:t>
            </a:r>
            <a:r>
              <a:rPr lang="pt-PT" dirty="0" err="1" smtClean="0"/>
              <a:t>foo</a:t>
            </a:r>
            <a:r>
              <a:rPr lang="pt-PT" dirty="0" smtClean="0"/>
              <a:t>?,/bar/d	— delete </a:t>
            </a:r>
            <a:r>
              <a:rPr lang="pt-PT" dirty="0" err="1" smtClean="0"/>
              <a:t>from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reverse match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foo</a:t>
            </a:r>
            <a:r>
              <a:rPr lang="pt-PT" dirty="0" smtClean="0"/>
              <a:t> </a:t>
            </a:r>
            <a:r>
              <a:rPr lang="pt-PT" dirty="0" err="1" smtClean="0"/>
              <a:t>until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next</a:t>
            </a:r>
            <a:r>
              <a:rPr lang="pt-PT" dirty="0" smtClean="0"/>
              <a:t> match </a:t>
            </a:r>
            <a:r>
              <a:rPr lang="pt-PT" dirty="0" err="1" smtClean="0"/>
              <a:t>of</a:t>
            </a:r>
            <a:r>
              <a:rPr lang="pt-PT" dirty="0" smtClean="0"/>
              <a:t> bar</a:t>
            </a:r>
          </a:p>
          <a:p>
            <a:pPr>
              <a:tabLst>
                <a:tab pos="1730375" algn="l"/>
              </a:tabLst>
            </a:pPr>
            <a:r>
              <a:rPr lang="pt-PT" dirty="0" smtClean="0"/>
              <a:t>:g/{/,/}/&lt;	— </a:t>
            </a:r>
            <a:r>
              <a:rPr lang="pt-PT" dirty="0" err="1" smtClean="0"/>
              <a:t>shift</a:t>
            </a:r>
            <a:r>
              <a:rPr lang="pt-PT" dirty="0" smtClean="0"/>
              <a:t> </a:t>
            </a:r>
            <a:r>
              <a:rPr lang="pt-PT" dirty="0" err="1" smtClean="0"/>
              <a:t>left</a:t>
            </a:r>
            <a:r>
              <a:rPr lang="pt-PT" dirty="0" smtClean="0"/>
              <a:t> </a:t>
            </a:r>
            <a:r>
              <a:rPr lang="pt-PT" dirty="0" err="1" smtClean="0"/>
              <a:t>all</a:t>
            </a:r>
            <a:r>
              <a:rPr lang="pt-PT" dirty="0" smtClean="0"/>
              <a:t> </a:t>
            </a:r>
            <a:r>
              <a:rPr lang="pt-PT" dirty="0" err="1" smtClean="0"/>
              <a:t>lines</a:t>
            </a:r>
            <a:r>
              <a:rPr lang="pt-PT" dirty="0" smtClean="0"/>
              <a:t> </a:t>
            </a:r>
            <a:r>
              <a:rPr lang="pt-PT" dirty="0" err="1" smtClean="0"/>
              <a:t>between</a:t>
            </a:r>
            <a:r>
              <a:rPr lang="pt-PT" dirty="0" smtClean="0"/>
              <a:t>,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including</a:t>
            </a:r>
            <a:r>
              <a:rPr lang="pt-PT" dirty="0" smtClean="0"/>
              <a:t>, a { </a:t>
            </a:r>
            <a:r>
              <a:rPr lang="pt-PT" dirty="0" err="1" smtClean="0"/>
              <a:t>and</a:t>
            </a:r>
            <a:r>
              <a:rPr lang="pt-PT" dirty="0" smtClean="0"/>
              <a:t> }</a:t>
            </a:r>
          </a:p>
          <a:p>
            <a:pPr>
              <a:tabLst>
                <a:tab pos="1730375" algn="l"/>
              </a:tabLst>
            </a:pPr>
            <a:r>
              <a:rPr lang="pt-PT" dirty="0" smtClean="0"/>
              <a:t>:$-4,$d	— delete </a:t>
            </a:r>
            <a:r>
              <a:rPr lang="pt-PT" dirty="0" err="1" smtClean="0"/>
              <a:t>last</a:t>
            </a:r>
            <a:r>
              <a:rPr lang="pt-PT" dirty="0" smtClean="0"/>
              <a:t> </a:t>
            </a:r>
            <a:r>
              <a:rPr lang="pt-PT" dirty="0" err="1" smtClean="0"/>
              <a:t>five</a:t>
            </a:r>
            <a:r>
              <a:rPr lang="pt-PT" dirty="0" smtClean="0"/>
              <a:t> </a:t>
            </a:r>
            <a:r>
              <a:rPr lang="pt-PT" dirty="0" err="1" smtClean="0"/>
              <a:t>lines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buffer</a:t>
            </a:r>
          </a:p>
          <a:p>
            <a:pPr>
              <a:tabLst>
                <a:tab pos="1730375" algn="l"/>
              </a:tabLst>
            </a:pPr>
            <a:r>
              <a:rPr lang="pt-PT" dirty="0" smtClean="0"/>
              <a:t>:g/[</a:t>
            </a:r>
            <a:r>
              <a:rPr lang="pt-PT" dirty="0" err="1" smtClean="0"/>
              <a:t>a-z</a:t>
            </a:r>
            <a:r>
              <a:rPr lang="pt-PT" dirty="0" smtClean="0"/>
              <a:t>]*/s//(&amp;)/g	— põe ( ) a separar palavras</a:t>
            </a:r>
          </a:p>
          <a:p>
            <a:pPr>
              <a:tabLst>
                <a:tab pos="1730375" algn="l"/>
              </a:tabLst>
            </a:pPr>
            <a:r>
              <a:rPr lang="pt-PT" sz="1600" b="1" dirty="0" smtClean="0"/>
              <a:t>:%s/^\(.*\) \(.*\)$/\2 \1/	— </a:t>
            </a:r>
            <a:r>
              <a:rPr lang="pt-PT" sz="1600" b="1" dirty="0" err="1" smtClean="0"/>
              <a:t>swap</a:t>
            </a:r>
            <a:r>
              <a:rPr lang="pt-PT" sz="1600" b="1" dirty="0" smtClean="0"/>
              <a:t> </a:t>
            </a:r>
            <a:r>
              <a:rPr lang="pt-PT" sz="1600" b="1" dirty="0" err="1" smtClean="0"/>
              <a:t>everything</a:t>
            </a:r>
            <a:r>
              <a:rPr lang="pt-PT" sz="1600" b="1" dirty="0" smtClean="0"/>
              <a:t> </a:t>
            </a:r>
            <a:r>
              <a:rPr lang="pt-PT" sz="1600" b="1" dirty="0" err="1" smtClean="0"/>
              <a:t>before</a:t>
            </a:r>
            <a:r>
              <a:rPr lang="pt-PT" sz="1600" b="1" dirty="0" smtClean="0"/>
              <a:t> </a:t>
            </a:r>
            <a:r>
              <a:rPr lang="pt-PT" sz="1600" b="1" dirty="0" err="1" smtClean="0"/>
              <a:t>and</a:t>
            </a:r>
            <a:r>
              <a:rPr lang="pt-PT" sz="1600" b="1" dirty="0" smtClean="0"/>
              <a:t> </a:t>
            </a:r>
            <a:r>
              <a:rPr lang="pt-PT" sz="1600" b="1" dirty="0" err="1" smtClean="0"/>
              <a:t>after</a:t>
            </a:r>
            <a:r>
              <a:rPr lang="pt-PT" sz="1600" b="1" dirty="0" smtClean="0"/>
              <a:t> </a:t>
            </a:r>
            <a:r>
              <a:rPr lang="pt-PT" sz="1600" b="1" dirty="0" err="1" smtClean="0"/>
              <a:t>the</a:t>
            </a:r>
            <a:r>
              <a:rPr lang="pt-PT" sz="1600" b="1" dirty="0" smtClean="0"/>
              <a:t> </a:t>
            </a:r>
            <a:r>
              <a:rPr lang="pt-PT" sz="1600" b="1" dirty="0" err="1" smtClean="0"/>
              <a:t>first</a:t>
            </a:r>
            <a:r>
              <a:rPr lang="pt-PT" sz="1600" b="1" dirty="0" smtClean="0"/>
              <a:t> </a:t>
            </a:r>
            <a:r>
              <a:rPr lang="pt-PT" sz="1600" b="1" dirty="0" err="1" smtClean="0"/>
              <a:t>space</a:t>
            </a:r>
            <a:endParaRPr lang="pt-PT" sz="1600" b="1" dirty="0" smtClean="0"/>
          </a:p>
          <a:p>
            <a:pPr>
              <a:tabLst>
                <a:tab pos="1730375" algn="l"/>
              </a:tabLst>
            </a:pPr>
            <a:r>
              <a:rPr lang="pt-PT" dirty="0" smtClean="0"/>
              <a:t>:10,20y g	— </a:t>
            </a:r>
            <a:r>
              <a:rPr lang="pt-PT" dirty="0" err="1" smtClean="0"/>
              <a:t>yank</a:t>
            </a:r>
            <a:r>
              <a:rPr lang="pt-PT" dirty="0" smtClean="0"/>
              <a:t> </a:t>
            </a:r>
            <a:r>
              <a:rPr lang="pt-PT" dirty="0" err="1" smtClean="0"/>
              <a:t>lines</a:t>
            </a:r>
            <a:r>
              <a:rPr lang="pt-PT" dirty="0" smtClean="0"/>
              <a:t> 10-20 </a:t>
            </a:r>
            <a:r>
              <a:rPr lang="pt-PT" dirty="0" err="1" smtClean="0"/>
              <a:t>into</a:t>
            </a:r>
            <a:r>
              <a:rPr lang="pt-PT" dirty="0" smtClean="0"/>
              <a:t> buffer g (</a:t>
            </a:r>
            <a:r>
              <a:rPr lang="pt-PT" dirty="0" smtClean="0">
                <a:hlinkClick r:id="rId3"/>
              </a:rPr>
              <a:t>descripton</a:t>
            </a:r>
            <a:r>
              <a:rPr lang="pt-PT" dirty="0" smtClean="0"/>
              <a:t>)</a:t>
            </a:r>
          </a:p>
          <a:p>
            <a:pPr>
              <a:tabLst>
                <a:tab pos="1730375" algn="l"/>
              </a:tabLst>
            </a:pPr>
            <a:r>
              <a:rPr lang="pt-PT" dirty="0" smtClean="0"/>
              <a:t>:'a,'</a:t>
            </a:r>
            <a:r>
              <a:rPr lang="pt-PT" dirty="0" err="1" smtClean="0"/>
              <a:t>by</a:t>
            </a:r>
            <a:r>
              <a:rPr lang="pt-PT" dirty="0" smtClean="0"/>
              <a:t> c	— </a:t>
            </a:r>
            <a:r>
              <a:rPr lang="pt-PT" dirty="0" err="1" smtClean="0"/>
              <a:t>yank</a:t>
            </a:r>
            <a:r>
              <a:rPr lang="pt-PT" dirty="0" smtClean="0"/>
              <a:t> </a:t>
            </a:r>
            <a:r>
              <a:rPr lang="pt-PT" dirty="0" err="1" smtClean="0"/>
              <a:t>lines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mark</a:t>
            </a:r>
            <a:r>
              <a:rPr lang="pt-PT" dirty="0" smtClean="0"/>
              <a:t> a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mark</a:t>
            </a:r>
            <a:r>
              <a:rPr lang="pt-PT" dirty="0" smtClean="0"/>
              <a:t> b </a:t>
            </a:r>
            <a:r>
              <a:rPr lang="pt-PT" dirty="0" err="1" smtClean="0"/>
              <a:t>into</a:t>
            </a:r>
            <a:r>
              <a:rPr lang="pt-PT" dirty="0" smtClean="0"/>
              <a:t> buffer c</a:t>
            </a:r>
          </a:p>
          <a:p>
            <a:pPr>
              <a:tabLst>
                <a:tab pos="1730375" algn="l"/>
              </a:tabLst>
            </a:pPr>
            <a:r>
              <a:rPr lang="pt-PT" dirty="0" smtClean="0"/>
              <a:t>:3,9m$	— move </a:t>
            </a:r>
            <a:r>
              <a:rPr lang="pt-PT" dirty="0" err="1" smtClean="0"/>
              <a:t>lines</a:t>
            </a:r>
            <a:r>
              <a:rPr lang="pt-PT" dirty="0" smtClean="0"/>
              <a:t> 3 </a:t>
            </a:r>
            <a:r>
              <a:rPr lang="pt-PT" dirty="0" err="1" smtClean="0"/>
              <a:t>through</a:t>
            </a:r>
            <a:r>
              <a:rPr lang="pt-PT" dirty="0" smtClean="0"/>
              <a:t> 9 to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end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file</a:t>
            </a:r>
          </a:p>
          <a:p>
            <a:pPr>
              <a:tabLst>
                <a:tab pos="1730375" algn="l"/>
              </a:tabLst>
            </a:pPr>
            <a:r>
              <a:rPr lang="pt-PT" dirty="0" smtClean="0"/>
              <a:t>:j3	— </a:t>
            </a:r>
            <a:r>
              <a:rPr lang="pt-PT" dirty="0" err="1" smtClean="0"/>
              <a:t>join</a:t>
            </a:r>
            <a:r>
              <a:rPr lang="pt-PT" dirty="0" smtClean="0"/>
              <a:t> </a:t>
            </a:r>
            <a:r>
              <a:rPr lang="pt-PT" dirty="0" err="1" smtClean="0"/>
              <a:t>next</a:t>
            </a:r>
            <a:r>
              <a:rPr lang="pt-PT" dirty="0" smtClean="0"/>
              <a:t> 2 </a:t>
            </a:r>
            <a:r>
              <a:rPr lang="pt-PT" dirty="0" err="1" smtClean="0"/>
              <a:t>lines</a:t>
            </a:r>
            <a:r>
              <a:rPr lang="pt-PT" dirty="0" smtClean="0"/>
              <a:t> to </a:t>
            </a:r>
            <a:r>
              <a:rPr lang="pt-PT" dirty="0" err="1" smtClean="0"/>
              <a:t>current</a:t>
            </a:r>
            <a:r>
              <a:rPr lang="pt-PT" dirty="0" smtClean="0"/>
              <a:t> </a:t>
            </a:r>
            <a:r>
              <a:rPr lang="pt-PT" dirty="0" err="1" smtClean="0"/>
              <a:t>line</a:t>
            </a:r>
            <a:endParaRPr lang="pt-PT" dirty="0" smtClean="0"/>
          </a:p>
          <a:p>
            <a:pPr>
              <a:tabLst>
                <a:tab pos="1730375" algn="l"/>
              </a:tabLst>
            </a:pPr>
            <a:r>
              <a:rPr lang="pt-PT" dirty="0" smtClean="0"/>
              <a:t>:%!</a:t>
            </a:r>
            <a:r>
              <a:rPr lang="pt-PT" dirty="0" err="1" smtClean="0"/>
              <a:t>sort</a:t>
            </a:r>
            <a:r>
              <a:rPr lang="pt-PT" dirty="0" smtClean="0"/>
              <a:t> = :1,$!</a:t>
            </a:r>
            <a:r>
              <a:rPr lang="pt-PT" dirty="0" err="1" smtClean="0"/>
              <a:t>sort</a:t>
            </a:r>
            <a:r>
              <a:rPr lang="pt-PT" dirty="0" smtClean="0"/>
              <a:t>	— </a:t>
            </a:r>
            <a:r>
              <a:rPr lang="pt-PT" dirty="0" err="1" smtClean="0"/>
              <a:t>sort</a:t>
            </a:r>
            <a:r>
              <a:rPr lang="pt-PT" dirty="0" smtClean="0"/>
              <a:t> </a:t>
            </a:r>
            <a:r>
              <a:rPr lang="pt-PT" dirty="0" err="1" smtClean="0"/>
              <a:t>current</a:t>
            </a:r>
            <a:r>
              <a:rPr lang="pt-PT" dirty="0" smtClean="0"/>
              <a:t> file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E034E-FCD2-49D4-8A6B-BAC4DF1B6269}" type="slidenum">
              <a:rPr lang="pt-PT" smtClean="0"/>
              <a:pPr/>
              <a:t>31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492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Nos anos 60 não havia ecrãs</a:t>
            </a:r>
            <a:r>
              <a:rPr lang="pt-PT" baseline="0" dirty="0" smtClean="0"/>
              <a:t> a cores…</a:t>
            </a:r>
          </a:p>
          <a:p>
            <a:r>
              <a:rPr lang="pt-PT" baseline="0" dirty="0" smtClean="0"/>
              <a:t>Tudo era configurável através de ficheiros de texto</a:t>
            </a:r>
          </a:p>
          <a:p>
            <a:r>
              <a:rPr lang="pt-PT" baseline="0" dirty="0" smtClean="0"/>
              <a:t>Programação era simples</a:t>
            </a:r>
          </a:p>
          <a:p>
            <a:r>
              <a:rPr lang="pt-PT" baseline="0" dirty="0" smtClean="0"/>
              <a:t>Não havia processamento de texto</a:t>
            </a:r>
          </a:p>
          <a:p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E034E-FCD2-49D4-8A6B-BAC4DF1B6269}" type="slidenum">
              <a:rPr lang="pt-PT" smtClean="0"/>
              <a:pPr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7343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Nos anos 60 não havia ecrãs</a:t>
            </a:r>
            <a:r>
              <a:rPr lang="pt-PT" baseline="0" dirty="0" smtClean="0"/>
              <a:t> a cores…</a:t>
            </a:r>
          </a:p>
          <a:p>
            <a:r>
              <a:rPr lang="pt-PT" baseline="0" dirty="0" smtClean="0"/>
              <a:t>Tudo era configurável através de ficheiros de texto</a:t>
            </a:r>
          </a:p>
          <a:p>
            <a:r>
              <a:rPr lang="pt-PT" baseline="0" dirty="0" smtClean="0"/>
              <a:t>Programação era básica</a:t>
            </a:r>
          </a:p>
          <a:p>
            <a:r>
              <a:rPr lang="pt-PT" baseline="0" dirty="0" smtClean="0"/>
              <a:t>Não havia processamento de texto</a:t>
            </a:r>
          </a:p>
          <a:p>
            <a:r>
              <a:rPr lang="pt-PT" baseline="0" dirty="0" smtClean="0"/>
              <a:t>Dantes não havia: “vou instalar isto ou aquilo”, vinha tudo com a máquina (ponto final)</a:t>
            </a:r>
          </a:p>
          <a:p>
            <a:r>
              <a:rPr lang="pt-PT" baseline="0" dirty="0" smtClean="0"/>
              <a:t>MUITO POUCAS pessoas desenvolviam software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E034E-FCD2-49D4-8A6B-BAC4DF1B6269}" type="slidenum">
              <a:rPr lang="pt-PT" smtClean="0"/>
              <a:pPr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458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Se um dia precisarem de usar UNIX…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E034E-FCD2-49D4-8A6B-BAC4DF1B6269}" type="slidenum">
              <a:rPr lang="pt-PT" smtClean="0"/>
              <a:pPr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2039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Se um dia precisarem de usar UNIX…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E034E-FCD2-49D4-8A6B-BAC4DF1B6269}" type="slidenum">
              <a:rPr lang="pt-PT" smtClean="0"/>
              <a:pPr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611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E034E-FCD2-49D4-8A6B-BAC4DF1B6269}" type="slidenum">
              <a:rPr lang="pt-PT" smtClean="0"/>
              <a:pPr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999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Cerveja</a:t>
            </a:r>
            <a:r>
              <a:rPr lang="pt-PT" baseline="0" dirty="0" smtClean="0"/>
              <a:t> preta</a:t>
            </a:r>
          </a:p>
          <a:p>
            <a:r>
              <a:rPr lang="pt-PT" baseline="0" dirty="0" smtClean="0"/>
              <a:t>(tirei de um site brasileiro)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E034E-FCD2-49D4-8A6B-BAC4DF1B6269}" type="slidenum">
              <a:rPr lang="pt-PT" smtClean="0"/>
              <a:pPr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5576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O VI permite-nos</a:t>
            </a:r>
            <a:r>
              <a:rPr lang="pt-PT" baseline="0" dirty="0" smtClean="0"/>
              <a:t> concentrar apenas na programação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E034E-FCD2-49D4-8A6B-BAC4DF1B6269}" type="slidenum">
              <a:rPr lang="pt-PT" smtClean="0"/>
              <a:pPr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3933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Quem não conhece acha-o horrível</a:t>
            </a:r>
          </a:p>
          <a:p>
            <a:r>
              <a:rPr lang="pt-PT" dirty="0" smtClean="0"/>
              <a:t>Depois</a:t>
            </a:r>
            <a:r>
              <a:rPr lang="pt-PT" baseline="0" dirty="0" smtClean="0"/>
              <a:t> de o saberem usar NUNCA mais mudam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E034E-FCD2-49D4-8A6B-BAC4DF1B6269}" type="slidenum">
              <a:rPr lang="pt-PT" smtClean="0"/>
              <a:pPr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0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A988-CB73-413C-B35D-E8BCBBC153E8}" type="datetimeFigureOut">
              <a:rPr lang="pt-PT" smtClean="0"/>
              <a:pPr/>
              <a:t>04/10/16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EB58-B284-4EF6-A6EA-AA3ABBF22637}" type="slidenum">
              <a:rPr lang="pt-PT" smtClean="0"/>
              <a:pPr/>
              <a:t>‹n.º›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A988-CB73-413C-B35D-E8BCBBC153E8}" type="datetimeFigureOut">
              <a:rPr lang="pt-PT" smtClean="0"/>
              <a:pPr/>
              <a:t>04/10/16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EB58-B284-4EF6-A6EA-AA3ABBF22637}" type="slidenum">
              <a:rPr lang="pt-PT" smtClean="0"/>
              <a:pPr/>
              <a:t>‹n.º›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A988-CB73-413C-B35D-E8BCBBC153E8}" type="datetimeFigureOut">
              <a:rPr lang="pt-PT" smtClean="0"/>
              <a:pPr/>
              <a:t>04/10/16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EB58-B284-4EF6-A6EA-AA3ABBF22637}" type="slidenum">
              <a:rPr lang="pt-PT" smtClean="0"/>
              <a:pPr/>
              <a:t>‹n.º›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A988-CB73-413C-B35D-E8BCBBC153E8}" type="datetimeFigureOut">
              <a:rPr lang="pt-PT" smtClean="0"/>
              <a:pPr/>
              <a:t>04/10/16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EB58-B284-4EF6-A6EA-AA3ABBF22637}" type="slidenum">
              <a:rPr lang="pt-PT" smtClean="0"/>
              <a:pPr/>
              <a:t>‹n.º›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A988-CB73-413C-B35D-E8BCBBC153E8}" type="datetimeFigureOut">
              <a:rPr lang="pt-PT" smtClean="0"/>
              <a:pPr/>
              <a:t>04/10/16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EB58-B284-4EF6-A6EA-AA3ABBF22637}" type="slidenum">
              <a:rPr lang="pt-PT" smtClean="0"/>
              <a:pPr/>
              <a:t>‹n.º›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A988-CB73-413C-B35D-E8BCBBC153E8}" type="datetimeFigureOut">
              <a:rPr lang="pt-PT" smtClean="0"/>
              <a:pPr/>
              <a:t>04/10/16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EB58-B284-4EF6-A6EA-AA3ABBF22637}" type="slidenum">
              <a:rPr lang="pt-PT" smtClean="0"/>
              <a:pPr/>
              <a:t>‹n.º›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A988-CB73-413C-B35D-E8BCBBC153E8}" type="datetimeFigureOut">
              <a:rPr lang="pt-PT" smtClean="0"/>
              <a:pPr/>
              <a:t>04/10/16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EB58-B284-4EF6-A6EA-AA3ABBF22637}" type="slidenum">
              <a:rPr lang="pt-PT" smtClean="0"/>
              <a:pPr/>
              <a:t>‹n.º›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A988-CB73-413C-B35D-E8BCBBC153E8}" type="datetimeFigureOut">
              <a:rPr lang="pt-PT" smtClean="0"/>
              <a:pPr/>
              <a:t>04/10/16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EB58-B284-4EF6-A6EA-AA3ABBF22637}" type="slidenum">
              <a:rPr lang="pt-PT" smtClean="0"/>
              <a:pPr/>
              <a:t>‹n.º›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A988-CB73-413C-B35D-E8BCBBC153E8}" type="datetimeFigureOut">
              <a:rPr lang="pt-PT" smtClean="0"/>
              <a:pPr/>
              <a:t>04/10/16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EB58-B284-4EF6-A6EA-AA3ABBF22637}" type="slidenum">
              <a:rPr lang="pt-PT" smtClean="0"/>
              <a:pPr/>
              <a:t>‹n.º›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A988-CB73-413C-B35D-E8BCBBC153E8}" type="datetimeFigureOut">
              <a:rPr lang="pt-PT" smtClean="0"/>
              <a:pPr/>
              <a:t>04/10/16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EB58-B284-4EF6-A6EA-AA3ABBF22637}" type="slidenum">
              <a:rPr lang="pt-PT" smtClean="0"/>
              <a:pPr/>
              <a:t>‹n.º›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A988-CB73-413C-B35D-E8BCBBC153E8}" type="datetimeFigureOut">
              <a:rPr lang="pt-PT" smtClean="0"/>
              <a:pPr/>
              <a:t>04/10/16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EB58-B284-4EF6-A6EA-AA3ABBF22637}" type="slidenum">
              <a:rPr lang="pt-PT" smtClean="0"/>
              <a:pPr/>
              <a:t>‹n.º›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8A988-CB73-413C-B35D-E8BCBBC153E8}" type="datetimeFigureOut">
              <a:rPr lang="pt-PT" smtClean="0"/>
              <a:pPr/>
              <a:t>04/10/16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5EB58-B284-4EF6-A6EA-AA3ABBF22637}" type="slidenum">
              <a:rPr lang="pt-PT" smtClean="0"/>
              <a:pPr/>
              <a:t>‹n.º›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gramacaoprogressiva.net/2012/07/shell-vi-e-vim-o-que-e.html" TargetMode="External"/><Relationship Id="rId4" Type="http://schemas.openxmlformats.org/officeDocument/2006/relationships/hyperlink" Target="http://www.oracle.com/technetwork/pt/articles/linux/part4-082155-ptb.html" TargetMode="External"/><Relationship Id="rId5" Type="http://schemas.openxmlformats.org/officeDocument/2006/relationships/hyperlink" Target="https://www.gnu.org/software/sed/manual/sed.html" TargetMode="External"/><Relationship Id="rId6" Type="http://schemas.openxmlformats.org/officeDocument/2006/relationships/hyperlink" Target="http://www.grymoire.com/Unix/Sed.html" TargetMode="External"/><Relationship Id="rId7" Type="http://schemas.openxmlformats.org/officeDocument/2006/relationships/hyperlink" Target="http://aurelio.net/vim/vi-vim-venci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urelio.net/vi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Vi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Fernando Ribeiro</a:t>
            </a:r>
            <a:br>
              <a:rPr lang="pt-PT" dirty="0" smtClean="0"/>
            </a:br>
            <a:r>
              <a:rPr lang="pt-PT" dirty="0" smtClean="0"/>
              <a:t>LAR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características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Fundo preto (não é por acaso)</a:t>
            </a:r>
          </a:p>
          <a:p>
            <a:pPr lvl="1"/>
            <a:r>
              <a:rPr lang="pt-PT" dirty="0" smtClean="0"/>
              <a:t>Consumo energético, saúde dos olhos, níveis de concentração, etc.</a:t>
            </a:r>
          </a:p>
          <a:p>
            <a:r>
              <a:rPr lang="pt-PT" dirty="0" smtClean="0"/>
              <a:t>Fortemente ligado ao sistema operativo</a:t>
            </a:r>
          </a:p>
          <a:p>
            <a:r>
              <a:rPr lang="pt-PT" dirty="0" smtClean="0"/>
              <a:t>“Desliguem o Computador” (</a:t>
            </a:r>
            <a:r>
              <a:rPr lang="pt-PT" dirty="0" err="1" smtClean="0"/>
              <a:t>excepto</a:t>
            </a:r>
            <a:r>
              <a:rPr lang="pt-PT" dirty="0" smtClean="0"/>
              <a:t> o vi)</a:t>
            </a:r>
          </a:p>
          <a:p>
            <a:pPr lvl="1"/>
            <a:r>
              <a:rPr lang="pt-PT" dirty="0" smtClean="0"/>
              <a:t>Email, </a:t>
            </a:r>
            <a:r>
              <a:rPr lang="pt-PT" dirty="0" err="1" smtClean="0"/>
              <a:t>facebook</a:t>
            </a:r>
            <a:r>
              <a:rPr lang="pt-PT" dirty="0" smtClean="0"/>
              <a:t>, chats, web, etc…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Vi – curva de aprendizagem</a:t>
            </a:r>
            <a:endParaRPr lang="pt-PT" dirty="0"/>
          </a:p>
        </p:txBody>
      </p:sp>
      <p:pic>
        <p:nvPicPr>
          <p:cNvPr id="1026" name="Picture 2" descr="C:\Users\User\Documents\My Dropbox\A\vi\curv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700808"/>
            <a:ext cx="5927179" cy="39514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IMPORTANTE: 2 modos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Modo inserção de texto</a:t>
            </a:r>
          </a:p>
          <a:p>
            <a:r>
              <a:rPr lang="pt-PT" dirty="0" smtClean="0"/>
              <a:t>Modo de comando</a:t>
            </a:r>
          </a:p>
          <a:p>
            <a:endParaRPr lang="pt-PT" dirty="0" smtClean="0"/>
          </a:p>
          <a:p>
            <a:r>
              <a:rPr lang="pt-PT" dirty="0" smtClean="0"/>
              <a:t>Tecla ESC (importantíssima)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Comandos em vi 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92500" lnSpcReduction="10000"/>
          </a:bodyPr>
          <a:lstStyle/>
          <a:p>
            <a:r>
              <a:rPr lang="pt-PT" dirty="0" smtClean="0">
                <a:solidFill>
                  <a:srgbClr val="FF0000"/>
                </a:solidFill>
              </a:rPr>
              <a:t>Não há menus</a:t>
            </a:r>
          </a:p>
          <a:p>
            <a:r>
              <a:rPr lang="pt-PT" dirty="0" smtClean="0">
                <a:solidFill>
                  <a:srgbClr val="FF0000"/>
                </a:solidFill>
              </a:rPr>
              <a:t>Não há RATO</a:t>
            </a:r>
          </a:p>
          <a:p>
            <a:r>
              <a:rPr lang="pt-PT" dirty="0" smtClean="0">
                <a:solidFill>
                  <a:srgbClr val="FF0000"/>
                </a:solidFill>
              </a:rPr>
              <a:t>Nem teclas de cursor há…</a:t>
            </a:r>
          </a:p>
          <a:p>
            <a:endParaRPr lang="pt-PT" dirty="0" smtClean="0"/>
          </a:p>
          <a:p>
            <a:r>
              <a:rPr lang="pt-PT" dirty="0" smtClean="0"/>
              <a:t>Cada letra do alfabeto tem uma função (26)</a:t>
            </a:r>
          </a:p>
          <a:p>
            <a:r>
              <a:rPr lang="pt-PT" dirty="0" smtClean="0"/>
              <a:t>SHIFT / </a:t>
            </a:r>
            <a:r>
              <a:rPr lang="pt-PT" dirty="0"/>
              <a:t>CTRL </a:t>
            </a:r>
            <a:r>
              <a:rPr lang="pt-PT" dirty="0" smtClean="0"/>
              <a:t>/ Números / combinações </a:t>
            </a:r>
            <a:r>
              <a:rPr lang="pt-PT" dirty="0"/>
              <a:t>de </a:t>
            </a:r>
            <a:r>
              <a:rPr lang="pt-PT" dirty="0" smtClean="0"/>
              <a:t>teclas</a:t>
            </a:r>
          </a:p>
          <a:p>
            <a:r>
              <a:rPr lang="pt-PT" dirty="0" smtClean="0"/>
              <a:t>Tecla ESC - fundamental</a:t>
            </a:r>
          </a:p>
          <a:p>
            <a:r>
              <a:rPr lang="pt-PT" dirty="0" err="1" smtClean="0"/>
              <a:t>metacaracteres</a:t>
            </a:r>
            <a:r>
              <a:rPr lang="pt-PT" dirty="0" smtClean="0"/>
              <a:t> $ ^ * . [ ]</a:t>
            </a:r>
          </a:p>
          <a:p>
            <a:r>
              <a:rPr lang="pt-PT" dirty="0" smtClean="0"/>
              <a:t>Comandos </a:t>
            </a:r>
            <a:r>
              <a:rPr lang="pt-PT" dirty="0" err="1" smtClean="0"/>
              <a:t>sed</a:t>
            </a:r>
            <a:r>
              <a:rPr lang="pt-PT" dirty="0" smtClean="0"/>
              <a:t> </a:t>
            </a:r>
            <a:r>
              <a:rPr lang="pt-PT" dirty="0"/>
              <a:t>/ </a:t>
            </a:r>
            <a:r>
              <a:rPr lang="pt-PT" dirty="0" err="1" smtClean="0"/>
              <a:t>awk</a:t>
            </a:r>
            <a:r>
              <a:rPr lang="pt-PT" dirty="0" smtClean="0"/>
              <a:t> / </a:t>
            </a:r>
            <a:r>
              <a:rPr lang="pt-PT" dirty="0" err="1" smtClean="0"/>
              <a:t>shell</a:t>
            </a:r>
            <a:endParaRPr lang="pt-P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Invocar o editor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pPr>
              <a:buNone/>
            </a:pPr>
            <a:r>
              <a:rPr lang="pt-PT" dirty="0" smtClean="0"/>
              <a:t>$ vi</a:t>
            </a:r>
          </a:p>
        </p:txBody>
      </p:sp>
      <p:pic>
        <p:nvPicPr>
          <p:cNvPr id="6146" name="Picture 2" descr="C:\Users\User\Documents\My Dropbox\A\vi\Captura de ecrã 2016-09-29, às 20.41.1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844824"/>
            <a:ext cx="6496051" cy="4686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Invocar o editor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vi</a:t>
            </a:r>
          </a:p>
          <a:p>
            <a:r>
              <a:rPr lang="pt-PT" dirty="0" smtClean="0"/>
              <a:t>vi nome</a:t>
            </a:r>
          </a:p>
          <a:p>
            <a:r>
              <a:rPr lang="pt-PT" dirty="0" smtClean="0"/>
              <a:t>vi nome +50</a:t>
            </a:r>
          </a:p>
          <a:p>
            <a:r>
              <a:rPr lang="pt-PT" dirty="0" smtClean="0"/>
              <a:t>vi nome +</a:t>
            </a:r>
          </a:p>
          <a:p>
            <a:r>
              <a:rPr lang="pt-PT" dirty="0" smtClean="0"/>
              <a:t>vi nome +/Ola</a:t>
            </a:r>
          </a:p>
          <a:p>
            <a:r>
              <a:rPr lang="pt-PT" dirty="0" smtClean="0"/>
              <a:t>vi nome +/Ola/4</a:t>
            </a:r>
          </a:p>
          <a:p>
            <a:r>
              <a:rPr lang="pt-PT" dirty="0" smtClean="0"/>
              <a:t>vi nome*</a:t>
            </a:r>
          </a:p>
          <a:p>
            <a:endParaRPr lang="pt-PT" dirty="0"/>
          </a:p>
        </p:txBody>
      </p:sp>
      <p:pic>
        <p:nvPicPr>
          <p:cNvPr id="1026" name="Picture 2" descr="C:\Users\User\Documents\My Dropbox\A\vi\Captura de ecrã 2016-10-03, às 12.02.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1916832"/>
            <a:ext cx="5970355" cy="4184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Comandos – inserir texto</a:t>
            </a:r>
            <a:endParaRPr lang="pt-PT" dirty="0"/>
          </a:p>
        </p:txBody>
      </p:sp>
      <p:sp>
        <p:nvSpPr>
          <p:cNvPr id="5" name="Rectângulo 4"/>
          <p:cNvSpPr/>
          <p:nvPr/>
        </p:nvSpPr>
        <p:spPr>
          <a:xfrm>
            <a:off x="2123728" y="134076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dirty="0" smtClean="0"/>
              <a:t>i – para inserir texto ANTES do caracter </a:t>
            </a:r>
            <a:r>
              <a:rPr lang="pt-PT" dirty="0" err="1" smtClean="0"/>
              <a:t>actual</a:t>
            </a:r>
            <a:endParaRPr lang="pt-PT" dirty="0" smtClean="0"/>
          </a:p>
          <a:p>
            <a:r>
              <a:rPr lang="pt-PT" dirty="0" smtClean="0"/>
              <a:t>a – para inserir texto DEPOIS do caracter </a:t>
            </a:r>
            <a:r>
              <a:rPr lang="pt-PT" dirty="0" err="1" smtClean="0"/>
              <a:t>actual</a:t>
            </a:r>
            <a:endParaRPr lang="pt-PT" dirty="0" smtClean="0"/>
          </a:p>
          <a:p>
            <a:r>
              <a:rPr lang="pt-PT" dirty="0" smtClean="0"/>
              <a:t>o – para inserir texto DEPOIS da linha </a:t>
            </a:r>
            <a:r>
              <a:rPr lang="pt-PT" dirty="0" err="1" smtClean="0"/>
              <a:t>actual</a:t>
            </a:r>
            <a:endParaRPr lang="pt-PT" dirty="0" smtClean="0"/>
          </a:p>
          <a:p>
            <a:r>
              <a:rPr lang="pt-PT" dirty="0" smtClean="0"/>
              <a:t>c – </a:t>
            </a:r>
            <a:r>
              <a:rPr lang="pt-PT" dirty="0" err="1" smtClean="0"/>
              <a:t>change</a:t>
            </a:r>
            <a:r>
              <a:rPr lang="pt-PT" dirty="0" smtClean="0"/>
              <a:t> (edita o texto)</a:t>
            </a:r>
          </a:p>
        </p:txBody>
      </p:sp>
      <p:sp>
        <p:nvSpPr>
          <p:cNvPr id="7" name="Rectângulo 6"/>
          <p:cNvSpPr/>
          <p:nvPr/>
        </p:nvSpPr>
        <p:spPr>
          <a:xfrm>
            <a:off x="5292080" y="6372036"/>
            <a:ext cx="3577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ESC – para sair do modo de inserção</a:t>
            </a:r>
          </a:p>
        </p:txBody>
      </p:sp>
      <p:pic>
        <p:nvPicPr>
          <p:cNvPr id="2052" name="Picture 4" descr="C:\Users\User\Documents\My Dropbox\A\vi\Captura de ecrã 2016-09-29, às 20.25.5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6310" y="2343100"/>
            <a:ext cx="6496050" cy="4686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Comandos – inserir texto</a:t>
            </a:r>
            <a:endParaRPr lang="pt-PT" dirty="0"/>
          </a:p>
        </p:txBody>
      </p:sp>
      <p:sp>
        <p:nvSpPr>
          <p:cNvPr id="5" name="Rectângulo 4"/>
          <p:cNvSpPr/>
          <p:nvPr/>
        </p:nvSpPr>
        <p:spPr>
          <a:xfrm>
            <a:off x="2123728" y="134076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dirty="0" smtClean="0"/>
              <a:t>I – para inserir texto no inicio da linha </a:t>
            </a:r>
            <a:r>
              <a:rPr lang="pt-PT" dirty="0" err="1" smtClean="0"/>
              <a:t>actual</a:t>
            </a:r>
            <a:endParaRPr lang="pt-PT" dirty="0" smtClean="0"/>
          </a:p>
          <a:p>
            <a:r>
              <a:rPr lang="pt-PT" dirty="0" smtClean="0"/>
              <a:t>A – para inserir no final da linha </a:t>
            </a:r>
            <a:r>
              <a:rPr lang="pt-PT" dirty="0" err="1" smtClean="0"/>
              <a:t>actual</a:t>
            </a:r>
            <a:endParaRPr lang="pt-PT" dirty="0" smtClean="0"/>
          </a:p>
          <a:p>
            <a:r>
              <a:rPr lang="pt-PT" dirty="0" smtClean="0"/>
              <a:t>O – para inserir texto ANTES da linha </a:t>
            </a:r>
            <a:r>
              <a:rPr lang="pt-PT" dirty="0" err="1" smtClean="0"/>
              <a:t>actual</a:t>
            </a:r>
            <a:endParaRPr lang="pt-PT" dirty="0" smtClean="0"/>
          </a:p>
          <a:p>
            <a:r>
              <a:rPr lang="pt-PT" dirty="0" smtClean="0"/>
              <a:t>R – “</a:t>
            </a:r>
            <a:r>
              <a:rPr lang="pt-PT" dirty="0" err="1" smtClean="0"/>
              <a:t>replace</a:t>
            </a:r>
            <a:r>
              <a:rPr lang="pt-PT" dirty="0" smtClean="0"/>
              <a:t>” vários caracteres (até ESC)</a:t>
            </a:r>
          </a:p>
        </p:txBody>
      </p:sp>
      <p:sp>
        <p:nvSpPr>
          <p:cNvPr id="7" name="Rectângulo 6"/>
          <p:cNvSpPr/>
          <p:nvPr/>
        </p:nvSpPr>
        <p:spPr>
          <a:xfrm>
            <a:off x="5292080" y="6372036"/>
            <a:ext cx="3577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ESC – para sair do modo de inserção</a:t>
            </a:r>
          </a:p>
        </p:txBody>
      </p:sp>
      <p:pic>
        <p:nvPicPr>
          <p:cNvPr id="8" name="Picture 4" descr="C:\Users\User\Documents\My Dropbox\A\vi\Captura de ecrã 2016-09-29, às 20.25.5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6310" y="2343100"/>
            <a:ext cx="6496050" cy="4686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Comandos - movimentação</a:t>
            </a:r>
            <a:endParaRPr lang="pt-PT" dirty="0"/>
          </a:p>
        </p:txBody>
      </p:sp>
      <p:sp>
        <p:nvSpPr>
          <p:cNvPr id="4" name="Rectângulo 3"/>
          <p:cNvSpPr/>
          <p:nvPr/>
        </p:nvSpPr>
        <p:spPr>
          <a:xfrm>
            <a:off x="2339752" y="3037016"/>
            <a:ext cx="63470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58775" algn="l"/>
              </a:tabLst>
            </a:pPr>
            <a:r>
              <a:rPr lang="pt-PT" dirty="0" smtClean="0"/>
              <a:t>w	– </a:t>
            </a:r>
            <a:r>
              <a:rPr lang="pt-PT" dirty="0" err="1" smtClean="0"/>
              <a:t>word</a:t>
            </a:r>
            <a:r>
              <a:rPr lang="pt-PT" dirty="0" smtClean="0"/>
              <a:t> </a:t>
            </a:r>
            <a:r>
              <a:rPr lang="pt-PT" dirty="0" err="1" smtClean="0"/>
              <a:t>forward</a:t>
            </a:r>
            <a:r>
              <a:rPr lang="pt-PT" dirty="0" smtClean="0"/>
              <a:t> (palavra para a frente)</a:t>
            </a:r>
          </a:p>
          <a:p>
            <a:pPr>
              <a:tabLst>
                <a:tab pos="358775" algn="l"/>
              </a:tabLst>
            </a:pPr>
            <a:r>
              <a:rPr lang="pt-PT" dirty="0" smtClean="0"/>
              <a:t>b	– </a:t>
            </a:r>
            <a:r>
              <a:rPr lang="pt-PT" dirty="0" err="1" smtClean="0"/>
              <a:t>word</a:t>
            </a:r>
            <a:r>
              <a:rPr lang="pt-PT" dirty="0" smtClean="0"/>
              <a:t> </a:t>
            </a:r>
            <a:r>
              <a:rPr lang="pt-PT" dirty="0" err="1" smtClean="0"/>
              <a:t>backwards</a:t>
            </a:r>
            <a:r>
              <a:rPr lang="pt-PT" dirty="0" smtClean="0"/>
              <a:t> (palavra para trás)</a:t>
            </a:r>
          </a:p>
          <a:p>
            <a:pPr>
              <a:tabLst>
                <a:tab pos="358775" algn="l"/>
              </a:tabLst>
            </a:pPr>
            <a:r>
              <a:rPr lang="pt-PT" dirty="0" smtClean="0"/>
              <a:t>e	– </a:t>
            </a:r>
            <a:r>
              <a:rPr lang="pt-PT" dirty="0" err="1" smtClean="0"/>
              <a:t>word</a:t>
            </a:r>
            <a:r>
              <a:rPr lang="pt-PT" dirty="0" smtClean="0"/>
              <a:t> </a:t>
            </a:r>
            <a:r>
              <a:rPr lang="pt-PT" dirty="0" err="1" smtClean="0"/>
              <a:t>forward</a:t>
            </a:r>
            <a:r>
              <a:rPr lang="pt-PT" dirty="0" smtClean="0"/>
              <a:t> </a:t>
            </a:r>
            <a:r>
              <a:rPr lang="pt-PT" dirty="0" err="1" smtClean="0"/>
              <a:t>end</a:t>
            </a:r>
            <a:r>
              <a:rPr lang="pt-PT" dirty="0" smtClean="0"/>
              <a:t> </a:t>
            </a:r>
            <a:r>
              <a:rPr lang="pt-PT" dirty="0" smtClean="0"/>
              <a:t>(palavra para a frente – fim da palavra)</a:t>
            </a:r>
          </a:p>
          <a:p>
            <a:pPr>
              <a:tabLst>
                <a:tab pos="358775" algn="l"/>
              </a:tabLst>
            </a:pPr>
            <a:r>
              <a:rPr lang="pt-PT" dirty="0" smtClean="0"/>
              <a:t>%	– par </a:t>
            </a:r>
            <a:r>
              <a:rPr lang="pt-PT" dirty="0" err="1" smtClean="0"/>
              <a:t>respectivo</a:t>
            </a:r>
            <a:r>
              <a:rPr lang="pt-PT" dirty="0" smtClean="0"/>
              <a:t> {}, [], ()</a:t>
            </a:r>
          </a:p>
          <a:p>
            <a:pPr>
              <a:tabLst>
                <a:tab pos="358775" algn="l"/>
              </a:tabLst>
            </a:pPr>
            <a:r>
              <a:rPr lang="pt-PT" b="1" i="1" dirty="0" err="1" smtClean="0"/>
              <a:t>N</a:t>
            </a:r>
            <a:r>
              <a:rPr lang="pt-PT" dirty="0" err="1" smtClean="0"/>
              <a:t>g</a:t>
            </a:r>
            <a:r>
              <a:rPr lang="pt-PT" dirty="0" smtClean="0"/>
              <a:t>	– vai para a linha </a:t>
            </a:r>
            <a:r>
              <a:rPr lang="pt-PT" b="1" i="1" dirty="0" smtClean="0"/>
              <a:t>N</a:t>
            </a:r>
          </a:p>
          <a:p>
            <a:pPr>
              <a:tabLst>
                <a:tab pos="358775" algn="l"/>
              </a:tabLst>
            </a:pPr>
            <a:r>
              <a:rPr lang="pt-PT" dirty="0" smtClean="0"/>
              <a:t>G	– vai para a última linha</a:t>
            </a:r>
          </a:p>
          <a:p>
            <a:pPr>
              <a:tabLst>
                <a:tab pos="358775" algn="l"/>
              </a:tabLst>
            </a:pPr>
            <a:r>
              <a:rPr lang="pt-PT" dirty="0" err="1" smtClean="0"/>
              <a:t>gg</a:t>
            </a:r>
            <a:r>
              <a:rPr lang="pt-PT" dirty="0" smtClean="0"/>
              <a:t>	– vai para a primeira linha</a:t>
            </a:r>
          </a:p>
          <a:p>
            <a:pPr>
              <a:tabLst>
                <a:tab pos="358775" algn="l"/>
              </a:tabLst>
            </a:pPr>
            <a:r>
              <a:rPr lang="pt-PT" dirty="0" smtClean="0"/>
              <a:t>*/#	– vai para </a:t>
            </a:r>
            <a:r>
              <a:rPr lang="pt-PT" dirty="0" err="1" smtClean="0"/>
              <a:t>string</a:t>
            </a:r>
            <a:r>
              <a:rPr lang="pt-PT" dirty="0" smtClean="0"/>
              <a:t> igual (procurar comandos) </a:t>
            </a:r>
            <a:r>
              <a:rPr lang="pt-PT" dirty="0" err="1" smtClean="0"/>
              <a:t>Forw</a:t>
            </a:r>
            <a:r>
              <a:rPr lang="pt-PT" dirty="0" smtClean="0"/>
              <a:t>/</a:t>
            </a:r>
            <a:r>
              <a:rPr lang="pt-PT" dirty="0" err="1" smtClean="0"/>
              <a:t>Backw</a:t>
            </a:r>
            <a:endParaRPr lang="pt-PT" dirty="0" smtClean="0"/>
          </a:p>
          <a:p>
            <a:pPr>
              <a:tabLst>
                <a:tab pos="358775" algn="l"/>
              </a:tabLst>
            </a:pPr>
            <a:r>
              <a:rPr lang="pt-PT" dirty="0" smtClean="0"/>
              <a:t>{,}	– vai para o parágrafo anterior/seguinte</a:t>
            </a:r>
          </a:p>
          <a:p>
            <a:pPr>
              <a:tabLst>
                <a:tab pos="358775" algn="l"/>
              </a:tabLst>
            </a:pPr>
            <a:r>
              <a:rPr lang="pt-PT" dirty="0" smtClean="0"/>
              <a:t>(,)	– vai para a frase anterior/seguinte</a:t>
            </a:r>
          </a:p>
          <a:p>
            <a:pPr>
              <a:tabLst>
                <a:tab pos="358775" algn="l"/>
              </a:tabLst>
            </a:pPr>
            <a:r>
              <a:rPr lang="pt-PT" dirty="0" smtClean="0"/>
              <a:t>+	– linha seguinte</a:t>
            </a:r>
          </a:p>
          <a:p>
            <a:pPr>
              <a:tabLst>
                <a:tab pos="358775" algn="l"/>
              </a:tabLst>
            </a:pPr>
            <a:r>
              <a:rPr lang="pt-PT" dirty="0" smtClean="0"/>
              <a:t>-	– linha anterior</a:t>
            </a:r>
          </a:p>
        </p:txBody>
      </p:sp>
      <p:sp>
        <p:nvSpPr>
          <p:cNvPr id="5" name="Rectângulo 4"/>
          <p:cNvSpPr/>
          <p:nvPr/>
        </p:nvSpPr>
        <p:spPr>
          <a:xfrm>
            <a:off x="2267744" y="1556792"/>
            <a:ext cx="26642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smtClean="0"/>
              <a:t>h – esquerda</a:t>
            </a:r>
          </a:p>
          <a:p>
            <a:r>
              <a:rPr lang="pt-PT" dirty="0" smtClean="0"/>
              <a:t>l – direita</a:t>
            </a:r>
          </a:p>
          <a:p>
            <a:r>
              <a:rPr lang="pt-PT" dirty="0" smtClean="0"/>
              <a:t>j – baixo</a:t>
            </a:r>
          </a:p>
          <a:p>
            <a:r>
              <a:rPr lang="pt-PT" dirty="0" smtClean="0"/>
              <a:t>k - cima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99592" y="1988840"/>
            <a:ext cx="1068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 smtClean="0"/>
              <a:t>CURSOR</a:t>
            </a:r>
            <a:endParaRPr lang="pt-PT" sz="20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899592" y="4397042"/>
            <a:ext cx="1087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 smtClean="0"/>
              <a:t>OUTROS</a:t>
            </a:r>
            <a:endParaRPr lang="pt-PT" sz="2000" b="1" dirty="0"/>
          </a:p>
        </p:txBody>
      </p:sp>
      <p:pic>
        <p:nvPicPr>
          <p:cNvPr id="23554" name="Picture 2" descr="Resultado de imagem para keyboard vi curs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556792"/>
            <a:ext cx="3762375" cy="1209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Comandos – meta caracteres</a:t>
            </a:r>
            <a:endParaRPr lang="pt-PT" dirty="0"/>
          </a:p>
        </p:txBody>
      </p:sp>
      <p:sp>
        <p:nvSpPr>
          <p:cNvPr id="4" name="Rectângulo 3"/>
          <p:cNvSpPr/>
          <p:nvPr/>
        </p:nvSpPr>
        <p:spPr>
          <a:xfrm>
            <a:off x="2195736" y="2132856"/>
            <a:ext cx="59046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58775" algn="l"/>
              </a:tabLst>
            </a:pPr>
            <a:r>
              <a:rPr lang="pt-PT" dirty="0" smtClean="0"/>
              <a:t>^	– início de linha</a:t>
            </a:r>
          </a:p>
          <a:p>
            <a:pPr>
              <a:tabLst>
                <a:tab pos="358775" algn="l"/>
              </a:tabLst>
            </a:pPr>
            <a:r>
              <a:rPr lang="pt-PT" dirty="0" smtClean="0"/>
              <a:t>$	– fim de linha</a:t>
            </a:r>
          </a:p>
          <a:p>
            <a:pPr>
              <a:tabLst>
                <a:tab pos="358775" algn="l"/>
              </a:tabLst>
            </a:pPr>
            <a:r>
              <a:rPr lang="pt-PT" dirty="0" smtClean="0"/>
              <a:t>. 	– um caracter</a:t>
            </a:r>
          </a:p>
          <a:p>
            <a:pPr>
              <a:tabLst>
                <a:tab pos="358775" algn="l"/>
              </a:tabLst>
            </a:pPr>
            <a:r>
              <a:rPr lang="pt-PT" dirty="0" smtClean="0"/>
              <a:t>*	– vários caracteres</a:t>
            </a:r>
          </a:p>
          <a:p>
            <a:pPr>
              <a:tabLst>
                <a:tab pos="358775" algn="l"/>
              </a:tabLst>
            </a:pPr>
            <a:r>
              <a:rPr lang="pt-PT" dirty="0" smtClean="0"/>
              <a:t>[ ] 	– gama de caracteres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História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3568" y="1556792"/>
            <a:ext cx="7643192" cy="4525963"/>
          </a:xfrm>
        </p:spPr>
        <p:txBody>
          <a:bodyPr>
            <a:normAutofit lnSpcReduction="10000"/>
          </a:bodyPr>
          <a:lstStyle/>
          <a:p>
            <a:r>
              <a:rPr lang="pt-PT" dirty="0" smtClean="0"/>
              <a:t>Unix (anos 60)</a:t>
            </a:r>
          </a:p>
          <a:p>
            <a:pPr lvl="1"/>
            <a:r>
              <a:rPr lang="pt-PT" dirty="0" err="1" smtClean="0"/>
              <a:t>qed</a:t>
            </a:r>
            <a:endParaRPr lang="pt-PT" dirty="0" smtClean="0"/>
          </a:p>
          <a:p>
            <a:pPr lvl="1"/>
            <a:r>
              <a:rPr lang="pt-PT" dirty="0" smtClean="0"/>
              <a:t>ed</a:t>
            </a:r>
          </a:p>
          <a:p>
            <a:pPr lvl="1"/>
            <a:r>
              <a:rPr lang="pt-PT" dirty="0" err="1" smtClean="0"/>
              <a:t>ex</a:t>
            </a:r>
            <a:endParaRPr lang="pt-PT" dirty="0" smtClean="0"/>
          </a:p>
          <a:p>
            <a:pPr lvl="1"/>
            <a:r>
              <a:rPr lang="pt-PT" dirty="0" smtClean="0"/>
              <a:t>Vi</a:t>
            </a:r>
          </a:p>
          <a:p>
            <a:endParaRPr lang="pt-PT" dirty="0" smtClean="0"/>
          </a:p>
          <a:p>
            <a:r>
              <a:rPr lang="pt-PT" dirty="0" smtClean="0"/>
              <a:t>Linux</a:t>
            </a:r>
          </a:p>
          <a:p>
            <a:pPr lvl="1"/>
            <a:r>
              <a:rPr lang="pt-PT" dirty="0" smtClean="0"/>
              <a:t>vi</a:t>
            </a:r>
          </a:p>
          <a:p>
            <a:pPr lvl="1"/>
            <a:r>
              <a:rPr lang="pt-PT" dirty="0" smtClean="0"/>
              <a:t>vim</a:t>
            </a:r>
          </a:p>
          <a:p>
            <a:pPr>
              <a:buNone/>
            </a:pPr>
            <a:endParaRPr lang="pt-PT" dirty="0" smtClean="0">
              <a:solidFill>
                <a:srgbClr val="FF0000"/>
              </a:solidFill>
            </a:endParaRPr>
          </a:p>
          <a:p>
            <a:endParaRPr lang="pt-PT" dirty="0" smtClean="0"/>
          </a:p>
          <a:p>
            <a:pPr lvl="1"/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Comandos – apagar texto</a:t>
            </a:r>
            <a:endParaRPr lang="pt-PT" dirty="0"/>
          </a:p>
        </p:txBody>
      </p:sp>
      <p:sp>
        <p:nvSpPr>
          <p:cNvPr id="4" name="Rectângulo 3"/>
          <p:cNvSpPr/>
          <p:nvPr/>
        </p:nvSpPr>
        <p:spPr>
          <a:xfrm>
            <a:off x="1691680" y="1386642"/>
            <a:ext cx="59766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smtClean="0"/>
              <a:t>x – apaga o caracter </a:t>
            </a:r>
            <a:r>
              <a:rPr lang="pt-PT" dirty="0" err="1" smtClean="0"/>
              <a:t>actual</a:t>
            </a:r>
            <a:r>
              <a:rPr lang="pt-PT" dirty="0" smtClean="0"/>
              <a:t> (DEL)</a:t>
            </a:r>
          </a:p>
          <a:p>
            <a:r>
              <a:rPr lang="pt-PT" dirty="0" smtClean="0"/>
              <a:t>X – apaga o caracter anterior (DELETE)</a:t>
            </a:r>
          </a:p>
          <a:p>
            <a:r>
              <a:rPr lang="pt-PT" dirty="0" err="1" smtClean="0"/>
              <a:t>dd</a:t>
            </a:r>
            <a:r>
              <a:rPr lang="pt-PT" dirty="0" smtClean="0"/>
              <a:t> – apagar a linha corrente</a:t>
            </a:r>
          </a:p>
          <a:p>
            <a:r>
              <a:rPr lang="pt-PT" dirty="0" smtClean="0"/>
              <a:t>D – apaga o resto da linha</a:t>
            </a:r>
          </a:p>
          <a:p>
            <a:r>
              <a:rPr lang="pt-PT" dirty="0" smtClean="0"/>
              <a:t>d – apaga até…</a:t>
            </a:r>
          </a:p>
          <a:p>
            <a:r>
              <a:rPr lang="pt-PT" dirty="0" smtClean="0"/>
              <a:t>r – “</a:t>
            </a:r>
            <a:r>
              <a:rPr lang="pt-PT" dirty="0" err="1" smtClean="0"/>
              <a:t>replace</a:t>
            </a:r>
            <a:r>
              <a:rPr lang="pt-PT" dirty="0" smtClean="0"/>
              <a:t>”, substitui o caracter pelo que se escrever</a:t>
            </a:r>
          </a:p>
          <a:p>
            <a:r>
              <a:rPr lang="pt-PT" dirty="0" smtClean="0"/>
              <a:t>s – substitui…</a:t>
            </a:r>
          </a:p>
          <a:p>
            <a:r>
              <a:rPr lang="pt-PT" dirty="0" smtClean="0"/>
              <a:t>c – </a:t>
            </a:r>
            <a:r>
              <a:rPr lang="pt-PT" dirty="0" err="1" smtClean="0"/>
              <a:t>change</a:t>
            </a:r>
            <a:r>
              <a:rPr lang="pt-PT" dirty="0" smtClean="0"/>
              <a:t>…</a:t>
            </a:r>
          </a:p>
        </p:txBody>
      </p:sp>
      <p:sp>
        <p:nvSpPr>
          <p:cNvPr id="5" name="Rectângulo 4"/>
          <p:cNvSpPr/>
          <p:nvPr/>
        </p:nvSpPr>
        <p:spPr>
          <a:xfrm>
            <a:off x="899592" y="3711067"/>
            <a:ext cx="15841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smtClean="0"/>
              <a:t>3x</a:t>
            </a:r>
          </a:p>
          <a:p>
            <a:r>
              <a:rPr lang="pt-PT" dirty="0" smtClean="0"/>
              <a:t>5dd</a:t>
            </a:r>
          </a:p>
          <a:p>
            <a:r>
              <a:rPr lang="pt-PT" dirty="0" smtClean="0"/>
              <a:t>d%</a:t>
            </a:r>
          </a:p>
          <a:p>
            <a:r>
              <a:rPr lang="pt-PT" dirty="0" err="1" smtClean="0"/>
              <a:t>dG</a:t>
            </a:r>
            <a:endParaRPr lang="pt-PT" dirty="0" smtClean="0"/>
          </a:p>
          <a:p>
            <a:r>
              <a:rPr lang="pt-PT" dirty="0" smtClean="0"/>
              <a:t>d0</a:t>
            </a:r>
          </a:p>
          <a:p>
            <a:r>
              <a:rPr lang="pt-PT" dirty="0" err="1" smtClean="0"/>
              <a:t>dw</a:t>
            </a:r>
            <a:endParaRPr lang="pt-PT" dirty="0" smtClean="0"/>
          </a:p>
          <a:p>
            <a:r>
              <a:rPr lang="pt-PT" dirty="0" smtClean="0"/>
              <a:t>3db</a:t>
            </a:r>
          </a:p>
          <a:p>
            <a:r>
              <a:rPr lang="pt-PT" dirty="0" smtClean="0"/>
              <a:t>d^</a:t>
            </a:r>
          </a:p>
          <a:p>
            <a:r>
              <a:rPr lang="pt-PT" dirty="0" smtClean="0"/>
              <a:t>5s</a:t>
            </a:r>
          </a:p>
          <a:p>
            <a:r>
              <a:rPr lang="pt-PT" dirty="0" err="1" smtClean="0"/>
              <a:t>cw</a:t>
            </a:r>
            <a:endParaRPr lang="pt-PT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Comandos – outros</a:t>
            </a:r>
            <a:endParaRPr lang="pt-PT" dirty="0"/>
          </a:p>
        </p:txBody>
      </p:sp>
      <p:sp>
        <p:nvSpPr>
          <p:cNvPr id="4" name="Rectângulo 3"/>
          <p:cNvSpPr/>
          <p:nvPr/>
        </p:nvSpPr>
        <p:spPr>
          <a:xfrm>
            <a:off x="971600" y="1556792"/>
            <a:ext cx="64807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smtClean="0"/>
              <a:t>Qualquer comando pode ser precedido de uma valor numérico:</a:t>
            </a:r>
          </a:p>
          <a:p>
            <a:endParaRPr lang="pt-PT" dirty="0" smtClean="0"/>
          </a:p>
          <a:p>
            <a:r>
              <a:rPr lang="pt-PT" dirty="0" smtClean="0"/>
              <a:t>Y – </a:t>
            </a:r>
            <a:r>
              <a:rPr lang="pt-PT" dirty="0" err="1" smtClean="0"/>
              <a:t>yank</a:t>
            </a:r>
            <a:r>
              <a:rPr lang="pt-PT" dirty="0" smtClean="0"/>
              <a:t> (COPY)</a:t>
            </a:r>
          </a:p>
          <a:p>
            <a:r>
              <a:rPr lang="pt-PT" dirty="0" smtClean="0"/>
              <a:t>y – </a:t>
            </a:r>
            <a:r>
              <a:rPr lang="pt-PT" dirty="0" err="1" smtClean="0"/>
              <a:t>yank</a:t>
            </a:r>
            <a:r>
              <a:rPr lang="pt-PT" dirty="0" smtClean="0"/>
              <a:t> (COPY) com combinações de outras teclas</a:t>
            </a:r>
          </a:p>
          <a:p>
            <a:r>
              <a:rPr lang="pt-PT" dirty="0" smtClean="0"/>
              <a:t>p/P – PUT (o que estiver em buffer)/para cima</a:t>
            </a:r>
          </a:p>
          <a:p>
            <a:r>
              <a:rPr lang="pt-PT" dirty="0" smtClean="0"/>
              <a:t>u – undo</a:t>
            </a:r>
          </a:p>
          <a:p>
            <a:r>
              <a:rPr lang="pt-PT" dirty="0" smtClean="0"/>
              <a:t>U – undo da linha toda</a:t>
            </a:r>
          </a:p>
          <a:p>
            <a:r>
              <a:rPr lang="pt-PT" dirty="0" smtClean="0"/>
              <a:t>J – </a:t>
            </a:r>
            <a:r>
              <a:rPr lang="pt-PT" dirty="0" err="1" smtClean="0"/>
              <a:t>join</a:t>
            </a:r>
            <a:r>
              <a:rPr lang="pt-PT" dirty="0" smtClean="0"/>
              <a:t> (junta duas linhas)</a:t>
            </a:r>
          </a:p>
          <a:p>
            <a:r>
              <a:rPr lang="pt-PT" dirty="0" smtClean="0"/>
              <a:t>~ – alterna maiúsculas/minúsculas</a:t>
            </a:r>
          </a:p>
          <a:p>
            <a:r>
              <a:rPr lang="pt-PT" dirty="0" smtClean="0"/>
              <a:t>&lt;&lt; – puxa o texto um TAB para a esquerda</a:t>
            </a:r>
          </a:p>
          <a:p>
            <a:r>
              <a:rPr lang="pt-PT" dirty="0" smtClean="0"/>
              <a:t>&gt;&gt; – puxa o texto um TAB para a direita</a:t>
            </a:r>
          </a:p>
        </p:txBody>
      </p:sp>
      <p:sp>
        <p:nvSpPr>
          <p:cNvPr id="5" name="Rectângulo 4"/>
          <p:cNvSpPr/>
          <p:nvPr/>
        </p:nvSpPr>
        <p:spPr>
          <a:xfrm>
            <a:off x="457200" y="4005064"/>
            <a:ext cx="23042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smtClean="0"/>
              <a:t>5YP</a:t>
            </a:r>
          </a:p>
          <a:p>
            <a:r>
              <a:rPr lang="pt-PT" dirty="0" err="1" smtClean="0"/>
              <a:t>Y%p</a:t>
            </a:r>
            <a:endParaRPr lang="pt-PT" dirty="0" smtClean="0"/>
          </a:p>
          <a:p>
            <a:r>
              <a:rPr lang="pt-PT" dirty="0" smtClean="0"/>
              <a:t>5u</a:t>
            </a:r>
          </a:p>
          <a:p>
            <a:r>
              <a:rPr lang="pt-PT" dirty="0" smtClean="0"/>
              <a:t>3J</a:t>
            </a:r>
          </a:p>
          <a:p>
            <a:r>
              <a:rPr lang="pt-PT" dirty="0" smtClean="0"/>
              <a:t>10~</a:t>
            </a:r>
          </a:p>
          <a:p>
            <a:r>
              <a:rPr lang="pt-PT" dirty="0" smtClean="0"/>
              <a:t>g~$</a:t>
            </a:r>
          </a:p>
          <a:p>
            <a:r>
              <a:rPr lang="pt-PT" dirty="0" smtClean="0"/>
              <a:t>2&gt;&gt;</a:t>
            </a:r>
          </a:p>
          <a:p>
            <a:r>
              <a:rPr lang="pt-PT" dirty="0" smtClean="0"/>
              <a:t>&lt;G</a:t>
            </a:r>
          </a:p>
          <a:p>
            <a:r>
              <a:rPr lang="pt-PT" dirty="0" smtClean="0"/>
              <a:t>&gt;%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Comandos – outros</a:t>
            </a:r>
            <a:endParaRPr lang="pt-PT" dirty="0"/>
          </a:p>
        </p:txBody>
      </p:sp>
      <p:sp>
        <p:nvSpPr>
          <p:cNvPr id="4" name="Rectângulo 3"/>
          <p:cNvSpPr/>
          <p:nvPr/>
        </p:nvSpPr>
        <p:spPr>
          <a:xfrm>
            <a:off x="971600" y="1700808"/>
            <a:ext cx="64807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smtClean="0"/>
              <a:t>Qualquer comando pode ser precedido de </a:t>
            </a:r>
            <a:r>
              <a:rPr lang="pt-PT" dirty="0" smtClean="0"/>
              <a:t>um </a:t>
            </a:r>
            <a:r>
              <a:rPr lang="pt-PT" dirty="0" smtClean="0"/>
              <a:t>valor numérico:</a:t>
            </a:r>
          </a:p>
          <a:p>
            <a:endParaRPr lang="pt-PT" dirty="0" smtClean="0"/>
          </a:p>
          <a:p>
            <a:r>
              <a:rPr lang="pt-PT" dirty="0" smtClean="0"/>
              <a:t>f – procura na linha determinado caracter</a:t>
            </a:r>
          </a:p>
          <a:p>
            <a:r>
              <a:rPr lang="pt-PT" dirty="0" smtClean="0"/>
              <a:t>F – procura na linha (para trás) determinado caracter</a:t>
            </a:r>
          </a:p>
          <a:p>
            <a:r>
              <a:rPr lang="pt-PT" dirty="0" smtClean="0"/>
              <a:t>; - repete a última pesquisa com “f”</a:t>
            </a:r>
          </a:p>
          <a:p>
            <a:r>
              <a:rPr lang="pt-PT" dirty="0" smtClean="0"/>
              <a:t>, - repete a última pesquisa com “F”</a:t>
            </a:r>
          </a:p>
          <a:p>
            <a:r>
              <a:rPr lang="pt-PT" dirty="0" smtClean="0"/>
              <a:t>m[</a:t>
            </a:r>
            <a:r>
              <a:rPr lang="pt-PT" dirty="0" err="1" smtClean="0"/>
              <a:t>a-z</a:t>
            </a:r>
            <a:r>
              <a:rPr lang="pt-PT" dirty="0" smtClean="0"/>
              <a:t>] – marca posição de texto</a:t>
            </a:r>
          </a:p>
          <a:p>
            <a:r>
              <a:rPr lang="pt-PT" dirty="0" smtClean="0"/>
              <a:t>‘[</a:t>
            </a:r>
            <a:r>
              <a:rPr lang="pt-PT" dirty="0" err="1" smtClean="0"/>
              <a:t>a-z</a:t>
            </a:r>
            <a:r>
              <a:rPr lang="pt-PT" dirty="0" smtClean="0"/>
              <a:t>] – vai para a posição de texto marcada</a:t>
            </a:r>
          </a:p>
          <a:p>
            <a:r>
              <a:rPr lang="pt-PT" dirty="0" smtClean="0"/>
              <a:t>. – repete o último comando</a:t>
            </a:r>
          </a:p>
        </p:txBody>
      </p:sp>
      <p:sp>
        <p:nvSpPr>
          <p:cNvPr id="5" name="Rectângulo 4"/>
          <p:cNvSpPr/>
          <p:nvPr/>
        </p:nvSpPr>
        <p:spPr>
          <a:xfrm>
            <a:off x="457200" y="4476458"/>
            <a:ext cx="20162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err="1" smtClean="0"/>
              <a:t>fa</a:t>
            </a:r>
            <a:endParaRPr lang="pt-PT" dirty="0" smtClean="0"/>
          </a:p>
          <a:p>
            <a:r>
              <a:rPr lang="pt-PT" dirty="0" smtClean="0"/>
              <a:t>;</a:t>
            </a:r>
          </a:p>
          <a:p>
            <a:r>
              <a:rPr lang="pt-PT" dirty="0" smtClean="0"/>
              <a:t>2fa</a:t>
            </a:r>
          </a:p>
          <a:p>
            <a:r>
              <a:rPr lang="pt-PT" dirty="0" smtClean="0"/>
              <a:t>ma</a:t>
            </a:r>
          </a:p>
          <a:p>
            <a:r>
              <a:rPr lang="pt-PT" dirty="0" smtClean="0"/>
              <a:t>‘a</a:t>
            </a:r>
          </a:p>
          <a:p>
            <a:r>
              <a:rPr lang="pt-PT" dirty="0" err="1" smtClean="0"/>
              <a:t>cwlixo</a:t>
            </a:r>
            <a:r>
              <a:rPr lang="pt-PT" dirty="0" smtClean="0"/>
              <a:t> </a:t>
            </a:r>
            <a:r>
              <a:rPr lang="pt-PT" dirty="0" err="1" smtClean="0"/>
              <a:t>w.w.w.w.w.w</a:t>
            </a:r>
            <a:r>
              <a:rPr lang="pt-PT" dirty="0" smtClean="0"/>
              <a:t>.</a:t>
            </a:r>
          </a:p>
          <a:p>
            <a:endParaRPr lang="pt-PT" dirty="0" smtClean="0"/>
          </a:p>
          <a:p>
            <a:endParaRPr lang="pt-PT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Comandos – N</a:t>
            </a:r>
            <a:endParaRPr lang="pt-PT" dirty="0"/>
          </a:p>
        </p:txBody>
      </p:sp>
      <p:sp>
        <p:nvSpPr>
          <p:cNvPr id="4" name="Rectângulo 3"/>
          <p:cNvSpPr/>
          <p:nvPr/>
        </p:nvSpPr>
        <p:spPr>
          <a:xfrm>
            <a:off x="1475656" y="1700808"/>
            <a:ext cx="64807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smtClean="0"/>
              <a:t>Qualquer comando pode ser precedido de uma valor numérico:</a:t>
            </a:r>
          </a:p>
          <a:p>
            <a:endParaRPr lang="pt-PT" dirty="0" smtClean="0"/>
          </a:p>
          <a:p>
            <a:r>
              <a:rPr lang="pt-PT" dirty="0" smtClean="0"/>
              <a:t>4x</a:t>
            </a:r>
          </a:p>
          <a:p>
            <a:r>
              <a:rPr lang="pt-PT" dirty="0" smtClean="0"/>
              <a:t>5X</a:t>
            </a:r>
          </a:p>
          <a:p>
            <a:r>
              <a:rPr lang="pt-PT" dirty="0" err="1" smtClean="0"/>
              <a:t>dgg</a:t>
            </a:r>
            <a:endParaRPr lang="pt-PT" dirty="0" smtClean="0"/>
          </a:p>
          <a:p>
            <a:r>
              <a:rPr lang="pt-PT" dirty="0" smtClean="0"/>
              <a:t>d1g</a:t>
            </a:r>
          </a:p>
          <a:p>
            <a:r>
              <a:rPr lang="pt-PT" dirty="0" smtClean="0"/>
              <a:t>3dw</a:t>
            </a:r>
          </a:p>
          <a:p>
            <a:r>
              <a:rPr lang="pt-PT" dirty="0" smtClean="0"/>
              <a:t>2db</a:t>
            </a:r>
          </a:p>
          <a:p>
            <a:r>
              <a:rPr lang="pt-PT" dirty="0" smtClean="0"/>
              <a:t>d%</a:t>
            </a:r>
          </a:p>
          <a:p>
            <a:r>
              <a:rPr lang="pt-PT" dirty="0" smtClean="0"/>
              <a:t>d(</a:t>
            </a:r>
          </a:p>
          <a:p>
            <a:r>
              <a:rPr lang="pt-PT" dirty="0" smtClean="0"/>
              <a:t>22g</a:t>
            </a:r>
          </a:p>
          <a:p>
            <a:r>
              <a:rPr lang="pt-PT" dirty="0" err="1" smtClean="0"/>
              <a:t>xp</a:t>
            </a:r>
            <a:endParaRPr lang="pt-PT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CTRL</a:t>
            </a:r>
            <a:endParaRPr lang="pt-PT" dirty="0"/>
          </a:p>
        </p:txBody>
      </p:sp>
      <p:sp>
        <p:nvSpPr>
          <p:cNvPr id="4" name="Rectângulo 3"/>
          <p:cNvSpPr/>
          <p:nvPr/>
        </p:nvSpPr>
        <p:spPr>
          <a:xfrm>
            <a:off x="1475656" y="1700808"/>
            <a:ext cx="64807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smtClean="0"/>
              <a:t>Outros comandos com em conjunto com a tecla CTRL :</a:t>
            </a:r>
          </a:p>
          <a:p>
            <a:endParaRPr lang="pt-PT" dirty="0" smtClean="0"/>
          </a:p>
          <a:p>
            <a:r>
              <a:rPr lang="pt-PT" dirty="0" smtClean="0"/>
              <a:t>CTRL ^F – </a:t>
            </a:r>
            <a:r>
              <a:rPr lang="pt-PT" dirty="0" err="1" smtClean="0"/>
              <a:t>page</a:t>
            </a:r>
            <a:r>
              <a:rPr lang="pt-PT" dirty="0" smtClean="0"/>
              <a:t> </a:t>
            </a:r>
            <a:r>
              <a:rPr lang="pt-PT" dirty="0" err="1" smtClean="0"/>
              <a:t>down</a:t>
            </a:r>
            <a:r>
              <a:rPr lang="pt-PT" dirty="0" smtClean="0"/>
              <a:t> (</a:t>
            </a:r>
            <a:r>
              <a:rPr lang="pt-PT" dirty="0" err="1" smtClean="0"/>
              <a:t>forward</a:t>
            </a:r>
            <a:r>
              <a:rPr lang="pt-PT" dirty="0" smtClean="0"/>
              <a:t>)</a:t>
            </a:r>
          </a:p>
          <a:p>
            <a:r>
              <a:rPr lang="pt-PT" dirty="0" smtClean="0"/>
              <a:t>CTRL ^B – </a:t>
            </a:r>
            <a:r>
              <a:rPr lang="pt-PT" dirty="0" err="1" smtClean="0"/>
              <a:t>page</a:t>
            </a:r>
            <a:r>
              <a:rPr lang="pt-PT" dirty="0" smtClean="0"/>
              <a:t> </a:t>
            </a:r>
            <a:r>
              <a:rPr lang="pt-PT" dirty="0" err="1" smtClean="0"/>
              <a:t>up</a:t>
            </a:r>
            <a:r>
              <a:rPr lang="pt-PT" dirty="0" smtClean="0"/>
              <a:t> (</a:t>
            </a:r>
            <a:r>
              <a:rPr lang="pt-PT" dirty="0" err="1" smtClean="0"/>
              <a:t>backwards</a:t>
            </a:r>
            <a:r>
              <a:rPr lang="pt-PT" dirty="0" smtClean="0"/>
              <a:t>)</a:t>
            </a:r>
          </a:p>
          <a:p>
            <a:r>
              <a:rPr lang="pt-PT" dirty="0" smtClean="0"/>
              <a:t>CTRL ^G – mostra dados do ficheiro na última linha</a:t>
            </a:r>
          </a:p>
          <a:p>
            <a:r>
              <a:rPr lang="pt-PT" dirty="0" smtClean="0"/>
              <a:t>CTRL ^L – Redesenha o ecrã</a:t>
            </a:r>
          </a:p>
          <a:p>
            <a:endParaRPr lang="pt-PT" dirty="0" smtClean="0"/>
          </a:p>
          <a:p>
            <a:r>
              <a:rPr lang="pt-PT" dirty="0" smtClean="0"/>
              <a:t>CTRL ^H – apaga o último caracter</a:t>
            </a:r>
          </a:p>
          <a:p>
            <a:r>
              <a:rPr lang="pt-PT" dirty="0" smtClean="0"/>
              <a:t>CTRL ^W – apaga a última palavra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Procuras e substituições</a:t>
            </a:r>
            <a:endParaRPr lang="pt-PT" dirty="0"/>
          </a:p>
        </p:txBody>
      </p:sp>
      <p:sp>
        <p:nvSpPr>
          <p:cNvPr id="5" name="Rectângulo 4"/>
          <p:cNvSpPr/>
          <p:nvPr/>
        </p:nvSpPr>
        <p:spPr>
          <a:xfrm>
            <a:off x="1403648" y="1340768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smtClean="0"/>
              <a:t>Se escrevermos “/”, passamos para a linha de fundo do editor…</a:t>
            </a:r>
            <a:endParaRPr lang="pt-PT" dirty="0"/>
          </a:p>
        </p:txBody>
      </p:sp>
      <p:sp>
        <p:nvSpPr>
          <p:cNvPr id="6" name="Rectângulo 5"/>
          <p:cNvSpPr/>
          <p:nvPr/>
        </p:nvSpPr>
        <p:spPr>
          <a:xfrm>
            <a:off x="1187624" y="2132856"/>
            <a:ext cx="35283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42925" algn="l"/>
              </a:tabLst>
            </a:pPr>
            <a:r>
              <a:rPr lang="pt-PT" b="1" dirty="0" smtClean="0"/>
              <a:t>/</a:t>
            </a:r>
            <a:r>
              <a:rPr lang="pt-PT" b="1" dirty="0" err="1" smtClean="0"/>
              <a:t>string</a:t>
            </a:r>
            <a:r>
              <a:rPr lang="pt-PT" b="1" dirty="0" smtClean="0"/>
              <a:t> – procura para a frente</a:t>
            </a:r>
          </a:p>
          <a:p>
            <a:pPr>
              <a:tabLst>
                <a:tab pos="542925" algn="l"/>
              </a:tabLst>
            </a:pPr>
            <a:r>
              <a:rPr lang="pt-PT" b="1" dirty="0" smtClean="0"/>
              <a:t>?</a:t>
            </a:r>
            <a:r>
              <a:rPr lang="pt-PT" b="1" dirty="0" err="1" smtClean="0"/>
              <a:t>string</a:t>
            </a:r>
            <a:r>
              <a:rPr lang="pt-PT" b="1" dirty="0" smtClean="0"/>
              <a:t> – procura para trás</a:t>
            </a:r>
          </a:p>
          <a:p>
            <a:pPr>
              <a:tabLst>
                <a:tab pos="542925" algn="l"/>
              </a:tabLst>
            </a:pPr>
            <a:r>
              <a:rPr lang="pt-PT" b="1" dirty="0" smtClean="0"/>
              <a:t>n – repete a pesquisa</a:t>
            </a:r>
            <a:endParaRPr lang="pt-PT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Comandos </a:t>
            </a:r>
            <a:r>
              <a:rPr lang="pt-PT" dirty="0" err="1" smtClean="0"/>
              <a:t>ex</a:t>
            </a:r>
            <a:endParaRPr lang="pt-PT" dirty="0"/>
          </a:p>
        </p:txBody>
      </p:sp>
      <p:sp>
        <p:nvSpPr>
          <p:cNvPr id="5" name="Rectângulo 4"/>
          <p:cNvSpPr/>
          <p:nvPr/>
        </p:nvSpPr>
        <p:spPr>
          <a:xfrm>
            <a:off x="1763688" y="13407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dirty="0" smtClean="0"/>
              <a:t>Se escrevermos “:”, passamos para o modo </a:t>
            </a:r>
            <a:r>
              <a:rPr lang="pt-PT" dirty="0" err="1" smtClean="0"/>
              <a:t>ex</a:t>
            </a:r>
            <a:endParaRPr lang="pt-PT" dirty="0"/>
          </a:p>
        </p:txBody>
      </p:sp>
      <p:pic>
        <p:nvPicPr>
          <p:cNvPr id="3076" name="Picture 4" descr="C:\Users\User\Documents\My Dropbox\A\vi\Captura de ecrã 2016-09-29, às 20.32.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171700"/>
            <a:ext cx="6496050" cy="4686300"/>
          </a:xfrm>
          <a:prstGeom prst="rect">
            <a:avLst/>
          </a:prstGeom>
          <a:noFill/>
        </p:spPr>
      </p:pic>
      <p:sp>
        <p:nvSpPr>
          <p:cNvPr id="6" name="Rectângulo 5"/>
          <p:cNvSpPr/>
          <p:nvPr/>
        </p:nvSpPr>
        <p:spPr>
          <a:xfrm>
            <a:off x="2195736" y="1844824"/>
            <a:ext cx="3168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42925" algn="l"/>
              </a:tabLst>
            </a:pPr>
            <a:r>
              <a:rPr lang="pt-PT" dirty="0" smtClean="0"/>
              <a:t>w	=&gt; Grava ficheiro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Comandos </a:t>
            </a:r>
            <a:r>
              <a:rPr lang="pt-PT" dirty="0" err="1" smtClean="0"/>
              <a:t>ex</a:t>
            </a:r>
            <a:endParaRPr lang="pt-PT" dirty="0"/>
          </a:p>
        </p:txBody>
      </p:sp>
      <p:sp>
        <p:nvSpPr>
          <p:cNvPr id="5" name="Rectângulo 4"/>
          <p:cNvSpPr/>
          <p:nvPr/>
        </p:nvSpPr>
        <p:spPr>
          <a:xfrm>
            <a:off x="1763688" y="13407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dirty="0" smtClean="0"/>
              <a:t>Se escrevermos “:”, passamos para o modo </a:t>
            </a:r>
            <a:r>
              <a:rPr lang="pt-PT" dirty="0" err="1" smtClean="0"/>
              <a:t>ex</a:t>
            </a:r>
            <a:endParaRPr lang="pt-PT" dirty="0"/>
          </a:p>
        </p:txBody>
      </p:sp>
      <p:sp>
        <p:nvSpPr>
          <p:cNvPr id="6" name="Rectângulo 5"/>
          <p:cNvSpPr/>
          <p:nvPr/>
        </p:nvSpPr>
        <p:spPr>
          <a:xfrm>
            <a:off x="1187624" y="2276872"/>
            <a:ext cx="766834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433513" algn="l"/>
              </a:tabLst>
            </a:pPr>
            <a:r>
              <a:rPr lang="pt-PT" sz="2000" dirty="0" smtClean="0"/>
              <a:t>w	=&gt; Grava </a:t>
            </a:r>
            <a:r>
              <a:rPr lang="pt-PT" sz="2000" dirty="0" smtClean="0"/>
              <a:t>ficheiro (</a:t>
            </a:r>
            <a:r>
              <a:rPr lang="pt-PT" sz="2000" dirty="0" err="1" smtClean="0"/>
              <a:t>write</a:t>
            </a:r>
            <a:r>
              <a:rPr lang="pt-PT" sz="2000" dirty="0" smtClean="0"/>
              <a:t>)</a:t>
            </a:r>
            <a:r>
              <a:rPr lang="pt-PT" sz="2000" dirty="0" smtClean="0"/>
              <a:t/>
            </a:r>
            <a:br>
              <a:rPr lang="pt-PT" sz="2000" dirty="0" smtClean="0"/>
            </a:br>
            <a:r>
              <a:rPr lang="pt-PT" sz="2000" dirty="0" smtClean="0"/>
              <a:t>q	=&gt; Sai do </a:t>
            </a:r>
            <a:r>
              <a:rPr lang="pt-PT" sz="2000" dirty="0" smtClean="0"/>
              <a:t>editor (</a:t>
            </a:r>
            <a:r>
              <a:rPr lang="pt-PT" sz="2000" dirty="0" err="1" smtClean="0"/>
              <a:t>quit</a:t>
            </a:r>
            <a:r>
              <a:rPr lang="pt-PT" sz="2000" dirty="0" smtClean="0"/>
              <a:t>)</a:t>
            </a:r>
            <a:r>
              <a:rPr lang="pt-PT" sz="2000" dirty="0" smtClean="0"/>
              <a:t/>
            </a:r>
            <a:br>
              <a:rPr lang="pt-PT" sz="2000" dirty="0" smtClean="0"/>
            </a:br>
            <a:r>
              <a:rPr lang="pt-PT" sz="2000" dirty="0" err="1" smtClean="0"/>
              <a:t>wq</a:t>
            </a:r>
            <a:r>
              <a:rPr lang="pt-PT" sz="2000" dirty="0" smtClean="0"/>
              <a:t>	=&gt; Grava e </a:t>
            </a:r>
            <a:r>
              <a:rPr lang="pt-PT" sz="2000" dirty="0" smtClean="0"/>
              <a:t>sai (</a:t>
            </a:r>
            <a:r>
              <a:rPr lang="pt-PT" sz="2000" dirty="0" err="1" smtClean="0"/>
              <a:t>write</a:t>
            </a:r>
            <a:r>
              <a:rPr lang="pt-PT" sz="2000" dirty="0" smtClean="0"/>
              <a:t> &amp; </a:t>
            </a:r>
            <a:r>
              <a:rPr lang="pt-PT" sz="2000" dirty="0" err="1" smtClean="0"/>
              <a:t>Quit</a:t>
            </a:r>
            <a:r>
              <a:rPr lang="pt-PT" sz="2000" dirty="0" smtClean="0"/>
              <a:t>)</a:t>
            </a:r>
            <a:r>
              <a:rPr lang="pt-PT" sz="2000" dirty="0" smtClean="0"/>
              <a:t/>
            </a:r>
            <a:br>
              <a:rPr lang="pt-PT" sz="2000" dirty="0" smtClean="0"/>
            </a:br>
            <a:r>
              <a:rPr lang="pt-PT" sz="2000" dirty="0" smtClean="0"/>
              <a:t>x	=&gt; Grava e </a:t>
            </a:r>
            <a:r>
              <a:rPr lang="pt-PT" sz="2000" dirty="0" smtClean="0"/>
              <a:t>sai (exit </a:t>
            </a:r>
            <a:r>
              <a:rPr lang="pt-PT" sz="2000" dirty="0" err="1" smtClean="0"/>
              <a:t>with</a:t>
            </a:r>
            <a:r>
              <a:rPr lang="pt-PT" sz="2000" dirty="0" smtClean="0"/>
              <a:t> </a:t>
            </a:r>
            <a:r>
              <a:rPr lang="pt-PT" sz="2000" dirty="0" err="1" smtClean="0"/>
              <a:t>save</a:t>
            </a:r>
            <a:r>
              <a:rPr lang="pt-PT" sz="2000" dirty="0" smtClean="0"/>
              <a:t>)</a:t>
            </a:r>
            <a:r>
              <a:rPr lang="pt-PT" sz="2000" dirty="0" smtClean="0"/>
              <a:t/>
            </a:r>
            <a:br>
              <a:rPr lang="pt-PT" sz="2000" dirty="0" smtClean="0"/>
            </a:br>
            <a:r>
              <a:rPr lang="pt-PT" sz="2000" dirty="0" smtClean="0"/>
              <a:t>w!	=&gt; Grava à força</a:t>
            </a:r>
          </a:p>
          <a:p>
            <a:pPr>
              <a:tabLst>
                <a:tab pos="1433513" algn="l"/>
              </a:tabLst>
            </a:pPr>
            <a:r>
              <a:rPr lang="pt-PT" sz="2000" dirty="0" smtClean="0"/>
              <a:t>q!	=&gt; Sai à força</a:t>
            </a:r>
            <a:br>
              <a:rPr lang="pt-PT" sz="2000" dirty="0" smtClean="0"/>
            </a:br>
            <a:r>
              <a:rPr lang="pt-PT" sz="2000" dirty="0" err="1" smtClean="0"/>
              <a:t>wq</a:t>
            </a:r>
            <a:r>
              <a:rPr lang="pt-PT" sz="2000" dirty="0" smtClean="0"/>
              <a:t>!	=&gt; Grava e sai à força</a:t>
            </a:r>
          </a:p>
          <a:p>
            <a:pPr>
              <a:tabLst>
                <a:tab pos="1433513" algn="l"/>
              </a:tabLst>
            </a:pPr>
            <a:r>
              <a:rPr lang="pt-PT" sz="2000" dirty="0" smtClean="0"/>
              <a:t>w novo	=&gt; Grava com novo nome</a:t>
            </a:r>
          </a:p>
          <a:p>
            <a:pPr>
              <a:tabLst>
                <a:tab pos="1433513" algn="l"/>
              </a:tabLst>
            </a:pPr>
            <a:r>
              <a:rPr lang="pt-PT" sz="2000" dirty="0" smtClean="0"/>
              <a:t>r novo	=&gt; lê/acrescenta </a:t>
            </a:r>
            <a:r>
              <a:rPr lang="pt-PT" sz="2000" dirty="0" smtClean="0"/>
              <a:t>ficheiro (</a:t>
            </a:r>
            <a:r>
              <a:rPr lang="pt-PT" sz="2000" dirty="0" err="1" smtClean="0"/>
              <a:t>read</a:t>
            </a:r>
            <a:r>
              <a:rPr lang="pt-PT" sz="2000" dirty="0" smtClean="0"/>
              <a:t>)</a:t>
            </a:r>
            <a:endParaRPr lang="pt-PT" sz="2000" dirty="0" smtClean="0"/>
          </a:p>
          <a:p>
            <a:pPr>
              <a:tabLst>
                <a:tab pos="1433513" algn="l"/>
              </a:tabLst>
            </a:pPr>
            <a:r>
              <a:rPr lang="pt-PT" sz="2000" dirty="0" smtClean="0"/>
              <a:t>! Comando	=&gt; executa comando </a:t>
            </a:r>
            <a:r>
              <a:rPr lang="pt-PT" sz="2000" dirty="0" err="1" smtClean="0"/>
              <a:t>linux</a:t>
            </a:r>
            <a:r>
              <a:rPr lang="pt-PT" sz="2000" dirty="0" smtClean="0"/>
              <a:t> (</a:t>
            </a:r>
            <a:r>
              <a:rPr lang="pt-PT" sz="2000" dirty="0" err="1" smtClean="0"/>
              <a:t>shell</a:t>
            </a:r>
            <a:r>
              <a:rPr lang="pt-PT" sz="2000" dirty="0" smtClean="0"/>
              <a:t>)</a:t>
            </a:r>
            <a:endParaRPr lang="pt-PT" sz="2000" dirty="0" smtClean="0"/>
          </a:p>
          <a:p>
            <a:pPr>
              <a:tabLst>
                <a:tab pos="1433513" algn="l"/>
              </a:tabLst>
            </a:pPr>
            <a:r>
              <a:rPr lang="pt-PT" sz="2000" dirty="0" smtClean="0"/>
              <a:t>r !</a:t>
            </a:r>
            <a:r>
              <a:rPr lang="pt-PT" sz="2000" dirty="0" err="1" smtClean="0"/>
              <a:t>ls</a:t>
            </a:r>
            <a:r>
              <a:rPr lang="pt-PT" sz="2000" dirty="0" smtClean="0"/>
              <a:t>	=&gt; o resultado do comando é </a:t>
            </a:r>
            <a:r>
              <a:rPr lang="pt-PT" sz="2000" dirty="0" smtClean="0"/>
              <a:t>importado (</a:t>
            </a:r>
            <a:r>
              <a:rPr lang="pt-PT" sz="2000" dirty="0" err="1" smtClean="0"/>
              <a:t>read</a:t>
            </a:r>
            <a:r>
              <a:rPr lang="pt-PT" sz="2000" dirty="0" smtClean="0"/>
              <a:t> </a:t>
            </a:r>
            <a:r>
              <a:rPr lang="pt-PT" sz="2000" dirty="0" err="1" smtClean="0"/>
              <a:t>from</a:t>
            </a:r>
            <a:r>
              <a:rPr lang="pt-PT" sz="2000" dirty="0" smtClean="0"/>
              <a:t> </a:t>
            </a:r>
            <a:r>
              <a:rPr lang="pt-PT" sz="2000" dirty="0" err="1" smtClean="0"/>
              <a:t>shell</a:t>
            </a:r>
            <a:r>
              <a:rPr lang="pt-PT" sz="2000" dirty="0" smtClean="0"/>
              <a:t>)</a:t>
            </a:r>
            <a:endParaRPr lang="pt-PT" sz="20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Comandos </a:t>
            </a:r>
            <a:r>
              <a:rPr lang="pt-PT" dirty="0" err="1" smtClean="0"/>
              <a:t>linux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15616" y="1772817"/>
            <a:ext cx="7272808" cy="3960440"/>
          </a:xfrm>
        </p:spPr>
        <p:txBody>
          <a:bodyPr>
            <a:normAutofit/>
          </a:bodyPr>
          <a:lstStyle/>
          <a:p>
            <a:r>
              <a:rPr lang="pt-PT" sz="2800" dirty="0" smtClean="0"/>
              <a:t>Meter a data num ficheiro como comentário</a:t>
            </a:r>
          </a:p>
          <a:p>
            <a:r>
              <a:rPr lang="pt-PT" sz="2800" dirty="0" smtClean="0"/>
              <a:t>:r !date</a:t>
            </a:r>
          </a:p>
          <a:p>
            <a:r>
              <a:rPr lang="pt-PT" sz="2800" dirty="0" smtClean="0"/>
              <a:t>:r !</a:t>
            </a:r>
            <a:r>
              <a:rPr lang="pt-PT" sz="2800" dirty="0" err="1" smtClean="0"/>
              <a:t>ls</a:t>
            </a:r>
            <a:r>
              <a:rPr lang="pt-PT" sz="2800" dirty="0" smtClean="0"/>
              <a:t> *.h</a:t>
            </a:r>
          </a:p>
          <a:p>
            <a:r>
              <a:rPr lang="pt-PT" sz="2800" dirty="0" smtClean="0"/>
              <a:t>:r </a:t>
            </a:r>
            <a:r>
              <a:rPr lang="pt-PT" sz="2800" dirty="0" err="1" smtClean="0"/>
              <a:t>cabecalho.txt</a:t>
            </a:r>
            <a:endParaRPr lang="pt-PT" sz="2800" dirty="0" smtClean="0"/>
          </a:p>
          <a:p>
            <a:r>
              <a:rPr lang="pt-PT" sz="2800" dirty="0" smtClean="0"/>
              <a:t>:r !</a:t>
            </a:r>
            <a:r>
              <a:rPr lang="pt-PT" sz="2800" dirty="0" err="1" smtClean="0"/>
              <a:t>pwd</a:t>
            </a:r>
            <a:endParaRPr lang="pt-PT" sz="2800" dirty="0" smtClean="0"/>
          </a:p>
          <a:p>
            <a:r>
              <a:rPr lang="pt-PT" sz="2800" dirty="0" smtClean="0"/>
              <a:t>:r !</a:t>
            </a:r>
            <a:r>
              <a:rPr lang="pt-PT" sz="2800" dirty="0" err="1" smtClean="0"/>
              <a:t>echo</a:t>
            </a:r>
            <a:r>
              <a:rPr lang="pt-PT" sz="2800" dirty="0" smtClean="0"/>
              <a:t> $PATH</a:t>
            </a:r>
            <a:endParaRPr lang="pt-PT" sz="2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User\Documents\My Dropbox\A\vi\Captura de ecrã 2016-09-29, às 23.37.3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7950" y="2420888"/>
            <a:ext cx="6496050" cy="4686301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ex</a:t>
            </a:r>
            <a:r>
              <a:rPr lang="pt-PT" dirty="0" smtClean="0"/>
              <a:t> (substituições)</a:t>
            </a:r>
            <a:endParaRPr lang="pt-PT" dirty="0"/>
          </a:p>
        </p:txBody>
      </p:sp>
      <p:sp>
        <p:nvSpPr>
          <p:cNvPr id="5" name="Rectângulo 4"/>
          <p:cNvSpPr/>
          <p:nvPr/>
        </p:nvSpPr>
        <p:spPr>
          <a:xfrm>
            <a:off x="1763688" y="13407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dirty="0" smtClean="0"/>
              <a:t>Se escrevermos “:”, passamos para o modo </a:t>
            </a:r>
            <a:r>
              <a:rPr lang="pt-PT" dirty="0" err="1" smtClean="0"/>
              <a:t>ex</a:t>
            </a:r>
            <a:endParaRPr lang="pt-PT" dirty="0"/>
          </a:p>
        </p:txBody>
      </p:sp>
      <p:sp>
        <p:nvSpPr>
          <p:cNvPr id="6" name="Rectângulo 5"/>
          <p:cNvSpPr/>
          <p:nvPr/>
        </p:nvSpPr>
        <p:spPr>
          <a:xfrm>
            <a:off x="971600" y="2060848"/>
            <a:ext cx="35283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42925" algn="l"/>
              </a:tabLst>
            </a:pPr>
            <a:r>
              <a:rPr lang="pt-PT" dirty="0" smtClean="0"/>
              <a:t>[</a:t>
            </a:r>
            <a:r>
              <a:rPr lang="pt-PT" dirty="0" err="1" smtClean="0"/>
              <a:t>address</a:t>
            </a:r>
            <a:r>
              <a:rPr lang="pt-PT" dirty="0" smtClean="0"/>
              <a:t>]s/antigo/novo</a:t>
            </a:r>
            <a:r>
              <a:rPr lang="pt-PT" dirty="0" smtClean="0"/>
              <a:t>/</a:t>
            </a:r>
          </a:p>
          <a:p>
            <a:pPr>
              <a:tabLst>
                <a:tab pos="542925" algn="l"/>
              </a:tabLst>
            </a:pPr>
            <a:endParaRPr lang="pt-PT" dirty="0"/>
          </a:p>
          <a:p>
            <a:pPr>
              <a:tabLst>
                <a:tab pos="542925" algn="l"/>
              </a:tabLst>
            </a:pPr>
            <a:r>
              <a:rPr lang="pt-PT" dirty="0" err="1" smtClean="0"/>
              <a:t>inicio,fim</a:t>
            </a:r>
            <a:endParaRPr lang="pt-PT" dirty="0" smtClean="0"/>
          </a:p>
          <a:p>
            <a:pPr>
              <a:tabLst>
                <a:tab pos="542925" algn="l"/>
              </a:tabLst>
            </a:pPr>
            <a:r>
              <a:rPr lang="pt-PT" dirty="0" smtClean="0"/>
              <a:t>10,20</a:t>
            </a:r>
          </a:p>
          <a:p>
            <a:pPr>
              <a:tabLst>
                <a:tab pos="542925" algn="l"/>
              </a:tabLst>
            </a:pPr>
            <a:r>
              <a:rPr lang="pt-PT" dirty="0" smtClean="0"/>
              <a:t>1,$</a:t>
            </a:r>
          </a:p>
          <a:p>
            <a:pPr>
              <a:tabLst>
                <a:tab pos="542925" algn="l"/>
              </a:tabLst>
            </a:pPr>
            <a:r>
              <a:rPr lang="pt-PT" dirty="0" smtClean="0"/>
              <a:t>%</a:t>
            </a:r>
          </a:p>
          <a:p>
            <a:pPr>
              <a:tabLst>
                <a:tab pos="542925" algn="l"/>
              </a:tabLst>
            </a:pPr>
            <a:endParaRPr lang="pt-PT" dirty="0"/>
          </a:p>
          <a:p>
            <a:pPr>
              <a:tabLst>
                <a:tab pos="542925" algn="l"/>
              </a:tabLst>
            </a:pPr>
            <a:r>
              <a:rPr lang="pt-PT" dirty="0" err="1" smtClean="0"/>
              <a:t>Metacaracteres</a:t>
            </a:r>
            <a:endParaRPr lang="pt-PT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vi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Editor </a:t>
            </a:r>
            <a:r>
              <a:rPr lang="pt-PT" dirty="0"/>
              <a:t>de texto por linha de </a:t>
            </a:r>
            <a:r>
              <a:rPr lang="pt-PT" dirty="0" smtClean="0"/>
              <a:t>comandos</a:t>
            </a:r>
          </a:p>
          <a:p>
            <a:r>
              <a:rPr lang="pt-PT" dirty="0" smtClean="0"/>
              <a:t>Criado para </a:t>
            </a:r>
            <a:r>
              <a:rPr lang="pt-PT" dirty="0"/>
              <a:t>UNIX </a:t>
            </a:r>
            <a:r>
              <a:rPr lang="pt-PT" dirty="0" smtClean="0"/>
              <a:t>(mais </a:t>
            </a:r>
            <a:r>
              <a:rPr lang="pt-PT" dirty="0"/>
              <a:t>tarde para outras </a:t>
            </a:r>
            <a:r>
              <a:rPr lang="pt-PT" dirty="0" smtClean="0"/>
              <a:t>plataformas)</a:t>
            </a:r>
          </a:p>
          <a:p>
            <a:r>
              <a:rPr lang="pt-PT" dirty="0" smtClean="0"/>
              <a:t>Desenvolvido em </a:t>
            </a:r>
            <a:r>
              <a:rPr lang="pt-PT" dirty="0"/>
              <a:t>1976 por Bill </a:t>
            </a:r>
            <a:r>
              <a:rPr lang="pt-PT" dirty="0" err="1" smtClean="0"/>
              <a:t>Joy</a:t>
            </a:r>
            <a:endParaRPr lang="pt-PT" dirty="0" smtClean="0"/>
          </a:p>
          <a:p>
            <a:r>
              <a:rPr lang="pt-PT" dirty="0" smtClean="0"/>
              <a:t>Muito </a:t>
            </a:r>
            <a:r>
              <a:rPr lang="pt-PT" dirty="0" err="1" smtClean="0"/>
              <a:t>optimizado</a:t>
            </a:r>
            <a:r>
              <a:rPr lang="pt-PT" dirty="0" smtClean="0"/>
              <a:t> (memória, velocidade, espaço visual disponível, etc.)</a:t>
            </a:r>
          </a:p>
          <a:p>
            <a:r>
              <a:rPr lang="pt-PT" dirty="0" err="1" smtClean="0">
                <a:solidFill>
                  <a:srgbClr val="FF0000"/>
                </a:solidFill>
              </a:rPr>
              <a:t>It's</a:t>
            </a:r>
            <a:r>
              <a:rPr lang="pt-PT" dirty="0" smtClean="0">
                <a:solidFill>
                  <a:srgbClr val="FF0000"/>
                </a:solidFill>
              </a:rPr>
              <a:t> </a:t>
            </a:r>
            <a:r>
              <a:rPr lang="pt-PT" dirty="0" err="1" smtClean="0">
                <a:solidFill>
                  <a:srgbClr val="FF0000"/>
                </a:solidFill>
              </a:rPr>
              <a:t>pronounced</a:t>
            </a:r>
            <a:r>
              <a:rPr lang="pt-PT" dirty="0" smtClean="0">
                <a:solidFill>
                  <a:srgbClr val="FF0000"/>
                </a:solidFill>
              </a:rPr>
              <a:t> "</a:t>
            </a:r>
            <a:r>
              <a:rPr lang="pt-PT" dirty="0" err="1" smtClean="0">
                <a:solidFill>
                  <a:srgbClr val="FF0000"/>
                </a:solidFill>
              </a:rPr>
              <a:t>vee-eye</a:t>
            </a:r>
            <a:r>
              <a:rPr lang="pt-PT" dirty="0" smtClean="0">
                <a:solidFill>
                  <a:srgbClr val="FF0000"/>
                </a:solidFill>
              </a:rPr>
              <a:t>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ex</a:t>
            </a:r>
            <a:r>
              <a:rPr lang="pt-PT" dirty="0" smtClean="0"/>
              <a:t> (substituições)</a:t>
            </a:r>
            <a:endParaRPr lang="pt-PT" dirty="0"/>
          </a:p>
        </p:txBody>
      </p:sp>
      <p:sp>
        <p:nvSpPr>
          <p:cNvPr id="5" name="Rectângulo 4"/>
          <p:cNvSpPr/>
          <p:nvPr/>
        </p:nvSpPr>
        <p:spPr>
          <a:xfrm>
            <a:off x="1763688" y="13407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dirty="0" smtClean="0"/>
              <a:t>Se escrevermos “:”, passamos para o modo </a:t>
            </a:r>
            <a:r>
              <a:rPr lang="pt-PT" dirty="0" err="1" smtClean="0"/>
              <a:t>ex</a:t>
            </a:r>
            <a:endParaRPr lang="pt-PT" dirty="0"/>
          </a:p>
        </p:txBody>
      </p:sp>
      <p:sp>
        <p:nvSpPr>
          <p:cNvPr id="6" name="Rectângulo 5"/>
          <p:cNvSpPr/>
          <p:nvPr/>
        </p:nvSpPr>
        <p:spPr>
          <a:xfrm>
            <a:off x="1043608" y="1988840"/>
            <a:ext cx="74888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42925" algn="l"/>
              </a:tabLst>
            </a:pPr>
            <a:r>
              <a:rPr lang="pt-PT" dirty="0" smtClean="0"/>
              <a:t>[</a:t>
            </a:r>
            <a:r>
              <a:rPr lang="pt-PT" dirty="0" err="1" smtClean="0"/>
              <a:t>address</a:t>
            </a:r>
            <a:r>
              <a:rPr lang="pt-PT" dirty="0" smtClean="0"/>
              <a:t>]s/antigo/novo/</a:t>
            </a:r>
          </a:p>
          <a:p>
            <a:pPr>
              <a:tabLst>
                <a:tab pos="542925" algn="l"/>
              </a:tabLst>
            </a:pPr>
            <a:endParaRPr lang="pt-PT" dirty="0" smtClean="0"/>
          </a:p>
          <a:p>
            <a:pPr>
              <a:tabLst>
                <a:tab pos="542925" algn="l"/>
              </a:tabLst>
            </a:pPr>
            <a:r>
              <a:rPr lang="pt-PT" b="1" dirty="0" smtClean="0"/>
              <a:t>1,10s/aa/</a:t>
            </a:r>
            <a:r>
              <a:rPr lang="pt-PT" b="1" dirty="0" err="1" smtClean="0"/>
              <a:t>bb</a:t>
            </a:r>
            <a:r>
              <a:rPr lang="pt-PT" b="1" dirty="0" smtClean="0"/>
              <a:t>/ - substitui “aa” por “</a:t>
            </a:r>
            <a:r>
              <a:rPr lang="pt-PT" b="1" dirty="0" err="1" smtClean="0"/>
              <a:t>bb</a:t>
            </a:r>
            <a:r>
              <a:rPr lang="pt-PT" b="1" dirty="0" smtClean="0"/>
              <a:t>” nas linhas 1 a 10</a:t>
            </a:r>
          </a:p>
          <a:p>
            <a:pPr>
              <a:tabLst>
                <a:tab pos="542925" algn="l"/>
              </a:tabLst>
            </a:pPr>
            <a:r>
              <a:rPr lang="pt-PT" b="1" dirty="0" smtClean="0"/>
              <a:t>2,.+5s/aa/</a:t>
            </a:r>
            <a:r>
              <a:rPr lang="pt-PT" b="1" dirty="0" err="1" smtClean="0"/>
              <a:t>bb</a:t>
            </a:r>
            <a:r>
              <a:rPr lang="pt-PT" b="1" dirty="0" smtClean="0"/>
              <a:t>/ - substitui “aa” por “</a:t>
            </a:r>
            <a:r>
              <a:rPr lang="pt-PT" b="1" dirty="0" err="1" smtClean="0"/>
              <a:t>bb</a:t>
            </a:r>
            <a:r>
              <a:rPr lang="pt-PT" b="1" dirty="0" smtClean="0"/>
              <a:t>” nas linhas 2 a actual+5</a:t>
            </a:r>
          </a:p>
          <a:p>
            <a:pPr>
              <a:tabLst>
                <a:tab pos="542925" algn="l"/>
              </a:tabLst>
            </a:pPr>
            <a:r>
              <a:rPr lang="pt-PT" b="1" dirty="0" smtClean="0"/>
              <a:t>.,$s/aa/</a:t>
            </a:r>
            <a:r>
              <a:rPr lang="pt-PT" b="1" dirty="0" err="1" smtClean="0"/>
              <a:t>bb</a:t>
            </a:r>
            <a:r>
              <a:rPr lang="pt-PT" b="1" dirty="0" smtClean="0"/>
              <a:t>/ - substitui “aa” por “</a:t>
            </a:r>
            <a:r>
              <a:rPr lang="pt-PT" b="1" dirty="0" err="1" smtClean="0"/>
              <a:t>bb</a:t>
            </a:r>
            <a:r>
              <a:rPr lang="pt-PT" b="1" dirty="0" smtClean="0"/>
              <a:t>” nas linhas </a:t>
            </a:r>
            <a:r>
              <a:rPr lang="pt-PT" b="1" dirty="0" err="1" smtClean="0"/>
              <a:t>actual</a:t>
            </a:r>
            <a:r>
              <a:rPr lang="pt-PT" b="1" dirty="0" smtClean="0"/>
              <a:t> até ao final</a:t>
            </a:r>
          </a:p>
          <a:p>
            <a:pPr>
              <a:tabLst>
                <a:tab pos="542925" algn="l"/>
              </a:tabLst>
            </a:pPr>
            <a:endParaRPr lang="pt-PT" b="1" dirty="0" smtClean="0"/>
          </a:p>
          <a:p>
            <a:pPr>
              <a:tabLst>
                <a:tab pos="542925" algn="l"/>
              </a:tabLst>
            </a:pPr>
            <a:r>
              <a:rPr lang="pt-PT" b="1" dirty="0" smtClean="0"/>
              <a:t>g/ola/s//</a:t>
            </a:r>
            <a:r>
              <a:rPr lang="pt-PT" b="1" dirty="0" err="1" smtClean="0"/>
              <a:t>ole</a:t>
            </a:r>
            <a:r>
              <a:rPr lang="pt-PT" b="1" dirty="0" smtClean="0"/>
              <a:t>/g</a:t>
            </a:r>
          </a:p>
          <a:p>
            <a:pPr>
              <a:tabLst>
                <a:tab pos="542925" algn="l"/>
              </a:tabLst>
            </a:pPr>
            <a:r>
              <a:rPr lang="pt-PT" b="1" dirty="0" smtClean="0"/>
              <a:t>%s/.$//</a:t>
            </a:r>
          </a:p>
          <a:p>
            <a:pPr>
              <a:tabLst>
                <a:tab pos="542925" algn="l"/>
              </a:tabLst>
            </a:pPr>
            <a:r>
              <a:rPr lang="pt-PT" b="1" dirty="0" smtClean="0"/>
              <a:t>%s/^ola[1-9]//g</a:t>
            </a:r>
          </a:p>
          <a:p>
            <a:pPr>
              <a:tabLst>
                <a:tab pos="542925" algn="l"/>
              </a:tabLst>
            </a:pPr>
            <a:r>
              <a:rPr lang="pt-PT" b="1" dirty="0" smtClean="0"/>
              <a:t>%s/^./\u&amp;/</a:t>
            </a:r>
            <a:r>
              <a:rPr lang="pt-PT" b="1" dirty="0" err="1" smtClean="0"/>
              <a:t>gc</a:t>
            </a:r>
            <a:endParaRPr lang="pt-PT" b="1" dirty="0" smtClean="0"/>
          </a:p>
          <a:p>
            <a:pPr>
              <a:tabLst>
                <a:tab pos="542925" algn="l"/>
              </a:tabLst>
            </a:pPr>
            <a:r>
              <a:rPr lang="pt-PT" b="1" dirty="0" smtClean="0"/>
              <a:t>/[^b]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ex</a:t>
            </a:r>
            <a:r>
              <a:rPr lang="pt-PT" dirty="0" smtClean="0"/>
              <a:t> exemplos</a:t>
            </a:r>
            <a:endParaRPr lang="pt-PT" dirty="0"/>
          </a:p>
        </p:txBody>
      </p:sp>
      <p:sp>
        <p:nvSpPr>
          <p:cNvPr id="4" name="Retângulo 3"/>
          <p:cNvSpPr/>
          <p:nvPr/>
        </p:nvSpPr>
        <p:spPr>
          <a:xfrm>
            <a:off x="1547664" y="2111945"/>
            <a:ext cx="74168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730375" algn="l"/>
              </a:tabLst>
            </a:pPr>
            <a:r>
              <a:rPr lang="pt-PT" dirty="0" smtClean="0"/>
              <a:t>:5,10s/</a:t>
            </a:r>
            <a:r>
              <a:rPr lang="pt-PT" dirty="0" err="1" smtClean="0"/>
              <a:t>foo</a:t>
            </a:r>
            <a:r>
              <a:rPr lang="pt-PT" dirty="0" smtClean="0"/>
              <a:t>/bar/2</a:t>
            </a:r>
          </a:p>
          <a:p>
            <a:pPr>
              <a:tabLst>
                <a:tab pos="1730375" algn="l"/>
              </a:tabLst>
            </a:pPr>
            <a:r>
              <a:rPr lang="pt-PT" dirty="0" smtClean="0"/>
              <a:t>:</a:t>
            </a:r>
            <a:r>
              <a:rPr lang="pt-PT" dirty="0"/>
              <a:t>map g </a:t>
            </a:r>
            <a:r>
              <a:rPr lang="pt-PT" dirty="0" smtClean="0"/>
              <a:t>1G</a:t>
            </a:r>
          </a:p>
          <a:p>
            <a:pPr>
              <a:tabLst>
                <a:tab pos="1730375" algn="l"/>
              </a:tabLst>
            </a:pPr>
            <a:r>
              <a:rPr lang="pt-PT" dirty="0" smtClean="0"/>
              <a:t>:?</a:t>
            </a:r>
            <a:r>
              <a:rPr lang="pt-PT" dirty="0" err="1"/>
              <a:t>foo</a:t>
            </a:r>
            <a:r>
              <a:rPr lang="pt-PT" dirty="0"/>
              <a:t>?,/</a:t>
            </a:r>
            <a:r>
              <a:rPr lang="pt-PT" dirty="0" smtClean="0"/>
              <a:t>bar/d</a:t>
            </a:r>
          </a:p>
          <a:p>
            <a:pPr>
              <a:tabLst>
                <a:tab pos="1730375" algn="l"/>
              </a:tabLst>
            </a:pPr>
            <a:r>
              <a:rPr lang="pt-PT" dirty="0" smtClean="0"/>
              <a:t>:</a:t>
            </a:r>
            <a:r>
              <a:rPr lang="pt-PT" dirty="0"/>
              <a:t>g</a:t>
            </a:r>
            <a:r>
              <a:rPr lang="pt-PT" dirty="0" smtClean="0"/>
              <a:t>/{/,/}/&lt;</a:t>
            </a:r>
          </a:p>
          <a:p>
            <a:pPr>
              <a:tabLst>
                <a:tab pos="1730375" algn="l"/>
              </a:tabLst>
            </a:pPr>
            <a:r>
              <a:rPr lang="pt-PT" dirty="0" smtClean="0"/>
              <a:t>:$-</a:t>
            </a:r>
            <a:r>
              <a:rPr lang="pt-PT" dirty="0"/>
              <a:t>4,$</a:t>
            </a:r>
            <a:r>
              <a:rPr lang="pt-PT" dirty="0" smtClean="0"/>
              <a:t>d</a:t>
            </a:r>
          </a:p>
          <a:p>
            <a:pPr>
              <a:tabLst>
                <a:tab pos="1730375" algn="l"/>
              </a:tabLst>
            </a:pPr>
            <a:r>
              <a:rPr lang="pt-PT" dirty="0"/>
              <a:t>:g/[</a:t>
            </a:r>
            <a:r>
              <a:rPr lang="pt-PT" dirty="0" err="1"/>
              <a:t>a-z</a:t>
            </a:r>
            <a:r>
              <a:rPr lang="pt-PT" dirty="0"/>
              <a:t>]*/s//(&amp;)/</a:t>
            </a:r>
            <a:r>
              <a:rPr lang="pt-PT" dirty="0" smtClean="0"/>
              <a:t>g</a:t>
            </a:r>
            <a:endParaRPr lang="pt-PT" dirty="0"/>
          </a:p>
          <a:p>
            <a:pPr>
              <a:tabLst>
                <a:tab pos="1730375" algn="l"/>
              </a:tabLst>
            </a:pPr>
            <a:r>
              <a:rPr lang="pt-PT" dirty="0" smtClean="0"/>
              <a:t>:</a:t>
            </a:r>
            <a:r>
              <a:rPr lang="pt-PT" dirty="0"/>
              <a:t>10,20y </a:t>
            </a:r>
            <a:r>
              <a:rPr lang="pt-PT" dirty="0" smtClean="0"/>
              <a:t>g</a:t>
            </a:r>
          </a:p>
          <a:p>
            <a:pPr>
              <a:tabLst>
                <a:tab pos="1730375" algn="l"/>
              </a:tabLst>
            </a:pPr>
            <a:r>
              <a:rPr lang="pt-PT" dirty="0" smtClean="0"/>
              <a:t>:</a:t>
            </a:r>
            <a:r>
              <a:rPr lang="pt-PT" dirty="0"/>
              <a:t>'a,'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smtClean="0"/>
              <a:t>c</a:t>
            </a:r>
          </a:p>
          <a:p>
            <a:pPr>
              <a:tabLst>
                <a:tab pos="1730375" algn="l"/>
              </a:tabLst>
            </a:pPr>
            <a:r>
              <a:rPr lang="pt-PT" dirty="0" smtClean="0"/>
              <a:t>:</a:t>
            </a:r>
            <a:r>
              <a:rPr lang="pt-PT" dirty="0"/>
              <a:t>3,9m</a:t>
            </a:r>
            <a:r>
              <a:rPr lang="pt-PT" dirty="0" smtClean="0"/>
              <a:t>$</a:t>
            </a:r>
          </a:p>
          <a:p>
            <a:pPr>
              <a:tabLst>
                <a:tab pos="1730375" algn="l"/>
              </a:tabLst>
            </a:pPr>
            <a:r>
              <a:rPr lang="pt-PT" dirty="0" smtClean="0"/>
              <a:t>:j3</a:t>
            </a:r>
          </a:p>
          <a:p>
            <a:pPr>
              <a:tabLst>
                <a:tab pos="1730375" algn="l"/>
              </a:tabLst>
            </a:pPr>
            <a:r>
              <a:rPr lang="pt-PT" dirty="0" smtClean="0"/>
              <a:t>:%!</a:t>
            </a:r>
            <a:r>
              <a:rPr lang="pt-PT" dirty="0" err="1"/>
              <a:t>sort</a:t>
            </a:r>
            <a:r>
              <a:rPr lang="pt-PT" dirty="0"/>
              <a:t> </a:t>
            </a:r>
            <a:r>
              <a:rPr lang="pt-PT" dirty="0" smtClean="0"/>
              <a:t>        ou        </a:t>
            </a:r>
            <a:r>
              <a:rPr lang="pt-PT" dirty="0"/>
              <a:t>:1,$!</a:t>
            </a:r>
            <a:r>
              <a:rPr lang="pt-PT" dirty="0" err="1" smtClean="0"/>
              <a:t>sort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2799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Conversão de ficheiros Windows/Linux</a:t>
            </a:r>
            <a:endParaRPr lang="pt-PT" dirty="0"/>
          </a:p>
        </p:txBody>
      </p:sp>
      <p:pic>
        <p:nvPicPr>
          <p:cNvPr id="64514" name="Picture 2" descr="C:\Users\User\Documents\My Dropbox\A\vi\Captura de ecrã 2016-10-03, às 12.54.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1484784"/>
            <a:ext cx="5585916" cy="5110519"/>
          </a:xfrm>
          <a:prstGeom prst="rect">
            <a:avLst/>
          </a:prstGeom>
          <a:noFill/>
        </p:spPr>
      </p:pic>
      <p:sp>
        <p:nvSpPr>
          <p:cNvPr id="8" name="Rectângulo 7"/>
          <p:cNvSpPr/>
          <p:nvPr/>
        </p:nvSpPr>
        <p:spPr>
          <a:xfrm>
            <a:off x="899592" y="4077072"/>
            <a:ext cx="158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42925" algn="l"/>
              </a:tabLst>
            </a:pPr>
            <a:r>
              <a:rPr lang="pt-PT" b="1" dirty="0" smtClean="0"/>
              <a:t>:g/^M/s///</a:t>
            </a:r>
            <a:r>
              <a:rPr lang="pt-PT" b="1" dirty="0" smtClean="0"/>
              <a:t>g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67544" y="3573016"/>
            <a:ext cx="194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Remover EOL (^M)</a:t>
            </a:r>
            <a:endParaRPr lang="pt-PT" dirty="0"/>
          </a:p>
        </p:txBody>
      </p:sp>
      <p:sp>
        <p:nvSpPr>
          <p:cNvPr id="3" name="Retângulo 2"/>
          <p:cNvSpPr/>
          <p:nvPr/>
        </p:nvSpPr>
        <p:spPr>
          <a:xfrm>
            <a:off x="539552" y="6084004"/>
            <a:ext cx="4176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42925" algn="l"/>
              </a:tabLst>
            </a:pPr>
            <a:r>
              <a:rPr lang="pt-PT" smtClean="0"/>
              <a:t>Usa-se </a:t>
            </a:r>
            <a:r>
              <a:rPr lang="pt-PT" dirty="0"/>
              <a:t>o CTRL-V para caracteres especiais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Conversão de ficheiros Windows/Linux</a:t>
            </a:r>
            <a:endParaRPr lang="pt-PT" dirty="0"/>
          </a:p>
        </p:txBody>
      </p:sp>
      <p:sp>
        <p:nvSpPr>
          <p:cNvPr id="6" name="Rectângulo 5"/>
          <p:cNvSpPr/>
          <p:nvPr/>
        </p:nvSpPr>
        <p:spPr>
          <a:xfrm>
            <a:off x="899592" y="4077072"/>
            <a:ext cx="158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42925" algn="l"/>
              </a:tabLst>
            </a:pPr>
            <a:r>
              <a:rPr lang="pt-PT" b="1" dirty="0" smtClean="0"/>
              <a:t>:g/^$/d</a:t>
            </a:r>
          </a:p>
        </p:txBody>
      </p:sp>
      <p:pic>
        <p:nvPicPr>
          <p:cNvPr id="66562" name="Picture 2" descr="C:\Users\User\Documents\My Dropbox\A\vi\Captura de ecrã 2016-10-03, às 12.53.4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1484784"/>
            <a:ext cx="5616624" cy="5138613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467544" y="3573016"/>
            <a:ext cx="228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Remover linhas vazias</a:t>
            </a:r>
            <a:endParaRPr lang="pt-PT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ocuments\My Dropbox\A\vi\Captura de ecrã 2016-09-29, às 20.36.1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348880"/>
            <a:ext cx="6496050" cy="46863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Configurações do editor</a:t>
            </a:r>
            <a:endParaRPr lang="pt-PT" dirty="0"/>
          </a:p>
        </p:txBody>
      </p:sp>
      <p:sp>
        <p:nvSpPr>
          <p:cNvPr id="5" name="Rectângulo 4"/>
          <p:cNvSpPr/>
          <p:nvPr/>
        </p:nvSpPr>
        <p:spPr>
          <a:xfrm>
            <a:off x="1763688" y="13407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dirty="0" smtClean="0"/>
              <a:t>Se escrevermos “:”, passamos para o modo </a:t>
            </a:r>
            <a:r>
              <a:rPr lang="pt-PT" dirty="0" err="1" smtClean="0"/>
              <a:t>ex</a:t>
            </a:r>
            <a:endParaRPr lang="pt-PT" dirty="0"/>
          </a:p>
        </p:txBody>
      </p:sp>
      <p:sp>
        <p:nvSpPr>
          <p:cNvPr id="6" name="Rectângulo 5"/>
          <p:cNvSpPr/>
          <p:nvPr/>
        </p:nvSpPr>
        <p:spPr>
          <a:xfrm>
            <a:off x="323528" y="2145630"/>
            <a:ext cx="35283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42925" algn="l"/>
              </a:tabLst>
            </a:pPr>
            <a:r>
              <a:rPr lang="pt-PT" dirty="0" smtClean="0"/>
              <a:t>set </a:t>
            </a:r>
            <a:r>
              <a:rPr lang="pt-PT" i="1" dirty="0" smtClean="0"/>
              <a:t>variável</a:t>
            </a:r>
            <a:r>
              <a:rPr lang="pt-PT" dirty="0" smtClean="0"/>
              <a:t>=</a:t>
            </a:r>
            <a:r>
              <a:rPr lang="pt-PT" b="1" dirty="0" smtClean="0"/>
              <a:t>valor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set </a:t>
            </a:r>
            <a:r>
              <a:rPr lang="pt-PT" dirty="0" err="1" smtClean="0"/>
              <a:t>ts</a:t>
            </a:r>
            <a:r>
              <a:rPr lang="pt-PT" dirty="0" smtClean="0"/>
              <a:t>=3</a:t>
            </a:r>
          </a:p>
          <a:p>
            <a:pPr>
              <a:tabLst>
                <a:tab pos="542925" algn="l"/>
              </a:tabLst>
            </a:pPr>
            <a:r>
              <a:rPr lang="pt-PT" dirty="0" smtClean="0"/>
              <a:t>set </a:t>
            </a:r>
            <a:r>
              <a:rPr lang="pt-PT" dirty="0" err="1" smtClean="0"/>
              <a:t>sw</a:t>
            </a:r>
            <a:r>
              <a:rPr lang="pt-PT" dirty="0" smtClean="0"/>
              <a:t>=3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Configurações do editor</a:t>
            </a:r>
            <a:endParaRPr lang="pt-PT" dirty="0"/>
          </a:p>
        </p:txBody>
      </p:sp>
      <p:sp>
        <p:nvSpPr>
          <p:cNvPr id="5" name="Rectângulo 4"/>
          <p:cNvSpPr/>
          <p:nvPr/>
        </p:nvSpPr>
        <p:spPr>
          <a:xfrm>
            <a:off x="1763688" y="13407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dirty="0" smtClean="0"/>
              <a:t>Se escrevermos “:”, passamos para o modo </a:t>
            </a:r>
            <a:r>
              <a:rPr lang="pt-PT" dirty="0" err="1" smtClean="0"/>
              <a:t>ex</a:t>
            </a:r>
            <a:endParaRPr lang="pt-PT" dirty="0"/>
          </a:p>
        </p:txBody>
      </p:sp>
      <p:sp>
        <p:nvSpPr>
          <p:cNvPr id="6" name="Rectângulo 5"/>
          <p:cNvSpPr/>
          <p:nvPr/>
        </p:nvSpPr>
        <p:spPr>
          <a:xfrm>
            <a:off x="1403648" y="2204864"/>
            <a:ext cx="68407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346200" algn="l"/>
              </a:tabLst>
            </a:pPr>
            <a:r>
              <a:rPr lang="pt-PT" sz="1400" dirty="0" err="1" smtClean="0"/>
              <a:t>autowrite</a:t>
            </a:r>
            <a:r>
              <a:rPr lang="pt-PT" sz="1400" dirty="0" smtClean="0"/>
              <a:t> </a:t>
            </a:r>
            <a:r>
              <a:rPr lang="pt-PT" sz="1400" dirty="0" err="1" smtClean="0"/>
              <a:t>aw</a:t>
            </a:r>
            <a:r>
              <a:rPr lang="pt-PT" sz="1400" dirty="0" smtClean="0"/>
              <a:t>	=&gt; Grava a cada alteração</a:t>
            </a:r>
            <a:br>
              <a:rPr lang="pt-PT" sz="1400" dirty="0" smtClean="0"/>
            </a:br>
            <a:r>
              <a:rPr lang="pt-PT" sz="1400" dirty="0" err="1" smtClean="0"/>
              <a:t>errorbell</a:t>
            </a:r>
            <a:r>
              <a:rPr lang="pt-PT" sz="1400" dirty="0" smtClean="0"/>
              <a:t> </a:t>
            </a:r>
            <a:r>
              <a:rPr lang="pt-PT" sz="1400" dirty="0" err="1" smtClean="0"/>
              <a:t>eb</a:t>
            </a:r>
            <a:r>
              <a:rPr lang="pt-PT" sz="1400" dirty="0" smtClean="0"/>
              <a:t>	=&gt; Erro sonoro</a:t>
            </a:r>
            <a:br>
              <a:rPr lang="pt-PT" sz="1400" dirty="0" smtClean="0"/>
            </a:br>
            <a:r>
              <a:rPr lang="pt-PT" sz="1400" dirty="0" err="1" smtClean="0"/>
              <a:t>expandtab</a:t>
            </a:r>
            <a:r>
              <a:rPr lang="pt-PT" sz="1400" dirty="0" smtClean="0"/>
              <a:t> </a:t>
            </a:r>
            <a:r>
              <a:rPr lang="pt-PT" sz="1400" dirty="0" err="1" smtClean="0"/>
              <a:t>et</a:t>
            </a:r>
            <a:r>
              <a:rPr lang="pt-PT" sz="1400" dirty="0" smtClean="0"/>
              <a:t>	=&gt; Troca </a:t>
            </a:r>
            <a:r>
              <a:rPr lang="pt-PT" sz="1400" dirty="0" err="1" smtClean="0"/>
              <a:t>TABs</a:t>
            </a:r>
            <a:r>
              <a:rPr lang="pt-PT" sz="1400" dirty="0" smtClean="0"/>
              <a:t> por espaços</a:t>
            </a:r>
            <a:br>
              <a:rPr lang="pt-PT" sz="1400" dirty="0" smtClean="0"/>
            </a:br>
            <a:r>
              <a:rPr lang="pt-PT" sz="1400" dirty="0" err="1" smtClean="0"/>
              <a:t>fileformat</a:t>
            </a:r>
            <a:r>
              <a:rPr lang="pt-PT" sz="1400" dirty="0" smtClean="0"/>
              <a:t>=dos </a:t>
            </a:r>
            <a:r>
              <a:rPr lang="pt-PT" sz="1400" dirty="0" err="1" smtClean="0"/>
              <a:t>ff</a:t>
            </a:r>
            <a:r>
              <a:rPr lang="pt-PT" sz="1400" dirty="0" smtClean="0"/>
              <a:t>	=&gt; Converte o arquivo para DOS</a:t>
            </a:r>
            <a:br>
              <a:rPr lang="pt-PT" sz="1400" dirty="0" smtClean="0"/>
            </a:br>
            <a:r>
              <a:rPr lang="pt-PT" sz="1400" dirty="0" err="1" smtClean="0"/>
              <a:t>hidden</a:t>
            </a:r>
            <a:r>
              <a:rPr lang="pt-PT" sz="1400" dirty="0" smtClean="0"/>
              <a:t> </a:t>
            </a:r>
            <a:r>
              <a:rPr lang="pt-PT" sz="1400" dirty="0" err="1" smtClean="0"/>
              <a:t>hid</a:t>
            </a:r>
            <a:r>
              <a:rPr lang="pt-PT" sz="1400" dirty="0" smtClean="0"/>
              <a:t>	=&gt; Preserva o buffer</a:t>
            </a:r>
            <a:br>
              <a:rPr lang="pt-PT" sz="1400" dirty="0" smtClean="0"/>
            </a:br>
            <a:r>
              <a:rPr lang="pt-PT" sz="1400" dirty="0" err="1" smtClean="0"/>
              <a:t>ignorecase</a:t>
            </a:r>
            <a:r>
              <a:rPr lang="pt-PT" sz="1400" dirty="0" smtClean="0"/>
              <a:t> </a:t>
            </a:r>
            <a:r>
              <a:rPr lang="pt-PT" sz="1400" dirty="0" err="1" smtClean="0"/>
              <a:t>ic</a:t>
            </a:r>
            <a:r>
              <a:rPr lang="pt-PT" sz="1400" dirty="0" smtClean="0"/>
              <a:t>	=&gt; Case </a:t>
            </a:r>
            <a:r>
              <a:rPr lang="pt-PT" sz="1400" dirty="0" err="1" smtClean="0"/>
              <a:t>insensitive</a:t>
            </a:r>
            <a:r>
              <a:rPr lang="pt-PT" sz="1400" dirty="0" smtClean="0"/>
              <a:t> na busca</a:t>
            </a:r>
            <a:br>
              <a:rPr lang="pt-PT" sz="1400" dirty="0" smtClean="0"/>
            </a:br>
            <a:r>
              <a:rPr lang="pt-PT" sz="1400" dirty="0" err="1" smtClean="0"/>
              <a:t>incsearch</a:t>
            </a:r>
            <a:r>
              <a:rPr lang="pt-PT" sz="1400" dirty="0" smtClean="0"/>
              <a:t> </a:t>
            </a:r>
            <a:r>
              <a:rPr lang="pt-PT" sz="1400" dirty="0" err="1" smtClean="0"/>
              <a:t>is</a:t>
            </a:r>
            <a:r>
              <a:rPr lang="pt-PT" sz="1400" dirty="0" smtClean="0"/>
              <a:t>	=&gt; Ilumina procura enquanto digita</a:t>
            </a:r>
            <a:br>
              <a:rPr lang="pt-PT" sz="1400" dirty="0" smtClean="0"/>
            </a:br>
            <a:r>
              <a:rPr lang="pt-PT" sz="1400" dirty="0" err="1" smtClean="0"/>
              <a:t>lazyredraw</a:t>
            </a:r>
            <a:r>
              <a:rPr lang="pt-PT" sz="1400" dirty="0" smtClean="0"/>
              <a:t> </a:t>
            </a:r>
            <a:r>
              <a:rPr lang="pt-PT" sz="1400" dirty="0" err="1" smtClean="0"/>
              <a:t>lz</a:t>
            </a:r>
            <a:r>
              <a:rPr lang="pt-PT" sz="1400" dirty="0" smtClean="0"/>
              <a:t>	=&gt; Não redesenha em macros</a:t>
            </a:r>
            <a:br>
              <a:rPr lang="pt-PT" sz="1400" dirty="0" smtClean="0"/>
            </a:br>
            <a:r>
              <a:rPr lang="pt-PT" sz="1400" dirty="0" err="1" smtClean="0"/>
              <a:t>lines</a:t>
            </a:r>
            <a:r>
              <a:rPr lang="pt-PT" sz="1400" dirty="0" smtClean="0"/>
              <a:t>=N	=&gt; Número de linhas no ecrã</a:t>
            </a:r>
            <a:br>
              <a:rPr lang="pt-PT" sz="1400" dirty="0" smtClean="0"/>
            </a:br>
            <a:r>
              <a:rPr lang="pt-PT" sz="1400" dirty="0" err="1" smtClean="0"/>
              <a:t>magic</a:t>
            </a:r>
            <a:r>
              <a:rPr lang="pt-PT" sz="1400" dirty="0" smtClean="0"/>
              <a:t>	=&gt; Usar mágicas na procura de padrões</a:t>
            </a:r>
            <a:br>
              <a:rPr lang="pt-PT" sz="1400" dirty="0" smtClean="0"/>
            </a:br>
            <a:r>
              <a:rPr lang="pt-PT" sz="1400" dirty="0" err="1" smtClean="0"/>
              <a:t>number</a:t>
            </a:r>
            <a:r>
              <a:rPr lang="pt-PT" sz="1400" dirty="0" smtClean="0"/>
              <a:t> nu	=&gt; Mostra número da linha</a:t>
            </a:r>
            <a:br>
              <a:rPr lang="pt-PT" sz="1400" dirty="0" smtClean="0"/>
            </a:br>
            <a:r>
              <a:rPr lang="pt-PT" sz="1400" dirty="0" err="1" smtClean="0"/>
              <a:t>report</a:t>
            </a:r>
            <a:r>
              <a:rPr lang="pt-PT" sz="1400" dirty="0" smtClean="0"/>
              <a:t>=N	=&gt; Mostra aviso quando N linhas mudaram (0=sempre)</a:t>
            </a:r>
            <a:br>
              <a:rPr lang="pt-PT" sz="1400" dirty="0" smtClean="0"/>
            </a:br>
            <a:r>
              <a:rPr lang="pt-PT" sz="1400" dirty="0" err="1" smtClean="0"/>
              <a:t>showmatch</a:t>
            </a:r>
            <a:r>
              <a:rPr lang="pt-PT" sz="1400" dirty="0" smtClean="0"/>
              <a:t> </a:t>
            </a:r>
            <a:r>
              <a:rPr lang="pt-PT" sz="1400" dirty="0" err="1" smtClean="0"/>
              <a:t>sm</a:t>
            </a:r>
            <a:r>
              <a:rPr lang="pt-PT" sz="1400" dirty="0" smtClean="0"/>
              <a:t>	=&gt; Mostra o casamento de {},[],()</a:t>
            </a:r>
            <a:br>
              <a:rPr lang="pt-PT" sz="1400" dirty="0" smtClean="0"/>
            </a:br>
            <a:r>
              <a:rPr lang="pt-PT" sz="1400" dirty="0" err="1" smtClean="0"/>
              <a:t>textwidth</a:t>
            </a:r>
            <a:r>
              <a:rPr lang="pt-PT" sz="1400" dirty="0" smtClean="0"/>
              <a:t>=N	=&gt; Quebra de linha do texto</a:t>
            </a:r>
            <a:br>
              <a:rPr lang="pt-PT" sz="1400" dirty="0" smtClean="0"/>
            </a:br>
            <a:r>
              <a:rPr lang="pt-PT" sz="1400" dirty="0" err="1" smtClean="0"/>
              <a:t>undolevels</a:t>
            </a:r>
            <a:r>
              <a:rPr lang="pt-PT" sz="1400" dirty="0" smtClean="0"/>
              <a:t> </a:t>
            </a:r>
            <a:r>
              <a:rPr lang="pt-PT" sz="1400" dirty="0" err="1" smtClean="0"/>
              <a:t>ul</a:t>
            </a:r>
            <a:r>
              <a:rPr lang="pt-PT" sz="1400" dirty="0" smtClean="0"/>
              <a:t>=N	=&gt; Guarde os N últimos comandos para desfazer (padrão=1000)</a:t>
            </a:r>
            <a:br>
              <a:rPr lang="pt-PT" sz="1400" dirty="0" smtClean="0"/>
            </a:br>
            <a:r>
              <a:rPr lang="pt-PT" sz="1400" dirty="0" err="1" smtClean="0"/>
              <a:t>vb</a:t>
            </a:r>
            <a:r>
              <a:rPr lang="pt-PT" sz="1400" dirty="0" smtClean="0"/>
              <a:t> </a:t>
            </a:r>
            <a:r>
              <a:rPr lang="pt-PT" sz="1400" dirty="0" err="1" smtClean="0"/>
              <a:t>t_vb</a:t>
            </a:r>
            <a:r>
              <a:rPr lang="pt-PT" sz="1400" dirty="0" smtClean="0"/>
              <a:t>=	=&gt; Retira o "</a:t>
            </a:r>
            <a:r>
              <a:rPr lang="pt-PT" sz="1400" dirty="0" err="1" smtClean="0"/>
              <a:t>beep</a:t>
            </a:r>
            <a:r>
              <a:rPr lang="pt-PT" sz="1400" dirty="0" smtClean="0"/>
              <a:t>" de erro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Documents\My Dropbox\A\vi\Captura de ecrã 2016-09-29, às 20.38.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7950" y="2420888"/>
            <a:ext cx="6496050" cy="46863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Configurações do editor</a:t>
            </a:r>
            <a:endParaRPr lang="pt-PT" dirty="0"/>
          </a:p>
        </p:txBody>
      </p:sp>
      <p:sp>
        <p:nvSpPr>
          <p:cNvPr id="5" name="Rectângulo 4"/>
          <p:cNvSpPr/>
          <p:nvPr/>
        </p:nvSpPr>
        <p:spPr>
          <a:xfrm>
            <a:off x="1763688" y="13407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dirty="0" smtClean="0"/>
              <a:t>Se escrevermos “:”, passamos para o modo </a:t>
            </a:r>
            <a:r>
              <a:rPr lang="pt-PT" dirty="0" err="1" smtClean="0"/>
              <a:t>ex</a:t>
            </a:r>
            <a:endParaRPr lang="pt-PT" dirty="0"/>
          </a:p>
        </p:txBody>
      </p:sp>
      <p:sp>
        <p:nvSpPr>
          <p:cNvPr id="6" name="Rectângulo 5"/>
          <p:cNvSpPr/>
          <p:nvPr/>
        </p:nvSpPr>
        <p:spPr>
          <a:xfrm>
            <a:off x="323528" y="2167696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42925" algn="l"/>
              </a:tabLst>
            </a:pPr>
            <a:r>
              <a:rPr lang="pt-PT" dirty="0" smtClean="0"/>
              <a:t>set </a:t>
            </a:r>
            <a:r>
              <a:rPr lang="pt-PT" dirty="0" err="1" smtClean="0"/>
              <a:t>all</a:t>
            </a:r>
            <a:r>
              <a:rPr lang="pt-PT" dirty="0" smtClean="0"/>
              <a:t> (mostra todas as variáveis)</a:t>
            </a:r>
            <a:endParaRPr lang="pt-PT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Mapear teclas</a:t>
            </a:r>
            <a:endParaRPr lang="pt-PT" dirty="0"/>
          </a:p>
        </p:txBody>
      </p:sp>
      <p:sp>
        <p:nvSpPr>
          <p:cNvPr id="4" name="Rectângulo 3"/>
          <p:cNvSpPr/>
          <p:nvPr/>
        </p:nvSpPr>
        <p:spPr>
          <a:xfrm>
            <a:off x="1907704" y="256490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dirty="0" err="1" smtClean="0">
                <a:solidFill>
                  <a:srgbClr val="FF0000"/>
                </a:solidFill>
              </a:rPr>
              <a:t>map</a:t>
            </a:r>
            <a:r>
              <a:rPr lang="pt-PT" dirty="0" smtClean="0"/>
              <a:t> </a:t>
            </a:r>
            <a:r>
              <a:rPr lang="pt-PT" dirty="0" smtClean="0">
                <a:solidFill>
                  <a:srgbClr val="00B050"/>
                </a:solidFill>
              </a:rPr>
              <a:t>z</a:t>
            </a:r>
            <a:r>
              <a:rPr lang="pt-PT" dirty="0" smtClean="0"/>
              <a:t> </a:t>
            </a:r>
            <a:r>
              <a:rPr lang="pt-PT" dirty="0" err="1" smtClean="0">
                <a:solidFill>
                  <a:srgbClr val="0070C0"/>
                </a:solidFill>
              </a:rPr>
              <a:t>iint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main</a:t>
            </a:r>
            <a:r>
              <a:rPr lang="pt-PT" dirty="0" smtClean="0">
                <a:solidFill>
                  <a:srgbClr val="0070C0"/>
                </a:solidFill>
              </a:rPr>
              <a:t>()^M{^]</a:t>
            </a:r>
          </a:p>
        </p:txBody>
      </p:sp>
      <p:sp>
        <p:nvSpPr>
          <p:cNvPr id="7" name="Rectângulo 6"/>
          <p:cNvSpPr/>
          <p:nvPr/>
        </p:nvSpPr>
        <p:spPr>
          <a:xfrm>
            <a:off x="971600" y="2060848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smtClean="0">
                <a:solidFill>
                  <a:srgbClr val="FF0000"/>
                </a:solidFill>
              </a:rPr>
              <a:t>instrução</a:t>
            </a:r>
          </a:p>
        </p:txBody>
      </p:sp>
      <p:sp>
        <p:nvSpPr>
          <p:cNvPr id="8" name="Rectângulo 7"/>
          <p:cNvSpPr/>
          <p:nvPr/>
        </p:nvSpPr>
        <p:spPr>
          <a:xfrm>
            <a:off x="2195736" y="3356992"/>
            <a:ext cx="792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smtClean="0">
                <a:solidFill>
                  <a:srgbClr val="00B050"/>
                </a:solidFill>
              </a:rPr>
              <a:t>tecla</a:t>
            </a:r>
          </a:p>
        </p:txBody>
      </p:sp>
      <p:sp>
        <p:nvSpPr>
          <p:cNvPr id="9" name="Rectângulo 8"/>
          <p:cNvSpPr/>
          <p:nvPr/>
        </p:nvSpPr>
        <p:spPr>
          <a:xfrm>
            <a:off x="3347864" y="3140968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smtClean="0">
                <a:solidFill>
                  <a:srgbClr val="0070C0"/>
                </a:solidFill>
              </a:rPr>
              <a:t>Sequência de teclas</a:t>
            </a:r>
          </a:p>
        </p:txBody>
      </p:sp>
      <p:sp>
        <p:nvSpPr>
          <p:cNvPr id="10" name="Rectângulo 9"/>
          <p:cNvSpPr/>
          <p:nvPr/>
        </p:nvSpPr>
        <p:spPr>
          <a:xfrm>
            <a:off x="4499992" y="1556792"/>
            <a:ext cx="33123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dirty="0" smtClean="0">
                <a:solidFill>
                  <a:srgbClr val="FF0000"/>
                </a:solidFill>
              </a:rPr>
              <a:t>Para teclas especiais usa-se o CTRL-V, e depois a tecla (ENTER, ESC)</a:t>
            </a:r>
          </a:p>
        </p:txBody>
      </p:sp>
      <p:cxnSp>
        <p:nvCxnSpPr>
          <p:cNvPr id="12" name="Conexão recta unidireccional 11"/>
          <p:cNvCxnSpPr/>
          <p:nvPr/>
        </p:nvCxnSpPr>
        <p:spPr>
          <a:xfrm>
            <a:off x="1907704" y="2420888"/>
            <a:ext cx="14401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cta unidireccional 13"/>
          <p:cNvCxnSpPr/>
          <p:nvPr/>
        </p:nvCxnSpPr>
        <p:spPr>
          <a:xfrm flipV="1">
            <a:off x="2411760" y="2924944"/>
            <a:ext cx="7200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cta unidireccional 15"/>
          <p:cNvCxnSpPr/>
          <p:nvPr/>
        </p:nvCxnSpPr>
        <p:spPr>
          <a:xfrm flipH="1" flipV="1">
            <a:off x="3347864" y="2924944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cta unidireccional 17"/>
          <p:cNvCxnSpPr/>
          <p:nvPr/>
        </p:nvCxnSpPr>
        <p:spPr>
          <a:xfrm flipH="1">
            <a:off x="3851920" y="2132856"/>
            <a:ext cx="100811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ângulo 20"/>
          <p:cNvSpPr/>
          <p:nvPr/>
        </p:nvSpPr>
        <p:spPr>
          <a:xfrm>
            <a:off x="1547664" y="501317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dirty="0" err="1" smtClean="0">
                <a:solidFill>
                  <a:srgbClr val="FF0000"/>
                </a:solidFill>
              </a:rPr>
              <a:t>map</a:t>
            </a:r>
            <a:r>
              <a:rPr lang="pt-PT" dirty="0" smtClean="0">
                <a:solidFill>
                  <a:srgbClr val="FF0000"/>
                </a:solidFill>
              </a:rPr>
              <a:t>!</a:t>
            </a:r>
            <a:r>
              <a:rPr lang="pt-PT" dirty="0" smtClean="0"/>
              <a:t> </a:t>
            </a:r>
            <a:r>
              <a:rPr lang="pt-PT" dirty="0" smtClean="0">
                <a:solidFill>
                  <a:srgbClr val="00B050"/>
                </a:solidFill>
              </a:rPr>
              <a:t>z</a:t>
            </a:r>
            <a:r>
              <a:rPr lang="pt-PT" dirty="0" smtClean="0"/>
              <a:t> </a:t>
            </a:r>
            <a:r>
              <a:rPr lang="pt-PT" dirty="0" err="1" smtClean="0">
                <a:solidFill>
                  <a:srgbClr val="0070C0"/>
                </a:solidFill>
              </a:rPr>
              <a:t>int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main</a:t>
            </a:r>
            <a:r>
              <a:rPr lang="pt-PT" dirty="0" smtClean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22" name="Rectângulo 21"/>
          <p:cNvSpPr/>
          <p:nvPr/>
        </p:nvSpPr>
        <p:spPr>
          <a:xfrm>
            <a:off x="611560" y="4509120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smtClean="0">
                <a:solidFill>
                  <a:srgbClr val="FF0000"/>
                </a:solidFill>
              </a:rPr>
              <a:t>instrução</a:t>
            </a:r>
          </a:p>
        </p:txBody>
      </p:sp>
      <p:sp>
        <p:nvSpPr>
          <p:cNvPr id="23" name="Rectângulo 22"/>
          <p:cNvSpPr/>
          <p:nvPr/>
        </p:nvSpPr>
        <p:spPr>
          <a:xfrm>
            <a:off x="1835696" y="5805264"/>
            <a:ext cx="792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smtClean="0">
                <a:solidFill>
                  <a:srgbClr val="00B050"/>
                </a:solidFill>
              </a:rPr>
              <a:t>tecla</a:t>
            </a:r>
          </a:p>
        </p:txBody>
      </p:sp>
      <p:sp>
        <p:nvSpPr>
          <p:cNvPr id="24" name="Rectângulo 23"/>
          <p:cNvSpPr/>
          <p:nvPr/>
        </p:nvSpPr>
        <p:spPr>
          <a:xfrm>
            <a:off x="2987824" y="5589240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smtClean="0">
                <a:solidFill>
                  <a:srgbClr val="0070C0"/>
                </a:solidFill>
              </a:rPr>
              <a:t>Sequência de teclas</a:t>
            </a:r>
          </a:p>
        </p:txBody>
      </p:sp>
      <p:cxnSp>
        <p:nvCxnSpPr>
          <p:cNvPr id="26" name="Conexão recta unidireccional 25"/>
          <p:cNvCxnSpPr/>
          <p:nvPr/>
        </p:nvCxnSpPr>
        <p:spPr>
          <a:xfrm>
            <a:off x="1547664" y="4869160"/>
            <a:ext cx="14401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xão recta unidireccional 26"/>
          <p:cNvCxnSpPr/>
          <p:nvPr/>
        </p:nvCxnSpPr>
        <p:spPr>
          <a:xfrm flipV="1">
            <a:off x="2051720" y="5373216"/>
            <a:ext cx="7200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cta unidireccional 27"/>
          <p:cNvCxnSpPr/>
          <p:nvPr/>
        </p:nvCxnSpPr>
        <p:spPr>
          <a:xfrm flipH="1" flipV="1">
            <a:off x="2987824" y="5373216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xão recta unidireccional 28"/>
          <p:cNvCxnSpPr/>
          <p:nvPr/>
        </p:nvCxnSpPr>
        <p:spPr>
          <a:xfrm flipH="1">
            <a:off x="3491880" y="4581128"/>
            <a:ext cx="100811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ângulo 29"/>
          <p:cNvSpPr/>
          <p:nvPr/>
        </p:nvSpPr>
        <p:spPr>
          <a:xfrm>
            <a:off x="6228184" y="2564904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smtClean="0"/>
              <a:t>Modo de comando</a:t>
            </a:r>
            <a:endParaRPr lang="pt-PT" dirty="0"/>
          </a:p>
        </p:txBody>
      </p:sp>
      <p:sp>
        <p:nvSpPr>
          <p:cNvPr id="31" name="Rectângulo 30"/>
          <p:cNvSpPr/>
          <p:nvPr/>
        </p:nvSpPr>
        <p:spPr>
          <a:xfrm>
            <a:off x="6084168" y="5013176"/>
            <a:ext cx="2448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smtClean="0"/>
              <a:t>Modo de introdução de texto</a:t>
            </a:r>
            <a:endParaRPr lang="pt-PT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Mapear teclas</a:t>
            </a:r>
            <a:endParaRPr lang="pt-PT" dirty="0"/>
          </a:p>
        </p:txBody>
      </p:sp>
      <p:pic>
        <p:nvPicPr>
          <p:cNvPr id="7169" name="Picture 1" descr="C:\Users\User\Documents\My Dropbox\A\vi\Captura de ecrã 2016-10-03, às 13.03.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4968552" cy="3951765"/>
          </a:xfrm>
          <a:prstGeom prst="rect">
            <a:avLst/>
          </a:prstGeom>
          <a:noFill/>
        </p:spPr>
      </p:pic>
      <p:pic>
        <p:nvPicPr>
          <p:cNvPr id="7170" name="Picture 2" descr="C:\Users\User\Documents\My Dropbox\A\vi\Captura de ecrã 2016-10-03, às 13.03.3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2492896"/>
            <a:ext cx="5166122" cy="41089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Ficheiro de configuração (.</a:t>
            </a:r>
            <a:r>
              <a:rPr lang="pt-PT" dirty="0" err="1" smtClean="0"/>
              <a:t>viminfo</a:t>
            </a:r>
            <a:r>
              <a:rPr lang="pt-PT" dirty="0" smtClean="0"/>
              <a:t>)</a:t>
            </a:r>
            <a:endParaRPr lang="pt-PT" dirty="0"/>
          </a:p>
        </p:txBody>
      </p:sp>
      <p:pic>
        <p:nvPicPr>
          <p:cNvPr id="67586" name="Picture 2" descr="C:\Users\User\Documents\My Dropbox\A\vi\Captura de ecrã 2016-10-03, às 13.08.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484784"/>
            <a:ext cx="6562725" cy="5219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vi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 smtClean="0">
                <a:solidFill>
                  <a:srgbClr val="FF0000"/>
                </a:solidFill>
              </a:rPr>
              <a:t>V</a:t>
            </a:r>
            <a:r>
              <a:rPr lang="pt-PT" dirty="0" smtClean="0"/>
              <a:t>isual  </a:t>
            </a:r>
            <a:r>
              <a:rPr lang="pt-PT" b="1" dirty="0" smtClean="0">
                <a:solidFill>
                  <a:srgbClr val="FF0000"/>
                </a:solidFill>
              </a:rPr>
              <a:t>I</a:t>
            </a:r>
            <a:r>
              <a:rPr lang="pt-PT" dirty="0" smtClean="0"/>
              <a:t>nterface</a:t>
            </a:r>
          </a:p>
          <a:p>
            <a:r>
              <a:rPr lang="pt-PT" dirty="0" smtClean="0"/>
              <a:t>Editor Standard (ed, </a:t>
            </a:r>
            <a:r>
              <a:rPr lang="pt-PT" dirty="0" err="1" smtClean="0"/>
              <a:t>qed</a:t>
            </a:r>
            <a:r>
              <a:rPr lang="pt-PT" dirty="0" smtClean="0"/>
              <a:t>, nano, tradicionais, etc…)</a:t>
            </a:r>
          </a:p>
          <a:p>
            <a:r>
              <a:rPr lang="pt-PT" dirty="0" smtClean="0"/>
              <a:t>Vem com o Unix/</a:t>
            </a:r>
            <a:r>
              <a:rPr lang="pt-PT" dirty="0" err="1" smtClean="0"/>
              <a:t>linux</a:t>
            </a:r>
            <a:endParaRPr lang="pt-PT" dirty="0"/>
          </a:p>
          <a:p>
            <a:r>
              <a:rPr lang="pt-PT" dirty="0" smtClean="0"/>
              <a:t>É um editor para se “conversar” com ele</a:t>
            </a:r>
          </a:p>
          <a:p>
            <a:r>
              <a:rPr lang="pt-PT" dirty="0" smtClean="0"/>
              <a:t>Vai permitir aprender comandos do Unix/</a:t>
            </a:r>
            <a:r>
              <a:rPr lang="pt-PT" dirty="0" err="1" smtClean="0"/>
              <a:t>linux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ser\Documents\My Dropbox\A\vi\vi-tecl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8640"/>
            <a:ext cx="9127371" cy="64533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Referências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800" dirty="0" smtClean="0">
                <a:hlinkClick r:id="rId2"/>
              </a:rPr>
              <a:t>http://aurelio.net/vim/</a:t>
            </a:r>
            <a:endParaRPr lang="pt-PT" sz="1800" dirty="0" smtClean="0"/>
          </a:p>
          <a:p>
            <a:r>
              <a:rPr lang="pt-PT" sz="1800" dirty="0" smtClean="0">
                <a:hlinkClick r:id="rId3"/>
              </a:rPr>
              <a:t>http://www.programacaoprogressiva.net/2012/07/shell-vi-e-vim-o-que-e.html</a:t>
            </a:r>
            <a:endParaRPr lang="pt-PT" sz="1800" dirty="0" smtClean="0"/>
          </a:p>
          <a:p>
            <a:r>
              <a:rPr lang="pt-PT" sz="1800" dirty="0" smtClean="0">
                <a:hlinkClick r:id="rId4"/>
              </a:rPr>
              <a:t>http://www.oracle.com/technetwork/pt/articles/linux/part4-082155-ptb.html</a:t>
            </a:r>
            <a:endParaRPr lang="pt-PT" sz="1800" dirty="0" smtClean="0"/>
          </a:p>
          <a:p>
            <a:r>
              <a:rPr lang="pt-PT" sz="1800" dirty="0" smtClean="0">
                <a:hlinkClick r:id="rId5"/>
              </a:rPr>
              <a:t>https://www.gnu.org/software/sed/manual/sed.html</a:t>
            </a:r>
            <a:endParaRPr lang="pt-PT" sz="1800" dirty="0" smtClean="0"/>
          </a:p>
          <a:p>
            <a:r>
              <a:rPr lang="pt-PT" sz="1800" dirty="0" smtClean="0">
                <a:hlinkClick r:id="rId6"/>
              </a:rPr>
              <a:t>http://www.grymoire.com/Unix/Sed.html</a:t>
            </a:r>
            <a:endParaRPr lang="pt-PT" sz="1800" dirty="0" smtClean="0"/>
          </a:p>
          <a:p>
            <a:r>
              <a:rPr lang="pt-PT" sz="1800" dirty="0" smtClean="0">
                <a:hlinkClick r:id="rId7"/>
              </a:rPr>
              <a:t>http://aurelio.net/vim/vi-vim-venci.html</a:t>
            </a:r>
            <a:endParaRPr lang="pt-PT" sz="1800" dirty="0" smtClean="0"/>
          </a:p>
          <a:p>
            <a:endParaRPr lang="pt-PT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vim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Criado por </a:t>
            </a:r>
            <a:r>
              <a:rPr lang="pt-PT" dirty="0" err="1" smtClean="0"/>
              <a:t>Bram</a:t>
            </a:r>
            <a:r>
              <a:rPr lang="pt-PT" dirty="0" smtClean="0"/>
              <a:t> </a:t>
            </a:r>
            <a:r>
              <a:rPr lang="pt-PT" dirty="0" err="1" smtClean="0"/>
              <a:t>Moolenaar</a:t>
            </a:r>
            <a:endParaRPr lang="pt-PT" dirty="0"/>
          </a:p>
          <a:p>
            <a:r>
              <a:rPr lang="pt-PT" dirty="0" smtClean="0"/>
              <a:t>vim (de vi “</a:t>
            </a:r>
            <a:r>
              <a:rPr lang="pt-PT" dirty="0" err="1" smtClean="0"/>
              <a:t>I”mproved</a:t>
            </a:r>
            <a:r>
              <a:rPr lang="pt-PT" dirty="0" smtClean="0"/>
              <a:t>)</a:t>
            </a:r>
          </a:p>
          <a:p>
            <a:r>
              <a:rPr lang="pt-PT" dirty="0" smtClean="0"/>
              <a:t>vim (de "Vi </a:t>
            </a:r>
            <a:r>
              <a:rPr lang="pt-PT" dirty="0" err="1" smtClean="0"/>
              <a:t>Imitator</a:t>
            </a:r>
            <a:r>
              <a:rPr lang="pt-PT" dirty="0" smtClean="0"/>
              <a:t>”) – mais fundamentalistas</a:t>
            </a:r>
          </a:p>
          <a:p>
            <a:r>
              <a:rPr lang="pt-PT" dirty="0" smtClean="0"/>
              <a:t>É um VI com mais ferramentas</a:t>
            </a:r>
          </a:p>
          <a:p>
            <a:r>
              <a:rPr lang="pt-PT" dirty="0" smtClean="0"/>
              <a:t>Precisa de mais memória e espaço em disco</a:t>
            </a:r>
          </a:p>
          <a:p>
            <a:r>
              <a:rPr lang="pt-PT" dirty="0" smtClean="0"/>
              <a:t>Disponível para quase todas as distribuições do LINUX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vi versus vim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 smtClean="0"/>
              <a:t>Cores</a:t>
            </a:r>
          </a:p>
          <a:p>
            <a:r>
              <a:rPr lang="pt-PT" dirty="0" smtClean="0"/>
              <a:t>Tecla TAB</a:t>
            </a:r>
          </a:p>
          <a:p>
            <a:r>
              <a:rPr lang="pt-PT" dirty="0" smtClean="0"/>
              <a:t>Vários níveis de </a:t>
            </a:r>
            <a:r>
              <a:rPr lang="pt-PT" i="1" dirty="0" smtClean="0"/>
              <a:t>undo</a:t>
            </a:r>
          </a:p>
          <a:p>
            <a:r>
              <a:rPr lang="pt-PT" dirty="0" smtClean="0"/>
              <a:t>Reconhecimento de sintaxe</a:t>
            </a:r>
          </a:p>
          <a:p>
            <a:r>
              <a:rPr lang="pt-PT" dirty="0" smtClean="0"/>
              <a:t>Histórico da linha de comando</a:t>
            </a:r>
          </a:p>
          <a:p>
            <a:r>
              <a:rPr lang="pt-PT" dirty="0" smtClean="0"/>
              <a:t>Permite editar vários ficheiros ao mesmo tempo</a:t>
            </a:r>
          </a:p>
          <a:p>
            <a:r>
              <a:rPr lang="pt-PT" dirty="0" smtClean="0"/>
              <a:t>Editar dentro de ficheiros ZIP</a:t>
            </a:r>
          </a:p>
          <a:p>
            <a:r>
              <a:rPr lang="pt-PT" dirty="0" smtClean="0"/>
              <a:t>Funções de comparação de ficheiros</a:t>
            </a:r>
          </a:p>
          <a:p>
            <a:r>
              <a:rPr lang="pt-PT" dirty="0" smtClean="0">
                <a:solidFill>
                  <a:srgbClr val="FF0000"/>
                </a:solidFill>
              </a:rPr>
              <a:t>vi é o standard em Unix (compatibilidade)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Opção vi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99592" y="1600200"/>
            <a:ext cx="7200800" cy="4525963"/>
          </a:xfrm>
        </p:spPr>
        <p:txBody>
          <a:bodyPr/>
          <a:lstStyle/>
          <a:p>
            <a:r>
              <a:rPr lang="pt-PT" dirty="0" smtClean="0"/>
              <a:t>Vamos aprender vi</a:t>
            </a:r>
          </a:p>
          <a:p>
            <a:r>
              <a:rPr lang="pt-PT" dirty="0" smtClean="0"/>
              <a:t>Mesmo usando o vim…</a:t>
            </a:r>
          </a:p>
          <a:p>
            <a:r>
              <a:rPr lang="pt-PT" dirty="0" smtClean="0"/>
              <a:t>Motivo: compatibilidade</a:t>
            </a:r>
          </a:p>
          <a:p>
            <a:r>
              <a:rPr lang="pt-PT" dirty="0" smtClean="0"/>
              <a:t>Vantagem: conversamos com “ele”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 smtClean="0"/>
              <a:t>Porquê Vi ? Contras…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dirty="0" smtClean="0"/>
              <a:t>A interface é 100% texto</a:t>
            </a:r>
          </a:p>
          <a:p>
            <a:r>
              <a:rPr lang="pt-PT" sz="2400" dirty="0" smtClean="0"/>
              <a:t>Não se pode utilizar o rato/menus</a:t>
            </a:r>
          </a:p>
          <a:p>
            <a:r>
              <a:rPr lang="pt-PT" sz="2400" dirty="0" smtClean="0"/>
              <a:t>Não é NADA amigável, ou melhor, NADA é amigável</a:t>
            </a:r>
          </a:p>
          <a:p>
            <a:r>
              <a:rPr lang="pt-PT" sz="2400" dirty="0" smtClean="0"/>
              <a:t>Não é possível mover com facilidade o cursor pelo texto</a:t>
            </a:r>
          </a:p>
          <a:p>
            <a:r>
              <a:rPr lang="pt-PT" sz="2400" dirty="0" smtClean="0"/>
              <a:t>COMO SAIO DELE SEM DESLIGAR O COMPUTADOR?!</a:t>
            </a:r>
            <a:endParaRPr lang="pt-PT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 smtClean="0"/>
              <a:t>Porquê Vi ? A favor…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dirty="0" smtClean="0"/>
              <a:t>É o único editor standard em qualquer versão de Unix/Linux</a:t>
            </a:r>
          </a:p>
          <a:p>
            <a:r>
              <a:rPr lang="pt-PT" sz="2400" dirty="0" smtClean="0"/>
              <a:t>É pequeno, carrega rapidamente e não ocupa muita memória</a:t>
            </a:r>
          </a:p>
          <a:p>
            <a:r>
              <a:rPr lang="pt-PT" sz="2400" dirty="0" smtClean="0"/>
              <a:t>Pode ser utilizado em qualquer </a:t>
            </a:r>
            <a:r>
              <a:rPr lang="pt-PT" sz="2400" dirty="0" err="1" smtClean="0"/>
              <a:t>lay-out</a:t>
            </a:r>
            <a:r>
              <a:rPr lang="pt-PT" sz="2400" dirty="0" smtClean="0"/>
              <a:t> de teclado</a:t>
            </a:r>
          </a:p>
          <a:p>
            <a:r>
              <a:rPr lang="pt-PT" sz="2400" dirty="0" smtClean="0"/>
              <a:t>Por ser 100% texto, dependência de configurações é mínima</a:t>
            </a:r>
          </a:p>
          <a:p>
            <a:r>
              <a:rPr lang="pt-PT" sz="2400" dirty="0" smtClean="0"/>
              <a:t>Seus comandos aceitam </a:t>
            </a:r>
            <a:r>
              <a:rPr lang="pt-PT" sz="2400" b="1" i="1" dirty="0" smtClean="0">
                <a:solidFill>
                  <a:srgbClr val="FF0000"/>
                </a:solidFill>
              </a:rPr>
              <a:t>expressões regulares</a:t>
            </a:r>
            <a:r>
              <a:rPr lang="pt-PT" sz="2400" dirty="0" smtClean="0"/>
              <a:t>, tornando-o muito poderoso e versátil</a:t>
            </a:r>
          </a:p>
          <a:p>
            <a:r>
              <a:rPr lang="pt-PT" sz="2400" dirty="0" smtClean="0"/>
              <a:t>Determinados ambientes (“</a:t>
            </a:r>
            <a:r>
              <a:rPr lang="pt-PT" sz="2400" dirty="0" err="1" smtClean="0"/>
              <a:t>shells</a:t>
            </a:r>
            <a:r>
              <a:rPr lang="pt-PT" sz="2400" dirty="0" smtClean="0"/>
              <a:t>”) permitem a utilização dos comandos do vi para a edição de linhas de comando</a:t>
            </a:r>
            <a:endParaRPr lang="pt-PT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1490</Words>
  <Application>Microsoft Macintosh PowerPoint</Application>
  <PresentationFormat>Apresentação no Ecrã (4:3)</PresentationFormat>
  <Paragraphs>353</Paragraphs>
  <Slides>41</Slides>
  <Notes>14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41</vt:i4>
      </vt:variant>
    </vt:vector>
  </HeadingPairs>
  <TitlesOfParts>
    <vt:vector size="44" baseType="lpstr">
      <vt:lpstr>Calibri</vt:lpstr>
      <vt:lpstr>Arial</vt:lpstr>
      <vt:lpstr>Tema do Office</vt:lpstr>
      <vt:lpstr>Vi</vt:lpstr>
      <vt:lpstr>História</vt:lpstr>
      <vt:lpstr>vi</vt:lpstr>
      <vt:lpstr>vi</vt:lpstr>
      <vt:lpstr>vim</vt:lpstr>
      <vt:lpstr>vi versus vim</vt:lpstr>
      <vt:lpstr>Opção vi</vt:lpstr>
      <vt:lpstr>Porquê Vi ? Contras…</vt:lpstr>
      <vt:lpstr>Porquê Vi ? A favor…</vt:lpstr>
      <vt:lpstr>características</vt:lpstr>
      <vt:lpstr>Vi – curva de aprendizagem</vt:lpstr>
      <vt:lpstr>IMPORTANTE: 2 modos</vt:lpstr>
      <vt:lpstr>Comandos em vi ?</vt:lpstr>
      <vt:lpstr>Invocar o editor</vt:lpstr>
      <vt:lpstr>Invocar o editor</vt:lpstr>
      <vt:lpstr>Comandos – inserir texto</vt:lpstr>
      <vt:lpstr>Comandos – inserir texto</vt:lpstr>
      <vt:lpstr>Comandos - movimentação</vt:lpstr>
      <vt:lpstr>Comandos – meta caracteres</vt:lpstr>
      <vt:lpstr>Comandos – apagar texto</vt:lpstr>
      <vt:lpstr>Comandos – outros</vt:lpstr>
      <vt:lpstr>Comandos – outros</vt:lpstr>
      <vt:lpstr>Comandos – N</vt:lpstr>
      <vt:lpstr>CTRL</vt:lpstr>
      <vt:lpstr>Procuras e substituições</vt:lpstr>
      <vt:lpstr>Comandos ex</vt:lpstr>
      <vt:lpstr>Comandos ex</vt:lpstr>
      <vt:lpstr>Comandos linux</vt:lpstr>
      <vt:lpstr>ex (substituições)</vt:lpstr>
      <vt:lpstr>ex (substituições)</vt:lpstr>
      <vt:lpstr>ex exemplos</vt:lpstr>
      <vt:lpstr>Conversão de ficheiros Windows/Linux</vt:lpstr>
      <vt:lpstr>Conversão de ficheiros Windows/Linux</vt:lpstr>
      <vt:lpstr>Configurações do editor</vt:lpstr>
      <vt:lpstr>Configurações do editor</vt:lpstr>
      <vt:lpstr>Configurações do editor</vt:lpstr>
      <vt:lpstr>Mapear teclas</vt:lpstr>
      <vt:lpstr>Mapear teclas</vt:lpstr>
      <vt:lpstr>Ficheiro de configuração (.viminfo)</vt:lpstr>
      <vt:lpstr>Apresentação do PowerPoint</vt:lpstr>
      <vt:lpstr>Referências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</dc:title>
  <dc:creator>User</dc:creator>
  <cp:lastModifiedBy>Utilizador do Microsoft Office</cp:lastModifiedBy>
  <cp:revision>83</cp:revision>
  <dcterms:created xsi:type="dcterms:W3CDTF">2016-09-29T17:55:20Z</dcterms:created>
  <dcterms:modified xsi:type="dcterms:W3CDTF">2016-10-04T16:35:59Z</dcterms:modified>
</cp:coreProperties>
</file>