
<file path=[Content_Types].xml><?xml version="1.0" encoding="utf-8"?>
<Types xmlns="http://schemas.openxmlformats.org/package/2006/content-types">
  <Default Extension="png" ContentType="image/png"/>
  <Default Extension="jfif" ContentType="image/jpe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58" r:id="rId7"/>
    <p:sldId id="259" r:id="rId8"/>
    <p:sldId id="260" r:id="rId9"/>
    <p:sldId id="261" r:id="rId10"/>
    <p:sldId id="265" r:id="rId11"/>
    <p:sldId id="262" r:id="rId12"/>
    <p:sldId id="263" r:id="rId13"/>
    <p:sldId id="264"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66" d="100"/>
          <a:sy n="66" d="100"/>
        </p:scale>
        <p:origin x="2256" y="768"/>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27/11/2022</a:t>
            </a:fld>
            <a:endParaRPr lang="en-US" dirty="0"/>
          </a:p>
        </p:txBody>
      </p:sp>
      <p:sp>
        <p:nvSpPr>
          <p:cNvPr id="4" name="Footer Placeholder 3">
            <a:extLst>
              <a:ext uri="{FF2B5EF4-FFF2-40B4-BE49-F238E27FC236}">
                <a16:creationId xmlns:a16="http://schemas.microsoft.com/office/drawing/2014/main" xmlns=""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27/11/2022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xmlns=""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xmlns=""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xmlns=""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0" name="Picture Placeholder 9">
            <a:extLst>
              <a:ext uri="{FF2B5EF4-FFF2-40B4-BE49-F238E27FC236}">
                <a16:creationId xmlns:a16="http://schemas.microsoft.com/office/drawing/2014/main" xmlns=""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xmlns=""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xmlns=""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xmlns=""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xmlns=""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xmlns=""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xmlns=""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xmlns=""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xmlns=""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xmlns=""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xmlns=""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xmlns=""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xmlns=""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xmlns=""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xmlns=""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xmlns=""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xmlns=""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xmlns=""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xmlns=""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xmlns=""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xmlns=""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xmlns=""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xmlns=""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xmlns=""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xmlns=""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xmlns=""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xmlns=""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xmlns=""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xmlns=""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xmlns=""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33" name="Text Placeholder 7">
            <a:extLst>
              <a:ext uri="{FF2B5EF4-FFF2-40B4-BE49-F238E27FC236}">
                <a16:creationId xmlns:a16="http://schemas.microsoft.com/office/drawing/2014/main" xmlns=""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xmlns=""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xmlns=""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xmlns=""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xmlns=""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xmlns=""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xmlns=""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xmlns=""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xmlns=""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xmlns=""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xmlns=""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xmlns=""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xmlns=""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xmlns=""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xmlns=""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xmlns=""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xmlns=""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xmlns=""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xmlns=""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xmlns=""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xmlns=""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2" name="Content Placeholder 2">
            <a:extLst>
              <a:ext uri="{FF2B5EF4-FFF2-40B4-BE49-F238E27FC236}">
                <a16:creationId xmlns:a16="http://schemas.microsoft.com/office/drawing/2014/main" xmlns=""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xmlns=""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xmlns=""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xmlns=""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xmlns=""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xmlns=""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xmlns=""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xmlns=""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xmlns=""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xmlns=""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xmlns=""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xmlns=""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xmlns=""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xmlns=""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xmlns=""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smtClean="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xmlns=""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xmlns=""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xmlns=""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xmlns=""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5" name="Picture Placeholder 8">
            <a:extLst>
              <a:ext uri="{FF2B5EF4-FFF2-40B4-BE49-F238E27FC236}">
                <a16:creationId xmlns:a16="http://schemas.microsoft.com/office/drawing/2014/main" xmlns=""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6" name="Picture Placeholder 8">
            <a:extLst>
              <a:ext uri="{FF2B5EF4-FFF2-40B4-BE49-F238E27FC236}">
                <a16:creationId xmlns:a16="http://schemas.microsoft.com/office/drawing/2014/main" xmlns=""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7" name="Text Placeholder 2">
            <a:extLst>
              <a:ext uri="{FF2B5EF4-FFF2-40B4-BE49-F238E27FC236}">
                <a16:creationId xmlns:a16="http://schemas.microsoft.com/office/drawing/2014/main" xmlns=""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xmlns=""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xmlns=""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xmlns=""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xmlns=""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xmlns=""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xmlns=""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23" name="Straight Connector 22">
            <a:extLst>
              <a:ext uri="{FF2B5EF4-FFF2-40B4-BE49-F238E27FC236}">
                <a16:creationId xmlns:a16="http://schemas.microsoft.com/office/drawing/2014/main" xmlns=""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xmlns=""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xmlns=""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xmlns=""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xmlns=""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xmlns=""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xmlns=""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xmlns=""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xmlns=""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xmlns=""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xmlns=""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xmlns=""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xmlns=""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xmlns=""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xmlns=""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5" name="Picture Placeholder 2">
            <a:extLst>
              <a:ext uri="{FF2B5EF4-FFF2-40B4-BE49-F238E27FC236}">
                <a16:creationId xmlns:a16="http://schemas.microsoft.com/office/drawing/2014/main" xmlns=""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46" name="Picture Placeholder 2">
            <a:extLst>
              <a:ext uri="{FF2B5EF4-FFF2-40B4-BE49-F238E27FC236}">
                <a16:creationId xmlns:a16="http://schemas.microsoft.com/office/drawing/2014/main" xmlns=""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2" name="Picture Placeholder 2">
            <a:extLst>
              <a:ext uri="{FF2B5EF4-FFF2-40B4-BE49-F238E27FC236}">
                <a16:creationId xmlns:a16="http://schemas.microsoft.com/office/drawing/2014/main" xmlns=""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xmlns=""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xmlns=""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xmlns=""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xmlns=""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xmlns=""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xmlns=""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xmlns=""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8" name="Picture Placeholder 9">
            <a:extLst>
              <a:ext uri="{FF2B5EF4-FFF2-40B4-BE49-F238E27FC236}">
                <a16:creationId xmlns:a16="http://schemas.microsoft.com/office/drawing/2014/main" xmlns=""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xmlns=""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xmlns=""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xmlns=""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xmlns=""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xmlns=""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xmlns=""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xmlns=""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xmlns=""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xmlns=""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xmlns=""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xmlns=""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xmlns=""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xmlns=""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xmlns=""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xmlns=""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xmlns=""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xmlns=""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xmlns=""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xmlns=""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smtClean="0"/>
              <a:t>Click icon to add chart</a:t>
            </a:r>
            <a:endParaRPr lang="en-US" noProof="0" dirty="0"/>
          </a:p>
        </p:txBody>
      </p:sp>
      <p:sp>
        <p:nvSpPr>
          <p:cNvPr id="35" name="Oval 34">
            <a:extLst>
              <a:ext uri="{FF2B5EF4-FFF2-40B4-BE49-F238E27FC236}">
                <a16:creationId xmlns:a16="http://schemas.microsoft.com/office/drawing/2014/main" xmlns=""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xmlns=""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xmlns=""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xmlns=""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xmlns=""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sp>
        <p:nvSpPr>
          <p:cNvPr id="21" name="Title 1">
            <a:extLst>
              <a:ext uri="{FF2B5EF4-FFF2-40B4-BE49-F238E27FC236}">
                <a16:creationId xmlns:a16="http://schemas.microsoft.com/office/drawing/2014/main" xmlns=""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xmlns=""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xmlns=""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xmlns=""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xmlns=""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xmlns=""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xmlns=""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xmlns=""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xmlns=""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xmlns=""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xmlns=""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xmlns=""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xmlns=""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xmlns=""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xmlns=""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xmlns=""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xmlns=""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xmlns=""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xmlns=""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xmlns=""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xmlns=""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xmlns=""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xmlns=""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24" name="Oval 23">
            <a:extLst>
              <a:ext uri="{FF2B5EF4-FFF2-40B4-BE49-F238E27FC236}">
                <a16:creationId xmlns:a16="http://schemas.microsoft.com/office/drawing/2014/main" xmlns=""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xmlns=""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xmlns=""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xmlns=""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61" name="Straight Connector 60">
            <a:extLst>
              <a:ext uri="{FF2B5EF4-FFF2-40B4-BE49-F238E27FC236}">
                <a16:creationId xmlns:a16="http://schemas.microsoft.com/office/drawing/2014/main" xmlns=""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xmlns=""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63" name="Oval 62">
            <a:extLst>
              <a:ext uri="{FF2B5EF4-FFF2-40B4-BE49-F238E27FC236}">
                <a16:creationId xmlns:a16="http://schemas.microsoft.com/office/drawing/2014/main" xmlns=""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xmlns=""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xmlns=""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xmlns=""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67" name="Straight Connector 66">
            <a:extLst>
              <a:ext uri="{FF2B5EF4-FFF2-40B4-BE49-F238E27FC236}">
                <a16:creationId xmlns:a16="http://schemas.microsoft.com/office/drawing/2014/main" xmlns=""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xmlns=""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69" name="Oval 68">
            <a:extLst>
              <a:ext uri="{FF2B5EF4-FFF2-40B4-BE49-F238E27FC236}">
                <a16:creationId xmlns:a16="http://schemas.microsoft.com/office/drawing/2014/main" xmlns=""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xmlns=""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xmlns=""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xmlns=""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xmlns=""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xmlns=""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22" name="Picture Placeholder 2">
            <a:extLst>
              <a:ext uri="{FF2B5EF4-FFF2-40B4-BE49-F238E27FC236}">
                <a16:creationId xmlns:a16="http://schemas.microsoft.com/office/drawing/2014/main" xmlns=""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xmlns=""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xmlns=""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Text Placeholder 3">
            <a:extLst>
              <a:ext uri="{FF2B5EF4-FFF2-40B4-BE49-F238E27FC236}">
                <a16:creationId xmlns:a16="http://schemas.microsoft.com/office/drawing/2014/main" xmlns=""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xmlns=""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24" name="Picture Placeholder 12">
            <a:extLst>
              <a:ext uri="{FF2B5EF4-FFF2-40B4-BE49-F238E27FC236}">
                <a16:creationId xmlns:a16="http://schemas.microsoft.com/office/drawing/2014/main" xmlns=""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5" name="Picture Placeholder 12">
            <a:extLst>
              <a:ext uri="{FF2B5EF4-FFF2-40B4-BE49-F238E27FC236}">
                <a16:creationId xmlns:a16="http://schemas.microsoft.com/office/drawing/2014/main" xmlns=""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6" name="Text Placeholder 3">
            <a:extLst>
              <a:ext uri="{FF2B5EF4-FFF2-40B4-BE49-F238E27FC236}">
                <a16:creationId xmlns:a16="http://schemas.microsoft.com/office/drawing/2014/main" xmlns=""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27" name="Text Placeholder 3">
            <a:extLst>
              <a:ext uri="{FF2B5EF4-FFF2-40B4-BE49-F238E27FC236}">
                <a16:creationId xmlns:a16="http://schemas.microsoft.com/office/drawing/2014/main" xmlns=""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xmlns=""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9" name="Text Placeholder 3">
            <a:extLst>
              <a:ext uri="{FF2B5EF4-FFF2-40B4-BE49-F238E27FC236}">
                <a16:creationId xmlns:a16="http://schemas.microsoft.com/office/drawing/2014/main" xmlns=""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0" name="Text Placeholder 3">
            <a:extLst>
              <a:ext uri="{FF2B5EF4-FFF2-40B4-BE49-F238E27FC236}">
                <a16:creationId xmlns:a16="http://schemas.microsoft.com/office/drawing/2014/main" xmlns=""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xmlns=""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3" name="Text Placeholder 3">
            <a:extLst>
              <a:ext uri="{FF2B5EF4-FFF2-40B4-BE49-F238E27FC236}">
                <a16:creationId xmlns:a16="http://schemas.microsoft.com/office/drawing/2014/main" xmlns=""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4" name="Text Placeholder 7">
            <a:extLst>
              <a:ext uri="{FF2B5EF4-FFF2-40B4-BE49-F238E27FC236}">
                <a16:creationId xmlns:a16="http://schemas.microsoft.com/office/drawing/2014/main" xmlns=""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xmlns=""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xmlns=""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xmlns=""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38" name="Title 1">
            <a:extLst>
              <a:ext uri="{FF2B5EF4-FFF2-40B4-BE49-F238E27FC236}">
                <a16:creationId xmlns:a16="http://schemas.microsoft.com/office/drawing/2014/main" xmlns=""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xmlns=""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grpSp>
        <p:nvGrpSpPr>
          <p:cNvPr id="31" name="Group 30">
            <a:extLst>
              <a:ext uri="{FF2B5EF4-FFF2-40B4-BE49-F238E27FC236}">
                <a16:creationId xmlns:a16="http://schemas.microsoft.com/office/drawing/2014/main" xmlns=""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xmlns=""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xmlns=""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xmlns=""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xmlns=""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xmlns=""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grpSp>
        <p:nvGrpSpPr>
          <p:cNvPr id="15" name="Group 14">
            <a:extLst>
              <a:ext uri="{FF2B5EF4-FFF2-40B4-BE49-F238E27FC236}">
                <a16:creationId xmlns:a16="http://schemas.microsoft.com/office/drawing/2014/main" xmlns=""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xmlns=""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xmlns=""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xmlns=""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xmlns=""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xmlns=""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xmlns=""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xmlns=""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xmlns=""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xmlns=""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xmlns=""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xmlns=""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Content Placeholder 3">
            <a:extLst>
              <a:ext uri="{FF2B5EF4-FFF2-40B4-BE49-F238E27FC236}">
                <a16:creationId xmlns:a16="http://schemas.microsoft.com/office/drawing/2014/main" xmlns=""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xmlns=""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a:extLst>
              <a:ext uri="{FF2B5EF4-FFF2-40B4-BE49-F238E27FC236}">
                <a16:creationId xmlns:a16="http://schemas.microsoft.com/office/drawing/2014/main" xmlns=""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Text Placeholder 4">
            <a:extLst>
              <a:ext uri="{FF2B5EF4-FFF2-40B4-BE49-F238E27FC236}">
                <a16:creationId xmlns:a16="http://schemas.microsoft.com/office/drawing/2014/main" xmlns=""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a:extLst>
              <a:ext uri="{FF2B5EF4-FFF2-40B4-BE49-F238E27FC236}">
                <a16:creationId xmlns:a16="http://schemas.microsoft.com/office/drawing/2014/main" xmlns=""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xmlns=""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0" name="Content Placeholder 2">
            <a:extLst>
              <a:ext uri="{FF2B5EF4-FFF2-40B4-BE49-F238E27FC236}">
                <a16:creationId xmlns:a16="http://schemas.microsoft.com/office/drawing/2014/main" xmlns=""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xmlns=""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1" name="Picture Placeholder 2">
            <a:extLst>
              <a:ext uri="{FF2B5EF4-FFF2-40B4-BE49-F238E27FC236}">
                <a16:creationId xmlns:a16="http://schemas.microsoft.com/office/drawing/2014/main" xmlns=""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xmlns=""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smtClean="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xmlns=""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xmlns=""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xmlns=""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xmlns=""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xmlns=""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xmlns=""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5" name="Text Placeholder 2">
            <a:extLst>
              <a:ext uri="{FF2B5EF4-FFF2-40B4-BE49-F238E27FC236}">
                <a16:creationId xmlns:a16="http://schemas.microsoft.com/office/drawing/2014/main" xmlns=""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xmlns=""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xmlns=""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8" name="Text Placeholder 2">
            <a:extLst>
              <a:ext uri="{FF2B5EF4-FFF2-40B4-BE49-F238E27FC236}">
                <a16:creationId xmlns:a16="http://schemas.microsoft.com/office/drawing/2014/main" xmlns=""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xmlns=""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xmlns=""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31" name="Text Placeholder 2">
            <a:extLst>
              <a:ext uri="{FF2B5EF4-FFF2-40B4-BE49-F238E27FC236}">
                <a16:creationId xmlns:a16="http://schemas.microsoft.com/office/drawing/2014/main" xmlns=""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xmlns=""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xmlns=""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xmlns=""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xmlns=""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xmlns=""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xmlns=""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xmlns=""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xmlns=""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xmlns=""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xmlns=""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xmlns=""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xmlns=""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xmlns=""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xmlns=""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xmlns=""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kenh14.vn/2-tek.chn"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7" Type="http://schemas.openxmlformats.org/officeDocument/2006/relationships/image" Target="../media/image15.sv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1.png"/><Relationship Id="rId9" Type="http://schemas.openxmlformats.org/officeDocument/2006/relationships/image" Target="../media/image17.svg"/></Relationships>
</file>

<file path=ppt/slides/_rels/slide7.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4F6FF42-70E3-4A7F-B5D8-2928FCB71A74}"/>
              </a:ext>
            </a:extLst>
          </p:cNvPr>
          <p:cNvSpPr>
            <a:spLocks noGrp="1"/>
          </p:cNvSpPr>
          <p:nvPr>
            <p:ph type="ctrTitle"/>
          </p:nvPr>
        </p:nvSpPr>
        <p:spPr/>
        <p:txBody>
          <a:bodyPr/>
          <a:lstStyle/>
          <a:p>
            <a:r>
              <a:rPr lang="en-US" smtClean="0"/>
              <a:t>MẶT TRÁI CỦA </a:t>
            </a:r>
            <a:r>
              <a:rPr lang="en-US"/>
              <a:t/>
            </a:r>
            <a:br>
              <a:rPr lang="en-US"/>
            </a:br>
            <a:r>
              <a:rPr lang="en-US" smtClean="0"/>
              <a:t>MẠNG XÃ HỘI</a:t>
            </a:r>
            <a:endParaRPr lang="ru-RU" dirty="0"/>
          </a:p>
        </p:txBody>
      </p:sp>
      <p:sp>
        <p:nvSpPr>
          <p:cNvPr id="5" name="Subtitle 4">
            <a:extLst>
              <a:ext uri="{FF2B5EF4-FFF2-40B4-BE49-F238E27FC236}">
                <a16:creationId xmlns:a16="http://schemas.microsoft.com/office/drawing/2014/main" xmlns="" id="{F40A11AA-C85D-4AF4-92B2-0F4E36F4EC91}"/>
              </a:ext>
            </a:extLst>
          </p:cNvPr>
          <p:cNvSpPr>
            <a:spLocks noGrp="1"/>
          </p:cNvSpPr>
          <p:nvPr>
            <p:ph type="subTitle" idx="1"/>
          </p:nvPr>
        </p:nvSpPr>
        <p:spPr/>
        <p:txBody>
          <a:bodyPr>
            <a:normAutofit fontScale="77500" lnSpcReduction="20000"/>
          </a:bodyPr>
          <a:lstStyle/>
          <a:p>
            <a:r>
              <a:rPr lang="vi-VN" b="0"/>
              <a:t>Mạng xã hội có ảnh hưởng xấu đến sức khỏe tâm thần của thanh thiếu niên?</a:t>
            </a:r>
          </a:p>
          <a:p>
            <a:endParaRPr lang="ru-RU" dirty="0"/>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9E676396-C21D-4B70-9D79-1F2D37C21134}"/>
              </a:ext>
            </a:extLst>
          </p:cNvPr>
          <p:cNvSpPr>
            <a:spLocks noGrp="1"/>
          </p:cNvSpPr>
          <p:nvPr>
            <p:ph type="title"/>
          </p:nvPr>
        </p:nvSpPr>
        <p:spPr/>
        <p:txBody>
          <a:bodyPr>
            <a:normAutofit fontScale="90000"/>
          </a:bodyPr>
          <a:lstStyle/>
          <a:p>
            <a:r>
              <a:rPr lang="en-US" smtClean="0"/>
              <a:t>10. TỈ LỆ % NHỮNG NGƯỜI BỊ TÁC HẠI</a:t>
            </a:r>
            <a:endParaRPr lang="en-US" dirty="0"/>
          </a:p>
        </p:txBody>
      </p:sp>
      <p:sp>
        <p:nvSpPr>
          <p:cNvPr id="6" name="Text Placeholder 5">
            <a:extLst>
              <a:ext uri="{FF2B5EF4-FFF2-40B4-BE49-F238E27FC236}">
                <a16:creationId xmlns:a16="http://schemas.microsoft.com/office/drawing/2014/main" xmlns="" id="{576CF779-081B-4E72-A319-7C38F36AC31D}"/>
              </a:ext>
            </a:extLst>
          </p:cNvPr>
          <p:cNvSpPr>
            <a:spLocks noGrp="1"/>
          </p:cNvSpPr>
          <p:nvPr>
            <p:ph type="body" idx="1"/>
          </p:nvPr>
        </p:nvSpPr>
        <p:spPr/>
        <p:txBody>
          <a:bodyPr>
            <a:normAutofit/>
          </a:bodyPr>
          <a:lstStyle/>
          <a:p>
            <a:r>
              <a:rPr lang="en-US"/>
              <a:t> </a:t>
            </a:r>
            <a:r>
              <a:rPr lang="en-US" smtClean="0"/>
              <a:t>2 tác </a:t>
            </a:r>
            <a:r>
              <a:rPr lang="en-US"/>
              <a:t>hại đối với sức khỏe do quá lạm dụng mạng xã hội</a:t>
            </a:r>
          </a:p>
          <a:p>
            <a:endParaRPr lang="en-US" dirty="0"/>
          </a:p>
        </p:txBody>
      </p:sp>
      <p:sp>
        <p:nvSpPr>
          <p:cNvPr id="8" name="Text Placeholder 7">
            <a:extLst>
              <a:ext uri="{FF2B5EF4-FFF2-40B4-BE49-F238E27FC236}">
                <a16:creationId xmlns:a16="http://schemas.microsoft.com/office/drawing/2014/main" xmlns="" id="{2B53FD6B-8708-4F80-AB59-4CDC512BB410}"/>
              </a:ext>
            </a:extLst>
          </p:cNvPr>
          <p:cNvSpPr>
            <a:spLocks noGrp="1"/>
          </p:cNvSpPr>
          <p:nvPr>
            <p:ph type="body" sz="quarter" idx="26"/>
          </p:nvPr>
        </p:nvSpPr>
        <p:spPr/>
        <p:txBody>
          <a:bodyPr/>
          <a:lstStyle/>
          <a:p>
            <a:r>
              <a:rPr lang="en-US" dirty="0"/>
              <a:t>$12,345</a:t>
            </a:r>
          </a:p>
        </p:txBody>
      </p:sp>
      <p:sp>
        <p:nvSpPr>
          <p:cNvPr id="10" name="Text Placeholder 9">
            <a:extLst>
              <a:ext uri="{FF2B5EF4-FFF2-40B4-BE49-F238E27FC236}">
                <a16:creationId xmlns:a16="http://schemas.microsoft.com/office/drawing/2014/main" xmlns="" id="{FE943C05-E8A8-4207-AB61-8217865756BB}"/>
              </a:ext>
            </a:extLst>
          </p:cNvPr>
          <p:cNvSpPr>
            <a:spLocks noGrp="1"/>
          </p:cNvSpPr>
          <p:nvPr>
            <p:ph type="body" idx="29"/>
          </p:nvPr>
        </p:nvSpPr>
        <p:spPr/>
        <p:txBody>
          <a:bodyPr/>
          <a:lstStyle/>
          <a:p>
            <a:r>
              <a:rPr lang="en-US" smtClean="0"/>
              <a:t>ẢNH HUỎNG</a:t>
            </a:r>
            <a:endParaRPr lang="en-US" dirty="0"/>
          </a:p>
        </p:txBody>
      </p:sp>
      <p:sp>
        <p:nvSpPr>
          <p:cNvPr id="9" name="Text Placeholder 8">
            <a:extLst>
              <a:ext uri="{FF2B5EF4-FFF2-40B4-BE49-F238E27FC236}">
                <a16:creationId xmlns:a16="http://schemas.microsoft.com/office/drawing/2014/main" xmlns="" id="{3BD6AF2B-2B9F-4A90-84C1-72B44208817D}"/>
              </a:ext>
            </a:extLst>
          </p:cNvPr>
          <p:cNvSpPr>
            <a:spLocks noGrp="1"/>
          </p:cNvSpPr>
          <p:nvPr>
            <p:ph type="body" idx="27"/>
          </p:nvPr>
        </p:nvSpPr>
        <p:spPr/>
        <p:txBody>
          <a:bodyPr>
            <a:normAutofit/>
          </a:bodyPr>
          <a:lstStyle/>
          <a:p>
            <a:r>
              <a:rPr lang="vi-VN"/>
              <a:t>Các nghiên cứu đăng trên tạp chí Acta Paediatrica xem xét những người dùng trẻ, tuổi từ 11 đến 20. Trong số 5.242 người tham gia nghiên cứu, 73,4% cho biết họ đã sử dụng phương tiện truyền thông xã hội ít nhất 1 giờ mỗi ngày, và 63,6% cho biết ngủ không đủ.</a:t>
            </a:r>
            <a:endParaRPr lang="en-US" dirty="0"/>
          </a:p>
        </p:txBody>
      </p:sp>
      <p:sp>
        <p:nvSpPr>
          <p:cNvPr id="11" name="Text Placeholder 10">
            <a:extLst>
              <a:ext uri="{FF2B5EF4-FFF2-40B4-BE49-F238E27FC236}">
                <a16:creationId xmlns:a16="http://schemas.microsoft.com/office/drawing/2014/main" xmlns="" id="{409465A6-8E64-4808-BB8C-231EDE489192}"/>
              </a:ext>
            </a:extLst>
          </p:cNvPr>
          <p:cNvSpPr>
            <a:spLocks noGrp="1"/>
          </p:cNvSpPr>
          <p:nvPr>
            <p:ph type="body" sz="quarter" idx="30"/>
          </p:nvPr>
        </p:nvSpPr>
        <p:spPr/>
        <p:txBody>
          <a:bodyPr/>
          <a:lstStyle/>
          <a:p>
            <a:r>
              <a:rPr lang="en-US" dirty="0"/>
              <a:t>$6,789</a:t>
            </a:r>
          </a:p>
        </p:txBody>
      </p:sp>
      <p:sp>
        <p:nvSpPr>
          <p:cNvPr id="13" name="Text Placeholder 12">
            <a:extLst>
              <a:ext uri="{FF2B5EF4-FFF2-40B4-BE49-F238E27FC236}">
                <a16:creationId xmlns:a16="http://schemas.microsoft.com/office/drawing/2014/main" xmlns="" id="{30B38FE9-8092-4507-832E-F26E6C7B971B}"/>
              </a:ext>
            </a:extLst>
          </p:cNvPr>
          <p:cNvSpPr>
            <a:spLocks noGrp="1"/>
          </p:cNvSpPr>
          <p:nvPr>
            <p:ph type="body" idx="32"/>
          </p:nvPr>
        </p:nvSpPr>
        <p:spPr/>
        <p:txBody>
          <a:bodyPr/>
          <a:lstStyle/>
          <a:p>
            <a:r>
              <a:rPr lang="en-US" smtClean="0"/>
              <a:t>NGUYÊN NHÂN</a:t>
            </a:r>
            <a:endParaRPr lang="en-US" dirty="0"/>
          </a:p>
        </p:txBody>
      </p:sp>
      <p:sp>
        <p:nvSpPr>
          <p:cNvPr id="12" name="Text Placeholder 11">
            <a:extLst>
              <a:ext uri="{FF2B5EF4-FFF2-40B4-BE49-F238E27FC236}">
                <a16:creationId xmlns:a16="http://schemas.microsoft.com/office/drawing/2014/main" xmlns="" id="{3D9668B5-C557-4960-A190-E6D7AB94F51D}"/>
              </a:ext>
            </a:extLst>
          </p:cNvPr>
          <p:cNvSpPr>
            <a:spLocks noGrp="1"/>
          </p:cNvSpPr>
          <p:nvPr>
            <p:ph type="body" idx="31"/>
          </p:nvPr>
        </p:nvSpPr>
        <p:spPr/>
        <p:txBody>
          <a:bodyPr/>
          <a:lstStyle/>
          <a:p>
            <a:r>
              <a:rPr lang="vi-VN"/>
              <a:t>Tác động của phương tiện truyền thông xã hội có thể ảnh hưởng đến giấc ngủ, tiến sĩ Jean-Philippe Chaput nói. Đây là một chủ đề được quan tâm đặc biệt vì những ảnh hưởng bất lợi của việc thiếu ngủ đối với sức khỏe, theo </a:t>
            </a:r>
            <a:r>
              <a:rPr lang="vi-VN" i="1"/>
              <a:t>Medical News Today.</a:t>
            </a:r>
            <a:endParaRPr lang="en-US" dirty="0"/>
          </a:p>
        </p:txBody>
      </p:sp>
      <p:sp>
        <p:nvSpPr>
          <p:cNvPr id="4" name="Slide Number Placeholder 3">
            <a:extLst>
              <a:ext uri="{FF2B5EF4-FFF2-40B4-BE49-F238E27FC236}">
                <a16:creationId xmlns:a16="http://schemas.microsoft.com/office/drawing/2014/main" xmlns="" id="{F259A383-0866-4407-8C26-55CD13DCF81F}"/>
              </a:ext>
            </a:extLst>
          </p:cNvPr>
          <p:cNvSpPr>
            <a:spLocks noGrp="1"/>
          </p:cNvSpPr>
          <p:nvPr>
            <p:ph type="sldNum" sz="quarter" idx="12"/>
          </p:nvPr>
        </p:nvSpPr>
        <p:spPr/>
        <p:txBody>
          <a:bodyPr/>
          <a:lstStyle/>
          <a:p>
            <a:fld id="{8D581BC7-E183-40DB-AC97-C19EA4EB8894}" type="slidenum">
              <a:rPr lang="en-US" smtClean="0"/>
              <a:t>10</a:t>
            </a:fld>
            <a:endParaRPr lang="en-US" dirty="0"/>
          </a:p>
        </p:txBody>
      </p:sp>
      <p:sp>
        <p:nvSpPr>
          <p:cNvPr id="3" name="Footer Placeholder 2">
            <a:extLst>
              <a:ext uri="{FF2B5EF4-FFF2-40B4-BE49-F238E27FC236}">
                <a16:creationId xmlns:a16="http://schemas.microsoft.com/office/drawing/2014/main" xmlns="" id="{F863E0F1-B897-4223-A3A2-2C081255D5FB}"/>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63F6BAA2-E4F1-4057-8037-B984D995DC97}"/>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953431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4B7241-C2B7-4F61-A69C-236E16A5F62F}"/>
              </a:ext>
            </a:extLst>
          </p:cNvPr>
          <p:cNvSpPr>
            <a:spLocks noGrp="1"/>
          </p:cNvSpPr>
          <p:nvPr>
            <p:ph type="title"/>
          </p:nvPr>
        </p:nvSpPr>
        <p:spPr>
          <a:xfrm>
            <a:off x="6531429" y="1045029"/>
            <a:ext cx="5428343" cy="3497942"/>
          </a:xfrm>
        </p:spPr>
        <p:txBody>
          <a:bodyPr/>
          <a:lstStyle/>
          <a:p>
            <a:r>
              <a:rPr lang="en-US"/>
              <a:t> </a:t>
            </a:r>
            <a:r>
              <a:rPr lang="en-US" sz="2000" smtClean="0"/>
              <a:t>1. </a:t>
            </a:r>
            <a:r>
              <a:rPr lang="en-US" sz="2000" i="1" smtClean="0"/>
              <a:t>Gây mất ngủ  </a:t>
            </a:r>
            <a:br>
              <a:rPr lang="en-US" sz="2000" i="1" smtClean="0"/>
            </a:br>
            <a:r>
              <a:rPr lang="en-US" sz="2000" i="1" smtClean="0"/>
              <a:t/>
            </a:r>
            <a:br>
              <a:rPr lang="en-US" sz="2000" i="1" smtClean="0"/>
            </a:br>
            <a:r>
              <a:rPr lang="vi-VN" sz="1500" b="0" smtClean="0">
                <a:solidFill>
                  <a:schemeClr val="tx2">
                    <a:lumMod val="20000"/>
                    <a:lumOff val="80000"/>
                  </a:schemeClr>
                </a:solidFill>
                <a:latin typeface="Arial" panose="020B0604020202020204" pitchFamily="34" charset="0"/>
              </a:rPr>
              <a:t>Nghiện</a:t>
            </a:r>
            <a:r>
              <a:rPr lang="vi-VN" sz="1500" b="0">
                <a:solidFill>
                  <a:schemeClr val="tx2">
                    <a:lumMod val="20000"/>
                    <a:lumOff val="80000"/>
                  </a:schemeClr>
                </a:solidFill>
                <a:latin typeface="Arial" panose="020B0604020202020204" pitchFamily="34" charset="0"/>
              </a:rPr>
              <a:t> </a:t>
            </a:r>
            <a:r>
              <a:rPr lang="vi-VN" sz="1500">
                <a:solidFill>
                  <a:schemeClr val="tx2">
                    <a:lumMod val="20000"/>
                    <a:lumOff val="80000"/>
                  </a:schemeClr>
                </a:solidFill>
                <a:latin typeface="Arial" panose="020B0604020202020204" pitchFamily="34" charset="0"/>
              </a:rPr>
              <a:t>mạng xã hội</a:t>
            </a:r>
            <a:r>
              <a:rPr lang="vi-VN" sz="1500" b="0">
                <a:solidFill>
                  <a:schemeClr val="tx2">
                    <a:lumMod val="20000"/>
                    <a:lumOff val="80000"/>
                  </a:schemeClr>
                </a:solidFill>
                <a:latin typeface="Arial" panose="020B0604020202020204" pitchFamily="34" charset="0"/>
              </a:rPr>
              <a:t> không chỉ khiến bạn dành ít thời gian cho người thật việc thật ở quanh mình, mà còn khiến họ buồn phiền khi bạn coi trọng bạn bè “ảo” hơn những gì ở trước mắt.</a:t>
            </a:r>
            <a:r>
              <a:rPr lang="en-US" sz="1500">
                <a:solidFill>
                  <a:schemeClr val="tx2">
                    <a:lumMod val="20000"/>
                    <a:lumOff val="80000"/>
                  </a:schemeClr>
                </a:solidFill>
              </a:rPr>
              <a:t/>
            </a:r>
            <a:br>
              <a:rPr lang="en-US" sz="1500">
                <a:solidFill>
                  <a:schemeClr val="tx2">
                    <a:lumMod val="20000"/>
                    <a:lumOff val="80000"/>
                  </a:schemeClr>
                </a:solidFill>
              </a:rPr>
            </a:br>
            <a:r>
              <a:rPr lang="en-US" sz="1500" smtClean="0">
                <a:solidFill>
                  <a:schemeClr val="tx2">
                    <a:lumMod val="20000"/>
                    <a:lumOff val="80000"/>
                  </a:schemeClr>
                </a:solidFill>
              </a:rPr>
              <a:t/>
            </a:r>
            <a:br>
              <a:rPr lang="en-US" sz="1500" smtClean="0">
                <a:solidFill>
                  <a:schemeClr val="tx2">
                    <a:lumMod val="20000"/>
                    <a:lumOff val="80000"/>
                  </a:schemeClr>
                </a:solidFill>
              </a:rPr>
            </a:br>
            <a:r>
              <a:rPr lang="en-US" sz="1500" smtClean="0">
                <a:solidFill>
                  <a:schemeClr val="tx2">
                    <a:lumMod val="20000"/>
                    <a:lumOff val="80000"/>
                  </a:schemeClr>
                </a:solidFill>
              </a:rPr>
              <a:t/>
            </a:r>
            <a:br>
              <a:rPr lang="en-US" sz="1500" smtClean="0">
                <a:solidFill>
                  <a:schemeClr val="tx2">
                    <a:lumMod val="20000"/>
                    <a:lumOff val="80000"/>
                  </a:schemeClr>
                </a:solidFill>
              </a:rPr>
            </a:br>
            <a:r>
              <a:rPr lang="en-US" sz="1500"/>
              <a:t/>
            </a:r>
            <a:br>
              <a:rPr lang="en-US" sz="1500"/>
            </a:br>
            <a:endParaRPr lang="ru-RU" sz="1500" dirty="0"/>
          </a:p>
        </p:txBody>
      </p:sp>
      <p:pic>
        <p:nvPicPr>
          <p:cNvPr id="11" name="Picture Placeholder 10"/>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0506" r="20506"/>
          <a:stretch>
            <a:fillRect/>
          </a:stretch>
        </p:blipFill>
        <p:spPr/>
      </p:pic>
    </p:spTree>
    <p:extLst>
      <p:ext uri="{BB962C8B-B14F-4D97-AF65-F5344CB8AC3E}">
        <p14:creationId xmlns:p14="http://schemas.microsoft.com/office/powerpoint/2010/main" val="2982231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4B26A0-76B0-4D92-8A3B-F4FB7FCBBD52}"/>
              </a:ext>
            </a:extLst>
          </p:cNvPr>
          <p:cNvSpPr>
            <a:spLocks noGrp="1"/>
          </p:cNvSpPr>
          <p:nvPr>
            <p:ph type="title"/>
          </p:nvPr>
        </p:nvSpPr>
        <p:spPr/>
        <p:txBody>
          <a:bodyPr>
            <a:normAutofit/>
          </a:bodyPr>
          <a:lstStyle/>
          <a:p>
            <a:r>
              <a:rPr lang="en-US" sz="2800" i="1" smtClean="0">
                <a:solidFill>
                  <a:schemeClr val="tx2">
                    <a:lumMod val="20000"/>
                    <a:lumOff val="80000"/>
                  </a:schemeClr>
                </a:solidFill>
              </a:rPr>
              <a:t>2. Internet ảnh hưởng đến an nin chính trị</a:t>
            </a:r>
            <a:endParaRPr lang="en-US" sz="2800" i="1" dirty="0">
              <a:solidFill>
                <a:schemeClr val="tx2">
                  <a:lumMod val="20000"/>
                  <a:lumOff val="80000"/>
                </a:schemeClr>
              </a:solidFill>
            </a:endParaRPr>
          </a:p>
        </p:txBody>
      </p:sp>
      <p:sp>
        <p:nvSpPr>
          <p:cNvPr id="3" name="Text Placeholder 2">
            <a:extLst>
              <a:ext uri="{FF2B5EF4-FFF2-40B4-BE49-F238E27FC236}">
                <a16:creationId xmlns:a16="http://schemas.microsoft.com/office/drawing/2014/main" xmlns="" id="{A50184F8-7D3E-4F39-85DA-53F65AF618F6}"/>
              </a:ext>
            </a:extLst>
          </p:cNvPr>
          <p:cNvSpPr>
            <a:spLocks noGrp="1"/>
          </p:cNvSpPr>
          <p:nvPr>
            <p:ph type="body" idx="1"/>
          </p:nvPr>
        </p:nvSpPr>
        <p:spPr/>
        <p:txBody>
          <a:bodyPr/>
          <a:lstStyle/>
          <a:p>
            <a:r>
              <a:rPr lang="en-US" smtClean="0"/>
              <a:t>* TÁC HẠI</a:t>
            </a:r>
            <a:endParaRPr lang="en-US" dirty="0"/>
          </a:p>
        </p:txBody>
      </p:sp>
      <p:sp>
        <p:nvSpPr>
          <p:cNvPr id="5" name="Text Placeholder 4">
            <a:extLst>
              <a:ext uri="{FF2B5EF4-FFF2-40B4-BE49-F238E27FC236}">
                <a16:creationId xmlns:a16="http://schemas.microsoft.com/office/drawing/2014/main" xmlns="" id="{C7BC30F8-1890-4494-869A-DCD11E9F5FF4}"/>
              </a:ext>
            </a:extLst>
          </p:cNvPr>
          <p:cNvSpPr>
            <a:spLocks noGrp="1"/>
          </p:cNvSpPr>
          <p:nvPr>
            <p:ph type="body" idx="14"/>
          </p:nvPr>
        </p:nvSpPr>
        <p:spPr/>
        <p:txBody>
          <a:bodyPr>
            <a:normAutofit/>
          </a:bodyPr>
          <a:lstStyle/>
          <a:p>
            <a:r>
              <a:rPr lang="en-US" smtClean="0"/>
              <a:t> </a:t>
            </a:r>
            <a:r>
              <a:rPr lang="vi-VN" b="1">
                <a:solidFill>
                  <a:schemeClr val="tx2">
                    <a:lumMod val="20000"/>
                    <a:lumOff val="80000"/>
                  </a:schemeClr>
                </a:solidFill>
                <a:latin typeface="Times New Roman" panose="02020603050405020304" pitchFamily="18" charset="0"/>
              </a:rPr>
              <a:t>Ngoài những mặt tích cực, Internet đang chứa đựng nhiều nguy cơ đe dọa đến an ninh trật tự của từng quốc gia và từng địa phương.. Một số website do các tổ chức, cá nhân ở nước ngoài đăng ký thành lập. Lợi dụng Internet các thế lực thù địch và bọn tội phạm đang xâm phạm an ninh trật tự địa phương bằng các hình </a:t>
            </a:r>
            <a:r>
              <a:rPr lang="vi-VN" b="1">
                <a:solidFill>
                  <a:schemeClr val="tx2">
                    <a:lumMod val="20000"/>
                    <a:lumOff val="80000"/>
                  </a:schemeClr>
                </a:solidFill>
                <a:latin typeface="Times New Roman" panose="02020603050405020304" pitchFamily="18" charset="0"/>
              </a:rPr>
              <a:t>thức </a:t>
            </a:r>
            <a:endParaRPr lang="en-US" b="1" dirty="0">
              <a:solidFill>
                <a:schemeClr val="tx2">
                  <a:lumMod val="20000"/>
                  <a:lumOff val="80000"/>
                </a:schemeClr>
              </a:solidFill>
            </a:endParaRPr>
          </a:p>
        </p:txBody>
      </p:sp>
      <p:sp>
        <p:nvSpPr>
          <p:cNvPr id="8" name="Slide Number Placeholder 7">
            <a:extLst>
              <a:ext uri="{FF2B5EF4-FFF2-40B4-BE49-F238E27FC236}">
                <a16:creationId xmlns:a16="http://schemas.microsoft.com/office/drawing/2014/main" xmlns="" id="{FE91C663-2D66-4255-91B4-906F720EB8BA}"/>
              </a:ext>
            </a:extLst>
          </p:cNvPr>
          <p:cNvSpPr>
            <a:spLocks noGrp="1"/>
          </p:cNvSpPr>
          <p:nvPr>
            <p:ph type="sldNum" sz="quarter" idx="12"/>
          </p:nvPr>
        </p:nvSpPr>
        <p:spPr/>
        <p:txBody>
          <a:bodyPr/>
          <a:lstStyle/>
          <a:p>
            <a:fld id="{8D581BC7-E183-40DB-AC97-C19EA4EB8894}" type="slidenum">
              <a:rPr lang="en-US" smtClean="0"/>
              <a:pPr/>
              <a:t>3</a:t>
            </a:fld>
            <a:endParaRPr lang="en-US" dirty="0"/>
          </a:p>
        </p:txBody>
      </p:sp>
      <p:sp>
        <p:nvSpPr>
          <p:cNvPr id="7" name="Footer Placeholder 6">
            <a:extLst>
              <a:ext uri="{FF2B5EF4-FFF2-40B4-BE49-F238E27FC236}">
                <a16:creationId xmlns:a16="http://schemas.microsoft.com/office/drawing/2014/main" xmlns="" id="{80B83D80-B29B-48B9-9B34-76AD9399E64D}"/>
              </a:ext>
            </a:extLst>
          </p:cNvPr>
          <p:cNvSpPr>
            <a:spLocks noGrp="1"/>
          </p:cNvSpPr>
          <p:nvPr>
            <p:ph type="ftr" sz="quarter" idx="11"/>
          </p:nvPr>
        </p:nvSpPr>
        <p:spPr/>
        <p:txBody>
          <a:bodyPr/>
          <a:lstStyle/>
          <a:p>
            <a:r>
              <a:rPr lang="en-US" dirty="0"/>
              <a:t>ADD A FOOTER</a:t>
            </a:r>
          </a:p>
        </p:txBody>
      </p:sp>
      <p:sp>
        <p:nvSpPr>
          <p:cNvPr id="6" name="Date Placeholder 5">
            <a:extLst>
              <a:ext uri="{FF2B5EF4-FFF2-40B4-BE49-F238E27FC236}">
                <a16:creationId xmlns:a16="http://schemas.microsoft.com/office/drawing/2014/main" xmlns="" id="{5EC88EDC-DE1B-4E22-AB2A-B461D5C81354}"/>
              </a:ext>
            </a:extLst>
          </p:cNvPr>
          <p:cNvSpPr>
            <a:spLocks noGrp="1"/>
          </p:cNvSpPr>
          <p:nvPr>
            <p:ph type="dt" sz="half" idx="10"/>
          </p:nvPr>
        </p:nvSpPr>
        <p:spPr/>
        <p:txBody>
          <a:bodyPr/>
          <a:lstStyle/>
          <a:p>
            <a:r>
              <a:rPr lang="en-US" dirty="0"/>
              <a:t>MM.DD.20XX</a:t>
            </a:r>
          </a:p>
        </p:txBody>
      </p:sp>
      <p:pic>
        <p:nvPicPr>
          <p:cNvPr id="9" name="Picture Placeholder 8"/>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22789" b="22789"/>
          <a:stretch>
            <a:fillRect/>
          </a:stretch>
        </p:blipFill>
        <p:spPr/>
      </p:pic>
    </p:spTree>
    <p:extLst>
      <p:ext uri="{BB962C8B-B14F-4D97-AF65-F5344CB8AC3E}">
        <p14:creationId xmlns:p14="http://schemas.microsoft.com/office/powerpoint/2010/main" val="290511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F93F71D-1663-42FA-A91E-FA23F03F0287}"/>
              </a:ext>
            </a:extLst>
          </p:cNvPr>
          <p:cNvSpPr>
            <a:spLocks noGrp="1"/>
          </p:cNvSpPr>
          <p:nvPr>
            <p:ph type="title"/>
          </p:nvPr>
        </p:nvSpPr>
        <p:spPr/>
        <p:txBody>
          <a:bodyPr/>
          <a:lstStyle/>
          <a:p>
            <a:r>
              <a:rPr lang="en-US" smtClean="0"/>
              <a:t>3. </a:t>
            </a:r>
            <a:r>
              <a:rPr lang="en-US" smtClean="0">
                <a:solidFill>
                  <a:schemeClr val="accent1">
                    <a:lumMod val="50000"/>
                    <a:lumOff val="50000"/>
                  </a:schemeClr>
                </a:solidFill>
              </a:rPr>
              <a:t>TRẦM CẢM</a:t>
            </a:r>
            <a:endParaRPr lang="en-US" dirty="0">
              <a:solidFill>
                <a:schemeClr val="accent1">
                  <a:lumMod val="50000"/>
                  <a:lumOff val="50000"/>
                </a:schemeClr>
              </a:solidFill>
            </a:endParaRPr>
          </a:p>
        </p:txBody>
      </p:sp>
      <p:sp>
        <p:nvSpPr>
          <p:cNvPr id="6" name="Text Placeholder 5">
            <a:extLst>
              <a:ext uri="{FF2B5EF4-FFF2-40B4-BE49-F238E27FC236}">
                <a16:creationId xmlns:a16="http://schemas.microsoft.com/office/drawing/2014/main" xmlns="" id="{F62CA978-7F10-45ED-A5E7-73BCC796D219}"/>
              </a:ext>
            </a:extLst>
          </p:cNvPr>
          <p:cNvSpPr>
            <a:spLocks noGrp="1"/>
          </p:cNvSpPr>
          <p:nvPr>
            <p:ph type="body" idx="1"/>
          </p:nvPr>
        </p:nvSpPr>
        <p:spPr/>
        <p:txBody>
          <a:bodyPr/>
          <a:lstStyle/>
          <a:p>
            <a:r>
              <a:rPr lang="vi-VN">
                <a:solidFill>
                  <a:schemeClr val="accent1">
                    <a:lumMod val="50000"/>
                    <a:lumOff val="50000"/>
                  </a:schemeClr>
                </a:solidFill>
                <a:latin typeface="VNE1"/>
              </a:rPr>
              <a:t>Mạng xã hội làm tăng cảm giác cô đơn </a:t>
            </a:r>
            <a:endParaRPr lang="en-US" dirty="0">
              <a:solidFill>
                <a:schemeClr val="accent1">
                  <a:lumMod val="50000"/>
                  <a:lumOff val="50000"/>
                </a:schemeClr>
              </a:solidFill>
            </a:endParaRPr>
          </a:p>
        </p:txBody>
      </p:sp>
      <p:sp>
        <p:nvSpPr>
          <p:cNvPr id="8" name="Text Placeholder 7">
            <a:extLst>
              <a:ext uri="{FF2B5EF4-FFF2-40B4-BE49-F238E27FC236}">
                <a16:creationId xmlns:a16="http://schemas.microsoft.com/office/drawing/2014/main" xmlns="" id="{1C19D996-1EAD-4EC5-92CC-5A60F9A9E91F}"/>
              </a:ext>
            </a:extLst>
          </p:cNvPr>
          <p:cNvSpPr>
            <a:spLocks noGrp="1"/>
          </p:cNvSpPr>
          <p:nvPr>
            <p:ph type="body" idx="14"/>
          </p:nvPr>
        </p:nvSpPr>
        <p:spPr/>
        <p:txBody>
          <a:bodyPr>
            <a:normAutofit/>
          </a:bodyPr>
          <a:lstStyle/>
          <a:p>
            <a:r>
              <a:rPr lang="vi-VN" sz="1600" b="1">
                <a:solidFill>
                  <a:schemeClr val="tx2">
                    <a:lumMod val="20000"/>
                    <a:lumOff val="80000"/>
                  </a:schemeClr>
                </a:solidFill>
                <a:latin typeface="VNE1"/>
              </a:rPr>
              <a:t>Một nghiên cứu của Đại học Pennsylvania (Mỹ</a:t>
            </a:r>
            <a:r>
              <a:rPr lang="vi-VN" sz="1600" b="1">
                <a:solidFill>
                  <a:schemeClr val="tx2">
                    <a:lumMod val="20000"/>
                    <a:lumOff val="80000"/>
                  </a:schemeClr>
                </a:solidFill>
                <a:latin typeface="VNE1"/>
              </a:rPr>
              <a:t>) </a:t>
            </a:r>
            <a:r>
              <a:rPr lang="vi-VN" sz="1600" b="1" smtClean="0">
                <a:solidFill>
                  <a:schemeClr val="tx2">
                    <a:lumMod val="20000"/>
                    <a:lumOff val="80000"/>
                  </a:schemeClr>
                </a:solidFill>
                <a:latin typeface="VNE1"/>
              </a:rPr>
              <a:t>đã chứng </a:t>
            </a:r>
            <a:r>
              <a:rPr lang="vi-VN" sz="1600" b="1">
                <a:solidFill>
                  <a:schemeClr val="tx2">
                    <a:lumMod val="20000"/>
                    <a:lumOff val="80000"/>
                  </a:schemeClr>
                </a:solidFill>
                <a:latin typeface="VNE1"/>
              </a:rPr>
              <a:t>minh mối liên hệ giữa việc sử </a:t>
            </a:r>
            <a:r>
              <a:rPr lang="vi-VN" sz="1600" b="1">
                <a:solidFill>
                  <a:schemeClr val="tx2">
                    <a:lumMod val="20000"/>
                    <a:lumOff val="80000"/>
                  </a:schemeClr>
                </a:solidFill>
                <a:latin typeface="VNE1"/>
              </a:rPr>
              <a:t>dụng </a:t>
            </a:r>
            <a:r>
              <a:rPr lang="vi-VN" sz="1600" b="1" smtClean="0">
                <a:solidFill>
                  <a:schemeClr val="tx2">
                    <a:lumMod val="20000"/>
                    <a:lumOff val="80000"/>
                  </a:schemeClr>
                </a:solidFill>
                <a:latin typeface="VNE1"/>
              </a:rPr>
              <a:t>quá nhiều </a:t>
            </a:r>
            <a:r>
              <a:rPr lang="vi-VN" sz="1600" b="1">
                <a:solidFill>
                  <a:schemeClr val="tx2">
                    <a:lumMod val="20000"/>
                    <a:lumOff val="80000"/>
                  </a:schemeClr>
                </a:solidFill>
                <a:latin typeface="VNE1"/>
              </a:rPr>
              <a:t>thời gian cho mạng xã hội và cảm giác trầm cảm, cô đơn. Nghiên cứu cho rằng việc giảm sử dụng phương tiện truyền thông sẽ giúp </a:t>
            </a:r>
            <a:r>
              <a:rPr lang="vi-VN" sz="1600" b="1">
                <a:solidFill>
                  <a:schemeClr val="tx2">
                    <a:lumMod val="20000"/>
                    <a:lumOff val="80000"/>
                  </a:schemeClr>
                </a:solidFill>
                <a:latin typeface="VNE1"/>
              </a:rPr>
              <a:t>cải </a:t>
            </a:r>
            <a:r>
              <a:rPr lang="vi-VN" sz="1600" b="1" smtClean="0">
                <a:solidFill>
                  <a:schemeClr val="tx2">
                    <a:lumMod val="20000"/>
                    <a:lumOff val="80000"/>
                  </a:schemeClr>
                </a:solidFill>
                <a:latin typeface="VNE1"/>
              </a:rPr>
              <a:t>thiện</a:t>
            </a:r>
            <a:r>
              <a:rPr lang="en-US" sz="1600" b="1" smtClean="0">
                <a:solidFill>
                  <a:schemeClr val="tx2">
                    <a:lumMod val="20000"/>
                    <a:lumOff val="80000"/>
                  </a:schemeClr>
                </a:solidFill>
                <a:latin typeface="VNE1"/>
              </a:rPr>
              <a:t> </a:t>
            </a:r>
            <a:r>
              <a:rPr lang="vi-VN" sz="1600" b="1" smtClean="0">
                <a:solidFill>
                  <a:schemeClr val="tx2">
                    <a:lumMod val="20000"/>
                    <a:lumOff val="80000"/>
                  </a:schemeClr>
                </a:solidFill>
                <a:latin typeface="VNE1"/>
              </a:rPr>
              <a:t>đáng </a:t>
            </a:r>
            <a:r>
              <a:rPr lang="vi-VN" sz="1600" b="1">
                <a:solidFill>
                  <a:schemeClr val="tx2">
                    <a:lumMod val="20000"/>
                    <a:lumOff val="80000"/>
                  </a:schemeClr>
                </a:solidFill>
                <a:latin typeface="VNE1"/>
              </a:rPr>
              <a:t>kể tâm trạng buồn chán.</a:t>
            </a:r>
          </a:p>
          <a:p>
            <a:endParaRPr lang="en-US" sz="1600" dirty="0">
              <a:solidFill>
                <a:schemeClr val="tx2">
                  <a:lumMod val="20000"/>
                  <a:lumOff val="80000"/>
                </a:schemeClr>
              </a:solidFill>
            </a:endParaRPr>
          </a:p>
        </p:txBody>
      </p:sp>
      <p:sp>
        <p:nvSpPr>
          <p:cNvPr id="4" name="Slide Number Placeholder 3">
            <a:extLst>
              <a:ext uri="{FF2B5EF4-FFF2-40B4-BE49-F238E27FC236}">
                <a16:creationId xmlns:a16="http://schemas.microsoft.com/office/drawing/2014/main" xmlns="" id="{494C7D40-6709-40D4-B0FB-9D6311AF439F}"/>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
        <p:nvSpPr>
          <p:cNvPr id="3" name="Footer Placeholder 2">
            <a:extLst>
              <a:ext uri="{FF2B5EF4-FFF2-40B4-BE49-F238E27FC236}">
                <a16:creationId xmlns:a16="http://schemas.microsoft.com/office/drawing/2014/main" xmlns="" id="{101DB817-586B-493A-922D-54010C888E74}"/>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A96AB769-C08B-4A71-BEE7-D771D274389A}"/>
              </a:ext>
            </a:extLst>
          </p:cNvPr>
          <p:cNvSpPr>
            <a:spLocks noGrp="1"/>
          </p:cNvSpPr>
          <p:nvPr>
            <p:ph type="dt" sz="half" idx="10"/>
          </p:nvPr>
        </p:nvSpPr>
        <p:spPr/>
        <p:txBody>
          <a:bodyPr/>
          <a:lstStyle/>
          <a:p>
            <a:r>
              <a:rPr lang="en-US" dirty="0"/>
              <a:t>MM.DD.20XX</a:t>
            </a:r>
          </a:p>
        </p:txBody>
      </p:sp>
      <p:pic>
        <p:nvPicPr>
          <p:cNvPr id="12" name="Picture Placeholder 11"/>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34928" r="34928"/>
          <a:stretch>
            <a:fillRect/>
          </a:stretch>
        </p:blipFill>
        <p:spPr>
          <a:xfrm>
            <a:off x="3073400" y="1090613"/>
            <a:ext cx="3246438" cy="5384800"/>
          </a:xfrm>
        </p:spPr>
      </p:pic>
    </p:spTree>
    <p:extLst>
      <p:ext uri="{BB962C8B-B14F-4D97-AF65-F5344CB8AC3E}">
        <p14:creationId xmlns:p14="http://schemas.microsoft.com/office/powerpoint/2010/main" val="76429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406C22-D0C4-4D8E-86F7-1A902F1CA7AB}"/>
              </a:ext>
            </a:extLst>
          </p:cNvPr>
          <p:cNvSpPr>
            <a:spLocks noGrp="1"/>
          </p:cNvSpPr>
          <p:nvPr>
            <p:ph type="title"/>
          </p:nvPr>
        </p:nvSpPr>
        <p:spPr/>
        <p:txBody>
          <a:bodyPr>
            <a:normAutofit fontScale="90000"/>
          </a:bodyPr>
          <a:lstStyle/>
          <a:p>
            <a:r>
              <a:rPr lang="en-US">
                <a:solidFill>
                  <a:schemeClr val="accent1">
                    <a:lumMod val="50000"/>
                    <a:lumOff val="50000"/>
                  </a:schemeClr>
                </a:solidFill>
              </a:rPr>
              <a:t>4</a:t>
            </a:r>
            <a:r>
              <a:rPr lang="en-US" smtClean="0">
                <a:solidFill>
                  <a:schemeClr val="accent1">
                    <a:lumMod val="50000"/>
                    <a:lumOff val="50000"/>
                  </a:schemeClr>
                </a:solidFill>
              </a:rPr>
              <a:t>. </a:t>
            </a:r>
            <a:r>
              <a:rPr lang="vi-VN" smtClean="0">
                <a:solidFill>
                  <a:schemeClr val="accent1">
                    <a:lumMod val="50000"/>
                    <a:lumOff val="50000"/>
                  </a:schemeClr>
                </a:solidFill>
              </a:rPr>
              <a:t>Mạng </a:t>
            </a:r>
            <a:r>
              <a:rPr lang="vi-VN">
                <a:solidFill>
                  <a:schemeClr val="accent1">
                    <a:lumMod val="50000"/>
                    <a:lumOff val="50000"/>
                  </a:schemeClr>
                </a:solidFill>
              </a:rPr>
              <a:t>xã hội gây ảnh hưởng như thế nào đến sức khỏe tâm thần ?</a:t>
            </a:r>
            <a:br>
              <a:rPr lang="vi-VN">
                <a:solidFill>
                  <a:schemeClr val="accent1">
                    <a:lumMod val="50000"/>
                    <a:lumOff val="50000"/>
                  </a:schemeClr>
                </a:solidFill>
              </a:rPr>
            </a:br>
            <a:endParaRPr lang="en-US" dirty="0">
              <a:solidFill>
                <a:schemeClr val="accent1">
                  <a:lumMod val="50000"/>
                  <a:lumOff val="50000"/>
                </a:schemeClr>
              </a:solidFill>
            </a:endParaRPr>
          </a:p>
        </p:txBody>
      </p:sp>
      <p:sp>
        <p:nvSpPr>
          <p:cNvPr id="7" name="Text Placeholder 6">
            <a:extLst>
              <a:ext uri="{FF2B5EF4-FFF2-40B4-BE49-F238E27FC236}">
                <a16:creationId xmlns:a16="http://schemas.microsoft.com/office/drawing/2014/main" xmlns="" id="{1EBE5B37-5B62-411B-BD45-E04DD958A3F9}"/>
              </a:ext>
            </a:extLst>
          </p:cNvPr>
          <p:cNvSpPr>
            <a:spLocks noGrp="1"/>
          </p:cNvSpPr>
          <p:nvPr>
            <p:ph type="body" idx="14"/>
          </p:nvPr>
        </p:nvSpPr>
        <p:spPr>
          <a:xfrm>
            <a:off x="815720" y="3439886"/>
            <a:ext cx="5009496" cy="2162487"/>
          </a:xfrm>
        </p:spPr>
        <p:txBody>
          <a:bodyPr>
            <a:noAutofit/>
          </a:bodyPr>
          <a:lstStyle/>
          <a:p>
            <a:r>
              <a:rPr lang="vi-VN" sz="1000" b="1" smtClean="0">
                <a:solidFill>
                  <a:schemeClr val="bg2">
                    <a:lumMod val="95000"/>
                  </a:schemeClr>
                </a:solidFill>
                <a:latin typeface="Times New Roman" panose="02020603050405020304" pitchFamily="18" charset="0"/>
              </a:rPr>
              <a:t>Sức </a:t>
            </a:r>
            <a:r>
              <a:rPr lang="vi-VN" sz="1000" b="1">
                <a:solidFill>
                  <a:schemeClr val="bg2">
                    <a:lumMod val="95000"/>
                  </a:schemeClr>
                </a:solidFill>
                <a:latin typeface="Times New Roman" panose="02020603050405020304" pitchFamily="18" charset="0"/>
              </a:rPr>
              <a:t>khỏe tâm thần được xem là một phần cơ bản không thể tách rời trong các định nghĩa về sức khỏe</a:t>
            </a:r>
            <a:endParaRPr lang="en-US" sz="1000" b="1" smtClean="0">
              <a:solidFill>
                <a:schemeClr val="bg2">
                  <a:lumMod val="95000"/>
                </a:schemeClr>
              </a:solidFill>
            </a:endParaRPr>
          </a:p>
          <a:p>
            <a:r>
              <a:rPr lang="vi-VN" sz="1000" smtClean="0">
                <a:solidFill>
                  <a:schemeClr val="bg2">
                    <a:lumMod val="95000"/>
                  </a:schemeClr>
                </a:solidFill>
              </a:rPr>
              <a:t>Trong </a:t>
            </a:r>
            <a:r>
              <a:rPr lang="vi-VN" sz="1000">
                <a:solidFill>
                  <a:schemeClr val="bg2">
                    <a:lumMod val="95000"/>
                  </a:schemeClr>
                </a:solidFill>
              </a:rPr>
              <a:t>thời đại bốn chấm không, mạng xã hội là một trong những sản phẩm khoa học trí tuệ của con người trong lĩnh vực công nghệ thông tin hiện nay.</a:t>
            </a:r>
            <a:endParaRPr lang="en-US" sz="1000" dirty="0">
              <a:solidFill>
                <a:schemeClr val="bg2">
                  <a:lumMod val="95000"/>
                </a:schemeClr>
              </a:solidFill>
            </a:endParaRPr>
          </a:p>
          <a:p>
            <a:r>
              <a:rPr lang="vi-VN" sz="1000" smtClean="0">
                <a:solidFill>
                  <a:schemeClr val="bg2">
                    <a:lumMod val="95000"/>
                  </a:schemeClr>
                </a:solidFill>
              </a:rPr>
              <a:t>Điều </a:t>
            </a:r>
            <a:r>
              <a:rPr lang="vi-VN" sz="1000">
                <a:solidFill>
                  <a:schemeClr val="bg2">
                    <a:lumMod val="95000"/>
                  </a:schemeClr>
                </a:solidFill>
              </a:rPr>
              <a:t>đáng quan tâm là một số người có các dấu hiệu như vào mạng liên tục, dành cả thời gian ban đêm để lên </a:t>
            </a:r>
            <a:r>
              <a:rPr lang="vi-VN" sz="1000">
                <a:solidFill>
                  <a:schemeClr val="bg2">
                    <a:lumMod val="95000"/>
                  </a:schemeClr>
                </a:solidFill>
              </a:rPr>
              <a:t>mạng</a:t>
            </a:r>
            <a:r>
              <a:rPr lang="vi-VN" sz="1000" smtClean="0">
                <a:solidFill>
                  <a:schemeClr val="bg2">
                    <a:lumMod val="95000"/>
                  </a:schemeClr>
                </a:solidFill>
              </a:rPr>
              <a:t>.</a:t>
            </a:r>
            <a:endParaRPr lang="en-US" sz="1000" dirty="0">
              <a:solidFill>
                <a:schemeClr val="bg2">
                  <a:lumMod val="95000"/>
                </a:schemeClr>
              </a:solidFill>
            </a:endParaRPr>
          </a:p>
          <a:p>
            <a:r>
              <a:rPr lang="en-US" sz="1000">
                <a:solidFill>
                  <a:schemeClr val="bg2">
                    <a:lumMod val="95000"/>
                  </a:schemeClr>
                </a:solidFill>
              </a:rPr>
              <a:t>N</a:t>
            </a:r>
            <a:r>
              <a:rPr lang="vi-VN" sz="1000" smtClean="0">
                <a:solidFill>
                  <a:schemeClr val="bg2">
                    <a:lumMod val="95000"/>
                  </a:schemeClr>
                </a:solidFill>
              </a:rPr>
              <a:t>ếu </a:t>
            </a:r>
            <a:r>
              <a:rPr lang="vi-VN" sz="1000">
                <a:solidFill>
                  <a:schemeClr val="bg2">
                    <a:lumMod val="95000"/>
                  </a:schemeClr>
                </a:solidFill>
              </a:rPr>
              <a:t>biết sử dụng đúng cách, có chừng mực thì mạng xã hội  mang lại nhiều lợi ích và niềm vui trong cuộc sống nhưng nếu người dùng lạm </a:t>
            </a:r>
            <a:r>
              <a:rPr lang="vi-VN" sz="1000">
                <a:solidFill>
                  <a:schemeClr val="bg2">
                    <a:lumMod val="95000"/>
                  </a:schemeClr>
                </a:solidFill>
              </a:rPr>
              <a:t>dụng </a:t>
            </a:r>
            <a:r>
              <a:rPr lang="vi-VN" sz="1000" smtClean="0">
                <a:solidFill>
                  <a:schemeClr val="bg2">
                    <a:lumMod val="95000"/>
                  </a:schemeClr>
                </a:solidFill>
              </a:rPr>
              <a:t>nó</a:t>
            </a:r>
            <a:r>
              <a:rPr lang="en-US" sz="1000" smtClean="0">
                <a:solidFill>
                  <a:schemeClr val="bg2">
                    <a:lumMod val="95000"/>
                  </a:schemeClr>
                </a:solidFill>
              </a:rPr>
              <a:t>.</a:t>
            </a:r>
            <a:endParaRPr lang="en-US" sz="1000" dirty="0">
              <a:solidFill>
                <a:schemeClr val="bg2">
                  <a:lumMod val="95000"/>
                </a:schemeClr>
              </a:solidFill>
            </a:endParaRPr>
          </a:p>
          <a:p>
            <a:r>
              <a:rPr lang="en-US" sz="1000">
                <a:solidFill>
                  <a:schemeClr val="bg2">
                    <a:lumMod val="95000"/>
                  </a:schemeClr>
                </a:solidFill>
              </a:rPr>
              <a:t>V</a:t>
            </a:r>
            <a:r>
              <a:rPr lang="vi-VN" sz="1000" smtClean="0">
                <a:solidFill>
                  <a:schemeClr val="bg2">
                    <a:lumMod val="95000"/>
                  </a:schemeClr>
                </a:solidFill>
              </a:rPr>
              <a:t>ới </a:t>
            </a:r>
            <a:r>
              <a:rPr lang="vi-VN" sz="1000">
                <a:solidFill>
                  <a:schemeClr val="bg2">
                    <a:lumMod val="95000"/>
                  </a:schemeClr>
                </a:solidFill>
              </a:rPr>
              <a:t>sự phát triển như vũ bão của </a:t>
            </a:r>
            <a:r>
              <a:rPr lang="vi-VN" sz="1000" u="sng">
                <a:solidFill>
                  <a:schemeClr val="bg2">
                    <a:lumMod val="95000"/>
                  </a:schemeClr>
                </a:solidFill>
                <a:hlinkClick r:id="rId2" tooltip=" 2Tek"/>
              </a:rPr>
              <a:t>công nghệ</a:t>
            </a:r>
            <a:r>
              <a:rPr lang="vi-VN" sz="1000">
                <a:solidFill>
                  <a:schemeClr val="bg2">
                    <a:lumMod val="95000"/>
                  </a:schemeClr>
                </a:solidFill>
              </a:rPr>
              <a:t>, số lượng bệnh nhân nhập viện tâm thần do nghiện mạng xã hội mà đa số là các bạn trẻ ngày một gia tăng.</a:t>
            </a:r>
            <a:endParaRPr lang="en-US" sz="1000" dirty="0">
              <a:solidFill>
                <a:schemeClr val="bg2">
                  <a:lumMod val="95000"/>
                </a:schemeClr>
              </a:solidFill>
            </a:endParaRPr>
          </a:p>
          <a:p>
            <a:endParaRPr lang="en-US" sz="1000" dirty="0"/>
          </a:p>
        </p:txBody>
      </p:sp>
      <p:sp>
        <p:nvSpPr>
          <p:cNvPr id="5" name="Slide Number Placeholder 4">
            <a:extLst>
              <a:ext uri="{FF2B5EF4-FFF2-40B4-BE49-F238E27FC236}">
                <a16:creationId xmlns:a16="http://schemas.microsoft.com/office/drawing/2014/main" xmlns="" id="{1C5328BF-D489-4F39-BA27-5AD38E9116D8}"/>
              </a:ext>
            </a:extLst>
          </p:cNvPr>
          <p:cNvSpPr>
            <a:spLocks noGrp="1"/>
          </p:cNvSpPr>
          <p:nvPr>
            <p:ph type="sldNum" sz="quarter" idx="12"/>
          </p:nvPr>
        </p:nvSpPr>
        <p:spPr/>
        <p:txBody>
          <a:bodyPr/>
          <a:lstStyle/>
          <a:p>
            <a:fld id="{8D581BC7-E183-40DB-AC97-C19EA4EB8894}" type="slidenum">
              <a:rPr lang="en-US" smtClean="0"/>
              <a:pPr/>
              <a:t>5</a:t>
            </a:fld>
            <a:endParaRPr lang="en-US" dirty="0"/>
          </a:p>
        </p:txBody>
      </p:sp>
      <p:sp>
        <p:nvSpPr>
          <p:cNvPr id="4" name="Footer Placeholder 3">
            <a:extLst>
              <a:ext uri="{FF2B5EF4-FFF2-40B4-BE49-F238E27FC236}">
                <a16:creationId xmlns:a16="http://schemas.microsoft.com/office/drawing/2014/main" xmlns="" id="{577B5262-30A5-4063-A21E-56FCACC40308}"/>
              </a:ext>
            </a:extLst>
          </p:cNvPr>
          <p:cNvSpPr>
            <a:spLocks noGrp="1"/>
          </p:cNvSpPr>
          <p:nvPr>
            <p:ph type="ftr" sz="quarter" idx="11"/>
          </p:nvPr>
        </p:nvSpPr>
        <p:spPr/>
        <p:txBody>
          <a:bodyPr/>
          <a:lstStyle/>
          <a:p>
            <a:r>
              <a:rPr lang="en-US" dirty="0"/>
              <a:t>ADD A FOOTER</a:t>
            </a:r>
          </a:p>
        </p:txBody>
      </p:sp>
      <p:sp>
        <p:nvSpPr>
          <p:cNvPr id="3" name="Date Placeholder 2">
            <a:extLst>
              <a:ext uri="{FF2B5EF4-FFF2-40B4-BE49-F238E27FC236}">
                <a16:creationId xmlns:a16="http://schemas.microsoft.com/office/drawing/2014/main" xmlns="" id="{41F813B4-2C3F-45B0-A38D-A3FE79E6D71B}"/>
              </a:ext>
            </a:extLst>
          </p:cNvPr>
          <p:cNvSpPr>
            <a:spLocks noGrp="1"/>
          </p:cNvSpPr>
          <p:nvPr>
            <p:ph type="dt" sz="half" idx="10"/>
          </p:nvPr>
        </p:nvSpPr>
        <p:spPr/>
        <p:txBody>
          <a:bodyPr/>
          <a:lstStyle/>
          <a:p>
            <a:r>
              <a:rPr lang="en-US" dirty="0"/>
              <a:t>MM.DD.20XX</a:t>
            </a:r>
          </a:p>
        </p:txBody>
      </p:sp>
      <p:pic>
        <p:nvPicPr>
          <p:cNvPr id="8" name="Picture Placeholder 7"/>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5242" r="15242"/>
          <a:stretch>
            <a:fillRect/>
          </a:stretch>
        </p:blipFill>
        <p:spPr>
          <a:xfrm>
            <a:off x="6384128" y="330789"/>
            <a:ext cx="5245444" cy="5385816"/>
          </a:xfrm>
        </p:spPr>
      </p:pic>
    </p:spTree>
    <p:extLst>
      <p:ext uri="{BB962C8B-B14F-4D97-AF65-F5344CB8AC3E}">
        <p14:creationId xmlns:p14="http://schemas.microsoft.com/office/powerpoint/2010/main" val="2149445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xmlns="" id="{E72CC338-4598-4AF3-B140-D7F632D20BA5}"/>
              </a:ext>
            </a:extLst>
          </p:cNvPr>
          <p:cNvSpPr>
            <a:spLocks noGrp="1"/>
          </p:cNvSpPr>
          <p:nvPr>
            <p:ph type="title"/>
          </p:nvPr>
        </p:nvSpPr>
        <p:spPr/>
        <p:txBody>
          <a:bodyPr/>
          <a:lstStyle/>
          <a:p>
            <a:r>
              <a:rPr lang="en-US" smtClean="0"/>
              <a:t>5. CÁC TÁC HẠI</a:t>
            </a:r>
            <a:endParaRPr lang="en-US" dirty="0"/>
          </a:p>
        </p:txBody>
      </p:sp>
      <p:sp>
        <p:nvSpPr>
          <p:cNvPr id="68" name="Text Placeholder 67">
            <a:extLst>
              <a:ext uri="{FF2B5EF4-FFF2-40B4-BE49-F238E27FC236}">
                <a16:creationId xmlns:a16="http://schemas.microsoft.com/office/drawing/2014/main" xmlns="" id="{1411656D-4971-4CC0-9065-8DA32BB8740B}"/>
              </a:ext>
            </a:extLst>
          </p:cNvPr>
          <p:cNvSpPr>
            <a:spLocks noGrp="1"/>
          </p:cNvSpPr>
          <p:nvPr>
            <p:ph type="body" idx="1"/>
          </p:nvPr>
        </p:nvSpPr>
        <p:spPr>
          <a:xfrm>
            <a:off x="6460807" y="1826197"/>
            <a:ext cx="4473108" cy="569085"/>
          </a:xfrm>
        </p:spPr>
        <p:txBody>
          <a:bodyPr>
            <a:normAutofit fontScale="47500" lnSpcReduction="20000"/>
          </a:bodyPr>
          <a:lstStyle/>
          <a:p>
            <a:r>
              <a:rPr lang="vi-VN" sz="4600" b="0" i="1"/>
              <a:t>Tác hại của mạng xã hội gây hệ lụy cho tương lai </a:t>
            </a:r>
          </a:p>
          <a:p>
            <a:endParaRPr lang="en-US" b="0" dirty="0"/>
          </a:p>
        </p:txBody>
      </p:sp>
      <p:pic>
        <p:nvPicPr>
          <p:cNvPr id="7" name="Picture Placeholder 6" descr="Globe icon">
            <a:extLst>
              <a:ext uri="{FF2B5EF4-FFF2-40B4-BE49-F238E27FC236}">
                <a16:creationId xmlns:a16="http://schemas.microsoft.com/office/drawing/2014/main" xmlns="" id="{610C6214-BE35-4ED8-9EE7-7252A603958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l="1446" r="1446"/>
          <a:stretch>
            <a:fillRect/>
          </a:stretch>
        </p:blipFill>
        <p:spPr/>
      </p:pic>
      <p:sp>
        <p:nvSpPr>
          <p:cNvPr id="8" name="Text Placeholder 7">
            <a:extLst>
              <a:ext uri="{FF2B5EF4-FFF2-40B4-BE49-F238E27FC236}">
                <a16:creationId xmlns:a16="http://schemas.microsoft.com/office/drawing/2014/main" xmlns="" id="{C8E5EEAD-1427-4576-B8F8-C485CAE758A4}"/>
              </a:ext>
            </a:extLst>
          </p:cNvPr>
          <p:cNvSpPr>
            <a:spLocks noGrp="1"/>
          </p:cNvSpPr>
          <p:nvPr>
            <p:ph type="body" idx="14"/>
          </p:nvPr>
        </p:nvSpPr>
        <p:spPr>
          <a:xfrm>
            <a:off x="2920468" y="3077029"/>
            <a:ext cx="2851005" cy="1045028"/>
          </a:xfrm>
        </p:spPr>
        <p:txBody>
          <a:bodyPr>
            <a:normAutofit fontScale="92500"/>
          </a:bodyPr>
          <a:lstStyle/>
          <a:p>
            <a:r>
              <a:rPr lang="vi-VN"/>
              <a:t>Điều này đặc biệt đúng với những ai sử dụng điện thoại thông minh hoặc laptop thường xuyên. Thật khó để kiềm chế việc mở Facebook, Youtube,… mỗi khi chúng ta có internet trong ngày.</a:t>
            </a:r>
            <a:endParaRPr lang="en-US" dirty="0"/>
          </a:p>
        </p:txBody>
      </p:sp>
      <p:sp>
        <p:nvSpPr>
          <p:cNvPr id="16" name="Text Placeholder 15">
            <a:extLst>
              <a:ext uri="{FF2B5EF4-FFF2-40B4-BE49-F238E27FC236}">
                <a16:creationId xmlns:a16="http://schemas.microsoft.com/office/drawing/2014/main" xmlns="" id="{C214C1BB-D845-4DB6-B4FC-B7AD5F5E0C3D}"/>
              </a:ext>
            </a:extLst>
          </p:cNvPr>
          <p:cNvSpPr>
            <a:spLocks noGrp="1"/>
          </p:cNvSpPr>
          <p:nvPr>
            <p:ph type="body" idx="22"/>
          </p:nvPr>
        </p:nvSpPr>
        <p:spPr/>
        <p:txBody>
          <a:bodyPr/>
          <a:lstStyle/>
          <a:p>
            <a:r>
              <a:rPr lang="en-US" smtClean="0"/>
              <a:t>NGUY CƠ</a:t>
            </a:r>
            <a:endParaRPr lang="en-US" dirty="0"/>
          </a:p>
        </p:txBody>
      </p:sp>
      <p:pic>
        <p:nvPicPr>
          <p:cNvPr id="12" name="Picture Placeholder 11" descr="Cubes icon">
            <a:extLst>
              <a:ext uri="{FF2B5EF4-FFF2-40B4-BE49-F238E27FC236}">
                <a16:creationId xmlns:a16="http://schemas.microsoft.com/office/drawing/2014/main" xmlns="" id="{92015B7B-96EB-42A1-A654-5DE5377A52C7}"/>
              </a:ext>
            </a:extLst>
          </p:cNvPr>
          <p:cNvPicPr>
            <a:picLocks noGrp="1" noChangeAspect="1"/>
          </p:cNvPicPr>
          <p:nvPr>
            <p:ph type="pic" sz="quarter" idx="21"/>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1446" r="1446"/>
          <a:stretch>
            <a:fillRect/>
          </a:stretch>
        </p:blipFill>
        <p:spPr/>
      </p:pic>
      <p:sp>
        <p:nvSpPr>
          <p:cNvPr id="14" name="Text Placeholder 13">
            <a:extLst>
              <a:ext uri="{FF2B5EF4-FFF2-40B4-BE49-F238E27FC236}">
                <a16:creationId xmlns:a16="http://schemas.microsoft.com/office/drawing/2014/main" xmlns="" id="{B9B92F0C-3A1D-438E-B581-C1A63389DAF6}"/>
              </a:ext>
            </a:extLst>
          </p:cNvPr>
          <p:cNvSpPr>
            <a:spLocks noGrp="1"/>
          </p:cNvSpPr>
          <p:nvPr>
            <p:ph type="body" idx="20"/>
          </p:nvPr>
        </p:nvSpPr>
        <p:spPr/>
        <p:txBody>
          <a:bodyPr>
            <a:normAutofit fontScale="85000" lnSpcReduction="20000"/>
          </a:bodyPr>
          <a:lstStyle/>
          <a:p>
            <a:r>
              <a:rPr lang="vi-VN"/>
              <a:t>Là một kênh để thu nhận thông tin, tuy nhiên các thông tin trên mạng xã hội đều không được kiểm chứng, dẫn đến có nhiều thông tin không chính xác</a:t>
            </a:r>
            <a:endParaRPr lang="en-US" dirty="0"/>
          </a:p>
        </p:txBody>
      </p:sp>
      <p:sp>
        <p:nvSpPr>
          <p:cNvPr id="13" name="Text Placeholder 12">
            <a:extLst>
              <a:ext uri="{FF2B5EF4-FFF2-40B4-BE49-F238E27FC236}">
                <a16:creationId xmlns:a16="http://schemas.microsoft.com/office/drawing/2014/main" xmlns="" id="{B457CA9C-196E-494C-85C7-9B4861053912}"/>
              </a:ext>
            </a:extLst>
          </p:cNvPr>
          <p:cNvSpPr>
            <a:spLocks noGrp="1"/>
          </p:cNvSpPr>
          <p:nvPr>
            <p:ph type="body" idx="19"/>
          </p:nvPr>
        </p:nvSpPr>
        <p:spPr/>
        <p:txBody>
          <a:bodyPr/>
          <a:lstStyle/>
          <a:p>
            <a:r>
              <a:rPr lang="en-US" smtClean="0"/>
              <a:t>TÂM LÍ</a:t>
            </a:r>
            <a:endParaRPr lang="en-US" dirty="0"/>
          </a:p>
        </p:txBody>
      </p:sp>
      <p:pic>
        <p:nvPicPr>
          <p:cNvPr id="18" name="Picture Placeholder 17" descr="Microprocessor icon">
            <a:extLst>
              <a:ext uri="{FF2B5EF4-FFF2-40B4-BE49-F238E27FC236}">
                <a16:creationId xmlns:a16="http://schemas.microsoft.com/office/drawing/2014/main" xmlns="" id="{2714DCC9-F1D9-4D7B-9452-B6DF9693F667}"/>
              </a:ext>
            </a:extLst>
          </p:cNvPr>
          <p:cNvPicPr>
            <a:picLocks noGrp="1" noChangeAspect="1"/>
          </p:cNvPicPr>
          <p:nvPr>
            <p:ph type="pic" sz="quarter" idx="18"/>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l="1329" r="1329"/>
          <a:stretch>
            <a:fillRect/>
          </a:stretch>
        </p:blipFill>
        <p:spPr/>
      </p:pic>
      <p:sp>
        <p:nvSpPr>
          <p:cNvPr id="11" name="Text Placeholder 10">
            <a:extLst>
              <a:ext uri="{FF2B5EF4-FFF2-40B4-BE49-F238E27FC236}">
                <a16:creationId xmlns:a16="http://schemas.microsoft.com/office/drawing/2014/main" xmlns="" id="{CE2783CF-764B-4358-9D88-FAC1CFEBE203}"/>
              </a:ext>
            </a:extLst>
          </p:cNvPr>
          <p:cNvSpPr>
            <a:spLocks noGrp="1"/>
          </p:cNvSpPr>
          <p:nvPr>
            <p:ph type="body" idx="17"/>
          </p:nvPr>
        </p:nvSpPr>
        <p:spPr>
          <a:xfrm>
            <a:off x="2920467" y="4296229"/>
            <a:ext cx="2851006" cy="972457"/>
          </a:xfrm>
        </p:spPr>
        <p:txBody>
          <a:bodyPr>
            <a:normAutofit fontScale="92500" lnSpcReduction="20000"/>
          </a:bodyPr>
          <a:lstStyle/>
          <a:p>
            <a:r>
              <a:rPr lang="vi-VN"/>
              <a:t>Trầm cảm cũng là một hậu quả của việc sử dụng các trang mạng xã hội với người dùng. Việc giao tiếp “ảo” làm giảm nhu cầu của giao tiếp trực tiếp, dẫn đến người dùng ít nói chuyện, ít tiếp xúc với mọi người</a:t>
            </a:r>
            <a:endParaRPr lang="en-US" dirty="0"/>
          </a:p>
        </p:txBody>
      </p:sp>
      <p:sp>
        <p:nvSpPr>
          <p:cNvPr id="19" name="Text Placeholder 18">
            <a:extLst>
              <a:ext uri="{FF2B5EF4-FFF2-40B4-BE49-F238E27FC236}">
                <a16:creationId xmlns:a16="http://schemas.microsoft.com/office/drawing/2014/main" xmlns="" id="{0D9ADD0F-E05E-4B0E-9D9D-545FD755D7AE}"/>
              </a:ext>
            </a:extLst>
          </p:cNvPr>
          <p:cNvSpPr>
            <a:spLocks noGrp="1"/>
          </p:cNvSpPr>
          <p:nvPr>
            <p:ph type="body" idx="25"/>
          </p:nvPr>
        </p:nvSpPr>
        <p:spPr/>
        <p:txBody>
          <a:bodyPr/>
          <a:lstStyle/>
          <a:p>
            <a:r>
              <a:rPr lang="en-US" smtClean="0"/>
              <a:t>LỪA ĐẢO</a:t>
            </a:r>
            <a:endParaRPr lang="en-US" dirty="0"/>
          </a:p>
        </p:txBody>
      </p:sp>
      <p:pic>
        <p:nvPicPr>
          <p:cNvPr id="21" name="Picture Placeholder 20" descr="Atom icon">
            <a:extLst>
              <a:ext uri="{FF2B5EF4-FFF2-40B4-BE49-F238E27FC236}">
                <a16:creationId xmlns:a16="http://schemas.microsoft.com/office/drawing/2014/main" xmlns="" id="{E6E2A99D-9A76-4170-84C5-E8E895DEA558}"/>
              </a:ext>
            </a:extLst>
          </p:cNvPr>
          <p:cNvPicPr>
            <a:picLocks noGrp="1" noChangeAspect="1"/>
          </p:cNvPicPr>
          <p:nvPr>
            <p:ph type="pic" sz="quarter" idx="24"/>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l="1329" r="1329"/>
          <a:stretch>
            <a:fillRect/>
          </a:stretch>
        </p:blipFill>
        <p:spPr/>
      </p:pic>
      <p:sp>
        <p:nvSpPr>
          <p:cNvPr id="17" name="Text Placeholder 16">
            <a:extLst>
              <a:ext uri="{FF2B5EF4-FFF2-40B4-BE49-F238E27FC236}">
                <a16:creationId xmlns:a16="http://schemas.microsoft.com/office/drawing/2014/main" xmlns="" id="{46EA4E1F-EF09-44AB-9483-363CF418AA99}"/>
              </a:ext>
            </a:extLst>
          </p:cNvPr>
          <p:cNvSpPr>
            <a:spLocks noGrp="1"/>
          </p:cNvSpPr>
          <p:nvPr>
            <p:ph type="body" idx="23"/>
          </p:nvPr>
        </p:nvSpPr>
        <p:spPr/>
        <p:txBody>
          <a:bodyPr/>
          <a:lstStyle/>
          <a:p>
            <a:r>
              <a:rPr lang="vi-VN"/>
              <a:t> Tài khoản của bạn bị mất và sẽ có người mạo danh bạn thực hiện các hành động phi pháp khác.</a:t>
            </a:r>
            <a:endParaRPr lang="en-US" dirty="0"/>
          </a:p>
        </p:txBody>
      </p:sp>
      <p:sp>
        <p:nvSpPr>
          <p:cNvPr id="4" name="Slide Number Placeholder 3">
            <a:extLst>
              <a:ext uri="{FF2B5EF4-FFF2-40B4-BE49-F238E27FC236}">
                <a16:creationId xmlns:a16="http://schemas.microsoft.com/office/drawing/2014/main" xmlns="" id="{D3581DBA-A3EE-4E75-90A6-DC25DF9DABFC}"/>
              </a:ext>
            </a:extLst>
          </p:cNvPr>
          <p:cNvSpPr>
            <a:spLocks noGrp="1"/>
          </p:cNvSpPr>
          <p:nvPr>
            <p:ph type="sldNum" sz="quarter" idx="12"/>
          </p:nvPr>
        </p:nvSpPr>
        <p:spPr/>
        <p:txBody>
          <a:bodyPr/>
          <a:lstStyle/>
          <a:p>
            <a:fld id="{8D581BC7-E183-40DB-AC97-C19EA4EB8894}" type="slidenum">
              <a:rPr lang="en-US" smtClean="0"/>
              <a:pPr/>
              <a:t>6</a:t>
            </a:fld>
            <a:endParaRPr lang="en-US" dirty="0"/>
          </a:p>
        </p:txBody>
      </p:sp>
      <p:sp>
        <p:nvSpPr>
          <p:cNvPr id="3" name="Footer Placeholder 2">
            <a:extLst>
              <a:ext uri="{FF2B5EF4-FFF2-40B4-BE49-F238E27FC236}">
                <a16:creationId xmlns:a16="http://schemas.microsoft.com/office/drawing/2014/main" xmlns="" id="{6A109C3A-84E8-4719-8AE7-A66B8CA97997}"/>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8B2EEAA2-E066-4E86-A51B-FAC3333192BD}"/>
              </a:ext>
            </a:extLst>
          </p:cNvPr>
          <p:cNvSpPr>
            <a:spLocks noGrp="1"/>
          </p:cNvSpPr>
          <p:nvPr>
            <p:ph type="dt" sz="half" idx="10"/>
          </p:nvPr>
        </p:nvSpPr>
        <p:spPr/>
        <p:txBody>
          <a:bodyPr/>
          <a:lstStyle/>
          <a:p>
            <a:r>
              <a:rPr lang="en-US" dirty="0"/>
              <a:t>MM.DD.20XX</a:t>
            </a:r>
          </a:p>
        </p:txBody>
      </p:sp>
      <p:sp>
        <p:nvSpPr>
          <p:cNvPr id="5" name="Text Placeholder 4"/>
          <p:cNvSpPr>
            <a:spLocks noGrp="1"/>
          </p:cNvSpPr>
          <p:nvPr>
            <p:ph type="body" idx="16"/>
          </p:nvPr>
        </p:nvSpPr>
        <p:spPr/>
        <p:txBody>
          <a:bodyPr/>
          <a:lstStyle/>
          <a:p>
            <a:r>
              <a:rPr lang="en-US" smtClean="0"/>
              <a:t>TÁC HẠI</a:t>
            </a:r>
            <a:endParaRPr lang="en-US"/>
          </a:p>
        </p:txBody>
      </p:sp>
    </p:spTree>
    <p:extLst>
      <p:ext uri="{BB962C8B-B14F-4D97-AF65-F5344CB8AC3E}">
        <p14:creationId xmlns:p14="http://schemas.microsoft.com/office/powerpoint/2010/main" val="400607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4CB059-9E3B-4C24-8E61-717292C2944E}"/>
              </a:ext>
            </a:extLst>
          </p:cNvPr>
          <p:cNvSpPr>
            <a:spLocks noGrp="1"/>
          </p:cNvSpPr>
          <p:nvPr>
            <p:ph type="title"/>
          </p:nvPr>
        </p:nvSpPr>
        <p:spPr>
          <a:xfrm>
            <a:off x="826770" y="2562590"/>
            <a:ext cx="4464049" cy="804338"/>
          </a:xfrm>
        </p:spPr>
        <p:txBody>
          <a:bodyPr>
            <a:normAutofit fontScale="90000"/>
          </a:bodyPr>
          <a:lstStyle/>
          <a:p>
            <a:r>
              <a:rPr lang="en-US" b="0"/>
              <a:t>7</a:t>
            </a:r>
            <a:r>
              <a:rPr lang="en-US" b="0" smtClean="0"/>
              <a:t>. Ngăn </a:t>
            </a:r>
            <a:r>
              <a:rPr lang="en-US" b="0"/>
              <a:t>chặn mặt trái của mạng </a:t>
            </a:r>
            <a:r>
              <a:rPr lang="en-US" b="0"/>
              <a:t>xã </a:t>
            </a:r>
            <a:r>
              <a:rPr lang="en-US" b="0" smtClean="0"/>
              <a:t>hội  </a:t>
            </a:r>
            <a:r>
              <a:rPr lang="en-US" b="0"/>
              <a:t/>
            </a:r>
            <a:br>
              <a:rPr lang="en-US" b="0"/>
            </a:br>
            <a:endParaRPr lang="en-US" dirty="0"/>
          </a:p>
        </p:txBody>
      </p:sp>
      <p:sp>
        <p:nvSpPr>
          <p:cNvPr id="3" name="Text Placeholder 2">
            <a:extLst>
              <a:ext uri="{FF2B5EF4-FFF2-40B4-BE49-F238E27FC236}">
                <a16:creationId xmlns:a16="http://schemas.microsoft.com/office/drawing/2014/main" xmlns="" id="{E66139D5-668D-4A3D-B6B6-F71EC385C8FF}"/>
              </a:ext>
            </a:extLst>
          </p:cNvPr>
          <p:cNvSpPr>
            <a:spLocks noGrp="1"/>
          </p:cNvSpPr>
          <p:nvPr>
            <p:ph type="body" idx="1"/>
          </p:nvPr>
        </p:nvSpPr>
        <p:spPr/>
        <p:txBody>
          <a:bodyPr/>
          <a:lstStyle/>
          <a:p>
            <a:r>
              <a:rPr lang="en-US" smtClean="0"/>
              <a:t>NHỮNG HỆ LỤY </a:t>
            </a:r>
            <a:endParaRPr lang="en-US" dirty="0"/>
          </a:p>
          <a:p>
            <a:endParaRPr lang="en-US" dirty="0"/>
          </a:p>
        </p:txBody>
      </p:sp>
      <p:sp>
        <p:nvSpPr>
          <p:cNvPr id="8" name="Text Placeholder 7">
            <a:extLst>
              <a:ext uri="{FF2B5EF4-FFF2-40B4-BE49-F238E27FC236}">
                <a16:creationId xmlns:a16="http://schemas.microsoft.com/office/drawing/2014/main" xmlns="" id="{EEA947F5-DD66-4D26-BA34-D1D8F7CE9010}"/>
              </a:ext>
            </a:extLst>
          </p:cNvPr>
          <p:cNvSpPr>
            <a:spLocks noGrp="1"/>
          </p:cNvSpPr>
          <p:nvPr>
            <p:ph type="body" idx="14"/>
          </p:nvPr>
        </p:nvSpPr>
        <p:spPr/>
        <p:txBody>
          <a:bodyPr>
            <a:normAutofit fontScale="92500" lnSpcReduction="10000"/>
          </a:bodyPr>
          <a:lstStyle/>
          <a:p>
            <a:r>
              <a:rPr lang="vi-VN"/>
              <a:t>Tuy nhiên, mạng xã hội cũng đang gây ra nhiều hệ lụy xấu, nhức nhối, nhất là thông tin xấu, độc, vi phạm pháp luật trên không gian mạng chưa được kiểm soát có </a:t>
            </a:r>
            <a:r>
              <a:rPr lang="vi-VN"/>
              <a:t>hiệu </a:t>
            </a:r>
            <a:r>
              <a:rPr lang="vi-VN" smtClean="0"/>
              <a:t>quả</a:t>
            </a:r>
            <a:r>
              <a:rPr lang="en-US" smtClean="0"/>
              <a:t>.</a:t>
            </a:r>
          </a:p>
          <a:p>
            <a:r>
              <a:rPr lang="vi-VN" smtClean="0"/>
              <a:t>Nguy </a:t>
            </a:r>
            <a:r>
              <a:rPr lang="vi-VN"/>
              <a:t>hiểm hơn, tình trạng khai thác quá mức cần thiết các thông tin về đời tư, bí mật cá nhân, bôi nhọ, vu khống…gây ảnh hưởng về tâm lý, tinh thần, thiệt hại về kinh tế của nhiều người.</a:t>
            </a:r>
            <a:endParaRPr lang="en-US" smtClean="0"/>
          </a:p>
          <a:p>
            <a:endParaRPr lang="en-US" dirty="0"/>
          </a:p>
        </p:txBody>
      </p:sp>
      <p:sp>
        <p:nvSpPr>
          <p:cNvPr id="6" name="Slide Number Placeholder 5">
            <a:extLst>
              <a:ext uri="{FF2B5EF4-FFF2-40B4-BE49-F238E27FC236}">
                <a16:creationId xmlns:a16="http://schemas.microsoft.com/office/drawing/2014/main" xmlns="" id="{2B9E0CB5-2F64-4439-AFE9-1BB3ACE6FA9D}"/>
              </a:ext>
            </a:extLst>
          </p:cNvPr>
          <p:cNvSpPr>
            <a:spLocks noGrp="1"/>
          </p:cNvSpPr>
          <p:nvPr>
            <p:ph type="sldNum" sz="quarter" idx="12"/>
          </p:nvPr>
        </p:nvSpPr>
        <p:spPr/>
        <p:txBody>
          <a:bodyPr/>
          <a:lstStyle/>
          <a:p>
            <a:fld id="{8D581BC7-E183-40DB-AC97-C19EA4EB8894}" type="slidenum">
              <a:rPr lang="en-US" smtClean="0"/>
              <a:t>7</a:t>
            </a:fld>
            <a:endParaRPr lang="en-US" dirty="0"/>
          </a:p>
        </p:txBody>
      </p:sp>
      <p:sp>
        <p:nvSpPr>
          <p:cNvPr id="5" name="Footer Placeholder 4">
            <a:extLst>
              <a:ext uri="{FF2B5EF4-FFF2-40B4-BE49-F238E27FC236}">
                <a16:creationId xmlns:a16="http://schemas.microsoft.com/office/drawing/2014/main" xmlns=""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xmlns="" id="{0BA396AE-BE46-43FB-B4E7-224D2AF39F83}"/>
              </a:ext>
            </a:extLst>
          </p:cNvPr>
          <p:cNvSpPr>
            <a:spLocks noGrp="1"/>
          </p:cNvSpPr>
          <p:nvPr>
            <p:ph type="dt" sz="half" idx="10"/>
          </p:nvPr>
        </p:nvSpPr>
        <p:spPr/>
        <p:txBody>
          <a:bodyPr/>
          <a:lstStyle/>
          <a:p>
            <a:r>
              <a:rPr lang="en-US" dirty="0"/>
              <a:t>MM.DD.20XX</a:t>
            </a:r>
          </a:p>
        </p:txBody>
      </p:sp>
      <p:pic>
        <p:nvPicPr>
          <p:cNvPr id="9" name="Picture Placeholder 8"/>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6589" r="6589"/>
          <a:stretch>
            <a:fillRect/>
          </a:stretch>
        </p:blipFill>
        <p:spPr/>
      </p:pic>
    </p:spTree>
    <p:extLst>
      <p:ext uri="{BB962C8B-B14F-4D97-AF65-F5344CB8AC3E}">
        <p14:creationId xmlns:p14="http://schemas.microsoft.com/office/powerpoint/2010/main" val="3766803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E18C9-A34F-49C5-973E-6760D1EF1059}"/>
              </a:ext>
            </a:extLst>
          </p:cNvPr>
          <p:cNvSpPr>
            <a:spLocks noGrp="1"/>
          </p:cNvSpPr>
          <p:nvPr>
            <p:ph type="title"/>
          </p:nvPr>
        </p:nvSpPr>
        <p:spPr/>
        <p:txBody>
          <a:bodyPr>
            <a:normAutofit fontScale="90000"/>
          </a:bodyPr>
          <a:lstStyle/>
          <a:p>
            <a:r>
              <a:rPr lang="en-US" smtClean="0"/>
              <a:t>8. Vì </a:t>
            </a:r>
            <a:r>
              <a:rPr lang="en-US"/>
              <a:t>sao mạng xã hội có khả năng </a:t>
            </a:r>
            <a:r>
              <a:rPr lang="en-US"/>
              <a:t>gây </a:t>
            </a:r>
            <a:r>
              <a:rPr lang="en-US" smtClean="0"/>
              <a:t>nghiện?</a:t>
            </a:r>
            <a:endParaRPr lang="en-US" dirty="0"/>
          </a:p>
        </p:txBody>
      </p:sp>
      <p:sp>
        <p:nvSpPr>
          <p:cNvPr id="3" name="Text Placeholder 2">
            <a:extLst>
              <a:ext uri="{FF2B5EF4-FFF2-40B4-BE49-F238E27FC236}">
                <a16:creationId xmlns:a16="http://schemas.microsoft.com/office/drawing/2014/main" xmlns="" id="{C679F2E6-BA14-4C8A-ABD2-DF50609348D1}"/>
              </a:ext>
            </a:extLst>
          </p:cNvPr>
          <p:cNvSpPr>
            <a:spLocks noGrp="1"/>
          </p:cNvSpPr>
          <p:nvPr>
            <p:ph type="body" idx="1"/>
          </p:nvPr>
        </p:nvSpPr>
        <p:spPr/>
        <p:txBody>
          <a:bodyPr/>
          <a:lstStyle/>
          <a:p>
            <a:r>
              <a:rPr lang="en-US" dirty="0"/>
              <a:t>LOREM IPSUM DOLOR SIT AMET, CONSECTETUER ADIPISCING ELIT</a:t>
            </a:r>
          </a:p>
        </p:txBody>
      </p:sp>
      <p:sp>
        <p:nvSpPr>
          <p:cNvPr id="6" name="Slide Number Placeholder 5">
            <a:extLst>
              <a:ext uri="{FF2B5EF4-FFF2-40B4-BE49-F238E27FC236}">
                <a16:creationId xmlns:a16="http://schemas.microsoft.com/office/drawing/2014/main" xmlns="" id="{C35D9EA8-AA17-47B2-A4C4-B60DC7C7DC49}"/>
              </a:ext>
            </a:extLst>
          </p:cNvPr>
          <p:cNvSpPr>
            <a:spLocks noGrp="1"/>
          </p:cNvSpPr>
          <p:nvPr>
            <p:ph type="sldNum" sz="quarter" idx="12"/>
          </p:nvPr>
        </p:nvSpPr>
        <p:spPr/>
        <p:txBody>
          <a:bodyPr/>
          <a:lstStyle/>
          <a:p>
            <a:fld id="{8D581BC7-E183-40DB-AC97-C19EA4EB8894}" type="slidenum">
              <a:rPr lang="en-US" smtClean="0"/>
              <a:pPr/>
              <a:t>8</a:t>
            </a:fld>
            <a:endParaRPr lang="en-US" dirty="0"/>
          </a:p>
        </p:txBody>
      </p:sp>
      <p:sp>
        <p:nvSpPr>
          <p:cNvPr id="5" name="Footer Placeholder 4">
            <a:extLst>
              <a:ext uri="{FF2B5EF4-FFF2-40B4-BE49-F238E27FC236}">
                <a16:creationId xmlns:a16="http://schemas.microsoft.com/office/drawing/2014/main" xmlns="" id="{1ED7D25D-51F0-4AAA-86C5-F3584C0E8A44}"/>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xmlns="" id="{F48CF653-A1E7-473E-A717-8659C5E457A1}"/>
              </a:ext>
            </a:extLst>
          </p:cNvPr>
          <p:cNvSpPr>
            <a:spLocks noGrp="1"/>
          </p:cNvSpPr>
          <p:nvPr>
            <p:ph type="dt" sz="half" idx="10"/>
          </p:nvPr>
        </p:nvSpPr>
        <p:spPr/>
        <p:txBody>
          <a:bodyPr/>
          <a:lstStyle/>
          <a:p>
            <a:r>
              <a:rPr lang="en-US" dirty="0"/>
              <a:t>MM.DD.20XX</a:t>
            </a:r>
          </a:p>
        </p:txBody>
      </p:sp>
      <p:pic>
        <p:nvPicPr>
          <p:cNvPr id="11" name="Picture Placeholder 10"/>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24537" b="24537"/>
          <a:stretch>
            <a:fillRect/>
          </a:stretch>
        </p:blipFill>
        <p:spPr/>
      </p:pic>
    </p:spTree>
    <p:extLst>
      <p:ext uri="{BB962C8B-B14F-4D97-AF65-F5344CB8AC3E}">
        <p14:creationId xmlns:p14="http://schemas.microsoft.com/office/powerpoint/2010/main" val="4080312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9FFA9230-37E2-4CEB-A3E5-B704CE27367E}"/>
              </a:ext>
            </a:extLst>
          </p:cNvPr>
          <p:cNvSpPr>
            <a:spLocks noGrp="1"/>
          </p:cNvSpPr>
          <p:nvPr>
            <p:ph type="title"/>
          </p:nvPr>
        </p:nvSpPr>
        <p:spPr>
          <a:xfrm>
            <a:off x="5149183" y="575122"/>
            <a:ext cx="6310887" cy="569086"/>
          </a:xfrm>
        </p:spPr>
        <p:txBody>
          <a:bodyPr/>
          <a:lstStyle/>
          <a:p>
            <a:pPr algn="ctr"/>
            <a:r>
              <a:rPr lang="en-US" smtClean="0"/>
              <a:t>9. QUY TẮT</a:t>
            </a:r>
            <a:endParaRPr lang="en-US" dirty="0"/>
          </a:p>
        </p:txBody>
      </p:sp>
      <p:sp>
        <p:nvSpPr>
          <p:cNvPr id="6" name="Text Placeholder 5">
            <a:extLst>
              <a:ext uri="{FF2B5EF4-FFF2-40B4-BE49-F238E27FC236}">
                <a16:creationId xmlns:a16="http://schemas.microsoft.com/office/drawing/2014/main" xmlns="" id="{04CE41FD-E209-4A5A-A2E8-544E35CFA6C5}"/>
              </a:ext>
            </a:extLst>
          </p:cNvPr>
          <p:cNvSpPr>
            <a:spLocks noGrp="1"/>
          </p:cNvSpPr>
          <p:nvPr>
            <p:ph type="body" idx="1"/>
          </p:nvPr>
        </p:nvSpPr>
        <p:spPr>
          <a:xfrm>
            <a:off x="5554205" y="1587939"/>
            <a:ext cx="6289862" cy="569085"/>
          </a:xfrm>
        </p:spPr>
        <p:txBody>
          <a:bodyPr/>
          <a:lstStyle/>
          <a:p>
            <a:pPr algn="ctr"/>
            <a:r>
              <a:rPr lang="en-US" smtClean="0"/>
              <a:t>NHỮNG BIỂU HIỆN</a:t>
            </a:r>
            <a:endParaRPr lang="en-US" dirty="0"/>
          </a:p>
        </p:txBody>
      </p:sp>
      <p:sp>
        <p:nvSpPr>
          <p:cNvPr id="10" name="Text Placeholder 9">
            <a:extLst>
              <a:ext uri="{FF2B5EF4-FFF2-40B4-BE49-F238E27FC236}">
                <a16:creationId xmlns:a16="http://schemas.microsoft.com/office/drawing/2014/main" xmlns="" id="{89BE0DA3-3A03-418B-B7CF-0D4107499B9C}"/>
              </a:ext>
            </a:extLst>
          </p:cNvPr>
          <p:cNvSpPr>
            <a:spLocks noGrp="1"/>
          </p:cNvSpPr>
          <p:nvPr>
            <p:ph type="body" sz="quarter" idx="26"/>
          </p:nvPr>
        </p:nvSpPr>
        <p:spPr/>
        <p:txBody>
          <a:bodyPr/>
          <a:lstStyle/>
          <a:p>
            <a:r>
              <a:rPr lang="en-US" dirty="0"/>
              <a:t>1</a:t>
            </a:r>
          </a:p>
        </p:txBody>
      </p:sp>
      <p:sp>
        <p:nvSpPr>
          <p:cNvPr id="9" name="Text Placeholder 8">
            <a:extLst>
              <a:ext uri="{FF2B5EF4-FFF2-40B4-BE49-F238E27FC236}">
                <a16:creationId xmlns:a16="http://schemas.microsoft.com/office/drawing/2014/main" xmlns="" id="{4E74A44B-1AAF-44D0-A426-104890F03E29}"/>
              </a:ext>
            </a:extLst>
          </p:cNvPr>
          <p:cNvSpPr>
            <a:spLocks noGrp="1"/>
          </p:cNvSpPr>
          <p:nvPr>
            <p:ph type="body" idx="16"/>
          </p:nvPr>
        </p:nvSpPr>
        <p:spPr>
          <a:xfrm>
            <a:off x="1226927" y="3548099"/>
            <a:ext cx="2944367" cy="638854"/>
          </a:xfrm>
        </p:spPr>
        <p:txBody>
          <a:bodyPr>
            <a:normAutofit/>
          </a:bodyPr>
          <a:lstStyle/>
          <a:p>
            <a:r>
              <a:rPr lang="en-US" smtClean="0">
                <a:solidFill>
                  <a:schemeClr val="tx1"/>
                </a:solidFill>
              </a:rPr>
              <a:t>NGHIỆN MẠNG XÃ HỘI</a:t>
            </a:r>
          </a:p>
        </p:txBody>
      </p:sp>
      <p:sp>
        <p:nvSpPr>
          <p:cNvPr id="8" name="Text Placeholder 7">
            <a:extLst>
              <a:ext uri="{FF2B5EF4-FFF2-40B4-BE49-F238E27FC236}">
                <a16:creationId xmlns:a16="http://schemas.microsoft.com/office/drawing/2014/main" xmlns="" id="{D5450AF9-6A8E-4054-A832-F7BF5DA0E16C}"/>
              </a:ext>
            </a:extLst>
          </p:cNvPr>
          <p:cNvSpPr>
            <a:spLocks noGrp="1"/>
          </p:cNvSpPr>
          <p:nvPr>
            <p:ph type="body" idx="14"/>
          </p:nvPr>
        </p:nvSpPr>
        <p:spPr>
          <a:xfrm>
            <a:off x="1226927" y="4264625"/>
            <a:ext cx="2944368" cy="1419822"/>
          </a:xfrm>
        </p:spPr>
        <p:txBody>
          <a:bodyPr>
            <a:normAutofit fontScale="85000" lnSpcReduction="10000"/>
          </a:bodyPr>
          <a:lstStyle/>
          <a:p>
            <a:r>
              <a:rPr lang="vi-VN"/>
              <a:t>Mạng xã hội được xem như một công cụ quý giá giúp con người giải trí và giao tiếp với nhau dù ở khắp nơi trên thế giới. Tuy nhiên bên cạnh những ích lợi tích cực, nghiện </a:t>
            </a:r>
            <a:r>
              <a:rPr lang="vi-VN" b="1"/>
              <a:t>sử dụng mạng xã hội</a:t>
            </a:r>
            <a:r>
              <a:rPr lang="vi-VN"/>
              <a:t> sẽ dẫn đến một số tác động tiêu cực ảnh hưởng nghiêm trọng đến cuộc sống người dùng, cụ thể là suy giảm sức khỏe tinh thần ở phần lớn giới trẻ.</a:t>
            </a:r>
            <a:endParaRPr lang="en-US" dirty="0"/>
          </a:p>
        </p:txBody>
      </p:sp>
      <p:sp>
        <p:nvSpPr>
          <p:cNvPr id="12" name="Text Placeholder 11">
            <a:extLst>
              <a:ext uri="{FF2B5EF4-FFF2-40B4-BE49-F238E27FC236}">
                <a16:creationId xmlns:a16="http://schemas.microsoft.com/office/drawing/2014/main" xmlns="" id="{CC46A248-3DD2-4083-A410-269D3C38BC7D}"/>
              </a:ext>
            </a:extLst>
          </p:cNvPr>
          <p:cNvSpPr>
            <a:spLocks noGrp="1"/>
          </p:cNvSpPr>
          <p:nvPr>
            <p:ph type="body" sz="quarter" idx="28"/>
          </p:nvPr>
        </p:nvSpPr>
        <p:spPr/>
        <p:txBody>
          <a:bodyPr/>
          <a:lstStyle/>
          <a:p>
            <a:r>
              <a:rPr lang="en-US" dirty="0"/>
              <a:t>2</a:t>
            </a:r>
          </a:p>
        </p:txBody>
      </p:sp>
      <p:sp>
        <p:nvSpPr>
          <p:cNvPr id="13" name="Text Placeholder 12">
            <a:extLst>
              <a:ext uri="{FF2B5EF4-FFF2-40B4-BE49-F238E27FC236}">
                <a16:creationId xmlns:a16="http://schemas.microsoft.com/office/drawing/2014/main" xmlns="" id="{C2591E4E-87B2-4D64-B582-FBD4968920C5}"/>
              </a:ext>
            </a:extLst>
          </p:cNvPr>
          <p:cNvSpPr>
            <a:spLocks noGrp="1"/>
          </p:cNvSpPr>
          <p:nvPr>
            <p:ph type="body" idx="29"/>
          </p:nvPr>
        </p:nvSpPr>
        <p:spPr>
          <a:xfrm>
            <a:off x="4871314" y="3738926"/>
            <a:ext cx="2255200" cy="525444"/>
          </a:xfrm>
        </p:spPr>
        <p:txBody>
          <a:bodyPr>
            <a:normAutofit fontScale="40000" lnSpcReduction="20000"/>
          </a:bodyPr>
          <a:lstStyle/>
          <a:p>
            <a:endParaRPr lang="en-US" sz="1050" smtClean="0"/>
          </a:p>
          <a:p>
            <a:r>
              <a:rPr lang="en-US" sz="1500" smtClean="0"/>
              <a:t> </a:t>
            </a:r>
            <a:endParaRPr lang="en-US" sz="8000" smtClean="0"/>
          </a:p>
          <a:p>
            <a:r>
              <a:rPr lang="en-US" sz="5000" smtClean="0">
                <a:solidFill>
                  <a:schemeClr val="tx1"/>
                </a:solidFill>
              </a:rPr>
              <a:t>AN NIN MẠNG</a:t>
            </a:r>
          </a:p>
          <a:p>
            <a:endParaRPr lang="en-US" sz="1500" dirty="0"/>
          </a:p>
        </p:txBody>
      </p:sp>
      <p:sp>
        <p:nvSpPr>
          <p:cNvPr id="11" name="Text Placeholder 10">
            <a:extLst>
              <a:ext uri="{FF2B5EF4-FFF2-40B4-BE49-F238E27FC236}">
                <a16:creationId xmlns:a16="http://schemas.microsoft.com/office/drawing/2014/main" xmlns="" id="{D02433E8-0DB5-41D8-8B35-D76C17922FE5}"/>
              </a:ext>
            </a:extLst>
          </p:cNvPr>
          <p:cNvSpPr>
            <a:spLocks noGrp="1"/>
          </p:cNvSpPr>
          <p:nvPr>
            <p:ph type="body" idx="27"/>
          </p:nvPr>
        </p:nvSpPr>
        <p:spPr>
          <a:xfrm>
            <a:off x="4871314" y="4404327"/>
            <a:ext cx="2944368" cy="1419822"/>
          </a:xfrm>
        </p:spPr>
        <p:txBody>
          <a:bodyPr>
            <a:normAutofit/>
          </a:bodyPr>
          <a:lstStyle/>
          <a:p>
            <a:r>
              <a:rPr lang="vi-VN" sz="1000"/>
              <a:t>Trước hết là những người đang sử dụng không gian mạng lo ngại mình bị lộ thông tin cá nhân và các nhà mạng sẽ rút khỏi thị trường Việt Nam. Tiếp đó là xuất phát từ lợi ích kinh doanh, một số doanh nghiệp,</a:t>
            </a:r>
            <a:endParaRPr lang="en-US" sz="1000" dirty="0"/>
          </a:p>
        </p:txBody>
      </p:sp>
      <p:sp>
        <p:nvSpPr>
          <p:cNvPr id="15" name="Text Placeholder 14">
            <a:extLst>
              <a:ext uri="{FF2B5EF4-FFF2-40B4-BE49-F238E27FC236}">
                <a16:creationId xmlns:a16="http://schemas.microsoft.com/office/drawing/2014/main" xmlns="" id="{A0DE6855-935C-4D9C-A6CA-A30ED4BC73A2}"/>
              </a:ext>
            </a:extLst>
          </p:cNvPr>
          <p:cNvSpPr>
            <a:spLocks noGrp="1"/>
          </p:cNvSpPr>
          <p:nvPr>
            <p:ph type="body" sz="quarter" idx="31"/>
          </p:nvPr>
        </p:nvSpPr>
        <p:spPr/>
        <p:txBody>
          <a:bodyPr/>
          <a:lstStyle/>
          <a:p>
            <a:r>
              <a:rPr lang="en-US" dirty="0"/>
              <a:t>3</a:t>
            </a:r>
          </a:p>
        </p:txBody>
      </p:sp>
      <p:sp>
        <p:nvSpPr>
          <p:cNvPr id="16" name="Text Placeholder 15">
            <a:extLst>
              <a:ext uri="{FF2B5EF4-FFF2-40B4-BE49-F238E27FC236}">
                <a16:creationId xmlns:a16="http://schemas.microsoft.com/office/drawing/2014/main" xmlns="" id="{A9BECA94-5E25-4E6D-A58C-7792A89CED7C}"/>
              </a:ext>
            </a:extLst>
          </p:cNvPr>
          <p:cNvSpPr>
            <a:spLocks noGrp="1"/>
          </p:cNvSpPr>
          <p:nvPr>
            <p:ph type="body" idx="32"/>
          </p:nvPr>
        </p:nvSpPr>
        <p:spPr/>
        <p:txBody>
          <a:bodyPr/>
          <a:lstStyle/>
          <a:p>
            <a:r>
              <a:rPr lang="en-US" smtClean="0">
                <a:solidFill>
                  <a:schemeClr val="tx1"/>
                </a:solidFill>
              </a:rPr>
              <a:t>TUÂN THỦ PHÁP LUẬT</a:t>
            </a:r>
            <a:endParaRPr lang="en-US" dirty="0">
              <a:solidFill>
                <a:schemeClr val="tx1"/>
              </a:solidFill>
            </a:endParaRPr>
          </a:p>
        </p:txBody>
      </p:sp>
      <p:sp>
        <p:nvSpPr>
          <p:cNvPr id="14" name="Text Placeholder 13">
            <a:extLst>
              <a:ext uri="{FF2B5EF4-FFF2-40B4-BE49-F238E27FC236}">
                <a16:creationId xmlns:a16="http://schemas.microsoft.com/office/drawing/2014/main" xmlns="" id="{1A32FF73-A652-43C6-96BD-425851F591BC}"/>
              </a:ext>
            </a:extLst>
          </p:cNvPr>
          <p:cNvSpPr>
            <a:spLocks noGrp="1"/>
          </p:cNvSpPr>
          <p:nvPr>
            <p:ph type="body" idx="30"/>
          </p:nvPr>
        </p:nvSpPr>
        <p:spPr/>
        <p:txBody>
          <a:bodyPr>
            <a:normAutofit/>
          </a:bodyPr>
          <a:lstStyle/>
          <a:p>
            <a:r>
              <a:rPr lang="vi-VN"/>
              <a:t>Trong mối quan hệ với Nhà nước, xã hội mọi người dân đều phải thực thi pháp luật. Các quy phạm pháp luật muốn áp dụng vào cuộc sống thực tế phải cần đến hoạt động thực hiện pháp luật.</a:t>
            </a:r>
            <a:endParaRPr lang="en-US" dirty="0"/>
          </a:p>
        </p:txBody>
      </p:sp>
      <p:sp>
        <p:nvSpPr>
          <p:cNvPr id="4" name="Slide Number Placeholder 3">
            <a:extLst>
              <a:ext uri="{FF2B5EF4-FFF2-40B4-BE49-F238E27FC236}">
                <a16:creationId xmlns:a16="http://schemas.microsoft.com/office/drawing/2014/main" xmlns="" id="{30CD95F8-281D-4A11-99F2-9795C5264F76}"/>
              </a:ext>
            </a:extLst>
          </p:cNvPr>
          <p:cNvSpPr>
            <a:spLocks noGrp="1"/>
          </p:cNvSpPr>
          <p:nvPr>
            <p:ph type="sldNum" sz="quarter" idx="12"/>
          </p:nvPr>
        </p:nvSpPr>
        <p:spPr/>
        <p:txBody>
          <a:bodyPr/>
          <a:lstStyle/>
          <a:p>
            <a:fld id="{8D581BC7-E183-40DB-AC97-C19EA4EB8894}" type="slidenum">
              <a:rPr lang="en-US" smtClean="0"/>
              <a:pPr/>
              <a:t>9</a:t>
            </a:fld>
            <a:endParaRPr lang="en-US" dirty="0"/>
          </a:p>
        </p:txBody>
      </p:sp>
      <p:sp>
        <p:nvSpPr>
          <p:cNvPr id="3" name="Footer Placeholder 2">
            <a:extLst>
              <a:ext uri="{FF2B5EF4-FFF2-40B4-BE49-F238E27FC236}">
                <a16:creationId xmlns:a16="http://schemas.microsoft.com/office/drawing/2014/main" xmlns="" id="{6EF07EF2-7D34-4156-A053-F39C573604F8}"/>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AC3AE2A4-3957-4B28-BF08-92D47AFB3D61}"/>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310176776"/>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6A944-A9F4-4295-9B5E-C397EB1318B9}">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0</TotalTime>
  <Words>866</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Calibri</vt:lpstr>
      <vt:lpstr>Courier New</vt:lpstr>
      <vt:lpstr>Gill Sans MT</vt:lpstr>
      <vt:lpstr>Segoe UI</vt:lpstr>
      <vt:lpstr>Segoe UI Light</vt:lpstr>
      <vt:lpstr>Segoe UI Semibold</vt:lpstr>
      <vt:lpstr>Tahoma</vt:lpstr>
      <vt:lpstr>Times New Roman</vt:lpstr>
      <vt:lpstr>VNE1</vt:lpstr>
      <vt:lpstr>Office Theme</vt:lpstr>
      <vt:lpstr>MẶT TRÁI CỦA  MẠNG XÃ HỘI</vt:lpstr>
      <vt:lpstr> 1. Gây mất ngủ    Nghiện mạng xã hội không chỉ khiến bạn dành ít thời gian cho người thật việc thật ở quanh mình, mà còn khiến họ buồn phiền khi bạn coi trọng bạn bè “ảo” hơn những gì ở trước mắt.    </vt:lpstr>
      <vt:lpstr>2. Internet ảnh hưởng đến an nin chính trị</vt:lpstr>
      <vt:lpstr>3. TRẦM CẢM</vt:lpstr>
      <vt:lpstr>4. Mạng xã hội gây ảnh hưởng như thế nào đến sức khỏe tâm thần ? </vt:lpstr>
      <vt:lpstr>5. CÁC TÁC HẠI</vt:lpstr>
      <vt:lpstr>7. Ngăn chặn mặt trái của mạng xã hội   </vt:lpstr>
      <vt:lpstr>8. Vì sao mạng xã hội có khả năng gây nghiện?</vt:lpstr>
      <vt:lpstr>9. QUY TẮT</vt:lpstr>
      <vt:lpstr>10. TỈ LỆ % NHỮNG NGƯỜI BỊ TÁC HẠI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2022-11-27T01:10:36Z</dcterms:created>
  <dcterms:modified xsi:type="dcterms:W3CDTF">2022-11-27T02:59:05Z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