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0" r:id="rId3"/>
    <p:sldId id="269" r:id="rId4"/>
    <p:sldId id="273" r:id="rId5"/>
    <p:sldId id="290" r:id="rId6"/>
    <p:sldId id="275" r:id="rId7"/>
    <p:sldId id="277" r:id="rId8"/>
    <p:sldId id="279" r:id="rId9"/>
    <p:sldId id="283" r:id="rId10"/>
    <p:sldId id="285" r:id="rId11"/>
    <p:sldId id="28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B3AD-F239-4FAA-BAE2-3E846B77FA2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7BCF-5304-46A7-93D9-ACD42B46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1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B3AD-F239-4FAA-BAE2-3E846B77FA2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7BCF-5304-46A7-93D9-ACD42B46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2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B3AD-F239-4FAA-BAE2-3E846B77FA2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7BCF-5304-46A7-93D9-ACD42B46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9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B3AD-F239-4FAA-BAE2-3E846B77FA2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7BCF-5304-46A7-93D9-ACD42B46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1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B3AD-F239-4FAA-BAE2-3E846B77FA2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7BCF-5304-46A7-93D9-ACD42B46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5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B3AD-F239-4FAA-BAE2-3E846B77FA2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7BCF-5304-46A7-93D9-ACD42B46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B3AD-F239-4FAA-BAE2-3E846B77FA2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7BCF-5304-46A7-93D9-ACD42B46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5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B3AD-F239-4FAA-BAE2-3E846B77FA2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7BCF-5304-46A7-93D9-ACD42B46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4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B3AD-F239-4FAA-BAE2-3E846B77FA2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7BCF-5304-46A7-93D9-ACD42B46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7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B3AD-F239-4FAA-BAE2-3E846B77FA2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7BCF-5304-46A7-93D9-ACD42B46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4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B3AD-F239-4FAA-BAE2-3E846B77FA2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7BCF-5304-46A7-93D9-ACD42B46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8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2B3AD-F239-4FAA-BAE2-3E846B77FA2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B7BCF-5304-46A7-93D9-ACD42B46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5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86389"/>
            <a:ext cx="9144000" cy="7340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616" y="5053407"/>
            <a:ext cx="2028825" cy="12715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579" y="469887"/>
            <a:ext cx="4152900" cy="2847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93184" y="3812599"/>
            <a:ext cx="5432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b="1" dirty="0" smtClean="0">
                <a:solidFill>
                  <a:schemeClr val="bg1"/>
                </a:solidFill>
              </a:rPr>
              <a:t>US Presidential Elections</a:t>
            </a:r>
            <a:endParaRPr lang="en-PH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4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53247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0" y="437882"/>
            <a:ext cx="9144000" cy="10653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225748" y="598156"/>
            <a:ext cx="3235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b="1" dirty="0" smtClean="0">
                <a:solidFill>
                  <a:schemeClr val="bg1"/>
                </a:solidFill>
              </a:rPr>
              <a:t>Current Status</a:t>
            </a:r>
            <a:endParaRPr lang="en-PH" sz="40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684" y="5371867"/>
            <a:ext cx="1599930" cy="10972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2506662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Training database downloaded</a:t>
            </a:r>
          </a:p>
          <a:p>
            <a:r>
              <a:rPr lang="en-US" dirty="0"/>
              <a:t>Clean up code 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53247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0" y="437882"/>
            <a:ext cx="9144000" cy="10653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225748" y="598156"/>
            <a:ext cx="2452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b="1" dirty="0" smtClean="0">
                <a:solidFill>
                  <a:schemeClr val="bg1"/>
                </a:solidFill>
              </a:rPr>
              <a:t>Next Steps</a:t>
            </a:r>
            <a:endParaRPr lang="en-PH" sz="40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684" y="5371867"/>
            <a:ext cx="1599930" cy="10972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Download </a:t>
            </a:r>
            <a:r>
              <a:rPr lang="en-US" dirty="0"/>
              <a:t>test datasets daily</a:t>
            </a:r>
          </a:p>
          <a:p>
            <a:r>
              <a:rPr lang="en-US" dirty="0"/>
              <a:t>Sample 500 tweets</a:t>
            </a:r>
          </a:p>
          <a:p>
            <a:pPr lvl="1"/>
            <a:r>
              <a:rPr lang="en-US" dirty="0"/>
              <a:t>Calculate </a:t>
            </a:r>
            <a:r>
              <a:rPr lang="en-US" dirty="0" err="1"/>
              <a:t>tdidf</a:t>
            </a:r>
            <a:r>
              <a:rPr lang="en-US" dirty="0"/>
              <a:t>, reduce sparsity</a:t>
            </a:r>
          </a:p>
          <a:p>
            <a:pPr lvl="1"/>
            <a:r>
              <a:rPr lang="en-US" dirty="0"/>
              <a:t>Plot data to identify K</a:t>
            </a:r>
          </a:p>
          <a:p>
            <a:pPr lvl="1"/>
            <a:r>
              <a:rPr lang="en-US" dirty="0"/>
              <a:t>Create clusters from training dataset</a:t>
            </a:r>
          </a:p>
          <a:p>
            <a:pPr lvl="1"/>
            <a:r>
              <a:rPr lang="en-US" dirty="0"/>
              <a:t>Process each candidate </a:t>
            </a:r>
            <a:r>
              <a:rPr lang="en-US" dirty="0" smtClean="0"/>
              <a:t>individually</a:t>
            </a:r>
          </a:p>
          <a:p>
            <a:r>
              <a:rPr lang="en-US" dirty="0"/>
              <a:t>Train the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Apply the model to test data</a:t>
            </a:r>
          </a:p>
          <a:p>
            <a:r>
              <a:rPr lang="en-US" dirty="0" smtClean="0"/>
              <a:t>Evaluation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8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53247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0" y="437882"/>
            <a:ext cx="9144000" cy="10653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59865"/>
            <a:ext cx="7886700" cy="3833008"/>
          </a:xfrm>
        </p:spPr>
        <p:txBody>
          <a:bodyPr/>
          <a:lstStyle/>
          <a:p>
            <a:pPr marL="0" indent="0" algn="ctr">
              <a:buNone/>
            </a:pPr>
            <a:r>
              <a:rPr lang="en-PH" dirty="0"/>
              <a:t>What issues are associated with each candidate</a:t>
            </a:r>
            <a:r>
              <a:rPr lang="en-PH" dirty="0" smtClean="0"/>
              <a:t>?</a:t>
            </a:r>
          </a:p>
          <a:p>
            <a:pPr marL="0" indent="0" algn="ctr">
              <a:buNone/>
            </a:pPr>
            <a:endParaRPr lang="en-PH" dirty="0"/>
          </a:p>
          <a:p>
            <a:pPr marL="0" indent="0" algn="ctr">
              <a:buNone/>
            </a:pPr>
            <a:r>
              <a:rPr lang="en-PH" dirty="0"/>
              <a:t>What attributes are associated to each candidate?</a:t>
            </a:r>
            <a:endParaRPr lang="en-US" dirty="0"/>
          </a:p>
          <a:p>
            <a:pPr algn="ctr"/>
            <a:endParaRPr lang="en-PH" dirty="0"/>
          </a:p>
        </p:txBody>
      </p:sp>
      <p:sp>
        <p:nvSpPr>
          <p:cNvPr id="6" name="TextBox 5"/>
          <p:cNvSpPr txBox="1"/>
          <p:nvPr/>
        </p:nvSpPr>
        <p:spPr>
          <a:xfrm>
            <a:off x="225748" y="598156"/>
            <a:ext cx="19865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b="1" dirty="0" smtClean="0">
                <a:solidFill>
                  <a:schemeClr val="bg1"/>
                </a:solidFill>
              </a:rPr>
              <a:t>Problem</a:t>
            </a:r>
            <a:endParaRPr lang="en-PH" sz="40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774" y="5079763"/>
            <a:ext cx="1599930" cy="10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2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53247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0" y="437882"/>
            <a:ext cx="9144000" cy="10653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225748" y="598156"/>
            <a:ext cx="1820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b="1" dirty="0" smtClean="0">
                <a:solidFill>
                  <a:schemeClr val="bg1"/>
                </a:solidFill>
              </a:rPr>
              <a:t>Dataset</a:t>
            </a:r>
            <a:endParaRPr lang="en-PH" sz="40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PH" dirty="0" smtClean="0"/>
              <a:t>Tweets </a:t>
            </a:r>
            <a:r>
              <a:rPr lang="en-PH" dirty="0" smtClean="0"/>
              <a:t>mentioning the candidates</a:t>
            </a:r>
            <a:r>
              <a:rPr lang="en-PH" dirty="0" smtClean="0"/>
              <a:t>:</a:t>
            </a:r>
            <a:endParaRPr lang="en-PH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412" y="3000375"/>
            <a:ext cx="1019175" cy="857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189" y="2500313"/>
            <a:ext cx="2562225" cy="3676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028" y="2500313"/>
            <a:ext cx="27241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6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53247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0" y="437882"/>
            <a:ext cx="9144000" cy="10653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225748" y="598156"/>
            <a:ext cx="1820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b="1" dirty="0" smtClean="0">
                <a:solidFill>
                  <a:schemeClr val="bg1"/>
                </a:solidFill>
              </a:rPr>
              <a:t>Dataset</a:t>
            </a:r>
            <a:endParaRPr lang="en-PH" sz="40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PH" dirty="0" smtClean="0"/>
              <a:t>Tweets </a:t>
            </a:r>
            <a:r>
              <a:rPr lang="en-PH" dirty="0" smtClean="0"/>
              <a:t>mentioning the candidates</a:t>
            </a:r>
            <a:r>
              <a:rPr lang="en-PH" dirty="0" smtClean="0"/>
              <a:t>:</a:t>
            </a:r>
            <a:endParaRPr lang="en-PH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93" y="2574567"/>
            <a:ext cx="2781300" cy="3486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75" y="2574567"/>
            <a:ext cx="2686050" cy="3448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407" y="2588854"/>
            <a:ext cx="2628900" cy="3419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8138" y="6029326"/>
            <a:ext cx="617046" cy="60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9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53247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0" y="437882"/>
            <a:ext cx="9144000" cy="10653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225748" y="598156"/>
            <a:ext cx="1837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b="1" dirty="0" smtClean="0">
                <a:solidFill>
                  <a:schemeClr val="bg1"/>
                </a:solidFill>
              </a:rPr>
              <a:t>Context</a:t>
            </a:r>
            <a:endParaRPr lang="en-PH" sz="4000" b="1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0" y="2255953"/>
            <a:ext cx="4260188" cy="25349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82069"/>
            <a:ext cx="4046981" cy="208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53247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0" y="437882"/>
            <a:ext cx="9144000" cy="10653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497" y="1795355"/>
            <a:ext cx="7886700" cy="3833008"/>
          </a:xfrm>
        </p:spPr>
        <p:txBody>
          <a:bodyPr/>
          <a:lstStyle/>
          <a:p>
            <a:r>
              <a:rPr lang="en-PH" dirty="0"/>
              <a:t>Test Dataset</a:t>
            </a:r>
          </a:p>
          <a:p>
            <a:pPr lvl="1"/>
            <a:r>
              <a:rPr lang="en-PH" dirty="0"/>
              <a:t>Recent tweets post January 27, 2016</a:t>
            </a:r>
          </a:p>
          <a:p>
            <a:pPr lvl="1"/>
            <a:r>
              <a:rPr lang="en-PH" dirty="0"/>
              <a:t>Download 10,000 tweets daily</a:t>
            </a:r>
          </a:p>
          <a:p>
            <a:r>
              <a:rPr lang="en-PH" dirty="0"/>
              <a:t>Training Dataset</a:t>
            </a:r>
          </a:p>
          <a:p>
            <a:pPr lvl="1"/>
            <a:r>
              <a:rPr lang="en-PH" dirty="0"/>
              <a:t>100,000 tweets per candidate</a:t>
            </a:r>
          </a:p>
          <a:p>
            <a:pPr lvl="1"/>
            <a:r>
              <a:rPr lang="en-PH" dirty="0"/>
              <a:t>Downloaded on January 27, 2016</a:t>
            </a:r>
          </a:p>
          <a:p>
            <a:r>
              <a:rPr lang="en-PH" dirty="0"/>
              <a:t>Subset dataset</a:t>
            </a:r>
          </a:p>
          <a:p>
            <a:pPr lvl="1"/>
            <a:r>
              <a:rPr lang="en-PH" dirty="0"/>
              <a:t>Text, Favorite Count, Reply to Screenname, Created, Tweet ID, Screen name, Retweet Count</a:t>
            </a:r>
            <a:endParaRPr lang="en-PH" dirty="0"/>
          </a:p>
        </p:txBody>
      </p:sp>
      <p:sp>
        <p:nvSpPr>
          <p:cNvPr id="6" name="TextBox 5"/>
          <p:cNvSpPr txBox="1"/>
          <p:nvPr/>
        </p:nvSpPr>
        <p:spPr>
          <a:xfrm>
            <a:off x="225748" y="598156"/>
            <a:ext cx="1820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b="1" dirty="0" smtClean="0">
                <a:solidFill>
                  <a:schemeClr val="bg1"/>
                </a:solidFill>
              </a:rPr>
              <a:t>Dataset</a:t>
            </a:r>
            <a:endParaRPr lang="en-PH" sz="40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684" y="5371867"/>
            <a:ext cx="1599930" cy="10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0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53247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0" y="437882"/>
            <a:ext cx="9144000" cy="10653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225748" y="598156"/>
            <a:ext cx="5274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b="1" dirty="0" smtClean="0">
                <a:solidFill>
                  <a:schemeClr val="bg1"/>
                </a:solidFill>
              </a:rPr>
              <a:t>Exploration &amp; Approach</a:t>
            </a:r>
            <a:endParaRPr lang="en-PH" sz="40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684" y="5371867"/>
            <a:ext cx="1599930" cy="10972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PH" dirty="0" smtClean="0"/>
              <a:t>Clean dataset</a:t>
            </a:r>
          </a:p>
          <a:p>
            <a:pPr lvl="1"/>
            <a:r>
              <a:rPr lang="en-PH" dirty="0" smtClean="0"/>
              <a:t>Convert Unicode to </a:t>
            </a:r>
            <a:r>
              <a:rPr lang="en-PH" dirty="0" smtClean="0"/>
              <a:t>ASCII</a:t>
            </a:r>
          </a:p>
          <a:p>
            <a:pPr lvl="1"/>
            <a:r>
              <a:rPr lang="en-PH" dirty="0"/>
              <a:t>Remove hyperlinks and twitter links</a:t>
            </a:r>
          </a:p>
          <a:p>
            <a:pPr lvl="1"/>
            <a:r>
              <a:rPr lang="en-PH" dirty="0"/>
              <a:t>Remove users names and retweet indicators</a:t>
            </a:r>
          </a:p>
          <a:p>
            <a:pPr lvl="1"/>
            <a:endParaRPr lang="en-PH" dirty="0" smtClean="0"/>
          </a:p>
          <a:p>
            <a:pPr lvl="1"/>
            <a:endParaRPr lang="en-PH" dirty="0"/>
          </a:p>
          <a:p>
            <a:pPr lvl="1"/>
            <a:endParaRPr lang="en-PH" dirty="0" smtClean="0"/>
          </a:p>
          <a:p>
            <a:pPr lvl="1"/>
            <a:endParaRPr lang="en-PH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268" y="3801547"/>
            <a:ext cx="54578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53247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0" y="437882"/>
            <a:ext cx="9144000" cy="10653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225748" y="598156"/>
            <a:ext cx="5274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b="1" dirty="0" smtClean="0">
                <a:solidFill>
                  <a:schemeClr val="bg1"/>
                </a:solidFill>
              </a:rPr>
              <a:t>Exploration &amp; Approach</a:t>
            </a:r>
            <a:endParaRPr lang="en-PH" sz="40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684" y="5371867"/>
            <a:ext cx="1599930" cy="10972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PH" dirty="0" smtClean="0"/>
              <a:t>Clean dataset</a:t>
            </a:r>
          </a:p>
          <a:p>
            <a:pPr lvl="1"/>
            <a:endParaRPr lang="en-PH" dirty="0" smtClean="0"/>
          </a:p>
          <a:p>
            <a:pPr lvl="1"/>
            <a:endParaRPr lang="en-PH" dirty="0"/>
          </a:p>
          <a:p>
            <a:pPr lvl="1"/>
            <a:endParaRPr lang="en-PH" dirty="0" smtClean="0"/>
          </a:p>
          <a:p>
            <a:pPr lvl="1"/>
            <a:endParaRPr lang="en-PH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28650" y="227423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PH" smtClean="0"/>
              <a:t>Convert to lowercase</a:t>
            </a:r>
          </a:p>
          <a:p>
            <a:pPr lvl="1"/>
            <a:r>
              <a:rPr lang="en-PH" smtClean="0"/>
              <a:t>Remove English stopwords</a:t>
            </a:r>
          </a:p>
          <a:p>
            <a:pPr lvl="1"/>
            <a:r>
              <a:rPr lang="en-PH" smtClean="0"/>
              <a:t>Remove punctuation and whitespace</a:t>
            </a:r>
          </a:p>
          <a:p>
            <a:pPr lvl="1"/>
            <a:r>
              <a:rPr lang="en-PH" smtClean="0"/>
              <a:t>Remove tags (\n)</a:t>
            </a:r>
          </a:p>
          <a:p>
            <a:pPr lvl="1"/>
            <a:r>
              <a:rPr lang="en-PH" smtClean="0"/>
              <a:t>Preserve percentage numbers (polls, top1%...)</a:t>
            </a:r>
          </a:p>
          <a:p>
            <a:pPr lvl="1"/>
            <a:r>
              <a:rPr lang="en-PH" smtClean="0"/>
              <a:t>Preserve hashtags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3563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53247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0" y="437882"/>
            <a:ext cx="9144000" cy="10653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225748" y="598156"/>
            <a:ext cx="5274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b="1" dirty="0" smtClean="0">
                <a:solidFill>
                  <a:schemeClr val="bg1"/>
                </a:solidFill>
              </a:rPr>
              <a:t>Exploration &amp; Approach</a:t>
            </a:r>
            <a:endParaRPr lang="en-PH" sz="40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684" y="5371867"/>
            <a:ext cx="1599930" cy="10972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PH" dirty="0"/>
              <a:t>Normalize data using </a:t>
            </a:r>
            <a:r>
              <a:rPr lang="en-PH" dirty="0" err="1"/>
              <a:t>TfIdf</a:t>
            </a:r>
            <a:endParaRPr lang="en-PH" dirty="0"/>
          </a:p>
          <a:p>
            <a:pPr marL="514350" indent="-514350">
              <a:buAutoNum type="arabicPeriod" startAt="2"/>
            </a:pPr>
            <a:r>
              <a:rPr lang="en-PH" dirty="0"/>
              <a:t>Remove sparse terms</a:t>
            </a:r>
          </a:p>
          <a:p>
            <a:pPr marL="514350" indent="-514350">
              <a:buFont typeface="Arial" panose="020B0604020202020204" pitchFamily="34" charset="0"/>
              <a:buAutoNum type="arabicPeriod" startAt="2"/>
            </a:pPr>
            <a:r>
              <a:rPr lang="en-PH" dirty="0"/>
              <a:t>Plot data to identify K</a:t>
            </a:r>
          </a:p>
          <a:p>
            <a:pPr marL="514350" indent="-514350">
              <a:buAutoNum type="arabicPeriod" startAt="2"/>
            </a:pPr>
            <a:r>
              <a:rPr lang="en-PH" dirty="0"/>
              <a:t>K-means clustering on </a:t>
            </a:r>
            <a:r>
              <a:rPr lang="en-PH" dirty="0" err="1" smtClean="0"/>
              <a:t>dtm</a:t>
            </a:r>
            <a:endParaRPr lang="en-PH" dirty="0" smtClean="0"/>
          </a:p>
          <a:p>
            <a:pPr marL="514350" indent="-514350">
              <a:buAutoNum type="arabicPeriod" startAt="2"/>
            </a:pPr>
            <a:endParaRPr lang="en-PH" dirty="0"/>
          </a:p>
          <a:p>
            <a:pPr marL="514350" indent="-514350">
              <a:buAutoNum type="arabicPeriod" startAt="2"/>
            </a:pPr>
            <a:endParaRPr lang="en-PH" dirty="0" smtClean="0"/>
          </a:p>
          <a:p>
            <a:pPr marL="514350" indent="-514350">
              <a:buAutoNum type="arabicPeriod" startAt="2"/>
            </a:pPr>
            <a:endParaRPr lang="en-PH" dirty="0"/>
          </a:p>
          <a:p>
            <a:pPr marL="514350" indent="-514350">
              <a:buAutoNum type="arabicPeriod" startAt="2"/>
            </a:pPr>
            <a:endParaRPr lang="en-PH" dirty="0" smtClean="0"/>
          </a:p>
          <a:p>
            <a:pPr marL="514350" indent="-514350">
              <a:buAutoNum type="arabicPeriod" startAt="2"/>
            </a:pPr>
            <a:endParaRPr lang="en-PH" dirty="0" smtClean="0"/>
          </a:p>
          <a:p>
            <a:pPr marL="514350" indent="-514350">
              <a:buAutoNum type="arabicPeriod" startAt="2"/>
            </a:pPr>
            <a:endParaRPr lang="en-PH" dirty="0"/>
          </a:p>
          <a:p>
            <a:pPr marL="514350" indent="-514350">
              <a:buAutoNum type="arabicPeriod" startAt="2"/>
            </a:pPr>
            <a:r>
              <a:rPr lang="en-PH" dirty="0"/>
              <a:t>Process each candidate individually</a:t>
            </a:r>
          </a:p>
          <a:p>
            <a:pPr lvl="1"/>
            <a:endParaRPr lang="en-PH" dirty="0" smtClean="0"/>
          </a:p>
          <a:p>
            <a:pPr lvl="1"/>
            <a:endParaRPr lang="en-PH" dirty="0"/>
          </a:p>
          <a:p>
            <a:pPr lvl="1"/>
            <a:endParaRPr lang="en-PH" dirty="0" smtClean="0"/>
          </a:p>
          <a:p>
            <a:pPr lvl="1"/>
            <a:endParaRPr lang="en-PH" dirty="0" smtClean="0"/>
          </a:p>
          <a:p>
            <a:pPr marL="514350" indent="-514350">
              <a:buAutoNum type="arabicPeriod" startAt="2"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650" y="3331997"/>
            <a:ext cx="2541122" cy="199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2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200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Presidential Elections</dc:title>
  <dc:creator>sfasih</dc:creator>
  <cp:lastModifiedBy>reg.dle@gmail.com</cp:lastModifiedBy>
  <cp:revision>50</cp:revision>
  <dcterms:created xsi:type="dcterms:W3CDTF">2016-01-28T08:38:14Z</dcterms:created>
  <dcterms:modified xsi:type="dcterms:W3CDTF">2016-01-28T10:03:40Z</dcterms:modified>
</cp:coreProperties>
</file>