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Oswald" pitchFamily="2" charset="0"/>
      <p:regular r:id="rId31"/>
      <p:bold r:id="rId32"/>
    </p:embeddedFont>
    <p:embeddedFont>
      <p:font typeface="Quicksand" pitchFamily="2" charset="0"/>
      <p:regular r:id="rId33"/>
      <p:bold r:id="rId34"/>
    </p:embeddedFont>
    <p:embeddedFont>
      <p:font typeface="Roboto Slab" pitchFamily="2"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ZnykcfE9/Oi+ylpB2F7Mm/j8G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87CC59-FF2C-4EDD-9AAC-7542D503F38F}">
  <a:tblStyle styleId="{8287CC59-FF2C-4EDD-9AAC-7542D503F38F}"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fa8bd7dd5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g11fa8bd7dd5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cb0c3d18c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10cb0c3d18c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0fb8085127_1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10fb8085127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0ba02ec24_2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g110ba02ec24_2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f51b72f18_9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g11f51b72f18_9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0466c95e2_8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1400"/>
              <a:buNone/>
            </a:pPr>
            <a:r>
              <a:rPr lang="en-US" sz="1400">
                <a:latin typeface="Roboto Slab"/>
                <a:ea typeface="Roboto Slab"/>
                <a:cs typeface="Roboto Slab"/>
                <a:sym typeface="Roboto Slab"/>
              </a:rPr>
              <a:t>System gets data from two sources: </a:t>
            </a:r>
            <a:r>
              <a:rPr lang="en-US" sz="1400" b="1">
                <a:latin typeface="Roboto Slab"/>
                <a:ea typeface="Roboto Slab"/>
                <a:cs typeface="Roboto Slab"/>
                <a:sym typeface="Roboto Slab"/>
              </a:rPr>
              <a:t>CafeF </a:t>
            </a:r>
            <a:r>
              <a:rPr lang="en-US" sz="1400">
                <a:latin typeface="Roboto Slab"/>
                <a:ea typeface="Roboto Slab"/>
                <a:cs typeface="Roboto Slab"/>
                <a:sym typeface="Roboto Slab"/>
              </a:rPr>
              <a:t>for stock price and </a:t>
            </a:r>
            <a:r>
              <a:rPr lang="en-US" sz="1400" b="1">
                <a:latin typeface="Roboto Slab"/>
                <a:ea typeface="Roboto Slab"/>
                <a:cs typeface="Roboto Slab"/>
                <a:sym typeface="Roboto Slab"/>
              </a:rPr>
              <a:t>VCBS </a:t>
            </a:r>
            <a:r>
              <a:rPr lang="en-US" sz="1400">
                <a:latin typeface="Roboto Slab"/>
                <a:ea typeface="Roboto Slab"/>
                <a:cs typeface="Roboto Slab"/>
                <a:sym typeface="Roboto Slab"/>
              </a:rPr>
              <a:t>for company information. The retrieved data will be mapped to the database of system MongoDB in suitable schema. After that, those data will be pre-processed to prepare for the prediction phase afterwards. Finally, on the monitor of the users shows the chart according to the output of the prediction.</a:t>
            </a:r>
            <a:endParaRPr sz="1400">
              <a:latin typeface="Roboto Slab"/>
              <a:ea typeface="Roboto Slab"/>
              <a:cs typeface="Roboto Slab"/>
              <a:sym typeface="Roboto Slab"/>
            </a:endParaRPr>
          </a:p>
          <a:p>
            <a:pPr marL="0" lvl="0" indent="0" algn="just" rtl="0">
              <a:lnSpc>
                <a:spcPct val="150000"/>
              </a:lnSpc>
              <a:spcBef>
                <a:spcPts val="800"/>
              </a:spcBef>
              <a:spcAft>
                <a:spcPts val="800"/>
              </a:spcAft>
              <a:buClr>
                <a:schemeClr val="dk1"/>
              </a:buClr>
              <a:buSzPts val="1100"/>
              <a:buFont typeface="Arial"/>
              <a:buNone/>
            </a:pPr>
            <a:endParaRPr sz="1400">
              <a:latin typeface="Roboto Slab"/>
              <a:ea typeface="Roboto Slab"/>
              <a:cs typeface="Roboto Slab"/>
              <a:sym typeface="Roboto Slab"/>
            </a:endParaRPr>
          </a:p>
        </p:txBody>
      </p:sp>
      <p:sp>
        <p:nvSpPr>
          <p:cNvPr id="256" name="Google Shape;256;g110466c95e2_8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0ba02ec24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800"/>
              </a:spcAft>
              <a:buClr>
                <a:schemeClr val="dk1"/>
              </a:buClr>
              <a:buSzPts val="1100"/>
              <a:buFont typeface="Arial"/>
              <a:buNone/>
            </a:pPr>
            <a:endParaRPr sz="1400">
              <a:latin typeface="Roboto Slab"/>
              <a:ea typeface="Roboto Slab"/>
              <a:cs typeface="Roboto Slab"/>
              <a:sym typeface="Roboto Slab"/>
            </a:endParaRPr>
          </a:p>
        </p:txBody>
      </p:sp>
      <p:sp>
        <p:nvSpPr>
          <p:cNvPr id="268" name="Google Shape;268;g110ba02ec24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0466c95e2_8_1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g110466c95e2_8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0466c95e2_8_1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110466c95e2_8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0466c95e2_8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110466c95e2_8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0466c95e2_8_1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g110466c95e2_8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0ba02ec24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g110ba02ec24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0b29f0a9b_2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not finish</a:t>
            </a:r>
            <a:endParaRPr/>
          </a:p>
        </p:txBody>
      </p:sp>
      <p:sp>
        <p:nvSpPr>
          <p:cNvPr id="334" name="Google Shape;334;g110b29f0a9b_2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0b29f0a9b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g110b29f0a9b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g110b29f0a9b_2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0466c95e2_8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110466c95e2_8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0466c95e2_8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110466c95e2_8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cb0c3d18c_3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10cb0c3d18c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cb0c3d18c_3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10cb0c3d18c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ideo" Target="https://www.youtube.com/embed/7HOrAqBKvXA?feature=oembed" TargetMode="External"/><Relationship Id="rId5" Type="http://schemas.openxmlformats.org/officeDocument/2006/relationships/image" Target="../media/image12.jpe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hyperlink" Target="https://docs.google.com/document/d/1rHC48gp1uwSA5uRhqhIhrdy0-8lw7k2fyYbqCq4Alcw/edit?usp=sharing"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docs.google.com/spreadsheets/d/1jOUx1llLUkEr1qHbC85JdoBaEx5MchgL/edit#gid=2037360331" TargetMode="External"/><Relationship Id="rId5" Type="http://schemas.openxmlformats.org/officeDocument/2006/relationships/hyperlink" Target="https://docs.google.com/spreadsheets/d/1NF0tWlCwXOXoxYPn73-TNevdu8VhvB7vRN4KKH9grss/edit#gid=924795512" TargetMode="External"/><Relationship Id="rId4" Type="http://schemas.openxmlformats.org/officeDocument/2006/relationships/hyperlink" Target="https://docs.google.com/document/d/1UknmOaBz1ZKWuOVbZa9RhExokG9gTDx4mHNqJUoviQk/edit?usp=sharin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document/d/17jo7pKs-B8mfBrZa_Iy_YcJP0qwYVQ-Zq3n_iWTBFtk/edit?usp=sharing"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0"/>
            <a:ext cx="12192000" cy="7080068"/>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Calibri"/>
                <a:ea typeface="Calibri"/>
                <a:cs typeface="Calibri"/>
                <a:sym typeface="Calibri"/>
              </a:rPr>
              <a:t>2</a:t>
            </a:r>
            <a:endParaRPr sz="1800" b="0" i="0" u="none" strike="noStrike" cap="none" dirty="0">
              <a:solidFill>
                <a:schemeClr val="lt1"/>
              </a:solidFill>
              <a:latin typeface="Calibri"/>
              <a:ea typeface="Calibri"/>
              <a:cs typeface="Calibri"/>
              <a:sym typeface="Calibri"/>
            </a:endParaRPr>
          </a:p>
        </p:txBody>
      </p:sp>
      <p:sp>
        <p:nvSpPr>
          <p:cNvPr id="89" name="Google Shape;89;p1"/>
          <p:cNvSpPr txBox="1"/>
          <p:nvPr/>
        </p:nvSpPr>
        <p:spPr>
          <a:xfrm>
            <a:off x="2241600" y="2705136"/>
            <a:ext cx="7699272"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lt1"/>
                </a:solidFill>
                <a:latin typeface="Roboto Slab"/>
                <a:ea typeface="Roboto Slab"/>
                <a:cs typeface="Roboto Slab"/>
                <a:sym typeface="Roboto Slab"/>
              </a:rPr>
              <a:t>Trading Vision Project (TVP)</a:t>
            </a:r>
            <a:endParaRPr sz="1400" b="0" i="0" u="none" strike="noStrike" cap="none">
              <a:solidFill>
                <a:srgbClr val="000000"/>
              </a:solidFill>
              <a:latin typeface="Arial"/>
              <a:ea typeface="Arial"/>
              <a:cs typeface="Arial"/>
              <a:sym typeface="Arial"/>
            </a:endParaRPr>
          </a:p>
        </p:txBody>
      </p:sp>
      <p:sp>
        <p:nvSpPr>
          <p:cNvPr id="90" name="Google Shape;90;p1"/>
          <p:cNvSpPr txBox="1"/>
          <p:nvPr/>
        </p:nvSpPr>
        <p:spPr>
          <a:xfrm>
            <a:off x="6226768" y="4001193"/>
            <a:ext cx="5127000" cy="3206700"/>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Clr>
                <a:srgbClr val="7ECDFF"/>
              </a:buClr>
              <a:buSzPts val="2000"/>
              <a:buFont typeface="Arial"/>
              <a:buNone/>
            </a:pPr>
            <a:r>
              <a:rPr lang="en-US" sz="2000" b="1" i="0" u="none" strike="noStrike" cap="none">
                <a:solidFill>
                  <a:srgbClr val="7ECDFF"/>
                </a:solidFill>
                <a:latin typeface="Calibri"/>
                <a:ea typeface="Calibri"/>
                <a:cs typeface="Calibri"/>
                <a:sym typeface="Calibri"/>
              </a:rPr>
              <a:t>PRESENTED BY</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chemeClr val="lt1"/>
              </a:buClr>
              <a:buSzPts val="2000"/>
              <a:buFont typeface="Arial"/>
              <a:buNone/>
            </a:pPr>
            <a:r>
              <a:rPr lang="en-US" sz="2000" b="1" i="1" u="none" strike="noStrike" cap="none">
                <a:solidFill>
                  <a:schemeClr val="lt1"/>
                </a:solidFill>
                <a:latin typeface="Calibri"/>
                <a:ea typeface="Calibri"/>
                <a:cs typeface="Calibri"/>
                <a:sym typeface="Calibri"/>
              </a:rPr>
              <a:t>20107793 - Han Ngo Gia </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chemeClr val="lt1"/>
              </a:buClr>
              <a:buSzPts val="2000"/>
              <a:buFont typeface="Arial"/>
              <a:buNone/>
            </a:pPr>
            <a:r>
              <a:rPr lang="en-US" sz="2000" b="1" i="1" u="none" strike="noStrike" cap="none">
                <a:solidFill>
                  <a:schemeClr val="lt1"/>
                </a:solidFill>
                <a:latin typeface="Calibri"/>
                <a:ea typeface="Calibri"/>
                <a:cs typeface="Calibri"/>
                <a:sym typeface="Calibri"/>
              </a:rPr>
              <a:t>20107788 - Nguyen Nguyen Bao</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chemeClr val="lt1"/>
              </a:buClr>
              <a:buSzPts val="2000"/>
              <a:buFont typeface="Arial"/>
              <a:buNone/>
            </a:pPr>
            <a:r>
              <a:rPr lang="en-US" sz="2000" b="1" i="1" u="none" strike="noStrike" cap="none">
                <a:solidFill>
                  <a:schemeClr val="lt1"/>
                </a:solidFill>
                <a:latin typeface="Calibri"/>
                <a:ea typeface="Calibri"/>
                <a:cs typeface="Calibri"/>
                <a:sym typeface="Calibri"/>
              </a:rPr>
              <a:t>20107785 - Minh Quach Hoang</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chemeClr val="lt1"/>
              </a:buClr>
              <a:buSzPts val="2000"/>
              <a:buFont typeface="Arial"/>
              <a:buNone/>
            </a:pPr>
            <a:r>
              <a:rPr lang="en-US" sz="2000" b="1" i="1" u="none" strike="noStrike" cap="none">
                <a:solidFill>
                  <a:schemeClr val="lt1"/>
                </a:solidFill>
                <a:latin typeface="Calibri"/>
                <a:ea typeface="Calibri"/>
                <a:cs typeface="Calibri"/>
                <a:sym typeface="Calibri"/>
              </a:rPr>
              <a:t>20108272 - Thu Nguyen Vu Anh</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rgbClr val="7ECDFF"/>
              </a:buClr>
              <a:buSzPts val="2000"/>
              <a:buFont typeface="Arial"/>
              <a:buNone/>
            </a:pPr>
            <a:r>
              <a:rPr lang="en-US" sz="2000" b="1" i="0" u="none" strike="noStrike" cap="none">
                <a:solidFill>
                  <a:srgbClr val="7ECDFF"/>
                </a:solidFill>
                <a:latin typeface="Calibri"/>
                <a:ea typeface="Calibri"/>
                <a:cs typeface="Calibri"/>
                <a:sym typeface="Calibri"/>
              </a:rPr>
              <a:t>SUPERVISOR</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chemeClr val="lt1"/>
              </a:buClr>
              <a:buSzPts val="2000"/>
              <a:buFont typeface="Arial"/>
              <a:buNone/>
            </a:pPr>
            <a:r>
              <a:rPr lang="en-US" sz="2000" b="1" i="1" u="none" strike="noStrike" cap="none">
                <a:solidFill>
                  <a:schemeClr val="lt1"/>
                </a:solidFill>
                <a:latin typeface="Calibri"/>
                <a:ea typeface="Calibri"/>
                <a:cs typeface="Calibri"/>
                <a:sym typeface="Calibri"/>
              </a:rPr>
              <a:t>Ms. Le Thi Nhan</a:t>
            </a:r>
            <a:endParaRPr sz="2000" b="1" i="1" u="none" strike="noStrike" cap="none">
              <a:solidFill>
                <a:schemeClr val="lt1"/>
              </a:solidFill>
              <a:latin typeface="Calibri"/>
              <a:ea typeface="Calibri"/>
              <a:cs typeface="Calibri"/>
              <a:sym typeface="Calibri"/>
            </a:endParaRPr>
          </a:p>
          <a:p>
            <a:pPr marL="0" marR="0" lvl="0" indent="0" algn="r" rtl="0">
              <a:lnSpc>
                <a:spcPct val="90000"/>
              </a:lnSpc>
              <a:spcBef>
                <a:spcPts val="1000"/>
              </a:spcBef>
              <a:spcAft>
                <a:spcPts val="0"/>
              </a:spcAft>
              <a:buClr>
                <a:schemeClr val="dk1"/>
              </a:buClr>
              <a:buSzPts val="2000"/>
              <a:buFont typeface="Arial"/>
              <a:buNone/>
            </a:pPr>
            <a:endParaRPr sz="2000" b="1" i="1" u="none" strike="noStrike" cap="none">
              <a:solidFill>
                <a:schemeClr val="lt1"/>
              </a:solidFill>
              <a:latin typeface="Calibri"/>
              <a:ea typeface="Calibri"/>
              <a:cs typeface="Calibri"/>
              <a:sym typeface="Calibri"/>
            </a:endParaRPr>
          </a:p>
        </p:txBody>
      </p:sp>
      <p:sp>
        <p:nvSpPr>
          <p:cNvPr id="91" name="Google Shape;91;p1"/>
          <p:cNvSpPr/>
          <p:nvPr/>
        </p:nvSpPr>
        <p:spPr>
          <a:xfrm>
            <a:off x="2565586" y="3540153"/>
            <a:ext cx="7051301" cy="87630"/>
          </a:xfrm>
          <a:prstGeom prst="roundRect">
            <a:avLst>
              <a:gd name="adj" fmla="val 16667"/>
            </a:avLst>
          </a:prstGeom>
          <a:solidFill>
            <a:srgbClr val="92D050"/>
          </a:solidFill>
          <a:ln w="9525"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92" name="Google Shape;92;p1"/>
          <p:cNvPicPr preferRelativeResize="0"/>
          <p:nvPr/>
        </p:nvPicPr>
        <p:blipFill rotWithShape="1">
          <a:blip r:embed="rId4">
            <a:alphaModFix/>
          </a:blip>
          <a:srcRect/>
          <a:stretch/>
        </p:blipFill>
        <p:spPr>
          <a:xfrm>
            <a:off x="10218508" y="726381"/>
            <a:ext cx="1135292" cy="803634"/>
          </a:xfrm>
          <a:prstGeom prst="rect">
            <a:avLst/>
          </a:prstGeom>
          <a:noFill/>
          <a:ln>
            <a:noFill/>
          </a:ln>
        </p:spPr>
      </p:pic>
      <p:pic>
        <p:nvPicPr>
          <p:cNvPr id="93" name="Google Shape;93;p1" descr="Open jobs at Netcompany"/>
          <p:cNvPicPr preferRelativeResize="0"/>
          <p:nvPr/>
        </p:nvPicPr>
        <p:blipFill rotWithShape="1">
          <a:blip r:embed="rId5">
            <a:alphaModFix/>
          </a:blip>
          <a:srcRect/>
          <a:stretch/>
        </p:blipFill>
        <p:spPr>
          <a:xfrm>
            <a:off x="7561559" y="726381"/>
            <a:ext cx="2678783" cy="803634"/>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50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fade">
                                      <p:cBhvr>
                                        <p:cTn id="1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1fa8bd7dd5_2_0"/>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205" name="Google Shape;205;g11fa8bd7dd5_2_0"/>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06" name="Google Shape;206;g11fa8bd7dd5_2_0"/>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07" name="Google Shape;207;g11fa8bd7dd5_2_0"/>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08" name="Google Shape;208;g11fa8bd7dd5_2_0"/>
          <p:cNvSpPr txBox="1"/>
          <p:nvPr/>
        </p:nvSpPr>
        <p:spPr>
          <a:xfrm>
            <a:off x="838200" y="1835400"/>
            <a:ext cx="10442700" cy="1785600"/>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chemeClr val="dk1"/>
                </a:solidFill>
                <a:latin typeface="Roboto Slab"/>
                <a:ea typeface="Roboto Slab"/>
                <a:cs typeface="Roboto Slab"/>
                <a:sym typeface="Roboto Slab"/>
              </a:rPr>
              <a:t>Documents</a:t>
            </a:r>
            <a:r>
              <a:rPr lang="en-US" sz="2000" b="0" i="0" u="none" strike="noStrike" cap="none">
                <a:solidFill>
                  <a:schemeClr val="dk1"/>
                </a:solidFill>
                <a:latin typeface="Roboto Slab"/>
                <a:ea typeface="Roboto Slab"/>
                <a:cs typeface="Roboto Slab"/>
                <a:sym typeface="Roboto Slab"/>
              </a:rPr>
              <a:t>: </a:t>
            </a:r>
            <a:endParaRPr sz="2000" b="0" i="0" u="none" strike="noStrike" cap="none">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Benchmarking Report: We evaluated the CPU performance as well as the length of time it takes to predict a stock. Create a cronjob to automatically predict stock price every day.</a:t>
            </a:r>
            <a:endParaRPr sz="2000" b="0" i="0" u="none" strike="noStrike" cap="none">
              <a:solidFill>
                <a:schemeClr val="dk1"/>
              </a:solidFill>
              <a:latin typeface="Roboto Slab"/>
              <a:ea typeface="Roboto Slab"/>
              <a:cs typeface="Roboto Slab"/>
              <a:sym typeface="Roboto Slab"/>
            </a:endParaRPr>
          </a:p>
        </p:txBody>
      </p:sp>
      <p:pic>
        <p:nvPicPr>
          <p:cNvPr id="209" name="Google Shape;209;g11fa8bd7dd5_2_0"/>
          <p:cNvPicPr preferRelativeResize="0"/>
          <p:nvPr/>
        </p:nvPicPr>
        <p:blipFill rotWithShape="1">
          <a:blip r:embed="rId4">
            <a:alphaModFix/>
          </a:blip>
          <a:srcRect/>
          <a:stretch/>
        </p:blipFill>
        <p:spPr>
          <a:xfrm>
            <a:off x="1495846" y="1927002"/>
            <a:ext cx="939549" cy="939549"/>
          </a:xfrm>
          <a:prstGeom prst="rect">
            <a:avLst/>
          </a:prstGeom>
          <a:noFill/>
          <a:ln>
            <a:noFill/>
          </a:ln>
        </p:spPr>
      </p:pic>
      <p:sp>
        <p:nvSpPr>
          <p:cNvPr id="210" name="Google Shape;210;g11fa8bd7dd5_2_0"/>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9</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700"/>
                                        <p:tgtEl>
                                          <p:spTgt spid="204"/>
                                        </p:tgtEl>
                                      </p:cBhvr>
                                    </p:animEffect>
                                  </p:childTnLst>
                                </p:cTn>
                              </p:par>
                              <p:par>
                                <p:cTn id="8" presetID="2" presetClass="entr" presetSubtype="2"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 calcmode="lin" valueType="num">
                                      <p:cBhvr additive="base">
                                        <p:cTn id="10" dur="500"/>
                                        <p:tgtEl>
                                          <p:spTgt spid="2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0cb0c3d18c_3_0"/>
          <p:cNvSpPr txBox="1"/>
          <p:nvPr/>
        </p:nvSpPr>
        <p:spPr>
          <a:xfrm>
            <a:off x="1142925" y="1381800"/>
            <a:ext cx="10293900" cy="41406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b="1">
                <a:solidFill>
                  <a:schemeClr val="dk1"/>
                </a:solidFill>
                <a:latin typeface="Roboto Slab"/>
                <a:ea typeface="Roboto Slab"/>
                <a:cs typeface="Roboto Slab"/>
                <a:sym typeface="Roboto Slab"/>
              </a:rPr>
              <a:t>					</a:t>
            </a:r>
            <a:r>
              <a:rPr lang="en-US" sz="2200" b="1">
                <a:solidFill>
                  <a:schemeClr val="dk1"/>
                </a:solidFill>
                <a:latin typeface="Roboto Slab"/>
                <a:ea typeface="Roboto Slab"/>
                <a:cs typeface="Roboto Slab"/>
                <a:sym typeface="Roboto Slab"/>
              </a:rPr>
              <a:t>Data</a:t>
            </a:r>
            <a:endParaRPr sz="2000" b="1">
              <a:solidFill>
                <a:schemeClr val="dk1"/>
              </a:solidFill>
              <a:latin typeface="Roboto Slab"/>
              <a:ea typeface="Roboto Slab"/>
              <a:cs typeface="Roboto Slab"/>
              <a:sym typeface="Roboto Slab"/>
            </a:endParaRPr>
          </a:p>
          <a:p>
            <a:pPr marL="2743200" marR="0" lvl="5"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Set up all necessary collections in MongoDB</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Stock company information</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Query for prediction</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Stock prices</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Predicting information</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Reminders</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Favorites</a:t>
            </a:r>
            <a:endParaRPr sz="2000">
              <a:solidFill>
                <a:schemeClr val="dk1"/>
              </a:solidFill>
              <a:latin typeface="Roboto Slab"/>
              <a:ea typeface="Roboto Slab"/>
              <a:cs typeface="Roboto Slab"/>
              <a:sym typeface="Roboto Slab"/>
            </a:endParaRPr>
          </a:p>
          <a:p>
            <a:pPr marL="3200400" marR="0" lvl="6"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Users</a:t>
            </a:r>
            <a:endParaRPr sz="2000">
              <a:solidFill>
                <a:schemeClr val="dk1"/>
              </a:solidFill>
              <a:latin typeface="Roboto Slab"/>
              <a:ea typeface="Roboto Slab"/>
              <a:cs typeface="Roboto Slab"/>
              <a:sym typeface="Roboto Slab"/>
            </a:endParaRPr>
          </a:p>
        </p:txBody>
      </p:sp>
      <p:sp>
        <p:nvSpPr>
          <p:cNvPr id="216" name="Google Shape;216;g10cb0c3d18c_3_0"/>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217" name="Google Shape;217;g10cb0c3d18c_3_0"/>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18" name="Google Shape;218;g10cb0c3d18c_3_0"/>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19" name="Google Shape;219;g10cb0c3d18c_3_0"/>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pic>
        <p:nvPicPr>
          <p:cNvPr id="220" name="Google Shape;220;g10cb0c3d18c_3_0"/>
          <p:cNvPicPr preferRelativeResize="0"/>
          <p:nvPr/>
        </p:nvPicPr>
        <p:blipFill rotWithShape="1">
          <a:blip r:embed="rId4">
            <a:alphaModFix/>
          </a:blip>
          <a:srcRect/>
          <a:stretch/>
        </p:blipFill>
        <p:spPr>
          <a:xfrm>
            <a:off x="1632499" y="1776851"/>
            <a:ext cx="939549" cy="939549"/>
          </a:xfrm>
          <a:prstGeom prst="rect">
            <a:avLst/>
          </a:prstGeom>
          <a:noFill/>
          <a:ln>
            <a:noFill/>
          </a:ln>
        </p:spPr>
      </p:pic>
      <p:sp>
        <p:nvSpPr>
          <p:cNvPr id="221" name="Google Shape;221;g10cb0c3d18c_3_0"/>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9</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700"/>
                                        <p:tgtEl>
                                          <p:spTgt spid="216"/>
                                        </p:tgtEl>
                                      </p:cBhvr>
                                    </p:animEffect>
                                  </p:childTnLst>
                                </p:cTn>
                              </p:par>
                              <p:par>
                                <p:cTn id="8" presetID="2" presetClass="entr" presetSubtype="2"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 calcmode="lin" valueType="num">
                                      <p:cBhvr additive="base">
                                        <p:cTn id="10" dur="500"/>
                                        <p:tgtEl>
                                          <p:spTgt spid="21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0fb8085127_1_11"/>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227" name="Google Shape;227;g10fb8085127_1_11"/>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28" name="Google Shape;228;g10fb8085127_1_11"/>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29" name="Google Shape;229;g10fb8085127_1_11"/>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30" name="Google Shape;230;g10fb8085127_1_11"/>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1</a:t>
            </a:r>
            <a:r>
              <a:rPr lang="en-US" sz="1500" b="1">
                <a:solidFill>
                  <a:srgbClr val="003A5F"/>
                </a:solidFill>
                <a:latin typeface="Roboto Slab"/>
                <a:ea typeface="Roboto Slab"/>
                <a:cs typeface="Roboto Slab"/>
                <a:sym typeface="Roboto Slab"/>
              </a:rPr>
              <a:t>0</a:t>
            </a:r>
            <a:endParaRPr sz="1400" b="0" i="0" u="none" strike="noStrike" cap="none">
              <a:solidFill>
                <a:srgbClr val="000000"/>
              </a:solidFill>
              <a:latin typeface="Arial"/>
              <a:ea typeface="Arial"/>
              <a:cs typeface="Arial"/>
              <a:sym typeface="Arial"/>
            </a:endParaRPr>
          </a:p>
        </p:txBody>
      </p:sp>
      <p:pic>
        <p:nvPicPr>
          <p:cNvPr id="231" name="Google Shape;231;g10fb8085127_1_11"/>
          <p:cNvPicPr preferRelativeResize="0"/>
          <p:nvPr/>
        </p:nvPicPr>
        <p:blipFill>
          <a:blip r:embed="rId4">
            <a:alphaModFix/>
          </a:blip>
          <a:stretch>
            <a:fillRect/>
          </a:stretch>
        </p:blipFill>
        <p:spPr>
          <a:xfrm>
            <a:off x="102663" y="998450"/>
            <a:ext cx="11985922" cy="5572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700"/>
                                        <p:tgtEl>
                                          <p:spTgt spid="226"/>
                                        </p:tgtEl>
                                      </p:cBhvr>
                                    </p:animEffect>
                                  </p:childTnLst>
                                </p:cTn>
                              </p:par>
                              <p:par>
                                <p:cTn id="8" presetID="2" presetClass="entr" presetSubtype="2" fill="hold" nodeType="withEffect">
                                  <p:stCondLst>
                                    <p:cond delay="0"/>
                                  </p:stCondLst>
                                  <p:childTnLst>
                                    <p:set>
                                      <p:cBhvr>
                                        <p:cTn id="9" dur="1" fill="hold">
                                          <p:stCondLst>
                                            <p:cond delay="0"/>
                                          </p:stCondLst>
                                        </p:cTn>
                                        <p:tgtEl>
                                          <p:spTgt spid="228"/>
                                        </p:tgtEl>
                                        <p:attrNameLst>
                                          <p:attrName>style.visibility</p:attrName>
                                        </p:attrNameLst>
                                      </p:cBhvr>
                                      <p:to>
                                        <p:strVal val="visible"/>
                                      </p:to>
                                    </p:set>
                                    <p:anim calcmode="lin" valueType="num">
                                      <p:cBhvr additive="base">
                                        <p:cTn id="10" dur="500"/>
                                        <p:tgtEl>
                                          <p:spTgt spid="22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10ba02ec24_2_2"/>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237" name="Google Shape;237;g110ba02ec24_2_2"/>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38" name="Google Shape;238;g110ba02ec24_2_2"/>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39" name="Google Shape;239;g110ba02ec24_2_2"/>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40" name="Google Shape;240;g110ba02ec24_2_2"/>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11</a:t>
            </a:r>
            <a:endParaRPr sz="1400" b="0" i="0" u="none" strike="noStrike" cap="none">
              <a:solidFill>
                <a:srgbClr val="000000"/>
              </a:solidFill>
              <a:latin typeface="Arial"/>
              <a:ea typeface="Arial"/>
              <a:cs typeface="Arial"/>
              <a:sym typeface="Arial"/>
            </a:endParaRPr>
          </a:p>
        </p:txBody>
      </p:sp>
      <p:sp>
        <p:nvSpPr>
          <p:cNvPr id="241" name="Google Shape;241;g110ba02ec24_2_2"/>
          <p:cNvSpPr txBox="1"/>
          <p:nvPr/>
        </p:nvSpPr>
        <p:spPr>
          <a:xfrm>
            <a:off x="2613175" y="1754375"/>
            <a:ext cx="7263300" cy="3678600"/>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200" b="1">
                <a:solidFill>
                  <a:schemeClr val="dk1"/>
                </a:solidFill>
                <a:latin typeface="Roboto Slab"/>
                <a:ea typeface="Roboto Slab"/>
                <a:cs typeface="Roboto Slab"/>
                <a:sym typeface="Roboto Slab"/>
              </a:rPr>
              <a:t>Website</a:t>
            </a:r>
            <a:endParaRPr sz="2200" b="1">
              <a:solidFill>
                <a:schemeClr val="dk1"/>
              </a:solidFill>
              <a:latin typeface="Roboto Slab"/>
              <a:ea typeface="Roboto Slab"/>
              <a:cs typeface="Roboto Slab"/>
              <a:sym typeface="Roboto Slab"/>
            </a:endParaRPr>
          </a:p>
          <a:p>
            <a:pPr marL="1828800" marR="0" lvl="0" indent="0" algn="just" rtl="0">
              <a:lnSpc>
                <a:spcPct val="150000"/>
              </a:lnSpc>
              <a:spcBef>
                <a:spcPts val="0"/>
              </a:spcBef>
              <a:spcAft>
                <a:spcPts val="0"/>
              </a:spcAft>
              <a:buClr>
                <a:srgbClr val="000000"/>
              </a:buClr>
              <a:buSzPts val="2000"/>
              <a:buFont typeface="Arial"/>
              <a:buNone/>
            </a:pPr>
            <a:r>
              <a:rPr lang="en-US" sz="2000">
                <a:solidFill>
                  <a:schemeClr val="dk1"/>
                </a:solidFill>
                <a:latin typeface="Roboto Slab"/>
                <a:ea typeface="Roboto Slab"/>
                <a:cs typeface="Roboto Slab"/>
                <a:sym typeface="Roboto Slab"/>
              </a:rPr>
              <a:t>What we complete:</a:t>
            </a:r>
            <a:endParaRPr sz="2000">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All the website’s UI</a:t>
            </a:r>
            <a:endParaRPr sz="2000">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Set up all necessary APIs for the website</a:t>
            </a:r>
            <a:endParaRPr sz="2000">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Implement fundamental functions</a:t>
            </a:r>
            <a:endParaRPr sz="2000">
              <a:solidFill>
                <a:schemeClr val="dk1"/>
              </a:solidFill>
              <a:latin typeface="Roboto Slab"/>
              <a:ea typeface="Roboto Slab"/>
              <a:cs typeface="Roboto Slab"/>
              <a:sym typeface="Roboto Slab"/>
            </a:endParaRPr>
          </a:p>
          <a:p>
            <a:pPr marL="457200" marR="0" lvl="0" indent="0" algn="just" rtl="0">
              <a:lnSpc>
                <a:spcPct val="150000"/>
              </a:lnSpc>
              <a:spcBef>
                <a:spcPts val="0"/>
              </a:spcBef>
              <a:spcAft>
                <a:spcPts val="0"/>
              </a:spcAft>
              <a:buNone/>
            </a:pPr>
            <a:endParaRPr sz="2000">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The next video shows the demo of the web app</a:t>
            </a:r>
            <a:endParaRPr sz="2000">
              <a:solidFill>
                <a:schemeClr val="dk1"/>
              </a:solidFill>
              <a:latin typeface="Roboto Slab"/>
              <a:ea typeface="Roboto Slab"/>
              <a:cs typeface="Roboto Slab"/>
              <a:sym typeface="Roboto Slab"/>
            </a:endParaRPr>
          </a:p>
        </p:txBody>
      </p:sp>
      <p:pic>
        <p:nvPicPr>
          <p:cNvPr id="242" name="Google Shape;242;g110ba02ec24_2_2"/>
          <p:cNvPicPr preferRelativeResize="0"/>
          <p:nvPr/>
        </p:nvPicPr>
        <p:blipFill rotWithShape="1">
          <a:blip r:embed="rId4">
            <a:alphaModFix/>
          </a:blip>
          <a:srcRect/>
          <a:stretch/>
        </p:blipFill>
        <p:spPr>
          <a:xfrm>
            <a:off x="2613175" y="1959650"/>
            <a:ext cx="939549" cy="9395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1700"/>
                                        <p:tgtEl>
                                          <p:spTgt spid="236"/>
                                        </p:tgtEl>
                                      </p:cBhvr>
                                    </p:animEffect>
                                  </p:childTnLst>
                                </p:cTn>
                              </p:par>
                              <p:par>
                                <p:cTn id="8" presetID="2" presetClass="entr" presetSubtype="2" fill="hold" nodeType="withEffect">
                                  <p:stCondLst>
                                    <p:cond delay="0"/>
                                  </p:stCondLst>
                                  <p:childTnLst>
                                    <p:set>
                                      <p:cBhvr>
                                        <p:cTn id="9" dur="1" fill="hold">
                                          <p:stCondLst>
                                            <p:cond delay="0"/>
                                          </p:stCondLst>
                                        </p:cTn>
                                        <p:tgtEl>
                                          <p:spTgt spid="238"/>
                                        </p:tgtEl>
                                        <p:attrNameLst>
                                          <p:attrName>style.visibility</p:attrName>
                                        </p:attrNameLst>
                                      </p:cBhvr>
                                      <p:to>
                                        <p:strVal val="visible"/>
                                      </p:to>
                                    </p:set>
                                    <p:anim calcmode="lin" valueType="num">
                                      <p:cBhvr additive="base">
                                        <p:cTn id="10" dur="500"/>
                                        <p:tgtEl>
                                          <p:spTgt spid="2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11f51b72f18_9_19"/>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248" name="Google Shape;248;g11f51b72f18_9_19"/>
          <p:cNvSpPr/>
          <p:nvPr/>
        </p:nvSpPr>
        <p:spPr>
          <a:xfrm>
            <a:off x="0" y="6723529"/>
            <a:ext cx="12192000" cy="147900"/>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49" name="Google Shape;249;g11f51b72f18_9_19"/>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50" name="Google Shape;250;g11f51b72f18_9_19"/>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51" name="Google Shape;251;g11f51b72f18_9_19"/>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1</a:t>
            </a:r>
            <a:r>
              <a:rPr lang="en-US" sz="1500" b="1">
                <a:solidFill>
                  <a:srgbClr val="003A5F"/>
                </a:solidFill>
                <a:latin typeface="Roboto Slab"/>
                <a:ea typeface="Roboto Slab"/>
                <a:cs typeface="Roboto Slab"/>
                <a:sym typeface="Roboto Slab"/>
              </a:rPr>
              <a:t>2</a:t>
            </a:r>
            <a:endParaRPr sz="1400" b="0" i="0" u="none" strike="noStrike" cap="none">
              <a:solidFill>
                <a:srgbClr val="000000"/>
              </a:solidFill>
              <a:latin typeface="Arial"/>
              <a:ea typeface="Arial"/>
              <a:cs typeface="Arial"/>
              <a:sym typeface="Arial"/>
            </a:endParaRPr>
          </a:p>
        </p:txBody>
      </p:sp>
      <p:sp>
        <p:nvSpPr>
          <p:cNvPr id="252" name="Google Shape;252;g11f51b72f18_9_19"/>
          <p:cNvSpPr txBox="1"/>
          <p:nvPr/>
        </p:nvSpPr>
        <p:spPr>
          <a:xfrm>
            <a:off x="3177101" y="1135838"/>
            <a:ext cx="9207600" cy="861900"/>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000" b="1">
                <a:solidFill>
                  <a:schemeClr val="dk1"/>
                </a:solidFill>
                <a:latin typeface="Roboto Slab"/>
                <a:ea typeface="Roboto Slab"/>
                <a:cs typeface="Roboto Slab"/>
                <a:sym typeface="Roboto Slab"/>
              </a:rPr>
              <a:t>Website demo</a:t>
            </a:r>
            <a:endParaRPr sz="2000" b="0" i="0" u="none" strike="noStrike" cap="none">
              <a:solidFill>
                <a:schemeClr val="dk1"/>
              </a:solidFill>
              <a:latin typeface="Roboto Slab"/>
              <a:ea typeface="Roboto Slab"/>
              <a:cs typeface="Roboto Slab"/>
              <a:sym typeface="Roboto Slab"/>
            </a:endParaRPr>
          </a:p>
          <a:p>
            <a:pPr marL="457200" marR="0" lvl="0" indent="0" algn="just" rtl="0">
              <a:lnSpc>
                <a:spcPct val="150000"/>
              </a:lnSpc>
              <a:spcBef>
                <a:spcPts val="0"/>
              </a:spcBef>
              <a:spcAft>
                <a:spcPts val="0"/>
              </a:spcAft>
              <a:buNone/>
            </a:pPr>
            <a:endParaRPr sz="2000">
              <a:solidFill>
                <a:schemeClr val="dk1"/>
              </a:solidFill>
              <a:latin typeface="Roboto Slab"/>
              <a:ea typeface="Roboto Slab"/>
              <a:cs typeface="Roboto Slab"/>
              <a:sym typeface="Roboto Slab"/>
            </a:endParaRPr>
          </a:p>
        </p:txBody>
      </p:sp>
      <p:pic>
        <p:nvPicPr>
          <p:cNvPr id="2" name="Online Media 1" title="Trading Vision">
            <a:hlinkClick r:id="" action="ppaction://media"/>
            <a:extLst>
              <a:ext uri="{FF2B5EF4-FFF2-40B4-BE49-F238E27FC236}">
                <a16:creationId xmlns:a16="http://schemas.microsoft.com/office/drawing/2014/main" id="{09DDBF5B-9C8F-417B-9C0F-EB229E03E5B4}"/>
              </a:ext>
            </a:extLst>
          </p:cNvPr>
          <p:cNvPicPr>
            <a:picLocks noRot="1" noChangeAspect="1"/>
          </p:cNvPicPr>
          <p:nvPr>
            <a:videoFile r:link="rId1"/>
          </p:nvPr>
        </p:nvPicPr>
        <p:blipFill>
          <a:blip r:embed="rId5"/>
          <a:stretch>
            <a:fillRect/>
          </a:stretch>
        </p:blipFill>
        <p:spPr>
          <a:xfrm>
            <a:off x="1402976" y="1151000"/>
            <a:ext cx="9592892" cy="54199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700"/>
                                        <p:tgtEl>
                                          <p:spTgt spid="247"/>
                                        </p:tgtEl>
                                      </p:cBhvr>
                                    </p:animEffect>
                                  </p:childTnLst>
                                </p:cTn>
                              </p:par>
                              <p:par>
                                <p:cTn id="8" presetID="2" presetClass="entr" presetSubtype="2" fill="hold" nodeType="withEffect">
                                  <p:stCondLst>
                                    <p:cond delay="0"/>
                                  </p:stCondLst>
                                  <p:childTnLst>
                                    <p:set>
                                      <p:cBhvr>
                                        <p:cTn id="9" dur="1" fill="hold">
                                          <p:stCondLst>
                                            <p:cond delay="0"/>
                                          </p:stCondLst>
                                        </p:cTn>
                                        <p:tgtEl>
                                          <p:spTgt spid="249"/>
                                        </p:tgtEl>
                                        <p:attrNameLst>
                                          <p:attrName>style.visibility</p:attrName>
                                        </p:attrNameLst>
                                      </p:cBhvr>
                                      <p:to>
                                        <p:strVal val="visible"/>
                                      </p:to>
                                    </p:set>
                                    <p:anim calcmode="lin" valueType="num">
                                      <p:cBhvr additive="base">
                                        <p:cTn id="10" dur="500"/>
                                        <p:tgtEl>
                                          <p:spTgt spid="24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2"/>
                </p:tgtEl>
              </p:cMediaNode>
            </p:video>
            <p:seq concurrent="1" nextAc="seek">
              <p:cTn id="16" restart="whenNotActive" fill="hold" evtFilter="cancelBubble" nodeType="interactiveSeq">
                <p:stCondLst>
                  <p:cond evt="onClick" delay="0">
                    <p:tgtEl>
                      <p:spTgt spid="2"/>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110466c95e2_8_35"/>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9" name="Google Shape;259;g110466c95e2_8_35"/>
          <p:cNvCxnSpPr/>
          <p:nvPr/>
        </p:nvCxnSpPr>
        <p:spPr>
          <a:xfrm>
            <a:off x="3984171" y="945197"/>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60" name="Google Shape;260;g110466c95e2_8_35"/>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pic>
        <p:nvPicPr>
          <p:cNvPr id="261" name="Google Shape;261;g110466c95e2_8_35"/>
          <p:cNvPicPr preferRelativeResize="0"/>
          <p:nvPr/>
        </p:nvPicPr>
        <p:blipFill rotWithShape="1">
          <a:blip r:embed="rId4">
            <a:alphaModFix/>
          </a:blip>
          <a:srcRect/>
          <a:stretch/>
        </p:blipFill>
        <p:spPr>
          <a:xfrm>
            <a:off x="529825" y="2210025"/>
            <a:ext cx="10967398" cy="3352351"/>
          </a:xfrm>
          <a:prstGeom prst="rect">
            <a:avLst/>
          </a:prstGeom>
          <a:noFill/>
          <a:ln>
            <a:noFill/>
          </a:ln>
        </p:spPr>
      </p:pic>
      <p:sp>
        <p:nvSpPr>
          <p:cNvPr id="262" name="Google Shape;262;g110466c95e2_8_35"/>
          <p:cNvSpPr txBox="1"/>
          <p:nvPr/>
        </p:nvSpPr>
        <p:spPr>
          <a:xfrm>
            <a:off x="114097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1</a:t>
            </a:r>
            <a:r>
              <a:rPr lang="en-US" sz="1500" b="1">
                <a:solidFill>
                  <a:srgbClr val="003A5F"/>
                </a:solidFill>
                <a:latin typeface="Roboto Slab"/>
                <a:ea typeface="Roboto Slab"/>
                <a:cs typeface="Roboto Slab"/>
                <a:sym typeface="Roboto Slab"/>
              </a:rPr>
              <a:t>3</a:t>
            </a:r>
            <a:endParaRPr sz="1400" b="0" i="0" u="none" strike="noStrike" cap="none">
              <a:solidFill>
                <a:srgbClr val="000000"/>
              </a:solidFill>
              <a:latin typeface="Arial"/>
              <a:ea typeface="Arial"/>
              <a:cs typeface="Arial"/>
              <a:sym typeface="Arial"/>
            </a:endParaRPr>
          </a:p>
        </p:txBody>
      </p:sp>
      <p:sp>
        <p:nvSpPr>
          <p:cNvPr id="263" name="Google Shape;263;g110466c95e2_8_35"/>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pic>
        <p:nvPicPr>
          <p:cNvPr id="264" name="Google Shape;264;g110466c95e2_8_35"/>
          <p:cNvPicPr preferRelativeResize="0"/>
          <p:nvPr/>
        </p:nvPicPr>
        <p:blipFill rotWithShape="1">
          <a:blip r:embed="rId5">
            <a:alphaModFix/>
          </a:blip>
          <a:srcRect/>
          <a:stretch/>
        </p:blipFill>
        <p:spPr>
          <a:xfrm>
            <a:off x="1828575" y="1295175"/>
            <a:ext cx="755599" cy="755599"/>
          </a:xfrm>
          <a:prstGeom prst="rect">
            <a:avLst/>
          </a:prstGeom>
          <a:noFill/>
          <a:ln>
            <a:noFill/>
          </a:ln>
        </p:spPr>
      </p:pic>
      <p:sp>
        <p:nvSpPr>
          <p:cNvPr id="265" name="Google Shape;265;g110466c95e2_8_35"/>
          <p:cNvSpPr txBox="1"/>
          <p:nvPr/>
        </p:nvSpPr>
        <p:spPr>
          <a:xfrm>
            <a:off x="997650" y="1508725"/>
            <a:ext cx="10335900" cy="400200"/>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chemeClr val="dk1"/>
                </a:solidFill>
                <a:latin typeface="Roboto Slab"/>
                <a:ea typeface="Roboto Slab"/>
                <a:cs typeface="Roboto Slab"/>
                <a:sym typeface="Roboto Slab"/>
              </a:rPr>
              <a:t>Fetch data</a:t>
            </a:r>
            <a:r>
              <a:rPr lang="en-US" sz="2000" b="0" i="0" u="none" strike="noStrike" cap="none">
                <a:solidFill>
                  <a:schemeClr val="dk1"/>
                </a:solidFill>
                <a:latin typeface="Roboto Slab"/>
                <a:ea typeface="Roboto Slab"/>
                <a:cs typeface="Roboto Slab"/>
                <a:sym typeface="Roboto Slab"/>
              </a:rPr>
              <a:t>: </a:t>
            </a:r>
            <a:endParaRPr sz="2000" b="0" i="0" u="none" strike="noStrike" cap="none">
              <a:solidFill>
                <a:schemeClr val="dk1"/>
              </a:solidFill>
              <a:latin typeface="Roboto Slab"/>
              <a:ea typeface="Roboto Slab"/>
              <a:cs typeface="Roboto Slab"/>
              <a:sym typeface="Roboto Sla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9"/>
                                        </p:tgtEl>
                                        <p:attrNameLst>
                                          <p:attrName>style.visibility</p:attrName>
                                        </p:attrNameLst>
                                      </p:cBhvr>
                                      <p:to>
                                        <p:strVal val="visible"/>
                                      </p:to>
                                    </p:set>
                                    <p:anim calcmode="lin" valueType="num">
                                      <p:cBhvr additive="base">
                                        <p:cTn id="7" dur="500"/>
                                        <p:tgtEl>
                                          <p:spTgt spid="25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10ba02ec24_0_2"/>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71" name="Google Shape;271;g110ba02ec24_0_2"/>
          <p:cNvCxnSpPr/>
          <p:nvPr/>
        </p:nvCxnSpPr>
        <p:spPr>
          <a:xfrm>
            <a:off x="3984171" y="945197"/>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72" name="Google Shape;272;g110ba02ec24_0_2"/>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73" name="Google Shape;273;g110ba02ec24_0_2"/>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274" name="Google Shape;274;g110ba02ec24_0_2"/>
          <p:cNvSpPr txBox="1"/>
          <p:nvPr/>
        </p:nvSpPr>
        <p:spPr>
          <a:xfrm>
            <a:off x="114097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1</a:t>
            </a:r>
            <a:r>
              <a:rPr lang="en-US" sz="1500" b="1">
                <a:solidFill>
                  <a:srgbClr val="003A5F"/>
                </a:solidFill>
                <a:latin typeface="Roboto Slab"/>
                <a:ea typeface="Roboto Slab"/>
                <a:cs typeface="Roboto Slab"/>
                <a:sym typeface="Roboto Slab"/>
              </a:rPr>
              <a:t>4</a:t>
            </a:r>
            <a:endParaRPr sz="1400" b="0" i="0" u="none" strike="noStrike" cap="none">
              <a:solidFill>
                <a:srgbClr val="000000"/>
              </a:solidFill>
              <a:latin typeface="Arial"/>
              <a:ea typeface="Arial"/>
              <a:cs typeface="Arial"/>
              <a:sym typeface="Arial"/>
            </a:endParaRPr>
          </a:p>
        </p:txBody>
      </p:sp>
      <p:pic>
        <p:nvPicPr>
          <p:cNvPr id="275" name="Google Shape;275;g110ba02ec24_0_2"/>
          <p:cNvPicPr preferRelativeResize="0"/>
          <p:nvPr/>
        </p:nvPicPr>
        <p:blipFill>
          <a:blip r:embed="rId4">
            <a:alphaModFix/>
          </a:blip>
          <a:stretch>
            <a:fillRect/>
          </a:stretch>
        </p:blipFill>
        <p:spPr>
          <a:xfrm>
            <a:off x="2599700" y="1048480"/>
            <a:ext cx="6165887" cy="5420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 calcmode="lin" valueType="num">
                                      <p:cBhvr additive="base">
                                        <p:cTn id="7" dur="500"/>
                                        <p:tgtEl>
                                          <p:spTgt spid="27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10466c95e2_8_126"/>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Remaining Tasks</a:t>
            </a:r>
            <a:endParaRPr sz="1400" b="0" i="0" u="none" strike="noStrike" cap="none">
              <a:solidFill>
                <a:srgbClr val="000000"/>
              </a:solidFill>
              <a:latin typeface="Arial"/>
              <a:ea typeface="Arial"/>
              <a:cs typeface="Arial"/>
              <a:sym typeface="Arial"/>
            </a:endParaRPr>
          </a:p>
        </p:txBody>
      </p:sp>
      <p:sp>
        <p:nvSpPr>
          <p:cNvPr id="281" name="Google Shape;281;g110466c95e2_8_126"/>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82" name="Google Shape;282;g110466c95e2_8_126"/>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283" name="Google Shape;283;g110466c95e2_8_126"/>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84" name="Google Shape;284;g110466c95e2_8_126"/>
          <p:cNvSpPr txBox="1"/>
          <p:nvPr/>
        </p:nvSpPr>
        <p:spPr>
          <a:xfrm>
            <a:off x="11333546" y="3063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15</a:t>
            </a:r>
            <a:endParaRPr sz="1500" b="1" i="0" u="none" strike="noStrike" cap="none">
              <a:solidFill>
                <a:srgbClr val="003A5F"/>
              </a:solidFill>
              <a:latin typeface="Roboto Slab"/>
              <a:ea typeface="Roboto Slab"/>
              <a:cs typeface="Roboto Slab"/>
              <a:sym typeface="Roboto Slab"/>
            </a:endParaRPr>
          </a:p>
        </p:txBody>
      </p:sp>
      <p:pic>
        <p:nvPicPr>
          <p:cNvPr id="285" name="Google Shape;285;g110466c95e2_8_126"/>
          <p:cNvPicPr preferRelativeResize="0"/>
          <p:nvPr/>
        </p:nvPicPr>
        <p:blipFill rotWithShape="1">
          <a:blip r:embed="rId4">
            <a:alphaModFix/>
          </a:blip>
          <a:srcRect/>
          <a:stretch/>
        </p:blipFill>
        <p:spPr>
          <a:xfrm>
            <a:off x="2791520" y="1904264"/>
            <a:ext cx="594872" cy="861900"/>
          </a:xfrm>
          <a:prstGeom prst="rect">
            <a:avLst/>
          </a:prstGeom>
          <a:noFill/>
          <a:ln>
            <a:noFill/>
          </a:ln>
        </p:spPr>
      </p:pic>
      <p:sp>
        <p:nvSpPr>
          <p:cNvPr id="286" name="Google Shape;286;g110466c95e2_8_126"/>
          <p:cNvSpPr txBox="1"/>
          <p:nvPr/>
        </p:nvSpPr>
        <p:spPr>
          <a:xfrm>
            <a:off x="2366853" y="1696100"/>
            <a:ext cx="7458300" cy="3632700"/>
          </a:xfrm>
          <a:prstGeom prst="rect">
            <a:avLst/>
          </a:prstGeom>
          <a:noFill/>
          <a:ln>
            <a:noFill/>
          </a:ln>
        </p:spPr>
        <p:txBody>
          <a:bodyPr spcFirstLastPara="1" wrap="square" lIns="91425" tIns="45700" rIns="91425" bIns="45700" anchor="t" anchorCtr="0">
            <a:spAutoFit/>
          </a:bodyPr>
          <a:lstStyle/>
          <a:p>
            <a:pPr marL="137160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chemeClr val="dk1"/>
                </a:solidFill>
                <a:latin typeface="Roboto Slab"/>
                <a:ea typeface="Roboto Slab"/>
                <a:cs typeface="Roboto Slab"/>
                <a:sym typeface="Roboto Slab"/>
              </a:rPr>
              <a:t>	</a:t>
            </a:r>
            <a:r>
              <a:rPr lang="en-US" sz="2000" b="1" i="0" u="none" strike="noStrike" cap="none">
                <a:solidFill>
                  <a:schemeClr val="dk1"/>
                </a:solidFill>
                <a:latin typeface="Roboto Slab"/>
                <a:ea typeface="Roboto Slab"/>
                <a:cs typeface="Roboto Slab"/>
                <a:sym typeface="Roboto Slab"/>
              </a:rPr>
              <a:t>Implementation</a:t>
            </a:r>
            <a:r>
              <a:rPr lang="en-US" sz="2000" b="0" i="0" u="none" strike="noStrike" cap="none">
                <a:solidFill>
                  <a:schemeClr val="dk1"/>
                </a:solidFill>
                <a:latin typeface="Roboto Slab"/>
                <a:ea typeface="Roboto Slab"/>
                <a:cs typeface="Roboto Slab"/>
                <a:sym typeface="Roboto Slab"/>
              </a:rPr>
              <a:t>:</a:t>
            </a:r>
            <a:endParaRPr sz="2000" b="0" i="0" u="none" strike="noStrike" cap="none">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Modify and improve</a:t>
            </a:r>
            <a:r>
              <a:rPr lang="en-US" sz="2000" b="0" i="0" u="none" strike="noStrike" cap="none">
                <a:solidFill>
                  <a:schemeClr val="dk1"/>
                </a:solidFill>
                <a:latin typeface="Roboto Slab"/>
                <a:ea typeface="Roboto Slab"/>
                <a:cs typeface="Roboto Slab"/>
                <a:sym typeface="Roboto Slab"/>
              </a:rPr>
              <a:t> </a:t>
            </a:r>
            <a:r>
              <a:rPr lang="en-US" sz="2000">
                <a:solidFill>
                  <a:schemeClr val="dk1"/>
                </a:solidFill>
                <a:latin typeface="Roboto Slab"/>
                <a:ea typeface="Roboto Slab"/>
                <a:cs typeface="Roboto Slab"/>
                <a:sym typeface="Roboto Slab"/>
              </a:rPr>
              <a:t>API code in backend.</a:t>
            </a:r>
            <a:endParaRPr sz="2000" b="0" i="0" u="none" strike="noStrike" cap="none">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Fix some user interfaces:</a:t>
            </a:r>
            <a:endParaRPr sz="2000">
              <a:solidFill>
                <a:schemeClr val="dk1"/>
              </a:solidFill>
              <a:latin typeface="Roboto Slab"/>
              <a:ea typeface="Roboto Slab"/>
              <a:cs typeface="Roboto Slab"/>
              <a:sym typeface="Roboto Slab"/>
            </a:endParaRPr>
          </a:p>
          <a:p>
            <a:pPr marL="2743200" marR="0" lvl="5"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Reminder edit forms</a:t>
            </a:r>
            <a:endParaRPr sz="2000">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Increase the performance of the web app</a:t>
            </a:r>
            <a:endParaRPr sz="2000">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Testing in website</a:t>
            </a:r>
            <a:endParaRPr sz="2000">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a:solidFill>
                  <a:schemeClr val="dk1"/>
                </a:solidFill>
                <a:latin typeface="Roboto Slab"/>
                <a:ea typeface="Roboto Slab"/>
                <a:cs typeface="Roboto Slab"/>
                <a:sym typeface="Roboto Slab"/>
              </a:rPr>
              <a:t>Deploy the website</a:t>
            </a:r>
            <a:endParaRPr sz="2000">
              <a:solidFill>
                <a:schemeClr val="dk1"/>
              </a:solidFill>
              <a:latin typeface="Roboto Slab"/>
              <a:ea typeface="Roboto Slab"/>
              <a:cs typeface="Roboto Slab"/>
              <a:sym typeface="Roboto Sla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1700"/>
                                        <p:tgtEl>
                                          <p:spTgt spid="280"/>
                                        </p:tgtEl>
                                      </p:cBhvr>
                                    </p:animEffect>
                                  </p:childTnLst>
                                </p:cTn>
                              </p:par>
                              <p:par>
                                <p:cTn id="8" presetID="2" presetClass="entr" presetSubtype="2" fill="hold" nodeType="withEffect">
                                  <p:stCondLst>
                                    <p:cond delay="0"/>
                                  </p:stCondLst>
                                  <p:childTnLst>
                                    <p:set>
                                      <p:cBhvr>
                                        <p:cTn id="9" dur="1" fill="hold">
                                          <p:stCondLst>
                                            <p:cond delay="0"/>
                                          </p:stCondLst>
                                        </p:cTn>
                                        <p:tgtEl>
                                          <p:spTgt spid="282"/>
                                        </p:tgtEl>
                                        <p:attrNameLst>
                                          <p:attrName>style.visibility</p:attrName>
                                        </p:attrNameLst>
                                      </p:cBhvr>
                                      <p:to>
                                        <p:strVal val="visible"/>
                                      </p:to>
                                    </p:set>
                                    <p:anim calcmode="lin" valueType="num">
                                      <p:cBhvr additive="base">
                                        <p:cTn id="10" dur="500"/>
                                        <p:tgtEl>
                                          <p:spTgt spid="2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10466c95e2_8_140"/>
          <p:cNvSpPr/>
          <p:nvPr/>
        </p:nvSpPr>
        <p:spPr>
          <a:xfrm>
            <a:off x="0" y="6710082"/>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2" name="Google Shape;292;g110466c95e2_8_140"/>
          <p:cNvSpPr txBox="1"/>
          <p:nvPr/>
        </p:nvSpPr>
        <p:spPr>
          <a:xfrm>
            <a:off x="693600" y="4868225"/>
            <a:ext cx="4298700" cy="591000"/>
          </a:xfrm>
          <a:prstGeom prst="rect">
            <a:avLst/>
          </a:prstGeom>
          <a:noFill/>
          <a:ln>
            <a:noFill/>
          </a:ln>
        </p:spPr>
        <p:txBody>
          <a:bodyPr spcFirstLastPara="1" wrap="square" lIns="91425" tIns="45700" rIns="91425" bIns="45700" anchor="b" anchorCtr="0">
            <a:noAutofit/>
          </a:bodyPr>
          <a:lstStyle/>
          <a:p>
            <a:pPr marL="457200" marR="0" lvl="0" indent="0" algn="l" rtl="0">
              <a:lnSpc>
                <a:spcPct val="90000"/>
              </a:lnSpc>
              <a:spcBef>
                <a:spcPts val="0"/>
              </a:spcBef>
              <a:spcAft>
                <a:spcPts val="0"/>
              </a:spcAft>
              <a:buClr>
                <a:srgbClr val="000000"/>
              </a:buClr>
              <a:buSzPts val="5500"/>
              <a:buFont typeface="Arial"/>
              <a:buNone/>
            </a:pPr>
            <a:r>
              <a:rPr lang="en-US" sz="5500" b="0" i="0" u="none" strike="noStrike" cap="none">
                <a:solidFill>
                  <a:schemeClr val="dk2"/>
                </a:solidFill>
                <a:latin typeface="Oswald"/>
                <a:ea typeface="Oswald"/>
                <a:cs typeface="Oswald"/>
                <a:sym typeface="Oswald"/>
              </a:rPr>
              <a:t>Evaluation</a:t>
            </a:r>
            <a:endParaRPr sz="5500" b="0" i="0" u="none" strike="noStrike" cap="none">
              <a:solidFill>
                <a:schemeClr val="dk2"/>
              </a:solidFill>
              <a:latin typeface="Oswald"/>
              <a:ea typeface="Oswald"/>
              <a:cs typeface="Oswald"/>
              <a:sym typeface="Oswald"/>
            </a:endParaRPr>
          </a:p>
        </p:txBody>
      </p:sp>
      <p:sp>
        <p:nvSpPr>
          <p:cNvPr id="293" name="Google Shape;293;g110466c95e2_8_140"/>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294" name="Google Shape;294;g110466c95e2_8_140"/>
          <p:cNvSpPr/>
          <p:nvPr/>
        </p:nvSpPr>
        <p:spPr>
          <a:xfrm>
            <a:off x="1316125" y="5536925"/>
            <a:ext cx="1838700" cy="74700"/>
          </a:xfrm>
          <a:prstGeom prst="roundRect">
            <a:avLst>
              <a:gd name="adj" fmla="val 16667"/>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 name="Google Shape;295;g110466c95e2_8_140"/>
          <p:cNvPicPr preferRelativeResize="0"/>
          <p:nvPr/>
        </p:nvPicPr>
        <p:blipFill rotWithShape="1">
          <a:blip r:embed="rId4">
            <a:alphaModFix/>
          </a:blip>
          <a:srcRect/>
          <a:stretch/>
        </p:blipFill>
        <p:spPr>
          <a:xfrm>
            <a:off x="1170775" y="3190775"/>
            <a:ext cx="1247700" cy="1247700"/>
          </a:xfrm>
          <a:prstGeom prst="rect">
            <a:avLst/>
          </a:prstGeom>
          <a:noFill/>
          <a:ln>
            <a:noFill/>
          </a:ln>
        </p:spPr>
      </p:pic>
      <p:sp>
        <p:nvSpPr>
          <p:cNvPr id="296" name="Google Shape;296;g110466c95e2_8_140"/>
          <p:cNvSpPr txBox="1"/>
          <p:nvPr/>
        </p:nvSpPr>
        <p:spPr>
          <a:xfrm>
            <a:off x="11333546" y="3063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16</a:t>
            </a:r>
            <a:endParaRPr sz="1500" b="1" i="0" u="none" strike="noStrike" cap="none">
              <a:solidFill>
                <a:srgbClr val="003A5F"/>
              </a:solidFill>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110466c95e2_8_150"/>
          <p:cNvSpPr txBox="1"/>
          <p:nvPr/>
        </p:nvSpPr>
        <p:spPr>
          <a:xfrm>
            <a:off x="2920650" y="1564200"/>
            <a:ext cx="8412900" cy="41868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chemeClr val="dk1"/>
                </a:solidFill>
                <a:latin typeface="Roboto Slab"/>
                <a:ea typeface="Roboto Slab"/>
                <a:cs typeface="Roboto Slab"/>
                <a:sym typeface="Roboto Slab"/>
              </a:rPr>
              <a:t>Up to now, we have:</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Completed compulsory documents.</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Stock prediction algorithm - LSTM.</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Data to train our model, to display charts and other information in the User Interface.</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MongoDB to store all necessary data.</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A</a:t>
            </a:r>
            <a:r>
              <a:rPr lang="en-US" sz="2000">
                <a:solidFill>
                  <a:schemeClr val="dk1"/>
                </a:solidFill>
                <a:latin typeface="Roboto Slab"/>
                <a:ea typeface="Roboto Slab"/>
                <a:cs typeface="Roboto Slab"/>
                <a:sym typeface="Roboto Slab"/>
              </a:rPr>
              <a:t> website for users to login, add reminder and favorite stock, see stock information, its candlestick chart and predicting line chart, have a comparison with another stock.</a:t>
            </a:r>
            <a:endParaRPr sz="2000" b="0" i="0" u="none" strike="noStrike" cap="none">
              <a:solidFill>
                <a:schemeClr val="dk1"/>
              </a:solidFill>
              <a:latin typeface="Roboto Slab"/>
              <a:ea typeface="Roboto Slab"/>
              <a:cs typeface="Roboto Slab"/>
              <a:sym typeface="Roboto Slab"/>
            </a:endParaRPr>
          </a:p>
        </p:txBody>
      </p:sp>
      <p:sp>
        <p:nvSpPr>
          <p:cNvPr id="302" name="Google Shape;302;g110466c95e2_8_150"/>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Evaluation</a:t>
            </a:r>
            <a:endParaRPr sz="1400" b="0" i="0" u="none" strike="noStrike" cap="none">
              <a:solidFill>
                <a:srgbClr val="000000"/>
              </a:solidFill>
              <a:latin typeface="Arial"/>
              <a:ea typeface="Arial"/>
              <a:cs typeface="Arial"/>
              <a:sym typeface="Arial"/>
            </a:endParaRPr>
          </a:p>
        </p:txBody>
      </p:sp>
      <p:sp>
        <p:nvSpPr>
          <p:cNvPr id="303" name="Google Shape;303;g110466c95e2_8_150"/>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04" name="Google Shape;304;g110466c95e2_8_150"/>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305" name="Google Shape;305;g110466c95e2_8_150"/>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306" name="Google Shape;306;g110466c95e2_8_150"/>
          <p:cNvSpPr txBox="1"/>
          <p:nvPr/>
        </p:nvSpPr>
        <p:spPr>
          <a:xfrm>
            <a:off x="11333546" y="3063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17</a:t>
            </a:r>
            <a:endParaRPr sz="1500" b="1" i="0" u="none" strike="noStrike" cap="none">
              <a:solidFill>
                <a:srgbClr val="003A5F"/>
              </a:solidFill>
              <a:latin typeface="Roboto Slab"/>
              <a:ea typeface="Roboto Slab"/>
              <a:cs typeface="Roboto Slab"/>
              <a:sym typeface="Roboto Slab"/>
            </a:endParaRPr>
          </a:p>
        </p:txBody>
      </p:sp>
      <p:pic>
        <p:nvPicPr>
          <p:cNvPr id="307" name="Google Shape;307;g110466c95e2_8_150"/>
          <p:cNvPicPr preferRelativeResize="0"/>
          <p:nvPr/>
        </p:nvPicPr>
        <p:blipFill rotWithShape="1">
          <a:blip r:embed="rId4">
            <a:alphaModFix/>
          </a:blip>
          <a:srcRect/>
          <a:stretch/>
        </p:blipFill>
        <p:spPr>
          <a:xfrm>
            <a:off x="1229575" y="1797000"/>
            <a:ext cx="1446400" cy="1446400"/>
          </a:xfrm>
          <a:prstGeom prst="rect">
            <a:avLst/>
          </a:prstGeom>
          <a:noFill/>
          <a:ln>
            <a:noFill/>
          </a:ln>
        </p:spPr>
      </p:pic>
      <p:sp>
        <p:nvSpPr>
          <p:cNvPr id="308" name="Google Shape;308;g110466c95e2_8_150"/>
          <p:cNvSpPr txBox="1"/>
          <p:nvPr/>
        </p:nvSpPr>
        <p:spPr>
          <a:xfrm>
            <a:off x="2991525" y="1977500"/>
            <a:ext cx="799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1700"/>
                                        <p:tgtEl>
                                          <p:spTgt spid="302"/>
                                        </p:tgtEl>
                                      </p:cBhvr>
                                    </p:animEffect>
                                  </p:childTnLst>
                                </p:cTn>
                              </p:par>
                              <p:par>
                                <p:cTn id="8" presetID="2" presetClass="entr" presetSubtype="2" fill="hold" nodeType="withEffect">
                                  <p:stCondLst>
                                    <p:cond delay="0"/>
                                  </p:stCondLst>
                                  <p:childTnLst>
                                    <p:set>
                                      <p:cBhvr>
                                        <p:cTn id="9" dur="1" fill="hold">
                                          <p:stCondLst>
                                            <p:cond delay="0"/>
                                          </p:stCondLst>
                                        </p:cTn>
                                        <p:tgtEl>
                                          <p:spTgt spid="304"/>
                                        </p:tgtEl>
                                        <p:attrNameLst>
                                          <p:attrName>style.visibility</p:attrName>
                                        </p:attrNameLst>
                                      </p:cBhvr>
                                      <p:to>
                                        <p:strVal val="visible"/>
                                      </p:to>
                                    </p:set>
                                    <p:anim calcmode="lin" valueType="num">
                                      <p:cBhvr additive="base">
                                        <p:cTn id="10" dur="500"/>
                                        <p:tgtEl>
                                          <p:spTgt spid="3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597291" y="304162"/>
            <a:ext cx="5139658" cy="697635"/>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44546A"/>
              </a:buClr>
              <a:buSzPts val="3600"/>
              <a:buFont typeface="Oswald"/>
              <a:buNone/>
            </a:pPr>
            <a:r>
              <a:rPr lang="en-US" sz="3600" b="0" i="0" u="none" strike="noStrike" cap="none">
                <a:solidFill>
                  <a:srgbClr val="44546A"/>
                </a:solidFill>
                <a:latin typeface="Oswald"/>
                <a:ea typeface="Oswald"/>
                <a:cs typeface="Oswald"/>
                <a:sym typeface="Oswald"/>
              </a:rPr>
              <a:t>Table of Contents</a:t>
            </a:r>
            <a:endParaRPr sz="6000" b="0" i="0" u="none" strike="noStrike" cap="none">
              <a:solidFill>
                <a:schemeClr val="dk1"/>
              </a:solidFill>
              <a:latin typeface="Calibri"/>
              <a:ea typeface="Calibri"/>
              <a:cs typeface="Calibri"/>
              <a:sym typeface="Calibri"/>
            </a:endParaRPr>
          </a:p>
        </p:txBody>
      </p:sp>
      <p:sp>
        <p:nvSpPr>
          <p:cNvPr id="99" name="Google Shape;99;p2"/>
          <p:cNvSpPr/>
          <p:nvPr/>
        </p:nvSpPr>
        <p:spPr>
          <a:xfrm>
            <a:off x="11436822" y="324793"/>
            <a:ext cx="477272" cy="328187"/>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00" name="Google Shape;100;p2"/>
          <p:cNvSpPr/>
          <p:nvPr/>
        </p:nvSpPr>
        <p:spPr>
          <a:xfrm>
            <a:off x="0" y="6710082"/>
            <a:ext cx="12192000" cy="147918"/>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1" name="Google Shape;101;p2"/>
          <p:cNvSpPr txBox="1">
            <a:spLocks noGrp="1"/>
          </p:cNvSpPr>
          <p:nvPr>
            <p:ph type="sldNum" idx="12"/>
          </p:nvPr>
        </p:nvSpPr>
        <p:spPr>
          <a:xfrm>
            <a:off x="11562138" y="306323"/>
            <a:ext cx="22663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500"/>
              <a:buNone/>
            </a:pPr>
            <a:r>
              <a:rPr lang="en-US" sz="1500" b="1">
                <a:solidFill>
                  <a:srgbClr val="003A5F"/>
                </a:solidFill>
                <a:latin typeface="Roboto Slab"/>
                <a:ea typeface="Roboto Slab"/>
                <a:cs typeface="Roboto Slab"/>
                <a:sym typeface="Roboto Slab"/>
              </a:rPr>
              <a:t>1</a:t>
            </a:r>
            <a:endParaRPr/>
          </a:p>
        </p:txBody>
      </p:sp>
      <p:cxnSp>
        <p:nvCxnSpPr>
          <p:cNvPr id="102" name="Google Shape;102;p2"/>
          <p:cNvCxnSpPr/>
          <p:nvPr/>
        </p:nvCxnSpPr>
        <p:spPr>
          <a:xfrm>
            <a:off x="4066591" y="1016577"/>
            <a:ext cx="4058817" cy="0"/>
          </a:xfrm>
          <a:prstGeom prst="straightConnector1">
            <a:avLst/>
          </a:prstGeom>
          <a:noFill/>
          <a:ln w="28575" cap="flat" cmpd="sng">
            <a:solidFill>
              <a:srgbClr val="0081AB"/>
            </a:solidFill>
            <a:prstDash val="solid"/>
            <a:miter lim="800000"/>
            <a:headEnd type="none" w="sm" len="sm"/>
            <a:tailEnd type="none" w="sm" len="sm"/>
          </a:ln>
        </p:spPr>
      </p:cxnSp>
      <p:grpSp>
        <p:nvGrpSpPr>
          <p:cNvPr id="103" name="Google Shape;103;p2"/>
          <p:cNvGrpSpPr/>
          <p:nvPr/>
        </p:nvGrpSpPr>
        <p:grpSpPr>
          <a:xfrm>
            <a:off x="3212453" y="3935840"/>
            <a:ext cx="788451" cy="705945"/>
            <a:chOff x="3760631" y="2078243"/>
            <a:chExt cx="989398" cy="988719"/>
          </a:xfrm>
        </p:grpSpPr>
        <p:sp>
          <p:nvSpPr>
            <p:cNvPr id="104" name="Google Shape;104;p2"/>
            <p:cNvSpPr/>
            <p:nvPr/>
          </p:nvSpPr>
          <p:spPr>
            <a:xfrm>
              <a:off x="3760631" y="2204162"/>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05" name="Google Shape;105;p2"/>
            <p:cNvSpPr/>
            <p:nvPr/>
          </p:nvSpPr>
          <p:spPr>
            <a:xfrm>
              <a:off x="3874329" y="2078243"/>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06" name="Google Shape;106;p2"/>
            <p:cNvSpPr/>
            <p:nvPr/>
          </p:nvSpPr>
          <p:spPr>
            <a:xfrm>
              <a:off x="3815660" y="2134967"/>
              <a:ext cx="877500" cy="87750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3</a:t>
              </a:r>
              <a:endParaRPr sz="1400" b="1" i="0" u="none" strike="noStrike" cap="none">
                <a:solidFill>
                  <a:srgbClr val="000000"/>
                </a:solidFill>
                <a:latin typeface="Arial"/>
                <a:ea typeface="Arial"/>
                <a:cs typeface="Arial"/>
                <a:sym typeface="Arial"/>
              </a:endParaRPr>
            </a:p>
          </p:txBody>
        </p:sp>
      </p:grpSp>
      <p:sp>
        <p:nvSpPr>
          <p:cNvPr id="107" name="Google Shape;107;p2"/>
          <p:cNvSpPr txBox="1"/>
          <p:nvPr/>
        </p:nvSpPr>
        <p:spPr>
          <a:xfrm>
            <a:off x="6450724" y="2679034"/>
            <a:ext cx="4058700" cy="503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i="0" u="none" strike="noStrike" cap="none">
                <a:solidFill>
                  <a:srgbClr val="6C8D26"/>
                </a:solidFill>
                <a:latin typeface="Roboto Slab"/>
                <a:ea typeface="Roboto Slab"/>
                <a:cs typeface="Roboto Slab"/>
                <a:sym typeface="Roboto Slab"/>
              </a:rPr>
              <a:t>Plan</a:t>
            </a:r>
            <a:endParaRPr sz="2000" b="1" i="0" u="none" strike="noStrike" cap="none">
              <a:solidFill>
                <a:srgbClr val="6C8D26"/>
              </a:solidFill>
              <a:latin typeface="Roboto Slab"/>
              <a:ea typeface="Roboto Slab"/>
              <a:cs typeface="Roboto Slab"/>
              <a:sym typeface="Roboto Slab"/>
            </a:endParaRPr>
          </a:p>
        </p:txBody>
      </p:sp>
      <p:sp>
        <p:nvSpPr>
          <p:cNvPr id="108" name="Google Shape;108;p2"/>
          <p:cNvSpPr txBox="1"/>
          <p:nvPr/>
        </p:nvSpPr>
        <p:spPr>
          <a:xfrm>
            <a:off x="3013125" y="2679025"/>
            <a:ext cx="1187100" cy="424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C8D26"/>
              </a:buClr>
              <a:buSzPts val="2000"/>
              <a:buFont typeface="Arial"/>
              <a:buNone/>
            </a:pPr>
            <a:r>
              <a:rPr lang="en-US" sz="2000" b="1" i="0" u="none" strike="noStrike" cap="none">
                <a:solidFill>
                  <a:srgbClr val="6C8D26"/>
                </a:solidFill>
                <a:latin typeface="Roboto Slab"/>
                <a:ea typeface="Roboto Slab"/>
                <a:cs typeface="Roboto Slab"/>
                <a:sym typeface="Roboto Slab"/>
              </a:rPr>
              <a:t>Context</a:t>
            </a:r>
            <a:endParaRPr sz="2000" b="1" i="0" u="none" strike="noStrike" cap="none">
              <a:solidFill>
                <a:srgbClr val="6C8D26"/>
              </a:solidFill>
              <a:latin typeface="Roboto Slab"/>
              <a:ea typeface="Roboto Slab"/>
              <a:cs typeface="Roboto Slab"/>
              <a:sym typeface="Roboto Slab"/>
            </a:endParaRPr>
          </a:p>
        </p:txBody>
      </p:sp>
      <p:sp>
        <p:nvSpPr>
          <p:cNvPr id="109" name="Google Shape;109;p2"/>
          <p:cNvSpPr txBox="1"/>
          <p:nvPr/>
        </p:nvSpPr>
        <p:spPr>
          <a:xfrm>
            <a:off x="6804270" y="4845203"/>
            <a:ext cx="3568800" cy="424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6C8D26"/>
              </a:buClr>
              <a:buSzPts val="2000"/>
              <a:buFont typeface="Arial"/>
              <a:buNone/>
            </a:pPr>
            <a:r>
              <a:rPr lang="en-US" sz="2000" b="1" i="0" u="none" strike="noStrike" cap="none">
                <a:solidFill>
                  <a:srgbClr val="6C8D26"/>
                </a:solidFill>
                <a:latin typeface="Roboto Slab"/>
                <a:ea typeface="Roboto Slab"/>
                <a:cs typeface="Roboto Slab"/>
                <a:sym typeface="Roboto Slab"/>
              </a:rPr>
              <a:t>Evaluation</a:t>
            </a:r>
            <a:endParaRPr sz="2000" b="1" i="0" u="none" strike="noStrike" cap="none">
              <a:solidFill>
                <a:srgbClr val="6C8D26"/>
              </a:solidFill>
              <a:latin typeface="Roboto Slab"/>
              <a:ea typeface="Roboto Slab"/>
              <a:cs typeface="Roboto Slab"/>
              <a:sym typeface="Roboto Slab"/>
            </a:endParaRPr>
          </a:p>
        </p:txBody>
      </p:sp>
      <p:sp>
        <p:nvSpPr>
          <p:cNvPr id="110" name="Google Shape;110;p2"/>
          <p:cNvSpPr txBox="1"/>
          <p:nvPr/>
        </p:nvSpPr>
        <p:spPr>
          <a:xfrm>
            <a:off x="2267453" y="4854715"/>
            <a:ext cx="2678400" cy="424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6C8D26"/>
              </a:buClr>
              <a:buSzPts val="2000"/>
              <a:buFont typeface="Arial"/>
              <a:buNone/>
            </a:pPr>
            <a:r>
              <a:rPr lang="en-US" sz="2000" b="1" i="0" u="none" strike="noStrike" cap="none">
                <a:solidFill>
                  <a:srgbClr val="6C8D26"/>
                </a:solidFill>
                <a:latin typeface="Roboto Slab"/>
                <a:ea typeface="Roboto Slab"/>
                <a:cs typeface="Roboto Slab"/>
                <a:sym typeface="Roboto Slab"/>
              </a:rPr>
              <a:t>Tasks</a:t>
            </a:r>
            <a:endParaRPr sz="2000" b="1" i="0" u="none" strike="noStrike" cap="none">
              <a:solidFill>
                <a:srgbClr val="6C8D26"/>
              </a:solidFill>
              <a:latin typeface="Roboto Slab"/>
              <a:ea typeface="Roboto Slab"/>
              <a:cs typeface="Roboto Slab"/>
              <a:sym typeface="Roboto Slab"/>
            </a:endParaRPr>
          </a:p>
        </p:txBody>
      </p:sp>
      <p:sp>
        <p:nvSpPr>
          <p:cNvPr id="111" name="Google Shape;111;p2"/>
          <p:cNvSpPr txBox="1"/>
          <p:nvPr/>
        </p:nvSpPr>
        <p:spPr>
          <a:xfrm>
            <a:off x="3606573" y="1875679"/>
            <a:ext cx="3942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1</a:t>
            </a:r>
            <a:endParaRPr sz="1800" b="0" i="0" u="none" strike="noStrike" cap="none">
              <a:solidFill>
                <a:srgbClr val="FFFFFF"/>
              </a:solidFill>
              <a:latin typeface="Arial"/>
              <a:ea typeface="Arial"/>
              <a:cs typeface="Arial"/>
              <a:sym typeface="Arial"/>
            </a:endParaRPr>
          </a:p>
        </p:txBody>
      </p:sp>
      <p:grpSp>
        <p:nvGrpSpPr>
          <p:cNvPr id="112" name="Google Shape;112;p2"/>
          <p:cNvGrpSpPr/>
          <p:nvPr/>
        </p:nvGrpSpPr>
        <p:grpSpPr>
          <a:xfrm>
            <a:off x="3212426" y="1684349"/>
            <a:ext cx="788451" cy="705945"/>
            <a:chOff x="3760631" y="2078243"/>
            <a:chExt cx="989398" cy="988719"/>
          </a:xfrm>
        </p:grpSpPr>
        <p:sp>
          <p:nvSpPr>
            <p:cNvPr id="113" name="Google Shape;113;p2"/>
            <p:cNvSpPr/>
            <p:nvPr/>
          </p:nvSpPr>
          <p:spPr>
            <a:xfrm>
              <a:off x="3760631" y="2204162"/>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14" name="Google Shape;114;p2"/>
            <p:cNvSpPr/>
            <p:nvPr/>
          </p:nvSpPr>
          <p:spPr>
            <a:xfrm>
              <a:off x="3874329" y="2078243"/>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15" name="Google Shape;115;p2"/>
            <p:cNvSpPr/>
            <p:nvPr/>
          </p:nvSpPr>
          <p:spPr>
            <a:xfrm>
              <a:off x="3815660" y="2134967"/>
              <a:ext cx="877500" cy="87750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1</a:t>
              </a:r>
              <a:endParaRPr sz="1400" b="1" i="0" u="none" strike="noStrike" cap="none">
                <a:solidFill>
                  <a:srgbClr val="000000"/>
                </a:solidFill>
                <a:latin typeface="Arial"/>
                <a:ea typeface="Arial"/>
                <a:cs typeface="Arial"/>
                <a:sym typeface="Arial"/>
              </a:endParaRPr>
            </a:p>
          </p:txBody>
        </p:sp>
      </p:grpSp>
      <p:grpSp>
        <p:nvGrpSpPr>
          <p:cNvPr id="116" name="Google Shape;116;p2"/>
          <p:cNvGrpSpPr/>
          <p:nvPr/>
        </p:nvGrpSpPr>
        <p:grpSpPr>
          <a:xfrm>
            <a:off x="8085845" y="1592355"/>
            <a:ext cx="788451" cy="705945"/>
            <a:chOff x="3760631" y="2078243"/>
            <a:chExt cx="989398" cy="988719"/>
          </a:xfrm>
        </p:grpSpPr>
        <p:sp>
          <p:nvSpPr>
            <p:cNvPr id="117" name="Google Shape;117;p2"/>
            <p:cNvSpPr/>
            <p:nvPr/>
          </p:nvSpPr>
          <p:spPr>
            <a:xfrm>
              <a:off x="3760631" y="2204162"/>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18" name="Google Shape;118;p2"/>
            <p:cNvSpPr/>
            <p:nvPr/>
          </p:nvSpPr>
          <p:spPr>
            <a:xfrm>
              <a:off x="3874329" y="2078243"/>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19" name="Google Shape;119;p2"/>
            <p:cNvSpPr/>
            <p:nvPr/>
          </p:nvSpPr>
          <p:spPr>
            <a:xfrm>
              <a:off x="3815660" y="2134967"/>
              <a:ext cx="877500" cy="87750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2</a:t>
              </a:r>
              <a:endParaRPr sz="2400" b="1" i="0" u="none" strike="noStrike" cap="none">
                <a:solidFill>
                  <a:srgbClr val="FFFFFF"/>
                </a:solidFill>
                <a:latin typeface="Arial"/>
                <a:ea typeface="Arial"/>
                <a:cs typeface="Arial"/>
                <a:sym typeface="Arial"/>
              </a:endParaRPr>
            </a:p>
          </p:txBody>
        </p:sp>
      </p:grpSp>
      <p:grpSp>
        <p:nvGrpSpPr>
          <p:cNvPr id="120" name="Google Shape;120;p2"/>
          <p:cNvGrpSpPr/>
          <p:nvPr/>
        </p:nvGrpSpPr>
        <p:grpSpPr>
          <a:xfrm>
            <a:off x="8118250" y="3879269"/>
            <a:ext cx="788451" cy="705945"/>
            <a:chOff x="3760631" y="2078243"/>
            <a:chExt cx="989398" cy="988719"/>
          </a:xfrm>
        </p:grpSpPr>
        <p:sp>
          <p:nvSpPr>
            <p:cNvPr id="121" name="Google Shape;121;p2"/>
            <p:cNvSpPr/>
            <p:nvPr/>
          </p:nvSpPr>
          <p:spPr>
            <a:xfrm>
              <a:off x="3760631" y="2204162"/>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22" name="Google Shape;122;p2"/>
            <p:cNvSpPr/>
            <p:nvPr/>
          </p:nvSpPr>
          <p:spPr>
            <a:xfrm>
              <a:off x="3874329" y="2078243"/>
              <a:ext cx="875700" cy="862800"/>
            </a:xfrm>
            <a:prstGeom prst="rect">
              <a:avLst/>
            </a:prstGeom>
            <a:solidFill>
              <a:schemeClr val="accent4">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23" name="Google Shape;123;p2"/>
            <p:cNvSpPr/>
            <p:nvPr/>
          </p:nvSpPr>
          <p:spPr>
            <a:xfrm>
              <a:off x="3815660" y="2134967"/>
              <a:ext cx="877500" cy="87750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4</a:t>
              </a:r>
              <a:endParaRPr sz="1400" b="1"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2" presetClass="entr" presetSubtype="2"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 calcmode="lin" valueType="num">
                                      <p:cBhvr additive="base">
                                        <p:cTn id="10" dur="500"/>
                                        <p:tgtEl>
                                          <p:spTgt spid="102"/>
                                        </p:tgtEl>
                                        <p:attrNameLst>
                                          <p:attrName>ppt_x</p:attrName>
                                        </p:attrNameLst>
                                      </p:cBhvr>
                                      <p:tavLst>
                                        <p:tav tm="0">
                                          <p:val>
                                            <p:strVal val="#ppt_x+1"/>
                                          </p:val>
                                        </p:tav>
                                        <p:tav tm="100000">
                                          <p:val>
                                            <p:strVal val="#ppt_x"/>
                                          </p:val>
                                        </p:tav>
                                      </p:tavLst>
                                    </p:anim>
                                  </p:childTnLst>
                                </p:cTn>
                              </p:par>
                            </p:childTnLst>
                          </p:cTn>
                        </p:par>
                        <p:par>
                          <p:cTn id="11" fill="hold">
                            <p:stCondLst>
                              <p:cond delay="750"/>
                            </p:stCondLst>
                            <p:childTnLst>
                              <p:par>
                                <p:cTn id="12" presetID="1" presetClass="entr" presetSubtype="0" fill="hold" nodeType="afterEffect">
                                  <p:stCondLst>
                                    <p:cond delay="0"/>
                                  </p:stCondLst>
                                  <p:childTnLst>
                                    <p:set>
                                      <p:cBhvr>
                                        <p:cTn id="13" dur="1" fill="hold">
                                          <p:stCondLst>
                                            <p:cond delay="0"/>
                                          </p:stCondLst>
                                        </p:cTn>
                                        <p:tgtEl>
                                          <p:spTgt spid="11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fade">
                                      <p:cBhvr>
                                        <p:cTn id="24" dur="500"/>
                                        <p:tgtEl>
                                          <p:spTgt spid="107"/>
                                        </p:tgtEl>
                                      </p:cBhvr>
                                    </p:animEffect>
                                  </p:childTnLst>
                                </p:cTn>
                              </p:par>
                              <p:par>
                                <p:cTn id="25" presetID="10" presetClass="entr" presetSubtype="0"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500"/>
                                        <p:tgtEl>
                                          <p:spTgt spid="108"/>
                                        </p:tgtEl>
                                      </p:cBhvr>
                                    </p:animEffect>
                                  </p:childTnLst>
                                </p:cTn>
                              </p:par>
                              <p:par>
                                <p:cTn id="28" presetID="10" presetClass="entr" presetSubtype="0" fill="hold" nodeType="with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fade">
                                      <p:cBhvr>
                                        <p:cTn id="30" dur="500"/>
                                        <p:tgtEl>
                                          <p:spTgt spid="109"/>
                                        </p:tgtEl>
                                      </p:cBhvr>
                                    </p:animEffect>
                                  </p:childTnLst>
                                </p:cTn>
                              </p:par>
                              <p:par>
                                <p:cTn id="31" presetID="10" presetClass="entr" presetSubtype="0" fill="hold" nodeType="withEffect">
                                  <p:stCondLst>
                                    <p:cond delay="0"/>
                                  </p:stCondLst>
                                  <p:childTnLst>
                                    <p:set>
                                      <p:cBhvr>
                                        <p:cTn id="32" dur="1" fill="hold">
                                          <p:stCondLst>
                                            <p:cond delay="0"/>
                                          </p:stCondLst>
                                        </p:cTn>
                                        <p:tgtEl>
                                          <p:spTgt spid="110"/>
                                        </p:tgtEl>
                                        <p:attrNameLst>
                                          <p:attrName>style.visibility</p:attrName>
                                        </p:attrNameLst>
                                      </p:cBhvr>
                                      <p:to>
                                        <p:strVal val="visible"/>
                                      </p:to>
                                    </p:set>
                                    <p:animEffect transition="in" filter="fade">
                                      <p:cBhvr>
                                        <p:cTn id="33"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110466c95e2_8_167"/>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Evaluation</a:t>
            </a:r>
            <a:endParaRPr sz="1400" b="0" i="0" u="none" strike="noStrike" cap="none">
              <a:solidFill>
                <a:srgbClr val="000000"/>
              </a:solidFill>
              <a:latin typeface="Arial"/>
              <a:ea typeface="Arial"/>
              <a:cs typeface="Arial"/>
              <a:sym typeface="Arial"/>
            </a:endParaRPr>
          </a:p>
        </p:txBody>
      </p:sp>
      <p:sp>
        <p:nvSpPr>
          <p:cNvPr id="314" name="Google Shape;314;g110466c95e2_8_167"/>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15" name="Google Shape;315;g110466c95e2_8_167"/>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316" name="Google Shape;316;g110466c95e2_8_167"/>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317" name="Google Shape;317;g110466c95e2_8_167"/>
          <p:cNvSpPr txBox="1"/>
          <p:nvPr/>
        </p:nvSpPr>
        <p:spPr>
          <a:xfrm>
            <a:off x="11333546" y="3063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18</a:t>
            </a:r>
            <a:endParaRPr sz="1500" b="1" i="0" u="none" strike="noStrike" cap="none">
              <a:solidFill>
                <a:srgbClr val="003A5F"/>
              </a:solidFill>
              <a:latin typeface="Roboto Slab"/>
              <a:ea typeface="Roboto Slab"/>
              <a:cs typeface="Roboto Slab"/>
              <a:sym typeface="Roboto Slab"/>
            </a:endParaRPr>
          </a:p>
        </p:txBody>
      </p:sp>
      <p:sp>
        <p:nvSpPr>
          <p:cNvPr id="318" name="Google Shape;318;g110466c95e2_8_167"/>
          <p:cNvSpPr txBox="1"/>
          <p:nvPr/>
        </p:nvSpPr>
        <p:spPr>
          <a:xfrm>
            <a:off x="3137650" y="2566350"/>
            <a:ext cx="7996500" cy="14160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chemeClr val="dk1"/>
                </a:solidFill>
                <a:latin typeface="Roboto Slab"/>
                <a:ea typeface="Roboto Slab"/>
                <a:cs typeface="Roboto Slab"/>
                <a:sym typeface="Roboto Slab"/>
              </a:rPr>
              <a:t>We need to </a:t>
            </a:r>
            <a:r>
              <a:rPr lang="en-US" sz="2000">
                <a:solidFill>
                  <a:schemeClr val="dk1"/>
                </a:solidFill>
                <a:latin typeface="Roboto Slab"/>
                <a:ea typeface="Roboto Slab"/>
                <a:cs typeface="Roboto Slab"/>
                <a:sym typeface="Roboto Slab"/>
              </a:rPr>
              <a:t>improve and modify APIs, User Interfaces and deploy, testing the app</a:t>
            </a:r>
            <a:r>
              <a:rPr lang="en-US" sz="2000" b="0" i="0" u="none" strike="noStrike" cap="none">
                <a:solidFill>
                  <a:schemeClr val="dk1"/>
                </a:solidFill>
                <a:latin typeface="Roboto Slab"/>
                <a:ea typeface="Roboto Slab"/>
                <a:cs typeface="Roboto Slab"/>
                <a:sym typeface="Roboto Slab"/>
              </a:rPr>
              <a:t>. Nevertheless, with all above completed tasks and results, we are confident to accomplish them on the  deadline.</a:t>
            </a:r>
            <a:endParaRPr sz="1400" b="0" i="0" u="none" strike="noStrike" cap="none">
              <a:solidFill>
                <a:srgbClr val="000000"/>
              </a:solidFill>
              <a:latin typeface="Calibri"/>
              <a:ea typeface="Calibri"/>
              <a:cs typeface="Calibri"/>
              <a:sym typeface="Calibri"/>
            </a:endParaRPr>
          </a:p>
        </p:txBody>
      </p:sp>
      <p:pic>
        <p:nvPicPr>
          <p:cNvPr id="319" name="Google Shape;319;g110466c95e2_8_167"/>
          <p:cNvPicPr preferRelativeResize="0"/>
          <p:nvPr/>
        </p:nvPicPr>
        <p:blipFill rotWithShape="1">
          <a:blip r:embed="rId4">
            <a:alphaModFix/>
          </a:blip>
          <a:srcRect/>
          <a:stretch/>
        </p:blipFill>
        <p:spPr>
          <a:xfrm>
            <a:off x="1304975" y="2566350"/>
            <a:ext cx="1680275" cy="1680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1700"/>
                                        <p:tgtEl>
                                          <p:spTgt spid="313"/>
                                        </p:tgtEl>
                                      </p:cBhvr>
                                    </p:animEffect>
                                  </p:childTnLst>
                                </p:cTn>
                              </p:par>
                              <p:par>
                                <p:cTn id="8" presetID="2" presetClass="entr" presetSubtype="2" fill="hold" nodeType="withEffect">
                                  <p:stCondLst>
                                    <p:cond delay="0"/>
                                  </p:stCondLst>
                                  <p:childTnLst>
                                    <p:set>
                                      <p:cBhvr>
                                        <p:cTn id="9" dur="1" fill="hold">
                                          <p:stCondLst>
                                            <p:cond delay="0"/>
                                          </p:stCondLst>
                                        </p:cTn>
                                        <p:tgtEl>
                                          <p:spTgt spid="315"/>
                                        </p:tgtEl>
                                        <p:attrNameLst>
                                          <p:attrName>style.visibility</p:attrName>
                                        </p:attrNameLst>
                                      </p:cBhvr>
                                      <p:to>
                                        <p:strVal val="visible"/>
                                      </p:to>
                                    </p:set>
                                    <p:anim calcmode="lin" valueType="num">
                                      <p:cBhvr additive="base">
                                        <p:cTn id="10" dur="500"/>
                                        <p:tgtEl>
                                          <p:spTgt spid="31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110ba02ec24_1_0"/>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Evaluation</a:t>
            </a:r>
            <a:endParaRPr sz="1400" b="0" i="0" u="none" strike="noStrike" cap="none">
              <a:solidFill>
                <a:srgbClr val="000000"/>
              </a:solidFill>
              <a:latin typeface="Arial"/>
              <a:ea typeface="Arial"/>
              <a:cs typeface="Arial"/>
              <a:sym typeface="Arial"/>
            </a:endParaRPr>
          </a:p>
        </p:txBody>
      </p:sp>
      <p:sp>
        <p:nvSpPr>
          <p:cNvPr id="325" name="Google Shape;325;g110ba02ec24_1_0"/>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26" name="Google Shape;326;g110ba02ec24_1_0"/>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327" name="Google Shape;327;g110ba02ec24_1_0"/>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328" name="Google Shape;328;g110ba02ec24_1_0"/>
          <p:cNvSpPr txBox="1"/>
          <p:nvPr/>
        </p:nvSpPr>
        <p:spPr>
          <a:xfrm>
            <a:off x="11333546" y="3063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19</a:t>
            </a:r>
            <a:endParaRPr sz="1500" b="1" i="0" u="none" strike="noStrike" cap="none">
              <a:solidFill>
                <a:srgbClr val="003A5F"/>
              </a:solidFill>
              <a:latin typeface="Roboto Slab"/>
              <a:ea typeface="Roboto Slab"/>
              <a:cs typeface="Roboto Slab"/>
              <a:sym typeface="Roboto Slab"/>
            </a:endParaRPr>
          </a:p>
        </p:txBody>
      </p:sp>
      <p:sp>
        <p:nvSpPr>
          <p:cNvPr id="329" name="Google Shape;329;g110ba02ec24_1_0"/>
          <p:cNvSpPr txBox="1"/>
          <p:nvPr/>
        </p:nvSpPr>
        <p:spPr>
          <a:xfrm>
            <a:off x="2991525" y="2206100"/>
            <a:ext cx="799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0" name="Google Shape;330;g110ba02ec24_1_0"/>
          <p:cNvSpPr txBox="1"/>
          <p:nvPr/>
        </p:nvSpPr>
        <p:spPr>
          <a:xfrm>
            <a:off x="2920650" y="1716900"/>
            <a:ext cx="8412900" cy="41868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Members did their assigned tasks on time, and drew from those a lot of experience.</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Members updated progress everyday for team leader. Therefore, every issue is solved quickly.</a:t>
            </a: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Maintain weekly meeting at office with client for every Thursday to get feedbacks. Hence, team can modify plan appropriately.</a:t>
            </a:r>
            <a:endParaRPr sz="2000" b="0" i="0" u="none" strike="noStrike" cap="none">
              <a:solidFill>
                <a:schemeClr val="dk1"/>
              </a:solidFill>
              <a:latin typeface="Roboto Slab"/>
              <a:ea typeface="Roboto Slab"/>
              <a:cs typeface="Roboto Slab"/>
              <a:sym typeface="Roboto Slab"/>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Roboto Slab"/>
              <a:ea typeface="Roboto Slab"/>
              <a:cs typeface="Roboto Slab"/>
              <a:sym typeface="Roboto Slab"/>
            </a:endParaRPr>
          </a:p>
        </p:txBody>
      </p:sp>
      <p:pic>
        <p:nvPicPr>
          <p:cNvPr id="331" name="Google Shape;331;g110ba02ec24_1_0"/>
          <p:cNvPicPr preferRelativeResize="0"/>
          <p:nvPr/>
        </p:nvPicPr>
        <p:blipFill rotWithShape="1">
          <a:blip r:embed="rId4">
            <a:alphaModFix/>
          </a:blip>
          <a:srcRect/>
          <a:stretch/>
        </p:blipFill>
        <p:spPr>
          <a:xfrm>
            <a:off x="1320725" y="2206102"/>
            <a:ext cx="1272950" cy="1272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fade">
                                      <p:cBhvr>
                                        <p:cTn id="7" dur="1700"/>
                                        <p:tgtEl>
                                          <p:spTgt spid="324"/>
                                        </p:tgtEl>
                                      </p:cBhvr>
                                    </p:animEffect>
                                  </p:childTnLst>
                                </p:cTn>
                              </p:par>
                              <p:par>
                                <p:cTn id="8" presetID="2" presetClass="entr" presetSubtype="2" fill="hold" nodeType="withEffect">
                                  <p:stCondLst>
                                    <p:cond delay="0"/>
                                  </p:stCondLst>
                                  <p:childTnLst>
                                    <p:set>
                                      <p:cBhvr>
                                        <p:cTn id="9" dur="1" fill="hold">
                                          <p:stCondLst>
                                            <p:cond delay="0"/>
                                          </p:stCondLst>
                                        </p:cTn>
                                        <p:tgtEl>
                                          <p:spTgt spid="326"/>
                                        </p:tgtEl>
                                        <p:attrNameLst>
                                          <p:attrName>style.visibility</p:attrName>
                                        </p:attrNameLst>
                                      </p:cBhvr>
                                      <p:to>
                                        <p:strVal val="visible"/>
                                      </p:to>
                                    </p:set>
                                    <p:anim calcmode="lin" valueType="num">
                                      <p:cBhvr additive="base">
                                        <p:cTn id="10" dur="500"/>
                                        <p:tgtEl>
                                          <p:spTgt spid="32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110b29f0a9b_2_16"/>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Evaluation</a:t>
            </a:r>
            <a:endParaRPr sz="1400" b="0" i="0" u="none" strike="noStrike" cap="none">
              <a:solidFill>
                <a:srgbClr val="000000"/>
              </a:solidFill>
              <a:latin typeface="Arial"/>
              <a:ea typeface="Arial"/>
              <a:cs typeface="Arial"/>
              <a:sym typeface="Arial"/>
            </a:endParaRPr>
          </a:p>
        </p:txBody>
      </p:sp>
      <p:sp>
        <p:nvSpPr>
          <p:cNvPr id="337" name="Google Shape;337;g110b29f0a9b_2_16"/>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38" name="Google Shape;338;g110b29f0a9b_2_16"/>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339" name="Google Shape;339;g110b29f0a9b_2_16"/>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340" name="Google Shape;340;g110b29f0a9b_2_16"/>
          <p:cNvSpPr txBox="1"/>
          <p:nvPr/>
        </p:nvSpPr>
        <p:spPr>
          <a:xfrm>
            <a:off x="11333546" y="3063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20</a:t>
            </a:r>
            <a:endParaRPr sz="1500" b="1" i="0" u="none" strike="noStrike" cap="none">
              <a:solidFill>
                <a:srgbClr val="003A5F"/>
              </a:solidFill>
              <a:latin typeface="Roboto Slab"/>
              <a:ea typeface="Roboto Slab"/>
              <a:cs typeface="Roboto Slab"/>
              <a:sym typeface="Roboto Slab"/>
            </a:endParaRPr>
          </a:p>
        </p:txBody>
      </p:sp>
      <p:sp>
        <p:nvSpPr>
          <p:cNvPr id="341" name="Google Shape;341;g110b29f0a9b_2_16"/>
          <p:cNvSpPr txBox="1"/>
          <p:nvPr/>
        </p:nvSpPr>
        <p:spPr>
          <a:xfrm>
            <a:off x="2991525" y="2206100"/>
            <a:ext cx="799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aphicFrame>
        <p:nvGraphicFramePr>
          <p:cNvPr id="342" name="Google Shape;342;g110b29f0a9b_2_16"/>
          <p:cNvGraphicFramePr/>
          <p:nvPr>
            <p:extLst>
              <p:ext uri="{D42A27DB-BD31-4B8C-83A1-F6EECF244321}">
                <p14:modId xmlns:p14="http://schemas.microsoft.com/office/powerpoint/2010/main" val="659778623"/>
              </p:ext>
            </p:extLst>
          </p:nvPr>
        </p:nvGraphicFramePr>
        <p:xfrm>
          <a:off x="1992450" y="1685913"/>
          <a:ext cx="8322525" cy="3997960"/>
        </p:xfrm>
        <a:graphic>
          <a:graphicData uri="http://schemas.openxmlformats.org/drawingml/2006/table">
            <a:tbl>
              <a:tblPr>
                <a:noFill/>
                <a:tableStyleId>{8287CC59-FF2C-4EDD-9AAC-7542D503F38F}</a:tableStyleId>
              </a:tblPr>
              <a:tblGrid>
                <a:gridCol w="2829825">
                  <a:extLst>
                    <a:ext uri="{9D8B030D-6E8A-4147-A177-3AD203B41FA5}">
                      <a16:colId xmlns:a16="http://schemas.microsoft.com/office/drawing/2014/main" val="20000"/>
                    </a:ext>
                  </a:extLst>
                </a:gridCol>
                <a:gridCol w="3816875">
                  <a:extLst>
                    <a:ext uri="{9D8B030D-6E8A-4147-A177-3AD203B41FA5}">
                      <a16:colId xmlns:a16="http://schemas.microsoft.com/office/drawing/2014/main" val="20001"/>
                    </a:ext>
                  </a:extLst>
                </a:gridCol>
                <a:gridCol w="1675825">
                  <a:extLst>
                    <a:ext uri="{9D8B030D-6E8A-4147-A177-3AD203B41FA5}">
                      <a16:colId xmlns:a16="http://schemas.microsoft.com/office/drawing/2014/main" val="20002"/>
                    </a:ext>
                  </a:extLst>
                </a:gridCol>
              </a:tblGrid>
              <a:tr h="38795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lt1"/>
                          </a:solidFill>
                          <a:latin typeface="Roboto Slab"/>
                          <a:ea typeface="Roboto Slab"/>
                          <a:cs typeface="Roboto Slab"/>
                          <a:sym typeface="Roboto Slab"/>
                        </a:rPr>
                        <a:t>Member Name</a:t>
                      </a:r>
                      <a:endParaRPr sz="1800" b="1" u="none" strike="noStrike" cap="none">
                        <a:solidFill>
                          <a:schemeClr val="lt1"/>
                        </a:solidFill>
                        <a:latin typeface="Roboto Slab"/>
                        <a:ea typeface="Roboto Slab"/>
                        <a:cs typeface="Roboto Slab"/>
                        <a:sym typeface="Roboto Slab"/>
                      </a:endParaRPr>
                    </a:p>
                  </a:txBody>
                  <a:tcPr marL="63500" marR="63500" marT="63500" marB="63500">
                    <a:solidFill>
                      <a:srgbClr val="003A5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lt1"/>
                          </a:solidFill>
                          <a:latin typeface="Roboto Slab"/>
                          <a:ea typeface="Roboto Slab"/>
                          <a:cs typeface="Roboto Slab"/>
                          <a:sym typeface="Roboto Slab"/>
                        </a:rPr>
                        <a:t>Logbook</a:t>
                      </a:r>
                      <a:endParaRPr sz="1800" b="1" u="none" strike="noStrike" cap="none">
                        <a:solidFill>
                          <a:schemeClr val="lt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800"/>
                        <a:buFont typeface="Arial"/>
                        <a:buNone/>
                      </a:pPr>
                      <a:endParaRPr sz="1800" b="1" u="none" strike="noStrike" cap="none">
                        <a:solidFill>
                          <a:schemeClr val="lt1"/>
                        </a:solidFill>
                        <a:latin typeface="Roboto Slab"/>
                        <a:ea typeface="Roboto Slab"/>
                        <a:cs typeface="Roboto Slab"/>
                        <a:sym typeface="Roboto Slab"/>
                      </a:endParaRPr>
                    </a:p>
                  </a:txBody>
                  <a:tcPr marL="63500" marR="63500" marT="63500" marB="63500">
                    <a:solidFill>
                      <a:srgbClr val="003A5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lt1"/>
                          </a:solidFill>
                          <a:latin typeface="Roboto Slab"/>
                          <a:ea typeface="Roboto Slab"/>
                          <a:cs typeface="Roboto Slab"/>
                          <a:sym typeface="Roboto Slab"/>
                        </a:rPr>
                        <a:t>Total Hours</a:t>
                      </a:r>
                      <a:endParaRPr sz="1800" b="1" u="none" strike="noStrike" cap="none">
                        <a:solidFill>
                          <a:schemeClr val="lt1"/>
                        </a:solidFill>
                        <a:latin typeface="Roboto Slab"/>
                        <a:ea typeface="Roboto Slab"/>
                        <a:cs typeface="Roboto Slab"/>
                        <a:sym typeface="Roboto Slab"/>
                      </a:endParaRPr>
                    </a:p>
                  </a:txBody>
                  <a:tcPr marL="63500" marR="63500" marT="63500" marB="63500">
                    <a:solidFill>
                      <a:srgbClr val="003A5F"/>
                    </a:solidFill>
                  </a:tcPr>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oboto Slab"/>
                          <a:ea typeface="Roboto Slab"/>
                          <a:cs typeface="Roboto Slab"/>
                          <a:sym typeface="Roboto Slab"/>
                        </a:rPr>
                        <a:t>Han Ngo Gia  </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sng" strike="noStrike" cap="none">
                          <a:solidFill>
                            <a:srgbClr val="1155CC"/>
                          </a:solidFill>
                          <a:latin typeface="Roboto Slab"/>
                          <a:ea typeface="Roboto Slab"/>
                          <a:cs typeface="Roboto Slab"/>
                          <a:sym typeface="Roboto Slab"/>
                          <a:hlinkClick r:id="rId4">
                            <a:extLst>
                              <a:ext uri="{A12FA001-AC4F-418D-AE19-62706E023703}">
                                <ahyp:hlinkClr xmlns:ahyp="http://schemas.microsoft.com/office/drawing/2018/hyperlinkcolor" val="tx"/>
                              </a:ext>
                            </a:extLst>
                          </a:hlinkClick>
                        </a:rPr>
                        <a:t>Han's Timelog</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oboto Slab"/>
                          <a:ea typeface="Roboto Slab"/>
                          <a:cs typeface="Roboto Slab"/>
                          <a:sym typeface="Roboto Slab"/>
                        </a:rPr>
                        <a:t> 332 hours 27 </a:t>
                      </a:r>
                      <a:r>
                        <a:rPr lang="en-US" sz="1800" u="none" strike="noStrike" cap="none" dirty="0">
                          <a:latin typeface="Roboto Slab"/>
                          <a:ea typeface="Roboto Slab"/>
                          <a:cs typeface="Roboto Slab"/>
                          <a:sym typeface="Roboto Slab"/>
                        </a:rPr>
                        <a:t>minutes</a:t>
                      </a:r>
                      <a:endParaRPr sz="1800" u="none" strike="noStrike" cap="none" dirty="0">
                        <a:latin typeface="Roboto Slab"/>
                        <a:ea typeface="Roboto Slab"/>
                        <a:cs typeface="Roboto Slab"/>
                        <a:sym typeface="Roboto Slab"/>
                      </a:endParaRPr>
                    </a:p>
                  </a:txBody>
                  <a:tcPr marL="63500" marR="63500" marT="63500" marB="63500"/>
                </a:tc>
                <a:extLst>
                  <a:ext uri="{0D108BD9-81ED-4DB2-BD59-A6C34878D82A}">
                    <a16:rowId xmlns:a16="http://schemas.microsoft.com/office/drawing/2014/main" val="10001"/>
                  </a:ext>
                </a:extLst>
              </a:tr>
              <a:tr h="12954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oboto Slab"/>
                          <a:ea typeface="Roboto Slab"/>
                          <a:cs typeface="Roboto Slab"/>
                          <a:sym typeface="Roboto Slab"/>
                        </a:rPr>
                        <a:t>Minh Quach Hoang </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sng">
                          <a:solidFill>
                            <a:schemeClr val="hlink"/>
                          </a:solidFill>
                          <a:latin typeface="Roboto Slab"/>
                          <a:ea typeface="Roboto Slab"/>
                          <a:cs typeface="Roboto Slab"/>
                          <a:sym typeface="Roboto Slab"/>
                          <a:hlinkClick r:id="rId5"/>
                        </a:rPr>
                        <a:t>Minh's Timelog</a:t>
                      </a:r>
                      <a:endParaRPr sz="1800">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oboto Slab"/>
                          <a:ea typeface="Roboto Slab"/>
                          <a:cs typeface="Roboto Slab"/>
                          <a:sym typeface="Roboto Slab"/>
                        </a:rPr>
                        <a:t>358</a:t>
                      </a:r>
                      <a:r>
                        <a:rPr lang="en-US" sz="1800" u="none" strike="noStrike" cap="none">
                          <a:latin typeface="Roboto Slab"/>
                          <a:ea typeface="Roboto Slab"/>
                          <a:cs typeface="Roboto Slab"/>
                          <a:sym typeface="Roboto Slab"/>
                        </a:rPr>
                        <a:t> hours </a:t>
                      </a:r>
                      <a:r>
                        <a:rPr lang="en-US" sz="1800">
                          <a:latin typeface="Roboto Slab"/>
                          <a:ea typeface="Roboto Slab"/>
                          <a:cs typeface="Roboto Slab"/>
                          <a:sym typeface="Roboto Slab"/>
                        </a:rPr>
                        <a:t>21</a:t>
                      </a:r>
                      <a:r>
                        <a:rPr lang="en-US" sz="1800" u="none" strike="noStrike" cap="none">
                          <a:latin typeface="Roboto Slab"/>
                          <a:ea typeface="Roboto Slab"/>
                          <a:cs typeface="Roboto Slab"/>
                          <a:sym typeface="Roboto Slab"/>
                        </a:rPr>
                        <a:t> minutes</a:t>
                      </a:r>
                      <a:endParaRPr sz="1800" u="none" strike="noStrike" cap="none">
                        <a:latin typeface="Roboto Slab"/>
                        <a:ea typeface="Roboto Slab"/>
                        <a:cs typeface="Roboto Slab"/>
                        <a:sym typeface="Roboto Slab"/>
                      </a:endParaRPr>
                    </a:p>
                  </a:txBody>
                  <a:tcPr marL="63500" marR="63500" marT="63500" marB="63500"/>
                </a:tc>
                <a:extLst>
                  <a:ext uri="{0D108BD9-81ED-4DB2-BD59-A6C34878D82A}">
                    <a16:rowId xmlns:a16="http://schemas.microsoft.com/office/drawing/2014/main" val="10002"/>
                  </a:ext>
                </a:extLst>
              </a:tr>
              <a:tr h="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oboto Slab"/>
                          <a:ea typeface="Roboto Slab"/>
                          <a:cs typeface="Roboto Slab"/>
                          <a:sym typeface="Roboto Slab"/>
                        </a:rPr>
                        <a:t>Nguyen Nguyen Bao</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sng" strike="noStrike" cap="none">
                          <a:solidFill>
                            <a:srgbClr val="1155CC"/>
                          </a:solidFill>
                          <a:latin typeface="Roboto Slab"/>
                          <a:ea typeface="Roboto Slab"/>
                          <a:cs typeface="Roboto Slab"/>
                          <a:sym typeface="Roboto Slab"/>
                          <a:hlinkClick r:id="rId6">
                            <a:extLst>
                              <a:ext uri="{A12FA001-AC4F-418D-AE19-62706E023703}">
                                <ahyp:hlinkClr xmlns:ahyp="http://schemas.microsoft.com/office/drawing/2018/hyperlinkcolor" val="tx"/>
                              </a:ext>
                            </a:extLst>
                          </a:hlinkClick>
                        </a:rPr>
                        <a:t>Nguyen's Timelog</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oboto Slab"/>
                          <a:ea typeface="Roboto Slab"/>
                          <a:cs typeface="Roboto Slab"/>
                          <a:sym typeface="Roboto Slab"/>
                        </a:rPr>
                        <a:t>375</a:t>
                      </a:r>
                      <a:r>
                        <a:rPr lang="en-US" sz="1800" u="none" strike="noStrike" cap="none">
                          <a:latin typeface="Roboto Slab"/>
                          <a:ea typeface="Roboto Slab"/>
                          <a:cs typeface="Roboto Slab"/>
                          <a:sym typeface="Roboto Slab"/>
                        </a:rPr>
                        <a:t> hours </a:t>
                      </a:r>
                      <a:r>
                        <a:rPr lang="en-US" sz="1800">
                          <a:latin typeface="Roboto Slab"/>
                          <a:ea typeface="Roboto Slab"/>
                          <a:cs typeface="Roboto Slab"/>
                          <a:sym typeface="Roboto Slab"/>
                        </a:rPr>
                        <a:t>54 </a:t>
                      </a:r>
                      <a:r>
                        <a:rPr lang="en-US" sz="1800" u="none" strike="noStrike" cap="none">
                          <a:latin typeface="Roboto Slab"/>
                          <a:ea typeface="Roboto Slab"/>
                          <a:cs typeface="Roboto Slab"/>
                          <a:sym typeface="Roboto Slab"/>
                        </a:rPr>
                        <a:t>minutes</a:t>
                      </a:r>
                      <a:endParaRPr sz="1800" u="none" strike="noStrike" cap="none">
                        <a:latin typeface="Roboto Slab"/>
                        <a:ea typeface="Roboto Slab"/>
                        <a:cs typeface="Roboto Slab"/>
                        <a:sym typeface="Roboto Slab"/>
                      </a:endParaRPr>
                    </a:p>
                  </a:txBody>
                  <a:tcPr marL="63500" marR="63500" marT="63500" marB="63500"/>
                </a:tc>
                <a:extLst>
                  <a:ext uri="{0D108BD9-81ED-4DB2-BD59-A6C34878D82A}">
                    <a16:rowId xmlns:a16="http://schemas.microsoft.com/office/drawing/2014/main" val="10003"/>
                  </a:ext>
                </a:extLst>
              </a:tr>
              <a:tr h="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oboto Slab"/>
                          <a:ea typeface="Roboto Slab"/>
                          <a:cs typeface="Roboto Slab"/>
                          <a:sym typeface="Roboto Slab"/>
                        </a:rPr>
                        <a:t>Thu Nguyen Vu Anh</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sng" strike="noStrike" cap="none">
                          <a:solidFill>
                            <a:schemeClr val="hlink"/>
                          </a:solidFill>
                          <a:latin typeface="Roboto Slab"/>
                          <a:ea typeface="Roboto Slab"/>
                          <a:cs typeface="Roboto Slab"/>
                          <a:sym typeface="Roboto Slab"/>
                          <a:hlinkClick r:id="rId7"/>
                        </a:rPr>
                        <a:t>Thu’s Timelog</a:t>
                      </a:r>
                      <a:endParaRPr sz="1800" u="none" strike="noStrike" cap="none">
                        <a:latin typeface="Roboto Slab"/>
                        <a:ea typeface="Roboto Slab"/>
                        <a:cs typeface="Roboto Slab"/>
                        <a:sym typeface="Roboto Slab"/>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Roboto Slab"/>
                          <a:ea typeface="Roboto Slab"/>
                          <a:cs typeface="Roboto Slab"/>
                          <a:sym typeface="Roboto Slab"/>
                        </a:rPr>
                        <a:t>259 hours 35 minutes</a:t>
                      </a:r>
                      <a:endParaRPr sz="1800" u="none" strike="noStrike" cap="none" dirty="0">
                        <a:latin typeface="Roboto Slab"/>
                        <a:ea typeface="Roboto Slab"/>
                        <a:cs typeface="Roboto Slab"/>
                        <a:sym typeface="Roboto Slab"/>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1700"/>
                                        <p:tgtEl>
                                          <p:spTgt spid="336"/>
                                        </p:tgtEl>
                                      </p:cBhvr>
                                    </p:animEffect>
                                  </p:childTnLst>
                                </p:cTn>
                              </p:par>
                              <p:par>
                                <p:cTn id="8" presetID="2" presetClass="entr" presetSubtype="2" fill="hold" nodeType="withEffect">
                                  <p:stCondLst>
                                    <p:cond delay="0"/>
                                  </p:stCondLst>
                                  <p:childTnLst>
                                    <p:set>
                                      <p:cBhvr>
                                        <p:cTn id="9" dur="1" fill="hold">
                                          <p:stCondLst>
                                            <p:cond delay="0"/>
                                          </p:stCondLst>
                                        </p:cTn>
                                        <p:tgtEl>
                                          <p:spTgt spid="338"/>
                                        </p:tgtEl>
                                        <p:attrNameLst>
                                          <p:attrName>style.visibility</p:attrName>
                                        </p:attrNameLst>
                                      </p:cBhvr>
                                      <p:to>
                                        <p:strVal val="visible"/>
                                      </p:to>
                                    </p:set>
                                    <p:anim calcmode="lin" valueType="num">
                                      <p:cBhvr additive="base">
                                        <p:cTn id="10" dur="500"/>
                                        <p:tgtEl>
                                          <p:spTgt spid="3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110b29f0a9b_2_0"/>
          <p:cNvSpPr txBox="1"/>
          <p:nvPr/>
        </p:nvSpPr>
        <p:spPr>
          <a:xfrm>
            <a:off x="2342075" y="4729950"/>
            <a:ext cx="569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g110b29f0a9b_2_0"/>
          <p:cNvSpPr txBox="1"/>
          <p:nvPr/>
        </p:nvSpPr>
        <p:spPr>
          <a:xfrm>
            <a:off x="852225" y="4271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References</a:t>
            </a:r>
            <a:endParaRPr sz="1400" b="0" i="0" u="none" strike="noStrike" cap="none">
              <a:solidFill>
                <a:srgbClr val="000000"/>
              </a:solidFill>
              <a:latin typeface="Arial"/>
              <a:ea typeface="Arial"/>
              <a:cs typeface="Arial"/>
              <a:sym typeface="Arial"/>
            </a:endParaRPr>
          </a:p>
        </p:txBody>
      </p:sp>
      <p:cxnSp>
        <p:nvCxnSpPr>
          <p:cNvPr id="350" name="Google Shape;350;g110b29f0a9b_2_0"/>
          <p:cNvCxnSpPr/>
          <p:nvPr/>
        </p:nvCxnSpPr>
        <p:spPr>
          <a:xfrm>
            <a:off x="4080309" y="11247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351" name="Google Shape;351;g110b29f0a9b_2_0"/>
          <p:cNvSpPr/>
          <p:nvPr/>
        </p:nvSpPr>
        <p:spPr>
          <a:xfrm>
            <a:off x="11450847" y="4509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352" name="Google Shape;352;g110b29f0a9b_2_0"/>
          <p:cNvSpPr txBox="1"/>
          <p:nvPr/>
        </p:nvSpPr>
        <p:spPr>
          <a:xfrm>
            <a:off x="11347571" y="432525"/>
            <a:ext cx="54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2</a:t>
            </a:r>
            <a:r>
              <a:rPr lang="en-US" sz="1500" b="1">
                <a:solidFill>
                  <a:srgbClr val="003A5F"/>
                </a:solidFill>
                <a:latin typeface="Roboto Slab"/>
                <a:ea typeface="Roboto Slab"/>
                <a:cs typeface="Roboto Slab"/>
                <a:sym typeface="Roboto Slab"/>
              </a:rPr>
              <a:t>1</a:t>
            </a:r>
            <a:endParaRPr sz="1500" b="1" i="0" u="none" strike="noStrike" cap="none">
              <a:solidFill>
                <a:srgbClr val="003A5F"/>
              </a:solidFill>
              <a:latin typeface="Roboto Slab"/>
              <a:ea typeface="Roboto Slab"/>
              <a:cs typeface="Roboto Slab"/>
              <a:sym typeface="Roboto Slab"/>
            </a:endParaRPr>
          </a:p>
        </p:txBody>
      </p:sp>
      <p:sp>
        <p:nvSpPr>
          <p:cNvPr id="353" name="Google Shape;353;g110b29f0a9b_2_0"/>
          <p:cNvSpPr txBox="1"/>
          <p:nvPr/>
        </p:nvSpPr>
        <p:spPr>
          <a:xfrm>
            <a:off x="955275" y="1787000"/>
            <a:ext cx="10309500" cy="14160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sng" strike="noStrike" cap="none">
                <a:solidFill>
                  <a:schemeClr val="hlink"/>
                </a:solidFill>
                <a:latin typeface="Roboto Slab"/>
                <a:ea typeface="Roboto Slab"/>
                <a:cs typeface="Roboto Slab"/>
                <a:sym typeface="Roboto Slab"/>
                <a:hlinkClick r:id="rId3"/>
              </a:rPr>
              <a:t>Status Report</a:t>
            </a:r>
            <a:endParaRPr sz="2000" b="0" i="0" u="none" strike="noStrike" cap="none">
              <a:solidFill>
                <a:schemeClr val="dk1"/>
              </a:solidFill>
              <a:latin typeface="Roboto Slab"/>
              <a:ea typeface="Roboto Slab"/>
              <a:cs typeface="Roboto Slab"/>
              <a:sym typeface="Roboto Slab"/>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Roboto Slab"/>
              <a:ea typeface="Roboto Slab"/>
              <a:cs typeface="Roboto Slab"/>
              <a:sym typeface="Roboto Slab"/>
            </a:endParaRPr>
          </a:p>
        </p:txBody>
      </p:sp>
      <p:sp>
        <p:nvSpPr>
          <p:cNvPr id="354" name="Google Shape;354;g110b29f0a9b_2_0"/>
          <p:cNvSpPr/>
          <p:nvPr/>
        </p:nvSpPr>
        <p:spPr>
          <a:xfrm>
            <a:off x="0" y="6723529"/>
            <a:ext cx="12192000" cy="147900"/>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58"/>
        <p:cNvGrpSpPr/>
        <p:nvPr/>
      </p:nvGrpSpPr>
      <p:grpSpPr>
        <a:xfrm>
          <a:off x="0" y="0"/>
          <a:ext cx="0" cy="0"/>
          <a:chOff x="0" y="0"/>
          <a:chExt cx="0" cy="0"/>
        </a:xfrm>
      </p:grpSpPr>
      <p:sp>
        <p:nvSpPr>
          <p:cNvPr id="359" name="Google Shape;359;p19"/>
          <p:cNvSpPr/>
          <p:nvPr/>
        </p:nvSpPr>
        <p:spPr>
          <a:xfrm>
            <a:off x="11752" y="0"/>
            <a:ext cx="12192001" cy="6911711"/>
          </a:xfrm>
          <a:prstGeom prst="rect">
            <a:avLst/>
          </a:prstGeom>
          <a:blipFill rotWithShape="1">
            <a:blip r:embed="rId3">
              <a:alphaModFix amt="56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19"/>
          <p:cNvSpPr/>
          <p:nvPr/>
        </p:nvSpPr>
        <p:spPr>
          <a:xfrm>
            <a:off x="11753" y="6735096"/>
            <a:ext cx="12192000" cy="147918"/>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19"/>
          <p:cNvSpPr txBox="1"/>
          <p:nvPr/>
        </p:nvSpPr>
        <p:spPr>
          <a:xfrm>
            <a:off x="637714" y="4385301"/>
            <a:ext cx="8241359"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Roboto Slab"/>
                <a:ea typeface="Roboto Slab"/>
                <a:cs typeface="Roboto Slab"/>
                <a:sym typeface="Roboto Slab"/>
              </a:rPr>
              <a:t>THANK YOU FOR LISTENING!</a:t>
            </a:r>
            <a:endParaRPr sz="1400" b="0" i="0" u="none" strike="noStrike" cap="none">
              <a:solidFill>
                <a:srgbClr val="000000"/>
              </a:solidFill>
              <a:latin typeface="Roboto Slab"/>
              <a:ea typeface="Roboto Slab"/>
              <a:cs typeface="Roboto Slab"/>
              <a:sym typeface="Roboto Slab"/>
            </a:endParaRPr>
          </a:p>
        </p:txBody>
      </p:sp>
      <p:sp>
        <p:nvSpPr>
          <p:cNvPr id="362" name="Google Shape;362;p19"/>
          <p:cNvSpPr txBox="1">
            <a:spLocks noGrp="1"/>
          </p:cNvSpPr>
          <p:nvPr>
            <p:ph type="subTitle" idx="1"/>
          </p:nvPr>
        </p:nvSpPr>
        <p:spPr>
          <a:xfrm>
            <a:off x="685265" y="5359525"/>
            <a:ext cx="5410800" cy="8025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2100"/>
              <a:buNone/>
            </a:pPr>
            <a:r>
              <a:rPr lang="en-US" sz="2100" b="1">
                <a:solidFill>
                  <a:schemeClr val="lt1"/>
                </a:solidFill>
                <a:latin typeface="Roboto Slab"/>
                <a:ea typeface="Roboto Slab"/>
                <a:cs typeface="Roboto Slab"/>
                <a:sym typeface="Roboto Slab"/>
              </a:rPr>
              <a:t>Trading Vision Project (TVP)</a:t>
            </a:r>
            <a:endParaRPr>
              <a:solidFill>
                <a:schemeClr val="lt1"/>
              </a:solidFill>
              <a:latin typeface="Roboto Slab"/>
              <a:ea typeface="Roboto Slab"/>
              <a:cs typeface="Roboto Slab"/>
              <a:sym typeface="Roboto Slab"/>
            </a:endParaRPr>
          </a:p>
          <a:p>
            <a:pPr marL="0" lvl="0" indent="0" algn="l" rtl="0">
              <a:lnSpc>
                <a:spcPct val="90000"/>
              </a:lnSpc>
              <a:spcBef>
                <a:spcPts val="1000"/>
              </a:spcBef>
              <a:spcAft>
                <a:spcPts val="0"/>
              </a:spcAft>
              <a:buClr>
                <a:schemeClr val="dk1"/>
              </a:buClr>
              <a:buSzPts val="2100"/>
              <a:buNone/>
            </a:pPr>
            <a:endParaRPr sz="2100">
              <a:solidFill>
                <a:schemeClr val="lt1"/>
              </a:solidFill>
              <a:latin typeface="Quicksand"/>
              <a:ea typeface="Quicksand"/>
              <a:cs typeface="Quicksand"/>
              <a:sym typeface="Quicksand"/>
            </a:endParaRPr>
          </a:p>
        </p:txBody>
      </p:sp>
      <p:sp>
        <p:nvSpPr>
          <p:cNvPr id="363" name="Google Shape;363;p19"/>
          <p:cNvSpPr/>
          <p:nvPr/>
        </p:nvSpPr>
        <p:spPr>
          <a:xfrm>
            <a:off x="723900" y="5124450"/>
            <a:ext cx="7096125" cy="66675"/>
          </a:xfrm>
          <a:prstGeom prst="rect">
            <a:avLst/>
          </a:prstGeom>
          <a:solidFill>
            <a:srgbClr val="92D050"/>
          </a:solidFill>
          <a:ln w="12700"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500"/>
                                        <p:tgtEl>
                                          <p:spTgt spid="3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2">
                                            <p:txEl>
                                              <p:pRg st="0" end="0"/>
                                            </p:txEl>
                                          </p:spTgt>
                                        </p:tgtEl>
                                        <p:attrNameLst>
                                          <p:attrName>style.visibility</p:attrName>
                                        </p:attrNameLst>
                                      </p:cBhvr>
                                      <p:to>
                                        <p:strVal val="visible"/>
                                      </p:to>
                                    </p:set>
                                    <p:animEffect transition="in" filter="fade">
                                      <p:cBhvr>
                                        <p:cTn id="11" dur="500"/>
                                        <p:tgtEl>
                                          <p:spTgt spid="36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62">
                                            <p:txEl>
                                              <p:pRg st="1" end="1"/>
                                            </p:txEl>
                                          </p:spTgt>
                                        </p:tgtEl>
                                        <p:attrNameLst>
                                          <p:attrName>style.visibility</p:attrName>
                                        </p:attrNameLst>
                                      </p:cBhvr>
                                      <p:to>
                                        <p:strVal val="visible"/>
                                      </p:to>
                                    </p:set>
                                    <p:animEffect transition="in" filter="fade">
                                      <p:cBhvr>
                                        <p:cTn id="15" dur="500"/>
                                        <p:tgtEl>
                                          <p:spTgt spid="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p:nvPr/>
        </p:nvSpPr>
        <p:spPr>
          <a:xfrm>
            <a:off x="0" y="6710082"/>
            <a:ext cx="12192000" cy="147918"/>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4"/>
          <p:cNvSpPr txBox="1"/>
          <p:nvPr/>
        </p:nvSpPr>
        <p:spPr>
          <a:xfrm>
            <a:off x="693600" y="4868225"/>
            <a:ext cx="4298700" cy="591000"/>
          </a:xfrm>
          <a:prstGeom prst="rect">
            <a:avLst/>
          </a:prstGeom>
          <a:noFill/>
          <a:ln>
            <a:noFill/>
          </a:ln>
        </p:spPr>
        <p:txBody>
          <a:bodyPr spcFirstLastPara="1" wrap="square" lIns="91425" tIns="45700" rIns="91425" bIns="45700" anchor="b" anchorCtr="0">
            <a:noAutofit/>
          </a:bodyPr>
          <a:lstStyle/>
          <a:p>
            <a:pPr marL="457200" marR="0" lvl="0" indent="0" algn="l" rtl="0">
              <a:lnSpc>
                <a:spcPct val="90000"/>
              </a:lnSpc>
              <a:spcBef>
                <a:spcPts val="0"/>
              </a:spcBef>
              <a:spcAft>
                <a:spcPts val="0"/>
              </a:spcAft>
              <a:buClr>
                <a:srgbClr val="000000"/>
              </a:buClr>
              <a:buSzPts val="5500"/>
              <a:buFont typeface="Arial"/>
              <a:buNone/>
            </a:pPr>
            <a:r>
              <a:rPr lang="en-US" sz="5500" b="0" i="0" u="none" strike="noStrike" cap="none">
                <a:solidFill>
                  <a:schemeClr val="dk2"/>
                </a:solidFill>
                <a:latin typeface="Oswald"/>
                <a:ea typeface="Oswald"/>
                <a:cs typeface="Oswald"/>
                <a:sym typeface="Oswald"/>
              </a:rPr>
              <a:t>Context</a:t>
            </a:r>
            <a:endParaRPr sz="5500" b="0" i="0" u="none" strike="noStrike" cap="none">
              <a:solidFill>
                <a:schemeClr val="dk2"/>
              </a:solidFill>
              <a:latin typeface="Oswald"/>
              <a:ea typeface="Oswald"/>
              <a:cs typeface="Oswald"/>
              <a:sym typeface="Oswald"/>
            </a:endParaRPr>
          </a:p>
        </p:txBody>
      </p:sp>
      <p:sp>
        <p:nvSpPr>
          <p:cNvPr id="130" name="Google Shape;130;p4"/>
          <p:cNvSpPr/>
          <p:nvPr/>
        </p:nvSpPr>
        <p:spPr>
          <a:xfrm>
            <a:off x="11436822" y="324793"/>
            <a:ext cx="477272" cy="328187"/>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31" name="Google Shape;131;p4"/>
          <p:cNvSpPr txBox="1">
            <a:spLocks noGrp="1"/>
          </p:cNvSpPr>
          <p:nvPr>
            <p:ph type="sldNum" idx="12"/>
          </p:nvPr>
        </p:nvSpPr>
        <p:spPr>
          <a:xfrm>
            <a:off x="11562138" y="306323"/>
            <a:ext cx="22663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500"/>
              <a:buNone/>
            </a:pPr>
            <a:r>
              <a:rPr lang="en-US" sz="1500" b="1">
                <a:solidFill>
                  <a:srgbClr val="003A5F"/>
                </a:solidFill>
                <a:latin typeface="Roboto Slab"/>
                <a:ea typeface="Roboto Slab"/>
                <a:cs typeface="Roboto Slab"/>
                <a:sym typeface="Roboto Slab"/>
              </a:rPr>
              <a:t>2</a:t>
            </a:r>
            <a:endParaRPr/>
          </a:p>
        </p:txBody>
      </p:sp>
      <p:sp>
        <p:nvSpPr>
          <p:cNvPr id="132" name="Google Shape;132;p4"/>
          <p:cNvSpPr/>
          <p:nvPr/>
        </p:nvSpPr>
        <p:spPr>
          <a:xfrm>
            <a:off x="1316125" y="5536925"/>
            <a:ext cx="1838700" cy="74700"/>
          </a:xfrm>
          <a:prstGeom prst="roundRect">
            <a:avLst>
              <a:gd name="adj" fmla="val 16667"/>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3" name="Google Shape;133;p4"/>
          <p:cNvPicPr preferRelativeResize="0"/>
          <p:nvPr/>
        </p:nvPicPr>
        <p:blipFill rotWithShape="1">
          <a:blip r:embed="rId4">
            <a:alphaModFix/>
          </a:blip>
          <a:srcRect/>
          <a:stretch/>
        </p:blipFill>
        <p:spPr>
          <a:xfrm>
            <a:off x="1257300" y="3352150"/>
            <a:ext cx="976900" cy="97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p:nvPr/>
        </p:nvSpPr>
        <p:spPr>
          <a:xfrm>
            <a:off x="0" y="6723529"/>
            <a:ext cx="12192000" cy="147918"/>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7"/>
          <p:cNvSpPr txBox="1"/>
          <p:nvPr/>
        </p:nvSpPr>
        <p:spPr>
          <a:xfrm>
            <a:off x="3094347" y="254985"/>
            <a:ext cx="6003306" cy="697635"/>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Context</a:t>
            </a:r>
            <a:endParaRPr sz="1400" b="0" i="0" u="none" strike="noStrike" cap="none">
              <a:solidFill>
                <a:srgbClr val="000000"/>
              </a:solidFill>
              <a:latin typeface="Arial"/>
              <a:ea typeface="Arial"/>
              <a:cs typeface="Arial"/>
              <a:sym typeface="Arial"/>
            </a:endParaRPr>
          </a:p>
        </p:txBody>
      </p:sp>
      <p:sp>
        <p:nvSpPr>
          <p:cNvPr id="140" name="Google Shape;140;p7"/>
          <p:cNvSpPr txBox="1"/>
          <p:nvPr/>
        </p:nvSpPr>
        <p:spPr>
          <a:xfrm>
            <a:off x="692859" y="1661137"/>
            <a:ext cx="10806300" cy="3632700"/>
          </a:xfrm>
          <a:prstGeom prst="rect">
            <a:avLst/>
          </a:prstGeom>
          <a:noFill/>
          <a:ln>
            <a:noFill/>
          </a:ln>
        </p:spPr>
        <p:txBody>
          <a:bodyPr spcFirstLastPara="1" wrap="square" lIns="91425" tIns="45700" rIns="91425" bIns="45700" anchor="t" anchorCtr="0">
            <a:spAutoFit/>
          </a:bodyPr>
          <a:lstStyle/>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The customers have a budget, and they want to invest in the Vietnamese stock market. They would like to have a web application to update stock trends. </a:t>
            </a:r>
            <a:endParaRPr sz="2000" b="0" i="0" u="none" strike="noStrike" cap="none">
              <a:solidFill>
                <a:schemeClr val="dk1"/>
              </a:solidFill>
              <a:latin typeface="Roboto Slab"/>
              <a:ea typeface="Roboto Slab"/>
              <a:cs typeface="Roboto Slab"/>
              <a:sym typeface="Roboto Slab"/>
            </a:endParaRPr>
          </a:p>
          <a:p>
            <a:pPr marL="45720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Roboto Slab"/>
              <a:ea typeface="Roboto Slab"/>
              <a:cs typeface="Roboto Slab"/>
              <a:sym typeface="Roboto Slab"/>
            </a:endParaRPr>
          </a:p>
          <a:p>
            <a:pPr marL="4572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The customers would like the application to have overview page, chart page, reminder, favorite list page and user information page.</a:t>
            </a:r>
            <a:endParaRPr sz="2000" b="0" i="0" u="none" strike="noStrike" cap="none">
              <a:solidFill>
                <a:schemeClr val="dk1"/>
              </a:solidFill>
              <a:latin typeface="Roboto Slab"/>
              <a:ea typeface="Roboto Slab"/>
              <a:cs typeface="Roboto Slab"/>
              <a:sym typeface="Roboto Slab"/>
            </a:endParaRPr>
          </a:p>
          <a:p>
            <a:pPr marL="457200" marR="0" lvl="0" indent="0" algn="just"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Roboto Slab"/>
              <a:ea typeface="Roboto Slab"/>
              <a:cs typeface="Roboto Slab"/>
              <a:sym typeface="Roboto Slab"/>
            </a:endParaRPr>
          </a:p>
          <a:p>
            <a:pPr marL="0" marR="0" lvl="0" indent="0" algn="just" rtl="0">
              <a:lnSpc>
                <a:spcPct val="150000"/>
              </a:lnSpc>
              <a:spcBef>
                <a:spcPts val="0"/>
              </a:spcBef>
              <a:spcAft>
                <a:spcPts val="800"/>
              </a:spcAft>
              <a:buClr>
                <a:srgbClr val="000000"/>
              </a:buClr>
              <a:buSzPts val="1600"/>
              <a:buFont typeface="Arial"/>
              <a:buNone/>
            </a:pPr>
            <a:r>
              <a:rPr lang="en-US" sz="1600" b="0" i="0" u="none" strike="noStrike" cap="none">
                <a:solidFill>
                  <a:schemeClr val="dk1"/>
                </a:solidFill>
                <a:latin typeface="Roboto Slab"/>
                <a:ea typeface="Roboto Slab"/>
                <a:cs typeface="Roboto Slab"/>
                <a:sym typeface="Roboto Slab"/>
              </a:rPr>
              <a:t>🔶</a:t>
            </a:r>
            <a:r>
              <a:rPr lang="en-US" sz="2000" b="0" i="0" u="none" strike="noStrike" cap="none">
                <a:solidFill>
                  <a:schemeClr val="dk1"/>
                </a:solidFill>
                <a:latin typeface="Roboto Slab"/>
                <a:ea typeface="Roboto Slab"/>
                <a:cs typeface="Roboto Slab"/>
                <a:sym typeface="Roboto Slab"/>
              </a:rPr>
              <a:t>  The </a:t>
            </a:r>
            <a:r>
              <a:rPr lang="en-US" sz="2000" b="1" i="0" u="none" strike="noStrike" cap="none">
                <a:solidFill>
                  <a:schemeClr val="dk1"/>
                </a:solidFill>
                <a:latin typeface="Roboto Slab"/>
                <a:ea typeface="Roboto Slab"/>
                <a:cs typeface="Roboto Slab"/>
                <a:sym typeface="Roboto Slab"/>
              </a:rPr>
              <a:t>main requirement</a:t>
            </a:r>
            <a:r>
              <a:rPr lang="en-US" sz="2000" b="0" i="0" u="none" strike="noStrike" cap="none">
                <a:solidFill>
                  <a:schemeClr val="dk1"/>
                </a:solidFill>
                <a:latin typeface="Roboto Slab"/>
                <a:ea typeface="Roboto Slab"/>
                <a:cs typeface="Roboto Slab"/>
                <a:sym typeface="Roboto Slab"/>
              </a:rPr>
              <a:t> is the website should also give the auto trend prediction in the next 5 days.</a:t>
            </a:r>
            <a:endParaRPr sz="2000" b="0" i="0" u="none" strike="noStrike" cap="none">
              <a:solidFill>
                <a:schemeClr val="dk1"/>
              </a:solidFill>
              <a:latin typeface="Roboto Slab"/>
              <a:ea typeface="Roboto Slab"/>
              <a:cs typeface="Roboto Slab"/>
              <a:sym typeface="Roboto Slab"/>
            </a:endParaRPr>
          </a:p>
        </p:txBody>
      </p:sp>
      <p:cxnSp>
        <p:nvCxnSpPr>
          <p:cNvPr id="141" name="Google Shape;141;p7"/>
          <p:cNvCxnSpPr/>
          <p:nvPr/>
        </p:nvCxnSpPr>
        <p:spPr>
          <a:xfrm>
            <a:off x="3984171" y="945197"/>
            <a:ext cx="4058817" cy="0"/>
          </a:xfrm>
          <a:prstGeom prst="straightConnector1">
            <a:avLst/>
          </a:prstGeom>
          <a:noFill/>
          <a:ln w="28575" cap="flat" cmpd="sng">
            <a:solidFill>
              <a:srgbClr val="0081AB"/>
            </a:solidFill>
            <a:prstDash val="solid"/>
            <a:miter lim="800000"/>
            <a:headEnd type="none" w="sm" len="sm"/>
            <a:tailEnd type="none" w="sm" len="sm"/>
          </a:ln>
        </p:spPr>
      </p:cxnSp>
      <p:sp>
        <p:nvSpPr>
          <p:cNvPr id="142" name="Google Shape;142;p7"/>
          <p:cNvSpPr/>
          <p:nvPr/>
        </p:nvSpPr>
        <p:spPr>
          <a:xfrm>
            <a:off x="11436822" y="324793"/>
            <a:ext cx="477272" cy="328187"/>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43" name="Google Shape;143;p7"/>
          <p:cNvSpPr txBox="1"/>
          <p:nvPr/>
        </p:nvSpPr>
        <p:spPr>
          <a:xfrm>
            <a:off x="11562138" y="306323"/>
            <a:ext cx="22663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3</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700"/>
                                        <p:tgtEl>
                                          <p:spTgt spid="139"/>
                                        </p:tgtEl>
                                      </p:cBhvr>
                                    </p:animEffect>
                                  </p:childTnLst>
                                </p:cTn>
                              </p:par>
                              <p:par>
                                <p:cTn id="8" presetID="2" presetClass="entr" presetSubtype="2" fill="hold" nodeType="withEffect">
                                  <p:stCondLst>
                                    <p:cond delay="0"/>
                                  </p:stCondLst>
                                  <p:childTnLst>
                                    <p:set>
                                      <p:cBhvr>
                                        <p:cTn id="9" dur="1" fill="hold">
                                          <p:stCondLst>
                                            <p:cond delay="0"/>
                                          </p:stCondLst>
                                        </p:cTn>
                                        <p:tgtEl>
                                          <p:spTgt spid="141"/>
                                        </p:tgtEl>
                                        <p:attrNameLst>
                                          <p:attrName>style.visibility</p:attrName>
                                        </p:attrNameLst>
                                      </p:cBhvr>
                                      <p:to>
                                        <p:strVal val="visible"/>
                                      </p:to>
                                    </p:set>
                                    <p:anim calcmode="lin" valueType="num">
                                      <p:cBhvr additive="base">
                                        <p:cTn id="10" dur="500"/>
                                        <p:tgtEl>
                                          <p:spTgt spid="1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10466c95e2_8_53"/>
          <p:cNvSpPr/>
          <p:nvPr/>
        </p:nvSpPr>
        <p:spPr>
          <a:xfrm>
            <a:off x="0" y="6710082"/>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g110466c95e2_8_53"/>
          <p:cNvSpPr txBox="1"/>
          <p:nvPr/>
        </p:nvSpPr>
        <p:spPr>
          <a:xfrm>
            <a:off x="693600" y="4182425"/>
            <a:ext cx="4298700" cy="591000"/>
          </a:xfrm>
          <a:prstGeom prst="rect">
            <a:avLst/>
          </a:prstGeom>
          <a:noFill/>
          <a:ln>
            <a:noFill/>
          </a:ln>
        </p:spPr>
        <p:txBody>
          <a:bodyPr spcFirstLastPara="1" wrap="square" lIns="91425" tIns="45700" rIns="91425" bIns="45700" anchor="b" anchorCtr="0">
            <a:noAutofit/>
          </a:bodyPr>
          <a:lstStyle/>
          <a:p>
            <a:pPr marL="457200" marR="0" lvl="0" indent="0" algn="l" rtl="0">
              <a:lnSpc>
                <a:spcPct val="90000"/>
              </a:lnSpc>
              <a:spcBef>
                <a:spcPts val="0"/>
              </a:spcBef>
              <a:spcAft>
                <a:spcPts val="0"/>
              </a:spcAft>
              <a:buClr>
                <a:srgbClr val="000000"/>
              </a:buClr>
              <a:buSzPts val="5500"/>
              <a:buFont typeface="Arial"/>
              <a:buNone/>
            </a:pPr>
            <a:r>
              <a:rPr lang="en-US" sz="5500" b="0" i="0" u="none" strike="noStrike" cap="none">
                <a:solidFill>
                  <a:schemeClr val="dk2"/>
                </a:solidFill>
                <a:latin typeface="Oswald"/>
                <a:ea typeface="Oswald"/>
                <a:cs typeface="Oswald"/>
                <a:sym typeface="Oswald"/>
              </a:rPr>
              <a:t>Plan</a:t>
            </a:r>
            <a:endParaRPr sz="5500" b="0" i="0" u="none" strike="noStrike" cap="none">
              <a:solidFill>
                <a:schemeClr val="dk2"/>
              </a:solidFill>
              <a:latin typeface="Oswald"/>
              <a:ea typeface="Oswald"/>
              <a:cs typeface="Oswald"/>
              <a:sym typeface="Oswald"/>
            </a:endParaRPr>
          </a:p>
        </p:txBody>
      </p:sp>
      <p:sp>
        <p:nvSpPr>
          <p:cNvPr id="150" name="Google Shape;150;g110466c95e2_8_53"/>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51" name="Google Shape;151;g110466c95e2_8_53"/>
          <p:cNvSpPr/>
          <p:nvPr/>
        </p:nvSpPr>
        <p:spPr>
          <a:xfrm>
            <a:off x="1316125" y="4851125"/>
            <a:ext cx="1838700" cy="74700"/>
          </a:xfrm>
          <a:prstGeom prst="roundRect">
            <a:avLst>
              <a:gd name="adj" fmla="val 16667"/>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2" name="Google Shape;152;g110466c95e2_8_53"/>
          <p:cNvPicPr preferRelativeResize="0"/>
          <p:nvPr/>
        </p:nvPicPr>
        <p:blipFill rotWithShape="1">
          <a:blip r:embed="rId4">
            <a:alphaModFix/>
          </a:blip>
          <a:srcRect/>
          <a:stretch/>
        </p:blipFill>
        <p:spPr>
          <a:xfrm>
            <a:off x="1239925" y="2323325"/>
            <a:ext cx="1317125" cy="1317125"/>
          </a:xfrm>
          <a:prstGeom prst="rect">
            <a:avLst/>
          </a:prstGeom>
          <a:noFill/>
          <a:ln>
            <a:noFill/>
          </a:ln>
        </p:spPr>
      </p:pic>
      <p:sp>
        <p:nvSpPr>
          <p:cNvPr id="153" name="Google Shape;153;g110466c95e2_8_53"/>
          <p:cNvSpPr txBox="1"/>
          <p:nvPr/>
        </p:nvSpPr>
        <p:spPr>
          <a:xfrm>
            <a:off x="1178732" y="5079725"/>
            <a:ext cx="2458500" cy="1077300"/>
          </a:xfrm>
          <a:prstGeom prst="rect">
            <a:avLst/>
          </a:prstGeom>
          <a:noFill/>
          <a:ln>
            <a:noFill/>
          </a:ln>
        </p:spPr>
        <p:txBody>
          <a:bodyPr spcFirstLastPara="1" wrap="square" lIns="91425" tIns="45700" rIns="91425" bIns="45700" anchor="t" anchorCtr="0">
            <a:spAutoFit/>
          </a:bodyPr>
          <a:lstStyle/>
          <a:p>
            <a:pPr marL="457200" marR="0" lvl="0" indent="-330200" algn="just" rtl="0">
              <a:lnSpc>
                <a:spcPct val="150000"/>
              </a:lnSpc>
              <a:spcBef>
                <a:spcPts val="0"/>
              </a:spcBef>
              <a:spcAft>
                <a:spcPts val="0"/>
              </a:spcAft>
              <a:buClr>
                <a:schemeClr val="dk1"/>
              </a:buClr>
              <a:buSzPts val="1600"/>
              <a:buFont typeface="Roboto Slab"/>
              <a:buChar char="➢"/>
            </a:pPr>
            <a:r>
              <a:rPr lang="en-US" sz="1600" b="0" i="1" u="none" strike="noStrike" cap="none">
                <a:solidFill>
                  <a:schemeClr val="dk1"/>
                </a:solidFill>
                <a:latin typeface="Roboto Slab"/>
                <a:ea typeface="Roboto Slab"/>
                <a:cs typeface="Roboto Slab"/>
                <a:sym typeface="Roboto Slab"/>
              </a:rPr>
              <a:t>Plan</a:t>
            </a:r>
            <a:endParaRPr sz="1600" b="0" i="1" u="none" strike="noStrike" cap="none">
              <a:solidFill>
                <a:schemeClr val="dk1"/>
              </a:solidFill>
              <a:latin typeface="Roboto Slab"/>
              <a:ea typeface="Roboto Slab"/>
              <a:cs typeface="Roboto Slab"/>
              <a:sym typeface="Roboto Slab"/>
            </a:endParaRPr>
          </a:p>
          <a:p>
            <a:pPr marL="457200" marR="0" lvl="0" indent="-330200" algn="just" rtl="0">
              <a:lnSpc>
                <a:spcPct val="150000"/>
              </a:lnSpc>
              <a:spcBef>
                <a:spcPts val="0"/>
              </a:spcBef>
              <a:spcAft>
                <a:spcPts val="0"/>
              </a:spcAft>
              <a:buClr>
                <a:schemeClr val="dk1"/>
              </a:buClr>
              <a:buSzPts val="1600"/>
              <a:buFont typeface="Roboto Slab"/>
              <a:buChar char="➢"/>
            </a:pPr>
            <a:r>
              <a:rPr lang="en-US" sz="1600" b="0" i="1" u="none" strike="noStrike" cap="none">
                <a:solidFill>
                  <a:schemeClr val="dk1"/>
                </a:solidFill>
                <a:latin typeface="Roboto Slab"/>
                <a:ea typeface="Roboto Slab"/>
                <a:cs typeface="Roboto Slab"/>
                <a:sym typeface="Roboto Slab"/>
              </a:rPr>
              <a:t>Completed Tasks</a:t>
            </a:r>
            <a:endParaRPr sz="1600" b="0" i="1" u="none" strike="noStrike" cap="none">
              <a:solidFill>
                <a:schemeClr val="dk1"/>
              </a:solidFill>
              <a:latin typeface="Roboto Slab"/>
              <a:ea typeface="Roboto Slab"/>
              <a:cs typeface="Roboto Slab"/>
              <a:sym typeface="Roboto Slab"/>
            </a:endParaRPr>
          </a:p>
          <a:p>
            <a:pPr marL="457200" marR="0" lvl="0" indent="-330200" algn="just" rtl="0">
              <a:lnSpc>
                <a:spcPct val="150000"/>
              </a:lnSpc>
              <a:spcBef>
                <a:spcPts val="0"/>
              </a:spcBef>
              <a:spcAft>
                <a:spcPts val="0"/>
              </a:spcAft>
              <a:buClr>
                <a:schemeClr val="dk1"/>
              </a:buClr>
              <a:buSzPts val="1600"/>
              <a:buFont typeface="Roboto Slab"/>
              <a:buChar char="➢"/>
            </a:pPr>
            <a:r>
              <a:rPr lang="en-US" sz="1600" b="0" i="1" u="none" strike="noStrike" cap="none">
                <a:solidFill>
                  <a:schemeClr val="dk1"/>
                </a:solidFill>
                <a:latin typeface="Roboto Slab"/>
                <a:ea typeface="Roboto Slab"/>
                <a:cs typeface="Roboto Slab"/>
                <a:sym typeface="Roboto Slab"/>
              </a:rPr>
              <a:t>Remaining Tasks</a:t>
            </a:r>
            <a:endParaRPr sz="1600" b="0" i="1" u="none" strike="noStrike" cap="none">
              <a:solidFill>
                <a:schemeClr val="dk1"/>
              </a:solidFill>
              <a:latin typeface="Roboto Slab"/>
              <a:ea typeface="Roboto Slab"/>
              <a:cs typeface="Roboto Slab"/>
              <a:sym typeface="Roboto Slab"/>
            </a:endParaRPr>
          </a:p>
        </p:txBody>
      </p:sp>
      <p:sp>
        <p:nvSpPr>
          <p:cNvPr id="154" name="Google Shape;154;g110466c95e2_8_53"/>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4</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p:nvPr/>
        </p:nvSpPr>
        <p:spPr>
          <a:xfrm>
            <a:off x="838200" y="300955"/>
            <a:ext cx="10515600" cy="697635"/>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a:t>
            </a:r>
            <a:endParaRPr sz="1400" b="0" i="0" u="none" strike="noStrike" cap="none">
              <a:solidFill>
                <a:srgbClr val="000000"/>
              </a:solidFill>
              <a:latin typeface="Arial"/>
              <a:ea typeface="Arial"/>
              <a:cs typeface="Arial"/>
              <a:sym typeface="Arial"/>
            </a:endParaRPr>
          </a:p>
        </p:txBody>
      </p:sp>
      <p:sp>
        <p:nvSpPr>
          <p:cNvPr id="160" name="Google Shape;160;p10"/>
          <p:cNvSpPr/>
          <p:nvPr/>
        </p:nvSpPr>
        <p:spPr>
          <a:xfrm>
            <a:off x="0" y="6723529"/>
            <a:ext cx="12192000" cy="147918"/>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1" name="Google Shape;161;p10"/>
          <p:cNvSpPr txBox="1"/>
          <p:nvPr/>
        </p:nvSpPr>
        <p:spPr>
          <a:xfrm>
            <a:off x="988489" y="1684884"/>
            <a:ext cx="10365300" cy="307800"/>
          </a:xfrm>
          <a:prstGeom prst="rect">
            <a:avLst/>
          </a:prstGeom>
          <a:noFill/>
          <a:ln>
            <a:noFill/>
          </a:ln>
        </p:spPr>
        <p:txBody>
          <a:bodyPr spcFirstLastPara="1" wrap="square" lIns="91425" tIns="45700" rIns="91425" bIns="45700" anchor="t" anchorCtr="0">
            <a:spAutoFit/>
          </a:bodyPr>
          <a:lstStyle/>
          <a:p>
            <a:pPr marL="457200" marR="0" lvl="0" indent="0" algn="just" rtl="0">
              <a:lnSpc>
                <a:spcPct val="200000"/>
              </a:lnSpc>
              <a:spcBef>
                <a:spcPts val="8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2" name="Google Shape;162;p10"/>
          <p:cNvCxnSpPr/>
          <p:nvPr/>
        </p:nvCxnSpPr>
        <p:spPr>
          <a:xfrm>
            <a:off x="39900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163" name="Google Shape;163;p10"/>
          <p:cNvSpPr/>
          <p:nvPr/>
        </p:nvSpPr>
        <p:spPr>
          <a:xfrm>
            <a:off x="11436822" y="324793"/>
            <a:ext cx="477272" cy="328187"/>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64" name="Google Shape;164;p10"/>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5</a:t>
            </a:r>
            <a:endParaRPr sz="1400" b="0" i="0" u="none" strike="noStrike" cap="none">
              <a:solidFill>
                <a:srgbClr val="000000"/>
              </a:solidFill>
              <a:latin typeface="Arial"/>
              <a:ea typeface="Arial"/>
              <a:cs typeface="Arial"/>
              <a:sym typeface="Arial"/>
            </a:endParaRPr>
          </a:p>
        </p:txBody>
      </p:sp>
      <p:pic>
        <p:nvPicPr>
          <p:cNvPr id="165" name="Google Shape;165;p10"/>
          <p:cNvPicPr preferRelativeResize="0"/>
          <p:nvPr/>
        </p:nvPicPr>
        <p:blipFill>
          <a:blip r:embed="rId4">
            <a:alphaModFix/>
          </a:blip>
          <a:stretch>
            <a:fillRect/>
          </a:stretch>
        </p:blipFill>
        <p:spPr>
          <a:xfrm>
            <a:off x="723525" y="1757371"/>
            <a:ext cx="10591800" cy="3343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700"/>
                                        <p:tgtEl>
                                          <p:spTgt spid="159"/>
                                        </p:tgtEl>
                                      </p:cBhvr>
                                    </p:animEffect>
                                  </p:childTnLst>
                                </p:cTn>
                              </p:par>
                              <p:par>
                                <p:cTn id="8" presetID="2" presetClass="entr" presetSubtype="2" fill="hold" nodeType="withEffect">
                                  <p:stCondLst>
                                    <p:cond delay="0"/>
                                  </p:stCondLst>
                                  <p:childTnLst>
                                    <p:set>
                                      <p:cBhvr>
                                        <p:cTn id="9" dur="1" fill="hold">
                                          <p:stCondLst>
                                            <p:cond delay="0"/>
                                          </p:stCondLst>
                                        </p:cTn>
                                        <p:tgtEl>
                                          <p:spTgt spid="162"/>
                                        </p:tgtEl>
                                        <p:attrNameLst>
                                          <p:attrName>style.visibility</p:attrName>
                                        </p:attrNameLst>
                                      </p:cBhvr>
                                      <p:to>
                                        <p:strVal val="visible"/>
                                      </p:to>
                                    </p:set>
                                    <p:anim calcmode="lin" valueType="num">
                                      <p:cBhvr additive="base">
                                        <p:cTn id="10" dur="500"/>
                                        <p:tgtEl>
                                          <p:spTgt spid="16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10466c95e2_8_77"/>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171" name="Google Shape;171;g110466c95e2_8_77"/>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72" name="Google Shape;172;g110466c95e2_8_77"/>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173" name="Google Shape;173;g110466c95e2_8_77"/>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74" name="Google Shape;174;g110466c95e2_8_77"/>
          <p:cNvSpPr txBox="1"/>
          <p:nvPr/>
        </p:nvSpPr>
        <p:spPr>
          <a:xfrm>
            <a:off x="692850" y="2003200"/>
            <a:ext cx="10661100" cy="2709000"/>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chemeClr val="dk1"/>
                </a:solidFill>
                <a:latin typeface="Roboto Slab"/>
                <a:ea typeface="Roboto Slab"/>
                <a:cs typeface="Roboto Slab"/>
                <a:sym typeface="Roboto Slab"/>
              </a:rPr>
              <a:t>Documents</a:t>
            </a:r>
            <a:r>
              <a:rPr lang="en-US" sz="2000" b="0" i="0" u="none" strike="noStrike" cap="none">
                <a:solidFill>
                  <a:schemeClr val="dk1"/>
                </a:solidFill>
                <a:latin typeface="Roboto Slab"/>
                <a:ea typeface="Roboto Slab"/>
                <a:cs typeface="Roboto Slab"/>
                <a:sym typeface="Roboto Slab"/>
              </a:rPr>
              <a:t>: </a:t>
            </a:r>
            <a:endParaRPr sz="2000" b="0" i="0" u="none" strike="noStrike" cap="none">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A0100 - Analysis Report (this also contains algorithm report): This report serves as a consolidation of Trading Vision Project (TVP) original requirements, the development team's proposal and the dialogue about every single requirement and acceptance criteria throughout the project timeline.</a:t>
            </a:r>
            <a:endParaRPr sz="2000" b="0" i="0" u="none" strike="noStrike" cap="none">
              <a:solidFill>
                <a:schemeClr val="dk1"/>
              </a:solidFill>
              <a:latin typeface="Roboto Slab"/>
              <a:ea typeface="Roboto Slab"/>
              <a:cs typeface="Roboto Slab"/>
              <a:sym typeface="Roboto Slab"/>
            </a:endParaRPr>
          </a:p>
        </p:txBody>
      </p:sp>
      <p:sp>
        <p:nvSpPr>
          <p:cNvPr id="175" name="Google Shape;175;g110466c95e2_8_77"/>
          <p:cNvSpPr txBox="1"/>
          <p:nvPr/>
        </p:nvSpPr>
        <p:spPr>
          <a:xfrm>
            <a:off x="1323400" y="1296925"/>
            <a:ext cx="7996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Roboto Slab"/>
                <a:ea typeface="Roboto Slab"/>
                <a:cs typeface="Roboto Slab"/>
                <a:sym typeface="Roboto Slab"/>
              </a:rPr>
              <a:t>Up to now, we have already completed</a:t>
            </a:r>
            <a:endParaRPr sz="1400" b="0" i="0" u="none" strike="noStrike" cap="none">
              <a:solidFill>
                <a:srgbClr val="000000"/>
              </a:solidFill>
              <a:latin typeface="Calibri"/>
              <a:ea typeface="Calibri"/>
              <a:cs typeface="Calibri"/>
              <a:sym typeface="Calibri"/>
            </a:endParaRPr>
          </a:p>
        </p:txBody>
      </p:sp>
      <p:pic>
        <p:nvPicPr>
          <p:cNvPr id="176" name="Google Shape;176;g110466c95e2_8_77"/>
          <p:cNvPicPr preferRelativeResize="0"/>
          <p:nvPr/>
        </p:nvPicPr>
        <p:blipFill rotWithShape="1">
          <a:blip r:embed="rId4">
            <a:alphaModFix/>
          </a:blip>
          <a:srcRect/>
          <a:stretch/>
        </p:blipFill>
        <p:spPr>
          <a:xfrm>
            <a:off x="1419646" y="2079402"/>
            <a:ext cx="939549" cy="939549"/>
          </a:xfrm>
          <a:prstGeom prst="rect">
            <a:avLst/>
          </a:prstGeom>
          <a:noFill/>
          <a:ln>
            <a:noFill/>
          </a:ln>
        </p:spPr>
      </p:pic>
      <p:sp>
        <p:nvSpPr>
          <p:cNvPr id="177" name="Google Shape;177;g110466c95e2_8_77"/>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6</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700"/>
                                        <p:tgtEl>
                                          <p:spTgt spid="170"/>
                                        </p:tgtEl>
                                      </p:cBhvr>
                                    </p:animEffect>
                                  </p:childTnLst>
                                </p:cTn>
                              </p:par>
                              <p:par>
                                <p:cTn id="8" presetID="2" presetClass="entr" presetSubtype="2" fill="hold" nodeType="withEffect">
                                  <p:stCondLst>
                                    <p:cond delay="0"/>
                                  </p:stCondLst>
                                  <p:childTnLst>
                                    <p:set>
                                      <p:cBhvr>
                                        <p:cTn id="9" dur="1" fill="hold">
                                          <p:stCondLst>
                                            <p:cond delay="0"/>
                                          </p:stCondLst>
                                        </p:cTn>
                                        <p:tgtEl>
                                          <p:spTgt spid="172"/>
                                        </p:tgtEl>
                                        <p:attrNameLst>
                                          <p:attrName>style.visibility</p:attrName>
                                        </p:attrNameLst>
                                      </p:cBhvr>
                                      <p:to>
                                        <p:strVal val="visible"/>
                                      </p:to>
                                    </p:set>
                                    <p:anim calcmode="lin" valueType="num">
                                      <p:cBhvr additive="base">
                                        <p:cTn id="10" dur="500"/>
                                        <p:tgtEl>
                                          <p:spTgt spid="1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0cb0c3d18c_3_12"/>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183" name="Google Shape;183;g10cb0c3d18c_3_12"/>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84" name="Google Shape;184;g10cb0c3d18c_3_12"/>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185" name="Google Shape;185;g10cb0c3d18c_3_12"/>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86" name="Google Shape;186;g10cb0c3d18c_3_12"/>
          <p:cNvSpPr txBox="1"/>
          <p:nvPr/>
        </p:nvSpPr>
        <p:spPr>
          <a:xfrm>
            <a:off x="838200" y="1835400"/>
            <a:ext cx="10515600" cy="2709000"/>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chemeClr val="dk1"/>
                </a:solidFill>
                <a:latin typeface="Roboto Slab"/>
                <a:ea typeface="Roboto Slab"/>
                <a:cs typeface="Roboto Slab"/>
                <a:sym typeface="Roboto Slab"/>
              </a:rPr>
              <a:t>Documents</a:t>
            </a:r>
            <a:r>
              <a:rPr lang="en-US" sz="2000" b="0" i="0" u="none" strike="noStrike" cap="none">
                <a:solidFill>
                  <a:schemeClr val="dk1"/>
                </a:solidFill>
                <a:latin typeface="Roboto Slab"/>
                <a:ea typeface="Roboto Slab"/>
                <a:cs typeface="Roboto Slab"/>
                <a:sym typeface="Roboto Slab"/>
              </a:rPr>
              <a:t>: </a:t>
            </a:r>
            <a:endParaRPr sz="2000" b="0" i="0" u="none" strike="noStrike" cap="none">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O0500 - Software Architecture: The purpose of this document is to describe the software architecture i.e. which components are included in the solution, and how the components that have been developed as part of the Trading Vision Project (TVP) are designed and developed. </a:t>
            </a:r>
            <a:endParaRPr sz="2000" b="0" i="0" u="none" strike="noStrike" cap="none">
              <a:solidFill>
                <a:schemeClr val="dk1"/>
              </a:solidFill>
              <a:latin typeface="Roboto Slab"/>
              <a:ea typeface="Roboto Slab"/>
              <a:cs typeface="Roboto Slab"/>
              <a:sym typeface="Roboto Slab"/>
            </a:endParaRPr>
          </a:p>
        </p:txBody>
      </p:sp>
      <p:pic>
        <p:nvPicPr>
          <p:cNvPr id="187" name="Google Shape;187;g10cb0c3d18c_3_12"/>
          <p:cNvPicPr preferRelativeResize="0"/>
          <p:nvPr/>
        </p:nvPicPr>
        <p:blipFill rotWithShape="1">
          <a:blip r:embed="rId4">
            <a:alphaModFix/>
          </a:blip>
          <a:srcRect/>
          <a:stretch/>
        </p:blipFill>
        <p:spPr>
          <a:xfrm>
            <a:off x="1495846" y="1927002"/>
            <a:ext cx="939549" cy="939549"/>
          </a:xfrm>
          <a:prstGeom prst="rect">
            <a:avLst/>
          </a:prstGeom>
          <a:noFill/>
          <a:ln>
            <a:noFill/>
          </a:ln>
        </p:spPr>
      </p:pic>
      <p:sp>
        <p:nvSpPr>
          <p:cNvPr id="188" name="Google Shape;188;g10cb0c3d18c_3_12"/>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i="0" u="none" strike="noStrike" cap="none">
                <a:solidFill>
                  <a:srgbClr val="003A5F"/>
                </a:solidFill>
                <a:latin typeface="Roboto Slab"/>
                <a:ea typeface="Roboto Slab"/>
                <a:cs typeface="Roboto Slab"/>
                <a:sym typeface="Roboto Slab"/>
              </a:rPr>
              <a:t>7</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700"/>
                                        <p:tgtEl>
                                          <p:spTgt spid="182"/>
                                        </p:tgtEl>
                                      </p:cBhvr>
                                    </p:animEffect>
                                  </p:childTnLst>
                                </p:cTn>
                              </p:par>
                              <p:par>
                                <p:cTn id="8" presetID="2" presetClass="entr" presetSubtype="2" fill="hold" nodeType="withEffect">
                                  <p:stCondLst>
                                    <p:cond delay="0"/>
                                  </p:stCondLst>
                                  <p:childTnLst>
                                    <p:set>
                                      <p:cBhvr>
                                        <p:cTn id="9" dur="1" fill="hold">
                                          <p:stCondLst>
                                            <p:cond delay="0"/>
                                          </p:stCondLst>
                                        </p:cTn>
                                        <p:tgtEl>
                                          <p:spTgt spid="184"/>
                                        </p:tgtEl>
                                        <p:attrNameLst>
                                          <p:attrName>style.visibility</p:attrName>
                                        </p:attrNameLst>
                                      </p:cBhvr>
                                      <p:to>
                                        <p:strVal val="visible"/>
                                      </p:to>
                                    </p:set>
                                    <p:anim calcmode="lin" valueType="num">
                                      <p:cBhvr additive="base">
                                        <p:cTn id="10" dur="500"/>
                                        <p:tgtEl>
                                          <p:spTgt spid="1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0cb0c3d18c_3_29"/>
          <p:cNvSpPr txBox="1"/>
          <p:nvPr/>
        </p:nvSpPr>
        <p:spPr>
          <a:xfrm>
            <a:off x="838200" y="300955"/>
            <a:ext cx="10515600" cy="6975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Oswald"/>
              <a:buNone/>
            </a:pPr>
            <a:r>
              <a:rPr lang="en-US" sz="3600" b="0" i="0" u="none" strike="noStrike" cap="none">
                <a:solidFill>
                  <a:schemeClr val="dk2"/>
                </a:solidFill>
                <a:latin typeface="Oswald"/>
                <a:ea typeface="Oswald"/>
                <a:cs typeface="Oswald"/>
                <a:sym typeface="Oswald"/>
              </a:rPr>
              <a:t>Plan - Completed Tasks</a:t>
            </a:r>
            <a:endParaRPr sz="1400" b="0" i="0" u="none" strike="noStrike" cap="none">
              <a:solidFill>
                <a:srgbClr val="000000"/>
              </a:solidFill>
              <a:latin typeface="Arial"/>
              <a:ea typeface="Arial"/>
              <a:cs typeface="Arial"/>
              <a:sym typeface="Arial"/>
            </a:endParaRPr>
          </a:p>
        </p:txBody>
      </p:sp>
      <p:sp>
        <p:nvSpPr>
          <p:cNvPr id="194" name="Google Shape;194;g10cb0c3d18c_3_29"/>
          <p:cNvSpPr/>
          <p:nvPr/>
        </p:nvSpPr>
        <p:spPr>
          <a:xfrm>
            <a:off x="0" y="6723529"/>
            <a:ext cx="12192000" cy="1479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95" name="Google Shape;195;g10cb0c3d18c_3_29"/>
          <p:cNvCxnSpPr/>
          <p:nvPr/>
        </p:nvCxnSpPr>
        <p:spPr>
          <a:xfrm>
            <a:off x="4066284" y="998590"/>
            <a:ext cx="4058700" cy="0"/>
          </a:xfrm>
          <a:prstGeom prst="straightConnector1">
            <a:avLst/>
          </a:prstGeom>
          <a:noFill/>
          <a:ln w="28575" cap="flat" cmpd="sng">
            <a:solidFill>
              <a:srgbClr val="0081AB"/>
            </a:solidFill>
            <a:prstDash val="solid"/>
            <a:miter lim="800000"/>
            <a:headEnd type="none" w="sm" len="sm"/>
            <a:tailEnd type="none" w="sm" len="sm"/>
          </a:ln>
        </p:spPr>
      </p:cxnSp>
      <p:sp>
        <p:nvSpPr>
          <p:cNvPr id="196" name="Google Shape;196;g10cb0c3d18c_3_29"/>
          <p:cNvSpPr/>
          <p:nvPr/>
        </p:nvSpPr>
        <p:spPr>
          <a:xfrm>
            <a:off x="11436822" y="324793"/>
            <a:ext cx="477300" cy="328200"/>
          </a:xfrm>
          <a:prstGeom prst="roundRect">
            <a:avLst>
              <a:gd name="adj" fmla="val 16667"/>
            </a:avLst>
          </a:prstGeom>
          <a:solidFill>
            <a:schemeClr val="lt2"/>
          </a:solidFill>
          <a:ln w="381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chemeClr val="lt1"/>
              </a:solidFill>
              <a:latin typeface="Calibri"/>
              <a:ea typeface="Calibri"/>
              <a:cs typeface="Calibri"/>
              <a:sym typeface="Calibri"/>
            </a:endParaRPr>
          </a:p>
        </p:txBody>
      </p:sp>
      <p:sp>
        <p:nvSpPr>
          <p:cNvPr id="197" name="Google Shape;197;g10cb0c3d18c_3_29"/>
          <p:cNvSpPr txBox="1"/>
          <p:nvPr/>
        </p:nvSpPr>
        <p:spPr>
          <a:xfrm>
            <a:off x="838200" y="1835400"/>
            <a:ext cx="10442700" cy="2709000"/>
          </a:xfrm>
          <a:prstGeom prst="rect">
            <a:avLst/>
          </a:prstGeom>
          <a:noFill/>
          <a:ln>
            <a:noFill/>
          </a:ln>
        </p:spPr>
        <p:txBody>
          <a:bodyPr spcFirstLastPara="1" wrap="square" lIns="91425" tIns="45700" rIns="91425" bIns="45700" anchor="t" anchorCtr="0">
            <a:spAutoFit/>
          </a:bodyPr>
          <a:lstStyle/>
          <a:p>
            <a:pPr marL="1828800"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chemeClr val="dk1"/>
                </a:solidFill>
                <a:latin typeface="Roboto Slab"/>
                <a:ea typeface="Roboto Slab"/>
                <a:cs typeface="Roboto Slab"/>
                <a:sym typeface="Roboto Slab"/>
              </a:rPr>
              <a:t>Documents</a:t>
            </a:r>
            <a:r>
              <a:rPr lang="en-US" sz="2000" b="0" i="0" u="none" strike="noStrike" cap="none">
                <a:solidFill>
                  <a:schemeClr val="dk1"/>
                </a:solidFill>
                <a:latin typeface="Roboto Slab"/>
                <a:ea typeface="Roboto Slab"/>
                <a:cs typeface="Roboto Slab"/>
                <a:sym typeface="Roboto Slab"/>
              </a:rPr>
              <a:t>: </a:t>
            </a:r>
            <a:endParaRPr sz="2000" b="0" i="0" u="none" strike="noStrike" cap="none">
              <a:solidFill>
                <a:schemeClr val="dk1"/>
              </a:solidFill>
              <a:latin typeface="Roboto Slab"/>
              <a:ea typeface="Roboto Slab"/>
              <a:cs typeface="Roboto Slab"/>
              <a:sym typeface="Roboto Slab"/>
            </a:endParaRPr>
          </a:p>
          <a:p>
            <a:pPr marL="2286000" marR="0" lvl="0" indent="-355600" algn="just" rtl="0">
              <a:lnSpc>
                <a:spcPct val="150000"/>
              </a:lnSpc>
              <a:spcBef>
                <a:spcPts val="0"/>
              </a:spcBef>
              <a:spcAft>
                <a:spcPts val="0"/>
              </a:spcAft>
              <a:buClr>
                <a:schemeClr val="dk1"/>
              </a:buClr>
              <a:buSzPts val="2000"/>
              <a:buFont typeface="Roboto Slab"/>
              <a:buChar char="●"/>
            </a:pPr>
            <a:r>
              <a:rPr lang="en-US" sz="2000" b="0" i="0" u="none" strike="noStrike" cap="none">
                <a:solidFill>
                  <a:schemeClr val="dk1"/>
                </a:solidFill>
                <a:latin typeface="Roboto Slab"/>
                <a:ea typeface="Roboto Slab"/>
                <a:cs typeface="Roboto Slab"/>
                <a:sym typeface="Roboto Slab"/>
              </a:rPr>
              <a:t>D0160 - User Interface Design: The User-Interface Design documents the visual design of all pages on the Trading Vision Project (TVP). The document also describes the components used for each page, as well as the structural layout and navigational flow.</a:t>
            </a:r>
            <a:endParaRPr sz="2000" b="0" i="0" u="none" strike="noStrike" cap="none">
              <a:solidFill>
                <a:schemeClr val="dk1"/>
              </a:solidFill>
              <a:latin typeface="Roboto Slab"/>
              <a:ea typeface="Roboto Slab"/>
              <a:cs typeface="Roboto Slab"/>
              <a:sym typeface="Roboto Slab"/>
            </a:endParaRPr>
          </a:p>
        </p:txBody>
      </p:sp>
      <p:pic>
        <p:nvPicPr>
          <p:cNvPr id="198" name="Google Shape;198;g10cb0c3d18c_3_29"/>
          <p:cNvPicPr preferRelativeResize="0"/>
          <p:nvPr/>
        </p:nvPicPr>
        <p:blipFill rotWithShape="1">
          <a:blip r:embed="rId4">
            <a:alphaModFix/>
          </a:blip>
          <a:srcRect/>
          <a:stretch/>
        </p:blipFill>
        <p:spPr>
          <a:xfrm>
            <a:off x="1495846" y="1927002"/>
            <a:ext cx="939549" cy="939549"/>
          </a:xfrm>
          <a:prstGeom prst="rect">
            <a:avLst/>
          </a:prstGeom>
          <a:noFill/>
          <a:ln>
            <a:noFill/>
          </a:ln>
        </p:spPr>
      </p:pic>
      <p:sp>
        <p:nvSpPr>
          <p:cNvPr id="199" name="Google Shape;199;g10cb0c3d18c_3_29"/>
          <p:cNvSpPr txBox="1"/>
          <p:nvPr/>
        </p:nvSpPr>
        <p:spPr>
          <a:xfrm>
            <a:off x="11333547" y="306325"/>
            <a:ext cx="477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500"/>
              <a:buFont typeface="Arial"/>
              <a:buNone/>
            </a:pPr>
            <a:r>
              <a:rPr lang="en-US" sz="1500" b="1">
                <a:solidFill>
                  <a:srgbClr val="003A5F"/>
                </a:solidFill>
                <a:latin typeface="Roboto Slab"/>
                <a:ea typeface="Roboto Slab"/>
                <a:cs typeface="Roboto Slab"/>
                <a:sym typeface="Roboto Slab"/>
              </a:rPr>
              <a:t>8</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700"/>
                                        <p:tgtEl>
                                          <p:spTgt spid="193"/>
                                        </p:tgtEl>
                                      </p:cBhvr>
                                    </p:animEffect>
                                  </p:childTnLst>
                                </p:cTn>
                              </p:par>
                              <p:par>
                                <p:cTn id="8" presetID="2" presetClass="entr" presetSubtype="2"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 calcmode="lin" valueType="num">
                                      <p:cBhvr additive="base">
                                        <p:cTn id="10" dur="500"/>
                                        <p:tgtEl>
                                          <p:spTgt spid="1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roject 4">
      <a:dk1>
        <a:srgbClr val="000000"/>
      </a:dk1>
      <a:lt1>
        <a:srgbClr val="FFFFFF"/>
      </a:lt1>
      <a:dk2>
        <a:srgbClr val="44546A"/>
      </a:dk2>
      <a:lt2>
        <a:srgbClr val="E7E6E6"/>
      </a:lt2>
      <a:accent1>
        <a:srgbClr val="6C2B43"/>
      </a:accent1>
      <a:accent2>
        <a:srgbClr val="DF361F"/>
      </a:accent2>
      <a:accent3>
        <a:srgbClr val="FA9C00"/>
      </a:accent3>
      <a:accent4>
        <a:srgbClr val="90BC33"/>
      </a:accent4>
      <a:accent5>
        <a:srgbClr val="00B09B"/>
      </a:accent5>
      <a:accent6>
        <a:srgbClr val="0175B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779</Words>
  <Application>Microsoft Office PowerPoint</Application>
  <PresentationFormat>Widescreen</PresentationFormat>
  <Paragraphs>137</Paragraphs>
  <Slides>24</Slides>
  <Notes>24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Oswald</vt:lpstr>
      <vt:lpstr>Arial</vt:lpstr>
      <vt:lpstr>Quicksand</vt:lpstr>
      <vt:lpstr>Roboto Slab</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Steven</dc:creator>
  <cp:lastModifiedBy>Nguyen Nguyen</cp:lastModifiedBy>
  <cp:revision>3</cp:revision>
  <dcterms:created xsi:type="dcterms:W3CDTF">2015-04-13T00:30:35Z</dcterms:created>
  <dcterms:modified xsi:type="dcterms:W3CDTF">2022-03-30T05:56:29Z</dcterms:modified>
</cp:coreProperties>
</file>