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6"/>
  </p:notesMasterIdLst>
  <p:handoutMasterIdLst>
    <p:handoutMasterId r:id="rId47"/>
  </p:handoutMasterIdLst>
  <p:sldIdLst>
    <p:sldId id="269" r:id="rId5"/>
    <p:sldId id="257" r:id="rId6"/>
    <p:sldId id="270" r:id="rId7"/>
    <p:sldId id="271" r:id="rId8"/>
    <p:sldId id="272" r:id="rId9"/>
    <p:sldId id="273" r:id="rId10"/>
    <p:sldId id="274" r:id="rId11"/>
    <p:sldId id="275" r:id="rId12"/>
    <p:sldId id="280" r:id="rId13"/>
    <p:sldId id="281" r:id="rId14"/>
    <p:sldId id="276" r:id="rId15"/>
    <p:sldId id="288" r:id="rId16"/>
    <p:sldId id="289" r:id="rId17"/>
    <p:sldId id="290" r:id="rId18"/>
    <p:sldId id="287" r:id="rId19"/>
    <p:sldId id="292" r:id="rId20"/>
    <p:sldId id="293" r:id="rId21"/>
    <p:sldId id="291" r:id="rId22"/>
    <p:sldId id="294" r:id="rId23"/>
    <p:sldId id="295" r:id="rId24"/>
    <p:sldId id="277" r:id="rId25"/>
    <p:sldId id="282" r:id="rId26"/>
    <p:sldId id="296" r:id="rId27"/>
    <p:sldId id="297" r:id="rId28"/>
    <p:sldId id="298" r:id="rId29"/>
    <p:sldId id="303" r:id="rId30"/>
    <p:sldId id="304" r:id="rId31"/>
    <p:sldId id="307" r:id="rId32"/>
    <p:sldId id="308" r:id="rId33"/>
    <p:sldId id="312" r:id="rId34"/>
    <p:sldId id="309" r:id="rId35"/>
    <p:sldId id="313" r:id="rId36"/>
    <p:sldId id="314" r:id="rId37"/>
    <p:sldId id="315" r:id="rId38"/>
    <p:sldId id="316" r:id="rId39"/>
    <p:sldId id="317" r:id="rId40"/>
    <p:sldId id="319" r:id="rId41"/>
    <p:sldId id="320" r:id="rId42"/>
    <p:sldId id="321" r:id="rId43"/>
    <p:sldId id="322" r:id="rId44"/>
    <p:sldId id="323" r:id="rId45"/>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72" d="100"/>
          <a:sy n="72" d="100"/>
        </p:scale>
        <p:origin x="61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dirty="0"/>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C1DA393-9828-451D-B59D-AF31BF583415}" type="datetime1">
              <a:rPr lang="vi-VN" smtClean="0"/>
              <a:pPr algn="r" rtl="0"/>
              <a:t>08/06/2018</a:t>
            </a:fld>
            <a:endParaRPr lang="vi-VN" dirty="0"/>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dirty="0"/>
          </a:p>
        </p:txBody>
      </p:sp>
      <p:sp>
        <p:nvSpPr>
          <p:cNvPr id="5" name="Chỗ dành sẵn cho Số hiệu Bản chiế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vi-VN" smtClean="0"/>
              <a:pPr algn="r" rtl="0"/>
              <a:t>‹#›</a:t>
            </a:fld>
            <a:endParaRPr lang="vi-VN"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noProof="0" dirty="0"/>
          </a:p>
        </p:txBody>
      </p:sp>
      <p:sp>
        <p:nvSpPr>
          <p:cNvPr id="3" name="Chỗ dành sẵn cho Ngày tháng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2C7CCB19-F7A0-4D49-8961-E0D415DEE599}" type="datetime1">
              <a:rPr lang="vi-VN" smtClean="0"/>
              <a:pPr/>
              <a:t>08/06/2018</a:t>
            </a:fld>
            <a:endParaRPr lang="vi-VN" dirty="0"/>
          </a:p>
        </p:txBody>
      </p:sp>
      <p:sp>
        <p:nvSpPr>
          <p:cNvPr id="4" name="Chỗ dành sẵn cho Hình ảnh của Bản chiế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ỗ dành sẵ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noProof="0" dirty="0"/>
          </a:p>
        </p:txBody>
      </p:sp>
      <p:sp>
        <p:nvSpPr>
          <p:cNvPr id="7" name="Chỗ dành sẵn cho Số hiệu Bản chiế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vi-VN" smtClean="0"/>
              <a:pPr/>
              <a:t>‹#›</a:t>
            </a:fld>
            <a:endParaRPr lang="vi-V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a:t>
            </a:fld>
            <a:endParaRPr lang="vi-VN" dirty="0"/>
          </a:p>
        </p:txBody>
      </p:sp>
    </p:spTree>
    <p:extLst>
      <p:ext uri="{BB962C8B-B14F-4D97-AF65-F5344CB8AC3E}">
        <p14:creationId xmlns:p14="http://schemas.microsoft.com/office/powerpoint/2010/main" val="3684031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10</a:t>
            </a:fld>
            <a:endParaRPr lang="vi-VN" dirty="0"/>
          </a:p>
        </p:txBody>
      </p:sp>
    </p:spTree>
    <p:extLst>
      <p:ext uri="{BB962C8B-B14F-4D97-AF65-F5344CB8AC3E}">
        <p14:creationId xmlns:p14="http://schemas.microsoft.com/office/powerpoint/2010/main" val="331424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11</a:t>
            </a:fld>
            <a:endParaRPr lang="vi-VN" dirty="0"/>
          </a:p>
        </p:txBody>
      </p:sp>
    </p:spTree>
    <p:extLst>
      <p:ext uri="{BB962C8B-B14F-4D97-AF65-F5344CB8AC3E}">
        <p14:creationId xmlns:p14="http://schemas.microsoft.com/office/powerpoint/2010/main" val="565706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12</a:t>
            </a:fld>
            <a:endParaRPr lang="vi-VN" dirty="0"/>
          </a:p>
        </p:txBody>
      </p:sp>
    </p:spTree>
    <p:extLst>
      <p:ext uri="{BB962C8B-B14F-4D97-AF65-F5344CB8AC3E}">
        <p14:creationId xmlns:p14="http://schemas.microsoft.com/office/powerpoint/2010/main" val="2012148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13</a:t>
            </a:fld>
            <a:endParaRPr lang="vi-VN" dirty="0"/>
          </a:p>
        </p:txBody>
      </p:sp>
    </p:spTree>
    <p:extLst>
      <p:ext uri="{BB962C8B-B14F-4D97-AF65-F5344CB8AC3E}">
        <p14:creationId xmlns:p14="http://schemas.microsoft.com/office/powerpoint/2010/main" val="3056934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14</a:t>
            </a:fld>
            <a:endParaRPr lang="vi-VN" dirty="0"/>
          </a:p>
        </p:txBody>
      </p:sp>
    </p:spTree>
    <p:extLst>
      <p:ext uri="{BB962C8B-B14F-4D97-AF65-F5344CB8AC3E}">
        <p14:creationId xmlns:p14="http://schemas.microsoft.com/office/powerpoint/2010/main" val="2672830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15</a:t>
            </a:fld>
            <a:endParaRPr lang="vi-VN" dirty="0"/>
          </a:p>
        </p:txBody>
      </p:sp>
    </p:spTree>
    <p:extLst>
      <p:ext uri="{BB962C8B-B14F-4D97-AF65-F5344CB8AC3E}">
        <p14:creationId xmlns:p14="http://schemas.microsoft.com/office/powerpoint/2010/main" val="2615835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16</a:t>
            </a:fld>
            <a:endParaRPr lang="vi-VN" dirty="0"/>
          </a:p>
        </p:txBody>
      </p:sp>
    </p:spTree>
    <p:extLst>
      <p:ext uri="{BB962C8B-B14F-4D97-AF65-F5344CB8AC3E}">
        <p14:creationId xmlns:p14="http://schemas.microsoft.com/office/powerpoint/2010/main" val="2433847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17</a:t>
            </a:fld>
            <a:endParaRPr lang="vi-VN" dirty="0"/>
          </a:p>
        </p:txBody>
      </p:sp>
    </p:spTree>
    <p:extLst>
      <p:ext uri="{BB962C8B-B14F-4D97-AF65-F5344CB8AC3E}">
        <p14:creationId xmlns:p14="http://schemas.microsoft.com/office/powerpoint/2010/main" val="3705974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18</a:t>
            </a:fld>
            <a:endParaRPr lang="vi-VN" dirty="0"/>
          </a:p>
        </p:txBody>
      </p:sp>
    </p:spTree>
    <p:extLst>
      <p:ext uri="{BB962C8B-B14F-4D97-AF65-F5344CB8AC3E}">
        <p14:creationId xmlns:p14="http://schemas.microsoft.com/office/powerpoint/2010/main" val="130885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19</a:t>
            </a:fld>
            <a:endParaRPr lang="vi-VN" dirty="0"/>
          </a:p>
        </p:txBody>
      </p:sp>
    </p:spTree>
    <p:extLst>
      <p:ext uri="{BB962C8B-B14F-4D97-AF65-F5344CB8AC3E}">
        <p14:creationId xmlns:p14="http://schemas.microsoft.com/office/powerpoint/2010/main" val="92602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a:t>
            </a:fld>
            <a:endParaRPr lang="vi-VN" dirty="0"/>
          </a:p>
        </p:txBody>
      </p:sp>
    </p:spTree>
    <p:extLst>
      <p:ext uri="{BB962C8B-B14F-4D97-AF65-F5344CB8AC3E}">
        <p14:creationId xmlns:p14="http://schemas.microsoft.com/office/powerpoint/2010/main" val="3804508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20</a:t>
            </a:fld>
            <a:endParaRPr lang="vi-VN" dirty="0"/>
          </a:p>
        </p:txBody>
      </p:sp>
    </p:spTree>
    <p:extLst>
      <p:ext uri="{BB962C8B-B14F-4D97-AF65-F5344CB8AC3E}">
        <p14:creationId xmlns:p14="http://schemas.microsoft.com/office/powerpoint/2010/main" val="1623160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21</a:t>
            </a:fld>
            <a:endParaRPr lang="vi-VN" dirty="0"/>
          </a:p>
        </p:txBody>
      </p:sp>
    </p:spTree>
    <p:extLst>
      <p:ext uri="{BB962C8B-B14F-4D97-AF65-F5344CB8AC3E}">
        <p14:creationId xmlns:p14="http://schemas.microsoft.com/office/powerpoint/2010/main" val="2234172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22</a:t>
            </a:fld>
            <a:endParaRPr lang="vi-VN" dirty="0"/>
          </a:p>
        </p:txBody>
      </p:sp>
    </p:spTree>
    <p:extLst>
      <p:ext uri="{BB962C8B-B14F-4D97-AF65-F5344CB8AC3E}">
        <p14:creationId xmlns:p14="http://schemas.microsoft.com/office/powerpoint/2010/main" val="82746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23</a:t>
            </a:fld>
            <a:endParaRPr lang="vi-VN" dirty="0"/>
          </a:p>
        </p:txBody>
      </p:sp>
    </p:spTree>
    <p:extLst>
      <p:ext uri="{BB962C8B-B14F-4D97-AF65-F5344CB8AC3E}">
        <p14:creationId xmlns:p14="http://schemas.microsoft.com/office/powerpoint/2010/main" val="3701874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24</a:t>
            </a:fld>
            <a:endParaRPr lang="vi-VN" dirty="0"/>
          </a:p>
        </p:txBody>
      </p:sp>
    </p:spTree>
    <p:extLst>
      <p:ext uri="{BB962C8B-B14F-4D97-AF65-F5344CB8AC3E}">
        <p14:creationId xmlns:p14="http://schemas.microsoft.com/office/powerpoint/2010/main" val="1812011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25</a:t>
            </a:fld>
            <a:endParaRPr lang="vi-VN" dirty="0"/>
          </a:p>
        </p:txBody>
      </p:sp>
    </p:spTree>
    <p:extLst>
      <p:ext uri="{BB962C8B-B14F-4D97-AF65-F5344CB8AC3E}">
        <p14:creationId xmlns:p14="http://schemas.microsoft.com/office/powerpoint/2010/main" val="2187728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26</a:t>
            </a:fld>
            <a:endParaRPr lang="vi-VN" dirty="0"/>
          </a:p>
        </p:txBody>
      </p:sp>
    </p:spTree>
    <p:extLst>
      <p:ext uri="{BB962C8B-B14F-4D97-AF65-F5344CB8AC3E}">
        <p14:creationId xmlns:p14="http://schemas.microsoft.com/office/powerpoint/2010/main" val="1054661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27</a:t>
            </a:fld>
            <a:endParaRPr lang="vi-VN" dirty="0"/>
          </a:p>
        </p:txBody>
      </p:sp>
    </p:spTree>
    <p:extLst>
      <p:ext uri="{BB962C8B-B14F-4D97-AF65-F5344CB8AC3E}">
        <p14:creationId xmlns:p14="http://schemas.microsoft.com/office/powerpoint/2010/main" val="3570171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28</a:t>
            </a:fld>
            <a:endParaRPr lang="vi-VN" dirty="0"/>
          </a:p>
        </p:txBody>
      </p:sp>
    </p:spTree>
    <p:extLst>
      <p:ext uri="{BB962C8B-B14F-4D97-AF65-F5344CB8AC3E}">
        <p14:creationId xmlns:p14="http://schemas.microsoft.com/office/powerpoint/2010/main" val="3133510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29</a:t>
            </a:fld>
            <a:endParaRPr lang="vi-VN" dirty="0"/>
          </a:p>
        </p:txBody>
      </p:sp>
    </p:spTree>
    <p:extLst>
      <p:ext uri="{BB962C8B-B14F-4D97-AF65-F5344CB8AC3E}">
        <p14:creationId xmlns:p14="http://schemas.microsoft.com/office/powerpoint/2010/main" val="189721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a:t>
            </a:fld>
            <a:endParaRPr lang="vi-VN" dirty="0"/>
          </a:p>
        </p:txBody>
      </p:sp>
    </p:spTree>
    <p:extLst>
      <p:ext uri="{BB962C8B-B14F-4D97-AF65-F5344CB8AC3E}">
        <p14:creationId xmlns:p14="http://schemas.microsoft.com/office/powerpoint/2010/main" val="2925228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30</a:t>
            </a:fld>
            <a:endParaRPr lang="vi-VN" dirty="0"/>
          </a:p>
        </p:txBody>
      </p:sp>
    </p:spTree>
    <p:extLst>
      <p:ext uri="{BB962C8B-B14F-4D97-AF65-F5344CB8AC3E}">
        <p14:creationId xmlns:p14="http://schemas.microsoft.com/office/powerpoint/2010/main" val="3158870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31</a:t>
            </a:fld>
            <a:endParaRPr lang="vi-VN" dirty="0"/>
          </a:p>
        </p:txBody>
      </p:sp>
    </p:spTree>
    <p:extLst>
      <p:ext uri="{BB962C8B-B14F-4D97-AF65-F5344CB8AC3E}">
        <p14:creationId xmlns:p14="http://schemas.microsoft.com/office/powerpoint/2010/main" val="2910280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32</a:t>
            </a:fld>
            <a:endParaRPr lang="vi-VN" dirty="0"/>
          </a:p>
        </p:txBody>
      </p:sp>
    </p:spTree>
    <p:extLst>
      <p:ext uri="{BB962C8B-B14F-4D97-AF65-F5344CB8AC3E}">
        <p14:creationId xmlns:p14="http://schemas.microsoft.com/office/powerpoint/2010/main" val="4167565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33</a:t>
            </a:fld>
            <a:endParaRPr lang="vi-VN" dirty="0"/>
          </a:p>
        </p:txBody>
      </p:sp>
    </p:spTree>
    <p:extLst>
      <p:ext uri="{BB962C8B-B14F-4D97-AF65-F5344CB8AC3E}">
        <p14:creationId xmlns:p14="http://schemas.microsoft.com/office/powerpoint/2010/main" val="234842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34</a:t>
            </a:fld>
            <a:endParaRPr lang="vi-VN" dirty="0"/>
          </a:p>
        </p:txBody>
      </p:sp>
    </p:spTree>
    <p:extLst>
      <p:ext uri="{BB962C8B-B14F-4D97-AF65-F5344CB8AC3E}">
        <p14:creationId xmlns:p14="http://schemas.microsoft.com/office/powerpoint/2010/main" val="4199057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35</a:t>
            </a:fld>
            <a:endParaRPr lang="vi-VN" dirty="0"/>
          </a:p>
        </p:txBody>
      </p:sp>
    </p:spTree>
    <p:extLst>
      <p:ext uri="{BB962C8B-B14F-4D97-AF65-F5344CB8AC3E}">
        <p14:creationId xmlns:p14="http://schemas.microsoft.com/office/powerpoint/2010/main" val="4396333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36</a:t>
            </a:fld>
            <a:endParaRPr lang="vi-VN" dirty="0"/>
          </a:p>
        </p:txBody>
      </p:sp>
    </p:spTree>
    <p:extLst>
      <p:ext uri="{BB962C8B-B14F-4D97-AF65-F5344CB8AC3E}">
        <p14:creationId xmlns:p14="http://schemas.microsoft.com/office/powerpoint/2010/main" val="3944845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37</a:t>
            </a:fld>
            <a:endParaRPr lang="vi-VN" dirty="0"/>
          </a:p>
        </p:txBody>
      </p:sp>
    </p:spTree>
    <p:extLst>
      <p:ext uri="{BB962C8B-B14F-4D97-AF65-F5344CB8AC3E}">
        <p14:creationId xmlns:p14="http://schemas.microsoft.com/office/powerpoint/2010/main" val="1420730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38</a:t>
            </a:fld>
            <a:endParaRPr lang="vi-VN" dirty="0"/>
          </a:p>
        </p:txBody>
      </p:sp>
    </p:spTree>
    <p:extLst>
      <p:ext uri="{BB962C8B-B14F-4D97-AF65-F5344CB8AC3E}">
        <p14:creationId xmlns:p14="http://schemas.microsoft.com/office/powerpoint/2010/main" val="4061848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39</a:t>
            </a:fld>
            <a:endParaRPr lang="vi-VN" dirty="0"/>
          </a:p>
        </p:txBody>
      </p:sp>
    </p:spTree>
    <p:extLst>
      <p:ext uri="{BB962C8B-B14F-4D97-AF65-F5344CB8AC3E}">
        <p14:creationId xmlns:p14="http://schemas.microsoft.com/office/powerpoint/2010/main" val="3426547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a:t>
            </a:fld>
            <a:endParaRPr lang="vi-VN" dirty="0"/>
          </a:p>
        </p:txBody>
      </p:sp>
    </p:spTree>
    <p:extLst>
      <p:ext uri="{BB962C8B-B14F-4D97-AF65-F5344CB8AC3E}">
        <p14:creationId xmlns:p14="http://schemas.microsoft.com/office/powerpoint/2010/main" val="2833473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40</a:t>
            </a:fld>
            <a:endParaRPr lang="vi-VN" dirty="0"/>
          </a:p>
        </p:txBody>
      </p:sp>
    </p:spTree>
    <p:extLst>
      <p:ext uri="{BB962C8B-B14F-4D97-AF65-F5344CB8AC3E}">
        <p14:creationId xmlns:p14="http://schemas.microsoft.com/office/powerpoint/2010/main" val="30869532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41</a:t>
            </a:fld>
            <a:endParaRPr lang="vi-VN" dirty="0"/>
          </a:p>
        </p:txBody>
      </p:sp>
    </p:spTree>
    <p:extLst>
      <p:ext uri="{BB962C8B-B14F-4D97-AF65-F5344CB8AC3E}">
        <p14:creationId xmlns:p14="http://schemas.microsoft.com/office/powerpoint/2010/main" val="75659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5</a:t>
            </a:fld>
            <a:endParaRPr lang="vi-VN" dirty="0"/>
          </a:p>
        </p:txBody>
      </p:sp>
    </p:spTree>
    <p:extLst>
      <p:ext uri="{BB962C8B-B14F-4D97-AF65-F5344CB8AC3E}">
        <p14:creationId xmlns:p14="http://schemas.microsoft.com/office/powerpoint/2010/main" val="318373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6</a:t>
            </a:fld>
            <a:endParaRPr lang="vi-VN" dirty="0"/>
          </a:p>
        </p:txBody>
      </p:sp>
    </p:spTree>
    <p:extLst>
      <p:ext uri="{BB962C8B-B14F-4D97-AF65-F5344CB8AC3E}">
        <p14:creationId xmlns:p14="http://schemas.microsoft.com/office/powerpoint/2010/main" val="290561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7</a:t>
            </a:fld>
            <a:endParaRPr lang="vi-VN" dirty="0"/>
          </a:p>
        </p:txBody>
      </p:sp>
    </p:spTree>
    <p:extLst>
      <p:ext uri="{BB962C8B-B14F-4D97-AF65-F5344CB8AC3E}">
        <p14:creationId xmlns:p14="http://schemas.microsoft.com/office/powerpoint/2010/main" val="36370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8</a:t>
            </a:fld>
            <a:endParaRPr lang="vi-VN" dirty="0"/>
          </a:p>
        </p:txBody>
      </p:sp>
    </p:spTree>
    <p:extLst>
      <p:ext uri="{BB962C8B-B14F-4D97-AF65-F5344CB8AC3E}">
        <p14:creationId xmlns:p14="http://schemas.microsoft.com/office/powerpoint/2010/main" val="299361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9</a:t>
            </a:fld>
            <a:endParaRPr lang="vi-VN" dirty="0"/>
          </a:p>
        </p:txBody>
      </p:sp>
    </p:spTree>
    <p:extLst>
      <p:ext uri="{BB962C8B-B14F-4D97-AF65-F5344CB8AC3E}">
        <p14:creationId xmlns:p14="http://schemas.microsoft.com/office/powerpoint/2010/main" val="14614265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E4FE7762-1307-4CCB-B7B2-1746E3719090}" type="datetime1">
              <a:rPr lang="vi-VN" smtClean="0"/>
              <a:pPr/>
              <a:t>08/06/2018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Ảnh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n-US" noProof="0"/>
              <a:t>Click icon to add picture</a:t>
            </a:r>
            <a:endParaRPr lang="vi-VN" noProof="0" dirty="0"/>
          </a:p>
        </p:txBody>
      </p:sp>
      <p:sp>
        <p:nvSpPr>
          <p:cNvPr id="4" name="Chỗ dành sẵn cho Văn bản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2525A977-DA08-43A6-9243-33F4E4CC50A4}" type="datetime1">
              <a:rPr lang="vi-VN" smtClean="0"/>
              <a:pPr/>
              <a:t>08/06/2018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313EA6B-946D-43B6-9FB9-D3876C16ECE8}" type="datetime1">
              <a:rPr lang="vi-VN" smtClean="0"/>
              <a:pPr/>
              <a:t>08/06/2018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372600" y="365125"/>
            <a:ext cx="1714500" cy="5811838"/>
          </a:xfrm>
        </p:spPr>
        <p:txBody>
          <a:bodyPr vert="eaVert"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3BE39F0A-A7A0-4D8E-A460-B584D709491D}" type="datetime1">
              <a:rPr lang="vi-VN" smtClean="0"/>
              <a:pPr/>
              <a:t>08/06/2018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grpSp>
        <p:nvGrpSpPr>
          <p:cNvPr id="7" name="Nhóm 6"/>
          <p:cNvGrpSpPr/>
          <p:nvPr/>
        </p:nvGrpSpPr>
        <p:grpSpPr>
          <a:xfrm rot="5400000">
            <a:off x="6514047" y="3228843"/>
            <a:ext cx="5632704" cy="84403"/>
            <a:chOff x="1073150" y="1219201"/>
            <a:chExt cx="10058400" cy="63125"/>
          </a:xfrm>
        </p:grpSpPr>
        <p:cxnSp>
          <p:nvCxnSpPr>
            <p:cNvPr id="8" name="Đường nối Thẳ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A6F6314C-4F63-4275-87B0-928643C9B869}" type="datetime1">
              <a:rPr lang="vi-VN" smtClean="0"/>
              <a:pPr/>
              <a:t>08/06/2018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g chiếu Tiêu đề có Ảnh">
    <p:spTree>
      <p:nvGrpSpPr>
        <p:cNvPr id="1" name=""/>
        <p:cNvGrpSpPr/>
        <p:nvPr/>
      </p:nvGrpSpPr>
      <p:grpSpPr>
        <a:xfrm>
          <a:off x="0" y="0"/>
          <a:ext cx="0" cy="0"/>
          <a:chOff x="0" y="0"/>
          <a:chExt cx="0" cy="0"/>
        </a:xfrm>
      </p:grpSpPr>
      <p:grpSp>
        <p:nvGrpSpPr>
          <p:cNvPr id="13" name="Nhóm 12"/>
          <p:cNvGrpSpPr/>
          <p:nvPr/>
        </p:nvGrpSpPr>
        <p:grpSpPr>
          <a:xfrm rot="10800000">
            <a:off x="0" y="5645510"/>
            <a:ext cx="12192000" cy="63125"/>
            <a:chOff x="507492" y="1501519"/>
            <a:chExt cx="8129016" cy="63125"/>
          </a:xfrm>
        </p:grpSpPr>
        <p:cxnSp>
          <p:nvCxnSpPr>
            <p:cNvPr id="17" name="Đường nối Thẳ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Nhóm 13"/>
          <p:cNvGrpSpPr/>
          <p:nvPr/>
        </p:nvGrpSpPr>
        <p:grpSpPr>
          <a:xfrm>
            <a:off x="0" y="1143000"/>
            <a:ext cx="12192000" cy="63125"/>
            <a:chOff x="507492" y="1501519"/>
            <a:chExt cx="8129016" cy="63125"/>
          </a:xfrm>
        </p:grpSpPr>
        <p:cxnSp>
          <p:nvCxnSpPr>
            <p:cNvPr id="15" name="Đường nối Thẳ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pic>
        <p:nvPicPr>
          <p:cNvPr id="10" name="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Chỗ dành sẵn cho Ảnh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n-US" noProof="0"/>
              <a:t>Click icon to add picture</a:t>
            </a:r>
            <a:endParaRPr lang="vi-VN" noProof="0" dirty="0"/>
          </a:p>
        </p:txBody>
      </p:sp>
      <p:sp>
        <p:nvSpPr>
          <p:cNvPr id="19" name="Văn bản Hướng dẫn"/>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vi-VN" sz="1200" b="1" i="1" noProof="0" dirty="0">
                <a:latin typeface="Arial" pitchFamily="34" charset="0"/>
                <a:cs typeface="Arial" pitchFamily="34" charset="0"/>
              </a:rPr>
              <a:t>LƯU Ý:</a:t>
            </a:r>
          </a:p>
          <a:p>
            <a:pPr rtl="0"/>
            <a:r>
              <a:rPr lang="vi-VN" sz="1200" i="1" noProof="0" dirty="0">
                <a:latin typeface="Arial" pitchFamily="34" charset="0"/>
                <a:cs typeface="Arial" pitchFamily="34" charset="0"/>
              </a:rPr>
              <a:t>Để thay đổi hình ảnh trên trang chiếu này, hãy chọn ảnh, rồi xóa ảnh đi. Sau đó bấm vào biểu tượng Ảnh trong chỗ dành sẵn để chèn ảnh riêng của bạn.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Đầu trang của Mục">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ờng nối Thẳ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ờng nối Thẳ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ình chữ nhậ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grpSp>
          <p:nvGrpSpPr>
            <p:cNvPr id="11" name="Nhóm 10"/>
            <p:cNvGrpSpPr/>
            <p:nvPr/>
          </p:nvGrpSpPr>
          <p:grpSpPr>
            <a:xfrm rot="10800000">
              <a:off x="647402" y="5645510"/>
              <a:ext cx="10838688" cy="63125"/>
              <a:chOff x="507492" y="1501519"/>
              <a:chExt cx="8129016" cy="63125"/>
            </a:xfrm>
          </p:grpSpPr>
          <p:cxnSp>
            <p:nvCxnSpPr>
              <p:cNvPr id="12" name="Đường nối Thẳ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vi-VN" dirty="0"/>
              <a:t>Bấm để sửa kiểu văn bản </a:t>
            </a:r>
            <a:r>
              <a:rPr lang="vi-VN" dirty="0" err="1"/>
              <a:t>Bản</a:t>
            </a:r>
            <a:r>
              <a:rPr lang="vi-VN" dirty="0"/>
              <a:t> cái</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13343FA5-0D7A-4F76-AB84-CB726FA59FF4}" type="datetime1">
              <a:rPr lang="vi-VN" smtClean="0"/>
              <a:pPr/>
              <a:t>08/06/2018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7" name="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sz="half" idx="1" hasCustomPrompt="1"/>
          </p:nvPr>
        </p:nvSpPr>
        <p:spPr>
          <a:xfrm>
            <a:off x="1104900" y="1600200"/>
            <a:ext cx="4914900" cy="4571999"/>
          </a:xfrm>
        </p:spPr>
        <p:txBody>
          <a:bodyPr rtlCol="0"/>
          <a:lstStyle>
            <a:lvl1pPr rtl="0">
              <a:defRPr/>
            </a:lvl1pPr>
            <a:lvl5pPr algn="l" rtl="0">
              <a:defRPr/>
            </a:lvl5pPr>
            <a:lvl6pPr algn="l" rtl="0">
              <a:defRPr/>
            </a:lvl6pPr>
            <a:lvl7pPr algn="l" rtl="0">
              <a:defRPr/>
            </a:lvl7pPr>
            <a:lvl8pPr algn="l" rtl="0">
              <a:defRPr/>
            </a:lvl8pPr>
            <a:lvl9pPr algn="l" rtl="0">
              <a:defRPr/>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ội dung 3"/>
          <p:cNvSpPr>
            <a:spLocks noGrp="1"/>
          </p:cNvSpPr>
          <p:nvPr>
            <p:ph sz="half" idx="2" hasCustomPrompt="1"/>
          </p:nvPr>
        </p:nvSpPr>
        <p:spPr>
          <a:xfrm>
            <a:off x="6172200" y="1600200"/>
            <a:ext cx="4914900" cy="4571999"/>
          </a:xfrm>
        </p:spPr>
        <p:txBody>
          <a:bodyPr rtlCol="0"/>
          <a:lstStyle>
            <a:lvl1pPr rtl="0">
              <a:defRPr/>
            </a:lvl1pPr>
            <a:lvl5pPr algn="l" rtl="0">
              <a:defRPr/>
            </a:lvl5pPr>
            <a:lvl6pPr algn="l" rtl="0">
              <a:defRPr/>
            </a:lvl6pPr>
            <a:lvl7pPr algn="l" rtl="0">
              <a:defRPr/>
            </a:lvl7pPr>
            <a:lvl8pPr algn="l" rtl="0">
              <a:defRPr/>
            </a:lvl8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Ngày tháng 4"/>
          <p:cNvSpPr>
            <a:spLocks noGrp="1"/>
          </p:cNvSpPr>
          <p:nvPr>
            <p:ph type="dt" sz="half" idx="10"/>
          </p:nvPr>
        </p:nvSpPr>
        <p:spPr/>
        <p:txBody>
          <a:bodyPr rtlCol="0"/>
          <a:lstStyle>
            <a:lvl1pPr>
              <a:defRPr/>
            </a:lvl1pPr>
          </a:lstStyle>
          <a:p>
            <a:fld id="{2148F807-CE7D-4773-A64E-73EB63AD8F3F}" type="datetime1">
              <a:rPr lang="vi-VN" smtClean="0"/>
              <a:pPr/>
              <a:t>08/06/2018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4" name="Chỗ dành sẵn cho Nội dung 3"/>
          <p:cNvSpPr>
            <a:spLocks noGrp="1"/>
          </p:cNvSpPr>
          <p:nvPr>
            <p:ph sz="half" idx="2" hasCustomPrompt="1"/>
          </p:nvPr>
        </p:nvSpPr>
        <p:spPr>
          <a:xfrm>
            <a:off x="110490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Văn bản 4"/>
          <p:cNvSpPr>
            <a:spLocks noGrp="1"/>
          </p:cNvSpPr>
          <p:nvPr>
            <p:ph type="body" sz="quarter" idx="3" hasCustomPrompt="1"/>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6" name="Chỗ dành sẵn cho Nội dung 5"/>
          <p:cNvSpPr>
            <a:spLocks noGrp="1"/>
          </p:cNvSpPr>
          <p:nvPr>
            <p:ph sz="quarter" idx="4" hasCustomPrompt="1"/>
          </p:nvPr>
        </p:nvSpPr>
        <p:spPr>
          <a:xfrm>
            <a:off x="616611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7" name="Chỗ dành sẵn cho Ngày tháng 6"/>
          <p:cNvSpPr>
            <a:spLocks noGrp="1"/>
          </p:cNvSpPr>
          <p:nvPr>
            <p:ph type="dt" sz="half" idx="10"/>
          </p:nvPr>
        </p:nvSpPr>
        <p:spPr/>
        <p:txBody>
          <a:bodyPr rtlCol="0"/>
          <a:lstStyle>
            <a:lvl1pPr>
              <a:defRPr/>
            </a:lvl1pPr>
          </a:lstStyle>
          <a:p>
            <a:fld id="{F8CB9F37-3616-48B4-B75E-6A34D1070F0D}" type="datetime1">
              <a:rPr lang="vi-VN" smtClean="0"/>
              <a:pPr/>
              <a:t>08/06/2018</a:t>
            </a:fld>
            <a:endParaRPr lang="vi-VN" dirty="0"/>
          </a:p>
        </p:txBody>
      </p:sp>
      <p:sp>
        <p:nvSpPr>
          <p:cNvPr id="8" name="Chỗ dành sẵn cho Chân trang 7"/>
          <p:cNvSpPr>
            <a:spLocks noGrp="1"/>
          </p:cNvSpPr>
          <p:nvPr>
            <p:ph type="ftr" sz="quarter" idx="11"/>
          </p:nvPr>
        </p:nvSpPr>
        <p:spPr/>
        <p:txBody>
          <a:bodyPr rtlCol="0"/>
          <a:lstStyle/>
          <a:p>
            <a:pPr rtl="0"/>
            <a:endParaRPr lang="vi-VN" noProof="0" dirty="0"/>
          </a:p>
        </p:txBody>
      </p:sp>
      <p:sp>
        <p:nvSpPr>
          <p:cNvPr id="9" name="Chỗ dành sẵn cho Số hiệu Bản chiếu 8"/>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gày tháng 2"/>
          <p:cNvSpPr>
            <a:spLocks noGrp="1"/>
          </p:cNvSpPr>
          <p:nvPr>
            <p:ph type="dt" sz="half" idx="10"/>
          </p:nvPr>
        </p:nvSpPr>
        <p:spPr/>
        <p:txBody>
          <a:bodyPr rtlCol="0"/>
          <a:lstStyle>
            <a:lvl1pPr>
              <a:defRPr/>
            </a:lvl1pPr>
          </a:lstStyle>
          <a:p>
            <a:fld id="{F5BC2E9C-C3BD-4161-9EFA-D792C12C16C8}" type="datetime1">
              <a:rPr lang="vi-VN" smtClean="0"/>
              <a:pPr/>
              <a:t>08/06/2018</a:t>
            </a:fld>
            <a:endParaRPr lang="vi-VN" dirty="0"/>
          </a:p>
        </p:txBody>
      </p:sp>
      <p:sp>
        <p:nvSpPr>
          <p:cNvPr id="4" name="Chỗ dành sẵn cho Chân trang 3"/>
          <p:cNvSpPr>
            <a:spLocks noGrp="1"/>
          </p:cNvSpPr>
          <p:nvPr>
            <p:ph type="ftr" sz="quarter" idx="11"/>
          </p:nvPr>
        </p:nvSpPr>
        <p:spPr/>
        <p:txBody>
          <a:bodyPr rtlCol="0"/>
          <a:lstStyle/>
          <a:p>
            <a:pPr rtl="0"/>
            <a:endParaRPr lang="vi-VN" noProof="0" dirty="0"/>
          </a:p>
        </p:txBody>
      </p:sp>
      <p:sp>
        <p:nvSpPr>
          <p:cNvPr id="5" name="Chỗ dành sẵn cho Số hiệu Bản chiếu 4"/>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sp>
        <p:nvSpPr>
          <p:cNvPr id="2" name="Chỗ dành sẵn cho Ngày tháng 1"/>
          <p:cNvSpPr>
            <a:spLocks noGrp="1"/>
          </p:cNvSpPr>
          <p:nvPr>
            <p:ph type="dt" sz="half" idx="10"/>
          </p:nvPr>
        </p:nvSpPr>
        <p:spPr/>
        <p:txBody>
          <a:bodyPr rtlCol="0"/>
          <a:lstStyle>
            <a:lvl1pPr>
              <a:defRPr/>
            </a:lvl1pPr>
          </a:lstStyle>
          <a:p>
            <a:fld id="{E6051EE5-3C28-4FBA-B560-7DFA6012CB04}" type="datetime1">
              <a:rPr lang="vi-VN" smtClean="0"/>
              <a:pPr/>
              <a:t>08/06/2018</a:t>
            </a:fld>
            <a:endParaRPr lang="vi-VN" dirty="0"/>
          </a:p>
        </p:txBody>
      </p:sp>
      <p:sp>
        <p:nvSpPr>
          <p:cNvPr id="3" name="Chỗ dành sẵn cho Chân trang 2"/>
          <p:cNvSpPr>
            <a:spLocks noGrp="1"/>
          </p:cNvSpPr>
          <p:nvPr>
            <p:ph type="ftr" sz="quarter" idx="11"/>
          </p:nvPr>
        </p:nvSpPr>
        <p:spPr/>
        <p:txBody>
          <a:bodyPr rtlCol="0"/>
          <a:lstStyle/>
          <a:p>
            <a:pPr rtl="0"/>
            <a:endParaRPr lang="vi-VN" noProof="0" dirty="0"/>
          </a:p>
        </p:txBody>
      </p:sp>
      <p:sp>
        <p:nvSpPr>
          <p:cNvPr id="4" name="Chỗ dành sẵn cho Số hiệu Bản chiếu 3"/>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Văn bản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B25FF157-6FB5-4D84-8438-B00D249A1292}" type="datetime1">
              <a:rPr lang="vi-VN" smtClean="0"/>
              <a:pPr/>
              <a:t>08/06/2018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dirty="0"/>
              <a:t>Bấm để sửa kiểu tiêu đề Bản cái</a:t>
            </a:r>
            <a:endParaRPr lang="vi-VN" noProof="0" dirty="0"/>
          </a:p>
        </p:txBody>
      </p:sp>
      <p:sp>
        <p:nvSpPr>
          <p:cNvPr id="3" name="Chỗ dành sẵ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a:p>
            <a:pPr lvl="5" rtl="0"/>
            <a:r>
              <a:rPr lang="vi-VN" noProof="0" dirty="0" err="1"/>
              <a:t>Mức</a:t>
            </a:r>
            <a:r>
              <a:rPr lang="vi-VN" noProof="0" dirty="0"/>
              <a:t> </a:t>
            </a:r>
            <a:r>
              <a:rPr lang="vi-VN" noProof="0" dirty="0" err="1"/>
              <a:t>sáu</a:t>
            </a:r>
            <a:endParaRPr lang="vi-VN" noProof="0" dirty="0"/>
          </a:p>
          <a:p>
            <a:pPr lvl="6" rtl="0"/>
            <a:r>
              <a:rPr lang="vi-VN" noProof="0" dirty="0" err="1"/>
              <a:t>Mức</a:t>
            </a:r>
            <a:r>
              <a:rPr lang="vi-VN" noProof="0" dirty="0"/>
              <a:t> </a:t>
            </a:r>
            <a:r>
              <a:rPr lang="vi-VN" noProof="0" dirty="0" err="1"/>
              <a:t>bảy</a:t>
            </a:r>
            <a:endParaRPr lang="vi-VN" noProof="0" dirty="0"/>
          </a:p>
          <a:p>
            <a:pPr lvl="7" rtl="0"/>
            <a:r>
              <a:rPr lang="vi-VN" noProof="0" dirty="0" err="1"/>
              <a:t>Mức</a:t>
            </a:r>
            <a:r>
              <a:rPr lang="vi-VN" noProof="0" dirty="0"/>
              <a:t> </a:t>
            </a:r>
            <a:r>
              <a:rPr lang="vi-VN" noProof="0" dirty="0" err="1"/>
              <a:t>tám</a:t>
            </a:r>
            <a:endParaRPr lang="vi-VN" noProof="0" dirty="0"/>
          </a:p>
          <a:p>
            <a:pPr lvl="8" rtl="0"/>
            <a:r>
              <a:rPr lang="vi-VN" noProof="0" dirty="0" err="1"/>
              <a:t>Mức</a:t>
            </a:r>
            <a:r>
              <a:rPr lang="vi-VN" noProof="0" dirty="0"/>
              <a:t> </a:t>
            </a:r>
            <a:r>
              <a:rPr lang="vi-VN" noProof="0" dirty="0" err="1"/>
              <a:t>chín</a:t>
            </a:r>
            <a:endParaRPr lang="vi-VN" noProof="0" dirty="0"/>
          </a:p>
        </p:txBody>
      </p:sp>
      <p:sp>
        <p:nvSpPr>
          <p:cNvPr id="4" name="Chỗ dành sẵn cho Ngày thá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1989F00B-1389-464C-AE88-B33F467D5638}" type="datetime1">
              <a:rPr lang="vi-VN" smtClean="0"/>
              <a:pPr/>
              <a:t>08/06/2018</a:t>
            </a:fld>
            <a:endParaRPr lang="vi-VN" dirty="0"/>
          </a:p>
        </p:txBody>
      </p:sp>
      <p:sp>
        <p:nvSpPr>
          <p:cNvPr id="5" name="Chỗ dành sẵ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vi-VN" noProof="0" dirty="0"/>
          </a:p>
        </p:txBody>
      </p:sp>
      <p:sp>
        <p:nvSpPr>
          <p:cNvPr id="6" name="Chỗ dành sẵn cho Số hiệu Bản chiế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vi-VN" smtClean="0"/>
              <a:pPr/>
              <a:t>‹#›</a:t>
            </a:fld>
            <a:endParaRPr lang="vi-VN" dirty="0"/>
          </a:p>
        </p:txBody>
      </p:sp>
      <p:grpSp>
        <p:nvGrpSpPr>
          <p:cNvPr id="15" name="Nhóm 14"/>
          <p:cNvGrpSpPr/>
          <p:nvPr/>
        </p:nvGrpSpPr>
        <p:grpSpPr>
          <a:xfrm>
            <a:off x="1103376" y="1219201"/>
            <a:ext cx="9985248" cy="84403"/>
            <a:chOff x="1073150" y="1219201"/>
            <a:chExt cx="10058400" cy="63125"/>
          </a:xfrm>
        </p:grpSpPr>
        <p:cxnSp>
          <p:nvCxnSpPr>
            <p:cNvPr id="13" name="Đường nối Thẳ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a:t>HỆ THỐNG PHÁT HIỆN VÀ NGĂN NGỪA XÂM NHẬP</a:t>
            </a:r>
            <a:endParaRPr lang="vi-VN" dirty="0"/>
          </a:p>
        </p:txBody>
      </p:sp>
      <p:sp>
        <p:nvSpPr>
          <p:cNvPr id="3" name="Phụ đề 2"/>
          <p:cNvSpPr>
            <a:spLocks noGrp="1"/>
          </p:cNvSpPr>
          <p:nvPr>
            <p:ph type="subTitle" idx="1"/>
          </p:nvPr>
        </p:nvSpPr>
        <p:spPr/>
        <p:txBody>
          <a:bodyPr rtlCol="0">
            <a:normAutofit fontScale="92500" lnSpcReduction="10000"/>
          </a:bodyPr>
          <a:lstStyle/>
          <a:p>
            <a:r>
              <a:rPr lang="en-US"/>
              <a:t>Sinh viên thực hiện:</a:t>
            </a:r>
          </a:p>
          <a:p>
            <a:pPr marL="285750" indent="-285750">
              <a:buFont typeface="Arial" panose="020B0604020202020204" pitchFamily="34" charset="0"/>
              <a:buChar char="•"/>
            </a:pPr>
            <a:r>
              <a:rPr lang="en-US"/>
              <a:t>Lê Phạm Minh Quân – 15520674</a:t>
            </a:r>
          </a:p>
          <a:p>
            <a:pPr marL="285750" indent="-285750">
              <a:buFont typeface="Arial" panose="020B0604020202020204" pitchFamily="34" charset="0"/>
              <a:buChar char="•"/>
            </a:pPr>
            <a:r>
              <a:rPr lang="en-US"/>
              <a:t>Lương Anh Tuấn – 1552</a:t>
            </a:r>
          </a:p>
          <a:p>
            <a:pPr marL="285750" indent="-285750">
              <a:buFont typeface="Arial" panose="020B0604020202020204" pitchFamily="34" charset="0"/>
              <a:buChar char="•"/>
            </a:pPr>
            <a:r>
              <a:rPr lang="en-US"/>
              <a:t>Lê Hoàng Viễn - 1552</a:t>
            </a:r>
            <a:endParaRPr lang="vi-VN"/>
          </a:p>
          <a:p>
            <a:pPr rtl="0"/>
            <a:endParaRPr lang="vi-VN" dirty="0"/>
          </a:p>
        </p:txBody>
      </p:sp>
    </p:spTree>
    <p:extLst>
      <p:ext uri="{BB962C8B-B14F-4D97-AF65-F5344CB8AC3E}">
        <p14:creationId xmlns:p14="http://schemas.microsoft.com/office/powerpoint/2010/main" val="364137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Snort là NIDPS mã nguồn mở miễn phí.</a:t>
            </a:r>
          </a:p>
          <a:p>
            <a:pPr lvl="1"/>
            <a:r>
              <a:rPr lang="vi-VN" sz="2800"/>
              <a:t>Với kiến trúc thiết kế theo kiểu module, người dùng có thể tự tăng cường tính năng cho hệ thống Snort của mình bằng việc cài đặt hay viết thêm mới các module.</a:t>
            </a:r>
            <a:endParaRPr lang="en-US" sz="2800"/>
          </a:p>
          <a:p>
            <a:pPr lvl="1"/>
            <a:r>
              <a:rPr lang="vi-VN" sz="2800"/>
              <a:t>Snort sử dụng các rule được lưu trữ trong các file text, có thể được chỉnh sửa bởi người quản trị.</a:t>
            </a:r>
            <a:endParaRPr lang="en-US" sz="2800"/>
          </a:p>
          <a:p>
            <a:pPr lvl="1"/>
            <a:r>
              <a:rPr lang="en-US" sz="2800"/>
              <a:t>Phiên bản mới nhất là 3.0</a:t>
            </a:r>
          </a:p>
        </p:txBody>
      </p:sp>
      <p:pic>
        <p:nvPicPr>
          <p:cNvPr id="2" name="Picture 1">
            <a:extLst>
              <a:ext uri="{FF2B5EF4-FFF2-40B4-BE49-F238E27FC236}">
                <a16:creationId xmlns:a16="http://schemas.microsoft.com/office/drawing/2014/main" id="{ADC743E3-CBD3-4378-B2D7-ABFB81A32D21}"/>
              </a:ext>
            </a:extLst>
          </p:cNvPr>
          <p:cNvPicPr>
            <a:picLocks noChangeAspect="1"/>
          </p:cNvPicPr>
          <p:nvPr/>
        </p:nvPicPr>
        <p:blipFill>
          <a:blip r:embed="rId3"/>
          <a:stretch>
            <a:fillRect/>
          </a:stretch>
        </p:blipFill>
        <p:spPr>
          <a:xfrm>
            <a:off x="7525353" y="4364935"/>
            <a:ext cx="3560229" cy="1785730"/>
          </a:xfrm>
          <a:prstGeom prst="rect">
            <a:avLst/>
          </a:prstGeom>
        </p:spPr>
      </p:pic>
    </p:spTree>
    <p:extLst>
      <p:ext uri="{BB962C8B-B14F-4D97-AF65-F5344CB8AC3E}">
        <p14:creationId xmlns:p14="http://schemas.microsoft.com/office/powerpoint/2010/main" val="126325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Sniffer mode: là chế độ</a:t>
            </a:r>
            <a:r>
              <a:rPr lang="en-US" sz="2600"/>
              <a:t> chỉ</a:t>
            </a:r>
            <a:r>
              <a:rPr lang="vi-VN" sz="2600"/>
              <a:t> hiển thị </a:t>
            </a:r>
            <a:r>
              <a:rPr lang="en-US" sz="2600"/>
              <a:t>thôn tin</a:t>
            </a:r>
            <a:r>
              <a:rPr lang="vi-VN" sz="2600"/>
              <a:t> của gói tin TCP/IP ra màn hình console.</a:t>
            </a:r>
            <a:endParaRPr lang="en-US" sz="2600"/>
          </a:p>
          <a:p>
            <a:pPr lvl="2"/>
            <a:r>
              <a:rPr lang="en-US" sz="2600"/>
              <a:t>Command: $ snort -vde</a:t>
            </a:r>
          </a:p>
          <a:p>
            <a:pPr lvl="2"/>
            <a:endParaRPr lang="en-US" sz="2800"/>
          </a:p>
        </p:txBody>
      </p:sp>
    </p:spTree>
    <p:extLst>
      <p:ext uri="{BB962C8B-B14F-4D97-AF65-F5344CB8AC3E}">
        <p14:creationId xmlns:p14="http://schemas.microsoft.com/office/powerpoint/2010/main" val="91522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5" name="Picture 4">
            <a:extLst>
              <a:ext uri="{FF2B5EF4-FFF2-40B4-BE49-F238E27FC236}">
                <a16:creationId xmlns:a16="http://schemas.microsoft.com/office/drawing/2014/main" id="{E051B34C-0048-4D70-852C-84141CC1BBBF}"/>
              </a:ext>
            </a:extLst>
          </p:cNvPr>
          <p:cNvPicPr>
            <a:picLocks noChangeAspect="1"/>
          </p:cNvPicPr>
          <p:nvPr/>
        </p:nvPicPr>
        <p:blipFill>
          <a:blip r:embed="rId3"/>
          <a:stretch>
            <a:fillRect/>
          </a:stretch>
        </p:blipFill>
        <p:spPr>
          <a:xfrm>
            <a:off x="1104900" y="1453805"/>
            <a:ext cx="9980682" cy="4797415"/>
          </a:xfrm>
          <a:prstGeom prst="rect">
            <a:avLst/>
          </a:prstGeom>
        </p:spPr>
      </p:pic>
    </p:spTree>
    <p:extLst>
      <p:ext uri="{BB962C8B-B14F-4D97-AF65-F5344CB8AC3E}">
        <p14:creationId xmlns:p14="http://schemas.microsoft.com/office/powerpoint/2010/main" val="207393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1AC17C7A-7508-4CCD-B837-B015B0CA6527}"/>
              </a:ext>
            </a:extLst>
          </p:cNvPr>
          <p:cNvPicPr>
            <a:picLocks noChangeAspect="1"/>
          </p:cNvPicPr>
          <p:nvPr/>
        </p:nvPicPr>
        <p:blipFill>
          <a:blip r:embed="rId3"/>
          <a:stretch>
            <a:fillRect/>
          </a:stretch>
        </p:blipFill>
        <p:spPr>
          <a:xfrm>
            <a:off x="1104900" y="1539943"/>
            <a:ext cx="9980682" cy="4438174"/>
          </a:xfrm>
          <a:prstGeom prst="rect">
            <a:avLst/>
          </a:prstGeom>
        </p:spPr>
      </p:pic>
    </p:spTree>
    <p:extLst>
      <p:ext uri="{BB962C8B-B14F-4D97-AF65-F5344CB8AC3E}">
        <p14:creationId xmlns:p14="http://schemas.microsoft.com/office/powerpoint/2010/main" val="165661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6FE1438C-780B-4DBD-A083-8C8380495093}"/>
              </a:ext>
            </a:extLst>
          </p:cNvPr>
          <p:cNvPicPr>
            <a:picLocks noChangeAspect="1"/>
          </p:cNvPicPr>
          <p:nvPr/>
        </p:nvPicPr>
        <p:blipFill>
          <a:blip r:embed="rId3"/>
          <a:stretch>
            <a:fillRect/>
          </a:stretch>
        </p:blipFill>
        <p:spPr>
          <a:xfrm>
            <a:off x="1104901" y="1457532"/>
            <a:ext cx="9980682" cy="4015514"/>
          </a:xfrm>
          <a:prstGeom prst="rect">
            <a:avLst/>
          </a:prstGeom>
        </p:spPr>
      </p:pic>
    </p:spTree>
    <p:extLst>
      <p:ext uri="{BB962C8B-B14F-4D97-AF65-F5344CB8AC3E}">
        <p14:creationId xmlns:p14="http://schemas.microsoft.com/office/powerpoint/2010/main" val="184453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Packet Logger mode: cho phép ghi các logs dữ liệu vào đĩa lưu trữ.</a:t>
            </a:r>
            <a:endParaRPr lang="en-US" sz="2600"/>
          </a:p>
          <a:p>
            <a:pPr lvl="2"/>
            <a:r>
              <a:rPr lang="en-US" sz="2600"/>
              <a:t>Command chạy mode: $ snort -dev -l path/to/log</a:t>
            </a:r>
          </a:p>
          <a:p>
            <a:pPr lvl="2"/>
            <a:r>
              <a:rPr lang="en-US" sz="2600"/>
              <a:t>Comand đọc log file thu đ</a:t>
            </a:r>
            <a:r>
              <a:rPr lang="vi-VN" sz="2600"/>
              <a:t>ư</a:t>
            </a:r>
            <a:r>
              <a:rPr lang="en-US" sz="2600"/>
              <a:t>ợc: $ </a:t>
            </a:r>
            <a:r>
              <a:rPr lang="sv-SE" sz="2600"/>
              <a:t>snort -dv -r path/to/file.log</a:t>
            </a:r>
          </a:p>
          <a:p>
            <a:pPr lvl="2"/>
            <a:endParaRPr lang="en-US" sz="2800"/>
          </a:p>
        </p:txBody>
      </p:sp>
    </p:spTree>
    <p:extLst>
      <p:ext uri="{BB962C8B-B14F-4D97-AF65-F5344CB8AC3E}">
        <p14:creationId xmlns:p14="http://schemas.microsoft.com/office/powerpoint/2010/main" val="371647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3" name="Picture 2">
            <a:extLst>
              <a:ext uri="{FF2B5EF4-FFF2-40B4-BE49-F238E27FC236}">
                <a16:creationId xmlns:a16="http://schemas.microsoft.com/office/drawing/2014/main" id="{301B1425-B1C8-425D-98B7-1D3CD55DEE8E}"/>
              </a:ext>
            </a:extLst>
          </p:cNvPr>
          <p:cNvPicPr>
            <a:picLocks noChangeAspect="1"/>
          </p:cNvPicPr>
          <p:nvPr/>
        </p:nvPicPr>
        <p:blipFill>
          <a:blip r:embed="rId3"/>
          <a:stretch>
            <a:fillRect/>
          </a:stretch>
        </p:blipFill>
        <p:spPr>
          <a:xfrm>
            <a:off x="1104900" y="1531246"/>
            <a:ext cx="9980682" cy="4849588"/>
          </a:xfrm>
          <a:prstGeom prst="rect">
            <a:avLst/>
          </a:prstGeom>
        </p:spPr>
      </p:pic>
    </p:spTree>
    <p:extLst>
      <p:ext uri="{BB962C8B-B14F-4D97-AF65-F5344CB8AC3E}">
        <p14:creationId xmlns:p14="http://schemas.microsoft.com/office/powerpoint/2010/main" val="28250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pic>
        <p:nvPicPr>
          <p:cNvPr id="2" name="Picture 1">
            <a:extLst>
              <a:ext uri="{FF2B5EF4-FFF2-40B4-BE49-F238E27FC236}">
                <a16:creationId xmlns:a16="http://schemas.microsoft.com/office/drawing/2014/main" id="{6D0CF46E-DF1A-451E-AE92-54DF05F10554}"/>
              </a:ext>
            </a:extLst>
          </p:cNvPr>
          <p:cNvPicPr>
            <a:picLocks noChangeAspect="1"/>
          </p:cNvPicPr>
          <p:nvPr/>
        </p:nvPicPr>
        <p:blipFill>
          <a:blip r:embed="rId3"/>
          <a:stretch>
            <a:fillRect/>
          </a:stretch>
        </p:blipFill>
        <p:spPr>
          <a:xfrm>
            <a:off x="1104900" y="1428750"/>
            <a:ext cx="9980682" cy="5429250"/>
          </a:xfrm>
          <a:prstGeom prst="rect">
            <a:avLst/>
          </a:prstGeom>
        </p:spPr>
      </p:pic>
    </p:spTree>
    <p:extLst>
      <p:ext uri="{BB962C8B-B14F-4D97-AF65-F5344CB8AC3E}">
        <p14:creationId xmlns:p14="http://schemas.microsoft.com/office/powerpoint/2010/main" val="381794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5. Giới thiệu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Snort có thể sử dụng với một số cơ chế:</a:t>
            </a:r>
          </a:p>
          <a:p>
            <a:pPr lvl="2"/>
            <a:r>
              <a:rPr lang="vi-VN" sz="2600"/>
              <a:t>NID</a:t>
            </a:r>
            <a:r>
              <a:rPr lang="en-US" sz="2600"/>
              <a:t>P</a:t>
            </a:r>
            <a:r>
              <a:rPr lang="vi-VN" sz="2600"/>
              <a:t>S mode: phân tích các luồng dữ liệu, trong đó kiểm soát cho (hay không) cho phép các dữ liệu ra vào hệ thống mạng dựa vào các rule.</a:t>
            </a:r>
            <a:endParaRPr lang="en-US" sz="2600"/>
          </a:p>
          <a:p>
            <a:pPr lvl="2"/>
            <a:r>
              <a:rPr lang="en-US" sz="2600"/>
              <a:t>Ta phải cấu hình Snort ở tại /etc/snort/snort.conf để Snort có thể load rule chạy ở chế độ này.</a:t>
            </a:r>
          </a:p>
          <a:p>
            <a:pPr lvl="2"/>
            <a:r>
              <a:rPr lang="en-US" sz="2600"/>
              <a:t>Demo rule ping đ</a:t>
            </a:r>
            <a:r>
              <a:rPr lang="vi-VN" sz="2600"/>
              <a:t>ơ</a:t>
            </a:r>
            <a:r>
              <a:rPr lang="en-US" sz="2600"/>
              <a:t>n giản: video01_simple_ping_rule.</a:t>
            </a:r>
            <a:endParaRPr lang="vi-VN" sz="2800"/>
          </a:p>
        </p:txBody>
      </p:sp>
    </p:spTree>
    <p:extLst>
      <p:ext uri="{BB962C8B-B14F-4D97-AF65-F5344CB8AC3E}">
        <p14:creationId xmlns:p14="http://schemas.microsoft.com/office/powerpoint/2010/main" val="140969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6. Một số configuration quan trọng</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Biến HOME_NET là địa chỉ network internal.</a:t>
            </a:r>
          </a:p>
          <a:p>
            <a:pPr lvl="1"/>
            <a:r>
              <a:rPr lang="en-US" sz="2800"/>
              <a:t>Biến EXTERNAL là địa chỉ network cần giám sát.</a:t>
            </a:r>
          </a:p>
          <a:p>
            <a:pPr lvl="1"/>
            <a:r>
              <a:rPr lang="en-US" sz="2800"/>
              <a:t>Danh sách biến các th</a:t>
            </a:r>
            <a:r>
              <a:rPr lang="vi-VN" sz="2800"/>
              <a:t>ư</a:t>
            </a:r>
            <a:r>
              <a:rPr lang="en-US" sz="2800"/>
              <a:t> mục chứa rule:</a:t>
            </a:r>
          </a:p>
          <a:p>
            <a:pPr lvl="2"/>
            <a:r>
              <a:rPr lang="en-US" sz="2600"/>
              <a:t>var RULE_PATH /etc/snort/rules</a:t>
            </a:r>
          </a:p>
          <a:p>
            <a:pPr lvl="2"/>
            <a:r>
              <a:rPr lang="en-US" sz="2600"/>
              <a:t>var SO_RULE_PATH /etc/snort/so_rules</a:t>
            </a:r>
          </a:p>
          <a:p>
            <a:pPr lvl="2"/>
            <a:r>
              <a:rPr lang="en-US" sz="2600"/>
              <a:t>var PREPROC_RULE_PATH /etc/snort/preproc_rules</a:t>
            </a:r>
          </a:p>
          <a:p>
            <a:pPr lvl="1"/>
            <a:r>
              <a:rPr lang="en-US" sz="2800"/>
              <a:t>Thư mục chứa danh sách IP:</a:t>
            </a:r>
          </a:p>
          <a:p>
            <a:pPr lvl="2"/>
            <a:r>
              <a:rPr lang="en-US" sz="2600"/>
              <a:t>var WHITE_LIST_PATH /etc/snort/rules/iplists</a:t>
            </a:r>
          </a:p>
          <a:p>
            <a:pPr lvl="2"/>
            <a:r>
              <a:rPr lang="en-US" sz="2600"/>
              <a:t>var BLACK_LIST_PATH /etc/snort/rules/iplist</a:t>
            </a:r>
          </a:p>
          <a:p>
            <a:pPr lvl="1"/>
            <a:endParaRPr lang="vi-VN" sz="2800"/>
          </a:p>
        </p:txBody>
      </p:sp>
    </p:spTree>
    <p:extLst>
      <p:ext uri="{BB962C8B-B14F-4D97-AF65-F5344CB8AC3E}">
        <p14:creationId xmlns:p14="http://schemas.microsoft.com/office/powerpoint/2010/main" val="128183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1. Tổng quan IDS/IPS</a:t>
            </a:r>
            <a:endParaRPr lang="vi-VN" sz="3600" dirty="0"/>
          </a:p>
        </p:txBody>
      </p:sp>
      <p:sp>
        <p:nvSpPr>
          <p:cNvPr id="14" name="Chỗ dành sẵn cho Nội dung 13"/>
          <p:cNvSpPr>
            <a:spLocks noGrp="1"/>
          </p:cNvSpPr>
          <p:nvPr>
            <p:ph idx="1"/>
          </p:nvPr>
        </p:nvSpPr>
        <p:spPr>
          <a:xfrm>
            <a:off x="1104900" y="1600200"/>
            <a:ext cx="9982200" cy="4588566"/>
          </a:xfrm>
        </p:spPr>
        <p:txBody>
          <a:bodyPr rtlCol="0">
            <a:normAutofit/>
          </a:bodyPr>
          <a:lstStyle/>
          <a:p>
            <a:r>
              <a:rPr lang="en-US" sz="3200"/>
              <a:t>Intrusion Dection System – </a:t>
            </a:r>
            <a:r>
              <a:rPr lang="vi-VN" sz="3200"/>
              <a:t>IDS</a:t>
            </a:r>
            <a:r>
              <a:rPr lang="en-US" sz="3200"/>
              <a:t>:</a:t>
            </a:r>
            <a:r>
              <a:rPr lang="vi-VN" sz="3200"/>
              <a:t> hệ thống có nhiệm vụ </a:t>
            </a:r>
            <a:endParaRPr lang="en-US" sz="3200"/>
          </a:p>
          <a:p>
            <a:pPr lvl="1"/>
            <a:r>
              <a:rPr lang="en-US" sz="2800" u="sng"/>
              <a:t>Giám sát</a:t>
            </a:r>
            <a:r>
              <a:rPr lang="en-US" sz="2800"/>
              <a:t> các hoạt động trên hệ thống mạng.</a:t>
            </a:r>
          </a:p>
          <a:p>
            <a:pPr lvl="1"/>
            <a:r>
              <a:rPr lang="en-US" sz="2800" u="sng"/>
              <a:t>P</a:t>
            </a:r>
            <a:r>
              <a:rPr lang="vi-VN" sz="2800" u="sng"/>
              <a:t>hát hiện</a:t>
            </a:r>
            <a:r>
              <a:rPr lang="vi-VN" sz="2800"/>
              <a:t> sự xâm nhập, và các hành vi khai thác trái phép tài nguyên của hệ thống.</a:t>
            </a:r>
            <a:endParaRPr lang="en-US" sz="2800"/>
          </a:p>
          <a:p>
            <a:r>
              <a:rPr lang="en-US" sz="3200"/>
              <a:t>Intrusion Prevention System – </a:t>
            </a:r>
            <a:r>
              <a:rPr lang="vi-VN" sz="3200"/>
              <a:t>I</a:t>
            </a:r>
            <a:r>
              <a:rPr lang="en-US" sz="3200"/>
              <a:t>PS:</a:t>
            </a:r>
          </a:p>
          <a:p>
            <a:pPr lvl="1"/>
            <a:r>
              <a:rPr lang="en-US" sz="2800"/>
              <a:t>Bao gồm chức năng của IDS.</a:t>
            </a:r>
          </a:p>
          <a:p>
            <a:pPr lvl="1"/>
            <a:r>
              <a:rPr lang="en-US" sz="2800"/>
              <a:t>Khả năng ngăn chặn, phản ứng lại với các truy cập trái phép vào tài nguyên của hệ thống.</a:t>
            </a:r>
          </a:p>
          <a:p>
            <a:pPr lvl="1"/>
            <a:endParaRPr lang="en-US" sz="280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6. Một số configuration quan trọng</a:t>
            </a:r>
            <a:endParaRPr lang="vi-VN" sz="3600" dirty="0"/>
          </a:p>
        </p:txBody>
      </p:sp>
      <p:sp>
        <p:nvSpPr>
          <p:cNvPr id="14" name="Chỗ dành sẵn cho Nội dung 13"/>
          <p:cNvSpPr>
            <a:spLocks noGrp="1"/>
          </p:cNvSpPr>
          <p:nvPr>
            <p:ph idx="1"/>
          </p:nvPr>
        </p:nvSpPr>
        <p:spPr>
          <a:xfrm>
            <a:off x="1104900" y="1600200"/>
            <a:ext cx="9982200" cy="5181600"/>
          </a:xfrm>
        </p:spPr>
        <p:txBody>
          <a:bodyPr rtlCol="0">
            <a:normAutofit/>
          </a:bodyPr>
          <a:lstStyle/>
          <a:p>
            <a:pPr lvl="1"/>
            <a:r>
              <a:rPr lang="en-US" sz="2800"/>
              <a:t>Cấu hình Preprocessor: preprocessor &lt;preprocessor_name&gt;[: &lt;configuration_options&gt;]</a:t>
            </a:r>
            <a:endParaRPr lang="en-US" sz="2600"/>
          </a:p>
          <a:p>
            <a:pPr lvl="2"/>
            <a:r>
              <a:rPr lang="vi-VN" sz="2600"/>
              <a:t>preprocessor normalize_ip4</a:t>
            </a:r>
          </a:p>
          <a:p>
            <a:pPr lvl="2"/>
            <a:r>
              <a:rPr lang="vi-VN" sz="2600"/>
              <a:t>preprocessor normalize_tcp: ips ecn stream</a:t>
            </a:r>
            <a:endParaRPr lang="en-US" sz="2600"/>
          </a:p>
          <a:p>
            <a:pPr lvl="1"/>
            <a:r>
              <a:rPr lang="en-US" sz="2800"/>
              <a:t>Cấu hình Output: output &lt;output_module_name&gt;[: &lt;configuration_options&gt;]</a:t>
            </a:r>
          </a:p>
          <a:p>
            <a:pPr lvl="2"/>
            <a:r>
              <a:rPr lang="en-US" sz="2600"/>
              <a:t>output alert_unified2: filename snort.alert, limit 128, nostamp</a:t>
            </a:r>
          </a:p>
          <a:p>
            <a:pPr lvl="2"/>
            <a:r>
              <a:rPr lang="en-US" sz="2600"/>
              <a:t>output log_unified2: filename snort.log, limit 128, nostamp </a:t>
            </a:r>
          </a:p>
          <a:p>
            <a:pPr lvl="1"/>
            <a:r>
              <a:rPr lang="en-US" sz="2800"/>
              <a:t>Load các rule bằng từ khóa include</a:t>
            </a:r>
          </a:p>
          <a:p>
            <a:pPr lvl="2"/>
            <a:r>
              <a:rPr lang="en-US" sz="2600"/>
              <a:t>include $RULE_PATH/local.rules</a:t>
            </a:r>
          </a:p>
        </p:txBody>
      </p:sp>
    </p:spTree>
    <p:extLst>
      <p:ext uri="{BB962C8B-B14F-4D97-AF65-F5344CB8AC3E}">
        <p14:creationId xmlns:p14="http://schemas.microsoft.com/office/powerpoint/2010/main" val="99365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76200"/>
            <a:ext cx="9980682" cy="1096962"/>
          </a:xfrm>
        </p:spPr>
        <p:txBody>
          <a:bodyPr rtlCol="0">
            <a:normAutofit/>
          </a:bodyPr>
          <a:lstStyle/>
          <a:p>
            <a:pPr rtl="0"/>
            <a:r>
              <a:rPr lang="en-US" sz="3600"/>
              <a:t>7. Các module của Snort</a:t>
            </a:r>
            <a:endParaRPr lang="vi-VN" sz="3600" dirty="0"/>
          </a:p>
        </p:txBody>
      </p:sp>
      <p:pic>
        <p:nvPicPr>
          <p:cNvPr id="8" name="Content Placeholder 7">
            <a:extLst>
              <a:ext uri="{FF2B5EF4-FFF2-40B4-BE49-F238E27FC236}">
                <a16:creationId xmlns:a16="http://schemas.microsoft.com/office/drawing/2014/main" id="{4E297066-BD41-4AEE-A199-D3A93A2462B6}"/>
              </a:ext>
            </a:extLst>
          </p:cNvPr>
          <p:cNvPicPr>
            <a:picLocks noGrp="1" noChangeAspect="1"/>
          </p:cNvPicPr>
          <p:nvPr>
            <p:ph idx="1"/>
          </p:nvPr>
        </p:nvPicPr>
        <p:blipFill>
          <a:blip r:embed="rId3"/>
          <a:stretch>
            <a:fillRect/>
          </a:stretch>
        </p:blipFill>
        <p:spPr>
          <a:xfrm>
            <a:off x="1104899" y="1385887"/>
            <a:ext cx="9980681" cy="4643852"/>
          </a:xfrm>
          <a:prstGeom prst="rect">
            <a:avLst/>
          </a:prstGeom>
        </p:spPr>
      </p:pic>
    </p:spTree>
    <p:extLst>
      <p:ext uri="{BB962C8B-B14F-4D97-AF65-F5344CB8AC3E}">
        <p14:creationId xmlns:p14="http://schemas.microsoft.com/office/powerpoint/2010/main" val="13648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Packet Decoder c</a:t>
            </a:r>
            <a:r>
              <a:rPr lang="vi-VN" sz="2800"/>
              <a:t>ó nhiệm</a:t>
            </a:r>
            <a:r>
              <a:rPr lang="en-US" sz="2800"/>
              <a:t> vụ: </a:t>
            </a:r>
          </a:p>
          <a:p>
            <a:pPr lvl="2"/>
            <a:r>
              <a:rPr lang="en-US" sz="2600"/>
              <a:t>Bắt mọi</a:t>
            </a:r>
            <a:r>
              <a:rPr lang="vi-VN" sz="2600"/>
              <a:t> gói tin</a:t>
            </a:r>
            <a:r>
              <a:rPr lang="en-US" sz="2600"/>
              <a:t> ở các interface khác nhau.</a:t>
            </a:r>
          </a:p>
          <a:p>
            <a:pPr lvl="2"/>
            <a:r>
              <a:rPr lang="en-US" sz="2600"/>
              <a:t>Giải mã những gói tin bắt đ</a:t>
            </a:r>
            <a:r>
              <a:rPr lang="vi-VN" sz="2600"/>
              <a:t>ư</a:t>
            </a:r>
            <a:r>
              <a:rPr lang="en-US" sz="2600"/>
              <a:t>ợc.</a:t>
            </a:r>
          </a:p>
          <a:p>
            <a:pPr lvl="2"/>
            <a:r>
              <a:rPr lang="en-US" sz="2600"/>
              <a:t>Gói tin đã giải mã sẽ đ</a:t>
            </a:r>
            <a:r>
              <a:rPr lang="vi-VN" sz="2600"/>
              <a:t>ư</a:t>
            </a:r>
            <a:r>
              <a:rPr lang="en-US" sz="2600"/>
              <a:t>ợc cho vào module Preprocessor.</a:t>
            </a:r>
          </a:p>
        </p:txBody>
      </p:sp>
    </p:spTree>
    <p:extLst>
      <p:ext uri="{BB962C8B-B14F-4D97-AF65-F5344CB8AC3E}">
        <p14:creationId xmlns:p14="http://schemas.microsoft.com/office/powerpoint/2010/main" val="29919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Preprocessor có ba nhiệm vụ chính:</a:t>
            </a:r>
          </a:p>
          <a:p>
            <a:pPr lvl="2"/>
            <a:r>
              <a:rPr lang="vi-VN" sz="2400">
                <a:solidFill>
                  <a:srgbClr val="FF0000"/>
                </a:solidFill>
              </a:rPr>
              <a:t>Kết hợp lại các gói tin</a:t>
            </a:r>
            <a:r>
              <a:rPr lang="vi-VN" sz="2400"/>
              <a:t>: Khi một lượng dữ liệu lớn được gửi đi, thông tin sẽ không đóng gói toàn bộ vào một gói tin mà phải thực hiện việc phân mảnh, chia gói tin ban đầu thành nhiều gói tin rồi mới gửi đi. Khi Snort nhận được các gói tin này nó phải thực hiện việc ghép nối lại để có được dữ liệu nguyên dạng ban đầu, từ đó mới thực hiện được các công việc xử lý tiếp.</a:t>
            </a:r>
          </a:p>
          <a:p>
            <a:pPr lvl="2"/>
            <a:r>
              <a:rPr lang="vi-VN" sz="2400">
                <a:solidFill>
                  <a:srgbClr val="FF0000"/>
                </a:solidFill>
              </a:rPr>
              <a:t>Giải mã và chuẩn hóa giao thức</a:t>
            </a:r>
            <a:r>
              <a:rPr lang="vi-VN" sz="2400"/>
              <a:t>: Chẳng hạn ta có dấu hiệu nhận dạng “scripts/iisadmin”, kẻ tấn công có thể vượt qua được bằng cách tùy biến các yêu cấu gửi đến web server như sau: “scripts/./iisadmin” “scripts/examples/../iisadmin” “scripts\iisadmin” “scripts/.\iisadmin”</a:t>
            </a:r>
          </a:p>
          <a:p>
            <a:pPr lvl="2"/>
            <a:r>
              <a:rPr lang="vi-VN" sz="2400">
                <a:solidFill>
                  <a:srgbClr val="FF0000"/>
                </a:solidFill>
              </a:rPr>
              <a:t>Phát hiện các xâm nhập bất thường</a:t>
            </a:r>
            <a:r>
              <a:rPr lang="vi-VN" sz="2400"/>
              <a:t>.</a:t>
            </a:r>
          </a:p>
          <a:p>
            <a:pPr lvl="2"/>
            <a:endParaRPr lang="en-US" sz="2400"/>
          </a:p>
        </p:txBody>
      </p:sp>
    </p:spTree>
    <p:extLst>
      <p:ext uri="{BB962C8B-B14F-4D97-AF65-F5344CB8AC3E}">
        <p14:creationId xmlns:p14="http://schemas.microsoft.com/office/powerpoint/2010/main" val="253386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7. Các module của Snort</a:t>
            </a:r>
            <a:endParaRPr lang="vi-VN" sz="3600" dirty="0"/>
          </a:p>
        </p:txBody>
      </p:sp>
      <p:sp>
        <p:nvSpPr>
          <p:cNvPr id="14" name="Chỗ dành sẵn cho Nội dung 13"/>
          <p:cNvSpPr>
            <a:spLocks noGrp="1"/>
          </p:cNvSpPr>
          <p:nvPr>
            <p:ph idx="1"/>
          </p:nvPr>
        </p:nvSpPr>
        <p:spPr>
          <a:xfrm>
            <a:off x="1104900" y="1600200"/>
            <a:ext cx="9982200" cy="5181600"/>
          </a:xfrm>
        </p:spPr>
        <p:txBody>
          <a:bodyPr rtlCol="0">
            <a:normAutofit/>
          </a:bodyPr>
          <a:lstStyle/>
          <a:p>
            <a:pPr lvl="1"/>
            <a:r>
              <a:rPr lang="en-US" sz="2600"/>
              <a:t>Detection Engine: </a:t>
            </a:r>
            <a:r>
              <a:rPr lang="vi-VN" sz="2600"/>
              <a:t>Module phát hiện sử dụng các rule được định nghĩa trước để so sánh với dữ liệu thu thập được từ đó xác định xem có xâm nhập xảy ra hay không.</a:t>
            </a:r>
            <a:endParaRPr lang="en-US" sz="2600"/>
          </a:p>
          <a:p>
            <a:pPr lvl="1"/>
            <a:r>
              <a:rPr lang="en-US" sz="2600"/>
              <a:t>Logging và Alerting System: </a:t>
            </a:r>
            <a:r>
              <a:rPr lang="vi-VN" sz="2600"/>
              <a:t>Có nhiệm vụ ghi log hoặc đưa ra cảnh báo nếu Detection Engine nhận dạng được xâm nhập.</a:t>
            </a:r>
            <a:endParaRPr lang="en-US" sz="2600"/>
          </a:p>
          <a:p>
            <a:pPr lvl="1"/>
            <a:r>
              <a:rPr lang="en-US" sz="2600"/>
              <a:t>Output Module: </a:t>
            </a:r>
            <a:r>
              <a:rPr lang="vi-VN" sz="2600"/>
              <a:t>Tùy theo việc cấu hình mà module này có thể thực hiện các công việc như là</a:t>
            </a:r>
            <a:r>
              <a:rPr lang="en-US" sz="2600"/>
              <a:t>:</a:t>
            </a:r>
          </a:p>
          <a:p>
            <a:pPr lvl="2"/>
            <a:r>
              <a:rPr lang="vi-VN" sz="2400"/>
              <a:t>Ghi log file. </a:t>
            </a:r>
            <a:endParaRPr lang="en-US" sz="2400"/>
          </a:p>
          <a:p>
            <a:pPr lvl="2"/>
            <a:r>
              <a:rPr lang="vi-VN" sz="2400"/>
              <a:t>Ghi cảnh báo vào cơ sở dữ liệu. </a:t>
            </a:r>
            <a:endParaRPr lang="en-US" sz="2400"/>
          </a:p>
          <a:p>
            <a:pPr lvl="2"/>
            <a:r>
              <a:rPr lang="vi-VN" sz="2400"/>
              <a:t>Cấu hình lại Router, firewall.</a:t>
            </a:r>
          </a:p>
          <a:p>
            <a:pPr lvl="2"/>
            <a:r>
              <a:rPr lang="vi-VN" sz="2400"/>
              <a:t>Gửi các cảnh báo được gói trong gói tin sử dụng giao thức SNMP.</a:t>
            </a:r>
          </a:p>
          <a:p>
            <a:pPr lvl="2"/>
            <a:endParaRPr lang="en-US" sz="2400"/>
          </a:p>
        </p:txBody>
      </p:sp>
    </p:spTree>
    <p:extLst>
      <p:ext uri="{BB962C8B-B14F-4D97-AF65-F5344CB8AC3E}">
        <p14:creationId xmlns:p14="http://schemas.microsoft.com/office/powerpoint/2010/main" val="258450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 Các luật của Snort</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Hệ thống phát hiện của Snort hoạt động dựa trên các luật (rules). </a:t>
            </a:r>
          </a:p>
          <a:p>
            <a:pPr lvl="1"/>
            <a:r>
              <a:rPr lang="vi-VN" sz="2600"/>
              <a:t>Các rules này được dựa trên các dấu hiệu nhận dạng, đặc điểm của các dạng tấn công. </a:t>
            </a:r>
          </a:p>
          <a:p>
            <a:pPr lvl="1"/>
            <a:r>
              <a:rPr lang="vi-VN" sz="2600"/>
              <a:t>Một luật có thể được sử dụng để tạo nên một thông điệp cảnh báo, log một thông điệp hay có thể </a:t>
            </a:r>
            <a:r>
              <a:rPr lang="en-US" sz="2600"/>
              <a:t>drop</a:t>
            </a:r>
            <a:r>
              <a:rPr lang="vi-VN" sz="2600"/>
              <a:t> một gói tin.</a:t>
            </a:r>
            <a:endParaRPr lang="en-US" sz="2600"/>
          </a:p>
          <a:p>
            <a:pPr lvl="1"/>
            <a:r>
              <a:rPr lang="en-US" sz="2600"/>
              <a:t>Cấu trúc rule của Snort bao gồm header và option:</a:t>
            </a:r>
            <a:endParaRPr lang="vi-VN" sz="2600"/>
          </a:p>
          <a:p>
            <a:pPr lvl="1"/>
            <a:endParaRPr lang="en-US" sz="2600"/>
          </a:p>
        </p:txBody>
      </p:sp>
      <p:pic>
        <p:nvPicPr>
          <p:cNvPr id="2" name="Picture 1">
            <a:extLst>
              <a:ext uri="{FF2B5EF4-FFF2-40B4-BE49-F238E27FC236}">
                <a16:creationId xmlns:a16="http://schemas.microsoft.com/office/drawing/2014/main" id="{6A5E9B71-A871-4CCF-8C14-D347199D3A0D}"/>
              </a:ext>
            </a:extLst>
          </p:cNvPr>
          <p:cNvPicPr>
            <a:picLocks noChangeAspect="1"/>
          </p:cNvPicPr>
          <p:nvPr/>
        </p:nvPicPr>
        <p:blipFill>
          <a:blip r:embed="rId3"/>
          <a:stretch>
            <a:fillRect/>
          </a:stretch>
        </p:blipFill>
        <p:spPr>
          <a:xfrm>
            <a:off x="1850541" y="4151416"/>
            <a:ext cx="7193981" cy="2447822"/>
          </a:xfrm>
          <a:prstGeom prst="rect">
            <a:avLst/>
          </a:prstGeom>
        </p:spPr>
      </p:pic>
    </p:spTree>
    <p:extLst>
      <p:ext uri="{BB962C8B-B14F-4D97-AF65-F5344CB8AC3E}">
        <p14:creationId xmlns:p14="http://schemas.microsoft.com/office/powerpoint/2010/main" val="371023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8.1. Rule header</a:t>
            </a:r>
            <a:endParaRPr lang="vi-VN" sz="3600" dirty="0"/>
          </a:p>
        </p:txBody>
      </p:sp>
      <p:sp>
        <p:nvSpPr>
          <p:cNvPr id="14" name="Chỗ dành sẵn cho Nội dung 13"/>
          <p:cNvSpPr>
            <a:spLocks noGrp="1"/>
          </p:cNvSpPr>
          <p:nvPr>
            <p:ph idx="1"/>
          </p:nvPr>
        </p:nvSpPr>
        <p:spPr>
          <a:xfrm>
            <a:off x="1104900" y="1600200"/>
            <a:ext cx="9982200" cy="5257800"/>
          </a:xfrm>
        </p:spPr>
        <p:txBody>
          <a:bodyPr rtlCol="0">
            <a:normAutofit/>
          </a:bodyPr>
          <a:lstStyle/>
          <a:p>
            <a:pPr lvl="1"/>
            <a:r>
              <a:rPr lang="vi-VN" sz="2600"/>
              <a:t>Rule action: cho Snort biết phải làm gì khi nó tìm thấy một gói tin match rule</a:t>
            </a:r>
            <a:r>
              <a:rPr lang="en-US" sz="2600"/>
              <a:t>:</a:t>
            </a:r>
            <a:endParaRPr lang="vi-VN" sz="2600"/>
          </a:p>
          <a:p>
            <a:pPr lvl="2"/>
            <a:r>
              <a:rPr lang="vi-VN" sz="2400"/>
              <a:t>alert: tạo ra một alert bằng cách sử dụng phương pháp alert đã được chọn trước đó, và sau đó ghi lại packet.</a:t>
            </a:r>
          </a:p>
          <a:p>
            <a:pPr lvl="2"/>
            <a:r>
              <a:rPr lang="en-US" sz="2400"/>
              <a:t>l</a:t>
            </a:r>
            <a:r>
              <a:rPr lang="vi-VN" sz="2400"/>
              <a:t>og: ghi lại packet.</a:t>
            </a:r>
          </a:p>
          <a:p>
            <a:pPr lvl="2"/>
            <a:r>
              <a:rPr lang="vi-VN" sz="2400"/>
              <a:t>pass: bỏ qua gói tin.</a:t>
            </a:r>
          </a:p>
          <a:p>
            <a:pPr lvl="2"/>
            <a:r>
              <a:rPr lang="vi-VN" sz="2400"/>
              <a:t>activate: alert và sau đó bật một dymanic rule khác.</a:t>
            </a:r>
          </a:p>
          <a:p>
            <a:pPr lvl="2"/>
            <a:r>
              <a:rPr lang="vi-VN" sz="2400"/>
              <a:t>dynamic: không hoạt động cho đến khi được kích hoạt bởi một activate rule, sau đó hoạt động như một rule log.</a:t>
            </a:r>
            <a:endParaRPr lang="en-US" sz="2400"/>
          </a:p>
          <a:p>
            <a:pPr lvl="2"/>
            <a:r>
              <a:rPr lang="en-US" sz="2400"/>
              <a:t>drop: bỏ gói tin, ghi log, không gửi thông báo.</a:t>
            </a:r>
          </a:p>
          <a:p>
            <a:pPr lvl="2"/>
            <a:r>
              <a:rPr lang="en-US" sz="2400"/>
              <a:t>sdrop: bỏ gói tin, không ghi log, không gửi thông báo.</a:t>
            </a:r>
          </a:p>
          <a:p>
            <a:pPr lvl="2"/>
            <a:r>
              <a:rPr lang="en-US" sz="2400"/>
              <a:t>reject: bỏ gói tin, không ghi log, gửi thông báo.</a:t>
            </a:r>
          </a:p>
        </p:txBody>
      </p:sp>
    </p:spTree>
    <p:extLst>
      <p:ext uri="{BB962C8B-B14F-4D97-AF65-F5344CB8AC3E}">
        <p14:creationId xmlns:p14="http://schemas.microsoft.com/office/powerpoint/2010/main" val="50089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8.1. Rule header</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Protocol: hiện tại có 4 protocol Snort có thể phân tích đ</a:t>
            </a:r>
            <a:r>
              <a:rPr lang="vi-VN" sz="2600"/>
              <a:t>ư</a:t>
            </a:r>
            <a:r>
              <a:rPr lang="en-US" sz="2600"/>
              <a:t>ợc: TCP, UDP, ICMP và IP.</a:t>
            </a:r>
          </a:p>
          <a:p>
            <a:pPr lvl="1"/>
            <a:r>
              <a:rPr lang="en-US" sz="2600"/>
              <a:t>IP Address: </a:t>
            </a:r>
          </a:p>
          <a:p>
            <a:pPr lvl="1"/>
            <a:r>
              <a:rPr lang="en-US" sz="2600"/>
              <a:t>Port number:</a:t>
            </a:r>
          </a:p>
          <a:p>
            <a:pPr lvl="1"/>
            <a:r>
              <a:rPr lang="en-US" sz="2600"/>
              <a:t>Direction Operator: </a:t>
            </a:r>
            <a:r>
              <a:rPr lang="vi-VN" sz="2600"/>
              <a:t>Toán tử hướng "-&gt;", “&lt;-” dùng để chỉ luồng đi của traffic.</a:t>
            </a:r>
            <a:r>
              <a:rPr lang="en-US" sz="2600"/>
              <a:t> </a:t>
            </a:r>
            <a:r>
              <a:rPr lang="vi-VN" sz="2600"/>
              <a:t>Ngoài ra còn có toán từ 2 chiều, được kí hiệu là "&lt;&gt;“</a:t>
            </a:r>
            <a:r>
              <a:rPr lang="en-US" sz="2600"/>
              <a:t>.</a:t>
            </a:r>
            <a:endParaRPr lang="vi-VN" sz="2600"/>
          </a:p>
          <a:p>
            <a:pPr lvl="1"/>
            <a:endParaRPr lang="en-US" sz="2600"/>
          </a:p>
        </p:txBody>
      </p:sp>
    </p:spTree>
    <p:extLst>
      <p:ext uri="{BB962C8B-B14F-4D97-AF65-F5344CB8AC3E}">
        <p14:creationId xmlns:p14="http://schemas.microsoft.com/office/powerpoint/2010/main" val="280789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Rule option</a:t>
            </a:r>
            <a:endParaRPr lang="vi-VN" sz="3600" dirty="0"/>
          </a:p>
        </p:txBody>
      </p:sp>
      <p:sp>
        <p:nvSpPr>
          <p:cNvPr id="14" name="Chỗ dành sẵn cho Nội dung 13"/>
          <p:cNvSpPr>
            <a:spLocks noGrp="1"/>
          </p:cNvSpPr>
          <p:nvPr>
            <p:ph idx="1"/>
          </p:nvPr>
        </p:nvSpPr>
        <p:spPr>
          <a:xfrm>
            <a:off x="1104900" y="1600199"/>
            <a:ext cx="9982200" cy="4866861"/>
          </a:xfrm>
        </p:spPr>
        <p:txBody>
          <a:bodyPr rtlCol="0">
            <a:normAutofit/>
          </a:bodyPr>
          <a:lstStyle/>
          <a:p>
            <a:pPr lvl="1"/>
            <a:r>
              <a:rPr lang="en-US" sz="2600"/>
              <a:t>Rule options là phần chính của engine detect Snort.</a:t>
            </a:r>
          </a:p>
          <a:p>
            <a:pPr lvl="1"/>
            <a:r>
              <a:rPr lang="vi-VN" sz="2600"/>
              <a:t>Tất các option Rule Snort được ngăn cách nhau bởi dấu ";". </a:t>
            </a:r>
            <a:endParaRPr lang="en-US" sz="2600"/>
          </a:p>
          <a:p>
            <a:pPr lvl="1"/>
            <a:r>
              <a:rPr lang="vi-VN" sz="2600"/>
              <a:t>Rule</a:t>
            </a:r>
            <a:r>
              <a:rPr lang="en-US" sz="2600"/>
              <a:t> </a:t>
            </a:r>
            <a:r>
              <a:rPr lang="vi-VN" sz="2600"/>
              <a:t>option keyword ngăn cách với tham số của chúng bằng dấu 2 chấm ":“</a:t>
            </a:r>
            <a:r>
              <a:rPr lang="en-US" sz="2600"/>
              <a:t>.</a:t>
            </a:r>
          </a:p>
          <a:p>
            <a:pPr lvl="1"/>
            <a:r>
              <a:rPr lang="en-US" sz="2600"/>
              <a:t>Có 4 loại rule option chính: </a:t>
            </a:r>
          </a:p>
        </p:txBody>
      </p:sp>
    </p:spTree>
    <p:extLst>
      <p:ext uri="{BB962C8B-B14F-4D97-AF65-F5344CB8AC3E}">
        <p14:creationId xmlns:p14="http://schemas.microsoft.com/office/powerpoint/2010/main" val="57493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Ví dụ rule option</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General Rule Options: cung cấp thông tin thêm về rule nhưng không có tác dụng gì trong quá trình detect.</a:t>
            </a:r>
          </a:p>
          <a:p>
            <a:pPr lvl="2"/>
            <a:r>
              <a:rPr lang="vi-VN" sz="2400"/>
              <a:t>msg: in ra câu thông báo.</a:t>
            </a:r>
          </a:p>
          <a:p>
            <a:pPr lvl="2"/>
            <a:r>
              <a:rPr lang="vi-VN" sz="2400"/>
              <a:t>sid: gán id cho rule.</a:t>
            </a:r>
          </a:p>
          <a:p>
            <a:pPr lvl="2"/>
            <a:r>
              <a:rPr lang="vi-VN" sz="2400"/>
              <a:t>classtype: phân loại rule.</a:t>
            </a:r>
          </a:p>
          <a:p>
            <a:pPr lvl="1"/>
            <a:r>
              <a:rPr lang="vi-VN" sz="2600"/>
              <a:t>priority: xác định độ ưu tiên của rule.</a:t>
            </a:r>
          </a:p>
          <a:p>
            <a:pPr lvl="2"/>
            <a:r>
              <a:rPr lang="en-US" sz="2400"/>
              <a:t>p</a:t>
            </a:r>
            <a:r>
              <a:rPr lang="vi-VN" sz="2400"/>
              <a:t>ayload Detection Rule Options: thông tin về payload của gói tin.</a:t>
            </a:r>
          </a:p>
          <a:p>
            <a:pPr lvl="2"/>
            <a:r>
              <a:rPr lang="vi-VN" sz="2400"/>
              <a:t>content: tìm kiếm nội dung trong payload.</a:t>
            </a:r>
          </a:p>
          <a:p>
            <a:pPr lvl="2"/>
            <a:r>
              <a:rPr lang="en-US" sz="2400"/>
              <a:t>l</a:t>
            </a:r>
            <a:r>
              <a:rPr lang="vi-VN" sz="2400"/>
              <a:t>ength: chỉ định độ dài của payload.</a:t>
            </a:r>
          </a:p>
          <a:p>
            <a:pPr lvl="2"/>
            <a:r>
              <a:rPr lang="vi-VN" sz="2400"/>
              <a:t>offset: bắt đầu tìm kiếm từ vị trí nào.</a:t>
            </a:r>
          </a:p>
          <a:p>
            <a:pPr lvl="1"/>
            <a:endParaRPr lang="en-US" sz="2600"/>
          </a:p>
        </p:txBody>
      </p:sp>
    </p:spTree>
    <p:extLst>
      <p:ext uri="{BB962C8B-B14F-4D97-AF65-F5344CB8AC3E}">
        <p14:creationId xmlns:p14="http://schemas.microsoft.com/office/powerpoint/2010/main" val="103536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1. Tổng quan IDS/IPS</a:t>
            </a:r>
            <a:endParaRPr lang="vi-VN" sz="3600" dirty="0"/>
          </a:p>
        </p:txBody>
      </p:sp>
      <p:sp>
        <p:nvSpPr>
          <p:cNvPr id="14" name="Chỗ dành sẵn cho Nội dung 13"/>
          <p:cNvSpPr>
            <a:spLocks noGrp="1"/>
          </p:cNvSpPr>
          <p:nvPr>
            <p:ph idx="1"/>
          </p:nvPr>
        </p:nvSpPr>
        <p:spPr/>
        <p:txBody>
          <a:bodyPr rtlCol="0">
            <a:normAutofit/>
          </a:bodyPr>
          <a:lstStyle/>
          <a:p>
            <a:r>
              <a:rPr lang="en-US" sz="3200"/>
              <a:t>Tại sao lại sử dụng IDS/IPS:</a:t>
            </a:r>
          </a:p>
          <a:p>
            <a:pPr lvl="1"/>
            <a:r>
              <a:rPr lang="vi-VN" sz="2800"/>
              <a:t>Phát hiện xâm nhập xuất phát từ internal network.</a:t>
            </a:r>
          </a:p>
          <a:p>
            <a:pPr lvl="1"/>
            <a:r>
              <a:rPr lang="vi-VN" sz="2800"/>
              <a:t>Phát hiện ra xâm nhập không được phát hiện bởi firewall.</a:t>
            </a:r>
          </a:p>
          <a:p>
            <a:pPr lvl="1"/>
            <a:r>
              <a:rPr lang="vi-VN" sz="2800"/>
              <a:t>Có thể phân tích cả header và payload của </a:t>
            </a:r>
            <a:r>
              <a:rPr lang="en-US" sz="2800"/>
              <a:t>gói tin</a:t>
            </a:r>
            <a:r>
              <a:rPr lang="vi-VN" sz="2800"/>
              <a:t>, trong khi hầu hết firewall</a:t>
            </a:r>
            <a:r>
              <a:rPr lang="en-US" sz="2800"/>
              <a:t> truyền thống</a:t>
            </a:r>
            <a:r>
              <a:rPr lang="vi-VN" sz="2800"/>
              <a:t> chỉ có thể phân tích được header.</a:t>
            </a:r>
          </a:p>
          <a:p>
            <a:pPr lvl="1"/>
            <a:r>
              <a:rPr lang="vi-VN" sz="2800"/>
              <a:t>Đối với mạng có nhiều mạng con hoặc host, IDS có thể được triển khai trên một</a:t>
            </a:r>
            <a:r>
              <a:rPr lang="en-US" sz="2800"/>
              <a:t> số</a:t>
            </a:r>
            <a:r>
              <a:rPr lang="vi-VN" sz="2800"/>
              <a:t> mạng con hoặc một</a:t>
            </a:r>
            <a:r>
              <a:rPr lang="en-US" sz="2800"/>
              <a:t> số</a:t>
            </a:r>
            <a:r>
              <a:rPr lang="vi-VN" sz="2800"/>
              <a:t> host quan trọng.</a:t>
            </a:r>
          </a:p>
          <a:p>
            <a:pPr lvl="1"/>
            <a:endParaRPr lang="en-US" sz="2800"/>
          </a:p>
        </p:txBody>
      </p:sp>
    </p:spTree>
    <p:extLst>
      <p:ext uri="{BB962C8B-B14F-4D97-AF65-F5344CB8AC3E}">
        <p14:creationId xmlns:p14="http://schemas.microsoft.com/office/powerpoint/2010/main" val="205720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8.2. Ví dụ rule option</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Non-payload Detection Rule Options: thông tin ngoài payload của gói tin.</a:t>
            </a:r>
          </a:p>
          <a:p>
            <a:pPr lvl="2"/>
            <a:r>
              <a:rPr lang="vi-VN" sz="2400"/>
              <a:t>ttl: so sánh giá trị time-to-live của gói tin.</a:t>
            </a:r>
          </a:p>
          <a:p>
            <a:pPr lvl="2"/>
            <a:r>
              <a:rPr lang="vi-VN" sz="2400"/>
              <a:t>id: kiểm tra giá trị của trương ID trong gói tin.</a:t>
            </a:r>
          </a:p>
          <a:p>
            <a:pPr lvl="2"/>
            <a:r>
              <a:rPr lang="vi-VN" sz="2400"/>
              <a:t>flags: kiểm tra TCP flag trong gói tin.</a:t>
            </a:r>
          </a:p>
          <a:p>
            <a:pPr lvl="2"/>
            <a:r>
              <a:rPr lang="vi-VN" sz="2400"/>
              <a:t>seq: tham chiếu đến các sequence number TCP.</a:t>
            </a:r>
          </a:p>
          <a:p>
            <a:pPr lvl="1"/>
            <a:r>
              <a:rPr lang="vi-VN" sz="2600"/>
              <a:t>Post-Detection Rule Options: hành động sau khi detect được gói tin.</a:t>
            </a:r>
          </a:p>
          <a:p>
            <a:pPr lvl="2"/>
            <a:r>
              <a:rPr lang="vi-VN" sz="2400"/>
              <a:t>logto: khai báo file ghi log.</a:t>
            </a:r>
          </a:p>
          <a:p>
            <a:pPr lvl="2"/>
            <a:r>
              <a:rPr lang="vi-VN" sz="2400"/>
              <a:t>replace: thay thế nội dung tìm được bằng một nội dung khác.</a:t>
            </a:r>
          </a:p>
          <a:p>
            <a:pPr lvl="2"/>
            <a:r>
              <a:rPr lang="vi-VN" sz="2400"/>
              <a:t>resp: đóng session khi rule được kích hoạt.</a:t>
            </a:r>
          </a:p>
          <a:p>
            <a:pPr lvl="1"/>
            <a:endParaRPr lang="en-US" sz="2600"/>
          </a:p>
        </p:txBody>
      </p:sp>
    </p:spTree>
    <p:extLst>
      <p:ext uri="{BB962C8B-B14F-4D97-AF65-F5344CB8AC3E}">
        <p14:creationId xmlns:p14="http://schemas.microsoft.com/office/powerpoint/2010/main" val="426529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Các vị trí đặt IDS/IPS trong mạng</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IDS spanning port</a:t>
            </a:r>
          </a:p>
        </p:txBody>
      </p:sp>
      <p:pic>
        <p:nvPicPr>
          <p:cNvPr id="2" name="Picture 1">
            <a:extLst>
              <a:ext uri="{FF2B5EF4-FFF2-40B4-BE49-F238E27FC236}">
                <a16:creationId xmlns:a16="http://schemas.microsoft.com/office/drawing/2014/main" id="{947549F7-D676-4ED2-9CBB-616491FECEF6}"/>
              </a:ext>
            </a:extLst>
          </p:cNvPr>
          <p:cNvPicPr>
            <a:picLocks noChangeAspect="1"/>
          </p:cNvPicPr>
          <p:nvPr/>
        </p:nvPicPr>
        <p:blipFill>
          <a:blip r:embed="rId3"/>
          <a:stretch>
            <a:fillRect/>
          </a:stretch>
        </p:blipFill>
        <p:spPr>
          <a:xfrm>
            <a:off x="1603513" y="2156186"/>
            <a:ext cx="7922775" cy="4244614"/>
          </a:xfrm>
          <a:prstGeom prst="rect">
            <a:avLst/>
          </a:prstGeom>
        </p:spPr>
      </p:pic>
    </p:spTree>
    <p:extLst>
      <p:ext uri="{BB962C8B-B14F-4D97-AF65-F5344CB8AC3E}">
        <p14:creationId xmlns:p14="http://schemas.microsoft.com/office/powerpoint/2010/main" val="287225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IDS spanning port</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Đây là vị trí đặt thông dụng nhất.</a:t>
            </a:r>
            <a:endParaRPr lang="vi-VN" sz="2600"/>
          </a:p>
          <a:p>
            <a:pPr lvl="1"/>
            <a:r>
              <a:rPr lang="vi-VN" sz="2600"/>
              <a:t>Khi </a:t>
            </a:r>
            <a:r>
              <a:rPr lang="en-US" sz="2600"/>
              <a:t>máy IDS xảy ra sự cố thì</a:t>
            </a:r>
            <a:r>
              <a:rPr lang="vi-VN" sz="2600"/>
              <a:t> không làm ảnh hưởng đến phần còn lại</a:t>
            </a:r>
            <a:r>
              <a:rPr lang="en-US" sz="2600"/>
              <a:t> của hệ thống</a:t>
            </a:r>
            <a:r>
              <a:rPr lang="vi-VN" sz="2600"/>
              <a:t>.</a:t>
            </a:r>
          </a:p>
          <a:p>
            <a:pPr lvl="1"/>
            <a:r>
              <a:rPr lang="vi-VN" sz="2600"/>
              <a:t>Hay bị mất gói tin khi switch quá tải.</a:t>
            </a:r>
            <a:endParaRPr lang="en-US" sz="2600"/>
          </a:p>
          <a:p>
            <a:pPr lvl="1"/>
            <a:r>
              <a:rPr lang="en-US" sz="2600"/>
              <a:t>Chỉ có thể giám sát mạng chứ không phản ứng lại đ</a:t>
            </a:r>
            <a:r>
              <a:rPr lang="vi-VN" sz="2600"/>
              <a:t>ư</a:t>
            </a:r>
            <a:r>
              <a:rPr lang="en-US" sz="2600"/>
              <a:t>ợc với xâm nhập.</a:t>
            </a:r>
          </a:p>
          <a:p>
            <a:pPr lvl="1"/>
            <a:r>
              <a:rPr lang="en-US" sz="2600"/>
              <a:t>Demo:</a:t>
            </a:r>
            <a:endParaRPr lang="vi-VN" sz="2600"/>
          </a:p>
          <a:p>
            <a:pPr lvl="2"/>
            <a:endParaRPr lang="en-US" sz="2400"/>
          </a:p>
        </p:txBody>
      </p:sp>
    </p:spTree>
    <p:extLst>
      <p:ext uri="{BB962C8B-B14F-4D97-AF65-F5344CB8AC3E}">
        <p14:creationId xmlns:p14="http://schemas.microsoft.com/office/powerpoint/2010/main" val="123564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Các vị trí đặt IDS/IPS trong mạng</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IDS inline</a:t>
            </a:r>
          </a:p>
        </p:txBody>
      </p:sp>
      <p:pic>
        <p:nvPicPr>
          <p:cNvPr id="3" name="Picture 2">
            <a:extLst>
              <a:ext uri="{FF2B5EF4-FFF2-40B4-BE49-F238E27FC236}">
                <a16:creationId xmlns:a16="http://schemas.microsoft.com/office/drawing/2014/main" id="{6B5725DE-EE98-4554-B3C8-6FE316D7328A}"/>
              </a:ext>
            </a:extLst>
          </p:cNvPr>
          <p:cNvPicPr>
            <a:picLocks noChangeAspect="1"/>
          </p:cNvPicPr>
          <p:nvPr/>
        </p:nvPicPr>
        <p:blipFill>
          <a:blip r:embed="rId3"/>
          <a:stretch>
            <a:fillRect/>
          </a:stretch>
        </p:blipFill>
        <p:spPr>
          <a:xfrm>
            <a:off x="1793254" y="2233042"/>
            <a:ext cx="8212137" cy="4167353"/>
          </a:xfrm>
          <a:prstGeom prst="rect">
            <a:avLst/>
          </a:prstGeom>
        </p:spPr>
      </p:pic>
    </p:spTree>
    <p:extLst>
      <p:ext uri="{BB962C8B-B14F-4D97-AF65-F5344CB8AC3E}">
        <p14:creationId xmlns:p14="http://schemas.microsoft.com/office/powerpoint/2010/main" val="167535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IDS inline</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Đây là vị trí đặt ít thông dụng nhất.</a:t>
            </a:r>
            <a:endParaRPr lang="vi-VN" sz="2600"/>
          </a:p>
          <a:p>
            <a:pPr lvl="1"/>
            <a:r>
              <a:rPr lang="vi-VN" sz="2600"/>
              <a:t>Khi </a:t>
            </a:r>
            <a:r>
              <a:rPr lang="en-US" sz="2600"/>
              <a:t>máy IDS xảy ra sự cố thì</a:t>
            </a:r>
            <a:r>
              <a:rPr lang="vi-VN" sz="2600"/>
              <a:t> </a:t>
            </a:r>
            <a:r>
              <a:rPr lang="en-US" sz="2600"/>
              <a:t>sẽ</a:t>
            </a:r>
            <a:r>
              <a:rPr lang="vi-VN" sz="2600"/>
              <a:t> ảnh hưởng đến </a:t>
            </a:r>
            <a:r>
              <a:rPr lang="en-US" sz="2600"/>
              <a:t>toàn bộ mạng con đứng sau đó,</a:t>
            </a:r>
            <a:endParaRPr lang="vi-VN" sz="2600"/>
          </a:p>
          <a:p>
            <a:pPr lvl="1"/>
            <a:r>
              <a:rPr lang="en-US" sz="2600"/>
              <a:t>Đảm bảo không detect thiếu gói tin</a:t>
            </a:r>
          </a:p>
          <a:p>
            <a:pPr lvl="1"/>
            <a:r>
              <a:rPr lang="en-US" sz="2600"/>
              <a:t>Demo:</a:t>
            </a:r>
            <a:endParaRPr lang="vi-VN" sz="2600"/>
          </a:p>
        </p:txBody>
      </p:sp>
    </p:spTree>
    <p:extLst>
      <p:ext uri="{BB962C8B-B14F-4D97-AF65-F5344CB8AC3E}">
        <p14:creationId xmlns:p14="http://schemas.microsoft.com/office/powerpoint/2010/main" val="51114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Các vị trí đặt IDS/IPS trong mạng</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IPS chỉ chạy ở mode inline để có thể phản ứng, ngăn chặn xâm nhập.</a:t>
            </a:r>
          </a:p>
        </p:txBody>
      </p:sp>
      <p:pic>
        <p:nvPicPr>
          <p:cNvPr id="2" name="Picture 1">
            <a:extLst>
              <a:ext uri="{FF2B5EF4-FFF2-40B4-BE49-F238E27FC236}">
                <a16:creationId xmlns:a16="http://schemas.microsoft.com/office/drawing/2014/main" id="{0D706A70-F3E0-4A54-BFB6-9CF91353B6B5}"/>
              </a:ext>
            </a:extLst>
          </p:cNvPr>
          <p:cNvPicPr>
            <a:picLocks noChangeAspect="1"/>
          </p:cNvPicPr>
          <p:nvPr/>
        </p:nvPicPr>
        <p:blipFill>
          <a:blip r:embed="rId3"/>
          <a:stretch>
            <a:fillRect/>
          </a:stretch>
        </p:blipFill>
        <p:spPr>
          <a:xfrm>
            <a:off x="1722783" y="2120896"/>
            <a:ext cx="8229600" cy="4406768"/>
          </a:xfrm>
          <a:prstGeom prst="rect">
            <a:avLst/>
          </a:prstGeom>
        </p:spPr>
      </p:pic>
    </p:spTree>
    <p:extLst>
      <p:ext uri="{BB962C8B-B14F-4D97-AF65-F5344CB8AC3E}">
        <p14:creationId xmlns:p14="http://schemas.microsoft.com/office/powerpoint/2010/main" val="407628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IPS line</a:t>
            </a:r>
            <a:endParaRPr lang="vi-VN" sz="3600" dirty="0"/>
          </a:p>
        </p:txBody>
      </p:sp>
      <p:pic>
        <p:nvPicPr>
          <p:cNvPr id="3" name="Content Placeholder 2">
            <a:extLst>
              <a:ext uri="{FF2B5EF4-FFF2-40B4-BE49-F238E27FC236}">
                <a16:creationId xmlns:a16="http://schemas.microsoft.com/office/drawing/2014/main" id="{AF18DA77-FD96-4E7A-B5E4-3804A70D372A}"/>
              </a:ext>
            </a:extLst>
          </p:cNvPr>
          <p:cNvPicPr>
            <a:picLocks noGrp="1" noChangeAspect="1"/>
          </p:cNvPicPr>
          <p:nvPr>
            <p:ph idx="1"/>
          </p:nvPr>
        </p:nvPicPr>
        <p:blipFill>
          <a:blip r:embed="rId3"/>
          <a:stretch>
            <a:fillRect/>
          </a:stretch>
        </p:blipFill>
        <p:spPr>
          <a:xfrm>
            <a:off x="1104900" y="1600200"/>
            <a:ext cx="8951758" cy="4572000"/>
          </a:xfrm>
          <a:prstGeom prst="rect">
            <a:avLst/>
          </a:prstGeom>
        </p:spPr>
      </p:pic>
    </p:spTree>
    <p:extLst>
      <p:ext uri="{BB962C8B-B14F-4D97-AF65-F5344CB8AC3E}">
        <p14:creationId xmlns:p14="http://schemas.microsoft.com/office/powerpoint/2010/main" val="191104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IPS inline</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IPS có thể chặn package ngay tại IPS </a:t>
            </a:r>
            <a:r>
              <a:rPr lang="en-US" sz="2600">
                <a:sym typeface="Wingdings" panose="05000000000000000000" pitchFamily="2" charset="2"/>
              </a:rPr>
              <a:t></a:t>
            </a:r>
            <a:r>
              <a:rPr lang="en-US" sz="2600"/>
              <a:t> không tốn tài nguyên mạng để xử lý.</a:t>
            </a:r>
          </a:p>
          <a:p>
            <a:pPr lvl="1"/>
            <a:r>
              <a:rPr lang="en-US" sz="2600"/>
              <a:t>Đảm bảo không detect thiếu gói tin.</a:t>
            </a:r>
          </a:p>
          <a:p>
            <a:pPr lvl="1"/>
            <a:r>
              <a:rPr lang="en-US" sz="2600"/>
              <a:t>IPS inline mode gặp vấn đề về tính HA (giống IDS inline). </a:t>
            </a:r>
          </a:p>
          <a:p>
            <a:pPr lvl="1"/>
            <a:r>
              <a:rPr lang="en-US" sz="2600"/>
              <a:t>Phải có các giải pháp phần cứng để ngăn chặn việc ngẽn mạng khi IPS chết.</a:t>
            </a:r>
          </a:p>
          <a:p>
            <a:pPr lvl="1"/>
            <a:r>
              <a:rPr lang="en-US" sz="2600"/>
              <a:t>Demo:</a:t>
            </a:r>
          </a:p>
        </p:txBody>
      </p:sp>
    </p:spTree>
    <p:extLst>
      <p:ext uri="{BB962C8B-B14F-4D97-AF65-F5344CB8AC3E}">
        <p14:creationId xmlns:p14="http://schemas.microsoft.com/office/powerpoint/2010/main" val="44264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Các vị trí đặt IDS/IPS trong mạng</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Giải pháp kết hợp</a:t>
            </a:r>
          </a:p>
        </p:txBody>
      </p:sp>
      <p:pic>
        <p:nvPicPr>
          <p:cNvPr id="3" name="Picture 2">
            <a:extLst>
              <a:ext uri="{FF2B5EF4-FFF2-40B4-BE49-F238E27FC236}">
                <a16:creationId xmlns:a16="http://schemas.microsoft.com/office/drawing/2014/main" id="{D0A45101-120E-4EE6-ABA4-9A85F6547E9E}"/>
              </a:ext>
            </a:extLst>
          </p:cNvPr>
          <p:cNvPicPr>
            <a:picLocks noChangeAspect="1"/>
          </p:cNvPicPr>
          <p:nvPr/>
        </p:nvPicPr>
        <p:blipFill>
          <a:blip r:embed="rId3"/>
          <a:stretch>
            <a:fillRect/>
          </a:stretch>
        </p:blipFill>
        <p:spPr>
          <a:xfrm>
            <a:off x="1694968" y="2097459"/>
            <a:ext cx="8327856" cy="4369602"/>
          </a:xfrm>
          <a:prstGeom prst="rect">
            <a:avLst/>
          </a:prstGeom>
        </p:spPr>
      </p:pic>
    </p:spTree>
    <p:extLst>
      <p:ext uri="{BB962C8B-B14F-4D97-AF65-F5344CB8AC3E}">
        <p14:creationId xmlns:p14="http://schemas.microsoft.com/office/powerpoint/2010/main" val="385490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9. Giải pháp kết hợp</a:t>
            </a:r>
            <a:endParaRPr lang="vi-VN" sz="3600" dirty="0"/>
          </a:p>
        </p:txBody>
      </p:sp>
      <p:sp>
        <p:nvSpPr>
          <p:cNvPr id="14" name="Chỗ dành sẵn cho Nội dung 13"/>
          <p:cNvSpPr>
            <a:spLocks noGrp="1"/>
          </p:cNvSpPr>
          <p:nvPr>
            <p:ph idx="1"/>
          </p:nvPr>
        </p:nvSpPr>
        <p:spPr/>
        <p:txBody>
          <a:bodyPr rtlCol="0">
            <a:normAutofit/>
          </a:bodyPr>
          <a:lstStyle/>
          <a:p>
            <a:pPr lvl="1"/>
            <a:r>
              <a:rPr lang="vi-VN" sz="2600"/>
              <a:t>IPS có thể làm mất gói tin vì false positive </a:t>
            </a:r>
            <a:r>
              <a:rPr lang="en-US" sz="2600">
                <a:sym typeface="Wingdings" panose="05000000000000000000" pitchFamily="2" charset="2"/>
              </a:rPr>
              <a:t></a:t>
            </a:r>
            <a:r>
              <a:rPr lang="vi-VN" sz="2600"/>
              <a:t> giải quyết bằng cách làm cho rule của IPS lỏng hơn.</a:t>
            </a:r>
          </a:p>
          <a:p>
            <a:pPr lvl="1"/>
            <a:r>
              <a:rPr lang="vi-VN" sz="2600"/>
              <a:t>Nhưng lại dẫn đến việc không phát hiện được xâm nhập.</a:t>
            </a:r>
          </a:p>
          <a:p>
            <a:pPr lvl="1"/>
            <a:r>
              <a:rPr lang="vi-VN" sz="2600"/>
              <a:t>IDS không drop được package </a:t>
            </a:r>
            <a:r>
              <a:rPr lang="en-US" sz="2600">
                <a:sym typeface="Wingdings" panose="05000000000000000000" pitchFamily="2" charset="2"/>
              </a:rPr>
              <a:t></a:t>
            </a:r>
            <a:r>
              <a:rPr lang="vi-VN" sz="2600"/>
              <a:t> rule thật chặt.</a:t>
            </a:r>
          </a:p>
        </p:txBody>
      </p:sp>
    </p:spTree>
    <p:extLst>
      <p:ext uri="{BB962C8B-B14F-4D97-AF65-F5344CB8AC3E}">
        <p14:creationId xmlns:p14="http://schemas.microsoft.com/office/powerpoint/2010/main" val="71352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2. Thành phần chính của IDS/IPS</a:t>
            </a:r>
            <a:endParaRPr lang="vi-VN" sz="3600" dirty="0"/>
          </a:p>
        </p:txBody>
      </p:sp>
      <p:sp>
        <p:nvSpPr>
          <p:cNvPr id="14" name="Chỗ dành sẵn cho Nội dung 13"/>
          <p:cNvSpPr>
            <a:spLocks noGrp="1"/>
          </p:cNvSpPr>
          <p:nvPr>
            <p:ph idx="1"/>
          </p:nvPr>
        </p:nvSpPr>
        <p:spPr/>
        <p:txBody>
          <a:bodyPr rtlCol="0">
            <a:normAutofit/>
          </a:bodyPr>
          <a:lstStyle/>
          <a:p>
            <a:r>
              <a:rPr lang="vi-VN" sz="3200"/>
              <a:t>Console: </a:t>
            </a:r>
            <a:r>
              <a:rPr lang="en-US" sz="3200"/>
              <a:t>ch</a:t>
            </a:r>
            <a:r>
              <a:rPr lang="vi-VN" sz="3200"/>
              <a:t>ư</a:t>
            </a:r>
            <a:r>
              <a:rPr lang="en-US" sz="3200"/>
              <a:t>ơng trình cung cấp các interfaces để</a:t>
            </a:r>
            <a:r>
              <a:rPr lang="vi-VN" sz="3200"/>
              <a:t> giám sát và quản lí, nơi điều khiển các sensor.</a:t>
            </a:r>
          </a:p>
          <a:p>
            <a:r>
              <a:rPr lang="vi-VN" sz="3200"/>
              <a:t>Sensor</a:t>
            </a:r>
            <a:r>
              <a:rPr lang="en-US" sz="3200"/>
              <a:t>/Agent</a:t>
            </a:r>
            <a:r>
              <a:rPr lang="vi-VN" sz="3200"/>
              <a:t>: chương trình chạy trên</a:t>
            </a:r>
            <a:r>
              <a:rPr lang="en-US" sz="3200"/>
              <a:t> các</a:t>
            </a:r>
            <a:r>
              <a:rPr lang="vi-VN" sz="3200"/>
              <a:t> host hoặc các network cần giám sát.</a:t>
            </a:r>
          </a:p>
          <a:p>
            <a:r>
              <a:rPr lang="vi-VN" sz="3200"/>
              <a:t>Alert: Thành phần cảnh báo có chức năng gửi những cảnh báo tới người quản trị.</a:t>
            </a:r>
          </a:p>
          <a:p>
            <a:r>
              <a:rPr lang="vi-VN" sz="3200"/>
              <a:t>Reaction: Thành phần ngăn chặn các xâm nhập phát hiện được.</a:t>
            </a:r>
          </a:p>
          <a:p>
            <a:pPr lvl="1"/>
            <a:endParaRPr lang="en-US" sz="2800"/>
          </a:p>
        </p:txBody>
      </p:sp>
    </p:spTree>
    <p:extLst>
      <p:ext uri="{BB962C8B-B14F-4D97-AF65-F5344CB8AC3E}">
        <p14:creationId xmlns:p14="http://schemas.microsoft.com/office/powerpoint/2010/main" val="424454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84ABE5-5C00-4924-B276-3BE555598E3B}"/>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88E6F3DF-43B0-4584-96C5-756FD7F0B90F}"/>
              </a:ext>
            </a:extLst>
          </p:cNvPr>
          <p:cNvPicPr>
            <a:picLocks noGrp="1" noChangeAspect="1"/>
          </p:cNvPicPr>
          <p:nvPr>
            <p:ph idx="1"/>
          </p:nvPr>
        </p:nvPicPr>
        <p:blipFill>
          <a:blip r:embed="rId3"/>
          <a:stretch>
            <a:fillRect/>
          </a:stretch>
        </p:blipFill>
        <p:spPr>
          <a:xfrm>
            <a:off x="1104899" y="1600200"/>
            <a:ext cx="9980681" cy="4933122"/>
          </a:xfrm>
          <a:prstGeom prst="rect">
            <a:avLst/>
          </a:prstGeom>
        </p:spPr>
      </p:pic>
    </p:spTree>
    <p:extLst>
      <p:ext uri="{BB962C8B-B14F-4D97-AF65-F5344CB8AC3E}">
        <p14:creationId xmlns:p14="http://schemas.microsoft.com/office/powerpoint/2010/main" val="263897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Link</a:t>
            </a:r>
            <a:endParaRPr lang="vi-VN" sz="3600" dirty="0"/>
          </a:p>
        </p:txBody>
      </p:sp>
      <p:sp>
        <p:nvSpPr>
          <p:cNvPr id="14" name="Chỗ dành sẵn cho Nội dung 13"/>
          <p:cNvSpPr>
            <a:spLocks noGrp="1"/>
          </p:cNvSpPr>
          <p:nvPr>
            <p:ph idx="1"/>
          </p:nvPr>
        </p:nvSpPr>
        <p:spPr/>
        <p:txBody>
          <a:bodyPr rtlCol="0">
            <a:normAutofit/>
          </a:bodyPr>
          <a:lstStyle/>
          <a:p>
            <a:pPr lvl="1"/>
            <a:r>
              <a:rPr lang="en-US" sz="2600"/>
              <a:t>Silde thuyết trình và video: </a:t>
            </a:r>
            <a:endParaRPr lang="vi-VN" sz="2600"/>
          </a:p>
        </p:txBody>
      </p:sp>
    </p:spTree>
    <p:extLst>
      <p:ext uri="{BB962C8B-B14F-4D97-AF65-F5344CB8AC3E}">
        <p14:creationId xmlns:p14="http://schemas.microsoft.com/office/powerpoint/2010/main" val="73641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3. Phân loại IDS/IPS</a:t>
            </a:r>
            <a:endParaRPr lang="vi-VN" sz="3600" dirty="0"/>
          </a:p>
        </p:txBody>
      </p:sp>
      <p:sp>
        <p:nvSpPr>
          <p:cNvPr id="14" name="Chỗ dành sẵn cho Nội dung 13"/>
          <p:cNvSpPr>
            <a:spLocks noGrp="1"/>
          </p:cNvSpPr>
          <p:nvPr>
            <p:ph idx="1"/>
          </p:nvPr>
        </p:nvSpPr>
        <p:spPr>
          <a:xfrm>
            <a:off x="1104900" y="1600201"/>
            <a:ext cx="9982200" cy="1828800"/>
          </a:xfrm>
        </p:spPr>
        <p:txBody>
          <a:bodyPr rtlCol="0">
            <a:normAutofit/>
          </a:bodyPr>
          <a:lstStyle/>
          <a:p>
            <a:pPr lvl="1"/>
            <a:r>
              <a:rPr lang="en-US" sz="2800"/>
              <a:t>Network-based: Sử dụng dữ liệu kiểm tra từ một lớp mạng để phát hiện xâm nhập.</a:t>
            </a:r>
          </a:p>
          <a:p>
            <a:pPr lvl="1"/>
            <a:r>
              <a:rPr lang="en-US" sz="2800"/>
              <a:t>Host-based: Sử dụng dữ liệu kiểm tra từ một máy để phát hiện xâm nhập.</a:t>
            </a:r>
          </a:p>
        </p:txBody>
      </p:sp>
      <p:pic>
        <p:nvPicPr>
          <p:cNvPr id="2" name="Picture 1">
            <a:extLst>
              <a:ext uri="{FF2B5EF4-FFF2-40B4-BE49-F238E27FC236}">
                <a16:creationId xmlns:a16="http://schemas.microsoft.com/office/drawing/2014/main" id="{6053401D-6338-4DAE-BACD-10750774C486}"/>
              </a:ext>
            </a:extLst>
          </p:cNvPr>
          <p:cNvPicPr>
            <a:picLocks noChangeAspect="1"/>
          </p:cNvPicPr>
          <p:nvPr/>
        </p:nvPicPr>
        <p:blipFill>
          <a:blip r:embed="rId3"/>
          <a:stretch>
            <a:fillRect/>
          </a:stretch>
        </p:blipFill>
        <p:spPr>
          <a:xfrm>
            <a:off x="2933700" y="3429000"/>
            <a:ext cx="5829300" cy="2733675"/>
          </a:xfrm>
          <a:prstGeom prst="rect">
            <a:avLst/>
          </a:prstGeom>
        </p:spPr>
      </p:pic>
    </p:spTree>
    <p:extLst>
      <p:ext uri="{BB962C8B-B14F-4D97-AF65-F5344CB8AC3E}">
        <p14:creationId xmlns:p14="http://schemas.microsoft.com/office/powerpoint/2010/main" val="50885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pPr rtl="0"/>
            <a:r>
              <a:rPr lang="en-US" sz="3600"/>
              <a:t>4. Các kỹ thuật phát hiện xâm nhập</a:t>
            </a:r>
            <a:endParaRPr lang="vi-VN" sz="3600" dirty="0"/>
          </a:p>
        </p:txBody>
      </p:sp>
      <p:sp>
        <p:nvSpPr>
          <p:cNvPr id="14" name="Chỗ dành sẵn cho Nội dung 13"/>
          <p:cNvSpPr>
            <a:spLocks noGrp="1"/>
          </p:cNvSpPr>
          <p:nvPr>
            <p:ph idx="1"/>
          </p:nvPr>
        </p:nvSpPr>
        <p:spPr/>
        <p:txBody>
          <a:bodyPr rtlCol="0">
            <a:normAutofit/>
          </a:bodyPr>
          <a:lstStyle/>
          <a:p>
            <a:pPr lvl="1"/>
            <a:r>
              <a:rPr lang="en-US" sz="2800"/>
              <a:t>Kỹ thuật Signature-based</a:t>
            </a:r>
          </a:p>
          <a:p>
            <a:pPr lvl="2"/>
            <a:r>
              <a:rPr lang="vi-VN" sz="2600"/>
              <a:t>Được sử dụng để phát hiện xâm nhập đã biết trước đặc điểm nhận dạng. </a:t>
            </a:r>
          </a:p>
          <a:p>
            <a:pPr lvl="2"/>
            <a:r>
              <a:rPr lang="vi-VN" sz="2600"/>
              <a:t>Thường được dùng bởi vì hầu hết các dạng tấn công đều có đặc trưng riêng biệt.</a:t>
            </a:r>
          </a:p>
          <a:p>
            <a:pPr lvl="2"/>
            <a:r>
              <a:rPr lang="vi-VN" sz="2600"/>
              <a:t>Các đặc điểm của các dạng tấn công được lưu đầy đủ vào database. Mỗi package đều được so sánh với tất cả các entry trong database.</a:t>
            </a:r>
          </a:p>
          <a:p>
            <a:pPr lvl="2"/>
            <a:r>
              <a:rPr lang="vi-VN" sz="2600"/>
              <a:t>Không hiệu quả với các dạng biến thể và các dạng tấn công mới vì các tấn công này chưa được cập nhật vào database.</a:t>
            </a:r>
          </a:p>
          <a:p>
            <a:pPr lvl="2"/>
            <a:endParaRPr lang="en-US" sz="2600"/>
          </a:p>
        </p:txBody>
      </p:sp>
    </p:spTree>
    <p:extLst>
      <p:ext uri="{BB962C8B-B14F-4D97-AF65-F5344CB8AC3E}">
        <p14:creationId xmlns:p14="http://schemas.microsoft.com/office/powerpoint/2010/main" val="381682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p:txBody>
          <a:bodyPr rtlCol="0">
            <a:normAutofit/>
          </a:bodyPr>
          <a:lstStyle/>
          <a:p>
            <a:pPr lvl="1"/>
            <a:r>
              <a:rPr lang="vi-VN" sz="2800"/>
              <a:t>Anomaly</a:t>
            </a:r>
            <a:r>
              <a:rPr lang="en-US" sz="2800"/>
              <a:t>-b</a:t>
            </a:r>
            <a:r>
              <a:rPr lang="vi-VN" sz="2800"/>
              <a:t>ased</a:t>
            </a:r>
          </a:p>
          <a:p>
            <a:pPr lvl="2"/>
            <a:r>
              <a:rPr lang="vi-VN" sz="2600"/>
              <a:t>Dựa trên việc định nghĩa và mô tả đặc điểm của các hành vi có thể chấp nhận của hệ thống để phân biệt chúng với các hành vi không mong muốn hoặc bất thường, tìm ra các thay đổi, các hành vi bất thường.</a:t>
            </a:r>
          </a:p>
          <a:p>
            <a:pPr lvl="2"/>
            <a:r>
              <a:rPr lang="vi-VN" sz="2600"/>
              <a:t>Có thể phát hiện được các dạng tấn công mới.</a:t>
            </a:r>
          </a:p>
          <a:p>
            <a:pPr lvl="2"/>
            <a:r>
              <a:rPr lang="vi-VN" sz="2600"/>
              <a:t>Rất khó để có được profile các hành vi bình thường tốt, vì vậy phương pháp này thường cho rất nhiều false positive.</a:t>
            </a:r>
          </a:p>
          <a:p>
            <a:pPr lvl="1"/>
            <a:endParaRPr lang="en-US" sz="2800"/>
          </a:p>
        </p:txBody>
      </p:sp>
    </p:spTree>
    <p:extLst>
      <p:ext uri="{BB962C8B-B14F-4D97-AF65-F5344CB8AC3E}">
        <p14:creationId xmlns:p14="http://schemas.microsoft.com/office/powerpoint/2010/main" val="79502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a:xfrm>
            <a:off x="1104900" y="1600199"/>
            <a:ext cx="9982200" cy="5065643"/>
          </a:xfrm>
        </p:spPr>
        <p:txBody>
          <a:bodyPr rtlCol="0">
            <a:normAutofit/>
          </a:bodyPr>
          <a:lstStyle/>
          <a:p>
            <a:pPr lvl="1"/>
            <a:r>
              <a:rPr lang="en-US" sz="2800"/>
              <a:t>Stateful Protocol Analysis</a:t>
            </a:r>
          </a:p>
          <a:p>
            <a:pPr lvl="2"/>
            <a:r>
              <a:rPr lang="en-US" sz="2600"/>
              <a:t>IDS/IPS có thể kiểm soát trạng thái của các protocol.</a:t>
            </a:r>
          </a:p>
          <a:p>
            <a:pPr lvl="2"/>
            <a:r>
              <a:rPr lang="en-US" sz="2600"/>
              <a:t>Ví dụ: </a:t>
            </a:r>
          </a:p>
          <a:p>
            <a:pPr lvl="3"/>
            <a:r>
              <a:rPr lang="en-US" sz="2600"/>
              <a:t>Khi bắt đầu một FPT session, session sẽ ở trạng thái unauthenticated. </a:t>
            </a:r>
          </a:p>
          <a:p>
            <a:pPr lvl="3"/>
            <a:r>
              <a:rPr lang="en-US" sz="2600"/>
              <a:t>Khi unauthenticated, ng</a:t>
            </a:r>
            <a:r>
              <a:rPr lang="vi-VN" sz="2600"/>
              <a:t>ư</a:t>
            </a:r>
            <a:r>
              <a:rPr lang="en-US" sz="2600"/>
              <a:t>ời dùng chỉ có thể thực hiện một số ít lệnh.</a:t>
            </a:r>
          </a:p>
          <a:p>
            <a:pPr lvl="3"/>
            <a:r>
              <a:rPr lang="en-US" sz="2600"/>
              <a:t>Khi đã authenticate, ng</a:t>
            </a:r>
            <a:r>
              <a:rPr lang="vi-VN" sz="2600"/>
              <a:t>ư</a:t>
            </a:r>
            <a:r>
              <a:rPr lang="en-US" sz="2600"/>
              <a:t>ời dùng có thể thực hiện nhiều lệnh h</a:t>
            </a:r>
            <a:r>
              <a:rPr lang="vi-VN" sz="2600"/>
              <a:t>ơ</a:t>
            </a:r>
            <a:r>
              <a:rPr lang="en-US" sz="2600"/>
              <a:t>n.</a:t>
            </a:r>
          </a:p>
          <a:p>
            <a:pPr lvl="3"/>
            <a:r>
              <a:rPr lang="en-US" sz="2600"/>
              <a:t>User ở trạng thái unauthenticated mà cố gắng thực hiện các lệnh chỉ thực hiện đ</a:t>
            </a:r>
            <a:r>
              <a:rPr lang="vi-VN" sz="2600"/>
              <a:t>ư</a:t>
            </a:r>
            <a:r>
              <a:rPr lang="en-US" sz="2600"/>
              <a:t>ợc khi ở trạng thái authenticated thì sẽ đ</a:t>
            </a:r>
            <a:r>
              <a:rPr lang="vi-VN" sz="2600"/>
              <a:t>ư</a:t>
            </a:r>
            <a:r>
              <a:rPr lang="en-US" sz="2600"/>
              <a:t>ợc xem là xâm nhập.</a:t>
            </a:r>
          </a:p>
        </p:txBody>
      </p:sp>
    </p:spTree>
    <p:extLst>
      <p:ext uri="{BB962C8B-B14F-4D97-AF65-F5344CB8AC3E}">
        <p14:creationId xmlns:p14="http://schemas.microsoft.com/office/powerpoint/2010/main" val="58098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p:txBody>
          <a:bodyPr rtlCol="0">
            <a:normAutofit/>
          </a:bodyPr>
          <a:lstStyle/>
          <a:p>
            <a:r>
              <a:rPr lang="en-US" sz="3600"/>
              <a:t>4. Các kỹ thuật phát hiện xâm nhập</a:t>
            </a:r>
            <a:endParaRPr lang="vi-VN" sz="3600" dirty="0"/>
          </a:p>
        </p:txBody>
      </p:sp>
      <p:sp>
        <p:nvSpPr>
          <p:cNvPr id="14" name="Chỗ dành sẵn cho Nội dung 13"/>
          <p:cNvSpPr>
            <a:spLocks noGrp="1"/>
          </p:cNvSpPr>
          <p:nvPr>
            <p:ph idx="1"/>
          </p:nvPr>
        </p:nvSpPr>
        <p:spPr>
          <a:xfrm>
            <a:off x="1104900" y="1600199"/>
            <a:ext cx="9982200" cy="5065643"/>
          </a:xfrm>
        </p:spPr>
        <p:txBody>
          <a:bodyPr rtlCol="0">
            <a:normAutofit/>
          </a:bodyPr>
          <a:lstStyle/>
          <a:p>
            <a:pPr lvl="1"/>
            <a:r>
              <a:rPr lang="en-US" sz="2800"/>
              <a:t>Stateful Protocol Analysis</a:t>
            </a:r>
          </a:p>
          <a:p>
            <a:pPr lvl="2"/>
            <a:r>
              <a:rPr lang="vi-VN" sz="2600"/>
              <a:t>Nhược điểm của phương pháp</a:t>
            </a:r>
            <a:r>
              <a:rPr lang="en-US" sz="2600"/>
              <a:t>:</a:t>
            </a:r>
          </a:p>
          <a:p>
            <a:pPr lvl="3"/>
            <a:r>
              <a:rPr lang="en-US" sz="2600"/>
              <a:t>C</a:t>
            </a:r>
            <a:r>
              <a:rPr lang="vi-VN" sz="2600"/>
              <a:t>hiếm nhiều tài nguyên do sự phức tạp trong việc phân tích và theo dõi nhiều </a:t>
            </a:r>
            <a:r>
              <a:rPr lang="en-US" sz="2600"/>
              <a:t>session</a:t>
            </a:r>
            <a:r>
              <a:rPr lang="vi-VN" sz="2600"/>
              <a:t> đồng thời. </a:t>
            </a:r>
            <a:endParaRPr lang="en-US" sz="2600"/>
          </a:p>
          <a:p>
            <a:pPr lvl="3"/>
            <a:r>
              <a:rPr lang="en-US" sz="2600"/>
              <a:t>K</a:t>
            </a:r>
            <a:r>
              <a:rPr lang="vi-VN" sz="2600"/>
              <a:t>hông thể phát hiện các cuộc tấn công khi chúng không vi phạm các đặc tính </a:t>
            </a:r>
            <a:r>
              <a:rPr lang="en-US" sz="2600"/>
              <a:t>liên quan đến trạng thái giao thức.</a:t>
            </a:r>
          </a:p>
          <a:p>
            <a:pPr lvl="3"/>
            <a:r>
              <a:rPr lang="en-US" sz="2600"/>
              <a:t>Mô hình protocol đ</a:t>
            </a:r>
            <a:r>
              <a:rPr lang="vi-VN" sz="2600"/>
              <a:t>ư</a:t>
            </a:r>
            <a:r>
              <a:rPr lang="en-US" sz="2600"/>
              <a:t>ợc dùng bởi IDS/IPS có thể khác so với mô hình protocol đ</a:t>
            </a:r>
            <a:r>
              <a:rPr lang="vi-VN" sz="2600"/>
              <a:t>ư</a:t>
            </a:r>
            <a:r>
              <a:rPr lang="en-US" sz="2600"/>
              <a:t>ợc sử dụng bởi hệ thống vì vậy có thể dẫn đến mâu thuẫn.</a:t>
            </a:r>
          </a:p>
        </p:txBody>
      </p:sp>
    </p:spTree>
    <p:extLst>
      <p:ext uri="{BB962C8B-B14F-4D97-AF65-F5344CB8AC3E}">
        <p14:creationId xmlns:p14="http://schemas.microsoft.com/office/powerpoint/2010/main" val="325776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0_TF03431380_TF03431380.potx" id="{C036A917-E961-44C2-9BC6-1F08E19C8455}" vid="{E1C850FF-6984-4B98-95AE-A2745C024BEE}"/>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tf03431380</Template>
  <TotalTime>0</TotalTime>
  <Words>2494</Words>
  <Application>Microsoft Office PowerPoint</Application>
  <PresentationFormat>Widescreen</PresentationFormat>
  <Paragraphs>231</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Euphemia</vt:lpstr>
      <vt:lpstr>Times New Roman</vt:lpstr>
      <vt:lpstr>Wingdings</vt:lpstr>
      <vt:lpstr>Văn học 16x9</vt:lpstr>
      <vt:lpstr>HỆ THỐNG PHÁT HIỆN VÀ NGĂN NGỪA XÂM NHẬP</vt:lpstr>
      <vt:lpstr>1. Tổng quan IDS/IPS</vt:lpstr>
      <vt:lpstr>1. Tổng quan IDS/IPS</vt:lpstr>
      <vt:lpstr>2. Thành phần chính của IDS/IPS</vt:lpstr>
      <vt:lpstr>3. Phân loại IDS/IPS</vt:lpstr>
      <vt:lpstr>4. Các kỹ thuật phát hiện xâm nhập</vt:lpstr>
      <vt:lpstr>4. Các kỹ thuật phát hiện xâm nhập</vt:lpstr>
      <vt:lpstr>4. Các kỹ thuật phát hiện xâm nhập</vt:lpstr>
      <vt:lpstr>4. Các kỹ thuật phát hiện xâm nhập</vt:lpstr>
      <vt:lpstr>5. Giới thiệu Snort</vt:lpstr>
      <vt:lpstr>5. Giới thiệu Snort</vt:lpstr>
      <vt:lpstr>5. Giới thiệu Snort</vt:lpstr>
      <vt:lpstr>5. Giới thiệu Snort</vt:lpstr>
      <vt:lpstr>5. Giới thiệu Snort</vt:lpstr>
      <vt:lpstr>5. Giới thiệu Snort</vt:lpstr>
      <vt:lpstr>5. Giới thiệu Snort</vt:lpstr>
      <vt:lpstr>5. Giới thiệu Snort</vt:lpstr>
      <vt:lpstr>5. Giới thiệu Snort</vt:lpstr>
      <vt:lpstr>6. Một số configuration quan trọng</vt:lpstr>
      <vt:lpstr>6. Một số configuration quan trọng</vt:lpstr>
      <vt:lpstr>7. Các module của Snort</vt:lpstr>
      <vt:lpstr>7. Các module của Snort</vt:lpstr>
      <vt:lpstr>7. Các module của Snort</vt:lpstr>
      <vt:lpstr>7. Các module của Snort</vt:lpstr>
      <vt:lpstr>8. Các luật của Snort</vt:lpstr>
      <vt:lpstr>8.1. Rule header</vt:lpstr>
      <vt:lpstr>8.1. Rule header</vt:lpstr>
      <vt:lpstr>8.2. Rule option</vt:lpstr>
      <vt:lpstr>8.2. Ví dụ rule option</vt:lpstr>
      <vt:lpstr>8.2. Ví dụ rule option</vt:lpstr>
      <vt:lpstr>9. Các vị trí đặt IDS/IPS trong mạng</vt:lpstr>
      <vt:lpstr>9. IDS spanning port</vt:lpstr>
      <vt:lpstr>9. Các vị trí đặt IDS/IPS trong mạng</vt:lpstr>
      <vt:lpstr>9. IDS inline</vt:lpstr>
      <vt:lpstr>9. Các vị trí đặt IDS/IPS trong mạng</vt:lpstr>
      <vt:lpstr>9. IPS line</vt:lpstr>
      <vt:lpstr>9. IPS inline</vt:lpstr>
      <vt:lpstr>9. Các vị trí đặt IDS/IPS trong mạng</vt:lpstr>
      <vt:lpstr>9. Giải pháp kết hợp</vt:lpstr>
      <vt:lpstr>PowerPoint Presentation</vt:lpstr>
      <vt:lpstr>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2018-06-06T10:20:00Z</dcterms:created>
  <dcterms:modified xsi:type="dcterms:W3CDTF">2018-06-08T01:52:13Z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