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 id="2147483689" r:id="rId2"/>
  </p:sldMasterIdLst>
  <p:sldIdLst>
    <p:sldId id="269" r:id="rId3"/>
    <p:sldId id="268" r:id="rId4"/>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my1805@gmail.com" initials="t" lastIdx="4" clrIdx="0">
    <p:extLst>
      <p:ext uri="{19B8F6BF-5375-455C-9EA6-DF929625EA0E}">
        <p15:presenceInfo xmlns:p15="http://schemas.microsoft.com/office/powerpoint/2012/main" userId="93d934ed179f4b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B7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10"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3E27B-04D8-4DD5-ADA6-35595BF678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B751ED2B-8B67-4051-AB6C-85BFF3705711}">
      <dgm:prSet/>
      <dgm:spPr/>
      <dgm:t>
        <a:bodyPr/>
        <a:lstStyle/>
        <a:p>
          <a:pPr algn="just"/>
          <a:r>
            <a:rPr lang="en-US" dirty="0"/>
            <a:t>A family of sets is called redundant if it is not irredundant. Any family that contains a redundant subfamily is redundant, since any family contained in an irredundant family is irredundant.</a:t>
          </a:r>
          <a:endParaRPr lang="vi-VN" dirty="0"/>
        </a:p>
      </dgm:t>
    </dgm:pt>
    <dgm:pt modelId="{08D3D1F7-BBEE-477E-8779-F7BEC6970087}" type="parTrans" cxnId="{95E80BC0-1F1E-4E00-A049-AB89705DA433}">
      <dgm:prSet/>
      <dgm:spPr/>
      <dgm:t>
        <a:bodyPr/>
        <a:lstStyle/>
        <a:p>
          <a:endParaRPr lang="vi-VN"/>
        </a:p>
      </dgm:t>
    </dgm:pt>
    <dgm:pt modelId="{845BF7FB-C797-4F4A-BCF4-8597C52EE349}" type="sibTrans" cxnId="{95E80BC0-1F1E-4E00-A049-AB89705DA433}">
      <dgm:prSet/>
      <dgm:spPr/>
      <dgm:t>
        <a:bodyPr/>
        <a:lstStyle/>
        <a:p>
          <a:endParaRPr lang="vi-VN"/>
        </a:p>
      </dgm:t>
    </dgm:pt>
    <dgm:pt modelId="{E028641B-3111-43D8-9976-68EBDF5CB0AA}">
      <dgm:prSet/>
      <dgm:spPr/>
      <dgm:t>
        <a:bodyPr/>
        <a:lstStyle/>
        <a:p>
          <a:pPr algn="just"/>
          <a:r>
            <a:rPr lang="en-US" dirty="0"/>
            <a:t>If F is a family of sets and s is an arbitrary set, let F|s denote the sets of F that are contained in s This operation is left-associative by convention:</a:t>
          </a:r>
        </a:p>
        <a:p>
          <a:pPr algn="ctr"/>
          <a:r>
            <a:rPr lang="en-US" dirty="0"/>
            <a:t> </a:t>
          </a:r>
          <a:r>
            <a:rPr lang="en-US" dirty="0" err="1"/>
            <a:t>F|s|t</a:t>
          </a:r>
          <a:r>
            <a:rPr lang="en-US" dirty="0"/>
            <a:t> = (F|s)|t = F| (s </a:t>
          </a:r>
          <a:r>
            <a:rPr lang="ja-JP" dirty="0"/>
            <a:t>∩</a:t>
          </a:r>
          <a:r>
            <a:rPr lang="en-US" dirty="0"/>
            <a:t> t).</a:t>
          </a:r>
          <a:endParaRPr lang="vi-VN" dirty="0"/>
        </a:p>
      </dgm:t>
    </dgm:pt>
    <dgm:pt modelId="{3EC60205-778A-4734-B78A-7714799AA105}" type="parTrans" cxnId="{174614C7-15FC-40CC-980C-24E7F6ACC778}">
      <dgm:prSet/>
      <dgm:spPr/>
      <dgm:t>
        <a:bodyPr/>
        <a:lstStyle/>
        <a:p>
          <a:endParaRPr lang="vi-VN"/>
        </a:p>
      </dgm:t>
    </dgm:pt>
    <dgm:pt modelId="{543DB35E-49A0-45D7-8F91-0CB99E227B53}" type="sibTrans" cxnId="{174614C7-15FC-40CC-980C-24E7F6ACC778}">
      <dgm:prSet/>
      <dgm:spPr/>
      <dgm:t>
        <a:bodyPr/>
        <a:lstStyle/>
        <a:p>
          <a:endParaRPr lang="vi-VN"/>
        </a:p>
      </dgm:t>
    </dgm:pt>
    <dgm:pt modelId="{53CAA960-966D-401E-8C7A-AAA96C85E3B5}">
      <dgm:prSet/>
      <dgm:spPr>
        <a:solidFill>
          <a:srgbClr val="B71E42"/>
        </a:solidFill>
        <a:effectLst/>
      </dgm:spPr>
      <dgm:t>
        <a:bodyPr/>
        <a:lstStyle/>
        <a:p>
          <a:pPr algn="just"/>
          <a:r>
            <a:rPr lang="en-US" b="1" dirty="0">
              <a:solidFill>
                <a:schemeClr val="bg1"/>
              </a:solidFill>
            </a:rPr>
            <a:t>Lemma</a:t>
          </a:r>
          <a:r>
            <a:rPr lang="en-US" dirty="0">
              <a:solidFill>
                <a:schemeClr val="bg1"/>
              </a:solidFill>
            </a:rPr>
            <a:t>. A finite family F is redundant if and only if there is a nonempty set as such that every point of s belongs to at least two members of F|s. (The set s need not belong to F.)</a:t>
          </a:r>
          <a:endParaRPr lang="vi-VN" dirty="0">
            <a:solidFill>
              <a:schemeClr val="bg1"/>
            </a:solidFill>
          </a:endParaRPr>
        </a:p>
      </dgm:t>
    </dgm:pt>
    <dgm:pt modelId="{627B9E89-14A8-42D6-A755-3603298D9359}" type="parTrans" cxnId="{B7CB9C75-F9FF-48DF-9871-964565BD20A6}">
      <dgm:prSet/>
      <dgm:spPr/>
      <dgm:t>
        <a:bodyPr/>
        <a:lstStyle/>
        <a:p>
          <a:endParaRPr lang="vi-VN"/>
        </a:p>
      </dgm:t>
    </dgm:pt>
    <dgm:pt modelId="{B324D1C8-7622-4D4A-A444-C67BE73312DB}" type="sibTrans" cxnId="{B7CB9C75-F9FF-48DF-9871-964565BD20A6}">
      <dgm:prSet/>
      <dgm:spPr/>
      <dgm:t>
        <a:bodyPr/>
        <a:lstStyle/>
        <a:p>
          <a:endParaRPr lang="vi-VN"/>
        </a:p>
      </dgm:t>
    </dgm:pt>
    <dgm:pt modelId="{BB9F41D2-2AF7-411B-9B9D-3921771105CC}">
      <dgm:prSet/>
      <dgm:spPr>
        <a:solidFill>
          <a:srgbClr val="B71E42"/>
        </a:solidFill>
      </dgm:spPr>
      <dgm:t>
        <a:bodyPr/>
        <a:lstStyle/>
        <a:p>
          <a:pPr algn="just"/>
          <a:r>
            <a:rPr lang="en-US" b="1" dirty="0"/>
            <a:t>Corollary</a:t>
          </a:r>
          <a:r>
            <a:rPr lang="en-US" dirty="0"/>
            <a:t>. A finite family F of intervals on a line is redundant if and only if there is an interval s such that every point of s belongs to at least two intervals of F|s. (The set s need not belong to F.) </a:t>
          </a:r>
          <a:endParaRPr lang="vi-VN" dirty="0"/>
        </a:p>
      </dgm:t>
    </dgm:pt>
    <dgm:pt modelId="{B4F9977F-B418-4909-942C-10E28C4F16CD}" type="parTrans" cxnId="{D4D5FA07-08D5-47A2-8FD4-ADD84BB57327}">
      <dgm:prSet/>
      <dgm:spPr/>
      <dgm:t>
        <a:bodyPr/>
        <a:lstStyle/>
        <a:p>
          <a:endParaRPr lang="vi-VN"/>
        </a:p>
      </dgm:t>
    </dgm:pt>
    <dgm:pt modelId="{5CEA1619-5AF2-4A85-A4E0-81FC7C363A2C}" type="sibTrans" cxnId="{D4D5FA07-08D5-47A2-8FD4-ADD84BB57327}">
      <dgm:prSet/>
      <dgm:spPr/>
      <dgm:t>
        <a:bodyPr/>
        <a:lstStyle/>
        <a:p>
          <a:endParaRPr lang="vi-VN"/>
        </a:p>
      </dgm:t>
    </dgm:pt>
    <dgm:pt modelId="{949150BF-E8AA-4E46-A2D3-42EE310BAAA1}" type="pres">
      <dgm:prSet presAssocID="{C1B3E27B-04D8-4DD5-ADA6-35595BF678BB}" presName="linear" presStyleCnt="0">
        <dgm:presLayoutVars>
          <dgm:animLvl val="lvl"/>
          <dgm:resizeHandles val="exact"/>
        </dgm:presLayoutVars>
      </dgm:prSet>
      <dgm:spPr/>
      <dgm:t>
        <a:bodyPr/>
        <a:lstStyle/>
        <a:p>
          <a:endParaRPr lang="en-US"/>
        </a:p>
      </dgm:t>
    </dgm:pt>
    <dgm:pt modelId="{33E4D65E-CF17-4B49-82E2-773B2AF9EF19}" type="pres">
      <dgm:prSet presAssocID="{B751ED2B-8B67-4051-AB6C-85BFF3705711}" presName="parentText" presStyleLbl="node1" presStyleIdx="0" presStyleCnt="4">
        <dgm:presLayoutVars>
          <dgm:chMax val="0"/>
          <dgm:bulletEnabled val="1"/>
        </dgm:presLayoutVars>
      </dgm:prSet>
      <dgm:spPr>
        <a:prstGeom prst="rect">
          <a:avLst/>
        </a:prstGeom>
      </dgm:spPr>
      <dgm:t>
        <a:bodyPr/>
        <a:lstStyle/>
        <a:p>
          <a:endParaRPr lang="en-US"/>
        </a:p>
      </dgm:t>
    </dgm:pt>
    <dgm:pt modelId="{A96BA07A-3382-49BA-9A0E-A6ADB2476D64}" type="pres">
      <dgm:prSet presAssocID="{845BF7FB-C797-4F4A-BCF4-8597C52EE349}" presName="spacer" presStyleCnt="0"/>
      <dgm:spPr/>
    </dgm:pt>
    <dgm:pt modelId="{98347AFC-4D6C-4D42-A87B-1372939A1607}" type="pres">
      <dgm:prSet presAssocID="{E028641B-3111-43D8-9976-68EBDF5CB0AA}" presName="parentText" presStyleLbl="node1" presStyleIdx="1" presStyleCnt="4">
        <dgm:presLayoutVars>
          <dgm:chMax val="0"/>
          <dgm:bulletEnabled val="1"/>
        </dgm:presLayoutVars>
      </dgm:prSet>
      <dgm:spPr>
        <a:prstGeom prst="rect">
          <a:avLst/>
        </a:prstGeom>
      </dgm:spPr>
      <dgm:t>
        <a:bodyPr/>
        <a:lstStyle/>
        <a:p>
          <a:endParaRPr lang="en-US"/>
        </a:p>
      </dgm:t>
    </dgm:pt>
    <dgm:pt modelId="{BC9EBAD2-54C0-4EFA-93BE-73101DF81E14}" type="pres">
      <dgm:prSet presAssocID="{543DB35E-49A0-45D7-8F91-0CB99E227B53}" presName="spacer" presStyleCnt="0"/>
      <dgm:spPr/>
    </dgm:pt>
    <dgm:pt modelId="{F6191907-F5CD-4B5A-B7C3-78C6F0E5E0B9}" type="pres">
      <dgm:prSet presAssocID="{53CAA960-966D-401E-8C7A-AAA96C85E3B5}" presName="parentText" presStyleLbl="node1" presStyleIdx="2" presStyleCnt="4">
        <dgm:presLayoutVars>
          <dgm:chMax val="0"/>
          <dgm:bulletEnabled val="1"/>
        </dgm:presLayoutVars>
      </dgm:prSet>
      <dgm:spPr>
        <a:prstGeom prst="rect">
          <a:avLst/>
        </a:prstGeom>
      </dgm:spPr>
      <dgm:t>
        <a:bodyPr/>
        <a:lstStyle/>
        <a:p>
          <a:endParaRPr lang="en-US"/>
        </a:p>
      </dgm:t>
    </dgm:pt>
    <dgm:pt modelId="{52B329FC-C6FB-4906-B177-2F9DA3018C77}" type="pres">
      <dgm:prSet presAssocID="{B324D1C8-7622-4D4A-A444-C67BE73312DB}" presName="spacer" presStyleCnt="0"/>
      <dgm:spPr/>
    </dgm:pt>
    <dgm:pt modelId="{8D6116A3-B845-47F7-9DDD-A88D2A20366D}" type="pres">
      <dgm:prSet presAssocID="{BB9F41D2-2AF7-411B-9B9D-3921771105CC}" presName="parentText" presStyleLbl="node1" presStyleIdx="3" presStyleCnt="4">
        <dgm:presLayoutVars>
          <dgm:chMax val="0"/>
          <dgm:bulletEnabled val="1"/>
        </dgm:presLayoutVars>
      </dgm:prSet>
      <dgm:spPr>
        <a:prstGeom prst="rect">
          <a:avLst/>
        </a:prstGeom>
      </dgm:spPr>
      <dgm:t>
        <a:bodyPr/>
        <a:lstStyle/>
        <a:p>
          <a:endParaRPr lang="en-US"/>
        </a:p>
      </dgm:t>
    </dgm:pt>
  </dgm:ptLst>
  <dgm:cxnLst>
    <dgm:cxn modelId="{F3302CD2-6D4E-4699-A45C-DF79963C3605}" type="presOf" srcId="{C1B3E27B-04D8-4DD5-ADA6-35595BF678BB}" destId="{949150BF-E8AA-4E46-A2D3-42EE310BAAA1}" srcOrd="0" destOrd="0" presId="urn:microsoft.com/office/officeart/2005/8/layout/vList2"/>
    <dgm:cxn modelId="{B2F137BE-B2DD-4EE0-91F2-D22F446FE4F5}" type="presOf" srcId="{E028641B-3111-43D8-9976-68EBDF5CB0AA}" destId="{98347AFC-4D6C-4D42-A87B-1372939A1607}" srcOrd="0" destOrd="0" presId="urn:microsoft.com/office/officeart/2005/8/layout/vList2"/>
    <dgm:cxn modelId="{B7CB9C75-F9FF-48DF-9871-964565BD20A6}" srcId="{C1B3E27B-04D8-4DD5-ADA6-35595BF678BB}" destId="{53CAA960-966D-401E-8C7A-AAA96C85E3B5}" srcOrd="2" destOrd="0" parTransId="{627B9E89-14A8-42D6-A755-3603298D9359}" sibTransId="{B324D1C8-7622-4D4A-A444-C67BE73312DB}"/>
    <dgm:cxn modelId="{B6E27ADA-2699-4437-A712-DC8E0A023F76}" type="presOf" srcId="{B751ED2B-8B67-4051-AB6C-85BFF3705711}" destId="{33E4D65E-CF17-4B49-82E2-773B2AF9EF19}" srcOrd="0" destOrd="0" presId="urn:microsoft.com/office/officeart/2005/8/layout/vList2"/>
    <dgm:cxn modelId="{01A388D4-BA8C-4522-B6F2-A409B1E44698}" type="presOf" srcId="{53CAA960-966D-401E-8C7A-AAA96C85E3B5}" destId="{F6191907-F5CD-4B5A-B7C3-78C6F0E5E0B9}" srcOrd="0" destOrd="0" presId="urn:microsoft.com/office/officeart/2005/8/layout/vList2"/>
    <dgm:cxn modelId="{1746F9AC-F431-4104-97E6-DEDDBE117E96}" type="presOf" srcId="{BB9F41D2-2AF7-411B-9B9D-3921771105CC}" destId="{8D6116A3-B845-47F7-9DDD-A88D2A20366D}" srcOrd="0" destOrd="0" presId="urn:microsoft.com/office/officeart/2005/8/layout/vList2"/>
    <dgm:cxn modelId="{95E80BC0-1F1E-4E00-A049-AB89705DA433}" srcId="{C1B3E27B-04D8-4DD5-ADA6-35595BF678BB}" destId="{B751ED2B-8B67-4051-AB6C-85BFF3705711}" srcOrd="0" destOrd="0" parTransId="{08D3D1F7-BBEE-477E-8779-F7BEC6970087}" sibTransId="{845BF7FB-C797-4F4A-BCF4-8597C52EE349}"/>
    <dgm:cxn modelId="{D4D5FA07-08D5-47A2-8FD4-ADD84BB57327}" srcId="{C1B3E27B-04D8-4DD5-ADA6-35595BF678BB}" destId="{BB9F41D2-2AF7-411B-9B9D-3921771105CC}" srcOrd="3" destOrd="0" parTransId="{B4F9977F-B418-4909-942C-10E28C4F16CD}" sibTransId="{5CEA1619-5AF2-4A85-A4E0-81FC7C363A2C}"/>
    <dgm:cxn modelId="{174614C7-15FC-40CC-980C-24E7F6ACC778}" srcId="{C1B3E27B-04D8-4DD5-ADA6-35595BF678BB}" destId="{E028641B-3111-43D8-9976-68EBDF5CB0AA}" srcOrd="1" destOrd="0" parTransId="{3EC60205-778A-4734-B78A-7714799AA105}" sibTransId="{543DB35E-49A0-45D7-8F91-0CB99E227B53}"/>
    <dgm:cxn modelId="{E22972B5-C43A-4CBB-BCC1-F763EB30DB4F}" type="presParOf" srcId="{949150BF-E8AA-4E46-A2D3-42EE310BAAA1}" destId="{33E4D65E-CF17-4B49-82E2-773B2AF9EF19}" srcOrd="0" destOrd="0" presId="urn:microsoft.com/office/officeart/2005/8/layout/vList2"/>
    <dgm:cxn modelId="{786BCC37-8A49-48D8-A734-703A50D275D5}" type="presParOf" srcId="{949150BF-E8AA-4E46-A2D3-42EE310BAAA1}" destId="{A96BA07A-3382-49BA-9A0E-A6ADB2476D64}" srcOrd="1" destOrd="0" presId="urn:microsoft.com/office/officeart/2005/8/layout/vList2"/>
    <dgm:cxn modelId="{1EE55F20-06DB-4905-9A77-AAABDE175D83}" type="presParOf" srcId="{949150BF-E8AA-4E46-A2D3-42EE310BAAA1}" destId="{98347AFC-4D6C-4D42-A87B-1372939A1607}" srcOrd="2" destOrd="0" presId="urn:microsoft.com/office/officeart/2005/8/layout/vList2"/>
    <dgm:cxn modelId="{710FE68F-7841-46C7-AA02-272C4120139D}" type="presParOf" srcId="{949150BF-E8AA-4E46-A2D3-42EE310BAAA1}" destId="{BC9EBAD2-54C0-4EFA-93BE-73101DF81E14}" srcOrd="3" destOrd="0" presId="urn:microsoft.com/office/officeart/2005/8/layout/vList2"/>
    <dgm:cxn modelId="{6EE186DA-568A-4DFB-9C47-66C51E2DEB40}" type="presParOf" srcId="{949150BF-E8AA-4E46-A2D3-42EE310BAAA1}" destId="{F6191907-F5CD-4B5A-B7C3-78C6F0E5E0B9}" srcOrd="4" destOrd="0" presId="urn:microsoft.com/office/officeart/2005/8/layout/vList2"/>
    <dgm:cxn modelId="{47F91D12-41C4-46D0-82BB-F679A7AAF614}" type="presParOf" srcId="{949150BF-E8AA-4E46-A2D3-42EE310BAAA1}" destId="{52B329FC-C6FB-4906-B177-2F9DA3018C77}" srcOrd="5" destOrd="0" presId="urn:microsoft.com/office/officeart/2005/8/layout/vList2"/>
    <dgm:cxn modelId="{99347ABA-5759-400C-9129-9881EA143BFC}" type="presParOf" srcId="{949150BF-E8AA-4E46-A2D3-42EE310BAAA1}" destId="{8D6116A3-B845-47F7-9DDD-A88D2A2036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E19215-1CCF-4DBF-BFE2-1F324A73E6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mc:AlternateContent xmlns:mc="http://schemas.openxmlformats.org/markup-compatibility/2006" xmlns:a14="http://schemas.microsoft.com/office/drawing/2010/main">
      <mc:Choice Requires="a14">
        <dgm:pt modelId="{B7CD635A-4CBA-492A-92F2-BD94A4CEE9D1}">
          <dgm:prSet/>
          <dgm:spPr/>
          <dgm:t>
            <a:bodyPr/>
            <a:lstStyle/>
            <a:p>
              <a:pPr algn="just"/>
              <a:r>
                <a:rPr lang="en-US" dirty="0"/>
                <a:t>Henceforth we will restrict consideration to finite families F of intervals on a linearly ordered set. It suffices, in fact, to deal with integer elements; we will consider subintervals of the n-element set [0..n). (The notation [a.. b) stands here for the set of all integers a such that a </a:t>
              </a:r>
              <a14:m>
                <m:oMath xmlns:m="http://schemas.openxmlformats.org/officeDocument/2006/math">
                  <m:r>
                    <a:rPr lang="en-US" i="1">
                      <a:latin typeface="Cambria Math" panose="02040503050406030204" pitchFamily="18" charset="0"/>
                    </a:rPr>
                    <m:t>≤</m:t>
                  </m:r>
                </m:oMath>
              </a14:m>
              <a:r>
                <a:rPr lang="en-US" dirty="0"/>
                <a:t> x&lt; b.)</a:t>
              </a:r>
            </a:p>
            <a:p>
              <a:pPr algn="just"/>
              <a:r>
                <a:rPr lang="en-US" dirty="0"/>
                <a:t>If F is a family of sets and x is a point, we will write </a:t>
              </a:r>
              <a:r>
                <a:rPr lang="en-US" dirty="0" err="1"/>
                <a:t>N</a:t>
              </a:r>
              <a:r>
                <a:rPr lang="en-US" baseline="-25000" dirty="0" err="1"/>
                <a:t>x</a:t>
              </a:r>
              <a:r>
                <a:rPr lang="en-US" dirty="0" err="1"/>
                <a:t>F</a:t>
              </a:r>
              <a:r>
                <a:rPr lang="en-US" dirty="0"/>
                <a:t> for the number of sets that contain x. The corollary just proved can therefore be stated as follows: "F is irredundant if and only if every interval s </a:t>
              </a:r>
              <a:r>
                <a:rPr lang="ja-JP" dirty="0"/>
                <a:t>⊆ ∪</a:t>
              </a:r>
              <a:r>
                <a:rPr lang="en-US" dirty="0"/>
                <a:t>F contains a point x with </a:t>
              </a:r>
              <a:r>
                <a:rPr lang="en-US" dirty="0" err="1"/>
                <a:t>N</a:t>
              </a:r>
              <a:r>
                <a:rPr lang="en-US" baseline="-25000" dirty="0" err="1"/>
                <a:t>x</a:t>
              </a:r>
              <a:r>
                <a:rPr lang="en-US" dirty="0" err="1"/>
                <a:t>F|s</a:t>
              </a:r>
              <a:r>
                <a:rPr lang="en-US" dirty="0"/>
                <a:t> &lt; 1." This characterization provides a polynomial-time test for </a:t>
              </a:r>
              <a:r>
                <a:rPr lang="en-US" dirty="0" err="1"/>
                <a:t>irredundancy</a:t>
              </a:r>
              <a:r>
                <a:rPr lang="en-US" dirty="0"/>
                <a:t>.</a:t>
              </a:r>
              <a:endParaRPr lang="vi-VN" dirty="0"/>
            </a:p>
          </dgm:t>
        </dgm:pt>
      </mc:Choice>
      <mc:Fallback xmlns="">
        <dgm:pt modelId="{B7CD635A-4CBA-492A-92F2-BD94A4CEE9D1}">
          <dgm:prSet/>
          <dgm:spPr/>
          <dgm:t>
            <a:bodyPr/>
            <a:lstStyle/>
            <a:p>
              <a:pPr algn="just"/>
              <a:r>
                <a:rPr lang="en-US" dirty="0"/>
                <a:t>Henceforth we will restrict consideration to finite families F of intervals on a linearly ordered set. It suffices, in fact, to deal with integer elements; we will consider subintervals of the n-element set [0..n). (The notation [a.. b) stands here for the set of all integers a such that a </a:t>
              </a:r>
              <a:r>
                <a:rPr lang="en-US" i="0">
                  <a:latin typeface="Cambria Math" panose="02040503050406030204" pitchFamily="18" charset="0"/>
                </a:rPr>
                <a:t>≤</a:t>
              </a:r>
              <a:r>
                <a:rPr lang="en-US" dirty="0"/>
                <a:t> x&lt; b.)</a:t>
              </a:r>
            </a:p>
            <a:p>
              <a:pPr algn="just"/>
              <a:r>
                <a:rPr lang="en-US" dirty="0"/>
                <a:t>If F is a family of sets and x is a point, we will write </a:t>
              </a:r>
              <a:r>
                <a:rPr lang="en-US" dirty="0" err="1"/>
                <a:t>N</a:t>
              </a:r>
              <a:r>
                <a:rPr lang="en-US" baseline="-25000" dirty="0" err="1"/>
                <a:t>x</a:t>
              </a:r>
              <a:r>
                <a:rPr lang="en-US" dirty="0" err="1"/>
                <a:t>F</a:t>
              </a:r>
              <a:r>
                <a:rPr lang="en-US" dirty="0"/>
                <a:t> for the number of sets that contain x. The corollary just proved can therefore be stated as follows: "F is irredundant if and only if every interval s </a:t>
              </a:r>
              <a:r>
                <a:rPr lang="ja-JP" dirty="0"/>
                <a:t>⊆ ∪</a:t>
              </a:r>
              <a:r>
                <a:rPr lang="en-US" dirty="0"/>
                <a:t>F contains a point x with </a:t>
              </a:r>
              <a:r>
                <a:rPr lang="en-US" dirty="0" err="1"/>
                <a:t>N</a:t>
              </a:r>
              <a:r>
                <a:rPr lang="en-US" baseline="-25000" dirty="0" err="1"/>
                <a:t>x</a:t>
              </a:r>
              <a:r>
                <a:rPr lang="en-US" dirty="0" err="1"/>
                <a:t>F|s</a:t>
              </a:r>
              <a:r>
                <a:rPr lang="en-US" dirty="0"/>
                <a:t> &lt; 1." This characterization provides a polynomial-time test for </a:t>
              </a:r>
              <a:r>
                <a:rPr lang="en-US" dirty="0" err="1"/>
                <a:t>irredundancy</a:t>
              </a:r>
              <a:r>
                <a:rPr lang="en-US" dirty="0"/>
                <a:t>.</a:t>
              </a:r>
              <a:endParaRPr lang="vi-VN" dirty="0"/>
            </a:p>
          </dgm:t>
        </dgm:pt>
      </mc:Fallback>
    </mc:AlternateContent>
    <dgm:pt modelId="{9E354CBD-F9EB-4F6E-B771-7F3539229606}" type="parTrans" cxnId="{70A36875-E5C0-4054-90E5-8780FDC2117E}">
      <dgm:prSet/>
      <dgm:spPr/>
      <dgm:t>
        <a:bodyPr/>
        <a:lstStyle/>
        <a:p>
          <a:endParaRPr lang="vi-VN"/>
        </a:p>
      </dgm:t>
    </dgm:pt>
    <dgm:pt modelId="{0C80813B-914E-4E2D-90FC-E411299E69C4}" type="sibTrans" cxnId="{70A36875-E5C0-4054-90E5-8780FDC2117E}">
      <dgm:prSet/>
      <dgm:spPr/>
      <dgm:t>
        <a:bodyPr/>
        <a:lstStyle/>
        <a:p>
          <a:endParaRPr lang="vi-VN"/>
        </a:p>
      </dgm:t>
    </dgm:pt>
    <dgm:pt modelId="{880017E3-4B10-489A-A670-A8A7E1697121}">
      <dgm:prSet/>
      <dgm:spPr/>
      <dgm:t>
        <a:bodyPr/>
        <a:lstStyle/>
        <a:p>
          <a:pPr algn="just"/>
          <a:r>
            <a:rPr lang="en-US" dirty="0"/>
            <a:t>Irredundant intervals have an interesting connection to the familiar computer-science concept of binary search trees (see, for example, [7, §6.2.2]): A family of intervals is irredundant if and only if we can associate its intervals with a binary tree whose nodes are each labeled with an integer x and an interval containing x. All nodes in the left subtree of such a node correspond to intervals that are strictly less than x, in the sense that all elements of those intervals are &lt; x; all nodes in the right subtree correspond to intervals that are strictly greater than r. The root of the binary tree corresponds to the interval that is last in the assumed irredundant ordering. Its distinguished integer x is an element that appears in no other interval.</a:t>
          </a:r>
        </a:p>
        <a:p>
          <a:pPr algn="just"/>
          <a:r>
            <a:rPr lang="en-US" dirty="0"/>
            <a:t>Given such a tree, we obtain a suitable irredundant ordering by traversing it recursively from the leaves to the root, in </a:t>
          </a:r>
          <a:r>
            <a:rPr lang="en-US" dirty="0" err="1"/>
            <a:t>postorder</a:t>
          </a:r>
          <a:r>
            <a:rPr lang="en-US" dirty="0"/>
            <a:t> [6, §2.3.1]. Conversely, given an irredundant ordering, we can construct a binary tree recursively, proceeding from the root to the leaves.</a:t>
          </a:r>
          <a:endParaRPr lang="vi-VN" dirty="0"/>
        </a:p>
      </dgm:t>
    </dgm:pt>
    <dgm:pt modelId="{D0BA711B-98CD-4B6E-A547-35137BA90D3E}" type="parTrans" cxnId="{4607318D-C5E1-461B-BDCD-9EB52D694B81}">
      <dgm:prSet/>
      <dgm:spPr/>
      <dgm:t>
        <a:bodyPr/>
        <a:lstStyle/>
        <a:p>
          <a:endParaRPr lang="vi-VN"/>
        </a:p>
      </dgm:t>
    </dgm:pt>
    <dgm:pt modelId="{86FFBE3F-CB32-4784-B774-CE49C5EECDA9}" type="sibTrans" cxnId="{4607318D-C5E1-461B-BDCD-9EB52D694B81}">
      <dgm:prSet/>
      <dgm:spPr/>
      <dgm:t>
        <a:bodyPr/>
        <a:lstStyle/>
        <a:p>
          <a:endParaRPr lang="vi-VN"/>
        </a:p>
      </dgm:t>
    </dgm:pt>
    <dgm:pt modelId="{F6577D4F-CF1C-4D7E-9F5B-F69B02675719}" type="pres">
      <dgm:prSet presAssocID="{B0E19215-1CCF-4DBF-BFE2-1F324A73E653}" presName="linear" presStyleCnt="0">
        <dgm:presLayoutVars>
          <dgm:animLvl val="lvl"/>
          <dgm:resizeHandles val="exact"/>
        </dgm:presLayoutVars>
      </dgm:prSet>
      <dgm:spPr/>
      <dgm:t>
        <a:bodyPr/>
        <a:lstStyle/>
        <a:p>
          <a:endParaRPr lang="en-US"/>
        </a:p>
      </dgm:t>
    </dgm:pt>
    <dgm:pt modelId="{955AF5DE-6136-4F4C-8928-F1D7D1358B35}" type="pres">
      <dgm:prSet presAssocID="{B7CD635A-4CBA-492A-92F2-BD94A4CEE9D1}" presName="parentText" presStyleLbl="node1" presStyleIdx="0" presStyleCnt="2" custScaleY="64629" custLinFactY="-34033" custLinFactNeighborY="-100000">
        <dgm:presLayoutVars>
          <dgm:chMax val="0"/>
          <dgm:bulletEnabled val="1"/>
        </dgm:presLayoutVars>
      </dgm:prSet>
      <dgm:spPr>
        <a:prstGeom prst="rect">
          <a:avLst/>
        </a:prstGeom>
      </dgm:spPr>
      <dgm:t>
        <a:bodyPr/>
        <a:lstStyle/>
        <a:p>
          <a:endParaRPr lang="en-US"/>
        </a:p>
      </dgm:t>
    </dgm:pt>
    <dgm:pt modelId="{3764FF98-E8E4-4DC9-B8A0-21268EFA0EC2}" type="pres">
      <dgm:prSet presAssocID="{0C80813B-914E-4E2D-90FC-E411299E69C4}" presName="spacer" presStyleCnt="0"/>
      <dgm:spPr/>
    </dgm:pt>
    <dgm:pt modelId="{19CB06CF-8884-41D0-8599-D598E0A81B51}" type="pres">
      <dgm:prSet presAssocID="{880017E3-4B10-489A-A670-A8A7E1697121}" presName="parentText" presStyleLbl="node1" presStyleIdx="1" presStyleCnt="2">
        <dgm:presLayoutVars>
          <dgm:chMax val="0"/>
          <dgm:bulletEnabled val="1"/>
        </dgm:presLayoutVars>
      </dgm:prSet>
      <dgm:spPr>
        <a:prstGeom prst="rect">
          <a:avLst/>
        </a:prstGeom>
      </dgm:spPr>
      <dgm:t>
        <a:bodyPr/>
        <a:lstStyle/>
        <a:p>
          <a:endParaRPr lang="en-US"/>
        </a:p>
      </dgm:t>
    </dgm:pt>
  </dgm:ptLst>
  <dgm:cxnLst>
    <dgm:cxn modelId="{4607318D-C5E1-461B-BDCD-9EB52D694B81}" srcId="{B0E19215-1CCF-4DBF-BFE2-1F324A73E653}" destId="{880017E3-4B10-489A-A670-A8A7E1697121}" srcOrd="1" destOrd="0" parTransId="{D0BA711B-98CD-4B6E-A547-35137BA90D3E}" sibTransId="{86FFBE3F-CB32-4784-B774-CE49C5EECDA9}"/>
    <dgm:cxn modelId="{9D2469AD-9591-4974-8EEF-0FA7F7E6782F}" type="presOf" srcId="{B7CD635A-4CBA-492A-92F2-BD94A4CEE9D1}" destId="{955AF5DE-6136-4F4C-8928-F1D7D1358B35}" srcOrd="0" destOrd="0" presId="urn:microsoft.com/office/officeart/2005/8/layout/vList2"/>
    <dgm:cxn modelId="{D1BAE53E-B6A5-4186-96C2-00996D11EF92}" type="presOf" srcId="{B0E19215-1CCF-4DBF-BFE2-1F324A73E653}" destId="{F6577D4F-CF1C-4D7E-9F5B-F69B02675719}" srcOrd="0" destOrd="0" presId="urn:microsoft.com/office/officeart/2005/8/layout/vList2"/>
    <dgm:cxn modelId="{5A312A6F-FA96-407E-8B5F-2AFA580C12B8}" type="presOf" srcId="{880017E3-4B10-489A-A670-A8A7E1697121}" destId="{19CB06CF-8884-41D0-8599-D598E0A81B51}" srcOrd="0" destOrd="0" presId="urn:microsoft.com/office/officeart/2005/8/layout/vList2"/>
    <dgm:cxn modelId="{70A36875-E5C0-4054-90E5-8780FDC2117E}" srcId="{B0E19215-1CCF-4DBF-BFE2-1F324A73E653}" destId="{B7CD635A-4CBA-492A-92F2-BD94A4CEE9D1}" srcOrd="0" destOrd="0" parTransId="{9E354CBD-F9EB-4F6E-B771-7F3539229606}" sibTransId="{0C80813B-914E-4E2D-90FC-E411299E69C4}"/>
    <dgm:cxn modelId="{FEC0FE56-94C2-46F6-A3EE-8E4FE36606D3}" type="presParOf" srcId="{F6577D4F-CF1C-4D7E-9F5B-F69B02675719}" destId="{955AF5DE-6136-4F4C-8928-F1D7D1358B35}" srcOrd="0" destOrd="0" presId="urn:microsoft.com/office/officeart/2005/8/layout/vList2"/>
    <dgm:cxn modelId="{E59939BE-C49A-44D1-8389-BB3C7780A775}" type="presParOf" srcId="{F6577D4F-CF1C-4D7E-9F5B-F69B02675719}" destId="{3764FF98-E8E4-4DC9-B8A0-21268EFA0EC2}" srcOrd="1" destOrd="0" presId="urn:microsoft.com/office/officeart/2005/8/layout/vList2"/>
    <dgm:cxn modelId="{4F15128A-5602-47E3-86B3-4936D97E3C69}" type="presParOf" srcId="{F6577D4F-CF1C-4D7E-9F5B-F69B02675719}" destId="{19CB06CF-8884-41D0-8599-D598E0A81B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E19215-1CCF-4DBF-BFE2-1F324A73E6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B7CD635A-4CBA-492A-92F2-BD94A4CEE9D1}">
      <dgm:prSet/>
      <dgm:spPr>
        <a:blipFill>
          <a:blip xmlns:r="http://schemas.openxmlformats.org/officeDocument/2006/relationships" r:embed="rId1"/>
          <a:stretch>
            <a:fillRect l="-637" r="-521"/>
          </a:stretch>
        </a:blipFill>
      </dgm:spPr>
      <dgm:t>
        <a:bodyPr/>
        <a:lstStyle/>
        <a:p>
          <a:r>
            <a:rPr lang="en-US">
              <a:noFill/>
            </a:rPr>
            <a:t> </a:t>
          </a:r>
        </a:p>
      </dgm:t>
    </dgm:pt>
    <dgm:pt modelId="{9E354CBD-F9EB-4F6E-B771-7F3539229606}" type="parTrans" cxnId="{70A36875-E5C0-4054-90E5-8780FDC2117E}">
      <dgm:prSet/>
      <dgm:spPr/>
      <dgm:t>
        <a:bodyPr/>
        <a:lstStyle/>
        <a:p>
          <a:endParaRPr lang="vi-VN"/>
        </a:p>
      </dgm:t>
    </dgm:pt>
    <dgm:pt modelId="{0C80813B-914E-4E2D-90FC-E411299E69C4}" type="sibTrans" cxnId="{70A36875-E5C0-4054-90E5-8780FDC2117E}">
      <dgm:prSet/>
      <dgm:spPr/>
      <dgm:t>
        <a:bodyPr/>
        <a:lstStyle/>
        <a:p>
          <a:endParaRPr lang="vi-VN"/>
        </a:p>
      </dgm:t>
    </dgm:pt>
    <dgm:pt modelId="{880017E3-4B10-489A-A670-A8A7E1697121}">
      <dgm:prSet/>
      <dgm:spPr/>
      <dgm:t>
        <a:bodyPr/>
        <a:lstStyle/>
        <a:p>
          <a:pPr algn="just"/>
          <a:r>
            <a:rPr lang="en-US" dirty="0"/>
            <a:t>Irredundant intervals have an interesting connection to the familiar computer-science concept of binary search trees (see, for example, [7, §6.2.2]): A family of intervals is irredundant if and only if we can associate its intervals with a binary tree whose nodes are each labeled with an integer x and an interval containing x. All nodes in the left subtree of such a node correspond to intervals that are strictly less than x, in the sense that all elements of those intervals are &lt; x; all nodes in the right subtree correspond to intervals that are strictly greater than r. The root of the binary tree corresponds to the interval that is last in the assumed irredundant ordering. Its distinguished integer x is an element that appears in no other interval.</a:t>
          </a:r>
        </a:p>
        <a:p>
          <a:pPr algn="just"/>
          <a:r>
            <a:rPr lang="en-US" dirty="0"/>
            <a:t>Given such a tree, we obtain a suitable irredundant ordering by traversing it recursively from the leaves to the root, in </a:t>
          </a:r>
          <a:r>
            <a:rPr lang="en-US" dirty="0" err="1"/>
            <a:t>postorder</a:t>
          </a:r>
          <a:r>
            <a:rPr lang="en-US" dirty="0"/>
            <a:t> [6, §2.3.1]. Conversely, given an irredundant ordering, we can construct a binary tree recursively, proceeding from the root to the leaves.</a:t>
          </a:r>
          <a:endParaRPr lang="vi-VN" dirty="0"/>
        </a:p>
      </dgm:t>
    </dgm:pt>
    <dgm:pt modelId="{D0BA711B-98CD-4B6E-A547-35137BA90D3E}" type="parTrans" cxnId="{4607318D-C5E1-461B-BDCD-9EB52D694B81}">
      <dgm:prSet/>
      <dgm:spPr/>
      <dgm:t>
        <a:bodyPr/>
        <a:lstStyle/>
        <a:p>
          <a:endParaRPr lang="vi-VN"/>
        </a:p>
      </dgm:t>
    </dgm:pt>
    <dgm:pt modelId="{86FFBE3F-CB32-4784-B774-CE49C5EECDA9}" type="sibTrans" cxnId="{4607318D-C5E1-461B-BDCD-9EB52D694B81}">
      <dgm:prSet/>
      <dgm:spPr/>
      <dgm:t>
        <a:bodyPr/>
        <a:lstStyle/>
        <a:p>
          <a:endParaRPr lang="vi-VN"/>
        </a:p>
      </dgm:t>
    </dgm:pt>
    <dgm:pt modelId="{F6577D4F-CF1C-4D7E-9F5B-F69B02675719}" type="pres">
      <dgm:prSet presAssocID="{B0E19215-1CCF-4DBF-BFE2-1F324A73E653}" presName="linear" presStyleCnt="0">
        <dgm:presLayoutVars>
          <dgm:animLvl val="lvl"/>
          <dgm:resizeHandles val="exact"/>
        </dgm:presLayoutVars>
      </dgm:prSet>
      <dgm:spPr/>
      <dgm:t>
        <a:bodyPr/>
        <a:lstStyle/>
        <a:p>
          <a:endParaRPr lang="en-US"/>
        </a:p>
      </dgm:t>
    </dgm:pt>
    <dgm:pt modelId="{955AF5DE-6136-4F4C-8928-F1D7D1358B35}" type="pres">
      <dgm:prSet presAssocID="{B7CD635A-4CBA-492A-92F2-BD94A4CEE9D1}" presName="parentText" presStyleLbl="node1" presStyleIdx="0" presStyleCnt="2" custScaleY="64629" custLinFactY="-34033" custLinFactNeighborY="-100000">
        <dgm:presLayoutVars>
          <dgm:chMax val="0"/>
          <dgm:bulletEnabled val="1"/>
        </dgm:presLayoutVars>
      </dgm:prSet>
      <dgm:spPr>
        <a:prstGeom prst="rect">
          <a:avLst/>
        </a:prstGeom>
      </dgm:spPr>
      <dgm:t>
        <a:bodyPr/>
        <a:lstStyle/>
        <a:p>
          <a:endParaRPr lang="en-US"/>
        </a:p>
      </dgm:t>
    </dgm:pt>
    <dgm:pt modelId="{3764FF98-E8E4-4DC9-B8A0-21268EFA0EC2}" type="pres">
      <dgm:prSet presAssocID="{0C80813B-914E-4E2D-90FC-E411299E69C4}" presName="spacer" presStyleCnt="0"/>
      <dgm:spPr/>
    </dgm:pt>
    <dgm:pt modelId="{19CB06CF-8884-41D0-8599-D598E0A81B51}" type="pres">
      <dgm:prSet presAssocID="{880017E3-4B10-489A-A670-A8A7E1697121}" presName="parentText" presStyleLbl="node1" presStyleIdx="1" presStyleCnt="2">
        <dgm:presLayoutVars>
          <dgm:chMax val="0"/>
          <dgm:bulletEnabled val="1"/>
        </dgm:presLayoutVars>
      </dgm:prSet>
      <dgm:spPr>
        <a:prstGeom prst="rect">
          <a:avLst/>
        </a:prstGeom>
      </dgm:spPr>
      <dgm:t>
        <a:bodyPr/>
        <a:lstStyle/>
        <a:p>
          <a:endParaRPr lang="en-US"/>
        </a:p>
      </dgm:t>
    </dgm:pt>
  </dgm:ptLst>
  <dgm:cxnLst>
    <dgm:cxn modelId="{4607318D-C5E1-461B-BDCD-9EB52D694B81}" srcId="{B0E19215-1CCF-4DBF-BFE2-1F324A73E653}" destId="{880017E3-4B10-489A-A670-A8A7E1697121}" srcOrd="1" destOrd="0" parTransId="{D0BA711B-98CD-4B6E-A547-35137BA90D3E}" sibTransId="{86FFBE3F-CB32-4784-B774-CE49C5EECDA9}"/>
    <dgm:cxn modelId="{9D2469AD-9591-4974-8EEF-0FA7F7E6782F}" type="presOf" srcId="{B7CD635A-4CBA-492A-92F2-BD94A4CEE9D1}" destId="{955AF5DE-6136-4F4C-8928-F1D7D1358B35}" srcOrd="0" destOrd="0" presId="urn:microsoft.com/office/officeart/2005/8/layout/vList2"/>
    <dgm:cxn modelId="{D1BAE53E-B6A5-4186-96C2-00996D11EF92}" type="presOf" srcId="{B0E19215-1CCF-4DBF-BFE2-1F324A73E653}" destId="{F6577D4F-CF1C-4D7E-9F5B-F69B02675719}" srcOrd="0" destOrd="0" presId="urn:microsoft.com/office/officeart/2005/8/layout/vList2"/>
    <dgm:cxn modelId="{5A312A6F-FA96-407E-8B5F-2AFA580C12B8}" type="presOf" srcId="{880017E3-4B10-489A-A670-A8A7E1697121}" destId="{19CB06CF-8884-41D0-8599-D598E0A81B51}" srcOrd="0" destOrd="0" presId="urn:microsoft.com/office/officeart/2005/8/layout/vList2"/>
    <dgm:cxn modelId="{70A36875-E5C0-4054-90E5-8780FDC2117E}" srcId="{B0E19215-1CCF-4DBF-BFE2-1F324A73E653}" destId="{B7CD635A-4CBA-492A-92F2-BD94A4CEE9D1}" srcOrd="0" destOrd="0" parTransId="{9E354CBD-F9EB-4F6E-B771-7F3539229606}" sibTransId="{0C80813B-914E-4E2D-90FC-E411299E69C4}"/>
    <dgm:cxn modelId="{FEC0FE56-94C2-46F6-A3EE-8E4FE36606D3}" type="presParOf" srcId="{F6577D4F-CF1C-4D7E-9F5B-F69B02675719}" destId="{955AF5DE-6136-4F4C-8928-F1D7D1358B35}" srcOrd="0" destOrd="0" presId="urn:microsoft.com/office/officeart/2005/8/layout/vList2"/>
    <dgm:cxn modelId="{E59939BE-C49A-44D1-8389-BB3C7780A775}" type="presParOf" srcId="{F6577D4F-CF1C-4D7E-9F5B-F69B02675719}" destId="{3764FF98-E8E4-4DC9-B8A0-21268EFA0EC2}" srcOrd="1" destOrd="0" presId="urn:microsoft.com/office/officeart/2005/8/layout/vList2"/>
    <dgm:cxn modelId="{4F15128A-5602-47E3-86B3-4936D97E3C69}" type="presParOf" srcId="{F6577D4F-CF1C-4D7E-9F5B-F69B02675719}" destId="{19CB06CF-8884-41D0-8599-D598E0A81B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65E-CF17-4B49-82E2-773B2AF9EF19}">
      <dsp:nvSpPr>
        <dsp:cNvPr id="0" name=""/>
        <dsp:cNvSpPr/>
      </dsp:nvSpPr>
      <dsp:spPr>
        <a:xfrm>
          <a:off x="0" y="91582"/>
          <a:ext cx="10515600" cy="10570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A family of sets is called redundant if it is not irredundant. Any family that contains a redundant subfamily is redundant, since any family contained in an irredundant family is irredundant.</a:t>
          </a:r>
          <a:endParaRPr lang="vi-VN" sz="2000" kern="1200" dirty="0"/>
        </a:p>
      </dsp:txBody>
      <dsp:txXfrm>
        <a:off x="0" y="91582"/>
        <a:ext cx="10515600" cy="1057021"/>
      </dsp:txXfrm>
    </dsp:sp>
    <dsp:sp modelId="{98347AFC-4D6C-4D42-A87B-1372939A1607}">
      <dsp:nvSpPr>
        <dsp:cNvPr id="0" name=""/>
        <dsp:cNvSpPr/>
      </dsp:nvSpPr>
      <dsp:spPr>
        <a:xfrm>
          <a:off x="0" y="1206204"/>
          <a:ext cx="10515600" cy="10570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a:t>If F is a family of sets and s is an arbitrary set, let F|s denote the sets of F that are contained in s This operation is left-associative by convention:</a:t>
          </a:r>
        </a:p>
        <a:p>
          <a:pPr lvl="0" algn="ctr" defTabSz="889000">
            <a:lnSpc>
              <a:spcPct val="90000"/>
            </a:lnSpc>
            <a:spcBef>
              <a:spcPct val="0"/>
            </a:spcBef>
            <a:spcAft>
              <a:spcPct val="35000"/>
            </a:spcAft>
          </a:pPr>
          <a:r>
            <a:rPr lang="en-US" sz="2000" kern="1200" dirty="0"/>
            <a:t> </a:t>
          </a:r>
          <a:r>
            <a:rPr lang="en-US" sz="2000" kern="1200" dirty="0" err="1"/>
            <a:t>F|s|t</a:t>
          </a:r>
          <a:r>
            <a:rPr lang="en-US" sz="2000" kern="1200" dirty="0"/>
            <a:t> = (F|s)|t = F| (s </a:t>
          </a:r>
          <a:r>
            <a:rPr lang="ja-JP" sz="2000" kern="1200" dirty="0"/>
            <a:t>∩</a:t>
          </a:r>
          <a:r>
            <a:rPr lang="en-US" sz="2000" kern="1200" dirty="0"/>
            <a:t> t).</a:t>
          </a:r>
          <a:endParaRPr lang="vi-VN" sz="2000" kern="1200" dirty="0"/>
        </a:p>
      </dsp:txBody>
      <dsp:txXfrm>
        <a:off x="0" y="1206204"/>
        <a:ext cx="10515600" cy="1057021"/>
      </dsp:txXfrm>
    </dsp:sp>
    <dsp:sp modelId="{F6191907-F5CD-4B5A-B7C3-78C6F0E5E0B9}">
      <dsp:nvSpPr>
        <dsp:cNvPr id="0" name=""/>
        <dsp:cNvSpPr/>
      </dsp:nvSpPr>
      <dsp:spPr>
        <a:xfrm>
          <a:off x="0" y="2320826"/>
          <a:ext cx="10515600" cy="1057021"/>
        </a:xfrm>
        <a:prstGeom prst="rect">
          <a:avLst/>
        </a:prstGeom>
        <a:solidFill>
          <a:srgbClr val="B71E4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a:solidFill>
                <a:schemeClr val="bg1"/>
              </a:solidFill>
            </a:rPr>
            <a:t>Lemma</a:t>
          </a:r>
          <a:r>
            <a:rPr lang="en-US" sz="2000" kern="1200" dirty="0">
              <a:solidFill>
                <a:schemeClr val="bg1"/>
              </a:solidFill>
            </a:rPr>
            <a:t>. A finite family F is redundant if and only if there is a nonempty set as such that every point of s belongs to at least two members of F|s. (The set s need not belong to F.)</a:t>
          </a:r>
          <a:endParaRPr lang="vi-VN" sz="2000" kern="1200" dirty="0">
            <a:solidFill>
              <a:schemeClr val="bg1"/>
            </a:solidFill>
          </a:endParaRPr>
        </a:p>
      </dsp:txBody>
      <dsp:txXfrm>
        <a:off x="0" y="2320826"/>
        <a:ext cx="10515600" cy="1057021"/>
      </dsp:txXfrm>
    </dsp:sp>
    <dsp:sp modelId="{8D6116A3-B845-47F7-9DDD-A88D2A20366D}">
      <dsp:nvSpPr>
        <dsp:cNvPr id="0" name=""/>
        <dsp:cNvSpPr/>
      </dsp:nvSpPr>
      <dsp:spPr>
        <a:xfrm>
          <a:off x="0" y="3435448"/>
          <a:ext cx="10515600" cy="1057021"/>
        </a:xfrm>
        <a:prstGeom prst="rect">
          <a:avLst/>
        </a:prstGeom>
        <a:solidFill>
          <a:srgbClr val="B71E4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a:t>Corollary</a:t>
          </a:r>
          <a:r>
            <a:rPr lang="en-US" sz="2000" kern="1200" dirty="0"/>
            <a:t>. A finite family F of intervals on a line is redundant if and only if there is an interval s such that every point of s belongs to at least two intervals of F|s. (The set s need not belong to F.) </a:t>
          </a:r>
          <a:endParaRPr lang="vi-VN" sz="2000" kern="1200" dirty="0"/>
        </a:p>
      </dsp:txBody>
      <dsp:txXfrm>
        <a:off x="0" y="3435448"/>
        <a:ext cx="10515600" cy="1057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AF5DE-6136-4F4C-8928-F1D7D1358B35}">
      <dsp:nvSpPr>
        <dsp:cNvPr id="0" name=""/>
        <dsp:cNvSpPr/>
      </dsp:nvSpPr>
      <dsp:spPr>
        <a:xfrm>
          <a:off x="0" y="0"/>
          <a:ext cx="10515600" cy="21130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n-US" sz="1700" kern="1200" dirty="0"/>
            <a:t>Henceforth we will restrict consideration to finite families F of intervals on a linearly ordered set. It suffices, in fact, to deal with integer elements; we will consider subintervals of the n-element set [0..n). (The notation [a.. b) stands here for the set of all integers a such that a </a:t>
          </a:r>
          <a14:m xmlns:a14="http://schemas.microsoft.com/office/drawing/2010/main">
            <m:oMath xmlns:m="http://schemas.openxmlformats.org/officeDocument/2006/math">
              <m:r>
                <a:rPr lang="en-US" sz="1700" i="1" kern="1200">
                  <a:latin typeface="Cambria Math" panose="02040503050406030204" pitchFamily="18" charset="0"/>
                </a:rPr>
                <m:t>≤</m:t>
              </m:r>
            </m:oMath>
          </a14:m>
          <a:r>
            <a:rPr lang="en-US" sz="1700" kern="1200" dirty="0"/>
            <a:t> x&lt; b.)</a:t>
          </a:r>
        </a:p>
        <a:p>
          <a:pPr lvl="0" algn="just" defTabSz="755650">
            <a:lnSpc>
              <a:spcPct val="90000"/>
            </a:lnSpc>
            <a:spcBef>
              <a:spcPct val="0"/>
            </a:spcBef>
            <a:spcAft>
              <a:spcPct val="35000"/>
            </a:spcAft>
          </a:pPr>
          <a:r>
            <a:rPr lang="en-US" sz="1700" kern="1200" dirty="0"/>
            <a:t>If F is a family of sets and x is a point, we will write </a:t>
          </a:r>
          <a:r>
            <a:rPr lang="en-US" sz="1700" kern="1200" dirty="0" err="1"/>
            <a:t>N</a:t>
          </a:r>
          <a:r>
            <a:rPr lang="en-US" sz="1700" kern="1200" baseline="-25000" dirty="0" err="1"/>
            <a:t>x</a:t>
          </a:r>
          <a:r>
            <a:rPr lang="en-US" sz="1700" kern="1200" dirty="0" err="1"/>
            <a:t>F</a:t>
          </a:r>
          <a:r>
            <a:rPr lang="en-US" sz="1700" kern="1200" dirty="0"/>
            <a:t> for the number of sets that contain x. The corollary just proved can therefore be stated as follows: "F is irredundant if and only if every interval s </a:t>
          </a:r>
          <a:r>
            <a:rPr lang="ja-JP" sz="1700" kern="1200" dirty="0"/>
            <a:t>⊆ ∪</a:t>
          </a:r>
          <a:r>
            <a:rPr lang="en-US" sz="1700" kern="1200" dirty="0"/>
            <a:t>F contains a point x with </a:t>
          </a:r>
          <a:r>
            <a:rPr lang="en-US" sz="1700" kern="1200" dirty="0" err="1"/>
            <a:t>N</a:t>
          </a:r>
          <a:r>
            <a:rPr lang="en-US" sz="1700" kern="1200" baseline="-25000" dirty="0" err="1"/>
            <a:t>x</a:t>
          </a:r>
          <a:r>
            <a:rPr lang="en-US" sz="1700" kern="1200" dirty="0" err="1"/>
            <a:t>F|s</a:t>
          </a:r>
          <a:r>
            <a:rPr lang="en-US" sz="1700" kern="1200" dirty="0"/>
            <a:t> &lt; 1." This characterization provides a polynomial-time test for </a:t>
          </a:r>
          <a:r>
            <a:rPr lang="en-US" sz="1700" kern="1200" dirty="0" err="1"/>
            <a:t>irredundancy</a:t>
          </a:r>
          <a:r>
            <a:rPr lang="en-US" sz="1700" kern="1200" dirty="0"/>
            <a:t>.</a:t>
          </a:r>
          <a:endParaRPr lang="vi-VN" sz="1700" kern="1200" dirty="0"/>
        </a:p>
      </dsp:txBody>
      <dsp:txXfrm>
        <a:off x="0" y="0"/>
        <a:ext cx="10515600" cy="2113087"/>
      </dsp:txXfrm>
    </dsp:sp>
    <dsp:sp modelId="{19CB06CF-8884-41D0-8599-D598E0A81B51}">
      <dsp:nvSpPr>
        <dsp:cNvPr id="0" name=""/>
        <dsp:cNvSpPr/>
      </dsp:nvSpPr>
      <dsp:spPr>
        <a:xfrm>
          <a:off x="0" y="2303552"/>
          <a:ext cx="10515600" cy="32695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n-US" sz="1700" kern="1200" dirty="0"/>
            <a:t>Irredundant intervals have an interesting connection to the familiar computer-science concept of binary search trees (see, for example, [7, §6.2.2]): A family of intervals is irredundant if and only if we can associate its intervals with a binary tree whose nodes are each labeled with an integer x and an interval containing x. All nodes in the left subtree of such a node correspond to intervals that are strictly less than x, in the sense that all elements of those intervals are &lt; x; all nodes in the right subtree correspond to intervals that are strictly greater than r. The root of the binary tree corresponds to the interval that is last in the assumed irredundant ordering. Its distinguished integer x is an element that appears in no other interval.</a:t>
          </a:r>
        </a:p>
        <a:p>
          <a:pPr lvl="0" algn="just" defTabSz="755650">
            <a:lnSpc>
              <a:spcPct val="90000"/>
            </a:lnSpc>
            <a:spcBef>
              <a:spcPct val="0"/>
            </a:spcBef>
            <a:spcAft>
              <a:spcPct val="35000"/>
            </a:spcAft>
          </a:pPr>
          <a:r>
            <a:rPr lang="en-US" sz="1700" kern="1200" dirty="0"/>
            <a:t>Given such a tree, we obtain a suitable irredundant ordering by traversing it recursively from the leaves to the root, in </a:t>
          </a:r>
          <a:r>
            <a:rPr lang="en-US" sz="1700" kern="1200" dirty="0" err="1"/>
            <a:t>postorder</a:t>
          </a:r>
          <a:r>
            <a:rPr lang="en-US" sz="1700" kern="1200" dirty="0"/>
            <a:t> [6, §2.3.1]. Conversely, given an irredundant ordering, we can construct a binary tree recursively, proceeding from the root to the leaves.</a:t>
          </a:r>
          <a:endParaRPr lang="vi-VN" sz="1700" kern="1200" dirty="0"/>
        </a:p>
      </dsp:txBody>
      <dsp:txXfrm>
        <a:off x="0" y="2303552"/>
        <a:ext cx="10515600" cy="32695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p:cNvSpPr>
            <a:spLocks noGrp="1"/>
          </p:cNvSpPr>
          <p:nvPr>
            <p:ph type="ftr" sz="quarter" idx="11"/>
          </p:nvPr>
        </p:nvSpPr>
        <p:spPr>
          <a:xfrm>
            <a:off x="2416500" y="329307"/>
            <a:ext cx="4973915" cy="309201"/>
          </a:xfrm>
        </p:spPr>
        <p:txBody>
          <a:bodyPr/>
          <a:lstStyle/>
          <a:p>
            <a:endParaRPr lang="vi-VN"/>
          </a:p>
        </p:txBody>
      </p:sp>
      <p:sp>
        <p:nvSpPr>
          <p:cNvPr id="6" name="Slide Number Placeholder 5"/>
          <p:cNvSpPr>
            <a:spLocks noGrp="1"/>
          </p:cNvSpPr>
          <p:nvPr>
            <p:ph type="sldNum" sz="quarter" idx="12"/>
          </p:nvPr>
        </p:nvSpPr>
        <p:spPr>
          <a:xfrm>
            <a:off x="1437664" y="798973"/>
            <a:ext cx="811019" cy="503578"/>
          </a:xfrm>
        </p:spPr>
        <p:txBody>
          <a:bodyPr/>
          <a:lstStyle/>
          <a:p>
            <a:fld id="{184915CA-F4A8-45B6-98B3-909C776D139F}" type="slidenum">
              <a:rPr lang="vi-VN" smtClean="0"/>
              <a:t>‹#›</a:t>
            </a:fld>
            <a:endParaRPr lang="vi-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26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915CA-F4A8-45B6-98B3-909C776D139F}" type="slidenum">
              <a:rPr lang="vi-VN" smtClean="0"/>
              <a:t>‹#›</a:t>
            </a:fld>
            <a:endParaRPr lang="vi-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76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915CA-F4A8-45B6-98B3-909C776D139F}" type="slidenum">
              <a:rPr lang="vi-VN" smtClean="0"/>
              <a:t>‹#›</a:t>
            </a:fld>
            <a:endParaRPr lang="vi-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11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0B37-7B70-125A-D49C-77DC338E6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90A04B5-68A3-0D6A-BE24-EAEDD3740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002A5BB-A6AD-228B-73B3-52732202F20F}"/>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EAD85BBF-EA06-3824-1306-54F338653AB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4F5F774-787B-F45D-7FBD-A6A8DE258817}"/>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2377498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4F38-18B7-DFF1-1FF9-07C9E5C1373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AF8A1A3-2B19-7275-1000-D56C6C1B3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41EF0C4-B8FA-DFF9-1D61-D236D25417DB}"/>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B3776599-E29C-99A9-C694-6BBF584308F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4D39F3A-8266-872B-9ADD-1646795F07F4}"/>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53300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234D-526E-F303-E62F-171A14CAA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5A59C6C-20D6-1DB9-0D40-D7CF6A345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9D70F-73E1-88AF-09ED-25695E235C38}"/>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F7E811FE-A1CC-4793-D1B2-DEAA8D62C9B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404F94C-F5DE-605E-822F-6F4104E24628}"/>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409387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5E6C-B8C5-682E-BBF5-A4AB8E655D5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2D832A8-8808-633C-8F42-8DBADB0B4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10C11D6B-42E7-A255-DA8B-D678F43E5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C902D721-BC29-D010-0D84-53A5ACF8D66A}"/>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6" name="Footer Placeholder 5">
            <a:extLst>
              <a:ext uri="{FF2B5EF4-FFF2-40B4-BE49-F238E27FC236}">
                <a16:creationId xmlns:a16="http://schemas.microsoft.com/office/drawing/2014/main" id="{60C6BABC-D9B1-E360-3D1A-183F2B09C44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F2A1217-6159-F7DD-9317-C4AAD6D011AE}"/>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2007493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A0D6-2BF5-4533-AB1C-C9E63D6A1D45}"/>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05F39D1-1100-C39B-AD10-BC5CA6FD9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4BECE-98E2-732E-1B62-C6C23CE4E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11015CEE-7E6A-BD2B-D6E4-5C0842CD4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3E340-89CD-67A5-5051-419C5ADED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4B6834D-A408-7DD3-E5C1-8EA6CE336A1C}"/>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8" name="Footer Placeholder 7">
            <a:extLst>
              <a:ext uri="{FF2B5EF4-FFF2-40B4-BE49-F238E27FC236}">
                <a16:creationId xmlns:a16="http://schemas.microsoft.com/office/drawing/2014/main" id="{90F304FD-1786-2AF4-4AF0-1E85461AD688}"/>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95E0C029-E515-0988-50EF-14CB4185B0F5}"/>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107916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3522-A708-0998-9BBC-41237C46042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6A398630-90E5-A950-DF19-A112D6D73C16}"/>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4" name="Footer Placeholder 3">
            <a:extLst>
              <a:ext uri="{FF2B5EF4-FFF2-40B4-BE49-F238E27FC236}">
                <a16:creationId xmlns:a16="http://schemas.microsoft.com/office/drawing/2014/main" id="{48B070F7-AD2C-40C2-2D84-A45486A3DFDE}"/>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E739834-878F-9B2D-DE19-0E15D93B875C}"/>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256346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DD555-A4FD-0BA3-21BC-FBD4BF92AE02}"/>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3" name="Footer Placeholder 2">
            <a:extLst>
              <a:ext uri="{FF2B5EF4-FFF2-40B4-BE49-F238E27FC236}">
                <a16:creationId xmlns:a16="http://schemas.microsoft.com/office/drawing/2014/main" id="{829AA0AC-30B8-3B24-8422-929F9EAE6DA1}"/>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68D9276D-233D-3479-9B26-264080794034}"/>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368378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5127-DBD8-22A3-D7DB-B90B3C9B8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435F7F77-D4A2-C7E1-F988-08AAE9660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7D5B8706-E9E6-6A2B-D337-950D405BF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6EC5C-9ED5-CDC5-80B0-DE474C793D5B}"/>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6" name="Footer Placeholder 5">
            <a:extLst>
              <a:ext uri="{FF2B5EF4-FFF2-40B4-BE49-F238E27FC236}">
                <a16:creationId xmlns:a16="http://schemas.microsoft.com/office/drawing/2014/main" id="{84D277D6-16A5-AF5D-0506-45CEC3F1717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56A7C6B-B85C-F75B-1C01-33ED1ECF2335}"/>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270414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915CA-F4A8-45B6-98B3-909C776D139F}" type="slidenum">
              <a:rPr lang="vi-VN" smtClean="0"/>
              <a:t>‹#›</a:t>
            </a:fld>
            <a:endParaRPr lang="vi-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088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F0B0-210E-2087-6A46-B8954CED9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957C925-520E-4D03-5A50-7D51869BC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254DF9A4-036D-2FB7-0775-ED4B6F797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882A2-9048-EA1D-8EF7-C4E36591BF06}"/>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6" name="Footer Placeholder 5">
            <a:extLst>
              <a:ext uri="{FF2B5EF4-FFF2-40B4-BE49-F238E27FC236}">
                <a16:creationId xmlns:a16="http://schemas.microsoft.com/office/drawing/2014/main" id="{BE1B9D87-3838-2A58-21CB-1F3503EAC47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7749E3A-C371-5A6E-9F25-6A66C2F9D7D7}"/>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1204642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0E08-D5AA-05FB-97F7-B1D209CC974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2B7A21A-1A4B-1651-13F8-3AB780AA2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68BBD9C-05FF-FFB6-B4D8-E6C075A52CFB}"/>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3A5102B6-C979-0ED6-7748-7FD346E1675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82EE29A-4A50-3490-82C7-7D24CCB84E81}"/>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2663664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11E95-DF0D-DFBA-7E7F-369E5BDA8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0197A82-8204-A199-2C36-E6E5B1AD5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90DA29A-7C37-0FD4-5174-2C1F7C95AA97}"/>
              </a:ext>
            </a:extLst>
          </p:cNvPr>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24CFEDDE-B037-03E0-83B0-26C4C2EE53F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405BDE4-E980-8C76-4F16-75B30B11F70A}"/>
              </a:ext>
            </a:extLst>
          </p:cNvPr>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16426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C1EE1-39E8-44D7-866C-8E1EFA6E99C6}" type="datetimeFigureOut">
              <a:rPr lang="vi-VN" smtClean="0"/>
              <a:t>31/12/2022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915CA-F4A8-45B6-98B3-909C776D139F}" type="slidenum">
              <a:rPr lang="vi-VN" smtClean="0"/>
              <a:t>‹#›</a:t>
            </a:fld>
            <a:endParaRPr lang="vi-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97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C1EE1-39E8-44D7-866C-8E1EFA6E99C6}" type="datetimeFigureOut">
              <a:rPr lang="vi-VN" smtClean="0"/>
              <a:t>31/12/2022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915CA-F4A8-45B6-98B3-909C776D139F}" type="slidenum">
              <a:rPr lang="vi-VN" smtClean="0"/>
              <a:t>‹#›</a:t>
            </a:fld>
            <a:endParaRPr lang="vi-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07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C1EE1-39E8-44D7-866C-8E1EFA6E99C6}" type="datetimeFigureOut">
              <a:rPr lang="vi-VN" smtClean="0"/>
              <a:t>31/12/2022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4915CA-F4A8-45B6-98B3-909C776D139F}" type="slidenum">
              <a:rPr lang="vi-VN" smtClean="0"/>
              <a:t>‹#›</a:t>
            </a:fld>
            <a:endParaRPr lang="vi-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3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C1EE1-39E8-44D7-866C-8E1EFA6E99C6}" type="datetimeFigureOut">
              <a:rPr lang="vi-VN" smtClean="0"/>
              <a:t>31/12/2022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915CA-F4A8-45B6-98B3-909C776D139F}" type="slidenum">
              <a:rPr lang="vi-VN" smtClean="0"/>
              <a:t>‹#›</a:t>
            </a:fld>
            <a:endParaRPr lang="vi-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29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C1EE1-39E8-44D7-866C-8E1EFA6E99C6}" type="datetimeFigureOut">
              <a:rPr lang="vi-VN" smtClean="0"/>
              <a:t>31/12/2022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4915CA-F4A8-45B6-98B3-909C776D139F}" type="slidenum">
              <a:rPr lang="vi-VN" smtClean="0"/>
              <a:t>‹#›</a:t>
            </a:fld>
            <a:endParaRPr lang="vi-VN"/>
          </a:p>
        </p:txBody>
      </p:sp>
    </p:spTree>
    <p:extLst>
      <p:ext uri="{BB962C8B-B14F-4D97-AF65-F5344CB8AC3E}">
        <p14:creationId xmlns:p14="http://schemas.microsoft.com/office/powerpoint/2010/main" val="135923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1C1EE1-39E8-44D7-866C-8E1EFA6E99C6}" type="datetimeFigureOut">
              <a:rPr lang="vi-VN" smtClean="0"/>
              <a:t>31/12/2022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915CA-F4A8-45B6-98B3-909C776D139F}" type="slidenum">
              <a:rPr lang="vi-VN" smtClean="0"/>
              <a:t>‹#›</a:t>
            </a:fld>
            <a:endParaRPr lang="vi-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20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1C1EE1-39E8-44D7-866C-8E1EFA6E99C6}" type="datetimeFigureOut">
              <a:rPr lang="vi-VN" smtClean="0"/>
              <a:t>31/12/2022</a:t>
            </a:fld>
            <a:endParaRPr lang="vi-VN"/>
          </a:p>
        </p:txBody>
      </p:sp>
      <p:sp>
        <p:nvSpPr>
          <p:cNvPr id="6" name="Footer Placeholder 5"/>
          <p:cNvSpPr>
            <a:spLocks noGrp="1"/>
          </p:cNvSpPr>
          <p:nvPr>
            <p:ph type="ftr" sz="quarter" idx="11"/>
          </p:nvPr>
        </p:nvSpPr>
        <p:spPr>
          <a:xfrm>
            <a:off x="1447382" y="318640"/>
            <a:ext cx="5541004" cy="320931"/>
          </a:xfrm>
        </p:spPr>
        <p:txBody>
          <a:bodyPr/>
          <a:lstStyle/>
          <a:p>
            <a:endParaRPr lang="vi-VN"/>
          </a:p>
        </p:txBody>
      </p:sp>
      <p:sp>
        <p:nvSpPr>
          <p:cNvPr id="7" name="Slide Number Placeholder 6"/>
          <p:cNvSpPr>
            <a:spLocks noGrp="1"/>
          </p:cNvSpPr>
          <p:nvPr>
            <p:ph type="sldNum" sz="quarter" idx="12"/>
          </p:nvPr>
        </p:nvSpPr>
        <p:spPr/>
        <p:txBody>
          <a:bodyPr/>
          <a:lstStyle/>
          <a:p>
            <a:fld id="{184915CA-F4A8-45B6-98B3-909C776D139F}" type="slidenum">
              <a:rPr lang="vi-VN" smtClean="0"/>
              <a:t>‹#›</a:t>
            </a:fld>
            <a:endParaRPr lang="vi-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078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1C1EE1-39E8-44D7-866C-8E1EFA6E99C6}" type="datetimeFigureOut">
              <a:rPr lang="vi-VN" smtClean="0"/>
              <a:t>31/12/2022</a:t>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84915CA-F4A8-45B6-98B3-909C776D139F}" type="slidenum">
              <a:rPr lang="vi-VN" smtClean="0"/>
              <a:t>‹#›</a:t>
            </a:fld>
            <a:endParaRPr lang="vi-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7020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9C06B1-439B-6F6A-9D78-DF1ABF39A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4DBFC4A1-0416-5FBD-BB10-54115DAB2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BA97828-FE3F-5F82-C209-478F94E13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1EE1-39E8-44D7-866C-8E1EFA6E99C6}" type="datetimeFigureOut">
              <a:rPr lang="vi-VN" smtClean="0"/>
              <a:t>31/12/2022</a:t>
            </a:fld>
            <a:endParaRPr lang="vi-VN"/>
          </a:p>
        </p:txBody>
      </p:sp>
      <p:sp>
        <p:nvSpPr>
          <p:cNvPr id="5" name="Footer Placeholder 4">
            <a:extLst>
              <a:ext uri="{FF2B5EF4-FFF2-40B4-BE49-F238E27FC236}">
                <a16:creationId xmlns:a16="http://schemas.microsoft.com/office/drawing/2014/main" id="{F61BF2DB-C975-86FD-3E65-FACF2319C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8D60CEEC-6648-6327-4C32-F0254B9BC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915CA-F4A8-45B6-98B3-909C776D139F}" type="slidenum">
              <a:rPr lang="vi-VN" smtClean="0"/>
              <a:t>‹#›</a:t>
            </a:fld>
            <a:endParaRPr lang="vi-VN"/>
          </a:p>
        </p:txBody>
      </p:sp>
    </p:spTree>
    <p:extLst>
      <p:ext uri="{BB962C8B-B14F-4D97-AF65-F5344CB8AC3E}">
        <p14:creationId xmlns:p14="http://schemas.microsoft.com/office/powerpoint/2010/main" val="24406206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png"/><Relationship Id="rId7"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AB861-A071-FCC5-B5CC-06D1E5DBC1EB}"/>
              </a:ext>
            </a:extLst>
          </p:cNvPr>
          <p:cNvSpPr>
            <a:spLocks noGrp="1"/>
          </p:cNvSpPr>
          <p:nvPr>
            <p:ph type="ctrTitle"/>
          </p:nvPr>
        </p:nvSpPr>
        <p:spPr>
          <a:xfrm>
            <a:off x="423932" y="445086"/>
            <a:ext cx="11415252" cy="2059505"/>
          </a:xfrm>
          <a:ln>
            <a:solidFill>
              <a:schemeClr val="bg1"/>
            </a:solidFill>
          </a:ln>
        </p:spPr>
        <p:txBody>
          <a:bodyPr>
            <a:normAutofit/>
          </a:bodyPr>
          <a:lstStyle/>
          <a:p>
            <a:r>
              <a:rPr lang="vi-VN" dirty="0"/>
              <a:t>Nhóm</a:t>
            </a:r>
            <a:r>
              <a:rPr lang="vi-VN"/>
              <a:t>: </a:t>
            </a:r>
            <a:r>
              <a:rPr lang="vi-VN" smtClean="0"/>
              <a:t>17</a:t>
            </a:r>
            <a:r>
              <a:rPr lang="en-US" smtClean="0"/>
              <a:t/>
            </a:r>
            <a:br>
              <a:rPr lang="en-US" smtClean="0"/>
            </a:br>
            <a:r>
              <a:rPr lang="en-US" smtClean="0">
                <a:latin typeface="Times New Roman" panose="02020603050405020304" pitchFamily="18" charset="0"/>
                <a:cs typeface="Times New Roman" panose="02020603050405020304" pitchFamily="18" charset="0"/>
              </a:rPr>
              <a:t>Chapter 18: </a:t>
            </a:r>
            <a:r>
              <a:rPr lang="vi-VN"/>
              <a:t>Irredundant </a:t>
            </a:r>
            <a:r>
              <a:rPr lang="vi-VN" smtClean="0"/>
              <a:t>Intervals</a:t>
            </a:r>
            <a:endParaRPr lang="vi-VN" dirty="0"/>
          </a:p>
        </p:txBody>
      </p:sp>
      <p:sp>
        <p:nvSpPr>
          <p:cNvPr id="6" name="TextBox 5">
            <a:extLst>
              <a:ext uri="{FF2B5EF4-FFF2-40B4-BE49-F238E27FC236}">
                <a16:creationId xmlns:a16="http://schemas.microsoft.com/office/drawing/2014/main" id="{8732B14D-D24E-FE53-34F8-68C7B0F2D623}"/>
              </a:ext>
            </a:extLst>
          </p:cNvPr>
          <p:cNvSpPr txBox="1"/>
          <p:nvPr/>
        </p:nvSpPr>
        <p:spPr>
          <a:xfrm>
            <a:off x="3842598" y="2998131"/>
            <a:ext cx="4577919" cy="1569660"/>
          </a:xfrm>
          <a:prstGeom prst="rect">
            <a:avLst/>
          </a:prstGeom>
          <a:noFill/>
        </p:spPr>
        <p:txBody>
          <a:bodyPr wrap="square" rtlCol="0">
            <a:spAutoFit/>
          </a:bodyPr>
          <a:lstStyle/>
          <a:p>
            <a:pPr algn="ctr"/>
            <a:r>
              <a:rPr lang="vi-VN" sz="2400" dirty="0"/>
              <a:t>Thành viên:</a:t>
            </a:r>
          </a:p>
          <a:p>
            <a:pPr algn="ctr"/>
            <a:r>
              <a:rPr lang="vi-VN" sz="2400" dirty="0"/>
              <a:t> Y Thu </a:t>
            </a:r>
            <a:r>
              <a:rPr lang="vi-VN" sz="2400" dirty="0" err="1"/>
              <a:t>My</a:t>
            </a:r>
            <a:r>
              <a:rPr lang="vi-VN" sz="2400" dirty="0"/>
              <a:t> </a:t>
            </a:r>
            <a:r>
              <a:rPr lang="vi-VN" sz="2400" dirty="0" err="1"/>
              <a:t>Niê</a:t>
            </a:r>
            <a:r>
              <a:rPr lang="vi-VN" sz="2400" dirty="0"/>
              <a:t> (2110908)</a:t>
            </a:r>
          </a:p>
          <a:p>
            <a:pPr algn="ctr"/>
            <a:r>
              <a:rPr lang="vi-VN" sz="2400" dirty="0"/>
              <a:t>Võ Minh Quân (21110618)</a:t>
            </a:r>
          </a:p>
          <a:p>
            <a:pPr algn="ctr"/>
            <a:r>
              <a:rPr lang="vi-VN" sz="2400" dirty="0"/>
              <a:t>Lưu Hoàng Phúc (21110602)</a:t>
            </a:r>
          </a:p>
        </p:txBody>
      </p:sp>
      <p:sp>
        <p:nvSpPr>
          <p:cNvPr id="7" name="TextBox 6">
            <a:extLst>
              <a:ext uri="{FF2B5EF4-FFF2-40B4-BE49-F238E27FC236}">
                <a16:creationId xmlns:a16="http://schemas.microsoft.com/office/drawing/2014/main" id="{E88BDBA3-39E4-A856-679B-7AB83AB54AA9}"/>
              </a:ext>
            </a:extLst>
          </p:cNvPr>
          <p:cNvSpPr txBox="1"/>
          <p:nvPr/>
        </p:nvSpPr>
        <p:spPr>
          <a:xfrm>
            <a:off x="3148613" y="5383161"/>
            <a:ext cx="5965890" cy="707886"/>
          </a:xfrm>
          <a:prstGeom prst="rect">
            <a:avLst/>
          </a:prstGeom>
          <a:noFill/>
        </p:spPr>
        <p:txBody>
          <a:bodyPr wrap="square" rtlCol="0">
            <a:spAutoFit/>
          </a:bodyPr>
          <a:lstStyle/>
          <a:p>
            <a:pPr algn="ctr"/>
            <a:r>
              <a:rPr lang="vi-VN" sz="2000" dirty="0"/>
              <a:t>Lớp: DASA230179_22_1_09</a:t>
            </a:r>
          </a:p>
          <a:p>
            <a:pPr algn="ctr"/>
            <a:r>
              <a:rPr lang="vi-VN" sz="2000" dirty="0"/>
              <a:t>Giảng viên: Huỳnh Xuân Phụng</a:t>
            </a:r>
          </a:p>
        </p:txBody>
      </p:sp>
    </p:spTree>
    <p:extLst>
      <p:ext uri="{BB962C8B-B14F-4D97-AF65-F5344CB8AC3E}">
        <p14:creationId xmlns:p14="http://schemas.microsoft.com/office/powerpoint/2010/main" val="22574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79057B-5E40-AA11-86A8-86343525587F}"/>
              </a:ext>
            </a:extLst>
          </p:cNvPr>
          <p:cNvSpPr/>
          <p:nvPr/>
        </p:nvSpPr>
        <p:spPr>
          <a:xfrm>
            <a:off x="692458" y="1003177"/>
            <a:ext cx="10937290" cy="4731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dirty="0"/>
              <a:t>Now we are ready for the coup de grace and the pièce de </a:t>
            </a:r>
            <a:r>
              <a:rPr lang="en-US" dirty="0" err="1"/>
              <a:t>résistance</a:t>
            </a:r>
            <a:r>
              <a:rPr lang="en-US" dirty="0"/>
              <a:t>: After the reduction algorithm has computed the irredundant generating family G = G</a:t>
            </a:r>
            <a:r>
              <a:rPr lang="en-US" baseline="-25000" dirty="0"/>
              <a:t>r</a:t>
            </a:r>
            <a:r>
              <a:rPr lang="en-US" dirty="0"/>
              <a:t> and the multiset S of minimal bad intervals, we can construct an irredundant subfamily F’ of F with |F’| = |G| by constructing a binary search tree as described in §9. The procedure is recursive, starting with an initial interval t = [0..n) that contains F: The tree defined for </a:t>
            </a:r>
            <a:r>
              <a:rPr lang="en-US" dirty="0" err="1"/>
              <a:t>F|t</a:t>
            </a:r>
            <a:r>
              <a:rPr lang="en-US" dirty="0"/>
              <a:t> is empty if </a:t>
            </a:r>
            <a:r>
              <a:rPr lang="en-US" dirty="0" err="1"/>
              <a:t>F|t</a:t>
            </a:r>
            <a:r>
              <a:rPr lang="en-US" dirty="0"/>
              <a:t> is empty. Otherwise it has a root node labeled with x and with any interval of </a:t>
            </a:r>
            <a:r>
              <a:rPr lang="en-US" dirty="0" err="1"/>
              <a:t>F|t</a:t>
            </a:r>
            <a:r>
              <a:rPr lang="en-US" dirty="0"/>
              <a:t> containing x, where x is an integer such that </a:t>
            </a:r>
            <a:r>
              <a:rPr lang="en-US" dirty="0" err="1"/>
              <a:t>N</a:t>
            </a:r>
            <a:r>
              <a:rPr lang="en-US" baseline="-25000" dirty="0" err="1"/>
              <a:t>x</a:t>
            </a:r>
            <a:r>
              <a:rPr lang="en-US" dirty="0" err="1"/>
              <a:t>G</a:t>
            </a:r>
            <a:r>
              <a:rPr lang="en-US" baseline="30000" dirty="0"/>
              <a:t>(t)</a:t>
            </a:r>
            <a:r>
              <a:rPr lang="en-US" dirty="0"/>
              <a:t>= 1; here G</a:t>
            </a:r>
            <a:r>
              <a:rPr lang="en-US" baseline="30000" dirty="0"/>
              <a:t>(t)</a:t>
            </a:r>
            <a:r>
              <a:rPr lang="en-US" dirty="0"/>
              <a:t> is the final generating set that is obtained when the reduction procedure is applied to </a:t>
            </a:r>
            <a:r>
              <a:rPr lang="en-US" dirty="0" err="1"/>
              <a:t>F|t</a:t>
            </a:r>
            <a:r>
              <a:rPr lang="en-US" dirty="0"/>
              <a:t>. A suitable interval containing x exists, because every element of G</a:t>
            </a:r>
            <a:r>
              <a:rPr lang="en-US" baseline="30000" dirty="0"/>
              <a:t>(t)</a:t>
            </a:r>
            <a:r>
              <a:rPr lang="en-US" dirty="0"/>
              <a:t> is an intersection of intervals in </a:t>
            </a:r>
            <a:r>
              <a:rPr lang="en-US" dirty="0" err="1"/>
              <a:t>F|t</a:t>
            </a:r>
            <a:r>
              <a:rPr lang="en-US" dirty="0"/>
              <a:t>. The left subtree of the root node is the binary search tree for </a:t>
            </a:r>
            <a:r>
              <a:rPr lang="vi-VN" dirty="0"/>
              <a:t>F|(t⋂[0 .. x))</a:t>
            </a:r>
            <a:r>
              <a:rPr lang="en-US" dirty="0"/>
              <a:t>;  the right subtree is the binary search tree for </a:t>
            </a:r>
            <a:r>
              <a:rPr lang="vi-VN" dirty="0"/>
              <a:t>F|(t⋂[x + l .. n)).</a:t>
            </a:r>
          </a:p>
          <a:p>
            <a:pPr lvl="0" algn="just"/>
            <a:r>
              <a:rPr lang="en-US" dirty="0"/>
              <a:t>The number of nodes in this tree is |G|. For if x is the integer in the label of the root, G has one interval  containing x, and its other intervals are </a:t>
            </a:r>
            <a:r>
              <a:rPr lang="vi-VN" dirty="0"/>
              <a:t>G|[0 .. x) </a:t>
            </a:r>
            <a:r>
              <a:rPr lang="en-US" dirty="0"/>
              <a:t>and</a:t>
            </a:r>
            <a:r>
              <a:rPr lang="vi-VN" dirty="0"/>
              <a:t> G|[x + 1 .. n). </a:t>
            </a:r>
            <a:r>
              <a:rPr lang="en-US" dirty="0"/>
              <a:t>The family G</a:t>
            </a:r>
            <a:r>
              <a:rPr lang="en-US" baseline="30000" dirty="0"/>
              <a:t>(t)</a:t>
            </a:r>
            <a:r>
              <a:rPr lang="en-US" dirty="0"/>
              <a:t> is not the same as </a:t>
            </a:r>
            <a:r>
              <a:rPr lang="en-US" dirty="0" err="1"/>
              <a:t>G|t</a:t>
            </a:r>
            <a:r>
              <a:rPr lang="en-US" dirty="0"/>
              <a:t>; but we do have </a:t>
            </a:r>
            <a:r>
              <a:rPr lang="vi-VN" dirty="0"/>
              <a:t>|G</a:t>
            </a:r>
            <a:r>
              <a:rPr lang="vi-VN" baseline="30000" dirty="0"/>
              <a:t>(t)</a:t>
            </a:r>
            <a:r>
              <a:rPr lang="vi-VN" dirty="0"/>
              <a:t>| = |</a:t>
            </a:r>
            <a:r>
              <a:rPr lang="vi-VN" dirty="0" err="1"/>
              <a:t>G|t</a:t>
            </a:r>
            <a:r>
              <a:rPr lang="vi-VN" dirty="0"/>
              <a:t>| </a:t>
            </a:r>
            <a:r>
              <a:rPr lang="en-US" dirty="0"/>
              <a:t>when t has the special form </a:t>
            </a:r>
            <a:r>
              <a:rPr lang="vi-VN" dirty="0"/>
              <a:t>[0 .. x) hoặc [x + 1 .. n)</a:t>
            </a:r>
            <a:r>
              <a:rPr lang="en-US" dirty="0"/>
              <a:t>, because in such cases </a:t>
            </a:r>
            <a:r>
              <a:rPr lang="vi-VN" dirty="0" err="1"/>
              <a:t>F↓s|t</a:t>
            </a:r>
            <a:r>
              <a:rPr lang="vi-VN" dirty="0"/>
              <a:t> </a:t>
            </a:r>
            <a:r>
              <a:rPr lang="en-US" dirty="0"/>
              <a:t>has the same cardinality as </a:t>
            </a:r>
            <a:r>
              <a:rPr lang="en-US" dirty="0" err="1"/>
              <a:t>F|t</a:t>
            </a:r>
            <a:r>
              <a:rPr lang="en-US" dirty="0"/>
              <a:t> when s is a minimal bad interval and </a:t>
            </a:r>
            <a:r>
              <a:rPr lang="vi-VN" dirty="0" err="1"/>
              <a:t>s⊄t</a:t>
            </a:r>
            <a:r>
              <a:rPr lang="en-US" dirty="0"/>
              <a:t>. For example, if </a:t>
            </a:r>
            <a:r>
              <a:rPr lang="vi-VN" dirty="0"/>
              <a:t>t = [0 .. x) </a:t>
            </a:r>
            <a:r>
              <a:rPr lang="en-US" dirty="0"/>
              <a:t>and</a:t>
            </a:r>
            <a:r>
              <a:rPr lang="vi-VN" dirty="0"/>
              <a:t> </a:t>
            </a:r>
            <a:r>
              <a:rPr lang="vi-VN" dirty="0" err="1"/>
              <a:t>b</a:t>
            </a:r>
            <a:r>
              <a:rPr lang="vi-VN" baseline="-25000" dirty="0" err="1"/>
              <a:t>j</a:t>
            </a:r>
            <a:r>
              <a:rPr lang="vi-VN" dirty="0"/>
              <a:t>&lt;x &lt;b</a:t>
            </a:r>
            <a:r>
              <a:rPr lang="vi-VN" baseline="-25000" dirty="0"/>
              <a:t>j+1</a:t>
            </a:r>
            <a:r>
              <a:rPr lang="en-US" dirty="0"/>
              <a:t>, we have</a:t>
            </a:r>
            <a:r>
              <a:rPr lang="vi-VN" dirty="0"/>
              <a:t> </a:t>
            </a:r>
            <a:r>
              <a:rPr lang="vi-VN" dirty="0" err="1"/>
              <a:t>F↓s|t</a:t>
            </a:r>
            <a:r>
              <a:rPr lang="vi-VN" dirty="0"/>
              <a:t> = </a:t>
            </a:r>
            <a:r>
              <a:rPr lang="vi-VN" dirty="0" err="1"/>
              <a:t>F|t</a:t>
            </a:r>
            <a:r>
              <a:rPr lang="vi-VN" dirty="0"/>
              <a:t> \ {[a</a:t>
            </a:r>
            <a:r>
              <a:rPr lang="vi-VN" baseline="-25000" dirty="0"/>
              <a:t>1</a:t>
            </a:r>
            <a:r>
              <a:rPr lang="vi-VN" dirty="0"/>
              <a:t> .. b</a:t>
            </a:r>
            <a:r>
              <a:rPr lang="vi-VN" baseline="-25000" dirty="0"/>
              <a:t>1</a:t>
            </a:r>
            <a:r>
              <a:rPr lang="vi-VN" dirty="0"/>
              <a:t>), ..., [</a:t>
            </a:r>
            <a:r>
              <a:rPr lang="vi-VN" dirty="0" err="1"/>
              <a:t>a</a:t>
            </a:r>
            <a:r>
              <a:rPr lang="vi-VN" baseline="-25000" dirty="0" err="1"/>
              <a:t>j</a:t>
            </a:r>
            <a:r>
              <a:rPr lang="vi-VN" dirty="0"/>
              <a:t> .. </a:t>
            </a:r>
            <a:r>
              <a:rPr lang="vi-VN" dirty="0" err="1"/>
              <a:t>b</a:t>
            </a:r>
            <a:r>
              <a:rPr lang="vi-VN" baseline="-25000" dirty="0" err="1"/>
              <a:t>j</a:t>
            </a:r>
            <a:r>
              <a:rPr lang="vi-VN" dirty="0"/>
              <a:t>)} ⋃ {[a</a:t>
            </a:r>
            <a:r>
              <a:rPr lang="vi-VN" baseline="-25000" dirty="0"/>
              <a:t>2</a:t>
            </a:r>
            <a:r>
              <a:rPr lang="vi-VN" dirty="0"/>
              <a:t>. . b</a:t>
            </a:r>
            <a:r>
              <a:rPr lang="vi-VN" baseline="-25000" dirty="0"/>
              <a:t>1</a:t>
            </a:r>
            <a:r>
              <a:rPr lang="vi-VN" dirty="0"/>
              <a:t>), ..., [</a:t>
            </a:r>
            <a:r>
              <a:rPr lang="vi-VN" dirty="0" err="1"/>
              <a:t>a</a:t>
            </a:r>
            <a:r>
              <a:rPr lang="vi-VN" baseline="-25000" dirty="0" err="1"/>
              <a:t>j</a:t>
            </a:r>
            <a:r>
              <a:rPr lang="vi-VN" baseline="-25000" dirty="0"/>
              <a:t> + l</a:t>
            </a:r>
            <a:r>
              <a:rPr lang="vi-VN" dirty="0"/>
              <a:t> .. </a:t>
            </a:r>
            <a:r>
              <a:rPr lang="vi-VN" dirty="0" err="1"/>
              <a:t>b</a:t>
            </a:r>
            <a:r>
              <a:rPr lang="vi-VN" baseline="-25000" dirty="0" err="1"/>
              <a:t>j</a:t>
            </a:r>
            <a:r>
              <a:rPr lang="vi-VN" dirty="0"/>
              <a:t>)}.</a:t>
            </a:r>
          </a:p>
        </p:txBody>
      </p:sp>
    </p:spTree>
    <p:extLst>
      <p:ext uri="{BB962C8B-B14F-4D97-AF65-F5344CB8AC3E}">
        <p14:creationId xmlns:p14="http://schemas.microsoft.com/office/powerpoint/2010/main" val="376675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665824-21C8-DA78-46E8-13AFE152CE16}"/>
              </a:ext>
            </a:extLst>
          </p:cNvPr>
          <p:cNvSpPr/>
          <p:nvPr/>
        </p:nvSpPr>
        <p:spPr>
          <a:xfrm>
            <a:off x="923277" y="1100830"/>
            <a:ext cx="10280342" cy="16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It is not necessary to compute each G</a:t>
            </a:r>
            <a:r>
              <a:rPr lang="en-US" baseline="30000" dirty="0"/>
              <a:t>(t)</a:t>
            </a:r>
            <a:r>
              <a:rPr lang="en-US" dirty="0"/>
              <a:t> from scratch by starting with Fit and applying the reduction algorithm until it converges, because the binary tree construction algorithm requires only a knowledge of the incidence function </a:t>
            </a:r>
            <a:r>
              <a:rPr lang="en-US" dirty="0" err="1"/>
              <a:t>N</a:t>
            </a:r>
            <a:r>
              <a:rPr lang="en-US" baseline="-25000" dirty="0" err="1"/>
              <a:t>x</a:t>
            </a:r>
            <a:r>
              <a:rPr lang="en-US" dirty="0" err="1"/>
              <a:t>G</a:t>
            </a:r>
            <a:r>
              <a:rPr lang="en-US" baseline="30000" dirty="0"/>
              <a:t>(t)</a:t>
            </a:r>
            <a:r>
              <a:rPr lang="en-US" dirty="0"/>
              <a:t>. This function is easy to compute, because N, </a:t>
            </a:r>
            <a:r>
              <a:rPr lang="vi-VN" dirty="0" err="1"/>
              <a:t>N</a:t>
            </a:r>
            <a:r>
              <a:rPr lang="vi-VN" baseline="-25000" dirty="0" err="1"/>
              <a:t>x</a:t>
            </a:r>
            <a:r>
              <a:rPr lang="vi-VN" dirty="0" err="1"/>
              <a:t>F↓s</a:t>
            </a:r>
            <a:r>
              <a:rPr lang="vi-VN" dirty="0"/>
              <a:t> = </a:t>
            </a:r>
            <a:r>
              <a:rPr lang="vi-VN" dirty="0" err="1"/>
              <a:t>N</a:t>
            </a:r>
            <a:r>
              <a:rPr lang="vi-VN" baseline="-25000" dirty="0" err="1"/>
              <a:t>x</a:t>
            </a:r>
            <a:r>
              <a:rPr lang="vi-VN" dirty="0" err="1"/>
              <a:t>F</a:t>
            </a:r>
            <a:r>
              <a:rPr lang="vi-VN" dirty="0"/>
              <a:t> - </a:t>
            </a:r>
            <a:r>
              <a:rPr lang="vi-VN" dirty="0" err="1"/>
              <a:t>N</a:t>
            </a:r>
            <a:r>
              <a:rPr lang="vi-VN" baseline="-25000" dirty="0" err="1"/>
              <a:t>x</a:t>
            </a:r>
            <a:r>
              <a:rPr lang="vi-VN" dirty="0" err="1"/>
              <a:t>s</a:t>
            </a:r>
            <a:r>
              <a:rPr lang="vi-VN" dirty="0"/>
              <a:t> </a:t>
            </a:r>
            <a:r>
              <a:rPr lang="en-US" dirty="0"/>
              <a:t>by §14; therefore </a:t>
            </a:r>
            <a:r>
              <a:rPr lang="vi-VN" dirty="0" err="1"/>
              <a:t>N</a:t>
            </a:r>
            <a:r>
              <a:rPr lang="vi-VN" baseline="-25000" dirty="0" err="1"/>
              <a:t>x</a:t>
            </a:r>
            <a:r>
              <a:rPr lang="vi-VN" dirty="0" err="1"/>
              <a:t>G</a:t>
            </a:r>
            <a:r>
              <a:rPr lang="vi-VN" baseline="30000" dirty="0"/>
              <a:t>(t)</a:t>
            </a:r>
            <a:r>
              <a:rPr lang="vi-VN" dirty="0"/>
              <a:t> = </a:t>
            </a:r>
            <a:r>
              <a:rPr lang="vi-VN" dirty="0" err="1"/>
              <a:t>N</a:t>
            </a:r>
            <a:r>
              <a:rPr lang="vi-VN" baseline="-25000" dirty="0" err="1"/>
              <a:t>x</a:t>
            </a:r>
            <a:r>
              <a:rPr lang="vi-VN" dirty="0" err="1"/>
              <a:t>F↓t</a:t>
            </a:r>
            <a:r>
              <a:rPr lang="vi-VN" dirty="0"/>
              <a:t> - </a:t>
            </a:r>
            <a:r>
              <a:rPr lang="vi-VN" dirty="0" err="1"/>
              <a:t>N</a:t>
            </a:r>
            <a:r>
              <a:rPr lang="vi-VN" baseline="-25000" dirty="0" err="1"/>
              <a:t>x</a:t>
            </a:r>
            <a:r>
              <a:rPr lang="vi-VN" dirty="0" err="1"/>
              <a:t>S|t</a:t>
            </a:r>
            <a:r>
              <a:rPr lang="vi-VN" dirty="0"/>
              <a:t>.</a:t>
            </a:r>
          </a:p>
        </p:txBody>
      </p:sp>
      <p:sp>
        <p:nvSpPr>
          <p:cNvPr id="8" name="Rectangle 7">
            <a:extLst>
              <a:ext uri="{FF2B5EF4-FFF2-40B4-BE49-F238E27FC236}">
                <a16:creationId xmlns:a16="http://schemas.microsoft.com/office/drawing/2014/main" id="{2108B6E6-9389-F8C0-1B5E-A39B154C0323}"/>
              </a:ext>
            </a:extLst>
          </p:cNvPr>
          <p:cNvSpPr/>
          <p:nvPr/>
        </p:nvSpPr>
        <p:spPr>
          <a:xfrm>
            <a:off x="923277" y="3082413"/>
            <a:ext cx="10280342" cy="15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All the basic ideas of </a:t>
            </a:r>
            <a:r>
              <a:rPr lang="en-US" dirty="0" err="1"/>
              <a:t>Franzblau</a:t>
            </a:r>
            <a:r>
              <a:rPr lang="en-US" dirty="0"/>
              <a:t> and </a:t>
            </a:r>
            <a:r>
              <a:rPr lang="en-US" dirty="0" err="1"/>
              <a:t>Kleitman's</a:t>
            </a:r>
            <a:r>
              <a:rPr lang="en-US" dirty="0"/>
              <a:t> algorithm have now been explained. But we must still carry out a careful analysis of some fine points of reduction that were claimed in the proof of the main theorem. If s and t are distinct minimal bad intervals, the lemma of §13 implies that no bad subintervals of t appear in F</a:t>
            </a:r>
            <a:r>
              <a:rPr lang="vi-VN" dirty="0"/>
              <a:t>↓</a:t>
            </a:r>
            <a:r>
              <a:rPr lang="en-US" dirty="0"/>
              <a:t>s; we also need to verify that t itself remains bad.</a:t>
            </a:r>
            <a:endParaRPr lang="vi-VN" dirty="0"/>
          </a:p>
        </p:txBody>
      </p:sp>
    </p:spTree>
    <p:extLst>
      <p:ext uri="{BB962C8B-B14F-4D97-AF65-F5344CB8AC3E}">
        <p14:creationId xmlns:p14="http://schemas.microsoft.com/office/powerpoint/2010/main" val="336037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A2A3B16-268B-864A-BFA9-CC887D8FF21D}"/>
                  </a:ext>
                </a:extLst>
              </p:cNvPr>
              <p:cNvSpPr/>
              <p:nvPr/>
            </p:nvSpPr>
            <p:spPr>
              <a:xfrm>
                <a:off x="479394" y="412956"/>
                <a:ext cx="11425562" cy="4922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sz="1800" b="1" dirty="0">
                    <a:effectLst/>
                    <a:latin typeface="+mj-lt"/>
                    <a:ea typeface="Yu Mincho" panose="02020400000000000000" pitchFamily="18" charset="-128"/>
                    <a:cs typeface="Times New Roman" panose="02020603050405020304" pitchFamily="18" charset="0"/>
                  </a:rPr>
                  <a:t>Lemma</a:t>
                </a:r>
                <a:r>
                  <a:rPr lang="en-US" sz="1800" dirty="0">
                    <a:effectLst/>
                    <a:latin typeface="+mj-lt"/>
                    <a:ea typeface="Yu Mincho" panose="02020400000000000000" pitchFamily="18" charset="-128"/>
                    <a:cs typeface="Times New Roman" panose="02020603050405020304" pitchFamily="18" charset="0"/>
                  </a:rPr>
                  <a:t>. If s and t are minimal bad intervals for F and s ≠ t, we have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F↓t↓s</a:t>
                </a:r>
                <a:r>
                  <a:rPr lang="en-US" sz="1800" dirty="0">
                    <a:effectLst/>
                    <a:latin typeface="+mj-lt"/>
                    <a:ea typeface="Yu Mincho" panose="02020400000000000000" pitchFamily="18" charset="-128"/>
                    <a:cs typeface="Times New Roman" panose="02020603050405020304" pitchFamily="18" charset="0"/>
                  </a:rPr>
                  <a:t>.</a:t>
                </a:r>
                <a:endParaRPr lang="vi-VN" sz="1800" dirty="0">
                  <a:effectLst/>
                  <a:latin typeface="+mj-lt"/>
                  <a:ea typeface="Yu Mincho" panose="02020400000000000000" pitchFamily="18" charset="-128"/>
                  <a:cs typeface="Times New Roman" panose="02020603050405020304" pitchFamily="18" charset="0"/>
                </a:endParaRPr>
              </a:p>
              <a:p>
                <a:pPr algn="just">
                  <a:lnSpc>
                    <a:spcPct val="107000"/>
                  </a:lnSpc>
                  <a:spcAft>
                    <a:spcPts val="800"/>
                  </a:spcAft>
                </a:pPr>
                <a:r>
                  <a:rPr lang="en-US" sz="1800" dirty="0">
                    <a:effectLst/>
                    <a:latin typeface="+mj-lt"/>
                    <a:ea typeface="Yu Mincho" panose="02020400000000000000" pitchFamily="18" charset="-128"/>
                    <a:cs typeface="Times New Roman" panose="02020603050405020304" pitchFamily="18" charset="0"/>
                  </a:rPr>
                  <a:t> Proof: Let the maximal intervals in F|s and </a:t>
                </a:r>
                <a:r>
                  <a:rPr lang="en-US" sz="1800" dirty="0" err="1">
                    <a:effectLst/>
                    <a:latin typeface="+mj-lt"/>
                    <a:ea typeface="Yu Mincho" panose="02020400000000000000" pitchFamily="18" charset="-128"/>
                    <a:cs typeface="Times New Roman" panose="02020603050405020304" pitchFamily="18" charset="0"/>
                  </a:rPr>
                  <a:t>F|t</a:t>
                </a:r>
                <a:r>
                  <a:rPr lang="en-US" sz="1800" dirty="0">
                    <a:effectLst/>
                    <a:latin typeface="+mj-lt"/>
                    <a:ea typeface="Yu Mincho" panose="02020400000000000000" pitchFamily="18" charset="-128"/>
                    <a:cs typeface="Times New Roman" panose="02020603050405020304" pitchFamily="18" charset="0"/>
                  </a:rPr>
                  <a:t> be [a</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a</a:t>
                </a:r>
                <a:r>
                  <a:rPr lang="en-US" sz="1800" baseline="-25000" dirty="0" err="1">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and [c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[c</a:t>
                </a:r>
                <a:r>
                  <a:rPr lang="en-US" sz="1800" baseline="-25000" dirty="0">
                    <a:effectLst/>
                    <a:latin typeface="+mj-lt"/>
                    <a:ea typeface="Yu Mincho" panose="02020400000000000000" pitchFamily="18" charset="-128"/>
                    <a:cs typeface="Times New Roman" panose="02020603050405020304" pitchFamily="18" charset="0"/>
                  </a:rPr>
                  <a:t>l</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l</a:t>
                </a:r>
                <a:r>
                  <a:rPr lang="en-US" sz="1800" dirty="0">
                    <a:effectLst/>
                    <a:latin typeface="+mj-lt"/>
                    <a:ea typeface="Yu Mincho" panose="02020400000000000000" pitchFamily="18" charset="-128"/>
                    <a:cs typeface="Times New Roman" panose="02020603050405020304" pitchFamily="18" charset="0"/>
                  </a:rPr>
                  <a:t>), respectively, where a</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&lt;c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The lemma is obvious unless F| (s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t) is nonempty, so we assume that 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&lt;b</a:t>
                </a:r>
                <a:r>
                  <a:rPr lang="en-US" sz="1800" baseline="-25000" dirty="0">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&lt;d</a:t>
                </a:r>
                <a:r>
                  <a:rPr lang="en-US" sz="1800" baseline="-25000" dirty="0">
                    <a:effectLst/>
                    <a:latin typeface="+mj-lt"/>
                    <a:ea typeface="Yu Mincho" panose="02020400000000000000" pitchFamily="18" charset="-128"/>
                    <a:cs typeface="Times New Roman" panose="02020603050405020304" pitchFamily="18" charset="0"/>
                  </a:rPr>
                  <a:t>l.</a:t>
                </a:r>
                <a:r>
                  <a:rPr lang="en-US" sz="1800" dirty="0">
                    <a:effectLst/>
                    <a:latin typeface="+mj-lt"/>
                    <a:ea typeface="Yu Mincho" panose="02020400000000000000" pitchFamily="18" charset="-128"/>
                    <a:cs typeface="Times New Roman" panose="02020603050405020304" pitchFamily="18" charset="0"/>
                  </a:rPr>
                  <a:t> Let x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t have </a:t>
                </a:r>
                <a:r>
                  <a:rPr lang="en-US" sz="1800" dirty="0" err="1">
                    <a:effectLst/>
                    <a:latin typeface="+mj-lt"/>
                    <a:ea typeface="Yu Mincho" panose="02020400000000000000" pitchFamily="18" charset="-128"/>
                    <a:cs typeface="Times New Roman" panose="02020603050405020304" pitchFamily="18" charset="0"/>
                  </a:rPr>
                  <a:t>N</a:t>
                </a:r>
                <a:r>
                  <a:rPr lang="en-US" sz="1800" baseline="-25000" dirty="0" err="1">
                    <a:effectLst/>
                    <a:latin typeface="+mj-lt"/>
                    <a:ea typeface="Yu Mincho" panose="02020400000000000000" pitchFamily="18" charset="-128"/>
                    <a:cs typeface="Times New Roman" panose="02020603050405020304" pitchFamily="18" charset="0"/>
                  </a:rPr>
                  <a:t>x</a:t>
                </a:r>
                <a:r>
                  <a:rPr lang="en-US" sz="1800" dirty="0" err="1">
                    <a:effectLst/>
                    <a:latin typeface="+mj-lt"/>
                    <a:ea typeface="Yu Mincho" panose="02020400000000000000" pitchFamily="18" charset="-128"/>
                    <a:cs typeface="Times New Roman" panose="02020603050405020304" pitchFamily="18" charset="0"/>
                  </a:rPr>
                  <a:t>F</a:t>
                </a:r>
                <a:r>
                  <a:rPr lang="en-US" sz="1800" dirty="0">
                    <a:effectLst/>
                    <a:latin typeface="+mj-lt"/>
                    <a:ea typeface="Yu Mincho" panose="02020400000000000000" pitchFamily="18" charset="-128"/>
                    <a:cs typeface="Times New Roman" panose="02020603050405020304" pitchFamily="18" charset="0"/>
                  </a:rPr>
                  <a:t>|(s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t) = 1, and let f be the interval of F|(s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t) that contains x. Let p be maximal with a</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&lt;c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and let q be minimal with </a:t>
                </a:r>
                <a:r>
                  <a:rPr lang="en-US" sz="1800" dirty="0" err="1">
                    <a:effectLst/>
                    <a:latin typeface="+mj-lt"/>
                    <a:ea typeface="Yu Mincho" panose="02020400000000000000" pitchFamily="18" charset="-128"/>
                    <a:cs typeface="Times New Roman" panose="02020603050405020304" pitchFamily="18" charset="0"/>
                  </a:rPr>
                  <a:t>d</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&gt; b</a:t>
                </a:r>
                <a:r>
                  <a:rPr lang="en-US" sz="1800" baseline="-25000" dirty="0">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Since </a:t>
                </a:r>
                <a:r>
                  <a:rPr lang="en-US" sz="1800" dirty="0" err="1">
                    <a:effectLst/>
                    <a:latin typeface="+mj-lt"/>
                    <a:ea typeface="Yu Mincho" panose="02020400000000000000" pitchFamily="18" charset="-128"/>
                    <a:cs typeface="Times New Roman" panose="02020603050405020304" pitchFamily="18" charset="0"/>
                  </a:rPr>
                  <a:t>N</a:t>
                </a:r>
                <a:r>
                  <a:rPr lang="en-US" sz="1800" baseline="-25000" dirty="0" err="1">
                    <a:effectLst/>
                    <a:latin typeface="+mj-lt"/>
                    <a:ea typeface="Yu Mincho" panose="02020400000000000000" pitchFamily="18" charset="-128"/>
                    <a:cs typeface="Times New Roman" panose="02020603050405020304" pitchFamily="18" charset="0"/>
                  </a:rPr>
                  <a:t>x</a:t>
                </a:r>
                <a:r>
                  <a:rPr lang="en-US" sz="1800" dirty="0" err="1">
                    <a:effectLst/>
                    <a:latin typeface="+mj-lt"/>
                    <a:ea typeface="Yu Mincho" panose="02020400000000000000" pitchFamily="18" charset="-128"/>
                    <a:cs typeface="Times New Roman" panose="02020603050405020304" pitchFamily="18" charset="0"/>
                  </a:rPr>
                  <a:t>F|s</a:t>
                </a:r>
                <a:r>
                  <a:rPr lang="en-US" sz="1800" dirty="0">
                    <a:effectLst/>
                    <a:latin typeface="+mj-lt"/>
                    <a:ea typeface="Yu Mincho" panose="02020400000000000000" pitchFamily="18" charset="-128"/>
                    <a:cs typeface="Times New Roman" panose="02020603050405020304" pitchFamily="18" charset="0"/>
                  </a:rPr>
                  <a:t>&gt; 1, there is an interval [</a:t>
                </a:r>
                <a:r>
                  <a:rPr lang="en-US" sz="1800" dirty="0" err="1">
                    <a:effectLst/>
                    <a:latin typeface="+mj-lt"/>
                    <a:ea typeface="Yu Mincho" panose="02020400000000000000" pitchFamily="18" charset="-128"/>
                    <a:cs typeface="Times New Roman" panose="02020603050405020304" pitchFamily="18" charset="0"/>
                  </a:rPr>
                  <a:t>a</a:t>
                </a:r>
                <a:r>
                  <a:rPr lang="en-US" sz="1800" baseline="-25000" dirty="0" err="1">
                    <a:effectLst/>
                    <a:latin typeface="+mj-lt"/>
                    <a:ea typeface="Yu Mincho" panose="02020400000000000000" pitchFamily="18" charset="-128"/>
                    <a:cs typeface="Times New Roman" panose="02020603050405020304" pitchFamily="18" charset="0"/>
                  </a:rPr>
                  <a:t>j</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b</a:t>
                </a:r>
                <a:r>
                  <a:rPr lang="en-US" sz="1800" baseline="-25000" dirty="0" err="1">
                    <a:effectLst/>
                    <a:latin typeface="+mj-lt"/>
                    <a:ea typeface="Yu Mincho" panose="02020400000000000000" pitchFamily="18" charset="-128"/>
                    <a:cs typeface="Times New Roman" panose="02020603050405020304" pitchFamily="18" charset="0"/>
                  </a:rPr>
                  <a:t>j</a:t>
                </a:r>
                <a:r>
                  <a:rPr lang="en-US" sz="1800" dirty="0">
                    <a:effectLst/>
                    <a:latin typeface="+mj-lt"/>
                    <a:ea typeface="Yu Mincho" panose="02020400000000000000" pitchFamily="18" charset="-128"/>
                    <a:cs typeface="Times New Roman" panose="02020603050405020304" pitchFamily="18" charset="0"/>
                  </a:rPr>
                  <a:t>) containing x with </a:t>
                </a:r>
                <a:r>
                  <a:rPr lang="en-US" sz="1800" dirty="0" err="1">
                    <a:effectLst/>
                    <a:latin typeface="+mj-lt"/>
                    <a:ea typeface="Yu Mincho" panose="02020400000000000000" pitchFamily="18" charset="-128"/>
                    <a:cs typeface="Times New Roman" panose="02020603050405020304" pitchFamily="18" charset="0"/>
                  </a:rPr>
                  <a:t>j≤p</a:t>
                </a:r>
                <a:r>
                  <a:rPr lang="en-US" sz="1800" dirty="0">
                    <a:effectLst/>
                    <a:latin typeface="+mj-lt"/>
                    <a:ea typeface="Yu Mincho" panose="02020400000000000000" pitchFamily="18" charset="-128"/>
                    <a:cs typeface="Times New Roman" panose="02020603050405020304" pitchFamily="18" charset="0"/>
                  </a:rPr>
                  <a:t>; thus x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[a</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Similarly x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d</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Furthermore, if p &lt;k we have [a</a:t>
                </a:r>
                <a:r>
                  <a:rPr lang="en-US" sz="1800" baseline="-25000" dirty="0">
                    <a:effectLst/>
                    <a:latin typeface="+mj-lt"/>
                    <a:ea typeface="Yu Mincho" panose="02020400000000000000" pitchFamily="18" charset="-128"/>
                    <a:cs typeface="Times New Roman" panose="02020603050405020304" pitchFamily="18" charset="0"/>
                  </a:rPr>
                  <a:t>p + 1 </a:t>
                </a:r>
                <a:r>
                  <a:rPr lang="en-US" sz="1800" dirty="0">
                    <a:effectLst/>
                    <a:latin typeface="+mj-lt"/>
                    <a:ea typeface="Yu Mincho" panose="02020400000000000000" pitchFamily="18" charset="-128"/>
                    <a:cs typeface="Times New Roman" panose="02020603050405020304" pitchFamily="18" charset="0"/>
                  </a:rPr>
                  <a:t>.. b</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effectLst/>
                    <a:latin typeface="+mj-lt"/>
                    <a:ea typeface="Yu Mincho" panose="02020400000000000000" pitchFamily="18" charset="-128"/>
                    <a:cs typeface="Times New Roman" panose="02020603050405020304" pitchFamily="18" charset="0"/>
                  </a:rPr>
                  <a:t> 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t; hence either ((a</a:t>
                </a:r>
                <a:r>
                  <a:rPr lang="en-US" sz="1800" baseline="-25000" dirty="0">
                    <a:effectLst/>
                    <a:latin typeface="+mj-lt"/>
                    <a:ea typeface="Yu Mincho" panose="02020400000000000000" pitchFamily="18" charset="-128"/>
                    <a:cs typeface="Times New Roman" panose="02020603050405020304" pitchFamily="18" charset="0"/>
                  </a:rPr>
                  <a:t>p + 1 </a:t>
                </a:r>
                <a:r>
                  <a:rPr lang="en-US" sz="1800" dirty="0">
                    <a:effectLst/>
                    <a:latin typeface="+mj-lt"/>
                    <a:ea typeface="Yu Mincho" panose="02020400000000000000" pitchFamily="18" charset="-128"/>
                    <a:cs typeface="Times New Roman" panose="02020603050405020304" pitchFamily="18" charset="0"/>
                  </a:rPr>
                  <a:t>.. b</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f or a</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&gt; x. If q&gt; 1 we have either [c</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f or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≤x.</a:t>
                </a:r>
                <a:endParaRPr lang="vi-VN" sz="1800" dirty="0">
                  <a:effectLst/>
                  <a:latin typeface="+mj-lt"/>
                  <a:ea typeface="Yu Mincho" panose="02020400000000000000" pitchFamily="18" charset="-128"/>
                  <a:cs typeface="Times New Roman" panose="02020603050405020304" pitchFamily="18" charset="0"/>
                </a:endParaRPr>
              </a:p>
              <a:p>
                <a:pPr algn="just">
                  <a:lnSpc>
                    <a:spcPct val="107000"/>
                  </a:lnSpc>
                  <a:spcAft>
                    <a:spcPts val="800"/>
                  </a:spcAft>
                </a:pPr>
                <a:r>
                  <a:rPr lang="en-US" sz="1800" dirty="0">
                    <a:effectLst/>
                    <a:latin typeface="+mj-lt"/>
                    <a:ea typeface="Yu Mincho" panose="02020400000000000000" pitchFamily="18" charset="-128"/>
                    <a:cs typeface="Times New Roman" panose="02020603050405020304" pitchFamily="18" charset="0"/>
                  </a:rPr>
                  <a:t> If p = k or f ≠ [a</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any newly added intervals [</a:t>
                </a:r>
                <a:r>
                  <a:rPr lang="en-US" sz="1800" dirty="0" err="1">
                    <a:effectLst/>
                    <a:latin typeface="+mj-lt"/>
                    <a:ea typeface="Yu Mincho" panose="02020400000000000000" pitchFamily="18" charset="-128"/>
                    <a:cs typeface="Times New Roman" panose="02020603050405020304" pitchFamily="18" charset="0"/>
                  </a:rPr>
                  <a:t>a</a:t>
                </a:r>
                <a:r>
                  <a:rPr lang="en-US" sz="1800" baseline="-25000" dirty="0" err="1">
                    <a:effectLst/>
                    <a:latin typeface="+mj-lt"/>
                    <a:ea typeface="Yu Mincho" panose="02020400000000000000" pitchFamily="18" charset="-128"/>
                    <a:cs typeface="Times New Roman" panose="02020603050405020304" pitchFamily="18" charset="0"/>
                  </a:rPr>
                  <a:t>j</a:t>
                </a:r>
                <a:r>
                  <a:rPr lang="en-US" sz="1800" baseline="-25000" dirty="0">
                    <a:effectLst/>
                    <a:latin typeface="+mj-lt"/>
                    <a:ea typeface="Yu Mincho" panose="02020400000000000000" pitchFamily="18" charset="-128"/>
                    <a:cs typeface="Times New Roman" panose="02020603050405020304" pitchFamily="18" charset="0"/>
                  </a:rPr>
                  <a:t> + 1</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b</a:t>
                </a:r>
                <a:r>
                  <a:rPr lang="en-US" sz="1800" baseline="-25000" dirty="0" err="1">
                    <a:effectLst/>
                    <a:latin typeface="+mj-lt"/>
                    <a:ea typeface="Yu Mincho" panose="02020400000000000000" pitchFamily="18" charset="-128"/>
                    <a:cs typeface="Times New Roman" panose="02020603050405020304" pitchFamily="18" charset="0"/>
                  </a:rPr>
                  <a:t>j</a:t>
                </a:r>
                <a:r>
                  <a:rPr lang="en-US" sz="1800" dirty="0">
                    <a:effectLst/>
                    <a:latin typeface="+mj-lt"/>
                    <a:ea typeface="Yu Mincho" panose="02020400000000000000" pitchFamily="18" charset="-128"/>
                    <a:cs typeface="Times New Roman" panose="02020603050405020304" pitchFamily="18" charset="0"/>
                  </a:rPr>
                  <a:t>) for </a:t>
                </a:r>
                <a:r>
                  <a:rPr lang="en-US" sz="1800" dirty="0" err="1">
                    <a:effectLst/>
                    <a:latin typeface="+mj-lt"/>
                    <a:ea typeface="Yu Mincho" panose="02020400000000000000" pitchFamily="18" charset="-128"/>
                    <a:cs typeface="Times New Roman" panose="02020603050405020304" pitchFamily="18" charset="0"/>
                  </a:rPr>
                  <a:t>p≤j</a:t>
                </a:r>
                <a:r>
                  <a:rPr lang="en-US" sz="1800" dirty="0">
                    <a:effectLst/>
                    <a:latin typeface="+mj-lt"/>
                    <a:ea typeface="Yu Mincho" panose="02020400000000000000" pitchFamily="18" charset="-128"/>
                    <a:cs typeface="Times New Roman" panose="02020603050405020304" pitchFamily="18" charset="0"/>
                  </a:rPr>
                  <a:t>&lt;k in F↓s are properly contained in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d</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so they remain in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Thus we can easily describe the compound operation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in detail: Delete [a</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a</a:t>
                </a:r>
                <a:r>
                  <a:rPr lang="en-US" sz="1800" baseline="-25000" dirty="0" err="1">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insert [a</a:t>
                </a:r>
                <a:r>
                  <a:rPr lang="en-US" sz="1800" baseline="-25000" dirty="0">
                    <a:effectLst/>
                    <a:latin typeface="+mj-lt"/>
                    <a:ea typeface="Yu Mincho" panose="02020400000000000000" pitchFamily="18" charset="-128"/>
                    <a:cs typeface="Times New Roman" panose="02020603050405020304" pitchFamily="18" charset="0"/>
                  </a:rPr>
                  <a:t>2</a:t>
                </a:r>
                <a:r>
                  <a:rPr lang="en-US" sz="1800" dirty="0">
                    <a:effectLst/>
                    <a:latin typeface="+mj-lt"/>
                    <a:ea typeface="Yu Mincho" panose="02020400000000000000" pitchFamily="18" charset="-128"/>
                    <a:cs typeface="Times New Roman" panose="02020603050405020304" pitchFamily="18" charset="0"/>
                  </a:rPr>
                  <a:t> ..b</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a</a:t>
                </a:r>
                <a:r>
                  <a:rPr lang="en-US" sz="1800" baseline="-25000" dirty="0" err="1">
                    <a:effectLst/>
                    <a:latin typeface="+mj-lt"/>
                    <a:ea typeface="Yu Mincho" panose="02020400000000000000" pitchFamily="18" charset="-128"/>
                    <a:cs typeface="Times New Roman" panose="02020603050405020304" pitchFamily="18" charset="0"/>
                  </a:rPr>
                  <a:t>k</a:t>
                </a:r>
                <a:r>
                  <a:rPr lang="en-US" sz="1800" dirty="0">
                    <a:effectLst/>
                    <a:latin typeface="+mj-lt"/>
                    <a:ea typeface="Yu Mincho" panose="02020400000000000000" pitchFamily="18" charset="-128"/>
                    <a:cs typeface="Times New Roman" panose="02020603050405020304" pitchFamily="18" charset="0"/>
                  </a:rPr>
                  <a:t> ..b</a:t>
                </a:r>
                <a:r>
                  <a:rPr lang="en-US" sz="1800" baseline="-25000" dirty="0">
                    <a:effectLst/>
                    <a:latin typeface="+mj-lt"/>
                    <a:ea typeface="Yu Mincho" panose="02020400000000000000" pitchFamily="18" charset="-128"/>
                    <a:cs typeface="Times New Roman" panose="02020603050405020304" pitchFamily="18" charset="0"/>
                  </a:rPr>
                  <a:t>k-1</a:t>
                </a:r>
                <a:r>
                  <a:rPr lang="en-US" sz="1800" dirty="0">
                    <a:effectLst/>
                    <a:latin typeface="+mj-lt"/>
                    <a:ea typeface="Yu Mincho" panose="02020400000000000000" pitchFamily="18" charset="-128"/>
                    <a:cs typeface="Times New Roman" panose="02020603050405020304" pitchFamily="18" charset="0"/>
                  </a:rPr>
                  <a:t>); delete [c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insert [c</a:t>
                </a:r>
                <a:r>
                  <a:rPr lang="en-US" sz="1800" baseline="-25000" dirty="0">
                    <a:effectLst/>
                    <a:latin typeface="+mj-lt"/>
                    <a:ea typeface="Yu Mincho" panose="02020400000000000000" pitchFamily="18" charset="-128"/>
                    <a:cs typeface="Times New Roman" panose="02020603050405020304" pitchFamily="18" charset="0"/>
                  </a:rPr>
                  <a:t>2</a:t>
                </a:r>
                <a:r>
                  <a:rPr lang="en-US" sz="1800" dirty="0">
                    <a:effectLst/>
                    <a:latin typeface="+mj-lt"/>
                    <a:ea typeface="Yu Mincho" panose="02020400000000000000" pitchFamily="18" charset="-128"/>
                    <a:cs typeface="Times New Roman" panose="02020603050405020304" pitchFamily="18" charset="0"/>
                  </a:rPr>
                  <a:t> ..d</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[c</a:t>
                </a:r>
                <a:r>
                  <a:rPr lang="en-US" sz="1800" baseline="-25000" dirty="0">
                    <a:effectLst/>
                    <a:latin typeface="+mj-lt"/>
                    <a:ea typeface="Yu Mincho" panose="02020400000000000000" pitchFamily="18" charset="-128"/>
                    <a:cs typeface="Times New Roman" panose="02020603050405020304" pitchFamily="18" charset="0"/>
                  </a:rPr>
                  <a:t>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l-1</a:t>
                </a:r>
                <a:r>
                  <a:rPr lang="en-US" sz="1800" dirty="0">
                    <a:effectLst/>
                    <a:latin typeface="+mj-lt"/>
                    <a:ea typeface="Yu Mincho" panose="02020400000000000000" pitchFamily="18" charset="-128"/>
                    <a:cs typeface="Times New Roman" panose="02020603050405020304" pitchFamily="18" charset="0"/>
                  </a:rPr>
                  <a:t>).</a:t>
                </a:r>
                <a:endParaRPr lang="vi-VN" sz="1800" dirty="0">
                  <a:effectLst/>
                  <a:latin typeface="+mj-lt"/>
                  <a:ea typeface="Yu Mincho" panose="02020400000000000000" pitchFamily="18" charset="-128"/>
                  <a:cs typeface="Times New Roman" panose="02020603050405020304" pitchFamily="18" charset="0"/>
                </a:endParaRPr>
              </a:p>
              <a:p>
                <a:pPr algn="just">
                  <a:lnSpc>
                    <a:spcPct val="107000"/>
                  </a:lnSpc>
                  <a:spcAft>
                    <a:spcPts val="800"/>
                  </a:spcAft>
                </a:pPr>
                <a:r>
                  <a:rPr lang="en-US" sz="1800" dirty="0">
                    <a:effectLst/>
                    <a:latin typeface="+mj-lt"/>
                    <a:ea typeface="Yu Mincho" panose="02020400000000000000" pitchFamily="18" charset="-128"/>
                    <a:cs typeface="Times New Roman" panose="02020603050405020304" pitchFamily="18" charset="0"/>
                  </a:rPr>
                  <a:t> No two of these intervals are identical, so </a:t>
                </a:r>
                <a:r>
                  <a:rPr lang="en-US" sz="1800" dirty="0" err="1">
                    <a:effectLst/>
                    <a:latin typeface="+mj-lt"/>
                    <a:ea typeface="Yu Mincho" panose="02020400000000000000" pitchFamily="18" charset="-128"/>
                    <a:cs typeface="Times New Roman" panose="02020603050405020304" pitchFamily="18" charset="0"/>
                  </a:rPr>
                  <a:t>F↓t↓s</a:t>
                </a:r>
                <a:r>
                  <a:rPr lang="en-US" sz="1800" dirty="0">
                    <a:effectLst/>
                    <a:latin typeface="+mj-lt"/>
                    <a:ea typeface="Yu Mincho" panose="02020400000000000000" pitchFamily="18" charset="-128"/>
                    <a:cs typeface="Times New Roman" panose="02020603050405020304" pitchFamily="18" charset="0"/>
                  </a:rPr>
                  <a:t> gives the same result. (If f = [c</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the family </a:t>
                </a:r>
                <a:r>
                  <a:rPr lang="en-US" sz="1800" dirty="0" err="1">
                    <a:effectLst/>
                    <a:latin typeface="+mj-lt"/>
                    <a:ea typeface="Yu Mincho" panose="02020400000000000000" pitchFamily="18" charset="-128"/>
                    <a:cs typeface="Times New Roman" panose="02020603050405020304" pitchFamily="18" charset="0"/>
                  </a:rPr>
                  <a:t>F↓t</a:t>
                </a:r>
                <a:r>
                  <a:rPr lang="en-US" sz="1800" dirty="0">
                    <a:effectLst/>
                    <a:latin typeface="+mj-lt"/>
                    <a:ea typeface="Yu Mincho" panose="02020400000000000000" pitchFamily="18" charset="-128"/>
                    <a:cs typeface="Times New Roman" panose="02020603050405020304" pitchFamily="18" charset="0"/>
                  </a:rPr>
                  <a:t> has f replaced by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f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[a</a:t>
                </a:r>
                <a:r>
                  <a:rPr lang="en-US" sz="1800" baseline="-25000" dirty="0">
                    <a:effectLst/>
                    <a:latin typeface="+mj-lt"/>
                    <a:ea typeface="Yu Mincho" panose="02020400000000000000" pitchFamily="18" charset="-128"/>
                    <a:cs typeface="Times New Roman" panose="02020603050405020304" pitchFamily="18" charset="0"/>
                  </a:rPr>
                  <a:t>i</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i</a:t>
                </a:r>
                <a:r>
                  <a:rPr lang="en-US" sz="1800" dirty="0">
                    <a:effectLst/>
                    <a:latin typeface="+mj-lt"/>
                    <a:ea typeface="Yu Mincho" panose="02020400000000000000" pitchFamily="18" charset="-128"/>
                    <a:cs typeface="Times New Roman" panose="02020603050405020304" pitchFamily="18" charset="0"/>
                  </a:rPr>
                  <a:t>) for some </a:t>
                </a:r>
                <a:r>
                  <a:rPr lang="en-US" sz="1800" dirty="0" err="1">
                    <a:effectLst/>
                    <a:latin typeface="+mj-lt"/>
                    <a:ea typeface="Yu Mincho" panose="02020400000000000000" pitchFamily="18" charset="-128"/>
                    <a:cs typeface="Times New Roman" panose="02020603050405020304" pitchFamily="18" charset="0"/>
                  </a:rPr>
                  <a:t>i</a:t>
                </a:r>
                <a:r>
                  <a:rPr lang="en-US" sz="1800" dirty="0">
                    <a:effectLst/>
                    <a:latin typeface="+mj-lt"/>
                    <a:ea typeface="Yu Mincho" panose="02020400000000000000" pitchFamily="18" charset="-128"/>
                    <a:cs typeface="Times New Roman" panose="02020603050405020304" pitchFamily="18" charset="0"/>
                  </a:rPr>
                  <a:t> ≤ p, so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is not maximal in </a:t>
                </a:r>
                <a:r>
                  <a:rPr lang="en-US" sz="1800" dirty="0" err="1">
                    <a:effectLst/>
                    <a:latin typeface="+mj-lt"/>
                    <a:ea typeface="Yu Mincho" panose="02020400000000000000" pitchFamily="18" charset="-128"/>
                    <a:cs typeface="Times New Roman" panose="02020603050405020304" pitchFamily="18" charset="0"/>
                  </a:rPr>
                  <a:t>F↓t↓s</a:t>
                </a:r>
                <a:r>
                  <a:rPr lang="vi-VN" sz="1800" dirty="0">
                    <a:effectLst/>
                    <a:latin typeface="+mj-lt"/>
                    <a:ea typeface="Yu Mincho" panose="02020400000000000000" pitchFamily="18" charset="-128"/>
                    <a:cs typeface="Times New Roman" panose="02020603050405020304" pitchFamily="18" charset="0"/>
                  </a:rPr>
                  <a:t>)</a:t>
                </a:r>
                <a:r>
                  <a:rPr lang="en-US" sz="1800" dirty="0">
                    <a:effectLst/>
                    <a:latin typeface="+mj-lt"/>
                    <a:ea typeface="Yu Mincho" panose="02020400000000000000" pitchFamily="18" charset="-128"/>
                    <a:cs typeface="Times New Roman" panose="02020603050405020304" pitchFamily="18" charset="0"/>
                  </a:rPr>
                  <a:t>.</a:t>
                </a:r>
                <a:endParaRPr lang="vi-VN" sz="1800" dirty="0">
                  <a:effectLst/>
                  <a:latin typeface="+mj-lt"/>
                  <a:ea typeface="Yu Mincho" panose="02020400000000000000" pitchFamily="18" charset="-128"/>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9A2A3B16-268B-864A-BFA9-CC887D8FF21D}"/>
                  </a:ext>
                </a:extLst>
              </p:cNvPr>
              <p:cNvSpPr>
                <a:spLocks noRot="1" noChangeAspect="1" noMove="1" noResize="1" noEditPoints="1" noAdjustHandles="1" noChangeArrowheads="1" noChangeShapeType="1" noTextEdit="1"/>
              </p:cNvSpPr>
              <p:nvPr/>
            </p:nvSpPr>
            <p:spPr>
              <a:xfrm>
                <a:off x="479394" y="412956"/>
                <a:ext cx="11425562" cy="4922524"/>
              </a:xfrm>
              <a:prstGeom prst="rect">
                <a:avLst/>
              </a:prstGeom>
              <a:blipFill>
                <a:blip r:embed="rId2"/>
                <a:stretch>
                  <a:fillRect l="-426" r="-320"/>
                </a:stretch>
              </a:blipFill>
            </p:spPr>
            <p:txBody>
              <a:bodyPr/>
              <a:lstStyle/>
              <a:p>
                <a:r>
                  <a:rPr lang="en-US">
                    <a:noFill/>
                  </a:rPr>
                  <a:t> </a:t>
                </a:r>
              </a:p>
            </p:txBody>
          </p:sp>
        </mc:Fallback>
      </mc:AlternateContent>
    </p:spTree>
    <p:extLst>
      <p:ext uri="{BB962C8B-B14F-4D97-AF65-F5344CB8AC3E}">
        <p14:creationId xmlns:p14="http://schemas.microsoft.com/office/powerpoint/2010/main" val="202611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8624A-488A-A86B-037C-2DB22B337914}"/>
              </a:ext>
            </a:extLst>
          </p:cNvPr>
          <p:cNvSpPr/>
          <p:nvPr/>
        </p:nvSpPr>
        <p:spPr>
          <a:xfrm>
            <a:off x="798990" y="355108"/>
            <a:ext cx="10653203" cy="107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effectLst/>
                <a:latin typeface="+mj-lt"/>
                <a:ea typeface="Yu Mincho" panose="02020400000000000000" pitchFamily="18" charset="-128"/>
                <a:cs typeface="Times New Roman" panose="02020603050405020304" pitchFamily="18" charset="0"/>
              </a:rPr>
              <a:t>The remaining case f = [a</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[c</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needs to be considered specially, since we can't delete this interval twice. The following picture might help clarify the situation:</a:t>
            </a:r>
            <a:endParaRPr lang="vi-VN" sz="1800" dirty="0">
              <a:effectLst/>
              <a:latin typeface="+mj-lt"/>
              <a:ea typeface="Yu Mincho" panose="02020400000000000000" pitchFamily="18" charset="-128"/>
              <a:cs typeface="Times New Roman" panose="02020603050405020304" pitchFamily="18" charset="0"/>
            </a:endParaRPr>
          </a:p>
        </p:txBody>
      </p:sp>
      <p:pic>
        <p:nvPicPr>
          <p:cNvPr id="5" name="Picture 4">
            <a:extLst>
              <a:ext uri="{FF2B5EF4-FFF2-40B4-BE49-F238E27FC236}">
                <a16:creationId xmlns:a16="http://schemas.microsoft.com/office/drawing/2014/main" id="{2C1A5D4B-E21B-4E80-5FF9-826195850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45" y="1942351"/>
            <a:ext cx="9479691" cy="3830137"/>
          </a:xfrm>
          <a:prstGeom prst="rect">
            <a:avLst/>
          </a:prstGeom>
          <a:solidFill>
            <a:schemeClr val="bg1"/>
          </a:solidFill>
          <a:ln>
            <a:solidFill>
              <a:srgbClr val="FF0000"/>
            </a:solidFill>
          </a:ln>
        </p:spPr>
      </p:pic>
    </p:spTree>
    <p:extLst>
      <p:ext uri="{BB962C8B-B14F-4D97-AF65-F5344CB8AC3E}">
        <p14:creationId xmlns:p14="http://schemas.microsoft.com/office/powerpoint/2010/main" val="379304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7CE5FB-7C23-EC53-4240-800E003AD29E}"/>
              </a:ext>
            </a:extLst>
          </p:cNvPr>
          <p:cNvSpPr/>
          <p:nvPr/>
        </p:nvSpPr>
        <p:spPr>
          <a:xfrm>
            <a:off x="861134" y="280219"/>
            <a:ext cx="10537794" cy="1306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effectLst/>
                <a:latin typeface="+mj-lt"/>
                <a:ea typeface="Yu Mincho" panose="02020400000000000000" pitchFamily="18" charset="-128"/>
                <a:cs typeface="Times New Roman" panose="02020603050405020304" pitchFamily="18" charset="0"/>
              </a:rPr>
              <a:t>Suppose g is an interval of </a:t>
            </a:r>
            <a:r>
              <a:rPr lang="en-US" sz="1800" dirty="0" err="1">
                <a:effectLst/>
                <a:latin typeface="+mj-lt"/>
                <a:ea typeface="Yu Mincho" panose="02020400000000000000" pitchFamily="18" charset="-128"/>
                <a:cs typeface="Times New Roman" panose="02020603050405020304" pitchFamily="18" charset="0"/>
              </a:rPr>
              <a:t>F|t</a:t>
            </a:r>
            <a:r>
              <a:rPr lang="en-US" sz="1800" dirty="0">
                <a:effectLst/>
                <a:latin typeface="+mj-lt"/>
                <a:ea typeface="Yu Mincho" panose="02020400000000000000" pitchFamily="18" charset="-128"/>
                <a:cs typeface="Times New Roman" panose="02020603050405020304" pitchFamily="18" charset="0"/>
              </a:rPr>
              <a:t> that is contained in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j</a:t>
            </a:r>
            <a:r>
              <a:rPr lang="en-US" sz="1800" dirty="0">
                <a:effectLst/>
                <a:latin typeface="+mj-lt"/>
                <a:ea typeface="Yu Mincho" panose="02020400000000000000" pitchFamily="18" charset="-128"/>
                <a:cs typeface="Times New Roman" panose="02020603050405020304" pitchFamily="18" charset="0"/>
              </a:rPr>
              <a:t> .. </a:t>
            </a:r>
            <a:r>
              <a:rPr lang="en-US" sz="1800" dirty="0" err="1">
                <a:effectLst/>
                <a:latin typeface="+mj-lt"/>
                <a:ea typeface="Yu Mincho" panose="02020400000000000000" pitchFamily="18" charset="-128"/>
                <a:cs typeface="Times New Roman" panose="02020603050405020304" pitchFamily="18" charset="0"/>
              </a:rPr>
              <a:t>d</a:t>
            </a:r>
            <a:r>
              <a:rPr lang="en-US" sz="1800" baseline="-25000" dirty="0" err="1">
                <a:effectLst/>
                <a:latin typeface="+mj-lt"/>
                <a:ea typeface="Yu Mincho" panose="02020400000000000000" pitchFamily="18" charset="-128"/>
                <a:cs typeface="Times New Roman" panose="02020603050405020304" pitchFamily="18" charset="0"/>
              </a:rPr>
              <a:t>j</a:t>
            </a:r>
            <a:r>
              <a:rPr lang="en-US" sz="1800" dirty="0">
                <a:effectLst/>
                <a:latin typeface="+mj-lt"/>
                <a:ea typeface="Yu Mincho" panose="02020400000000000000" pitchFamily="18" charset="-128"/>
                <a:cs typeface="Times New Roman" panose="02020603050405020304" pitchFamily="18" charset="0"/>
              </a:rPr>
              <a:t>)  if and only if j = q -1. Then g contains a point &lt;</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If x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g we have g = f. since g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s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t. Otherwise g </a:t>
            </a:r>
            <a:r>
              <a:rPr lang="en-US" sz="1800" dirty="0">
                <a:effectLst/>
                <a:latin typeface="+mj-lt"/>
                <a:ea typeface="Yu Mincho" panose="02020400000000000000" pitchFamily="18" charset="-128"/>
                <a:cs typeface="Cambria Math" panose="02040503050406030204" pitchFamily="18" charset="0"/>
              </a:rPr>
              <a:t>⊆</a:t>
            </a:r>
            <a:r>
              <a:rPr lang="en-US" sz="1800" dirty="0">
                <a:effectLst/>
                <a:latin typeface="+mj-lt"/>
                <a:ea typeface="Yu Mincho" panose="02020400000000000000" pitchFamily="18" charset="-128"/>
                <a:cs typeface="Times New Roman" panose="02020603050405020304" pitchFamily="18" charset="0"/>
              </a:rPr>
              <a:t> [c</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x) [c</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 [a</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It follows that the maximal intervals of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are: </a:t>
            </a:r>
            <a:endParaRPr lang="vi-VN" sz="1800" dirty="0">
              <a:effectLst/>
              <a:latin typeface="+mj-lt"/>
              <a:ea typeface="Yu Mincho" panose="02020400000000000000" pitchFamily="18" charset="-128"/>
              <a:cs typeface="Times New Roman" panose="02020603050405020304" pitchFamily="18" charset="0"/>
            </a:endParaRPr>
          </a:p>
        </p:txBody>
      </p:sp>
      <p:pic>
        <p:nvPicPr>
          <p:cNvPr id="5" name="Picture 4">
            <a:extLst>
              <a:ext uri="{FF2B5EF4-FFF2-40B4-BE49-F238E27FC236}">
                <a16:creationId xmlns:a16="http://schemas.microsoft.com/office/drawing/2014/main" id="{4E2233DC-AE33-99EA-BFA7-EED55BE2CC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133" y="1809936"/>
            <a:ext cx="10503763" cy="570517"/>
          </a:xfrm>
          <a:prstGeom prst="rect">
            <a:avLst/>
          </a:prstGeom>
          <a:noFill/>
          <a:ln>
            <a:solidFill>
              <a:srgbClr val="FF0000"/>
            </a:solidFill>
          </a:ln>
        </p:spPr>
      </p:pic>
      <p:sp>
        <p:nvSpPr>
          <p:cNvPr id="6" name="Rectangle 5">
            <a:extLst>
              <a:ext uri="{FF2B5EF4-FFF2-40B4-BE49-F238E27FC236}">
                <a16:creationId xmlns:a16="http://schemas.microsoft.com/office/drawing/2014/main" id="{71340B83-87E0-A0F6-628E-129B5F922DDE}"/>
              </a:ext>
            </a:extLst>
          </p:cNvPr>
          <p:cNvSpPr/>
          <p:nvPr/>
        </p:nvSpPr>
        <p:spPr>
          <a:xfrm>
            <a:off x="861133" y="2507290"/>
            <a:ext cx="4610519" cy="74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r>
              <a:rPr lang="en-US" sz="1800" dirty="0">
                <a:effectLst/>
                <a:latin typeface="+mj-lt"/>
                <a:ea typeface="Yu Mincho" panose="02020400000000000000" pitchFamily="18" charset="-128"/>
                <a:cs typeface="Times New Roman" panose="02020603050405020304" pitchFamily="18" charset="0"/>
              </a:rPr>
              <a:t>These intervals are replaced in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by:</a:t>
            </a:r>
            <a:endParaRPr lang="vi-VN" sz="1800" dirty="0">
              <a:effectLst/>
              <a:latin typeface="+mj-lt"/>
              <a:ea typeface="Yu Mincho" panose="02020400000000000000" pitchFamily="18" charset="-128"/>
              <a:cs typeface="Times New Roman" panose="02020603050405020304" pitchFamily="18" charset="0"/>
            </a:endParaRPr>
          </a:p>
        </p:txBody>
      </p:sp>
      <p:pic>
        <p:nvPicPr>
          <p:cNvPr id="7" name="Picture 6">
            <a:extLst>
              <a:ext uri="{FF2B5EF4-FFF2-40B4-BE49-F238E27FC236}">
                <a16:creationId xmlns:a16="http://schemas.microsoft.com/office/drawing/2014/main" id="{598C299A-BD05-BDE5-56DA-A346FAFBCD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1133" y="3504501"/>
            <a:ext cx="10537795" cy="743537"/>
          </a:xfrm>
          <a:prstGeom prst="rect">
            <a:avLst/>
          </a:prstGeom>
          <a:noFill/>
          <a:ln>
            <a:solidFill>
              <a:srgbClr val="FF0000"/>
            </a:solidFill>
          </a:ln>
        </p:spPr>
      </p:pic>
      <p:sp>
        <p:nvSpPr>
          <p:cNvPr id="8" name="Rectangle 7">
            <a:extLst>
              <a:ext uri="{FF2B5EF4-FFF2-40B4-BE49-F238E27FC236}">
                <a16:creationId xmlns:a16="http://schemas.microsoft.com/office/drawing/2014/main" id="{8162E9C3-3926-8CEF-64B9-62DDAECD113B}"/>
              </a:ext>
            </a:extLst>
          </p:cNvPr>
          <p:cNvSpPr/>
          <p:nvPr/>
        </p:nvSpPr>
        <p:spPr>
          <a:xfrm>
            <a:off x="861133" y="4423425"/>
            <a:ext cx="10503763" cy="1210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r>
              <a:rPr lang="en-US" sz="1800" dirty="0">
                <a:effectLst/>
                <a:latin typeface="+mj-lt"/>
                <a:ea typeface="Yu Mincho" panose="02020400000000000000" pitchFamily="18" charset="-128"/>
                <a:cs typeface="Times New Roman" panose="02020603050405020304" pitchFamily="18" charset="0"/>
              </a:rPr>
              <a:t>Thus </a:t>
            </a:r>
            <a:r>
              <a:rPr lang="en-US" sz="1800" dirty="0" err="1">
                <a:effectLst/>
                <a:latin typeface="+mj-lt"/>
                <a:ea typeface="Yu Mincho" panose="02020400000000000000" pitchFamily="18" charset="-128"/>
                <a:cs typeface="Times New Roman" panose="02020603050405020304" pitchFamily="18" charset="0"/>
              </a:rPr>
              <a:t>F↓s↓t</a:t>
            </a:r>
            <a:r>
              <a:rPr lang="en-US" sz="1800" dirty="0">
                <a:effectLst/>
                <a:latin typeface="+mj-lt"/>
                <a:ea typeface="Yu Mincho" panose="02020400000000000000" pitchFamily="18" charset="-128"/>
                <a:cs typeface="Times New Roman" panose="02020603050405020304" pitchFamily="18" charset="0"/>
              </a:rPr>
              <a:t> is formed almost as in the previous case, but with [a</a:t>
            </a:r>
            <a:r>
              <a:rPr lang="en-US" sz="1800" baseline="-25000" dirty="0">
                <a:effectLst/>
                <a:latin typeface="+mj-lt"/>
                <a:ea typeface="Yu Mincho" panose="02020400000000000000" pitchFamily="18" charset="-128"/>
                <a:cs typeface="Times New Roman" panose="02020603050405020304" pitchFamily="18" charset="0"/>
              </a:rPr>
              <a:t>p + 1</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and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d</a:t>
            </a:r>
            <a:r>
              <a:rPr lang="en-US" sz="1800" baseline="-25000" dirty="0">
                <a:effectLst/>
                <a:latin typeface="+mj-lt"/>
                <a:ea typeface="Yu Mincho" panose="02020400000000000000" pitchFamily="18" charset="-128"/>
                <a:cs typeface="Times New Roman" panose="02020603050405020304" pitchFamily="18" charset="0"/>
              </a:rPr>
              <a:t>q-1</a:t>
            </a:r>
            <a:r>
              <a:rPr lang="en-US" sz="1800" dirty="0">
                <a:effectLst/>
                <a:latin typeface="+mj-lt"/>
                <a:ea typeface="Yu Mincho" panose="02020400000000000000" pitchFamily="18" charset="-128"/>
                <a:cs typeface="Times New Roman" panose="02020603050405020304" pitchFamily="18" charset="0"/>
              </a:rPr>
              <a:t>) replaced by [</a:t>
            </a:r>
            <a:r>
              <a:rPr lang="en-US" sz="1800" dirty="0" err="1">
                <a:effectLst/>
                <a:latin typeface="+mj-lt"/>
                <a:ea typeface="Yu Mincho" panose="02020400000000000000" pitchFamily="18" charset="-128"/>
                <a:cs typeface="Times New Roman" panose="02020603050405020304" pitchFamily="18" charset="0"/>
              </a:rPr>
              <a:t>c</a:t>
            </a:r>
            <a:r>
              <a:rPr lang="en-US" sz="1800" baseline="-25000" dirty="0" err="1">
                <a:effectLst/>
                <a:latin typeface="+mj-lt"/>
                <a:ea typeface="Yu Mincho" panose="02020400000000000000" pitchFamily="18" charset="-128"/>
                <a:cs typeface="Times New Roman" panose="02020603050405020304" pitchFamily="18" charset="0"/>
              </a:rPr>
              <a:t>q</a:t>
            </a:r>
            <a:r>
              <a:rPr lang="en-US" sz="1800" dirty="0">
                <a:effectLst/>
                <a:latin typeface="+mj-lt"/>
                <a:ea typeface="Yu Mincho" panose="02020400000000000000" pitchFamily="18" charset="-128"/>
                <a:cs typeface="Times New Roman" panose="02020603050405020304" pitchFamily="18" charset="0"/>
              </a:rPr>
              <a:t> .. b</a:t>
            </a:r>
            <a:r>
              <a:rPr lang="en-US" sz="1800" baseline="-25000" dirty="0">
                <a:effectLst/>
                <a:latin typeface="+mj-lt"/>
                <a:ea typeface="Yu Mincho" panose="02020400000000000000" pitchFamily="18" charset="-128"/>
                <a:cs typeface="Times New Roman" panose="02020603050405020304" pitchFamily="18" charset="0"/>
              </a:rPr>
              <a:t>p</a:t>
            </a:r>
            <a:r>
              <a:rPr lang="en-US" sz="1800" dirty="0">
                <a:effectLst/>
                <a:latin typeface="+mj-lt"/>
                <a:ea typeface="Yu Mincho" panose="02020400000000000000" pitchFamily="18" charset="-128"/>
                <a:cs typeface="Times New Roman" panose="02020603050405020304" pitchFamily="18" charset="0"/>
              </a:rPr>
              <a:t>). And we get precisely the same intervals in Fits. (Is there a simpler proof?)</a:t>
            </a:r>
            <a:endParaRPr lang="vi-VN" sz="1800" dirty="0">
              <a:effectLst/>
              <a:latin typeface="+mj-l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8611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93DCB5-E799-E678-622D-8CA37A1C898D}"/>
                  </a:ext>
                </a:extLst>
              </p:cNvPr>
              <p:cNvSpPr>
                <a:spLocks noGrp="1"/>
              </p:cNvSpPr>
              <p:nvPr>
                <p:ph idx="1"/>
              </p:nvPr>
            </p:nvSpPr>
            <p:spPr>
              <a:xfrm>
                <a:off x="519112" y="747712"/>
                <a:ext cx="11153775" cy="5362575"/>
              </a:xfrm>
              <a:solidFill>
                <a:schemeClr val="accent1"/>
              </a:solidFill>
            </p:spPr>
            <p:txBody>
              <a:bodyPr>
                <a:noAutofit/>
              </a:bodyPr>
              <a:lstStyle/>
              <a:p>
                <a:pPr marL="0" indent="0">
                  <a:lnSpc>
                    <a:spcPct val="107000"/>
                  </a:lnSpc>
                  <a:spcAft>
                    <a:spcPts val="800"/>
                  </a:spcAft>
                  <a:buNone/>
                </a:pP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40. The introductory remarks in §2 mention the recent breakthrough by Frank and </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Jordán</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[2], who showed (among many other things) that </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Győri's</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theorem can be extended to intervals on a circle as well as a line. Such a generalization was surprising because the size of a minimum generating set might be strictly larger than the size of a maximum irredundant subfamily of cyclic intervals. For example, the n intervals [k..k+2) for 0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k &lt; n on the ring of integers mod n are obviously redundant; if we leave out any one of them, the remaining n 1 intervals will cover all n points. However, these cyclic intervals cannot be generated by fewer than n subintervals: No n - 1 subintervals of length 1 will do the job, and if [</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k..k</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+ 2) is one of the generators the remaining n-1 intervals require n- 1 further generators because they are irredundant.</a:t>
                </a:r>
                <a:endParaRPr lang="vi-VN"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endParaRPr>
              </a:p>
              <a:p>
                <a:pPr marL="0" indent="0">
                  <a:lnSpc>
                    <a:spcPct val="107000"/>
                  </a:lnSpc>
                  <a:spcAft>
                    <a:spcPts val="800"/>
                  </a:spcAft>
                  <a:buNone/>
                </a:pP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Györi's</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minimax principle is restored, however, if we change the definition of irredundant families. We can say that F is irredundant if each ƒ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has a distinguished element f</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such that whenever ƒ and f' are distinct sets of F we have either f</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or f’­</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If F is irredundant in this sense, and if G generates F, it is not difficult to prove that |F|</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|G|: There is a g</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f</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G for each ƒ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with the property that f</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g</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f</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our new definition guarantees that g</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f</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g</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f’</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when f</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f’.</a:t>
                </a:r>
              </a:p>
              <a:p>
                <a:pPr marL="0" indent="0">
                  <a:lnSpc>
                    <a:spcPct val="107000"/>
                  </a:lnSpc>
                  <a:spcAft>
                    <a:spcPts val="800"/>
                  </a:spcAft>
                  <a:buNone/>
                </a:pP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According to this new definition, the intervals [k..</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k+d</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for 0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k &lt; n, modulo n, are irredundant whenever n &gt; 2(d-1), because we can let [</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k..k</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d)</a:t>
                </a:r>
                <a:r>
                  <a:rPr lang="en-US" sz="18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k. Frank and </a:t>
                </a:r>
                <a:r>
                  <a:rPr lang="en-US" sz="18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Jordán</a:t>
                </a:r>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showed that if F is any family of intervals modulo n with the property that each intersection f </a:t>
                </a:r>
                <a14:m>
                  <m:oMath xmlns:m="http://schemas.openxmlformats.org/officeDocument/2006/math">
                    <m:r>
                      <a:rPr lang="en-US" sz="18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of two of its members is either empty or a single interval, then the size of F's smallest generating family is the size of its largest irredundant subfamily under the new definition.</a:t>
                </a:r>
                <a:endParaRPr lang="vi-VN"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endParaRPr>
              </a:p>
              <a:p>
                <a:pPr marL="0" indent="0">
                  <a:lnSpc>
                    <a:spcPct val="107000"/>
                  </a:lnSpc>
                  <a:spcAft>
                    <a:spcPts val="800"/>
                  </a:spcAft>
                  <a:buNone/>
                </a:pPr>
                <a:endParaRPr lang="vi-VN" sz="18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393DCB5-E799-E678-622D-8CA37A1C898D}"/>
                  </a:ext>
                </a:extLst>
              </p:cNvPr>
              <p:cNvSpPr>
                <a:spLocks noGrp="1" noRot="1" noChangeAspect="1" noMove="1" noResize="1" noEditPoints="1" noAdjustHandles="1" noChangeArrowheads="1" noChangeShapeType="1" noTextEdit="1"/>
              </p:cNvSpPr>
              <p:nvPr>
                <p:ph idx="1"/>
              </p:nvPr>
            </p:nvSpPr>
            <p:spPr>
              <a:xfrm>
                <a:off x="519112" y="747712"/>
                <a:ext cx="11153775" cy="5362575"/>
              </a:xfrm>
              <a:blipFill>
                <a:blip r:embed="rId2"/>
                <a:stretch>
                  <a:fillRect l="-437" t="-569" r="-874"/>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851E8F4B-E8B5-3349-B9C4-B29EA5464906}"/>
              </a:ext>
            </a:extLst>
          </p:cNvPr>
          <p:cNvSpPr txBox="1"/>
          <p:nvPr/>
        </p:nvSpPr>
        <p:spPr>
          <a:xfrm>
            <a:off x="3284738" y="186431"/>
            <a:ext cx="4838329" cy="461665"/>
          </a:xfrm>
          <a:prstGeom prst="rect">
            <a:avLst/>
          </a:prstGeom>
          <a:noFill/>
        </p:spPr>
        <p:txBody>
          <a:bodyPr wrap="square" rtlCol="0">
            <a:spAutoFit/>
          </a:bodyPr>
          <a:lstStyle/>
          <a:p>
            <a:pPr algn="ctr"/>
            <a:r>
              <a:rPr lang="vi-VN" sz="2400" dirty="0" err="1"/>
              <a:t>Development</a:t>
            </a:r>
            <a:endParaRPr lang="vi-VN" sz="2400" dirty="0"/>
          </a:p>
        </p:txBody>
      </p:sp>
    </p:spTree>
    <p:extLst>
      <p:ext uri="{BB962C8B-B14F-4D97-AF65-F5344CB8AC3E}">
        <p14:creationId xmlns:p14="http://schemas.microsoft.com/office/powerpoint/2010/main" val="424258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3CF367-2E8F-1918-FC8C-20019073BFD1}"/>
                  </a:ext>
                </a:extLst>
              </p:cNvPr>
              <p:cNvSpPr>
                <a:spLocks noGrp="1"/>
              </p:cNvSpPr>
              <p:nvPr>
                <p:ph idx="1"/>
              </p:nvPr>
            </p:nvSpPr>
            <p:spPr>
              <a:xfrm>
                <a:off x="935623" y="526412"/>
                <a:ext cx="10320754" cy="2669551"/>
              </a:xfrm>
              <a:solidFill>
                <a:schemeClr val="accent1"/>
              </a:solidFill>
            </p:spPr>
            <p:txBody>
              <a:bodyPr/>
              <a:lstStyle/>
              <a:p>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42. Frank and </a:t>
                </a:r>
                <a:r>
                  <a:rPr lang="en-US" sz="20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Jordán</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gave another criterion for </a:t>
                </a:r>
                <a:r>
                  <a:rPr lang="en-US" sz="20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irredundancy</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that works also for general families of intervals on a circle when large intervals might wrap around so that their intersection f </a:t>
                </a:r>
                <a14:m>
                  <m:oMath xmlns:m="http://schemas.openxmlformats.org/officeDocument/2006/math">
                    <m:r>
                      <a:rPr lang="en-US" sz="20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consists of two disjoint intervals. In such cases they allow {f</a:t>
                </a:r>
                <a:r>
                  <a:rPr lang="en-US" sz="20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a:t>
                </a:r>
                <a:r>
                  <a:rPr lang="en-US" sz="20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en-US" sz="20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a:t>
                </a:r>
                <a14:m>
                  <m:oMath xmlns:m="http://schemas.openxmlformats.org/officeDocument/2006/math">
                    <m:r>
                      <a:rPr lang="en-US" sz="20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but only if f</a:t>
                </a:r>
                <a:r>
                  <a:rPr lang="en-US" sz="20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and f’</a:t>
                </a:r>
                <a:r>
                  <a:rPr lang="en-US" sz="2000" baseline="-25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lie in different components of f </a:t>
                </a:r>
                <a14:m>
                  <m:oMath xmlns:m="http://schemas.openxmlformats.org/officeDocument/2006/math">
                    <m:r>
                      <a:rPr lang="en-US" sz="20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 For example, the intervals [k..</a:t>
                </a:r>
                <a:r>
                  <a:rPr lang="en-US" sz="2000" dirty="0" err="1">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k+d</a:t>
                </a:r>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for 0 </a:t>
                </a:r>
                <a14:m>
                  <m:oMath xmlns:m="http://schemas.openxmlformats.org/officeDocument/2006/math">
                    <m:r>
                      <a:rPr lang="en-US" sz="2000" i="1">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rPr>
                  <a:t> k &lt; n, modulo n, are irredundant by this definition for all n &gt; d. Once again the minimax theorem for generating families and irredundant subfamilies remains valid, in this extended sense.</a:t>
                </a:r>
                <a:endParaRPr lang="vi-VN" sz="2000" dirty="0">
                  <a:solidFill>
                    <a:schemeClr val="bg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vi-VN" dirty="0"/>
              </a:p>
            </p:txBody>
          </p:sp>
        </mc:Choice>
        <mc:Fallback xmlns="">
          <p:sp>
            <p:nvSpPr>
              <p:cNvPr id="3" name="Content Placeholder 2">
                <a:extLst>
                  <a:ext uri="{FF2B5EF4-FFF2-40B4-BE49-F238E27FC236}">
                    <a16:creationId xmlns:a16="http://schemas.microsoft.com/office/drawing/2014/main" id="{113CF367-2E8F-1918-FC8C-20019073BFD1}"/>
                  </a:ext>
                </a:extLst>
              </p:cNvPr>
              <p:cNvSpPr>
                <a:spLocks noGrp="1" noRot="1" noChangeAspect="1" noMove="1" noResize="1" noEditPoints="1" noAdjustHandles="1" noChangeArrowheads="1" noChangeShapeType="1" noTextEdit="1"/>
              </p:cNvSpPr>
              <p:nvPr>
                <p:ph idx="1"/>
              </p:nvPr>
            </p:nvSpPr>
            <p:spPr>
              <a:xfrm>
                <a:off x="935623" y="526412"/>
                <a:ext cx="10320754" cy="2669551"/>
              </a:xfrm>
              <a:blipFill>
                <a:blip r:embed="rId2"/>
                <a:stretch>
                  <a:fillRect l="-531" r="-1063"/>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1A686C77-B570-67DC-DBD8-AAD4FB304060}"/>
              </a:ext>
            </a:extLst>
          </p:cNvPr>
          <p:cNvSpPr txBox="1"/>
          <p:nvPr/>
        </p:nvSpPr>
        <p:spPr>
          <a:xfrm>
            <a:off x="902563" y="4385569"/>
            <a:ext cx="10386873" cy="646331"/>
          </a:xfrm>
          <a:prstGeom prst="rect">
            <a:avLst/>
          </a:prstGeom>
          <a:solidFill>
            <a:schemeClr val="accent1"/>
          </a:solidFill>
        </p:spPr>
        <p:txBody>
          <a:bodyPr wrap="square" rtlCol="0">
            <a:spAutoFit/>
          </a:bodyPr>
          <a:lstStyle/>
          <a:p>
            <a:r>
              <a:rPr lang="en-US" b="0" i="0" dirty="0">
                <a:solidFill>
                  <a:schemeClr val="bg1"/>
                </a:solidFill>
                <a:effectLst/>
                <a:latin typeface="SegoeuiPc"/>
              </a:rPr>
              <a:t>The algorithm is of special interest because it solves a problem analogous to finding a maximum independent set, but on a class of objects that is more general than a matroid.</a:t>
            </a:r>
            <a:endParaRPr lang="vi-VN" dirty="0">
              <a:solidFill>
                <a:schemeClr val="bg1"/>
              </a:solidFill>
            </a:endParaRPr>
          </a:p>
        </p:txBody>
      </p:sp>
      <p:sp>
        <p:nvSpPr>
          <p:cNvPr id="5" name="TextBox 4">
            <a:extLst>
              <a:ext uri="{FF2B5EF4-FFF2-40B4-BE49-F238E27FC236}">
                <a16:creationId xmlns:a16="http://schemas.microsoft.com/office/drawing/2014/main" id="{144C312D-03EA-F613-DEFC-0A62E91E2A81}"/>
              </a:ext>
            </a:extLst>
          </p:cNvPr>
          <p:cNvSpPr txBox="1"/>
          <p:nvPr/>
        </p:nvSpPr>
        <p:spPr>
          <a:xfrm>
            <a:off x="3701988" y="3844498"/>
            <a:ext cx="4545367" cy="461665"/>
          </a:xfrm>
          <a:prstGeom prst="rect">
            <a:avLst/>
          </a:prstGeom>
          <a:noFill/>
        </p:spPr>
        <p:txBody>
          <a:bodyPr wrap="square" rtlCol="0">
            <a:spAutoFit/>
          </a:bodyPr>
          <a:lstStyle/>
          <a:p>
            <a:pPr algn="ctr"/>
            <a:r>
              <a:rPr lang="vi-VN" sz="2400" dirty="0" err="1"/>
              <a:t>Application</a:t>
            </a:r>
            <a:endParaRPr lang="vi-VN" sz="2400" dirty="0"/>
          </a:p>
        </p:txBody>
      </p:sp>
    </p:spTree>
    <p:extLst>
      <p:ext uri="{BB962C8B-B14F-4D97-AF65-F5344CB8AC3E}">
        <p14:creationId xmlns:p14="http://schemas.microsoft.com/office/powerpoint/2010/main" val="219238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9188-EF63-9EE3-318E-E2DF7EDA094A}"/>
              </a:ext>
            </a:extLst>
          </p:cNvPr>
          <p:cNvSpPr>
            <a:spLocks noGrp="1"/>
          </p:cNvSpPr>
          <p:nvPr>
            <p:ph type="title"/>
          </p:nvPr>
        </p:nvSpPr>
        <p:spPr>
          <a:xfrm>
            <a:off x="2684794" y="1008705"/>
            <a:ext cx="6822409" cy="1049235"/>
          </a:xfrm>
        </p:spPr>
        <p:txBody>
          <a:bodyPr>
            <a:noAutofit/>
          </a:bodyPr>
          <a:lstStyle/>
          <a:p>
            <a:r>
              <a:rPr lang="en-US" sz="12000" dirty="0"/>
              <a:t>THE END</a:t>
            </a:r>
            <a:endParaRPr lang="vi-VN" sz="12000" dirty="0"/>
          </a:p>
        </p:txBody>
      </p:sp>
      <p:sp>
        <p:nvSpPr>
          <p:cNvPr id="4" name="TextBox 3">
            <a:extLst>
              <a:ext uri="{FF2B5EF4-FFF2-40B4-BE49-F238E27FC236}">
                <a16:creationId xmlns:a16="http://schemas.microsoft.com/office/drawing/2014/main" id="{FA0D8C61-ABE1-A7FD-8E4B-1BB2A087345F}"/>
              </a:ext>
            </a:extLst>
          </p:cNvPr>
          <p:cNvSpPr txBox="1"/>
          <p:nvPr/>
        </p:nvSpPr>
        <p:spPr>
          <a:xfrm>
            <a:off x="2065535" y="2828835"/>
            <a:ext cx="8060925" cy="1200329"/>
          </a:xfrm>
          <a:prstGeom prst="rect">
            <a:avLst/>
          </a:prstGeom>
          <a:noFill/>
        </p:spPr>
        <p:txBody>
          <a:bodyPr wrap="square" rtlCol="0">
            <a:spAutoFit/>
          </a:bodyPr>
          <a:lstStyle/>
          <a:p>
            <a:r>
              <a:rPr lang="en-US" sz="7200" dirty="0"/>
              <a:t>Thanks for listening!</a:t>
            </a:r>
            <a:endParaRPr lang="vi-VN" sz="7200" dirty="0"/>
          </a:p>
        </p:txBody>
      </p:sp>
    </p:spTree>
    <p:extLst>
      <p:ext uri="{BB962C8B-B14F-4D97-AF65-F5344CB8AC3E}">
        <p14:creationId xmlns:p14="http://schemas.microsoft.com/office/powerpoint/2010/main" val="3260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AD3118D-DEFD-881D-3F35-3CB9BA8BC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604" y="1669254"/>
            <a:ext cx="3454940" cy="1918153"/>
          </a:xfrm>
          <a:prstGeom prst="rect">
            <a:avLst/>
          </a:prstGeom>
          <a:solidFill>
            <a:schemeClr val="bg1"/>
          </a:solidFill>
          <a:ln>
            <a:noFill/>
          </a:ln>
        </p:spPr>
      </p:pic>
      <p:pic>
        <p:nvPicPr>
          <p:cNvPr id="13" name="Picture 12">
            <a:extLst>
              <a:ext uri="{FF2B5EF4-FFF2-40B4-BE49-F238E27FC236}">
                <a16:creationId xmlns:a16="http://schemas.microsoft.com/office/drawing/2014/main" id="{6B340179-BE3A-B404-60CA-F671E738E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22" y="3280299"/>
            <a:ext cx="4600013" cy="1318396"/>
          </a:xfrm>
          <a:prstGeom prst="rect">
            <a:avLst/>
          </a:prstGeom>
          <a:noFill/>
          <a:ln>
            <a:solidFill>
              <a:schemeClr val="tx1"/>
            </a:solidFill>
          </a:ln>
        </p:spPr>
      </p:pic>
      <p:sp>
        <p:nvSpPr>
          <p:cNvPr id="7" name="TextBox 6">
            <a:extLst>
              <a:ext uri="{FF2B5EF4-FFF2-40B4-BE49-F238E27FC236}">
                <a16:creationId xmlns:a16="http://schemas.microsoft.com/office/drawing/2014/main" id="{B996E492-EF8A-4BB2-A1DF-381754314356}"/>
              </a:ext>
            </a:extLst>
          </p:cNvPr>
          <p:cNvSpPr txBox="1"/>
          <p:nvPr/>
        </p:nvSpPr>
        <p:spPr>
          <a:xfrm>
            <a:off x="2317073" y="275208"/>
            <a:ext cx="6161102" cy="584775"/>
          </a:xfrm>
          <a:prstGeom prst="rect">
            <a:avLst/>
          </a:prstGeom>
          <a:noFill/>
        </p:spPr>
        <p:txBody>
          <a:bodyPr wrap="square" rtlCol="0">
            <a:spAutoFit/>
          </a:bodyPr>
          <a:lstStyle/>
          <a:p>
            <a:r>
              <a:rPr lang="vi-VN" sz="3200" dirty="0" err="1">
                <a:latin typeface="Time s New Roman"/>
              </a:rPr>
              <a:t>Chapter</a:t>
            </a:r>
            <a:r>
              <a:rPr lang="vi-VN" sz="3200" dirty="0">
                <a:latin typeface="Time s New Roman"/>
              </a:rPr>
              <a:t> 18: </a:t>
            </a:r>
            <a:r>
              <a:rPr lang="vi-VN" sz="3200" dirty="0" err="1">
                <a:latin typeface="Time s New Roman"/>
              </a:rPr>
              <a:t>Irredundant</a:t>
            </a:r>
            <a:r>
              <a:rPr lang="vi-VN" sz="3200" dirty="0">
                <a:latin typeface="Time s New Roman"/>
              </a:rPr>
              <a:t> </a:t>
            </a:r>
            <a:r>
              <a:rPr lang="vi-VN" sz="3200" dirty="0" err="1">
                <a:latin typeface="Time s New Roman"/>
              </a:rPr>
              <a:t>Intervals</a:t>
            </a:r>
            <a:endParaRPr lang="vi-VN" sz="3200" dirty="0">
              <a:latin typeface="Time s New Roman"/>
            </a:endParaRPr>
          </a:p>
        </p:txBody>
      </p:sp>
      <p:sp>
        <p:nvSpPr>
          <p:cNvPr id="8" name="TextBox 7">
            <a:extLst>
              <a:ext uri="{FF2B5EF4-FFF2-40B4-BE49-F238E27FC236}">
                <a16:creationId xmlns:a16="http://schemas.microsoft.com/office/drawing/2014/main" id="{13E7EAE9-7EEC-A72A-6A5F-5FD0CFA9FC5C}"/>
              </a:ext>
            </a:extLst>
          </p:cNvPr>
          <p:cNvSpPr txBox="1"/>
          <p:nvPr/>
        </p:nvSpPr>
        <p:spPr>
          <a:xfrm>
            <a:off x="10298096" y="90542"/>
            <a:ext cx="1597981" cy="954107"/>
          </a:xfrm>
          <a:prstGeom prst="rect">
            <a:avLst/>
          </a:prstGeom>
          <a:solidFill>
            <a:schemeClr val="accent6">
              <a:lumMod val="40000"/>
              <a:lumOff val="60000"/>
            </a:schemeClr>
          </a:solidFill>
        </p:spPr>
        <p:txBody>
          <a:bodyPr wrap="square" rtlCol="0">
            <a:spAutoFit/>
          </a:bodyPr>
          <a:lstStyle/>
          <a:p>
            <a:pPr algn="r"/>
            <a:r>
              <a:rPr lang="vi-VN" sz="1400" dirty="0"/>
              <a:t>Nhóm 17_Lớp 09</a:t>
            </a:r>
          </a:p>
          <a:p>
            <a:pPr algn="r"/>
            <a:r>
              <a:rPr lang="vi-VN" sz="1400" dirty="0"/>
              <a:t>Lưu Hoàng Phúc</a:t>
            </a:r>
          </a:p>
          <a:p>
            <a:pPr algn="r"/>
            <a:r>
              <a:rPr lang="vi-VN" sz="1400" dirty="0"/>
              <a:t>Y Thu </a:t>
            </a:r>
            <a:r>
              <a:rPr lang="vi-VN" sz="1400" dirty="0" err="1"/>
              <a:t>My</a:t>
            </a:r>
            <a:r>
              <a:rPr lang="vi-VN" sz="1400" dirty="0"/>
              <a:t> </a:t>
            </a:r>
            <a:r>
              <a:rPr lang="vi-VN" sz="1400" dirty="0" err="1"/>
              <a:t>Niê</a:t>
            </a:r>
            <a:endParaRPr lang="vi-VN" sz="1400" dirty="0"/>
          </a:p>
          <a:p>
            <a:pPr algn="r"/>
            <a:r>
              <a:rPr lang="vi-VN" sz="1400" dirty="0"/>
              <a:t>Võ Minh Quân</a:t>
            </a:r>
          </a:p>
        </p:txBody>
      </p:sp>
      <p:sp>
        <p:nvSpPr>
          <p:cNvPr id="10" name="TextBox 9">
            <a:extLst>
              <a:ext uri="{FF2B5EF4-FFF2-40B4-BE49-F238E27FC236}">
                <a16:creationId xmlns:a16="http://schemas.microsoft.com/office/drawing/2014/main" id="{3ECDC35C-6864-46B5-3340-8C730EF2C6D0}"/>
              </a:ext>
            </a:extLst>
          </p:cNvPr>
          <p:cNvSpPr txBox="1"/>
          <p:nvPr/>
        </p:nvSpPr>
        <p:spPr>
          <a:xfrm>
            <a:off x="94926" y="1233997"/>
            <a:ext cx="3987593" cy="184665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600" b="1" kern="1200" dirty="0">
                <a:latin typeface="Times New Roman" panose="02020603050405020304" pitchFamily="18" charset="0"/>
                <a:cs typeface="Times New Roman" panose="02020603050405020304" pitchFamily="18" charset="0"/>
              </a:rPr>
              <a:t>Introduction</a:t>
            </a:r>
          </a:p>
          <a:p>
            <a:pPr algn="just"/>
            <a:r>
              <a:rPr lang="en-US" sz="1400" dirty="0">
                <a:latin typeface="Times New Roman" panose="02020603050405020304" pitchFamily="18" charset="0"/>
                <a:cs typeface="Times New Roman" panose="02020603050405020304" pitchFamily="18" charset="0"/>
              </a:rPr>
              <a:t>This expository note presents simplifications of a theorem due to </a:t>
            </a:r>
            <a:r>
              <a:rPr lang="en-US" sz="1400" dirty="0" err="1">
                <a:latin typeface="Times New Roman" panose="02020603050405020304" pitchFamily="18" charset="0"/>
                <a:cs typeface="Times New Roman" panose="02020603050405020304" pitchFamily="18" charset="0"/>
              </a:rPr>
              <a:t>Györi</a:t>
            </a:r>
            <a:r>
              <a:rPr lang="en-US" sz="1400" dirty="0">
                <a:latin typeface="Times New Roman" panose="02020603050405020304" pitchFamily="18" charset="0"/>
                <a:cs typeface="Times New Roman" panose="02020603050405020304" pitchFamily="18" charset="0"/>
              </a:rPr>
              <a:t> and an algorithm due to </a:t>
            </a:r>
            <a:r>
              <a:rPr lang="en-US" sz="1400" dirty="0" err="1">
                <a:latin typeface="Times New Roman" panose="02020603050405020304" pitchFamily="18" charset="0"/>
                <a:cs typeface="Times New Roman" panose="02020603050405020304" pitchFamily="18" charset="0"/>
              </a:rPr>
              <a:t>Franzblau</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Kleitman</a:t>
            </a:r>
            <a:r>
              <a:rPr lang="en-US" sz="1400" dirty="0">
                <a:latin typeface="Times New Roman" panose="02020603050405020304" pitchFamily="18" charset="0"/>
                <a:cs typeface="Times New Roman" panose="02020603050405020304" pitchFamily="18" charset="0"/>
              </a:rPr>
              <a:t>: Given a family F of m intervals on a linearly ordered set of n elements, we can construct in O(m + n)­­­­­­</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steps an irredundant subfamily having maximum cardinality, as well as a generating family having minimum cardinality.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8DA2233-2050-A675-A9F3-C4EEE4132801}"/>
                  </a:ext>
                </a:extLst>
              </p:cNvPr>
              <p:cNvSpPr txBox="1"/>
              <p:nvPr/>
            </p:nvSpPr>
            <p:spPr>
              <a:xfrm>
                <a:off x="4124879" y="1239269"/>
                <a:ext cx="4594194" cy="2031325"/>
              </a:xfrm>
              <a:prstGeom prst="rect">
                <a:avLst/>
              </a:prstGeom>
              <a:solidFill>
                <a:schemeClr val="accent5">
                  <a:lumMod val="40000"/>
                  <a:lumOff val="60000"/>
                </a:schemeClr>
              </a:solidFill>
              <a:ln>
                <a:solidFill>
                  <a:schemeClr val="tx1"/>
                </a:solidFill>
              </a:ln>
            </p:spPr>
            <p:txBody>
              <a:bodyPr wrap="square" rtlCol="0">
                <a:spAutoFit/>
              </a:bodyPr>
              <a:lstStyle/>
              <a:p>
                <a:pPr lvl="0" algn="just"/>
                <a:r>
                  <a:rPr lang="en-US" sz="1400" dirty="0">
                    <a:latin typeface="Times New Roman" panose="02020603050405020304" pitchFamily="18" charset="0"/>
                    <a:cs typeface="Times New Roman" panose="02020603050405020304" pitchFamily="18" charset="0"/>
                  </a:rPr>
                  <a:t>Let's say that an interval s is good for F if </a:t>
                </a:r>
                <a:r>
                  <a:rPr lang="en-US" sz="1400" dirty="0" err="1">
                    <a:latin typeface="Times New Roman" panose="02020603050405020304" pitchFamily="18" charset="0"/>
                    <a:cs typeface="Times New Roman" panose="02020603050405020304" pitchFamily="18" charset="0"/>
                  </a:rPr>
                  <a:t>NxF|s</a:t>
                </a:r>
                <a:r>
                  <a:rPr lang="en-US" sz="1400" dirty="0">
                    <a:latin typeface="Times New Roman" panose="02020603050405020304" pitchFamily="18" charset="0"/>
                    <a:cs typeface="Times New Roman" panose="02020603050405020304" pitchFamily="18" charset="0"/>
                  </a:rPr>
                  <a:t> ≤ 1 for some x </a:t>
                </a:r>
                <a14:m>
                  <m:oMath xmlns:m="http://schemas.openxmlformats.org/officeDocument/2006/math">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S; otherwise s is bad. </a:t>
                </a:r>
                <a:r>
                  <a:rPr lang="en-US" sz="1400" dirty="0" err="1">
                    <a:latin typeface="Times New Roman" panose="02020603050405020304" pitchFamily="18" charset="0"/>
                    <a:cs typeface="Times New Roman" panose="02020603050405020304" pitchFamily="18" charset="0"/>
                  </a:rPr>
                  <a:t>Franzblau</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Kleitman</a:t>
                </a:r>
                <a:r>
                  <a:rPr lang="en-US" sz="1400" dirty="0">
                    <a:latin typeface="Times New Roman" panose="02020603050405020304" pitchFamily="18" charset="0"/>
                    <a:cs typeface="Times New Roman" panose="02020603050405020304" pitchFamily="18" charset="0"/>
                  </a:rPr>
                  <a:t> introduced a basic reduction procedure for any family F of intervals that possesses a bad  interval s. Their procedure is analogous to modification along an augmenting path in other </a:t>
                </a:r>
                <a:r>
                  <a:rPr lang="en-US" sz="1400" dirty="0" err="1">
                    <a:latin typeface="Times New Roman" panose="02020603050405020304" pitchFamily="18" charset="0"/>
                    <a:cs typeface="Times New Roman" panose="02020603050405020304" pitchFamily="18" charset="0"/>
                  </a:rPr>
                  <a:t>ombinatorial</a:t>
                </a:r>
                <a:r>
                  <a:rPr lang="en-US" sz="1400" dirty="0">
                    <a:latin typeface="Times New Roman" panose="02020603050405020304" pitchFamily="18" charset="0"/>
                    <a:cs typeface="Times New Roman" panose="02020603050405020304" pitchFamily="18" charset="0"/>
                  </a:rPr>
                  <a:t> algorithms. </a:t>
                </a:r>
              </a:p>
              <a:p>
                <a:pPr lvl="0" algn="just"/>
                <a:r>
                  <a:rPr lang="en-US" sz="1400" dirty="0">
                    <a:latin typeface="Times New Roman" panose="02020603050405020304" pitchFamily="18" charset="0"/>
                    <a:cs typeface="Times New Roman" panose="02020603050405020304" pitchFamily="18" charset="0"/>
                  </a:rPr>
                  <a:t>Let [a</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..b</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a:t>
                </a:r>
                <a:r>
                  <a:rPr lang="en-US" sz="1400" baseline="-25000" dirty="0" err="1">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..b</a:t>
                </a:r>
                <a:r>
                  <a:rPr lang="en-US" sz="1400" baseline="-25000"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be the maximal intervals in F|s, ordered so that a</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&lt;...&lt;</a:t>
                </a:r>
                <a:r>
                  <a:rPr lang="en-US" sz="1400" dirty="0" err="1">
                    <a:latin typeface="Times New Roman" panose="02020603050405020304" pitchFamily="18" charset="0"/>
                    <a:cs typeface="Times New Roman" panose="02020603050405020304" pitchFamily="18" charset="0"/>
                  </a:rPr>
                  <a:t>a</a:t>
                </a:r>
                <a:r>
                  <a:rPr lang="en-US" sz="1400" baseline="-25000" dirty="0" err="1">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and b</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&lt;...&lt;b</a:t>
                </a:r>
                <a:r>
                  <a:rPr lang="en-US" sz="1400" baseline="-25000"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(Notice that s= a</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...b</a:t>
                </a:r>
                <a:r>
                  <a:rPr lang="en-US" sz="1400" baseline="-25000"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For example, we might have the following picture:</a:t>
                </a:r>
              </a:p>
            </p:txBody>
          </p:sp>
        </mc:Choice>
        <mc:Fallback xmlns="">
          <p:sp>
            <p:nvSpPr>
              <p:cNvPr id="12" name="TextBox 11">
                <a:extLst>
                  <a:ext uri="{FF2B5EF4-FFF2-40B4-BE49-F238E27FC236}">
                    <a16:creationId xmlns:a16="http://schemas.microsoft.com/office/drawing/2014/main" id="{88DA2233-2050-A675-A9F3-C4EEE4132801}"/>
                  </a:ext>
                </a:extLst>
              </p:cNvPr>
              <p:cNvSpPr txBox="1">
                <a:spLocks noRot="1" noChangeAspect="1" noMove="1" noResize="1" noEditPoints="1" noAdjustHandles="1" noChangeArrowheads="1" noChangeShapeType="1" noTextEdit="1"/>
              </p:cNvSpPr>
              <p:nvPr/>
            </p:nvSpPr>
            <p:spPr>
              <a:xfrm>
                <a:off x="4124879" y="1239269"/>
                <a:ext cx="4594194" cy="2031325"/>
              </a:xfrm>
              <a:prstGeom prst="rect">
                <a:avLst/>
              </a:prstGeom>
              <a:blipFill>
                <a:blip r:embed="rId5"/>
                <a:stretch>
                  <a:fillRect l="-265" r="-265" b="-1786"/>
                </a:stretch>
              </a:blipFill>
              <a:ln>
                <a:solidFill>
                  <a:schemeClr val="tx1"/>
                </a:solid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ABBCA-8930-E8E4-E148-78378C35BEF5}"/>
                  </a:ext>
                </a:extLst>
              </p:cNvPr>
              <p:cNvSpPr txBox="1"/>
              <p:nvPr/>
            </p:nvSpPr>
            <p:spPr>
              <a:xfrm>
                <a:off x="4124879" y="4608401"/>
                <a:ext cx="4594194" cy="2246769"/>
              </a:xfrm>
              <a:prstGeom prst="rect">
                <a:avLst/>
              </a:prstGeom>
              <a:solidFill>
                <a:schemeClr val="accent1">
                  <a:lumMod val="40000"/>
                  <a:lumOff val="60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If s is a minimal bad interval for F, we can prove that 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b</a:t>
                </a:r>
                <a:r>
                  <a:rPr lang="en-US" sz="1400" baseline="-25000" dirty="0" err="1">
                    <a:latin typeface="Times New Roman" panose="02020603050405020304" pitchFamily="18" charset="0"/>
                    <a:cs typeface="Times New Roman" panose="02020603050405020304" pitchFamily="18" charset="0"/>
                  </a:rPr>
                  <a:t>j</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1 </a:t>
                </a:r>
                <a14:m>
                  <m:oMath xmlns:m="http://schemas.openxmlformats.org/officeDocument/2006/math">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j &lt;k, hence F↓s is well-defined Indeed, point 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must be in some interval [</a:t>
                </a:r>
                <a:r>
                  <a:rPr lang="en-US" sz="1400" dirty="0" err="1">
                    <a:latin typeface="Times New Roman" panose="02020603050405020304" pitchFamily="18" charset="0"/>
                    <a:cs typeface="Times New Roman" panose="02020603050405020304" pitchFamily="18" charset="0"/>
                  </a:rPr>
                  <a:t>c..d</a:t>
                </a:r>
                <a:r>
                  <a:rPr lang="en-US" sz="1400" dirty="0">
                    <a:latin typeface="Times New Roman" panose="02020603050405020304" pitchFamily="18" charset="0"/>
                    <a:cs typeface="Times New Roman" panose="02020603050405020304" pitchFamily="18" charset="0"/>
                  </a:rPr>
                  <a:t> ) other than [a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b</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since s is bad. We can assume that c&lt;a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otherwise all intervals of F|s would be contained in [a</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or [a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..a</a:t>
                </a:r>
                <a:r>
                  <a:rPr lang="en-US" sz="1400" baseline="-25000" dirty="0">
                    <a:latin typeface="Times New Roman" panose="02020603050405020304" pitchFamily="18" charset="0"/>
                    <a:cs typeface="Times New Roman" panose="02020603050405020304" pitchFamily="18" charset="0"/>
                  </a:rPr>
                  <a:t>k</a:t>
                </a:r>
                <a:r>
                  <a:rPr lang="en-US" sz="1400" dirty="0">
                    <a:latin typeface="Times New Roman" panose="02020603050405020304" pitchFamily="18" charset="0"/>
                    <a:cs typeface="Times New Roman" panose="02020603050405020304" pitchFamily="18" charset="0"/>
                  </a:rPr>
                  <a:t>),  and both of these subintervals would be bad, contradicting the minimality of s. But c&lt;a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implies that (</a:t>
                </a:r>
                <a:r>
                  <a:rPr lang="en-US" sz="1400" dirty="0" err="1">
                    <a:latin typeface="Times New Roman" panose="02020603050405020304" pitchFamily="18" charset="0"/>
                    <a:cs typeface="Times New Roman" panose="02020603050405020304" pitchFamily="18" charset="0"/>
                  </a:rPr>
                  <a:t>c..d</a:t>
                </a:r>
                <a:r>
                  <a:rPr lang="en-US" sz="1400" dirty="0">
                    <a:latin typeface="Times New Roman" panose="02020603050405020304" pitchFamily="18" charset="0"/>
                    <a:cs typeface="Times New Roman" panose="02020603050405020304" pitchFamily="18" charset="0"/>
                  </a:rPr>
                  <a:t>) is contained in some maximal [</a:t>
                </a:r>
                <a:r>
                  <a:rPr lang="en-US" sz="1400" dirty="0" err="1">
                    <a:latin typeface="Times New Roman" panose="02020603050405020304" pitchFamily="18" charset="0"/>
                    <a:cs typeface="Times New Roman" panose="02020603050405020304" pitchFamily="18" charset="0"/>
                  </a:rPr>
                  <a:t>a</a:t>
                </a:r>
                <a:r>
                  <a:rPr lang="en-US" sz="1400" baseline="-25000" dirty="0" err="1">
                    <a:latin typeface="Times New Roman" panose="02020603050405020304" pitchFamily="18" charset="0"/>
                    <a:cs typeface="Times New Roman" panose="02020603050405020304" pitchFamily="18" charset="0"/>
                  </a:rPr>
                  <a:t>i</a:t>
                </a:r>
                <a:r>
                  <a:rPr lang="en-US" sz="1400" dirty="0" err="1">
                    <a:latin typeface="Times New Roman" panose="02020603050405020304" pitchFamily="18" charset="0"/>
                    <a:cs typeface="Times New Roman" panose="02020603050405020304" pitchFamily="18" charset="0"/>
                  </a:rPr>
                  <a:t>..b</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with </a:t>
                </a:r>
                <a:r>
                  <a:rPr lang="en-US" sz="1400" dirty="0" err="1">
                    <a:latin typeface="Times New Roman" panose="02020603050405020304" pitchFamily="18" charset="0"/>
                    <a:cs typeface="Times New Roman" panose="02020603050405020304" pitchFamily="18" charset="0"/>
                  </a:rPr>
                  <a:t>i≤j</a:t>
                </a:r>
                <a:r>
                  <a:rPr lang="en-US" sz="1400" dirty="0">
                    <a:latin typeface="Times New Roman" panose="02020603050405020304" pitchFamily="18" charset="0"/>
                    <a:cs typeface="Times New Roman" panose="02020603050405020304" pitchFamily="18" charset="0"/>
                  </a:rPr>
                  <a:t>. Hence a</a:t>
                </a:r>
                <a:r>
                  <a:rPr lang="en-US" sz="1400" baseline="-25000" dirty="0">
                    <a:latin typeface="Times New Roman" panose="02020603050405020304" pitchFamily="18" charset="0"/>
                    <a:cs typeface="Times New Roman" panose="02020603050405020304" pitchFamily="18" charset="0"/>
                  </a:rPr>
                  <a:t>j+1</a:t>
                </a:r>
                <a:r>
                  <a:rPr lang="en-US" sz="1400" dirty="0">
                    <a:latin typeface="Times New Roman" panose="02020603050405020304" pitchFamily="18" charset="0"/>
                    <a:cs typeface="Times New Roman" panose="02020603050405020304" pitchFamily="18" charset="0"/>
                  </a:rPr>
                  <a:t> &lt;b</a:t>
                </a:r>
                <a:r>
                  <a:rPr lang="en-US" sz="1400" baseline="-25000"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&lt;</a:t>
                </a:r>
                <a:r>
                  <a:rPr lang="en-US" sz="1400" dirty="0" err="1">
                    <a:latin typeface="Times New Roman" panose="02020603050405020304" pitchFamily="18" charset="0"/>
                    <a:cs typeface="Times New Roman" panose="02020603050405020304" pitchFamily="18" charset="0"/>
                  </a:rPr>
                  <a:t>bj</a:t>
                </a:r>
                <a:r>
                  <a:rPr lang="en-US" sz="1400" dirty="0">
                    <a:latin typeface="Times New Roman" panose="02020603050405020304" pitchFamily="18" charset="0"/>
                    <a:cs typeface="Times New Roman" panose="02020603050405020304" pitchFamily="18" charset="0"/>
                  </a:rPr>
                  <a:t>. The notation </a:t>
                </a:r>
                <a:r>
                  <a:rPr lang="en-US" sz="1400" dirty="0" err="1">
                    <a:latin typeface="Times New Roman" panose="02020603050405020304" pitchFamily="18" charset="0"/>
                    <a:cs typeface="Times New Roman" panose="02020603050405020304" pitchFamily="18" charset="0"/>
                  </a:rPr>
                  <a:t>Fis</a:t>
                </a:r>
                <a:r>
                  <a:rPr lang="en-US" sz="1400" dirty="0">
                    <a:latin typeface="Times New Roman" panose="02020603050405020304" pitchFamily="18" charset="0"/>
                    <a:cs typeface="Times New Roman" panose="02020603050405020304" pitchFamily="18" charset="0"/>
                  </a:rPr>
                  <a:t> is defined to be left-associative, like F|s; that is, </a:t>
                </a:r>
                <a:r>
                  <a:rPr lang="en-US" sz="1400" dirty="0" err="1">
                    <a:latin typeface="Times New Roman" panose="02020603050405020304" pitchFamily="18" charset="0"/>
                    <a:cs typeface="Times New Roman" panose="02020603050405020304" pitchFamily="18" charset="0"/>
                  </a:rPr>
                  <a:t>F↓s↓t</a:t>
                </a:r>
                <a:r>
                  <a:rPr lang="en-US" sz="1400" dirty="0">
                    <a:latin typeface="Times New Roman" panose="02020603050405020304" pitchFamily="18" charset="0"/>
                    <a:cs typeface="Times New Roman" panose="02020603050405020304" pitchFamily="18" charset="0"/>
                  </a:rPr>
                  <a:t> = (F↓s) ↓t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F↓s|t</a:t>
                </a:r>
                <a:r>
                  <a:rPr lang="en-US" sz="1400" dirty="0">
                    <a:latin typeface="Times New Roman" panose="02020603050405020304" pitchFamily="18" charset="0"/>
                    <a:cs typeface="Times New Roman" panose="02020603050405020304" pitchFamily="18" charset="0"/>
                  </a:rPr>
                  <a:t> = (F↓s)|t.</a:t>
                </a:r>
                <a:endParaRPr lang="vi-VN" sz="14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2D8ABBCA-8930-E8E4-E148-78378C35BEF5}"/>
                  </a:ext>
                </a:extLst>
              </p:cNvPr>
              <p:cNvSpPr txBox="1">
                <a:spLocks noRot="1" noChangeAspect="1" noMove="1" noResize="1" noEditPoints="1" noAdjustHandles="1" noChangeArrowheads="1" noChangeShapeType="1" noTextEdit="1"/>
              </p:cNvSpPr>
              <p:nvPr/>
            </p:nvSpPr>
            <p:spPr>
              <a:xfrm>
                <a:off x="4124879" y="4608401"/>
                <a:ext cx="4594194" cy="2246769"/>
              </a:xfrm>
              <a:prstGeom prst="rect">
                <a:avLst/>
              </a:prstGeom>
              <a:blipFill>
                <a:blip r:embed="rId6"/>
                <a:stretch>
                  <a:fillRect l="-398" t="-542" r="-930" b="-1626"/>
                </a:stretch>
              </a:blipFill>
            </p:spPr>
            <p:txBody>
              <a:bodyPr/>
              <a:lstStyle/>
              <a:p>
                <a:r>
                  <a:rPr lang="vi-VN">
                    <a:noFill/>
                  </a:rPr>
                  <a:t> </a:t>
                </a:r>
              </a:p>
            </p:txBody>
          </p:sp>
        </mc:Fallback>
      </mc:AlternateContent>
      <p:sp>
        <p:nvSpPr>
          <p:cNvPr id="16" name="TextBox 15">
            <a:extLst>
              <a:ext uri="{FF2B5EF4-FFF2-40B4-BE49-F238E27FC236}">
                <a16:creationId xmlns:a16="http://schemas.microsoft.com/office/drawing/2014/main" id="{866A3F15-CBD7-6110-3198-071366326D10}"/>
              </a:ext>
            </a:extLst>
          </p:cNvPr>
          <p:cNvSpPr txBox="1"/>
          <p:nvPr/>
        </p:nvSpPr>
        <p:spPr>
          <a:xfrm>
            <a:off x="8761432" y="1233997"/>
            <a:ext cx="3151573" cy="523220"/>
          </a:xfrm>
          <a:prstGeom prst="rect">
            <a:avLst/>
          </a:prstGeom>
          <a:noFill/>
        </p:spPr>
        <p:txBody>
          <a:bodyPr wrap="square" rtlCol="0">
            <a:spAutoFit/>
          </a:bodyPr>
          <a:lstStyle/>
          <a:p>
            <a:r>
              <a:rPr lang="en-US" sz="1400" dirty="0">
                <a:effectLst/>
                <a:latin typeface="Time s New Roman"/>
                <a:ea typeface="Yu Mincho" panose="02020400000000000000" pitchFamily="18" charset="-128"/>
                <a:cs typeface="Times New Roman" panose="02020603050405020304" pitchFamily="18" charset="0"/>
              </a:rPr>
              <a:t>If s and t are minimal bad intervals for F and s ≠ t, we have </a:t>
            </a:r>
            <a:r>
              <a:rPr lang="en-US" sz="1400" dirty="0" err="1">
                <a:effectLst/>
                <a:latin typeface="Time s New Roman"/>
                <a:ea typeface="Yu Mincho" panose="02020400000000000000" pitchFamily="18" charset="-128"/>
                <a:cs typeface="Times New Roman" panose="02020603050405020304" pitchFamily="18" charset="0"/>
              </a:rPr>
              <a:t>F↓s↓t</a:t>
            </a:r>
            <a:r>
              <a:rPr lang="en-US" sz="1400" dirty="0">
                <a:effectLst/>
                <a:latin typeface="Time s New Roman"/>
                <a:ea typeface="Yu Mincho" panose="02020400000000000000" pitchFamily="18" charset="-128"/>
                <a:cs typeface="Times New Roman" panose="02020603050405020304" pitchFamily="18" charset="0"/>
              </a:rPr>
              <a:t> = </a:t>
            </a:r>
            <a:r>
              <a:rPr lang="en-US" sz="1400" dirty="0" err="1">
                <a:effectLst/>
                <a:latin typeface="Time s New Roman"/>
                <a:ea typeface="Yu Mincho" panose="02020400000000000000" pitchFamily="18" charset="-128"/>
                <a:cs typeface="Times New Roman" panose="02020603050405020304" pitchFamily="18" charset="0"/>
              </a:rPr>
              <a:t>F↓t↓s</a:t>
            </a:r>
            <a:r>
              <a:rPr lang="en-US" sz="1400" dirty="0">
                <a:effectLst/>
                <a:latin typeface="Time s New Roman"/>
                <a:ea typeface="Yu Mincho" panose="02020400000000000000" pitchFamily="18" charset="-128"/>
                <a:cs typeface="Times New Roman" panose="02020603050405020304" pitchFamily="18" charset="0"/>
              </a:rPr>
              <a:t>.</a:t>
            </a:r>
            <a:endParaRPr lang="vi-VN" sz="1400" dirty="0">
              <a:latin typeface="Time s New Roman"/>
            </a:endParaRPr>
          </a:p>
        </p:txBody>
      </p:sp>
      <p:sp>
        <p:nvSpPr>
          <p:cNvPr id="18" name="TextBox 17">
            <a:extLst>
              <a:ext uri="{FF2B5EF4-FFF2-40B4-BE49-F238E27FC236}">
                <a16:creationId xmlns:a16="http://schemas.microsoft.com/office/drawing/2014/main" id="{3353C2BF-A616-6310-BE06-C1A7E04E7CA0}"/>
              </a:ext>
            </a:extLst>
          </p:cNvPr>
          <p:cNvSpPr txBox="1"/>
          <p:nvPr/>
        </p:nvSpPr>
        <p:spPr>
          <a:xfrm>
            <a:off x="85448" y="3091197"/>
            <a:ext cx="3991252" cy="378565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sz="1600" b="1" dirty="0">
                <a:latin typeface="Time s New Roman"/>
              </a:rPr>
              <a:t>Theory</a:t>
            </a:r>
          </a:p>
          <a:p>
            <a:pPr algn="just"/>
            <a:r>
              <a:rPr lang="en-US" sz="1400" dirty="0">
                <a:latin typeface="Time s New Roman"/>
              </a:rPr>
              <a:t>	A family of sets is called redundant if it is not irredundant. Any family that contains a redundant subfamily is redundant, since any family contained in an irredundant family is irredundant.</a:t>
            </a:r>
          </a:p>
          <a:p>
            <a:pPr lvl="0" algn="just"/>
            <a:r>
              <a:rPr lang="en-US" sz="1400" dirty="0">
                <a:latin typeface="Time s New Roman"/>
              </a:rPr>
              <a:t>	If F is a family of sets and s is an arbitrary set, let F|s denote the sets of F that are contained in s This operation is left-associative by convention:</a:t>
            </a:r>
          </a:p>
          <a:p>
            <a:pPr lvl="0" algn="just"/>
            <a:r>
              <a:rPr lang="en-US" sz="1400" dirty="0">
                <a:latin typeface="Time s New Roman"/>
              </a:rPr>
              <a:t> </a:t>
            </a:r>
            <a:r>
              <a:rPr lang="en-US" sz="1400" dirty="0" err="1">
                <a:latin typeface="Time s New Roman"/>
              </a:rPr>
              <a:t>F|s|t</a:t>
            </a:r>
            <a:r>
              <a:rPr lang="en-US" sz="1400" dirty="0">
                <a:latin typeface="Time s New Roman"/>
              </a:rPr>
              <a:t> = (F|s)|t = F| (s </a:t>
            </a:r>
            <a:r>
              <a:rPr lang="ja-JP" sz="1400" dirty="0">
                <a:latin typeface="Time s New Roman"/>
              </a:rPr>
              <a:t>∩</a:t>
            </a:r>
            <a:r>
              <a:rPr lang="en-US" sz="1400" dirty="0">
                <a:latin typeface="Time s New Roman"/>
              </a:rPr>
              <a:t> t).</a:t>
            </a:r>
          </a:p>
          <a:p>
            <a:pPr lvl="0" algn="just"/>
            <a:r>
              <a:rPr lang="en-US" sz="1400" dirty="0">
                <a:latin typeface="Time s New Roman"/>
              </a:rPr>
              <a:t>	Lemma. A finite family F is redundant if and only if there is a nonempty set as such that every point of s belongs to at least two members of F|s. (The set s need not belong to F.)</a:t>
            </a:r>
          </a:p>
          <a:p>
            <a:pPr lvl="0" algn="just"/>
            <a:r>
              <a:rPr lang="en-US" sz="1400" dirty="0">
                <a:latin typeface="Time s New Roman"/>
              </a:rPr>
              <a:t>	Corollary. A finite family F of intervals on a line is redundant if and only if there is an interval s such that every point of s belongs to at least two intervals of F|s. (The set s need not belong to F.) </a:t>
            </a:r>
          </a:p>
        </p:txBody>
      </p:sp>
      <p:sp>
        <p:nvSpPr>
          <p:cNvPr id="21" name="Rectangle 20">
            <a:extLst>
              <a:ext uri="{FF2B5EF4-FFF2-40B4-BE49-F238E27FC236}">
                <a16:creationId xmlns:a16="http://schemas.microsoft.com/office/drawing/2014/main" id="{36013617-F4DF-7071-DF17-5448D1E50756}"/>
              </a:ext>
            </a:extLst>
          </p:cNvPr>
          <p:cNvSpPr/>
          <p:nvPr/>
        </p:nvSpPr>
        <p:spPr>
          <a:xfrm>
            <a:off x="8713254" y="1233997"/>
            <a:ext cx="3454940" cy="2353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TextBox 21">
            <a:extLst>
              <a:ext uri="{FF2B5EF4-FFF2-40B4-BE49-F238E27FC236}">
                <a16:creationId xmlns:a16="http://schemas.microsoft.com/office/drawing/2014/main" id="{74E996B2-9EEA-8F56-6578-FB979FB1AD27}"/>
              </a:ext>
            </a:extLst>
          </p:cNvPr>
          <p:cNvSpPr txBox="1"/>
          <p:nvPr/>
        </p:nvSpPr>
        <p:spPr>
          <a:xfrm>
            <a:off x="8707869" y="3597113"/>
            <a:ext cx="3484130" cy="2062103"/>
          </a:xfrm>
          <a:prstGeom prst="rect">
            <a:avLst/>
          </a:prstGeom>
          <a:solidFill>
            <a:schemeClr val="tx2">
              <a:lumMod val="40000"/>
              <a:lumOff val="60000"/>
            </a:schemeClr>
          </a:solidFill>
          <a:ln>
            <a:solidFill>
              <a:schemeClr val="tx1"/>
            </a:solidFill>
          </a:ln>
        </p:spPr>
        <p:txBody>
          <a:bodyPr wrap="square" rtlCol="0">
            <a:spAutoFit/>
          </a:bodyPr>
          <a:lstStyle/>
          <a:p>
            <a:pPr algn="ctr"/>
            <a:r>
              <a:rPr lang="en-US" sz="1600" b="1" dirty="0">
                <a:latin typeface="Time s New Roman"/>
              </a:rPr>
              <a:t>Comments and extensions. </a:t>
            </a:r>
          </a:p>
          <a:p>
            <a:pPr algn="just"/>
            <a:r>
              <a:rPr lang="en-US" sz="1400" dirty="0">
                <a:latin typeface="Time s New Roman"/>
              </a:rPr>
              <a:t>The program just presented incorporates several refinements to the implementation sketched by </a:t>
            </a:r>
            <a:r>
              <a:rPr lang="en-US" sz="1400" dirty="0" err="1">
                <a:latin typeface="Time s New Roman"/>
              </a:rPr>
              <a:t>Franzblau</a:t>
            </a:r>
            <a:r>
              <a:rPr lang="en-US" sz="1400" dirty="0">
                <a:latin typeface="Time s New Roman"/>
              </a:rPr>
              <a:t> and </a:t>
            </a:r>
            <a:r>
              <a:rPr lang="en-US" sz="1400" dirty="0" err="1">
                <a:latin typeface="Time s New Roman"/>
              </a:rPr>
              <a:t>Kleitman</a:t>
            </a:r>
            <a:r>
              <a:rPr lang="en-US" sz="1400" dirty="0">
                <a:latin typeface="Time s New Roman"/>
              </a:rPr>
              <a:t>, and the author hopes that readers will enjoy finding them in the code. The Stanford Graph Base provides convenient data structures, by means of which it was possible to make the program short and sweet.</a:t>
            </a:r>
            <a:endParaRPr lang="vi-VN" sz="1400" dirty="0">
              <a:latin typeface="Time s New Roman"/>
            </a:endParaRPr>
          </a:p>
        </p:txBody>
      </p:sp>
      <p:pic>
        <p:nvPicPr>
          <p:cNvPr id="24" name="Picture 23">
            <a:extLst>
              <a:ext uri="{FF2B5EF4-FFF2-40B4-BE49-F238E27FC236}">
                <a16:creationId xmlns:a16="http://schemas.microsoft.com/office/drawing/2014/main" id="{AAEAD44E-76BE-2111-FA6E-0E7C534C7C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07870" y="5659216"/>
            <a:ext cx="3484130" cy="1195954"/>
          </a:xfrm>
          <a:prstGeom prst="rect">
            <a:avLst/>
          </a:prstGeom>
          <a:ln>
            <a:solidFill>
              <a:schemeClr val="tx1"/>
            </a:solidFill>
          </a:ln>
        </p:spPr>
      </p:pic>
      <p:pic>
        <p:nvPicPr>
          <p:cNvPr id="1026" name="Picture 2" descr="https://f52-zpg-r.zdn.vn/259262872437514957/5533a0adbc7864263d6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26" y="90996"/>
            <a:ext cx="8953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01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EE6D-8E0C-0C86-503E-4C53693BA12C}"/>
              </a:ext>
            </a:extLst>
          </p:cNvPr>
          <p:cNvSpPr>
            <a:spLocks noGrp="1"/>
          </p:cNvSpPr>
          <p:nvPr>
            <p:ph type="ctrTitle"/>
          </p:nvPr>
        </p:nvSpPr>
        <p:spPr>
          <a:xfrm>
            <a:off x="1524000" y="1020011"/>
            <a:ext cx="9144000" cy="2408989"/>
          </a:xfrm>
        </p:spPr>
        <p:txBody>
          <a:bodyPr>
            <a:normAutofit fontScale="90000"/>
          </a:bodyPr>
          <a:lstStyle/>
          <a:p>
            <a:r>
              <a:rPr lang="vi-VN" dirty="0" err="1"/>
              <a:t>Chapter</a:t>
            </a:r>
            <a:r>
              <a:rPr lang="vi-VN" dirty="0"/>
              <a:t> 18: </a:t>
            </a:r>
            <a:r>
              <a:rPr lang="vi-VN" dirty="0" err="1"/>
              <a:t>Irredundant</a:t>
            </a:r>
            <a:r>
              <a:rPr lang="vi-VN" dirty="0"/>
              <a:t> </a:t>
            </a:r>
            <a:r>
              <a:rPr lang="vi-VN" dirty="0" err="1"/>
              <a:t>Intervals</a:t>
            </a:r>
            <a:r>
              <a:rPr lang="vi-VN" dirty="0"/>
              <a:t> </a:t>
            </a:r>
          </a:p>
        </p:txBody>
      </p:sp>
      <p:sp>
        <p:nvSpPr>
          <p:cNvPr id="3" name="Rectangle 2"/>
          <p:cNvSpPr/>
          <p:nvPr/>
        </p:nvSpPr>
        <p:spPr>
          <a:xfrm>
            <a:off x="1524001" y="3746090"/>
            <a:ext cx="10023986" cy="199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expository note presents simplifications of a theorem due to </a:t>
            </a:r>
            <a:r>
              <a:rPr lang="en-US" dirty="0" err="1"/>
              <a:t>Györi</a:t>
            </a:r>
            <a:r>
              <a:rPr lang="en-US" dirty="0"/>
              <a:t> and an algorithm due to </a:t>
            </a:r>
            <a:r>
              <a:rPr lang="en-US" dirty="0" err="1"/>
              <a:t>Franzblau</a:t>
            </a:r>
            <a:r>
              <a:rPr lang="en-US" dirty="0"/>
              <a:t> and </a:t>
            </a:r>
            <a:r>
              <a:rPr lang="en-US" dirty="0" err="1"/>
              <a:t>Kleitman</a:t>
            </a:r>
            <a:r>
              <a:rPr lang="en-US" dirty="0"/>
              <a:t>: Given a family F of m intervals on a linearly ordered set of n elements, we can construct in O(m + n)­­­­­­</a:t>
            </a:r>
            <a:r>
              <a:rPr lang="en-US" baseline="30000" dirty="0"/>
              <a:t>2</a:t>
            </a:r>
            <a:r>
              <a:rPr lang="en-US" dirty="0"/>
              <a:t> steps an irredundant subfamily having maximum cardinality, as well as a generating family having minimum cardinality. </a:t>
            </a:r>
          </a:p>
        </p:txBody>
      </p:sp>
    </p:spTree>
    <p:extLst>
      <p:ext uri="{BB962C8B-B14F-4D97-AF65-F5344CB8AC3E}">
        <p14:creationId xmlns:p14="http://schemas.microsoft.com/office/powerpoint/2010/main" val="69418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4FEC-9F9D-DF00-490F-E14E2B8BF090}"/>
              </a:ext>
            </a:extLst>
          </p:cNvPr>
          <p:cNvSpPr>
            <a:spLocks noGrp="1"/>
          </p:cNvSpPr>
          <p:nvPr>
            <p:ph type="title"/>
          </p:nvPr>
        </p:nvSpPr>
        <p:spPr>
          <a:xfrm>
            <a:off x="1864956" y="624110"/>
            <a:ext cx="8911687" cy="1280890"/>
          </a:xfrm>
        </p:spPr>
        <p:txBody>
          <a:bodyPr/>
          <a:lstStyle/>
          <a:p>
            <a:r>
              <a:rPr lang="vi-VN" dirty="0"/>
              <a:t>1. </a:t>
            </a:r>
            <a:r>
              <a:rPr lang="vi-VN" dirty="0" err="1"/>
              <a:t>Introduction</a:t>
            </a:r>
            <a:endParaRPr lang="vi-VN"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9237D9C-AC3C-2274-252A-59041D0DD868}"/>
                  </a:ext>
                </a:extLst>
              </p:cNvPr>
              <p:cNvSpPr/>
              <p:nvPr/>
            </p:nvSpPr>
            <p:spPr>
              <a:xfrm>
                <a:off x="745724" y="1340529"/>
                <a:ext cx="10324730" cy="3719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defTabSz="755650">
                  <a:lnSpc>
                    <a:spcPct val="90000"/>
                  </a:lnSpc>
                  <a:spcBef>
                    <a:spcPct val="0"/>
                  </a:spcBef>
                  <a:spcAft>
                    <a:spcPct val="35000"/>
                  </a:spcAft>
                  <a:buNone/>
                </a:pPr>
                <a:r>
                  <a:rPr lang="en-US" sz="1800" kern="1200" dirty="0"/>
                  <a:t>Let's say that a family of sets is irredundant if its members sequence with the following property: Each set contains a point that isn't in any of the preceding sets.</a:t>
                </a:r>
              </a:p>
              <a:p>
                <a:pPr marL="0" lvl="0" indent="0" algn="just" defTabSz="755650">
                  <a:lnSpc>
                    <a:spcPct val="90000"/>
                  </a:lnSpc>
                  <a:spcBef>
                    <a:spcPct val="0"/>
                  </a:spcBef>
                  <a:spcAft>
                    <a:spcPct val="35000"/>
                  </a:spcAft>
                  <a:buNone/>
                </a:pPr>
                <a:r>
                  <a:rPr lang="en-US" sz="1800" kern="1200" dirty="0"/>
                  <a:t>If F is a family of sets, we write F</a:t>
                </a:r>
                <a:r>
                  <a:rPr lang="en-US" sz="1800" kern="1200" baseline="30000" dirty="0"/>
                  <a:t>U</a:t>
                </a:r>
                <a:r>
                  <a:rPr lang="en-US" sz="1800" kern="1200" dirty="0"/>
                  <a:t> for the family of all nonempty unions of elements of F. When F and G are families with F </a:t>
                </a:r>
                <a14:m>
                  <m:oMath xmlns:m="http://schemas.openxmlformats.org/officeDocument/2006/math">
                    <m:r>
                      <a:rPr lang="en-US" sz="1800" i="1" kern="1200">
                        <a:latin typeface="Cambria Math" panose="02040503050406030204" pitchFamily="18" charset="0"/>
                      </a:rPr>
                      <m:t>⊆</m:t>
                    </m:r>
                  </m:oMath>
                </a14:m>
                <a:r>
                  <a:rPr lang="en-US" sz="1800" kern="1200" dirty="0"/>
                  <a:t> G</a:t>
                </a:r>
                <a:r>
                  <a:rPr lang="en-US" sz="1800" kern="1200" baseline="30000" dirty="0"/>
                  <a:t>U</a:t>
                </a:r>
                <a:r>
                  <a:rPr lang="en-US" sz="1800" kern="1200" dirty="0"/>
                  <a:t>, we say that G generates F. If F is irredundant and G generates F, we obviously have |F|</a:t>
                </a:r>
                <a14:m>
                  <m:oMath xmlns:m="http://schemas.openxmlformats.org/officeDocument/2006/math">
                    <m:r>
                      <a:rPr lang="en-US" sz="1800" i="1" kern="1200">
                        <a:latin typeface="Cambria Math" panose="02040503050406030204" pitchFamily="18" charset="0"/>
                      </a:rPr>
                      <m:t>≤</m:t>
                    </m:r>
                  </m:oMath>
                </a14:m>
                <a:r>
                  <a:rPr lang="en-US" sz="1800" kern="1200" dirty="0"/>
                  <a:t>|G|, because each set in the sequence requires a new generator.</a:t>
                </a:r>
              </a:p>
              <a:p>
                <a:pPr marL="0" lvl="0" indent="0" algn="just" defTabSz="755650">
                  <a:lnSpc>
                    <a:spcPct val="90000"/>
                  </a:lnSpc>
                  <a:spcBef>
                    <a:spcPct val="0"/>
                  </a:spcBef>
                  <a:spcAft>
                    <a:spcPct val="35000"/>
                  </a:spcAft>
                  <a:buNone/>
                </a:pPr>
                <a:r>
                  <a:rPr lang="en-US" sz="1800" kern="1200" dirty="0"/>
                  <a:t>The purpose of this note is to describe the beautiful algorithm of </a:t>
                </a:r>
                <a:r>
                  <a:rPr lang="en-US" sz="1800" kern="1200" dirty="0" err="1"/>
                  <a:t>Franzblau</a:t>
                </a:r>
                <a:r>
                  <a:rPr lang="en-US" sz="1800" kern="1200" dirty="0"/>
                  <a:t> and </a:t>
                </a:r>
                <a:r>
                  <a:rPr lang="en-US" sz="1800" kern="1200" dirty="0" err="1"/>
                  <a:t>Kleitman</a:t>
                </a:r>
                <a:r>
                  <a:rPr lang="en-US" sz="1800" kern="1200" dirty="0"/>
                  <a:t> in full detail. Indeed, the CWEB source file that generated this document is a computer program that can be used in connection with the Stanford </a:t>
                </a:r>
                <a:r>
                  <a:rPr lang="en-US" sz="1800" kern="1200" dirty="0" err="1"/>
                  <a:t>GraphBase</a:t>
                </a:r>
                <a:r>
                  <a:rPr lang="en-US" sz="1800" kern="1200" dirty="0"/>
                  <a:t> [8] to find maximum irredundant subfamilies and minimum generating families of any given collection of intervals. Perhaps this new exposition will shed new light on the class of optimization problems for which an efficient algorithm exists.</a:t>
                </a:r>
                <a:endParaRPr lang="vi-VN" sz="1800" kern="1200" dirty="0"/>
              </a:p>
            </p:txBody>
          </p:sp>
        </mc:Choice>
        <mc:Fallback xmlns="">
          <p:sp>
            <p:nvSpPr>
              <p:cNvPr id="15" name="Rectangle 14">
                <a:extLst>
                  <a:ext uri="{FF2B5EF4-FFF2-40B4-BE49-F238E27FC236}">
                    <a16:creationId xmlns:a16="http://schemas.microsoft.com/office/drawing/2014/main" id="{19237D9C-AC3C-2274-252A-59041D0DD868}"/>
                  </a:ext>
                </a:extLst>
              </p:cNvPr>
              <p:cNvSpPr>
                <a:spLocks noRot="1" noChangeAspect="1" noMove="1" noResize="1" noEditPoints="1" noAdjustHandles="1" noChangeArrowheads="1" noChangeShapeType="1" noTextEdit="1"/>
              </p:cNvSpPr>
              <p:nvPr/>
            </p:nvSpPr>
            <p:spPr>
              <a:xfrm>
                <a:off x="745724" y="1340529"/>
                <a:ext cx="10324730" cy="3719744"/>
              </a:xfrm>
              <a:prstGeom prst="rect">
                <a:avLst/>
              </a:prstGeom>
              <a:blipFill>
                <a:blip r:embed="rId2"/>
                <a:stretch>
                  <a:fillRect l="-412" r="-412"/>
                </a:stretch>
              </a:blipFill>
            </p:spPr>
            <p:txBody>
              <a:bodyPr/>
              <a:lstStyle/>
              <a:p>
                <a:r>
                  <a:rPr lang="en-US">
                    <a:noFill/>
                  </a:rPr>
                  <a:t> </a:t>
                </a:r>
              </a:p>
            </p:txBody>
          </p:sp>
        </mc:Fallback>
      </mc:AlternateContent>
    </p:spTree>
    <p:extLst>
      <p:ext uri="{BB962C8B-B14F-4D97-AF65-F5344CB8AC3E}">
        <p14:creationId xmlns:p14="http://schemas.microsoft.com/office/powerpoint/2010/main" val="5072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4803-8941-7D95-C415-F3D0B38D93BA}"/>
              </a:ext>
            </a:extLst>
          </p:cNvPr>
          <p:cNvSpPr>
            <a:spLocks noGrp="1"/>
          </p:cNvSpPr>
          <p:nvPr>
            <p:ph type="title"/>
          </p:nvPr>
        </p:nvSpPr>
        <p:spPr>
          <a:xfrm>
            <a:off x="838200" y="812638"/>
            <a:ext cx="9603275" cy="663989"/>
          </a:xfrm>
        </p:spPr>
        <p:txBody>
          <a:bodyPr/>
          <a:lstStyle/>
          <a:p>
            <a:r>
              <a:rPr lang="en-US" b="1" dirty="0"/>
              <a:t>2.Theory</a:t>
            </a:r>
            <a:endParaRPr lang="vi-VN" b="1" dirty="0"/>
          </a:p>
        </p:txBody>
      </p:sp>
      <p:graphicFrame>
        <p:nvGraphicFramePr>
          <p:cNvPr id="10" name="Content Placeholder 9">
            <a:extLst>
              <a:ext uri="{FF2B5EF4-FFF2-40B4-BE49-F238E27FC236}">
                <a16:creationId xmlns:a16="http://schemas.microsoft.com/office/drawing/2014/main" id="{63ADB17E-D8AB-BED3-44C9-F6FC9F3ECF34}"/>
              </a:ext>
            </a:extLst>
          </p:cNvPr>
          <p:cNvGraphicFramePr>
            <a:graphicFrameLocks noGrp="1"/>
          </p:cNvGraphicFramePr>
          <p:nvPr>
            <p:ph idx="1"/>
            <p:extLst>
              <p:ext uri="{D42A27DB-BD31-4B8C-83A1-F6EECF244321}">
                <p14:modId xmlns:p14="http://schemas.microsoft.com/office/powerpoint/2010/main" val="3361080943"/>
              </p:ext>
            </p:extLst>
          </p:nvPr>
        </p:nvGraphicFramePr>
        <p:xfrm>
          <a:off x="838200" y="1476627"/>
          <a:ext cx="10515600" cy="4584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637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5A22940-B1F7-945E-FC00-8B96BBB50FA0}"/>
                  </a:ext>
                </a:extLst>
              </p:cNvPr>
              <p:cNvGraphicFramePr>
                <a:graphicFrameLocks noGrp="1"/>
              </p:cNvGraphicFramePr>
              <p:nvPr>
                <p:ph idx="1"/>
                <p:extLst>
                  <p:ext uri="{D42A27DB-BD31-4B8C-83A1-F6EECF244321}">
                    <p14:modId xmlns:p14="http://schemas.microsoft.com/office/powerpoint/2010/main" val="1452168665"/>
                  </p:ext>
                </p:extLst>
              </p:nvPr>
            </p:nvGraphicFramePr>
            <p:xfrm>
              <a:off x="669524" y="811450"/>
              <a:ext cx="10515600" cy="57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85A22940-B1F7-945E-FC00-8B96BBB50FA0}"/>
                  </a:ext>
                </a:extLst>
              </p:cNvPr>
              <p:cNvGraphicFramePr>
                <a:graphicFrameLocks noGrp="1"/>
              </p:cNvGraphicFramePr>
              <p:nvPr>
                <p:ph idx="1"/>
                <p:extLst>
                  <p:ext uri="{D42A27DB-BD31-4B8C-83A1-F6EECF244321}">
                    <p14:modId xmlns:p14="http://schemas.microsoft.com/office/powerpoint/2010/main" val="1452168665"/>
                  </p:ext>
                </p:extLst>
              </p:nvPr>
            </p:nvGraphicFramePr>
            <p:xfrm>
              <a:off x="669524" y="811450"/>
              <a:ext cx="10515600" cy="5711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140179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BC2F5C-91D6-F27A-796A-8D69234EBA58}"/>
              </a:ext>
            </a:extLst>
          </p:cNvPr>
          <p:cNvSpPr/>
          <p:nvPr/>
        </p:nvSpPr>
        <p:spPr>
          <a:xfrm>
            <a:off x="763479" y="52159"/>
            <a:ext cx="10901779" cy="2315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An example might be helpful at this point. Suppose n = 9 and f1 = [0..8), f2 = [0..7), f3 = [1..6), f4 = [1..5), f5 = [3..9), f6 = [2..9). Then {f1, f2, f3, f4, f5} and {f1, f3, f5, f6} are irredundant. (Indeed, a family of intervals is irredundant whenever its members have no repeated left endpoints or no repeated right endpoints.) These subfamilies are in fact maximally irredundant-they become redundant when any other interval of the family is added. Therefore maximal irredundant subfamilies need not have the same cardinality; irredundant subfamilies do not form the independent sets of a matroid. On the other hand, irredundant sets of intervals do have matroid-like properties.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9C78584-C4C6-4F65-20BB-895DB53B935A}"/>
                  </a:ext>
                </a:extLst>
              </p:cNvPr>
              <p:cNvSpPr/>
              <p:nvPr/>
            </p:nvSpPr>
            <p:spPr>
              <a:xfrm>
                <a:off x="763479" y="2566219"/>
                <a:ext cx="10901778" cy="177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dirty="0"/>
                  <a:t>Let's say that an interval s is good for F if </a:t>
                </a:r>
                <a:r>
                  <a:rPr lang="en-US" dirty="0" err="1"/>
                  <a:t>NxF|s</a:t>
                </a:r>
                <a:r>
                  <a:rPr lang="en-US" dirty="0"/>
                  <a:t> ≤ 1 for some x </a:t>
                </a:r>
                <a14:m>
                  <m:oMath xmlns:m="http://schemas.openxmlformats.org/officeDocument/2006/math">
                    <m:r>
                      <a:rPr lang="en-US" i="1">
                        <a:latin typeface="Cambria Math" panose="02040503050406030204" pitchFamily="18" charset="0"/>
                      </a:rPr>
                      <m:t>∈</m:t>
                    </m:r>
                  </m:oMath>
                </a14:m>
                <a:r>
                  <a:rPr lang="en-US" dirty="0"/>
                  <a:t> S; otherwise s is bad. </a:t>
                </a:r>
                <a:r>
                  <a:rPr lang="en-US" dirty="0" err="1"/>
                  <a:t>Franzblau</a:t>
                </a:r>
                <a:r>
                  <a:rPr lang="en-US" dirty="0"/>
                  <a:t> and </a:t>
                </a:r>
                <a:r>
                  <a:rPr lang="en-US" dirty="0" err="1"/>
                  <a:t>Kleitman</a:t>
                </a:r>
                <a:r>
                  <a:rPr lang="en-US" dirty="0"/>
                  <a:t> introduced a basic reduction procedure for any family F of intervals that possesses a bad  interval s. Their procedure is analogous to modification along an augmenting path in other </a:t>
                </a:r>
                <a:r>
                  <a:rPr lang="en-US" dirty="0" err="1"/>
                  <a:t>ombinatorial</a:t>
                </a:r>
                <a:r>
                  <a:rPr lang="en-US" dirty="0"/>
                  <a:t> algorithms. </a:t>
                </a:r>
              </a:p>
              <a:p>
                <a:pPr lvl="0" algn="just"/>
                <a:r>
                  <a:rPr lang="en-US" dirty="0"/>
                  <a:t>Let [a</a:t>
                </a:r>
                <a:r>
                  <a:rPr lang="en-US" baseline="-25000" dirty="0"/>
                  <a:t>1</a:t>
                </a:r>
                <a:r>
                  <a:rPr lang="en-US" dirty="0"/>
                  <a:t>..b</a:t>
                </a:r>
                <a:r>
                  <a:rPr lang="en-US" baseline="-25000" dirty="0"/>
                  <a:t>1</a:t>
                </a:r>
                <a:r>
                  <a:rPr lang="en-US" dirty="0"/>
                  <a:t>),….,[</a:t>
                </a:r>
                <a:r>
                  <a:rPr lang="en-US" dirty="0" err="1"/>
                  <a:t>a</a:t>
                </a:r>
                <a:r>
                  <a:rPr lang="en-US" baseline="-25000" dirty="0" err="1"/>
                  <a:t>k</a:t>
                </a:r>
                <a:r>
                  <a:rPr lang="en-US" dirty="0"/>
                  <a:t>..b</a:t>
                </a:r>
                <a:r>
                  <a:rPr lang="en-US" baseline="-25000" dirty="0"/>
                  <a:t>k</a:t>
                </a:r>
                <a:r>
                  <a:rPr lang="en-US" dirty="0"/>
                  <a:t>) be the maximal intervals in F|s, ordered so that a</a:t>
                </a:r>
                <a:r>
                  <a:rPr lang="en-US" baseline="-25000" dirty="0"/>
                  <a:t>1</a:t>
                </a:r>
                <a:r>
                  <a:rPr lang="en-US" dirty="0"/>
                  <a:t> &lt;...&lt;</a:t>
                </a:r>
                <a:r>
                  <a:rPr lang="en-US" dirty="0" err="1"/>
                  <a:t>a</a:t>
                </a:r>
                <a:r>
                  <a:rPr lang="en-US" baseline="-25000" dirty="0" err="1"/>
                  <a:t>k</a:t>
                </a:r>
                <a:r>
                  <a:rPr lang="en-US" dirty="0"/>
                  <a:t> and b</a:t>
                </a:r>
                <a:r>
                  <a:rPr lang="en-US" baseline="-25000" dirty="0"/>
                  <a:t>1</a:t>
                </a:r>
                <a:r>
                  <a:rPr lang="en-US" dirty="0"/>
                  <a:t>&lt;...&lt;b</a:t>
                </a:r>
                <a:r>
                  <a:rPr lang="en-US" baseline="-25000" dirty="0"/>
                  <a:t>k</a:t>
                </a:r>
                <a:r>
                  <a:rPr lang="en-US" dirty="0"/>
                  <a:t> (Notice that s= a</a:t>
                </a:r>
                <a:r>
                  <a:rPr lang="en-US" baseline="-25000" dirty="0"/>
                  <a:t>1</a:t>
                </a:r>
                <a:r>
                  <a:rPr lang="en-US" dirty="0"/>
                  <a:t>...b</a:t>
                </a:r>
                <a:r>
                  <a:rPr lang="en-US" baseline="-25000" dirty="0"/>
                  <a:t>k</a:t>
                </a:r>
                <a:r>
                  <a:rPr lang="en-US" dirty="0"/>
                  <a:t>) .For example, we might have the following picture:</a:t>
                </a:r>
              </a:p>
            </p:txBody>
          </p:sp>
        </mc:Choice>
        <mc:Fallback xmlns="">
          <p:sp>
            <p:nvSpPr>
              <p:cNvPr id="12" name="Rectangle 11">
                <a:extLst>
                  <a:ext uri="{FF2B5EF4-FFF2-40B4-BE49-F238E27FC236}">
                    <a16:creationId xmlns:a16="http://schemas.microsoft.com/office/drawing/2014/main" id="{09C78584-C4C6-4F65-20BB-895DB53B935A}"/>
                  </a:ext>
                </a:extLst>
              </p:cNvPr>
              <p:cNvSpPr>
                <a:spLocks noRot="1" noChangeAspect="1" noMove="1" noResize="1" noEditPoints="1" noAdjustHandles="1" noChangeArrowheads="1" noChangeShapeType="1" noTextEdit="1"/>
              </p:cNvSpPr>
              <p:nvPr/>
            </p:nvSpPr>
            <p:spPr>
              <a:xfrm>
                <a:off x="763479" y="2566219"/>
                <a:ext cx="10901778" cy="1777721"/>
              </a:xfrm>
              <a:prstGeom prst="rect">
                <a:avLst/>
              </a:prstGeom>
              <a:blipFill>
                <a:blip r:embed="rId2"/>
                <a:stretch>
                  <a:fillRect l="-391" t="-339" r="-335" b="-339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26B45A07-6957-3541-9238-B8EA9A5BB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49" y="4343940"/>
            <a:ext cx="8452502" cy="2514060"/>
          </a:xfrm>
          <a:prstGeom prst="rect">
            <a:avLst/>
          </a:prstGeom>
          <a:ln>
            <a:solidFill>
              <a:srgbClr val="FF0000"/>
            </a:solidFill>
          </a:ln>
        </p:spPr>
      </p:pic>
    </p:spTree>
    <p:extLst>
      <p:ext uri="{BB962C8B-B14F-4D97-AF65-F5344CB8AC3E}">
        <p14:creationId xmlns:p14="http://schemas.microsoft.com/office/powerpoint/2010/main" val="274024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C97D8DA-7562-068D-9285-FFD0AE484E31}"/>
                  </a:ext>
                </a:extLst>
              </p:cNvPr>
              <p:cNvSpPr/>
              <p:nvPr/>
            </p:nvSpPr>
            <p:spPr>
              <a:xfrm>
                <a:off x="838201" y="383458"/>
                <a:ext cx="10515599" cy="216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If s is a minimal bad interval for F, we can prove that a</a:t>
                </a:r>
                <a:r>
                  <a:rPr lang="en-US" baseline="-25000" dirty="0"/>
                  <a:t>j+1</a:t>
                </a:r>
                <a:r>
                  <a:rPr lang="en-US" dirty="0"/>
                  <a:t> &lt; </a:t>
                </a:r>
                <a:r>
                  <a:rPr lang="en-US" dirty="0" err="1"/>
                  <a:t>b</a:t>
                </a:r>
                <a:r>
                  <a:rPr lang="en-US" baseline="-25000" dirty="0" err="1"/>
                  <a:t>j</a:t>
                </a:r>
                <a:r>
                  <a:rPr lang="en-US" dirty="0"/>
                  <a:t> </a:t>
                </a:r>
                <a:r>
                  <a:rPr lang="en-US" dirty="0" err="1"/>
                  <a:t>với</a:t>
                </a:r>
                <a:r>
                  <a:rPr lang="en-US" dirty="0"/>
                  <a:t> 1 </a:t>
                </a:r>
                <a14:m>
                  <m:oMath xmlns:m="http://schemas.openxmlformats.org/officeDocument/2006/math">
                    <m:r>
                      <a:rPr lang="en-US" i="1">
                        <a:latin typeface="Cambria Math" panose="02040503050406030204" pitchFamily="18" charset="0"/>
                      </a:rPr>
                      <m:t>≤</m:t>
                    </m:r>
                  </m:oMath>
                </a14:m>
                <a:r>
                  <a:rPr lang="en-US" dirty="0"/>
                  <a:t> j &lt;k, hence F↓s is well-defined Indeed, point a</a:t>
                </a:r>
                <a:r>
                  <a:rPr lang="en-US" baseline="-25000" dirty="0"/>
                  <a:t>j+1</a:t>
                </a:r>
                <a:r>
                  <a:rPr lang="en-US" dirty="0"/>
                  <a:t> must be in some interval [</a:t>
                </a:r>
                <a:r>
                  <a:rPr lang="en-US" dirty="0" err="1"/>
                  <a:t>c..d</a:t>
                </a:r>
                <a:r>
                  <a:rPr lang="en-US" dirty="0"/>
                  <a:t> ) other than [a</a:t>
                </a:r>
                <a:r>
                  <a:rPr lang="en-US" baseline="-25000" dirty="0"/>
                  <a:t>j+1</a:t>
                </a:r>
                <a:r>
                  <a:rPr lang="en-US" dirty="0"/>
                  <a:t>.. b</a:t>
                </a:r>
                <a:r>
                  <a:rPr lang="en-US" baseline="-25000" dirty="0"/>
                  <a:t>j+1</a:t>
                </a:r>
                <a:r>
                  <a:rPr lang="en-US" dirty="0"/>
                  <a:t>), since s is bad. We can assume that c&lt;a</a:t>
                </a:r>
                <a:r>
                  <a:rPr lang="en-US" baseline="-25000" dirty="0"/>
                  <a:t>j+1</a:t>
                </a:r>
                <a:r>
                  <a:rPr lang="en-US" dirty="0"/>
                  <a:t>; otherwise all intervals of F|s would be contained in [a</a:t>
                </a:r>
                <a:r>
                  <a:rPr lang="en-US" baseline="-25000" dirty="0"/>
                  <a:t>1</a:t>
                </a:r>
                <a:r>
                  <a:rPr lang="en-US" dirty="0"/>
                  <a:t>..a</a:t>
                </a:r>
                <a:r>
                  <a:rPr lang="en-US" baseline="-25000" dirty="0"/>
                  <a:t>j+1</a:t>
                </a:r>
                <a:r>
                  <a:rPr lang="en-US" dirty="0"/>
                  <a:t>) or [a</a:t>
                </a:r>
                <a:r>
                  <a:rPr lang="en-US" baseline="-25000" dirty="0"/>
                  <a:t>j+1</a:t>
                </a:r>
                <a:r>
                  <a:rPr lang="en-US" dirty="0"/>
                  <a:t>..a</a:t>
                </a:r>
                <a:r>
                  <a:rPr lang="en-US" baseline="-25000" dirty="0"/>
                  <a:t>k</a:t>
                </a:r>
                <a:r>
                  <a:rPr lang="en-US" dirty="0"/>
                  <a:t>),  and both of these subintervals would be bad, contradicting the minimality of s. But c&lt;a</a:t>
                </a:r>
                <a:r>
                  <a:rPr lang="en-US" baseline="-25000" dirty="0"/>
                  <a:t>j+1</a:t>
                </a:r>
                <a:r>
                  <a:rPr lang="en-US" dirty="0"/>
                  <a:t> implies that (</a:t>
                </a:r>
                <a:r>
                  <a:rPr lang="en-US" dirty="0" err="1"/>
                  <a:t>c..d</a:t>
                </a:r>
                <a:r>
                  <a:rPr lang="en-US" dirty="0"/>
                  <a:t>) is contained in some maximal [</a:t>
                </a:r>
                <a:r>
                  <a:rPr lang="en-US" dirty="0" err="1"/>
                  <a:t>a</a:t>
                </a:r>
                <a:r>
                  <a:rPr lang="en-US" baseline="-25000" dirty="0" err="1"/>
                  <a:t>i</a:t>
                </a:r>
                <a:r>
                  <a:rPr lang="en-US" dirty="0" err="1"/>
                  <a:t>..b</a:t>
                </a:r>
                <a:r>
                  <a:rPr lang="en-US" baseline="-25000" dirty="0" err="1"/>
                  <a:t>i</a:t>
                </a:r>
                <a:r>
                  <a:rPr lang="en-US" dirty="0"/>
                  <a:t>) with </a:t>
                </a:r>
                <a:r>
                  <a:rPr lang="en-US" dirty="0" err="1"/>
                  <a:t>i≤j</a:t>
                </a:r>
                <a:r>
                  <a:rPr lang="en-US" dirty="0"/>
                  <a:t>. Hence a</a:t>
                </a:r>
                <a:r>
                  <a:rPr lang="en-US" baseline="-25000" dirty="0"/>
                  <a:t>j+1</a:t>
                </a:r>
                <a:r>
                  <a:rPr lang="en-US" dirty="0"/>
                  <a:t> &lt;b</a:t>
                </a:r>
                <a:r>
                  <a:rPr lang="en-US" baseline="-25000" dirty="0"/>
                  <a:t>i</a:t>
                </a:r>
                <a:r>
                  <a:rPr lang="en-US" dirty="0"/>
                  <a:t>&lt;</a:t>
                </a:r>
                <a:r>
                  <a:rPr lang="en-US" dirty="0" err="1"/>
                  <a:t>bj</a:t>
                </a:r>
                <a:r>
                  <a:rPr lang="en-US" dirty="0"/>
                  <a:t>. The notation </a:t>
                </a:r>
                <a:r>
                  <a:rPr lang="en-US" dirty="0" err="1"/>
                  <a:t>Fis</a:t>
                </a:r>
                <a:r>
                  <a:rPr lang="en-US" dirty="0"/>
                  <a:t> is defined to be left-associative, like F|s; that is, </a:t>
                </a:r>
                <a:r>
                  <a:rPr lang="en-US" dirty="0" err="1"/>
                  <a:t>F↓s↓t</a:t>
                </a:r>
                <a:r>
                  <a:rPr lang="en-US" dirty="0"/>
                  <a:t> = (F↓s) ↓t </a:t>
                </a:r>
                <a:r>
                  <a:rPr lang="en-US" dirty="0" err="1"/>
                  <a:t>và</a:t>
                </a:r>
                <a:r>
                  <a:rPr lang="en-US" dirty="0"/>
                  <a:t> </a:t>
                </a:r>
                <a:r>
                  <a:rPr lang="en-US" dirty="0" err="1"/>
                  <a:t>F↓s|t</a:t>
                </a:r>
                <a:r>
                  <a:rPr lang="en-US" dirty="0"/>
                  <a:t> = (F↓s)|t.</a:t>
                </a:r>
                <a:endParaRPr lang="vi-VN" dirty="0"/>
              </a:p>
            </p:txBody>
          </p:sp>
        </mc:Choice>
        <mc:Fallback xmlns="">
          <p:sp>
            <p:nvSpPr>
              <p:cNvPr id="7" name="Rectangle 6">
                <a:extLst>
                  <a:ext uri="{FF2B5EF4-FFF2-40B4-BE49-F238E27FC236}">
                    <a16:creationId xmlns:a16="http://schemas.microsoft.com/office/drawing/2014/main" id="{2C97D8DA-7562-068D-9285-FFD0AE484E31}"/>
                  </a:ext>
                </a:extLst>
              </p:cNvPr>
              <p:cNvSpPr>
                <a:spLocks noRot="1" noChangeAspect="1" noMove="1" noResize="1" noEditPoints="1" noAdjustHandles="1" noChangeArrowheads="1" noChangeShapeType="1" noTextEdit="1"/>
              </p:cNvSpPr>
              <p:nvPr/>
            </p:nvSpPr>
            <p:spPr>
              <a:xfrm>
                <a:off x="838201" y="383458"/>
                <a:ext cx="10515599" cy="2164723"/>
              </a:xfrm>
              <a:prstGeom prst="rect">
                <a:avLst/>
              </a:prstGeom>
              <a:blipFill>
                <a:blip r:embed="rId2"/>
                <a:stretch>
                  <a:fillRect l="-463" r="-347" b="-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B209EC1-B821-3A37-390A-CE8FDDD2AB83}"/>
                  </a:ext>
                </a:extLst>
              </p:cNvPr>
              <p:cNvSpPr/>
              <p:nvPr/>
            </p:nvSpPr>
            <p:spPr>
              <a:xfrm>
                <a:off x="838199" y="2711702"/>
                <a:ext cx="1051560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Lemma</a:t>
                </a:r>
                <a:r>
                  <a:rPr lang="en-US" dirty="0"/>
                  <a:t>. If s is a minimal bad interval for F, we have F</a:t>
                </a:r>
                <a14:m>
                  <m:oMath xmlns:m="http://schemas.openxmlformats.org/officeDocument/2006/math">
                    <m:r>
                      <a:rPr lang="en-US" i="1">
                        <a:latin typeface="Cambria Math" panose="02040503050406030204" pitchFamily="18" charset="0"/>
                      </a:rPr>
                      <m:t>⊆</m:t>
                    </m:r>
                  </m:oMath>
                </a14:m>
                <a:r>
                  <a:rPr lang="en-US" dirty="0"/>
                  <a:t>(F↓s)</a:t>
                </a:r>
                <a:r>
                  <a:rPr lang="en-US" baseline="30000" dirty="0"/>
                  <a:t>U</a:t>
                </a:r>
                <a:r>
                  <a:rPr lang="en-US" dirty="0"/>
                  <a:t>.</a:t>
                </a:r>
                <a:endParaRPr lang="vi-VN" dirty="0"/>
              </a:p>
            </p:txBody>
          </p:sp>
        </mc:Choice>
        <mc:Fallback xmlns="">
          <p:sp>
            <p:nvSpPr>
              <p:cNvPr id="8" name="Rectangle 7">
                <a:extLst>
                  <a:ext uri="{FF2B5EF4-FFF2-40B4-BE49-F238E27FC236}">
                    <a16:creationId xmlns:a16="http://schemas.microsoft.com/office/drawing/2014/main" id="{7B209EC1-B821-3A37-390A-CE8FDDD2AB83}"/>
                  </a:ext>
                </a:extLst>
              </p:cNvPr>
              <p:cNvSpPr>
                <a:spLocks noRot="1" noChangeAspect="1" noMove="1" noResize="1" noEditPoints="1" noAdjustHandles="1" noChangeArrowheads="1" noChangeShapeType="1" noTextEdit="1"/>
              </p:cNvSpPr>
              <p:nvPr/>
            </p:nvSpPr>
            <p:spPr>
              <a:xfrm>
                <a:off x="838199" y="2711702"/>
                <a:ext cx="10515600" cy="506027"/>
              </a:xfrm>
              <a:prstGeom prst="rect">
                <a:avLst/>
              </a:prstGeom>
              <a:blipFill>
                <a:blip r:embed="rId3"/>
                <a:stretch>
                  <a:fillRect l="-405" b="-232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659BA5BE-5B95-FCAE-659E-0DC5F30675A2}"/>
              </a:ext>
            </a:extLst>
          </p:cNvPr>
          <p:cNvSpPr/>
          <p:nvPr/>
        </p:nvSpPr>
        <p:spPr>
          <a:xfrm>
            <a:off x="838199" y="3381250"/>
            <a:ext cx="10515600" cy="709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Lemma</a:t>
            </a:r>
            <a:r>
              <a:rPr lang="en-US" dirty="0"/>
              <a:t>. Suppose s is a minimal bad interval for F, while t is a good interval. Then t is good also for F↓s.</a:t>
            </a:r>
            <a:endParaRPr lang="vi-VN" dirty="0"/>
          </a:p>
        </p:txBody>
      </p:sp>
      <p:sp>
        <p:nvSpPr>
          <p:cNvPr id="12" name="Rectangle 11">
            <a:extLst>
              <a:ext uri="{FF2B5EF4-FFF2-40B4-BE49-F238E27FC236}">
                <a16:creationId xmlns:a16="http://schemas.microsoft.com/office/drawing/2014/main" id="{DF50D7DE-25A7-951F-3022-29BE098F2E54}"/>
              </a:ext>
            </a:extLst>
          </p:cNvPr>
          <p:cNvSpPr/>
          <p:nvPr/>
        </p:nvSpPr>
        <p:spPr>
          <a:xfrm>
            <a:off x="838199" y="4197562"/>
            <a:ext cx="10515600"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Corollary</a:t>
            </a:r>
            <a:r>
              <a:rPr lang="en-US" dirty="0"/>
              <a:t>. If s is a minimal bad interval for F, we have </a:t>
            </a:r>
            <a:r>
              <a:rPr lang="en-US" dirty="0" err="1"/>
              <a:t>N</a:t>
            </a:r>
            <a:r>
              <a:rPr lang="en-US" baseline="-25000" dirty="0" err="1"/>
              <a:t>x</a:t>
            </a:r>
            <a:r>
              <a:rPr lang="en-US" dirty="0" err="1"/>
              <a:t>F↓s</a:t>
            </a:r>
            <a:r>
              <a:rPr lang="en-US" dirty="0"/>
              <a:t> = </a:t>
            </a:r>
            <a:r>
              <a:rPr lang="en-US" dirty="0" err="1"/>
              <a:t>N</a:t>
            </a:r>
            <a:r>
              <a:rPr lang="en-US" baseline="-25000" dirty="0" err="1"/>
              <a:t>x</a:t>
            </a:r>
            <a:r>
              <a:rPr lang="en-US" dirty="0" err="1"/>
              <a:t>F-N</a:t>
            </a:r>
            <a:r>
              <a:rPr lang="en-US" baseline="-25000" dirty="0" err="1"/>
              <a:t>x</a:t>
            </a:r>
            <a:r>
              <a:rPr lang="en-US" dirty="0" err="1"/>
              <a:t>s</a:t>
            </a:r>
            <a:r>
              <a:rPr lang="en-US" dirty="0"/>
              <a:t>.</a:t>
            </a:r>
            <a:endParaRPr lang="vi-VN"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078DDCD-E35B-503E-CA8D-E1EAE8C03A95}"/>
                  </a:ext>
                </a:extLst>
              </p:cNvPr>
              <p:cNvSpPr/>
              <p:nvPr/>
            </p:nvSpPr>
            <p:spPr>
              <a:xfrm>
                <a:off x="838199" y="4810121"/>
                <a:ext cx="10515600" cy="204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The </a:t>
                </a:r>
                <a:r>
                  <a:rPr lang="en-US" dirty="0" err="1"/>
                  <a:t>Franzblau</a:t>
                </a:r>
                <a:r>
                  <a:rPr lang="en-US" dirty="0"/>
                  <a:t>/</a:t>
                </a:r>
                <a:r>
                  <a:rPr lang="en-US" dirty="0" err="1"/>
                  <a:t>Kleitman</a:t>
                </a:r>
                <a:r>
                  <a:rPr lang="en-US" dirty="0"/>
                  <a:t> algorithm has a very simple outline: We let G</a:t>
                </a:r>
                <a:r>
                  <a:rPr lang="en-US" baseline="-25000" dirty="0"/>
                  <a:t>0</a:t>
                </a:r>
                <a:r>
                  <a:rPr lang="en-US" dirty="0"/>
                  <a:t> = F and repeatedly set G</a:t>
                </a:r>
                <a:r>
                  <a:rPr lang="en-US" baseline="-25000" dirty="0"/>
                  <a:t>k+1</a:t>
                </a:r>
                <a:r>
                  <a:rPr lang="en-US" dirty="0"/>
                  <a:t> = </a:t>
                </a:r>
                <a:r>
                  <a:rPr lang="en-US" dirty="0" err="1"/>
                  <a:t>G</a:t>
                </a:r>
                <a:r>
                  <a:rPr lang="en-US" baseline="-25000" dirty="0" err="1"/>
                  <a:t>k</a:t>
                </a:r>
                <a:r>
                  <a:rPr lang="en-US" dirty="0" err="1"/>
                  <a:t>↓s</a:t>
                </a:r>
                <a:r>
                  <a:rPr lang="en-US" baseline="-25000" dirty="0" err="1"/>
                  <a:t>k</a:t>
                </a:r>
                <a:r>
                  <a:rPr lang="en-US" dirty="0"/>
                  <a:t>, where </a:t>
                </a:r>
                <a:r>
                  <a:rPr lang="en-US" dirty="0" err="1"/>
                  <a:t>s</a:t>
                </a:r>
                <a:r>
                  <a:rPr lang="en-US" baseline="-25000" dirty="0" err="1"/>
                  <a:t>k</a:t>
                </a:r>
                <a:r>
                  <a:rPr lang="en-US" dirty="0"/>
                  <a:t> is the left most minimal bad interval for </a:t>
                </a:r>
                <a:r>
                  <a:rPr lang="en-US" dirty="0" err="1"/>
                  <a:t>G</a:t>
                </a:r>
                <a:r>
                  <a:rPr lang="en-US" baseline="-25000" dirty="0" err="1"/>
                  <a:t>k</a:t>
                </a:r>
                <a:r>
                  <a:rPr lang="en-US" dirty="0"/>
                  <a:t>, until we finally reach a family G</a:t>
                </a:r>
                <a:r>
                  <a:rPr lang="en-US" baseline="-25000" dirty="0"/>
                  <a:t>r</a:t>
                </a:r>
                <a:r>
                  <a:rPr lang="en-US" dirty="0"/>
                  <a:t> in which no bad intervals remain. This must happen sooner or later, because </a:t>
                </a:r>
                <a:r>
                  <a:rPr lang="vi-VN" dirty="0"/>
                  <a:t>|</a:t>
                </a:r>
                <a:r>
                  <a:rPr lang="vi-VN" dirty="0" err="1"/>
                  <a:t>G</a:t>
                </a:r>
                <a:r>
                  <a:rPr lang="vi-VN" baseline="-25000" dirty="0" err="1"/>
                  <a:t>k</a:t>
                </a:r>
                <a:r>
                  <a:rPr lang="vi-VN" dirty="0"/>
                  <a:t>| = |F| - k</a:t>
                </a:r>
                <a:r>
                  <a:rPr lang="en-US" dirty="0"/>
                  <a:t>. The final irredundant family G = G</a:t>
                </a:r>
                <a:r>
                  <a:rPr lang="en-US" baseline="-25000" dirty="0"/>
                  <a:t>r</a:t>
                </a:r>
                <a:r>
                  <a:rPr lang="en-US" dirty="0"/>
                  <a:t> generates F, because </a:t>
                </a:r>
                <a:r>
                  <a:rPr lang="vi-VN" dirty="0"/>
                  <a:t>F </a:t>
                </a:r>
                <a14:m>
                  <m:oMath xmlns:m="http://schemas.openxmlformats.org/officeDocument/2006/math">
                    <m:r>
                      <a:rPr lang="vi-VN" i="1">
                        <a:latin typeface="Cambria Math" panose="02040503050406030204" pitchFamily="18" charset="0"/>
                      </a:rPr>
                      <m:t>⊆</m:t>
                    </m:r>
                  </m:oMath>
                </a14:m>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𝐺</m:t>
                        </m:r>
                      </m:e>
                      <m:sub>
                        <m:r>
                          <a:rPr lang="vi-VN" i="1">
                            <a:latin typeface="Cambria Math" panose="02040503050406030204" pitchFamily="18" charset="0"/>
                          </a:rPr>
                          <m:t>𝑘</m:t>
                        </m:r>
                      </m:sub>
                      <m:sup>
                        <m:r>
                          <a:rPr lang="vi-VN" i="1">
                            <a:latin typeface="Cambria Math" panose="02040503050406030204" pitchFamily="18" charset="0"/>
                          </a:rPr>
                          <m:t>∪</m:t>
                        </m:r>
                      </m:sup>
                    </m:sSubSup>
                  </m:oMath>
                </a14:m>
                <a:r>
                  <a:rPr lang="vi-VN" dirty="0"/>
                  <a:t> </a:t>
                </a:r>
                <a:r>
                  <a:rPr lang="en-US" dirty="0"/>
                  <a:t>for all k by the lemma of §12. </a:t>
                </a:r>
                <a:r>
                  <a:rPr lang="en-US" dirty="0" err="1"/>
                  <a:t>Franzblau</a:t>
                </a:r>
                <a:r>
                  <a:rPr lang="en-US" dirty="0"/>
                  <a:t> and </a:t>
                </a:r>
                <a:r>
                  <a:rPr lang="en-US" dirty="0" err="1"/>
                  <a:t>Kleitman</a:t>
                </a:r>
                <a:r>
                  <a:rPr lang="en-US" dirty="0"/>
                  <a:t> proved the nontrivial fact that |G| is the size of the maximum irredundant subfamily of F; hence G is a minimum generating family.</a:t>
                </a:r>
                <a:endParaRPr lang="vi-VN" dirty="0"/>
              </a:p>
            </p:txBody>
          </p:sp>
        </mc:Choice>
        <mc:Fallback xmlns="">
          <p:sp>
            <p:nvSpPr>
              <p:cNvPr id="13" name="Rectangle 12">
                <a:extLst>
                  <a:ext uri="{FF2B5EF4-FFF2-40B4-BE49-F238E27FC236}">
                    <a16:creationId xmlns:a16="http://schemas.microsoft.com/office/drawing/2014/main" id="{5078DDCD-E35B-503E-CA8D-E1EAE8C03A95}"/>
                  </a:ext>
                </a:extLst>
              </p:cNvPr>
              <p:cNvSpPr>
                <a:spLocks noRot="1" noChangeAspect="1" noMove="1" noResize="1" noEditPoints="1" noAdjustHandles="1" noChangeArrowheads="1" noChangeShapeType="1" noTextEdit="1"/>
              </p:cNvSpPr>
              <p:nvPr/>
            </p:nvSpPr>
            <p:spPr>
              <a:xfrm>
                <a:off x="838199" y="4810121"/>
                <a:ext cx="10515600" cy="2047879"/>
              </a:xfrm>
              <a:prstGeom prst="rect">
                <a:avLst/>
              </a:prstGeom>
              <a:blipFill>
                <a:blip r:embed="rId4"/>
                <a:stretch>
                  <a:fillRect l="-405" r="-405"/>
                </a:stretch>
              </a:blipFill>
            </p:spPr>
            <p:txBody>
              <a:bodyPr/>
              <a:lstStyle/>
              <a:p>
                <a:r>
                  <a:rPr lang="en-US">
                    <a:noFill/>
                  </a:rPr>
                  <a:t> </a:t>
                </a:r>
              </a:p>
            </p:txBody>
          </p:sp>
        </mc:Fallback>
      </mc:AlternateContent>
    </p:spTree>
    <p:extLst>
      <p:ext uri="{BB962C8B-B14F-4D97-AF65-F5344CB8AC3E}">
        <p14:creationId xmlns:p14="http://schemas.microsoft.com/office/powerpoint/2010/main" val="1869456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6400A7-518E-E372-FAFD-D6B754A78764}"/>
              </a:ext>
            </a:extLst>
          </p:cNvPr>
          <p:cNvSpPr/>
          <p:nvPr/>
        </p:nvSpPr>
        <p:spPr>
          <a:xfrm>
            <a:off x="941033" y="442453"/>
            <a:ext cx="10515600" cy="1592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t>Theorem</a:t>
            </a:r>
            <a:r>
              <a:rPr lang="en-US" dirty="0"/>
              <a:t>. The same final family G = G</a:t>
            </a:r>
            <a:r>
              <a:rPr lang="en-US" baseline="-25000" dirty="0"/>
              <a:t>r</a:t>
            </a:r>
            <a:r>
              <a:rPr lang="en-US" dirty="0"/>
              <a:t>, is obtained when </a:t>
            </a:r>
            <a:r>
              <a:rPr lang="en-US" dirty="0" err="1"/>
              <a:t>s</a:t>
            </a:r>
            <a:r>
              <a:rPr lang="en-US" baseline="-25000" dirty="0" err="1"/>
              <a:t>k</a:t>
            </a:r>
            <a:r>
              <a:rPr lang="en-US" dirty="0"/>
              <a:t> is chosen to be an arbitrary (not necessarily leftmost) minimal bad interval of </a:t>
            </a:r>
            <a:r>
              <a:rPr lang="en-US" dirty="0" err="1"/>
              <a:t>G</a:t>
            </a:r>
            <a:r>
              <a:rPr lang="en-US" baseline="-25000" dirty="0" err="1"/>
              <a:t>k</a:t>
            </a:r>
            <a:r>
              <a:rPr lang="en-US" dirty="0"/>
              <a:t> in the reduction algorithm. Moreover, the same multiset </a:t>
            </a:r>
            <a:r>
              <a:rPr lang="vi-VN" dirty="0"/>
              <a:t>{s</a:t>
            </a:r>
            <a:r>
              <a:rPr lang="vi-VN" baseline="-25000" dirty="0"/>
              <a:t>0</a:t>
            </a:r>
            <a:r>
              <a:rPr lang="vi-VN" dirty="0"/>
              <a:t>,. . , </a:t>
            </a:r>
            <a:r>
              <a:rPr lang="en-US" dirty="0"/>
              <a:t>s</a:t>
            </a:r>
            <a:r>
              <a:rPr lang="vi-VN" baseline="-25000" dirty="0"/>
              <a:t>r-1</a:t>
            </a:r>
            <a:r>
              <a:rPr lang="vi-VN" dirty="0"/>
              <a:t>} </a:t>
            </a:r>
            <a:r>
              <a:rPr lang="en-US" dirty="0"/>
              <a:t>of minimal bad intervals arises, in some order, regardless of the choices made at each step.</a:t>
            </a:r>
            <a:endParaRPr lang="vi-VN"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A12A098-B570-9A21-F28D-0A3691D7EAE6}"/>
                  </a:ext>
                </a:extLst>
              </p:cNvPr>
              <p:cNvSpPr/>
              <p:nvPr/>
            </p:nvSpPr>
            <p:spPr>
              <a:xfrm>
                <a:off x="941033" y="2389239"/>
                <a:ext cx="10515600" cy="2759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This theorem and the lemma of §13 have an important corollary: Let </a:t>
                </a:r>
                <a:r>
                  <a:rPr lang="vi-VN" dirty="0"/>
                  <a:t>S = {s</a:t>
                </a:r>
                <a:r>
                  <a:rPr lang="vi-VN" baseline="-25000" dirty="0"/>
                  <a:t>0</a:t>
                </a:r>
                <a:r>
                  <a:rPr lang="vi-VN" dirty="0"/>
                  <a:t>, ..., s</a:t>
                </a:r>
                <a:r>
                  <a:rPr lang="vi-VN" baseline="-25000" dirty="0"/>
                  <a:t>r-1</a:t>
                </a:r>
                <a:r>
                  <a:rPr lang="vi-VN" dirty="0"/>
                  <a:t>} </a:t>
                </a:r>
                <a:r>
                  <a:rPr lang="en-US" dirty="0"/>
                  <a:t>be the multiset of minimal bad intervals determined by the algorithm from F, and let t be any interval. Then </a:t>
                </a:r>
                <a:r>
                  <a:rPr lang="en-US" dirty="0" err="1"/>
                  <a:t>S|t</a:t>
                </a:r>
                <a:r>
                  <a:rPr lang="en-US" dirty="0"/>
                  <a:t> is the multiset of minimal bad intervals determined by the algorithm from </a:t>
                </a:r>
                <a:r>
                  <a:rPr lang="en-US" dirty="0" err="1"/>
                  <a:t>F|t</a:t>
                </a:r>
                <a:r>
                  <a:rPr lang="en-US" dirty="0"/>
                  <a:t>. This holds because an interval s</a:t>
                </a:r>
                <a14:m>
                  <m:oMath xmlns:m="http://schemas.openxmlformats.org/officeDocument/2006/math">
                    <m:r>
                      <a:rPr lang="en-US" i="1">
                        <a:latin typeface="Cambria Math" panose="02040503050406030204" pitchFamily="18" charset="0"/>
                      </a:rPr>
                      <m:t> </m:t>
                    </m:r>
                    <m:r>
                      <a:rPr lang="vi-VN" i="1">
                        <a:latin typeface="Cambria Math" panose="02040503050406030204" pitchFamily="18" charset="0"/>
                      </a:rPr>
                      <m:t>⊆</m:t>
                    </m:r>
                  </m:oMath>
                </a14:m>
                <a:r>
                  <a:rPr lang="vi-VN" dirty="0"/>
                  <a:t> </a:t>
                </a:r>
                <a:r>
                  <a:rPr lang="en-US" dirty="0"/>
                  <a:t>t is bad for F if and only if it is bad for </a:t>
                </a:r>
                <a:r>
                  <a:rPr lang="en-US" dirty="0" err="1"/>
                  <a:t>F|t</a:t>
                </a:r>
                <a:r>
                  <a:rPr lang="en-US" dirty="0"/>
                  <a:t>. Minimal bad intervals within t never appear again once they are removed, and we can remove them first. Reducing a minimal bad interval s when s is contained in a bad interval t may make t good, or leave it bad, or make it minimally bad. If s is minimally bad for F, it might also be minimally bad for F↓s.</a:t>
                </a:r>
                <a:endParaRPr lang="vi-VN" dirty="0"/>
              </a:p>
            </p:txBody>
          </p:sp>
        </mc:Choice>
        <mc:Fallback xmlns="">
          <p:sp>
            <p:nvSpPr>
              <p:cNvPr id="8" name="Rectangle 7">
                <a:extLst>
                  <a:ext uri="{FF2B5EF4-FFF2-40B4-BE49-F238E27FC236}">
                    <a16:creationId xmlns:a16="http://schemas.microsoft.com/office/drawing/2014/main" id="{FA12A098-B570-9A21-F28D-0A3691D7EAE6}"/>
                  </a:ext>
                </a:extLst>
              </p:cNvPr>
              <p:cNvSpPr>
                <a:spLocks noRot="1" noChangeAspect="1" noMove="1" noResize="1" noEditPoints="1" noAdjustHandles="1" noChangeArrowheads="1" noChangeShapeType="1" noTextEdit="1"/>
              </p:cNvSpPr>
              <p:nvPr/>
            </p:nvSpPr>
            <p:spPr>
              <a:xfrm>
                <a:off x="941033" y="2389239"/>
                <a:ext cx="10515600" cy="2759808"/>
              </a:xfrm>
              <a:prstGeom prst="rect">
                <a:avLst/>
              </a:prstGeom>
              <a:blipFill>
                <a:blip r:embed="rId2"/>
                <a:stretch>
                  <a:fillRect l="-405" r="-405"/>
                </a:stretch>
              </a:blipFill>
            </p:spPr>
            <p:txBody>
              <a:bodyPr/>
              <a:lstStyle/>
              <a:p>
                <a:r>
                  <a:rPr lang="en-US">
                    <a:noFill/>
                  </a:rPr>
                  <a:t> </a:t>
                </a:r>
              </a:p>
            </p:txBody>
          </p:sp>
        </mc:Fallback>
      </mc:AlternateContent>
    </p:spTree>
    <p:extLst>
      <p:ext uri="{BB962C8B-B14F-4D97-AF65-F5344CB8AC3E}">
        <p14:creationId xmlns:p14="http://schemas.microsoft.com/office/powerpoint/2010/main" val="14072526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3686</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游ゴシック</vt:lpstr>
      <vt:lpstr>Arial</vt:lpstr>
      <vt:lpstr>Calibri</vt:lpstr>
      <vt:lpstr>Calibri Light</vt:lpstr>
      <vt:lpstr>Cambria Math</vt:lpstr>
      <vt:lpstr>Gill Sans MT</vt:lpstr>
      <vt:lpstr>SegoeuiPc</vt:lpstr>
      <vt:lpstr>Time s New Roman</vt:lpstr>
      <vt:lpstr>Times New Roman</vt:lpstr>
      <vt:lpstr>Yu Mincho</vt:lpstr>
      <vt:lpstr>Gallery</vt:lpstr>
      <vt:lpstr>Office Theme</vt:lpstr>
      <vt:lpstr>Nhóm: 17 Chapter 18: Irredundant Intervals</vt:lpstr>
      <vt:lpstr>PowerPoint Presentation</vt:lpstr>
      <vt:lpstr>Chapter 18: Irredundant Intervals </vt:lpstr>
      <vt:lpstr>1. Introduction</vt:lpstr>
      <vt:lpstr>2.Theory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Irredundant Intervals</dc:title>
  <dc:creator>thumy1805@gmail.com</dc:creator>
  <cp:lastModifiedBy>Admin</cp:lastModifiedBy>
  <cp:revision>15</cp:revision>
  <dcterms:created xsi:type="dcterms:W3CDTF">2022-12-12T14:54:53Z</dcterms:created>
  <dcterms:modified xsi:type="dcterms:W3CDTF">2022-12-31T13:05:41Z</dcterms:modified>
</cp:coreProperties>
</file>