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EB282-294F-4B03-8902-6F4552B6DB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7CDB-C8AF-4F81-9EE5-D8AF593B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67CDB-C8AF-4F81-9EE5-D8AF593BE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809951">
            <a:off x="17185701" y="-588888"/>
            <a:ext cx="3483635" cy="3574625"/>
          </a:xfrm>
          <a:custGeom>
            <a:avLst/>
            <a:gdLst/>
            <a:ahLst/>
            <a:cxnLst/>
            <a:rect l="l" t="t" r="r" b="b"/>
            <a:pathLst>
              <a:path w="3483635" h="3574625">
                <a:moveTo>
                  <a:pt x="0" y="0"/>
                </a:moveTo>
                <a:lnTo>
                  <a:pt x="3483635" y="0"/>
                </a:lnTo>
                <a:lnTo>
                  <a:pt x="3483635" y="3574625"/>
                </a:lnTo>
                <a:lnTo>
                  <a:pt x="0" y="3574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3258071" y="-4629150"/>
            <a:ext cx="7054042" cy="7238289"/>
          </a:xfrm>
          <a:custGeom>
            <a:avLst/>
            <a:gdLst/>
            <a:ahLst/>
            <a:cxnLst/>
            <a:rect l="l" t="t" r="r" b="b"/>
            <a:pathLst>
              <a:path w="7054042" h="7238289">
                <a:moveTo>
                  <a:pt x="0" y="0"/>
                </a:moveTo>
                <a:lnTo>
                  <a:pt x="7054041" y="0"/>
                </a:lnTo>
                <a:lnTo>
                  <a:pt x="7054041" y="7238289"/>
                </a:lnTo>
                <a:lnTo>
                  <a:pt x="0" y="723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2756809"/>
            <a:ext cx="17652729" cy="171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vi-VN" sz="5000" dirty="0">
                <a:solidFill>
                  <a:srgbClr val="ED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DỰ ĐOÁN VÀ PHÂN TÍCH CÁC YẾU TỐ ẢNH HƯỞNG TỚI GIÁ LAPTOP TRONG THỊ TRƯỜNG ĐỒ ĐIỆN TỬ 2023</a:t>
            </a:r>
            <a:endParaRPr lang="en-US" sz="5000" dirty="0">
              <a:solidFill>
                <a:srgbClr val="ED080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39238" y="4957445"/>
            <a:ext cx="9525" cy="331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19971" y="1364328"/>
            <a:ext cx="2901388" cy="98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Đề tài 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6537" y="5743757"/>
            <a:ext cx="8879813" cy="300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 18</a:t>
            </a:r>
          </a:p>
          <a:p>
            <a:pPr algn="ctr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21521333 - Nguyễn Văn Quân</a:t>
            </a:r>
          </a:p>
          <a:p>
            <a:pPr algn="ctr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21521432 - Nguyễn Kiến Bảo Thắng</a:t>
            </a:r>
          </a:p>
          <a:p>
            <a:pPr algn="ctr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20520805 - Nguyễn Viết Tiến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72382" y="6393053"/>
            <a:ext cx="7415618" cy="1283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trực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quan    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DS105.O11.1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149539" y="9220200"/>
            <a:ext cx="219521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388970"/>
            <a:ext cx="11552977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4.XÂY DỰNG MÔ HÌNH</a:t>
            </a:r>
          </a:p>
        </p:txBody>
      </p:sp>
      <p:sp>
        <p:nvSpPr>
          <p:cNvPr id="4" name="Freeform 4"/>
          <p:cNvSpPr/>
          <p:nvPr/>
        </p:nvSpPr>
        <p:spPr>
          <a:xfrm>
            <a:off x="15870999" y="-4833750"/>
            <a:ext cx="6225279" cy="6387880"/>
          </a:xfrm>
          <a:custGeom>
            <a:avLst/>
            <a:gdLst/>
            <a:ahLst/>
            <a:cxnLst/>
            <a:rect l="l" t="t" r="r" b="b"/>
            <a:pathLst>
              <a:path w="6225279" h="6387880">
                <a:moveTo>
                  <a:pt x="0" y="0"/>
                </a:moveTo>
                <a:lnTo>
                  <a:pt x="6225279" y="0"/>
                </a:lnTo>
                <a:lnTo>
                  <a:pt x="6225279" y="6387880"/>
                </a:lnTo>
                <a:lnTo>
                  <a:pt x="0" y="6387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981884" y="9220200"/>
            <a:ext cx="1306116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841750"/>
            <a:ext cx="17824625" cy="1283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Xây dựng hàm chọn mô hình tốt nhất trong 4 mô hình : Linear Regression đơn biến - đa biến, Polynomial Regression đơn biến - đa biến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256911"/>
            <a:ext cx="14479722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đo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R-square (R2)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311400"/>
            <a:ext cx="17824625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Train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Test (8 : 2)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7601461"/>
            <a:ext cx="14479722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quả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B41B306-2EE1-9376-3332-DA40F1F5DD81}"/>
              </a:ext>
            </a:extLst>
          </p:cNvPr>
          <p:cNvSpPr txBox="1"/>
          <p:nvPr/>
        </p:nvSpPr>
        <p:spPr>
          <a:xfrm>
            <a:off x="0" y="3113130"/>
            <a:ext cx="17824625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selection: Pearson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numeric, ANOVA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category</a:t>
            </a:r>
            <a:endParaRPr lang="en-US" sz="3999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39852" y="9220200"/>
            <a:ext cx="1248147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A1F4D-D08A-D63E-45BB-D7C9F56A9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419" y="575086"/>
            <a:ext cx="15003162" cy="895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1853" y="388970"/>
            <a:ext cx="11552977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KẾT QUẢ</a:t>
            </a:r>
          </a:p>
        </p:txBody>
      </p:sp>
      <p:sp>
        <p:nvSpPr>
          <p:cNvPr id="4" name="Freeform 4"/>
          <p:cNvSpPr/>
          <p:nvPr/>
        </p:nvSpPr>
        <p:spPr>
          <a:xfrm>
            <a:off x="15870999" y="-4833750"/>
            <a:ext cx="6225279" cy="6387880"/>
          </a:xfrm>
          <a:custGeom>
            <a:avLst/>
            <a:gdLst/>
            <a:ahLst/>
            <a:cxnLst/>
            <a:rect l="l" t="t" r="r" b="b"/>
            <a:pathLst>
              <a:path w="6225279" h="6387880">
                <a:moveTo>
                  <a:pt x="0" y="0"/>
                </a:moveTo>
                <a:lnTo>
                  <a:pt x="6225279" y="0"/>
                </a:lnTo>
                <a:lnTo>
                  <a:pt x="6225279" y="6387880"/>
                </a:lnTo>
                <a:lnTo>
                  <a:pt x="0" y="6387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985456" y="9220200"/>
            <a:ext cx="1302544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8302" y="1930620"/>
            <a:ext cx="5409456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 quả đạt được 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7860" y="2726379"/>
            <a:ext cx="15694025" cy="2596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9"/>
              </a:lnSpc>
            </a:pPr>
            <a:r>
              <a:rPr lang="en-US" sz="396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− Tự thu thập, xây dựng một bộ dữ liệu phục vụ cho đồ án.</a:t>
            </a:r>
          </a:p>
          <a:p>
            <a:pPr>
              <a:lnSpc>
                <a:spcPts val="5159"/>
              </a:lnSpc>
            </a:pPr>
            <a:r>
              <a:rPr lang="en-US" sz="396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− Làm sạch dữ liệu và xây dựng mô hình dự đoán</a:t>
            </a:r>
          </a:p>
          <a:p>
            <a:pPr>
              <a:lnSpc>
                <a:spcPts val="5159"/>
              </a:lnSpc>
            </a:pPr>
            <a:r>
              <a:rPr lang="en-US" sz="396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− Phân tích và trực quan hóa các thông tin dữ liệu đem lại </a:t>
            </a:r>
          </a:p>
          <a:p>
            <a:pPr>
              <a:lnSpc>
                <a:spcPts val="5159"/>
              </a:lnSpc>
              <a:spcBef>
                <a:spcPct val="0"/>
              </a:spcBef>
            </a:pPr>
            <a:endParaRPr lang="en-US" sz="3969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8302" y="5284562"/>
            <a:ext cx="3491805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Khó khăn 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6988" y="6130925"/>
            <a:ext cx="15694025" cy="328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9"/>
              </a:lnSpc>
            </a:pP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dạng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khó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endParaRPr lang="en-US" sz="3969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ts val="5159"/>
              </a:lnSpc>
            </a:pP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mẫu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ít</a:t>
            </a:r>
            <a:endParaRPr lang="en-US" sz="3969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ts val="5159"/>
              </a:lnSpc>
            </a:pP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máy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hạn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chế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do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6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6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endParaRPr lang="en-US" sz="3969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ts val="5159"/>
              </a:lnSpc>
              <a:spcBef>
                <a:spcPct val="0"/>
              </a:spcBef>
            </a:pPr>
            <a:endParaRPr lang="en-US" sz="3969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-10580377">
            <a:off x="14172049" y="-1130339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0006" y="1901537"/>
            <a:ext cx="13591394" cy="1396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5000" spc="9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 FOR LISTENING!!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3365601-240B-1BA2-66FC-71A1EADFDCB5}"/>
              </a:ext>
            </a:extLst>
          </p:cNvPr>
          <p:cNvSpPr txBox="1"/>
          <p:nvPr/>
        </p:nvSpPr>
        <p:spPr>
          <a:xfrm>
            <a:off x="16985456" y="9220200"/>
            <a:ext cx="1302544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509758" y="6984625"/>
            <a:ext cx="5280224" cy="5418141"/>
          </a:xfrm>
          <a:custGeom>
            <a:avLst/>
            <a:gdLst/>
            <a:ahLst/>
            <a:cxnLst/>
            <a:rect l="l" t="t" r="r" b="b"/>
            <a:pathLst>
              <a:path w="5280224" h="5418141">
                <a:moveTo>
                  <a:pt x="0" y="0"/>
                </a:moveTo>
                <a:lnTo>
                  <a:pt x="5280224" y="0"/>
                </a:lnTo>
                <a:lnTo>
                  <a:pt x="5280224" y="5418141"/>
                </a:lnTo>
                <a:lnTo>
                  <a:pt x="0" y="5418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167317" y="2901697"/>
            <a:ext cx="2440114" cy="6356603"/>
            <a:chOff x="0" y="0"/>
            <a:chExt cx="642664" cy="16741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42664" cy="1674167"/>
            </a:xfrm>
            <a:custGeom>
              <a:avLst/>
              <a:gdLst/>
              <a:ahLst/>
              <a:cxnLst/>
              <a:rect l="l" t="t" r="r" b="b"/>
              <a:pathLst>
                <a:path w="642664" h="1674167">
                  <a:moveTo>
                    <a:pt x="0" y="0"/>
                  </a:moveTo>
                  <a:lnTo>
                    <a:pt x="642664" y="0"/>
                  </a:lnTo>
                  <a:lnTo>
                    <a:pt x="642664" y="1674167"/>
                  </a:lnTo>
                  <a:lnTo>
                    <a:pt x="0" y="167416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642664" cy="1693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18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80992" y="3361161"/>
            <a:ext cx="95682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80992" y="4618545"/>
            <a:ext cx="9372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80992" y="5870238"/>
            <a:ext cx="9372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80992" y="7051531"/>
            <a:ext cx="9372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80992" y="8119930"/>
            <a:ext cx="9372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69259" y="3304011"/>
            <a:ext cx="5790503" cy="56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343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GIỚI THIỆU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79924" y="4547235"/>
            <a:ext cx="6409026" cy="56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343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THU THẬP VÀ TIỀN XỬ LÝ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69259" y="5854890"/>
            <a:ext cx="7084287" cy="56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0"/>
              </a:lnSpc>
              <a:spcBef>
                <a:spcPct val="0"/>
              </a:spcBef>
            </a:pPr>
            <a:r>
              <a:rPr lang="en-US" sz="3500" spc="343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PHÂN TÍCH THĂM DÒ (EDA)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46123" y="6994381"/>
            <a:ext cx="6076629" cy="56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0"/>
              </a:lnSpc>
              <a:spcBef>
                <a:spcPct val="0"/>
              </a:spcBef>
            </a:pPr>
            <a:r>
              <a:rPr lang="en-US" sz="3500" spc="343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XÂY DỰNG MÔ HÌNH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46123" y="8171671"/>
            <a:ext cx="6076629" cy="56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0"/>
              </a:lnSpc>
              <a:spcBef>
                <a:spcPct val="0"/>
              </a:spcBef>
            </a:pPr>
            <a:r>
              <a:rPr lang="en-US" sz="3500" spc="343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 QUẢ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95217" y="9220200"/>
            <a:ext cx="328166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1371559" y="173480"/>
            <a:ext cx="11552977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1.GIỚI THIỆU</a:t>
            </a:r>
          </a:p>
        </p:txBody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91868" y="9220200"/>
            <a:ext cx="1196132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8994" y="2847575"/>
            <a:ext cx="16683354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do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thập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phục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dựa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nào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0226" y="1401521"/>
            <a:ext cx="15642016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Mục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tiêu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 Thu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thập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hưởng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laptop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như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RAM, CPU, dung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nhớ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0226" y="7046645"/>
            <a:ext cx="16683354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tả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33600" y="7609001"/>
            <a:ext cx="10499824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Nguồn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thập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https://fptshop.com.vn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8295360"/>
            <a:ext cx="5916513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thước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257 x 39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91593" y="8981719"/>
            <a:ext cx="7352407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cụ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thập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Selenium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5302E-74D3-2F2C-8E6D-6E3AF5BB886B}"/>
              </a:ext>
            </a:extLst>
          </p:cNvPr>
          <p:cNvSpPr txBox="1"/>
          <p:nvPr/>
        </p:nvSpPr>
        <p:spPr>
          <a:xfrm>
            <a:off x="762000" y="4293629"/>
            <a:ext cx="186110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3"/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kỹ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3"/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bán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hàng</a:t>
            </a:r>
            <a:endParaRPr lang="en-US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3"/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 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093133" y="9220200"/>
            <a:ext cx="1194867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84768" y="384175"/>
            <a:ext cx="12267344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Thống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kê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khuyết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19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khuyết</a:t>
            </a:r>
            <a:endParaRPr lang="en-US" sz="3999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C6968D31-F890-D4FB-1073-4F3C622F0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36487"/>
            <a:ext cx="13377523" cy="6814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789954" y="-4833750"/>
            <a:ext cx="7306324" cy="7497161"/>
          </a:xfrm>
          <a:custGeom>
            <a:avLst/>
            <a:gdLst/>
            <a:ahLst/>
            <a:cxnLst/>
            <a:rect l="l" t="t" r="r" b="b"/>
            <a:pathLst>
              <a:path w="7306324" h="7497161">
                <a:moveTo>
                  <a:pt x="0" y="0"/>
                </a:moveTo>
                <a:lnTo>
                  <a:pt x="7306324" y="0"/>
                </a:lnTo>
                <a:lnTo>
                  <a:pt x="7306324" y="7497161"/>
                </a:lnTo>
                <a:lnTo>
                  <a:pt x="0" y="749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142" y="154915"/>
            <a:ext cx="12677258" cy="2357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01ACF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2.THU THẬP VÀ TIỀN XỬ LÝ DỮ LIỆU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93952" y="9220200"/>
            <a:ext cx="1194048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4044" y="1686349"/>
            <a:ext cx="7779956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ED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a) Thu thập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10228-9F28-752A-3DDB-BCE2EED5405A}"/>
              </a:ext>
            </a:extLst>
          </p:cNvPr>
          <p:cNvSpPr txBox="1"/>
          <p:nvPr/>
        </p:nvSpPr>
        <p:spPr>
          <a:xfrm>
            <a:off x="2819400" y="8287140"/>
            <a:ext cx="12496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 Quy </a:t>
            </a:r>
            <a:r>
              <a:rPr lang="en-US" sz="30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 PTDL</a:t>
            </a:r>
          </a:p>
        </p:txBody>
      </p:sp>
      <p:pic>
        <p:nvPicPr>
          <p:cNvPr id="9" name="Picture 8" descr="A diagram of a process&#10;&#10;Description automatically generated">
            <a:extLst>
              <a:ext uri="{FF2B5EF4-FFF2-40B4-BE49-F238E27FC236}">
                <a16:creationId xmlns:a16="http://schemas.microsoft.com/office/drawing/2014/main" id="{44420259-5516-1B1D-911B-431D067B3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71" y="2886483"/>
            <a:ext cx="14863939" cy="4980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568547" y="-4833750"/>
            <a:ext cx="6527731" cy="6698231"/>
          </a:xfrm>
          <a:custGeom>
            <a:avLst/>
            <a:gdLst/>
            <a:ahLst/>
            <a:cxnLst/>
            <a:rect l="l" t="t" r="r" b="b"/>
            <a:pathLst>
              <a:path w="6527731" h="6698231">
                <a:moveTo>
                  <a:pt x="0" y="0"/>
                </a:moveTo>
                <a:lnTo>
                  <a:pt x="6527731" y="0"/>
                </a:lnTo>
                <a:lnTo>
                  <a:pt x="6527731" y="6698232"/>
                </a:lnTo>
                <a:lnTo>
                  <a:pt x="0" y="669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092612" y="9220200"/>
            <a:ext cx="1195388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2633" y="2905139"/>
            <a:ext cx="16683354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Điền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khuyết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</a:p>
          <a:p>
            <a:pPr>
              <a:lnSpc>
                <a:spcPts val="5199"/>
              </a:lnSpc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+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numeric: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KNN (K-Nearest Neighbors)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+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non-numeric: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do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1-2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null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0635" y="5410162"/>
            <a:ext cx="17426732" cy="195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Chuẩn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dạng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đơn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vị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đo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ký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đơn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vị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cuối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nhiều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ví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28mm x 30mm x 32mm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9200" y="7915185"/>
            <a:ext cx="17426732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tidy data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thước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253x32,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numeric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22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category.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endParaRPr lang="en-US" sz="3999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3703" y="179008"/>
            <a:ext cx="7779956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ED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b) Tiền xử lý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1945" y="1057341"/>
            <a:ext cx="16384042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1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bỏ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những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thuộc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do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null </a:t>
            </a:r>
          </a:p>
          <a:p>
            <a:pPr algn="just">
              <a:lnSpc>
                <a:spcPts val="5199"/>
              </a:lnSpc>
              <a:spcBef>
                <a:spcPct val="0"/>
              </a:spcBef>
            </a:pP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20% (8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do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quan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trọng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(2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cột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27397" y="-4833750"/>
            <a:ext cx="6668881" cy="6843069"/>
          </a:xfrm>
          <a:custGeom>
            <a:avLst/>
            <a:gdLst/>
            <a:ahLst/>
            <a:cxnLst/>
            <a:rect l="l" t="t" r="r" b="b"/>
            <a:pathLst>
              <a:path w="6668881" h="6843069">
                <a:moveTo>
                  <a:pt x="0" y="0"/>
                </a:moveTo>
                <a:lnTo>
                  <a:pt x="6668881" y="0"/>
                </a:lnTo>
                <a:lnTo>
                  <a:pt x="6668881" y="6843069"/>
                </a:lnTo>
                <a:lnTo>
                  <a:pt x="0" y="6843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6920" y="104969"/>
            <a:ext cx="15034080" cy="1125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01ACF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3.PHÂN TÍCH THĂM DÒ (EDA)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04072" y="9220200"/>
            <a:ext cx="1183928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83842" y="2246303"/>
            <a:ext cx="4607942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999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phối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laptop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bán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1000" y="6598223"/>
            <a:ext cx="6684176" cy="2617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999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count plot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scatter plot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laptop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thương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hiệu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lượt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mức</a:t>
            </a: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sao</a:t>
            </a:r>
            <a:endParaRPr lang="en-US" sz="3999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233CA3C7-B1B7-E68F-0841-7664B6F81F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90" y="1230918"/>
            <a:ext cx="10001938" cy="4299180"/>
          </a:xfrm>
          <a:prstGeom prst="rect">
            <a:avLst/>
          </a:prstGeom>
        </p:spPr>
      </p:pic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15B14C5-196A-6D3F-2ADD-9DE3BC050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73" y="5634685"/>
            <a:ext cx="10001938" cy="436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27397" y="-4833750"/>
            <a:ext cx="6668881" cy="6843069"/>
          </a:xfrm>
          <a:custGeom>
            <a:avLst/>
            <a:gdLst/>
            <a:ahLst/>
            <a:cxnLst/>
            <a:rect l="l" t="t" r="r" b="b"/>
            <a:pathLst>
              <a:path w="6668881" h="6843069">
                <a:moveTo>
                  <a:pt x="0" y="0"/>
                </a:moveTo>
                <a:lnTo>
                  <a:pt x="6668881" y="0"/>
                </a:lnTo>
                <a:lnTo>
                  <a:pt x="6668881" y="6843069"/>
                </a:lnTo>
                <a:lnTo>
                  <a:pt x="0" y="6843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093654" y="9220200"/>
            <a:ext cx="1194346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39808" y="1010782"/>
            <a:ext cx="5374719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 3</a:t>
            </a: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Biểu đồ bar plot thể hiện giá laptop theo loại CPU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4946" y="5105400"/>
            <a:ext cx="4807441" cy="2667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 4</a:t>
            </a: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Biểu đồ box plot thể hiện giá laptop theo thương hiệu card đồ họa.</a:t>
            </a:r>
          </a:p>
        </p:txBody>
      </p:sp>
      <p:pic>
        <p:nvPicPr>
          <p:cNvPr id="9" name="Picture 8" descr="A graph with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823FA14B-F4B1-C65B-44A3-AC88714A6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8" y="250163"/>
            <a:ext cx="11540370" cy="40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diagram of a tree&#10;&#10;Description automatically generated with medium confidence">
            <a:extLst>
              <a:ext uri="{FF2B5EF4-FFF2-40B4-BE49-F238E27FC236}">
                <a16:creationId xmlns:a16="http://schemas.microsoft.com/office/drawing/2014/main" id="{81F3AA60-04C9-1219-B193-1E82B5D826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87" y="5094170"/>
            <a:ext cx="11584333" cy="406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427397" y="-4833750"/>
            <a:ext cx="6668881" cy="6843069"/>
          </a:xfrm>
          <a:custGeom>
            <a:avLst/>
            <a:gdLst/>
            <a:ahLst/>
            <a:cxnLst/>
            <a:rect l="l" t="t" r="r" b="b"/>
            <a:pathLst>
              <a:path w="6668881" h="6843069">
                <a:moveTo>
                  <a:pt x="0" y="0"/>
                </a:moveTo>
                <a:lnTo>
                  <a:pt x="6668881" y="0"/>
                </a:lnTo>
                <a:lnTo>
                  <a:pt x="6668881" y="6843069"/>
                </a:lnTo>
                <a:lnTo>
                  <a:pt x="0" y="6843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92612" y="9220200"/>
            <a:ext cx="1195388" cy="616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08777" y="5617365"/>
            <a:ext cx="4325763" cy="1462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scatter plot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hiên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laptop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thước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màn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en-US" sz="3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00697" y="9751720"/>
            <a:ext cx="10055436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6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violin plot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laptop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37987" y="5187633"/>
            <a:ext cx="104394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7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scatter plot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laptop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ổ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cứng</a:t>
            </a:r>
            <a:endParaRPr lang="en-US" sz="3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19BEC-C107-058A-5773-F192E80A1F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22684"/>
            <a:ext cx="5870534" cy="534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diagram of different colored rhombuses&#10;&#10;Description automatically generated">
            <a:extLst>
              <a:ext uri="{FF2B5EF4-FFF2-40B4-BE49-F238E27FC236}">
                <a16:creationId xmlns:a16="http://schemas.microsoft.com/office/drawing/2014/main" id="{319BA4E8-56F5-53E5-DE0C-35A140E8B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818718"/>
            <a:ext cx="10041285" cy="393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770A4-35FC-F07E-3AE0-67436B23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304"/>
            <a:ext cx="6019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711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PT&amp;TQH</dc:title>
  <dc:creator>quan nguyen</dc:creator>
  <cp:lastModifiedBy>quan nguyen</cp:lastModifiedBy>
  <cp:revision>37</cp:revision>
  <dcterms:created xsi:type="dcterms:W3CDTF">2006-08-16T00:00:00Z</dcterms:created>
  <dcterms:modified xsi:type="dcterms:W3CDTF">2023-12-11T14:44:35Z</dcterms:modified>
  <dc:identifier>DAF17NF4pao</dc:identifier>
</cp:coreProperties>
</file>