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0730F1-5F4A-4F35-8E13-6C17330276AB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DC0CA5-58CD-428C-BAB1-B7AC66374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0730F1-5F4A-4F35-8E13-6C17330276AB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C0CA5-58CD-428C-BAB1-B7AC66374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0730F1-5F4A-4F35-8E13-6C17330276AB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C0CA5-58CD-428C-BAB1-B7AC66374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0730F1-5F4A-4F35-8E13-6C17330276AB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C0CA5-58CD-428C-BAB1-B7AC663742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0730F1-5F4A-4F35-8E13-6C17330276AB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C0CA5-58CD-428C-BAB1-B7AC663742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0730F1-5F4A-4F35-8E13-6C17330276AB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C0CA5-58CD-428C-BAB1-B7AC663742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0730F1-5F4A-4F35-8E13-6C17330276AB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C0CA5-58CD-428C-BAB1-B7AC66374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0730F1-5F4A-4F35-8E13-6C17330276AB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C0CA5-58CD-428C-BAB1-B7AC663742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0730F1-5F4A-4F35-8E13-6C17330276AB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C0CA5-58CD-428C-BAB1-B7AC66374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40730F1-5F4A-4F35-8E13-6C17330276AB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C0CA5-58CD-428C-BAB1-B7AC66374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0730F1-5F4A-4F35-8E13-6C17330276AB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DC0CA5-58CD-428C-BAB1-B7AC663742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0730F1-5F4A-4F35-8E13-6C17330276AB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0DC0CA5-58CD-428C-BAB1-B7AC66374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209800"/>
          </a:xfrm>
        </p:spPr>
        <p:txBody>
          <a:bodyPr>
            <a:no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*</a:t>
            </a:r>
            <a:r>
              <a:rPr lang="vi-VN" sz="2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vi-VN" sz="2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biết các phòng ban có cùng địa điểm </a:t>
            </a:r>
            <a:r>
              <a:rPr lang="vi-VN" sz="2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2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5</a:t>
            </a:r>
            <a:br>
              <a:rPr lang="en-US" sz="2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DIADIEM_PHG</a:t>
            </a:r>
            <a:br>
              <a:rPr lang="en-US" sz="2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DIADIEM, MAPHG</a:t>
            </a:r>
            <a:br>
              <a:rPr lang="en-US" sz="2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MAPHG=5</a:t>
            </a:r>
            <a:endParaRPr lang="en-US" sz="2400" b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3505200"/>
          <a:ext cx="4343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MAPHG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DIADIEM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TP HCM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HA NOI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VUNG TAU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NHA TRANG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TP HCM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53000" y="3505200"/>
          <a:ext cx="4191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MAPHG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DIADIEM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TP HCM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HA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NOI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VUNG TAU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NHA TRANG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TP HCM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25146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điểm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2600" y="25908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điểm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ϭ 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U , X ,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đây,mặc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>
              <a:buFont typeface="Wingdings" pitchFamily="2" charset="2"/>
              <a:buChar char="v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Theta (Theta join)</a:t>
            </a:r>
          </a:p>
          <a:p>
            <a:pPr lvl="2">
              <a:buFont typeface="Wingdings" pitchFamily="2" charset="2"/>
              <a:buChar char="v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v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Equi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join)</a:t>
            </a:r>
          </a:p>
          <a:p>
            <a:pPr lvl="2">
              <a:buFont typeface="Wingdings" pitchFamily="2" charset="2"/>
              <a:buChar char="v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v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(Natural join)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 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 ∩ S =∅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ϴ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 ,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r | &gt;&lt; |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ϴ 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ϴ : r | &gt;&lt; |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ϴ 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 , j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 , 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thỏa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ϴ j,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r | &gt;&lt; |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ϴ 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 ={ t Є r x s : t(ϴ)}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 | &gt;&lt; | 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-R(A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,…)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S( 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…)</a:t>
            </a:r>
          </a:p>
          <a:p>
            <a:pPr lvl="0"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n + m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Q(A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,… ,B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,B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…)</a:t>
            </a:r>
          </a:p>
          <a:p>
            <a:pPr lvl="1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Q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 ,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thỏa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mãn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ϴ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R ,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miền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thú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cảu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ϴ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= , &lt;, &gt;, ≥. ≤ , ≠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nối-Một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theta (theta join)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endParaRPr lang="en-US" sz="35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R|&gt;&lt;|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(</a:t>
            </a:r>
            <a:r>
              <a:rPr lang="en-US" sz="19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theta == </a:t>
            </a:r>
            <a:r>
              <a:rPr lang="en-US" sz="19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19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>
              <a:buFont typeface="Wingdings" pitchFamily="2" charset="2"/>
              <a:buChar char="v"/>
            </a:pP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equi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join)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endParaRPr lang="en-US" sz="35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ý: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theta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>
              <a:buFont typeface="Wingdings" pitchFamily="2" charset="2"/>
              <a:buChar char="v"/>
            </a:pP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(natural join)</a:t>
            </a:r>
          </a:p>
          <a:p>
            <a:pPr lvl="0">
              <a:buNone/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R|&gt;&lt;|S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R U S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lvl="0">
              <a:buNone/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r|&gt;&lt;|s ={t: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t.R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Є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r,t.S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Є s}</a:t>
            </a:r>
          </a:p>
          <a:p>
            <a:pPr lvl="0">
              <a:buNone/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ý:Với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chung.Khi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này.Nếu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8058" y="5715000"/>
            <a:ext cx="8125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ý:Với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theta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bằng,yêu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70115" y="1295400"/>
          <a:ext cx="838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19200" y="1304107"/>
          <a:ext cx="1676400" cy="1752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0"/>
                <a:gridCol w="558800"/>
                <a:gridCol w="558800"/>
              </a:tblGrid>
              <a:tr h="471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69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69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69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05400" y="1219200"/>
          <a:ext cx="106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419600" y="1219200"/>
          <a:ext cx="685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2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705600" y="45720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|&gt;&lt;|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B&lt;D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algn="ctr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|&gt;&lt;|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2&lt;1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76400" y="3733800"/>
          <a:ext cx="6096000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57200" y="3733800"/>
          <a:ext cx="1219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R|&gt;&lt;|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B&lt;D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72847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car)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thuyền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boat) 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thuyền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thuyền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971800"/>
          <a:ext cx="1905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952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CarMode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CarPrice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CarA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20.000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carB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30.000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CarC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50.000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2971800"/>
          <a:ext cx="205740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BoatModel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BoatPrice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Boat1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10.000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Boat2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40.000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Boat3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60.000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29200" y="2819400"/>
          <a:ext cx="381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CarModel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CarPrice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BoatModel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BoatPrice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CarA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20.000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Boat1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10.000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CarB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30.000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Boat1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10.000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CarC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60.000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Boat1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10.000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CarC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50.000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Boat2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40.000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24384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Car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9400" y="2514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Boat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22860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Car|&gt;&lt;|Boat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51816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ý:Với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theta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bằng,yêu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1524000"/>
          <a:ext cx="2209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736600"/>
                <a:gridCol w="73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3962400"/>
          <a:ext cx="2133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76800" y="1524000"/>
          <a:ext cx="1447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76800" y="3962400"/>
          <a:ext cx="14478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14800" y="1524000"/>
          <a:ext cx="76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8600" y="1524000"/>
          <a:ext cx="838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0" y="3962400"/>
          <a:ext cx="76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114800" y="3962400"/>
          <a:ext cx="76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34200" y="1447800"/>
            <a:ext cx="1828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|&gt;&lt;|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C=D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|&gt;&lt;|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3=1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81800" y="3810000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|&gt;&lt;|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C=S.C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4800600"/>
            <a:ext cx="9144000" cy="114300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ý:Với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chung.Khi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nối,ta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khớp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này.Nếu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828800"/>
          <a:ext cx="243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6350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Empld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Deptname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Harry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3415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Finance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Sally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2241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George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3401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Finance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Harriet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2202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0" y="1828800"/>
          <a:ext cx="1828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7"/>
                <a:gridCol w="831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DeptName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Manager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Finance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George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Harriet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Prodution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Charles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81600" y="1828800"/>
          <a:ext cx="381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749840"/>
                <a:gridCol w="1155160"/>
                <a:gridCol w="952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Empld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DeptName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Manager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Harry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3415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Finance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George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Sally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2241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Harrient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George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3401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Finance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George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Harriet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2202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Harrient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990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Employee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10668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Dept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10668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Employee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|&gt;&lt;|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Dept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NHAN VIEN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“Tung” sang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 err="1" smtClean="0">
                <a:effectLst/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b="0" i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i="1" dirty="0" err="1" smtClean="0">
                <a:effectLst/>
                <a:latin typeface="Times New Roman" pitchFamily="18" charset="0"/>
                <a:cs typeface="Times New Roman" pitchFamily="18" charset="0"/>
              </a:rPr>
              <a:t>thiệu</a:t>
            </a:r>
            <a:endParaRPr lang="en-US" b="0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4" y="3886200"/>
          <a:ext cx="86105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085"/>
                <a:gridCol w="1230085"/>
                <a:gridCol w="1230085"/>
                <a:gridCol w="1643741"/>
                <a:gridCol w="990600"/>
                <a:gridCol w="1055914"/>
                <a:gridCol w="12300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TENNV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HONV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DIACHI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LUONG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PHG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Tùng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Nguyễn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12/08/1955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638 HQV</a:t>
                      </a:r>
                      <a:r>
                        <a:rPr lang="en-US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6000 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Chuyên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Bùi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07/04/1970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255 XT CG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Nữ</a:t>
                      </a:r>
                      <a:r>
                        <a:rPr lang="en-US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5500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Dũng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09/05/1965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51 NTH CG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6000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Minh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Lê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15/12/1960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10 TĐN</a:t>
                      </a:r>
                      <a:r>
                        <a:rPr lang="en-US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3900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Cho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r </a:t>
            </a:r>
            <a:r>
              <a:rPr lang="en-US" dirty="0" err="1" smtClean="0"/>
              <a:t>và</a:t>
            </a:r>
            <a:r>
              <a:rPr lang="en-US" dirty="0" smtClean="0"/>
              <a:t> s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R </a:t>
            </a:r>
            <a:r>
              <a:rPr lang="en-US" dirty="0" err="1" smtClean="0"/>
              <a:t>và</a:t>
            </a:r>
            <a:r>
              <a:rPr lang="en-US" dirty="0" smtClean="0"/>
              <a:t> S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nửa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r </a:t>
            </a:r>
            <a:r>
              <a:rPr lang="en-US" dirty="0" err="1" smtClean="0"/>
              <a:t>và</a:t>
            </a:r>
            <a:r>
              <a:rPr lang="en-US" dirty="0" smtClean="0"/>
              <a:t> s ,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r|&gt;&lt; 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R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 |&gt;&lt;|s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R.Tức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r|&gt;&lt; s = {t:t</a:t>
            </a:r>
            <a:r>
              <a:rPr lang="az-Cyrl-AZ" dirty="0" smtClean="0"/>
              <a:t>є</a:t>
            </a:r>
            <a:r>
              <a:rPr lang="en-US" dirty="0" smtClean="0"/>
              <a:t>(r |&gt;&lt;|s).R}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nửa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5181600"/>
          <a:ext cx="2438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76600" y="5181600"/>
          <a:ext cx="2438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48400" y="5181600"/>
          <a:ext cx="2438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6800" y="4648200"/>
            <a:ext cx="304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4724400"/>
            <a:ext cx="304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4200" y="46482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r|&gt;&lt; 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2514600" y="4114800"/>
            <a:ext cx="6858000" cy="2743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ý:Do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nửa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thuộctính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chung.Khi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nối,ta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khớp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cácc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838200"/>
            <a:ext cx="91440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1.Lấy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 Ma NV ,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TenNV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TenPB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7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1:Dùng </a:t>
            </a:r>
            <a:r>
              <a:rPr lang="en-US" sz="27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endParaRPr lang="en-US" sz="27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	B1:Tích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Đề-các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PHONGBAN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NHANVIEN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		PB_NV←(NHANVIEN x PHONGBAN)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	B2:Chọn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thỏa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mãn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		R ←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Ϭ</a:t>
            </a:r>
            <a:r>
              <a:rPr lang="en-US" sz="2700" baseline="-25000" dirty="0" err="1" smtClean="0">
                <a:latin typeface="Times New Roman" pitchFamily="18" charset="0"/>
                <a:cs typeface="Times New Roman" pitchFamily="18" charset="0"/>
              </a:rPr>
              <a:t>NHANVIEN.MaPB</a:t>
            </a:r>
            <a:r>
              <a:rPr lang="en-US" sz="2700" baseline="-25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700" baseline="-25000" dirty="0" err="1" smtClean="0">
                <a:latin typeface="Times New Roman" pitchFamily="18" charset="0"/>
                <a:cs typeface="Times New Roman" pitchFamily="18" charset="0"/>
              </a:rPr>
              <a:t>PHONGBAN.MaPB</a:t>
            </a:r>
            <a:r>
              <a:rPr lang="en-US" sz="27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PB_NV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	B3:Chiếu 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		KQ←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700" baseline="-25000" dirty="0" err="1" smtClean="0">
                <a:latin typeface="Times New Roman" pitchFamily="18" charset="0"/>
                <a:cs typeface="Times New Roman" pitchFamily="18" charset="0"/>
              </a:rPr>
              <a:t>MaNV,TenNV,TenPB</a:t>
            </a:r>
            <a:r>
              <a:rPr lang="en-US" sz="27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7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2:Dùng </a:t>
            </a:r>
            <a:r>
              <a:rPr lang="en-US" sz="27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nhiên</a:t>
            </a:r>
            <a:endParaRPr lang="en-US" sz="27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		Π </a:t>
            </a:r>
            <a:r>
              <a:rPr lang="en-US" sz="2700" baseline="-25000" dirty="0" err="1" smtClean="0">
                <a:latin typeface="Times New Roman" pitchFamily="18" charset="0"/>
                <a:cs typeface="Times New Roman" pitchFamily="18" charset="0"/>
              </a:rPr>
              <a:t>MaNV</a:t>
            </a:r>
            <a:r>
              <a:rPr lang="en-US" sz="2700" baseline="-25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aseline="-25000" dirty="0" err="1" smtClean="0">
                <a:latin typeface="Times New Roman" pitchFamily="18" charset="0"/>
                <a:cs typeface="Times New Roman" pitchFamily="18" charset="0"/>
              </a:rPr>
              <a:t>TenNV</a:t>
            </a:r>
            <a:r>
              <a:rPr lang="en-US" sz="2700" baseline="-25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aseline="-25000" dirty="0" err="1" smtClean="0">
                <a:latin typeface="Times New Roman" pitchFamily="18" charset="0"/>
                <a:cs typeface="Times New Roman" pitchFamily="18" charset="0"/>
              </a:rPr>
              <a:t>TenPB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 PHONGBAN| &gt;&lt; | NHANVIEN</a:t>
            </a:r>
          </a:p>
          <a:p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2.Lấy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MaNV,TenPB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1:Dùng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MaNV,TenPB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Ϭ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( PHONGBAN .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MaPB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≠NHANVIEN. 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MaPB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) AND (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MaTP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MaNV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(NHANVIEN x PHONGBAN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2:Dùng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MaNV,TenPB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PHONGBAN| &gt;&lt; |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( PHONGBAN .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MaPB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≠NHANVIEN. 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MaPB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) AND (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MaTP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MaNV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NHANVIEN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33400"/>
            <a:ext cx="8991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3.Lấy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MaNV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TenNV,Ngaysinh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1:Dùng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MaNV,TenNV,Ngaysinh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Ϭ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THAMGIA.MaNV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. =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NHANVIEN.MaNV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(NHANVIEN x THAMGIA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2:Dùng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MaNV,TenNV,Ngaysinh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NHANVIEN | &gt;&lt; | THAMGIA (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9144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4. .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MaNV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TenNV,Ngaysinh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TenDT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1:Dùng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MaNV,TenNV,MaDT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Ϭ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NHANVIEN.MaNV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THAMGIA.MaNV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(NHANVIEN x THAMGIA)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KQ ←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MaNV,TenNV,TenDT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Ϭ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A.MaDT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DETAI.MaDT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(A x DETAI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2:Dùng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MaNV,TenNV,MaDT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(NHANVIEN| &gt;&lt;|THAMGIA)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KQ ←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MaNV,TenNV,TenDT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(A| &gt;&lt; | DETAI)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 err="1" smtClean="0">
                <a:effectLst/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b="0" i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i="1" dirty="0" err="1" smtClean="0">
                <a:effectLst/>
                <a:latin typeface="Times New Roman" pitchFamily="18" charset="0"/>
                <a:cs typeface="Times New Roman" pitchFamily="18" charset="0"/>
              </a:rPr>
              <a:t>thiệu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:+,-,*,/</a:t>
            </a:r>
          </a:p>
          <a:p>
            <a:pPr lvl="1">
              <a:buFont typeface="Wingdings" pitchFamily="2" charset="2"/>
              <a:buChar char="v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Hằng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(set)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(operation)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U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∩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(difference)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Ϭ(selection)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(projection)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cac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|&gt;&lt;| (join)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R x S</a:t>
            </a: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Q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Q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Q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u x v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Q 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n+m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(R</a:t>
            </a:r>
            <a:r>
              <a:rPr lang="en-US" sz="32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∩ S</a:t>
            </a:r>
            <a:r>
              <a:rPr lang="en-US" sz="32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=∅)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Đề_các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Đề_các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905000"/>
          <a:ext cx="1981200" cy="11125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53911"/>
                <a:gridCol w="10272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β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3962400"/>
          <a:ext cx="2438400" cy="1854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β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β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γ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0" y="1397000"/>
          <a:ext cx="4724400" cy="454660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44880"/>
                <a:gridCol w="944880"/>
                <a:gridCol w="944880"/>
                <a:gridCol w="944880"/>
                <a:gridCol w="944880"/>
              </a:tblGrid>
              <a:tr h="505178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R.B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S.B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51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51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β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51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β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51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γ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517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β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517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β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β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517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β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β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517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β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γ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95400" y="12954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32766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8382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 x 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VD: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hệ:PHONGBAN,NHANVIEN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MATP,MAPB,TENNV,MANV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Đề_các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133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TENPHG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MAPHG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TRPHG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NG_NCHUC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Nghien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111222333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01/01/2012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Dieu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hanh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123456789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01/06/2011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Quan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987654321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01/01/2011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3886200"/>
          <a:ext cx="9144000" cy="2362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5400"/>
                <a:gridCol w="990600"/>
                <a:gridCol w="990600"/>
                <a:gridCol w="1295400"/>
                <a:gridCol w="1752600"/>
                <a:gridCol w="838200"/>
                <a:gridCol w="1066800"/>
                <a:gridCol w="91440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MANV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TENNV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HONV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NS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DCHI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GT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LUONG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PHG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111222333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Tùng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Nguyễn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12/08/1955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638 HQV CG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6000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123456789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Hoàng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Bùi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07/04/1970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255 XT CG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5500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987654321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Như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Lê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09/05/1965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51 NTH BĐ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Nữ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6000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444555666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Hùng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Nguyễn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15/12/1960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 TĐN CG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3900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B1: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Đề_các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PHONGBAN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NHANVIEN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PB_NV ← (NHANVIEN x PHONGBAN)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B2:chọn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thỏa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MATP =MANV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KQ ← Ϭ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MATP=MANV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PB_NV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Đề_các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757</TotalTime>
  <Words>1453</Words>
  <Application>Microsoft Office PowerPoint</Application>
  <PresentationFormat>On-screen Show (4:3)</PresentationFormat>
  <Paragraphs>552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Slide 1</vt:lpstr>
      <vt:lpstr>Giới thiệu</vt:lpstr>
      <vt:lpstr>Giới thiệu</vt:lpstr>
      <vt:lpstr>Đại số (nói chung)</vt:lpstr>
      <vt:lpstr>Đại số quan hệ</vt:lpstr>
      <vt:lpstr>Phép tích Đề_các</vt:lpstr>
      <vt:lpstr>Phép tích Đề_các</vt:lpstr>
      <vt:lpstr>Phép tích Đề_các</vt:lpstr>
      <vt:lpstr>Phép tích Đề_các</vt:lpstr>
      <vt:lpstr>*Cho biết các phòng ban có cùng địa điểm với phòng số 5 - Quan hệ: DIADIEM_PHG - Thuộc tính: DIADIEM, MAPHG - Điều kiện: MAPHG=5</vt:lpstr>
      <vt:lpstr>Phép nối</vt:lpstr>
      <vt:lpstr>Phép nối</vt:lpstr>
      <vt:lpstr>Phép nối</vt:lpstr>
      <vt:lpstr>Phép nối-Một cách định nghĩa khác</vt:lpstr>
      <vt:lpstr>Phân loại phép nối</vt:lpstr>
      <vt:lpstr>Ví dụ phép nối theta</vt:lpstr>
      <vt:lpstr>Ví dụ phép nối theta</vt:lpstr>
      <vt:lpstr>Ví dụ phép nối bằng</vt:lpstr>
      <vt:lpstr>Ví dụ phép nối tự nhiên</vt:lpstr>
      <vt:lpstr>Phép nối nửa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phongmanhlinh</dc:creator>
  <cp:lastModifiedBy>User</cp:lastModifiedBy>
  <cp:revision>68</cp:revision>
  <dcterms:created xsi:type="dcterms:W3CDTF">2016-03-04T16:15:47Z</dcterms:created>
  <dcterms:modified xsi:type="dcterms:W3CDTF">2016-03-11T14:54:17Z</dcterms:modified>
</cp:coreProperties>
</file>