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slide+xml" PartName="/ppt/slides/slide27.xml"/>
  <Override ContentType="application/vnd.openxmlformats-officedocument.presentationml.slide+xml" PartName="/ppt/slides/slide28.xml"/>
  <Override ContentType="application/vnd.openxmlformats-officedocument.presentationml.slide+xml" PartName="/ppt/slides/slide29.xml"/>
  <Override ContentType="application/vnd.openxmlformats-officedocument.presentationml.slide+xml" PartName="/ppt/slides/slide30.xml"/>
  <Override ContentType="application/vnd.openxmlformats-officedocument.presentationml.slide+xml" PartName="/ppt/slides/slide31.xml"/>
  <Override ContentType="application/vnd.openxmlformats-officedocument.presentationml.slide+xml" PartName="/ppt/slides/slide32.xml"/>
  <Override ContentType="application/vnd.openxmlformats-officedocument.presentationml.slide+xml" PartName="/ppt/slides/slide33.xml"/>
  <Override ContentType="application/vnd.openxmlformats-officedocument.presentationml.slide+xml" PartName="/ppt/slides/slide34.xml"/>
  <Override ContentType="application/vnd.openxmlformats-officedocument.presentationml.slide+xml" PartName="/ppt/slides/slide35.xml"/>
  <Override ContentType="application/vnd.openxmlformats-officedocument.presentationml.slide+xml" PartName="/ppt/slides/slide36.xml"/>
  <Override ContentType="application/vnd.openxmlformats-officedocument.presentationml.slide+xml" PartName="/ppt/slides/slide37.xml"/>
  <Override ContentType="application/vnd.openxmlformats-officedocument.presentationml.slide+xml" PartName="/ppt/slides/slide38.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Lst>
  <p:sldSz cx="9753600" cy="7315200"/>
  <p:notesSz cx="6858000" cy="9144000"/>
  <p:embeddedFontLst>
    <p:embeddedFont>
      <p:font typeface="La Lou" charset="1" panose="00000500000000000000"/>
      <p:regular r:id="rId44"/>
    </p:embeddedFont>
    <p:embeddedFont>
      <p:font typeface="Comic Sans" charset="1" panose="03000702030302020204"/>
      <p:regular r:id="rId45"/>
    </p:embeddedFont>
    <p:embeddedFont>
      <p:font typeface="Canva Sans Bold" charset="1" panose="020B0803030501040103"/>
      <p:regular r:id="rId46"/>
    </p:embeddedFont>
    <p:embeddedFont>
      <p:font typeface="Yeseva One" charset="1" panose="00000500000000000000"/>
      <p:regular r:id="rId47"/>
    </p:embeddedFont>
    <p:embeddedFont>
      <p:font typeface="Playfair Display" charset="1" panose="00000000000000000000"/>
      <p:regular r:id="rId48"/>
    </p:embeddedFont>
    <p:embeddedFont>
      <p:font typeface="Playfair Display Bold Italics" charset="1" panose="00000000000000000000"/>
      <p:regular r:id="rId49"/>
    </p:embeddedFont>
    <p:embeddedFont>
      <p:font typeface="Playfair Display Italics" charset="1" panose="00000000000000000000"/>
      <p:regular r:id="rId50"/>
    </p:embeddedFont>
    <p:embeddedFont>
      <p:font typeface="Playfair Display Bold" charset="1" panose="00000000000000000000"/>
      <p:regular r:id="rId5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slides/slide23.xml" Type="http://schemas.openxmlformats.org/officeDocument/2006/relationships/slide"/><Relationship Id="rId29" Target="slides/slide24.xml" Type="http://schemas.openxmlformats.org/officeDocument/2006/relationships/slide"/><Relationship Id="rId3" Target="viewProps.xml" Type="http://schemas.openxmlformats.org/officeDocument/2006/relationships/viewProps"/><Relationship Id="rId30" Target="slides/slide25.xml" Type="http://schemas.openxmlformats.org/officeDocument/2006/relationships/slide"/><Relationship Id="rId31" Target="slides/slide26.xml" Type="http://schemas.openxmlformats.org/officeDocument/2006/relationships/slide"/><Relationship Id="rId32" Target="slides/slide27.xml" Type="http://schemas.openxmlformats.org/officeDocument/2006/relationships/slide"/><Relationship Id="rId33" Target="slides/slide28.xml" Type="http://schemas.openxmlformats.org/officeDocument/2006/relationships/slide"/><Relationship Id="rId34" Target="slides/slide29.xml" Type="http://schemas.openxmlformats.org/officeDocument/2006/relationships/slide"/><Relationship Id="rId35" Target="slides/slide30.xml" Type="http://schemas.openxmlformats.org/officeDocument/2006/relationships/slide"/><Relationship Id="rId36" Target="slides/slide31.xml" Type="http://schemas.openxmlformats.org/officeDocument/2006/relationships/slide"/><Relationship Id="rId37" Target="slides/slide32.xml" Type="http://schemas.openxmlformats.org/officeDocument/2006/relationships/slide"/><Relationship Id="rId38" Target="slides/slide33.xml" Type="http://schemas.openxmlformats.org/officeDocument/2006/relationships/slide"/><Relationship Id="rId39" Target="slides/slide34.xml" Type="http://schemas.openxmlformats.org/officeDocument/2006/relationships/slide"/><Relationship Id="rId4" Target="theme/theme1.xml" Type="http://schemas.openxmlformats.org/officeDocument/2006/relationships/theme"/><Relationship Id="rId40" Target="slides/slide35.xml" Type="http://schemas.openxmlformats.org/officeDocument/2006/relationships/slide"/><Relationship Id="rId41" Target="slides/slide36.xml" Type="http://schemas.openxmlformats.org/officeDocument/2006/relationships/slide"/><Relationship Id="rId42" Target="slides/slide37.xml" Type="http://schemas.openxmlformats.org/officeDocument/2006/relationships/slide"/><Relationship Id="rId43" Target="slides/slide38.xml" Type="http://schemas.openxmlformats.org/officeDocument/2006/relationships/slide"/><Relationship Id="rId44" Target="fonts/font44.fntdata" Type="http://schemas.openxmlformats.org/officeDocument/2006/relationships/font"/><Relationship Id="rId45" Target="fonts/font45.fntdata" Type="http://schemas.openxmlformats.org/officeDocument/2006/relationships/font"/><Relationship Id="rId46" Target="fonts/font46.fntdata" Type="http://schemas.openxmlformats.org/officeDocument/2006/relationships/font"/><Relationship Id="rId47" Target="fonts/font47.fntdata" Type="http://schemas.openxmlformats.org/officeDocument/2006/relationships/font"/><Relationship Id="rId48" Target="fonts/font48.fntdata" Type="http://schemas.openxmlformats.org/officeDocument/2006/relationships/font"/><Relationship Id="rId49" Target="fonts/font49.fntdata" Type="http://schemas.openxmlformats.org/officeDocument/2006/relationships/font"/><Relationship Id="rId5" Target="tableStyles.xml" Type="http://schemas.openxmlformats.org/officeDocument/2006/relationships/tableStyles"/><Relationship Id="rId50" Target="fonts/font50.fntdata" Type="http://schemas.openxmlformats.org/officeDocument/2006/relationships/font"/><Relationship Id="rId51" Target="fonts/font51.fntdata" Type="http://schemas.openxmlformats.org/officeDocument/2006/relationships/font"/><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14.png" Type="http://schemas.openxmlformats.org/officeDocument/2006/relationships/image"/><Relationship Id="rId5" Target="../media/image17.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14.png" Type="http://schemas.openxmlformats.org/officeDocument/2006/relationships/image"/><Relationship Id="rId5" Target="../media/image17.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14.png" Type="http://schemas.openxmlformats.org/officeDocument/2006/relationships/image"/><Relationship Id="rId5" Target="../media/image17.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14.png" Type="http://schemas.openxmlformats.org/officeDocument/2006/relationships/image"/><Relationship Id="rId5" Target="../media/image17.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18.png" Type="http://schemas.openxmlformats.org/officeDocument/2006/relationships/image"/><Relationship Id="rId5" Target="../media/image19.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18.png" Type="http://schemas.openxmlformats.org/officeDocument/2006/relationships/image"/><Relationship Id="rId5" Target="../media/image20.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21.png" Type="http://schemas.openxmlformats.org/officeDocument/2006/relationships/image"/><Relationship Id="rId5" Target="../media/image22.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21.png" Type="http://schemas.openxmlformats.org/officeDocument/2006/relationships/image"/><Relationship Id="rId5" Target="../media/image23.jpe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21.png" Type="http://schemas.openxmlformats.org/officeDocument/2006/relationships/image"/><Relationship Id="rId5" Target="../media/image23.jpe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21.png" Type="http://schemas.openxmlformats.org/officeDocument/2006/relationships/image"/><Relationship Id="rId5" Target="../media/image23.jpe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21.png" Type="http://schemas.openxmlformats.org/officeDocument/2006/relationships/image"/><Relationship Id="rId5" Target="../media/image23.jpe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21.png" Type="http://schemas.openxmlformats.org/officeDocument/2006/relationships/image"/><Relationship Id="rId5" Target="../media/image24.png" Type="http://schemas.openxmlformats.org/officeDocument/2006/relationships/image"/></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21.png" Type="http://schemas.openxmlformats.org/officeDocument/2006/relationships/image"/><Relationship Id="rId5" Target="../media/image24.png" Type="http://schemas.openxmlformats.org/officeDocument/2006/relationships/image"/></Relationships>
</file>

<file path=ppt/slides/_rels/slide2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21.png" Type="http://schemas.openxmlformats.org/officeDocument/2006/relationships/image"/><Relationship Id="rId5" Target="../media/image24.png" Type="http://schemas.openxmlformats.org/officeDocument/2006/relationships/image"/></Relationships>
</file>

<file path=ppt/slides/_rels/slide2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21.png" Type="http://schemas.openxmlformats.org/officeDocument/2006/relationships/image"/><Relationship Id="rId5" Target="../media/image24.png" Type="http://schemas.openxmlformats.org/officeDocument/2006/relationships/image"/></Relationships>
</file>

<file path=ppt/slides/_rels/slide2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21.png" Type="http://schemas.openxmlformats.org/officeDocument/2006/relationships/image"/><Relationship Id="rId5" Target="../media/image24.png" Type="http://schemas.openxmlformats.org/officeDocument/2006/relationships/image"/></Relationships>
</file>

<file path=ppt/slides/_rels/slide2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21.png" Type="http://schemas.openxmlformats.org/officeDocument/2006/relationships/image"/><Relationship Id="rId5" Target="../media/image24.png" Type="http://schemas.openxmlformats.org/officeDocument/2006/relationships/image"/></Relationships>
</file>

<file path=ppt/slides/_rels/slide2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21.png" Type="http://schemas.openxmlformats.org/officeDocument/2006/relationships/image"/><Relationship Id="rId5" Target="../media/image25.png" Type="http://schemas.openxmlformats.org/officeDocument/2006/relationships/image"/></Relationships>
</file>

<file path=ppt/slides/_rels/slide2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21.png" Type="http://schemas.openxmlformats.org/officeDocument/2006/relationships/image"/><Relationship Id="rId5" Target="../media/image25.png" Type="http://schemas.openxmlformats.org/officeDocument/2006/relationships/image"/></Relationships>
</file>

<file path=ppt/slides/_rels/slide2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21.png" Type="http://schemas.openxmlformats.org/officeDocument/2006/relationships/image"/><Relationship Id="rId5" Target="../media/image25.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9.png" Type="http://schemas.openxmlformats.org/officeDocument/2006/relationships/image"/></Relationships>
</file>

<file path=ppt/slides/_rels/slide3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21.png" Type="http://schemas.openxmlformats.org/officeDocument/2006/relationships/image"/><Relationship Id="rId5" Target="../media/image25.png" Type="http://schemas.openxmlformats.org/officeDocument/2006/relationships/image"/></Relationships>
</file>

<file path=ppt/slides/_rels/slide3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21.png" Type="http://schemas.openxmlformats.org/officeDocument/2006/relationships/image"/></Relationships>
</file>

<file path=ppt/slides/_rels/slide3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21.png" Type="http://schemas.openxmlformats.org/officeDocument/2006/relationships/image"/><Relationship Id="rId5" Target="../media/image26.png" Type="http://schemas.openxmlformats.org/officeDocument/2006/relationships/image"/><Relationship Id="rId6" Target="../media/image27.svg" Type="http://schemas.openxmlformats.org/officeDocument/2006/relationships/image"/><Relationship Id="rId7" Target="../media/image28.png" Type="http://schemas.openxmlformats.org/officeDocument/2006/relationships/image"/><Relationship Id="rId8" Target="../media/image29.svg" Type="http://schemas.openxmlformats.org/officeDocument/2006/relationships/image"/></Relationships>
</file>

<file path=ppt/slides/_rels/slide3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21.png" Type="http://schemas.openxmlformats.org/officeDocument/2006/relationships/image"/><Relationship Id="rId5" Target="../media/image30.png" Type="http://schemas.openxmlformats.org/officeDocument/2006/relationships/image"/><Relationship Id="rId6" Target="../media/image31.png" Type="http://schemas.openxmlformats.org/officeDocument/2006/relationships/image"/><Relationship Id="rId7" Target="../media/image32.png" Type="http://schemas.openxmlformats.org/officeDocument/2006/relationships/image"/></Relationships>
</file>

<file path=ppt/slides/_rels/slide3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33.png" Type="http://schemas.openxmlformats.org/officeDocument/2006/relationships/image"/><Relationship Id="rId5" Target="../media/image34.jpeg" Type="http://schemas.openxmlformats.org/officeDocument/2006/relationships/image"/><Relationship Id="rId6" Target="../media/image35.png" Type="http://schemas.openxmlformats.org/officeDocument/2006/relationships/image"/><Relationship Id="rId7" Target="../media/image36.svg" Type="http://schemas.openxmlformats.org/officeDocument/2006/relationships/image"/></Relationships>
</file>

<file path=ppt/slides/_rels/slide3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33.png" Type="http://schemas.openxmlformats.org/officeDocument/2006/relationships/image"/><Relationship Id="rId5" Target="../media/image35.png" Type="http://schemas.openxmlformats.org/officeDocument/2006/relationships/image"/><Relationship Id="rId6" Target="../media/image36.svg" Type="http://schemas.openxmlformats.org/officeDocument/2006/relationships/image"/><Relationship Id="rId7" Target="../media/image37.jpeg" Type="http://schemas.openxmlformats.org/officeDocument/2006/relationships/image"/></Relationships>
</file>

<file path=ppt/slides/_rels/slide3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33.png" Type="http://schemas.openxmlformats.org/officeDocument/2006/relationships/image"/><Relationship Id="rId5" Target="../media/image38.jpeg" Type="http://schemas.openxmlformats.org/officeDocument/2006/relationships/image"/></Relationships>
</file>

<file path=ppt/slides/_rels/slide3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33.png" Type="http://schemas.openxmlformats.org/officeDocument/2006/relationships/image"/><Relationship Id="rId5" Target="../media/image39.png" Type="http://schemas.openxmlformats.org/officeDocument/2006/relationships/image"/></Relationships>
</file>

<file path=ppt/slides/_rels/slide3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0.png" Type="http://schemas.openxmlformats.org/officeDocument/2006/relationships/image"/><Relationship Id="rId3" Target="../media/image41.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9.png" Type="http://schemas.openxmlformats.org/officeDocument/2006/relationships/image"/><Relationship Id="rId5" Target="../media/image10.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9.png" Type="http://schemas.openxmlformats.org/officeDocument/2006/relationships/image"/><Relationship Id="rId5" Target="../media/image11.png" Type="http://schemas.openxmlformats.org/officeDocument/2006/relationships/image"/><Relationship Id="rId6" Target="../media/image12.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9.png" Type="http://schemas.openxmlformats.org/officeDocument/2006/relationships/image"/><Relationship Id="rId5" Target="../media/image13.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14.png" Type="http://schemas.openxmlformats.org/officeDocument/2006/relationships/image"/><Relationship Id="rId5" Target="../media/image15.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14.png" Type="http://schemas.openxmlformats.org/officeDocument/2006/relationships/image"/><Relationship Id="rId5" Target="../media/image16.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14.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9F5F0"/>
        </a:solidFill>
      </p:bgPr>
    </p:bg>
    <p:spTree>
      <p:nvGrpSpPr>
        <p:cNvPr id="1" name=""/>
        <p:cNvGrpSpPr/>
        <p:nvPr/>
      </p:nvGrpSpPr>
      <p:grpSpPr>
        <a:xfrm>
          <a:off x="0" y="0"/>
          <a:ext cx="0" cy="0"/>
          <a:chOff x="0" y="0"/>
          <a:chExt cx="0" cy="0"/>
        </a:xfrm>
      </p:grpSpPr>
      <p:grpSp>
        <p:nvGrpSpPr>
          <p:cNvPr name="Group 2" id="2"/>
          <p:cNvGrpSpPr/>
          <p:nvPr/>
        </p:nvGrpSpPr>
        <p:grpSpPr>
          <a:xfrm rot="0">
            <a:off x="1867687" y="1244719"/>
            <a:ext cx="6263815" cy="3248097"/>
            <a:chOff x="0" y="0"/>
            <a:chExt cx="2041621" cy="1058681"/>
          </a:xfrm>
        </p:grpSpPr>
        <p:sp>
          <p:nvSpPr>
            <p:cNvPr name="Freeform 3" id="3"/>
            <p:cNvSpPr/>
            <p:nvPr/>
          </p:nvSpPr>
          <p:spPr>
            <a:xfrm flipH="false" flipV="false" rot="0">
              <a:off x="0" y="0"/>
              <a:ext cx="2041621" cy="1058681"/>
            </a:xfrm>
            <a:custGeom>
              <a:avLst/>
              <a:gdLst/>
              <a:ahLst/>
              <a:cxnLst/>
              <a:rect r="r" b="b" t="t" l="l"/>
              <a:pathLst>
                <a:path h="1058681" w="2041621">
                  <a:moveTo>
                    <a:pt x="44495" y="0"/>
                  </a:moveTo>
                  <a:lnTo>
                    <a:pt x="1997126" y="0"/>
                  </a:lnTo>
                  <a:cubicBezTo>
                    <a:pt x="2021700" y="0"/>
                    <a:pt x="2041621" y="19921"/>
                    <a:pt x="2041621" y="44495"/>
                  </a:cubicBezTo>
                  <a:lnTo>
                    <a:pt x="2041621" y="1014186"/>
                  </a:lnTo>
                  <a:cubicBezTo>
                    <a:pt x="2041621" y="1038760"/>
                    <a:pt x="2021700" y="1058681"/>
                    <a:pt x="1997126" y="1058681"/>
                  </a:cubicBezTo>
                  <a:lnTo>
                    <a:pt x="44495" y="1058681"/>
                  </a:lnTo>
                  <a:cubicBezTo>
                    <a:pt x="19921" y="1058681"/>
                    <a:pt x="0" y="1038760"/>
                    <a:pt x="0" y="1014186"/>
                  </a:cubicBezTo>
                  <a:lnTo>
                    <a:pt x="0" y="44495"/>
                  </a:lnTo>
                  <a:cubicBezTo>
                    <a:pt x="0" y="19921"/>
                    <a:pt x="19921" y="0"/>
                    <a:pt x="44495" y="0"/>
                  </a:cubicBezTo>
                  <a:close/>
                </a:path>
              </a:pathLst>
            </a:custGeom>
            <a:solidFill>
              <a:srgbClr val="321313"/>
            </a:solidFill>
          </p:spPr>
        </p:sp>
        <p:sp>
          <p:nvSpPr>
            <p:cNvPr name="TextBox 4" id="4"/>
            <p:cNvSpPr txBox="true"/>
            <p:nvPr/>
          </p:nvSpPr>
          <p:spPr>
            <a:xfrm>
              <a:off x="0" y="-38100"/>
              <a:ext cx="2041621" cy="1096781"/>
            </a:xfrm>
            <a:prstGeom prst="rect">
              <a:avLst/>
            </a:prstGeom>
          </p:spPr>
          <p:txBody>
            <a:bodyPr anchor="ctr" rtlCol="false" tIns="57725" lIns="57725" bIns="57725" rIns="57725"/>
            <a:lstStyle/>
            <a:p>
              <a:pPr algn="ctr">
                <a:lnSpc>
                  <a:spcPts val="1959"/>
                </a:lnSpc>
                <a:spcBef>
                  <a:spcPct val="0"/>
                </a:spcBef>
              </a:pPr>
            </a:p>
          </p:txBody>
        </p:sp>
      </p:grpSp>
      <p:grpSp>
        <p:nvGrpSpPr>
          <p:cNvPr name="Group 5" id="5"/>
          <p:cNvGrpSpPr/>
          <p:nvPr/>
        </p:nvGrpSpPr>
        <p:grpSpPr>
          <a:xfrm rot="0">
            <a:off x="1140809" y="1104345"/>
            <a:ext cx="6849415" cy="3288767"/>
            <a:chOff x="0" y="0"/>
            <a:chExt cx="2232491" cy="1071937"/>
          </a:xfrm>
        </p:grpSpPr>
        <p:sp>
          <p:nvSpPr>
            <p:cNvPr name="Freeform 6" id="6"/>
            <p:cNvSpPr/>
            <p:nvPr/>
          </p:nvSpPr>
          <p:spPr>
            <a:xfrm flipH="false" flipV="false" rot="0">
              <a:off x="0" y="0"/>
              <a:ext cx="2232491" cy="1071937"/>
            </a:xfrm>
            <a:custGeom>
              <a:avLst/>
              <a:gdLst/>
              <a:ahLst/>
              <a:cxnLst/>
              <a:rect r="r" b="b" t="t" l="l"/>
              <a:pathLst>
                <a:path h="1071937" w="2232491">
                  <a:moveTo>
                    <a:pt x="40691" y="0"/>
                  </a:moveTo>
                  <a:lnTo>
                    <a:pt x="2191800" y="0"/>
                  </a:lnTo>
                  <a:cubicBezTo>
                    <a:pt x="2202592" y="0"/>
                    <a:pt x="2212942" y="4287"/>
                    <a:pt x="2220573" y="11918"/>
                  </a:cubicBezTo>
                  <a:cubicBezTo>
                    <a:pt x="2228204" y="19549"/>
                    <a:pt x="2232491" y="29899"/>
                    <a:pt x="2232491" y="40691"/>
                  </a:cubicBezTo>
                  <a:lnTo>
                    <a:pt x="2232491" y="1031246"/>
                  </a:lnTo>
                  <a:cubicBezTo>
                    <a:pt x="2232491" y="1053719"/>
                    <a:pt x="2214273" y="1071937"/>
                    <a:pt x="2191800" y="1071937"/>
                  </a:cubicBezTo>
                  <a:lnTo>
                    <a:pt x="40691" y="1071937"/>
                  </a:lnTo>
                  <a:cubicBezTo>
                    <a:pt x="29899" y="1071937"/>
                    <a:pt x="19549" y="1067650"/>
                    <a:pt x="11918" y="1060019"/>
                  </a:cubicBezTo>
                  <a:cubicBezTo>
                    <a:pt x="4287" y="1052388"/>
                    <a:pt x="0" y="1042038"/>
                    <a:pt x="0" y="1031246"/>
                  </a:cubicBezTo>
                  <a:lnTo>
                    <a:pt x="0" y="40691"/>
                  </a:lnTo>
                  <a:cubicBezTo>
                    <a:pt x="0" y="29899"/>
                    <a:pt x="4287" y="19549"/>
                    <a:pt x="11918" y="11918"/>
                  </a:cubicBezTo>
                  <a:cubicBezTo>
                    <a:pt x="19549" y="4287"/>
                    <a:pt x="29899" y="0"/>
                    <a:pt x="40691" y="0"/>
                  </a:cubicBezTo>
                  <a:close/>
                </a:path>
              </a:pathLst>
            </a:custGeom>
            <a:solidFill>
              <a:srgbClr val="B6A77A"/>
            </a:solidFill>
            <a:ln cap="rnd">
              <a:noFill/>
              <a:prstDash val="solid"/>
              <a:round/>
            </a:ln>
          </p:spPr>
        </p:sp>
        <p:sp>
          <p:nvSpPr>
            <p:cNvPr name="TextBox 7" id="7"/>
            <p:cNvSpPr txBox="true"/>
            <p:nvPr/>
          </p:nvSpPr>
          <p:spPr>
            <a:xfrm>
              <a:off x="0" y="-161925"/>
              <a:ext cx="2232491" cy="1233862"/>
            </a:xfrm>
            <a:prstGeom prst="rect">
              <a:avLst/>
            </a:prstGeom>
          </p:spPr>
          <p:txBody>
            <a:bodyPr anchor="ctr" rtlCol="false" tIns="57725" lIns="57725" bIns="57725" rIns="57725"/>
            <a:lstStyle/>
            <a:p>
              <a:pPr algn="ctr">
                <a:lnSpc>
                  <a:spcPts val="11200"/>
                </a:lnSpc>
                <a:spcBef>
                  <a:spcPct val="0"/>
                </a:spcBef>
              </a:pPr>
              <a:r>
                <a:rPr lang="en-US" sz="8000">
                  <a:solidFill>
                    <a:srgbClr val="FFFFFF"/>
                  </a:solidFill>
                  <a:latin typeface="La Lou"/>
                  <a:ea typeface="La Lou"/>
                  <a:cs typeface="La Lou"/>
                  <a:sym typeface="La Lou"/>
                </a:rPr>
                <a:t>MEDICAL IMAGE SEGMENTATION</a:t>
              </a:r>
            </a:p>
          </p:txBody>
        </p:sp>
      </p:grpSp>
      <p:grpSp>
        <p:nvGrpSpPr>
          <p:cNvPr name="Group 8" id="8"/>
          <p:cNvGrpSpPr/>
          <p:nvPr/>
        </p:nvGrpSpPr>
        <p:grpSpPr>
          <a:xfrm rot="0">
            <a:off x="-981500" y="6185807"/>
            <a:ext cx="2258786" cy="2258786"/>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4991A">
                <a:alpha val="14902"/>
              </a:srgbClr>
            </a:solidFill>
          </p:spPr>
        </p:sp>
        <p:sp>
          <p:nvSpPr>
            <p:cNvPr name="TextBox 10" id="10"/>
            <p:cNvSpPr txBox="true"/>
            <p:nvPr/>
          </p:nvSpPr>
          <p:spPr>
            <a:xfrm>
              <a:off x="76200" y="38100"/>
              <a:ext cx="660400" cy="698500"/>
            </a:xfrm>
            <a:prstGeom prst="rect">
              <a:avLst/>
            </a:prstGeom>
          </p:spPr>
          <p:txBody>
            <a:bodyPr anchor="ctr" rtlCol="false" tIns="50800" lIns="50800" bIns="50800" rIns="50800"/>
            <a:lstStyle/>
            <a:p>
              <a:pPr algn="ctr">
                <a:lnSpc>
                  <a:spcPts val="1959"/>
                </a:lnSpc>
              </a:pPr>
            </a:p>
          </p:txBody>
        </p:sp>
      </p:grpSp>
      <p:sp>
        <p:nvSpPr>
          <p:cNvPr name="Freeform 11" id="11"/>
          <p:cNvSpPr/>
          <p:nvPr/>
        </p:nvSpPr>
        <p:spPr>
          <a:xfrm flipH="false" flipV="false" rot="0">
            <a:off x="199600" y="193031"/>
            <a:ext cx="1182311" cy="1076978"/>
          </a:xfrm>
          <a:custGeom>
            <a:avLst/>
            <a:gdLst/>
            <a:ahLst/>
            <a:cxnLst/>
            <a:rect r="r" b="b" t="t" l="l"/>
            <a:pathLst>
              <a:path h="1076978" w="1182311">
                <a:moveTo>
                  <a:pt x="0" y="0"/>
                </a:moveTo>
                <a:lnTo>
                  <a:pt x="1182312" y="0"/>
                </a:lnTo>
                <a:lnTo>
                  <a:pt x="1182312" y="1076978"/>
                </a:lnTo>
                <a:lnTo>
                  <a:pt x="0" y="107697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2" id="12"/>
          <p:cNvSpPr/>
          <p:nvPr/>
        </p:nvSpPr>
        <p:spPr>
          <a:xfrm flipH="false" flipV="false" rot="0">
            <a:off x="8613367" y="-531728"/>
            <a:ext cx="1780844" cy="1780844"/>
          </a:xfrm>
          <a:custGeom>
            <a:avLst/>
            <a:gdLst/>
            <a:ahLst/>
            <a:cxnLst/>
            <a:rect r="r" b="b" t="t" l="l"/>
            <a:pathLst>
              <a:path h="1780844" w="1780844">
                <a:moveTo>
                  <a:pt x="0" y="0"/>
                </a:moveTo>
                <a:lnTo>
                  <a:pt x="1780844" y="0"/>
                </a:lnTo>
                <a:lnTo>
                  <a:pt x="1780844" y="1780845"/>
                </a:lnTo>
                <a:lnTo>
                  <a:pt x="0" y="1780845"/>
                </a:lnTo>
                <a:lnTo>
                  <a:pt x="0" y="0"/>
                </a:lnTo>
                <a:close/>
              </a:path>
            </a:pathLst>
          </a:custGeom>
          <a:blipFill>
            <a:blip r:embed="rId4"/>
            <a:stretch>
              <a:fillRect l="0" t="0" r="0" b="0"/>
            </a:stretch>
          </a:blipFill>
        </p:spPr>
      </p:sp>
      <p:sp>
        <p:nvSpPr>
          <p:cNvPr name="Freeform 13" id="13"/>
          <p:cNvSpPr/>
          <p:nvPr/>
        </p:nvSpPr>
        <p:spPr>
          <a:xfrm flipH="false" flipV="false" rot="0">
            <a:off x="1074341" y="4749177"/>
            <a:ext cx="2210028" cy="2210028"/>
          </a:xfrm>
          <a:custGeom>
            <a:avLst/>
            <a:gdLst/>
            <a:ahLst/>
            <a:cxnLst/>
            <a:rect r="r" b="b" t="t" l="l"/>
            <a:pathLst>
              <a:path h="2210028" w="2210028">
                <a:moveTo>
                  <a:pt x="0" y="0"/>
                </a:moveTo>
                <a:lnTo>
                  <a:pt x="2210028" y="0"/>
                </a:lnTo>
                <a:lnTo>
                  <a:pt x="2210028" y="2210028"/>
                </a:lnTo>
                <a:lnTo>
                  <a:pt x="0" y="2210028"/>
                </a:lnTo>
                <a:lnTo>
                  <a:pt x="0" y="0"/>
                </a:lnTo>
                <a:close/>
              </a:path>
            </a:pathLst>
          </a:custGeom>
          <a:blipFill>
            <a:blip r:embed="rId5"/>
            <a:stretch>
              <a:fillRect l="0" t="0" r="0" b="0"/>
            </a:stretch>
          </a:blipFill>
        </p:spPr>
      </p:sp>
      <p:grpSp>
        <p:nvGrpSpPr>
          <p:cNvPr name="Group 14" id="14"/>
          <p:cNvGrpSpPr/>
          <p:nvPr/>
        </p:nvGrpSpPr>
        <p:grpSpPr>
          <a:xfrm rot="0">
            <a:off x="8131501" y="-1926710"/>
            <a:ext cx="3488620" cy="3488620"/>
            <a:chOff x="0" y="0"/>
            <a:chExt cx="812800" cy="812800"/>
          </a:xfrm>
        </p:grpSpPr>
        <p:sp>
          <p:nvSpPr>
            <p:cNvPr name="Freeform 15" id="1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4991A">
                <a:alpha val="14902"/>
              </a:srgbClr>
            </a:solidFill>
          </p:spPr>
        </p:sp>
        <p:sp>
          <p:nvSpPr>
            <p:cNvPr name="TextBox 16" id="16"/>
            <p:cNvSpPr txBox="true"/>
            <p:nvPr/>
          </p:nvSpPr>
          <p:spPr>
            <a:xfrm>
              <a:off x="76200" y="38100"/>
              <a:ext cx="660400" cy="698500"/>
            </a:xfrm>
            <a:prstGeom prst="rect">
              <a:avLst/>
            </a:prstGeom>
          </p:spPr>
          <p:txBody>
            <a:bodyPr anchor="ctr" rtlCol="false" tIns="50800" lIns="50800" bIns="50800" rIns="50800"/>
            <a:lstStyle/>
            <a:p>
              <a:pPr algn="ctr">
                <a:lnSpc>
                  <a:spcPts val="1959"/>
                </a:lnSpc>
              </a:pPr>
            </a:p>
          </p:txBody>
        </p:sp>
      </p:grpSp>
      <p:sp>
        <p:nvSpPr>
          <p:cNvPr name="Freeform 17" id="17"/>
          <p:cNvSpPr/>
          <p:nvPr/>
        </p:nvSpPr>
        <p:spPr>
          <a:xfrm flipH="false" flipV="false" rot="0">
            <a:off x="4565517" y="6776288"/>
            <a:ext cx="2163543" cy="365835"/>
          </a:xfrm>
          <a:custGeom>
            <a:avLst/>
            <a:gdLst/>
            <a:ahLst/>
            <a:cxnLst/>
            <a:rect r="r" b="b" t="t" l="l"/>
            <a:pathLst>
              <a:path h="365835" w="2163543">
                <a:moveTo>
                  <a:pt x="0" y="0"/>
                </a:moveTo>
                <a:lnTo>
                  <a:pt x="2163543" y="0"/>
                </a:lnTo>
                <a:lnTo>
                  <a:pt x="2163543" y="365835"/>
                </a:lnTo>
                <a:lnTo>
                  <a:pt x="0" y="36583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8" id="18"/>
          <p:cNvSpPr txBox="true"/>
          <p:nvPr/>
        </p:nvSpPr>
        <p:spPr>
          <a:xfrm rot="0">
            <a:off x="3632597" y="4841823"/>
            <a:ext cx="4498905" cy="1801114"/>
          </a:xfrm>
          <a:prstGeom prst="rect">
            <a:avLst/>
          </a:prstGeom>
        </p:spPr>
        <p:txBody>
          <a:bodyPr anchor="t" rtlCol="false" tIns="0" lIns="0" bIns="0" rIns="0">
            <a:spAutoFit/>
          </a:bodyPr>
          <a:lstStyle/>
          <a:p>
            <a:pPr algn="just">
              <a:lnSpc>
                <a:spcPts val="3607"/>
              </a:lnSpc>
            </a:pPr>
            <a:r>
              <a:rPr lang="en-US" sz="2199" spc="103">
                <a:solidFill>
                  <a:srgbClr val="000000"/>
                </a:solidFill>
                <a:latin typeface="Comic Sans"/>
                <a:ea typeface="Comic Sans"/>
                <a:cs typeface="Comic Sans"/>
                <a:sym typeface="Comic Sans"/>
              </a:rPr>
              <a:t>GVHD: Võ Thanh Hùng</a:t>
            </a:r>
          </a:p>
          <a:p>
            <a:pPr algn="just">
              <a:lnSpc>
                <a:spcPts val="3607"/>
              </a:lnSpc>
            </a:pPr>
            <a:r>
              <a:rPr lang="en-US" sz="2199" spc="103">
                <a:solidFill>
                  <a:srgbClr val="000000"/>
                </a:solidFill>
                <a:latin typeface="Comic Sans"/>
                <a:ea typeface="Comic Sans"/>
                <a:cs typeface="Comic Sans"/>
                <a:sym typeface="Comic Sans"/>
              </a:rPr>
              <a:t>Nguyễn Minh Quang - 2153724</a:t>
            </a:r>
          </a:p>
          <a:p>
            <a:pPr algn="just">
              <a:lnSpc>
                <a:spcPts val="3607"/>
              </a:lnSpc>
            </a:pPr>
            <a:r>
              <a:rPr lang="en-US" sz="2199" spc="103">
                <a:solidFill>
                  <a:srgbClr val="000000"/>
                </a:solidFill>
                <a:latin typeface="Comic Sans"/>
                <a:ea typeface="Comic Sans"/>
                <a:cs typeface="Comic Sans"/>
                <a:sym typeface="Comic Sans"/>
              </a:rPr>
              <a:t>Nguyễn Tường Khang - 2152112</a:t>
            </a:r>
          </a:p>
          <a:p>
            <a:pPr algn="just">
              <a:lnSpc>
                <a:spcPts val="3607"/>
              </a:lnSpc>
            </a:pPr>
            <a:r>
              <a:rPr lang="en-US" sz="2199" spc="103">
                <a:solidFill>
                  <a:srgbClr val="000000"/>
                </a:solidFill>
                <a:latin typeface="Comic Sans"/>
                <a:ea typeface="Comic Sans"/>
                <a:cs typeface="Comic Sans"/>
                <a:sym typeface="Comic Sans"/>
              </a:rPr>
              <a:t>Trần Hữu Vinh - 2153976</a:t>
            </a:r>
          </a:p>
        </p:txBody>
      </p:sp>
      <p:sp>
        <p:nvSpPr>
          <p:cNvPr name="Freeform 19" id="19"/>
          <p:cNvSpPr/>
          <p:nvPr/>
        </p:nvSpPr>
        <p:spPr>
          <a:xfrm flipH="false" flipV="false" rot="0">
            <a:off x="2179355" y="193031"/>
            <a:ext cx="5394890" cy="777763"/>
          </a:xfrm>
          <a:custGeom>
            <a:avLst/>
            <a:gdLst/>
            <a:ahLst/>
            <a:cxnLst/>
            <a:rect r="r" b="b" t="t" l="l"/>
            <a:pathLst>
              <a:path h="777763" w="5394890">
                <a:moveTo>
                  <a:pt x="0" y="0"/>
                </a:moveTo>
                <a:lnTo>
                  <a:pt x="5394890" y="0"/>
                </a:lnTo>
                <a:lnTo>
                  <a:pt x="5394890" y="777763"/>
                </a:lnTo>
                <a:lnTo>
                  <a:pt x="0" y="777763"/>
                </a:lnTo>
                <a:lnTo>
                  <a:pt x="0" y="0"/>
                </a:lnTo>
                <a:close/>
              </a:path>
            </a:pathLst>
          </a:custGeom>
          <a:blipFill>
            <a:blip r:embed="rId8"/>
            <a:stretch>
              <a:fillRect l="0" t="0" r="0" b="0"/>
            </a:stretch>
          </a:blipFill>
        </p:spPr>
      </p:sp>
      <p:sp>
        <p:nvSpPr>
          <p:cNvPr name="TextBox 20" id="20"/>
          <p:cNvSpPr txBox="true"/>
          <p:nvPr/>
        </p:nvSpPr>
        <p:spPr>
          <a:xfrm rot="0">
            <a:off x="9503789" y="6965951"/>
            <a:ext cx="253722" cy="349249"/>
          </a:xfrm>
          <a:prstGeom prst="rect">
            <a:avLst/>
          </a:prstGeom>
        </p:spPr>
        <p:txBody>
          <a:bodyPr anchor="t" rtlCol="false" tIns="0" lIns="0" bIns="0" rIns="0">
            <a:spAutoFit/>
          </a:bodyPr>
          <a:lstStyle/>
          <a:p>
            <a:pPr algn="ctr">
              <a:lnSpc>
                <a:spcPts val="2800"/>
              </a:lnSpc>
            </a:pPr>
            <a:r>
              <a:rPr lang="en-US" sz="2000" b="true">
                <a:solidFill>
                  <a:srgbClr val="000000"/>
                </a:solidFill>
                <a:latin typeface="Canva Sans Bold"/>
                <a:ea typeface="Canva Sans Bold"/>
                <a:cs typeface="Canva Sans Bold"/>
                <a:sym typeface="Canva Sans Bold"/>
              </a:rPr>
              <a:t>1  </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9F5F0"/>
        </a:solidFill>
      </p:bgPr>
    </p:bg>
    <p:spTree>
      <p:nvGrpSpPr>
        <p:cNvPr id="1" name=""/>
        <p:cNvGrpSpPr/>
        <p:nvPr/>
      </p:nvGrpSpPr>
      <p:grpSpPr>
        <a:xfrm>
          <a:off x="0" y="0"/>
          <a:ext cx="0" cy="0"/>
          <a:chOff x="0" y="0"/>
          <a:chExt cx="0" cy="0"/>
        </a:xfrm>
      </p:grpSpPr>
      <p:grpSp>
        <p:nvGrpSpPr>
          <p:cNvPr name="Group 2" id="2"/>
          <p:cNvGrpSpPr/>
          <p:nvPr/>
        </p:nvGrpSpPr>
        <p:grpSpPr>
          <a:xfrm rot="0">
            <a:off x="-946993" y="6049512"/>
            <a:ext cx="2258786" cy="2258786"/>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4991A">
                <a:alpha val="14902"/>
              </a:srgbClr>
            </a:solidFill>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1959"/>
                </a:lnSpc>
              </a:pPr>
            </a:p>
          </p:txBody>
        </p:sp>
      </p:grpSp>
      <p:grpSp>
        <p:nvGrpSpPr>
          <p:cNvPr name="Group 5" id="5"/>
          <p:cNvGrpSpPr/>
          <p:nvPr/>
        </p:nvGrpSpPr>
        <p:grpSpPr>
          <a:xfrm rot="0">
            <a:off x="8329248" y="-932485"/>
            <a:ext cx="2258786" cy="2258786"/>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4991A">
                <a:alpha val="14902"/>
              </a:srgbClr>
            </a:solidFill>
          </p:spPr>
        </p:sp>
        <p:sp>
          <p:nvSpPr>
            <p:cNvPr name="TextBox 7" id="7"/>
            <p:cNvSpPr txBox="true"/>
            <p:nvPr/>
          </p:nvSpPr>
          <p:spPr>
            <a:xfrm>
              <a:off x="76200" y="38100"/>
              <a:ext cx="660400" cy="698500"/>
            </a:xfrm>
            <a:prstGeom prst="rect">
              <a:avLst/>
            </a:prstGeom>
          </p:spPr>
          <p:txBody>
            <a:bodyPr anchor="ctr" rtlCol="false" tIns="50800" lIns="50800" bIns="50800" rIns="50800"/>
            <a:lstStyle/>
            <a:p>
              <a:pPr algn="ctr">
                <a:lnSpc>
                  <a:spcPts val="1959"/>
                </a:lnSpc>
              </a:pPr>
            </a:p>
          </p:txBody>
        </p:sp>
      </p:grpSp>
      <p:grpSp>
        <p:nvGrpSpPr>
          <p:cNvPr name="Group 8" id="8"/>
          <p:cNvGrpSpPr/>
          <p:nvPr/>
        </p:nvGrpSpPr>
        <p:grpSpPr>
          <a:xfrm rot="0">
            <a:off x="649289" y="349425"/>
            <a:ext cx="3632568" cy="764190"/>
            <a:chOff x="0" y="0"/>
            <a:chExt cx="1235429" cy="259900"/>
          </a:xfrm>
        </p:grpSpPr>
        <p:sp>
          <p:nvSpPr>
            <p:cNvPr name="Freeform 9" id="9"/>
            <p:cNvSpPr/>
            <p:nvPr/>
          </p:nvSpPr>
          <p:spPr>
            <a:xfrm flipH="false" flipV="false" rot="0">
              <a:off x="0" y="0"/>
              <a:ext cx="1235429" cy="259900"/>
            </a:xfrm>
            <a:custGeom>
              <a:avLst/>
              <a:gdLst/>
              <a:ahLst/>
              <a:cxnLst/>
              <a:rect r="r" b="b" t="t" l="l"/>
              <a:pathLst>
                <a:path h="259900" w="1235429">
                  <a:moveTo>
                    <a:pt x="76725" y="0"/>
                  </a:moveTo>
                  <a:lnTo>
                    <a:pt x="1158704" y="0"/>
                  </a:lnTo>
                  <a:cubicBezTo>
                    <a:pt x="1179053" y="0"/>
                    <a:pt x="1198568" y="8084"/>
                    <a:pt x="1212957" y="22472"/>
                  </a:cubicBezTo>
                  <a:cubicBezTo>
                    <a:pt x="1227346" y="36861"/>
                    <a:pt x="1235429" y="56376"/>
                    <a:pt x="1235429" y="76725"/>
                  </a:cubicBezTo>
                  <a:lnTo>
                    <a:pt x="1235429" y="183175"/>
                  </a:lnTo>
                  <a:cubicBezTo>
                    <a:pt x="1235429" y="225549"/>
                    <a:pt x="1201078" y="259900"/>
                    <a:pt x="1158704" y="259900"/>
                  </a:cubicBezTo>
                  <a:lnTo>
                    <a:pt x="76725" y="259900"/>
                  </a:lnTo>
                  <a:cubicBezTo>
                    <a:pt x="34351" y="259900"/>
                    <a:pt x="0" y="225549"/>
                    <a:pt x="0" y="183175"/>
                  </a:cubicBezTo>
                  <a:lnTo>
                    <a:pt x="0" y="76725"/>
                  </a:lnTo>
                  <a:cubicBezTo>
                    <a:pt x="0" y="34351"/>
                    <a:pt x="34351" y="0"/>
                    <a:pt x="76725" y="0"/>
                  </a:cubicBezTo>
                  <a:close/>
                </a:path>
              </a:pathLst>
            </a:custGeom>
            <a:solidFill>
              <a:srgbClr val="321313"/>
            </a:solidFill>
          </p:spPr>
        </p:sp>
        <p:sp>
          <p:nvSpPr>
            <p:cNvPr name="TextBox 10" id="10"/>
            <p:cNvSpPr txBox="true"/>
            <p:nvPr/>
          </p:nvSpPr>
          <p:spPr>
            <a:xfrm>
              <a:off x="0" y="-38100"/>
              <a:ext cx="1235429" cy="298000"/>
            </a:xfrm>
            <a:prstGeom prst="rect">
              <a:avLst/>
            </a:prstGeom>
          </p:spPr>
          <p:txBody>
            <a:bodyPr anchor="ctr" rtlCol="false" tIns="57725" lIns="57725" bIns="57725" rIns="57725"/>
            <a:lstStyle/>
            <a:p>
              <a:pPr algn="ctr">
                <a:lnSpc>
                  <a:spcPts val="1959"/>
                </a:lnSpc>
                <a:spcBef>
                  <a:spcPct val="0"/>
                </a:spcBef>
              </a:pPr>
            </a:p>
          </p:txBody>
        </p:sp>
      </p:grpSp>
      <p:grpSp>
        <p:nvGrpSpPr>
          <p:cNvPr name="Group 11" id="11"/>
          <p:cNvGrpSpPr/>
          <p:nvPr/>
        </p:nvGrpSpPr>
        <p:grpSpPr>
          <a:xfrm rot="0">
            <a:off x="580401" y="283308"/>
            <a:ext cx="3619224" cy="693940"/>
            <a:chOff x="0" y="0"/>
            <a:chExt cx="1378463" cy="264303"/>
          </a:xfrm>
        </p:grpSpPr>
        <p:sp>
          <p:nvSpPr>
            <p:cNvPr name="Freeform 12" id="12"/>
            <p:cNvSpPr/>
            <p:nvPr/>
          </p:nvSpPr>
          <p:spPr>
            <a:xfrm flipH="false" flipV="false" rot="0">
              <a:off x="0" y="0"/>
              <a:ext cx="1378463" cy="264303"/>
            </a:xfrm>
            <a:custGeom>
              <a:avLst/>
              <a:gdLst/>
              <a:ahLst/>
              <a:cxnLst/>
              <a:rect r="r" b="b" t="t" l="l"/>
              <a:pathLst>
                <a:path h="264303" w="1378463">
                  <a:moveTo>
                    <a:pt x="77008" y="0"/>
                  </a:moveTo>
                  <a:lnTo>
                    <a:pt x="1301455" y="0"/>
                  </a:lnTo>
                  <a:cubicBezTo>
                    <a:pt x="1321879" y="0"/>
                    <a:pt x="1341466" y="8113"/>
                    <a:pt x="1355908" y="22555"/>
                  </a:cubicBezTo>
                  <a:cubicBezTo>
                    <a:pt x="1370350" y="36997"/>
                    <a:pt x="1378463" y="56584"/>
                    <a:pt x="1378463" y="77008"/>
                  </a:cubicBezTo>
                  <a:lnTo>
                    <a:pt x="1378463" y="187295"/>
                  </a:lnTo>
                  <a:cubicBezTo>
                    <a:pt x="1378463" y="207719"/>
                    <a:pt x="1370350" y="227306"/>
                    <a:pt x="1355908" y="241748"/>
                  </a:cubicBezTo>
                  <a:cubicBezTo>
                    <a:pt x="1341466" y="256189"/>
                    <a:pt x="1321879" y="264303"/>
                    <a:pt x="1301455" y="264303"/>
                  </a:cubicBezTo>
                  <a:lnTo>
                    <a:pt x="77008" y="264303"/>
                  </a:lnTo>
                  <a:cubicBezTo>
                    <a:pt x="56584" y="264303"/>
                    <a:pt x="36997" y="256189"/>
                    <a:pt x="22555" y="241748"/>
                  </a:cubicBezTo>
                  <a:cubicBezTo>
                    <a:pt x="8113" y="227306"/>
                    <a:pt x="0" y="207719"/>
                    <a:pt x="0" y="187295"/>
                  </a:cubicBezTo>
                  <a:lnTo>
                    <a:pt x="0" y="77008"/>
                  </a:lnTo>
                  <a:cubicBezTo>
                    <a:pt x="0" y="56584"/>
                    <a:pt x="8113" y="36997"/>
                    <a:pt x="22555" y="22555"/>
                  </a:cubicBezTo>
                  <a:cubicBezTo>
                    <a:pt x="36997" y="8113"/>
                    <a:pt x="56584" y="0"/>
                    <a:pt x="77008" y="0"/>
                  </a:cubicBezTo>
                  <a:close/>
                </a:path>
              </a:pathLst>
            </a:custGeom>
            <a:solidFill>
              <a:srgbClr val="B6A77A"/>
            </a:solidFill>
            <a:ln cap="rnd">
              <a:noFill/>
              <a:prstDash val="solid"/>
              <a:round/>
            </a:ln>
          </p:spPr>
        </p:sp>
        <p:sp>
          <p:nvSpPr>
            <p:cNvPr name="TextBox 13" id="13"/>
            <p:cNvSpPr txBox="true"/>
            <p:nvPr/>
          </p:nvSpPr>
          <p:spPr>
            <a:xfrm>
              <a:off x="0" y="-38100"/>
              <a:ext cx="1378463" cy="302403"/>
            </a:xfrm>
            <a:prstGeom prst="rect">
              <a:avLst/>
            </a:prstGeom>
          </p:spPr>
          <p:txBody>
            <a:bodyPr anchor="ctr" rtlCol="false" tIns="57725" lIns="57725" bIns="57725" rIns="57725"/>
            <a:lstStyle/>
            <a:p>
              <a:pPr algn="ctr">
                <a:lnSpc>
                  <a:spcPts val="1959"/>
                </a:lnSpc>
                <a:spcBef>
                  <a:spcPct val="0"/>
                </a:spcBef>
              </a:pPr>
            </a:p>
          </p:txBody>
        </p:sp>
      </p:grpSp>
      <p:sp>
        <p:nvSpPr>
          <p:cNvPr name="Freeform 14" id="14"/>
          <p:cNvSpPr/>
          <p:nvPr/>
        </p:nvSpPr>
        <p:spPr>
          <a:xfrm flipH="false" flipV="false" rot="0">
            <a:off x="7187499" y="6830658"/>
            <a:ext cx="2163543" cy="365835"/>
          </a:xfrm>
          <a:custGeom>
            <a:avLst/>
            <a:gdLst/>
            <a:ahLst/>
            <a:cxnLst/>
            <a:rect r="r" b="b" t="t" l="l"/>
            <a:pathLst>
              <a:path h="365835" w="2163543">
                <a:moveTo>
                  <a:pt x="0" y="0"/>
                </a:moveTo>
                <a:lnTo>
                  <a:pt x="2163543" y="0"/>
                </a:lnTo>
                <a:lnTo>
                  <a:pt x="2163543" y="365836"/>
                </a:lnTo>
                <a:lnTo>
                  <a:pt x="0" y="36583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5" id="15"/>
          <p:cNvSpPr/>
          <p:nvPr/>
        </p:nvSpPr>
        <p:spPr>
          <a:xfrm flipH="false" flipV="false" rot="0">
            <a:off x="8547020" y="-281744"/>
            <a:ext cx="1608044" cy="1608044"/>
          </a:xfrm>
          <a:custGeom>
            <a:avLst/>
            <a:gdLst/>
            <a:ahLst/>
            <a:cxnLst/>
            <a:rect r="r" b="b" t="t" l="l"/>
            <a:pathLst>
              <a:path h="1608044" w="1608044">
                <a:moveTo>
                  <a:pt x="0" y="0"/>
                </a:moveTo>
                <a:lnTo>
                  <a:pt x="1608044" y="0"/>
                </a:lnTo>
                <a:lnTo>
                  <a:pt x="1608044" y="1608045"/>
                </a:lnTo>
                <a:lnTo>
                  <a:pt x="0" y="1608045"/>
                </a:lnTo>
                <a:lnTo>
                  <a:pt x="0" y="0"/>
                </a:lnTo>
                <a:close/>
              </a:path>
            </a:pathLst>
          </a:custGeom>
          <a:blipFill>
            <a:blip r:embed="rId4"/>
            <a:stretch>
              <a:fillRect l="0" t="0" r="0" b="0"/>
            </a:stretch>
          </a:blipFill>
        </p:spPr>
      </p:sp>
      <p:sp>
        <p:nvSpPr>
          <p:cNvPr name="TextBox 16" id="16"/>
          <p:cNvSpPr txBox="true"/>
          <p:nvPr/>
        </p:nvSpPr>
        <p:spPr>
          <a:xfrm rot="0">
            <a:off x="580401" y="1925455"/>
            <a:ext cx="8878240" cy="1625601"/>
          </a:xfrm>
          <a:prstGeom prst="rect">
            <a:avLst/>
          </a:prstGeom>
        </p:spPr>
        <p:txBody>
          <a:bodyPr anchor="t" rtlCol="false" tIns="0" lIns="0" bIns="0" rIns="0">
            <a:spAutoFit/>
          </a:bodyPr>
          <a:lstStyle/>
          <a:p>
            <a:pPr algn="just" marL="539740" indent="-269870" lvl="1">
              <a:lnSpc>
                <a:spcPts val="3249"/>
              </a:lnSpc>
              <a:buFont typeface="Arial"/>
              <a:buChar char="•"/>
            </a:pPr>
            <a:r>
              <a:rPr lang="en-US" sz="2499">
                <a:solidFill>
                  <a:srgbClr val="000000"/>
                </a:solidFill>
                <a:latin typeface="Playfair Display"/>
                <a:ea typeface="Playfair Display"/>
                <a:cs typeface="Playfair Display"/>
                <a:sym typeface="Playfair Display"/>
              </a:rPr>
              <a:t>Mô hình: U-Net, Mask R-CNN, Fully Convolutional Network (FCN).</a:t>
            </a:r>
          </a:p>
          <a:p>
            <a:pPr algn="just" marL="539740" indent="-269870" lvl="1">
              <a:lnSpc>
                <a:spcPts val="3249"/>
              </a:lnSpc>
              <a:buFont typeface="Arial"/>
              <a:buChar char="•"/>
            </a:pPr>
            <a:r>
              <a:rPr lang="en-US" sz="2499">
                <a:solidFill>
                  <a:srgbClr val="000000"/>
                </a:solidFill>
                <a:latin typeface="Playfair Display"/>
                <a:ea typeface="Playfair Display"/>
                <a:cs typeface="Playfair Display"/>
                <a:sym typeface="Playfair Display"/>
              </a:rPr>
              <a:t>Tuy kiến trúc khác nhau, nhưng tuần theo một quy trình tương tự để phân đoạn hình ảnh.</a:t>
            </a:r>
          </a:p>
        </p:txBody>
      </p:sp>
      <p:sp>
        <p:nvSpPr>
          <p:cNvPr name="Freeform 17" id="17"/>
          <p:cNvSpPr/>
          <p:nvPr/>
        </p:nvSpPr>
        <p:spPr>
          <a:xfrm flipH="false" flipV="false" rot="0">
            <a:off x="309120" y="3657600"/>
            <a:ext cx="9315230" cy="2196656"/>
          </a:xfrm>
          <a:custGeom>
            <a:avLst/>
            <a:gdLst/>
            <a:ahLst/>
            <a:cxnLst/>
            <a:rect r="r" b="b" t="t" l="l"/>
            <a:pathLst>
              <a:path h="2196656" w="9315230">
                <a:moveTo>
                  <a:pt x="0" y="0"/>
                </a:moveTo>
                <a:lnTo>
                  <a:pt x="9315230" y="0"/>
                </a:lnTo>
                <a:lnTo>
                  <a:pt x="9315230" y="2196656"/>
                </a:lnTo>
                <a:lnTo>
                  <a:pt x="0" y="2196656"/>
                </a:lnTo>
                <a:lnTo>
                  <a:pt x="0" y="0"/>
                </a:lnTo>
                <a:close/>
              </a:path>
            </a:pathLst>
          </a:custGeom>
          <a:blipFill>
            <a:blip r:embed="rId5"/>
            <a:stretch>
              <a:fillRect l="0" t="0" r="0" b="0"/>
            </a:stretch>
          </a:blipFill>
        </p:spPr>
      </p:sp>
      <p:sp>
        <p:nvSpPr>
          <p:cNvPr name="TextBox 18" id="18"/>
          <p:cNvSpPr txBox="true"/>
          <p:nvPr/>
        </p:nvSpPr>
        <p:spPr>
          <a:xfrm rot="0">
            <a:off x="731520" y="435708"/>
            <a:ext cx="3468106" cy="609600"/>
          </a:xfrm>
          <a:prstGeom prst="rect">
            <a:avLst/>
          </a:prstGeom>
        </p:spPr>
        <p:txBody>
          <a:bodyPr anchor="t" rtlCol="false" tIns="0" lIns="0" bIns="0" rIns="0">
            <a:spAutoFit/>
          </a:bodyPr>
          <a:lstStyle/>
          <a:p>
            <a:pPr algn="l">
              <a:lnSpc>
                <a:spcPts val="4200"/>
              </a:lnSpc>
            </a:pPr>
            <a:r>
              <a:rPr lang="en-US" sz="5000">
                <a:solidFill>
                  <a:srgbClr val="FFFFFF"/>
                </a:solidFill>
                <a:latin typeface="Yeseva One"/>
                <a:ea typeface="Yeseva One"/>
                <a:cs typeface="Yeseva One"/>
                <a:sym typeface="Yeseva One"/>
              </a:rPr>
              <a:t>Lý thuyết</a:t>
            </a:r>
          </a:p>
        </p:txBody>
      </p:sp>
      <p:sp>
        <p:nvSpPr>
          <p:cNvPr name="TextBox 19" id="19"/>
          <p:cNvSpPr txBox="true"/>
          <p:nvPr/>
        </p:nvSpPr>
        <p:spPr>
          <a:xfrm rot="0">
            <a:off x="657201" y="1376180"/>
            <a:ext cx="9173199" cy="339725"/>
          </a:xfrm>
          <a:prstGeom prst="rect">
            <a:avLst/>
          </a:prstGeom>
        </p:spPr>
        <p:txBody>
          <a:bodyPr anchor="t" rtlCol="false" tIns="0" lIns="0" bIns="0" rIns="0">
            <a:spAutoFit/>
          </a:bodyPr>
          <a:lstStyle/>
          <a:p>
            <a:pPr algn="l">
              <a:lnSpc>
                <a:spcPts val="2499"/>
              </a:lnSpc>
            </a:pPr>
            <a:r>
              <a:rPr lang="en-US" sz="2499">
                <a:solidFill>
                  <a:srgbClr val="000000"/>
                </a:solidFill>
                <a:latin typeface="Yeseva One"/>
                <a:ea typeface="Yeseva One"/>
                <a:cs typeface="Yeseva One"/>
                <a:sym typeface="Yeseva One"/>
              </a:rPr>
              <a:t>Segmentation (Quá trình phân đoạn)</a:t>
            </a:r>
          </a:p>
        </p:txBody>
      </p:sp>
      <p:sp>
        <p:nvSpPr>
          <p:cNvPr name="TextBox 20" id="20"/>
          <p:cNvSpPr txBox="true"/>
          <p:nvPr/>
        </p:nvSpPr>
        <p:spPr>
          <a:xfrm rot="0">
            <a:off x="9351042" y="6965951"/>
            <a:ext cx="402558" cy="349249"/>
          </a:xfrm>
          <a:prstGeom prst="rect">
            <a:avLst/>
          </a:prstGeom>
        </p:spPr>
        <p:txBody>
          <a:bodyPr anchor="t" rtlCol="false" tIns="0" lIns="0" bIns="0" rIns="0">
            <a:spAutoFit/>
          </a:bodyPr>
          <a:lstStyle/>
          <a:p>
            <a:pPr algn="ctr">
              <a:lnSpc>
                <a:spcPts val="2800"/>
              </a:lnSpc>
            </a:pPr>
            <a:r>
              <a:rPr lang="en-US" sz="2000" b="true">
                <a:solidFill>
                  <a:srgbClr val="000000"/>
                </a:solidFill>
                <a:latin typeface="Canva Sans Bold"/>
                <a:ea typeface="Canva Sans Bold"/>
                <a:cs typeface="Canva Sans Bold"/>
                <a:sym typeface="Canva Sans Bold"/>
              </a:rPr>
              <a:t>10  </a:t>
            </a:r>
          </a:p>
        </p:txBody>
      </p:sp>
      <p:sp>
        <p:nvSpPr>
          <p:cNvPr name="TextBox 21" id="21"/>
          <p:cNvSpPr txBox="true"/>
          <p:nvPr/>
        </p:nvSpPr>
        <p:spPr>
          <a:xfrm rot="0">
            <a:off x="3678374" y="6140006"/>
            <a:ext cx="2576721" cy="228600"/>
          </a:xfrm>
          <a:prstGeom prst="rect">
            <a:avLst/>
          </a:prstGeom>
        </p:spPr>
        <p:txBody>
          <a:bodyPr anchor="t" rtlCol="false" tIns="0" lIns="0" bIns="0" rIns="0">
            <a:spAutoFit/>
          </a:bodyPr>
          <a:lstStyle/>
          <a:p>
            <a:pPr algn="just">
              <a:lnSpc>
                <a:spcPts val="1949"/>
              </a:lnSpc>
            </a:pPr>
            <a:r>
              <a:rPr lang="en-US" sz="1499" i="true">
                <a:solidFill>
                  <a:srgbClr val="000000"/>
                </a:solidFill>
                <a:latin typeface="Playfair Display Italics"/>
                <a:ea typeface="Playfair Display Italics"/>
                <a:cs typeface="Playfair Display Italics"/>
                <a:sym typeface="Playfair Display Italics"/>
              </a:rPr>
              <a:t>(Hình 1: Quá trình phân đoạn)</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F9F5F0"/>
        </a:solidFill>
      </p:bgPr>
    </p:bg>
    <p:spTree>
      <p:nvGrpSpPr>
        <p:cNvPr id="1" name=""/>
        <p:cNvGrpSpPr/>
        <p:nvPr/>
      </p:nvGrpSpPr>
      <p:grpSpPr>
        <a:xfrm>
          <a:off x="0" y="0"/>
          <a:ext cx="0" cy="0"/>
          <a:chOff x="0" y="0"/>
          <a:chExt cx="0" cy="0"/>
        </a:xfrm>
      </p:grpSpPr>
      <p:grpSp>
        <p:nvGrpSpPr>
          <p:cNvPr name="Group 2" id="2"/>
          <p:cNvGrpSpPr/>
          <p:nvPr/>
        </p:nvGrpSpPr>
        <p:grpSpPr>
          <a:xfrm rot="0">
            <a:off x="-946993" y="6049512"/>
            <a:ext cx="2258786" cy="2258786"/>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4991A">
                <a:alpha val="14902"/>
              </a:srgbClr>
            </a:solidFill>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1959"/>
                </a:lnSpc>
              </a:pPr>
            </a:p>
          </p:txBody>
        </p:sp>
      </p:grpSp>
      <p:grpSp>
        <p:nvGrpSpPr>
          <p:cNvPr name="Group 5" id="5"/>
          <p:cNvGrpSpPr/>
          <p:nvPr/>
        </p:nvGrpSpPr>
        <p:grpSpPr>
          <a:xfrm rot="0">
            <a:off x="8329248" y="-932485"/>
            <a:ext cx="2258786" cy="2258786"/>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4991A">
                <a:alpha val="14902"/>
              </a:srgbClr>
            </a:solidFill>
          </p:spPr>
        </p:sp>
        <p:sp>
          <p:nvSpPr>
            <p:cNvPr name="TextBox 7" id="7"/>
            <p:cNvSpPr txBox="true"/>
            <p:nvPr/>
          </p:nvSpPr>
          <p:spPr>
            <a:xfrm>
              <a:off x="76200" y="38100"/>
              <a:ext cx="660400" cy="698500"/>
            </a:xfrm>
            <a:prstGeom prst="rect">
              <a:avLst/>
            </a:prstGeom>
          </p:spPr>
          <p:txBody>
            <a:bodyPr anchor="ctr" rtlCol="false" tIns="50800" lIns="50800" bIns="50800" rIns="50800"/>
            <a:lstStyle/>
            <a:p>
              <a:pPr algn="ctr">
                <a:lnSpc>
                  <a:spcPts val="1959"/>
                </a:lnSpc>
              </a:pPr>
            </a:p>
          </p:txBody>
        </p:sp>
      </p:grpSp>
      <p:grpSp>
        <p:nvGrpSpPr>
          <p:cNvPr name="Group 8" id="8"/>
          <p:cNvGrpSpPr/>
          <p:nvPr/>
        </p:nvGrpSpPr>
        <p:grpSpPr>
          <a:xfrm rot="0">
            <a:off x="649289" y="349425"/>
            <a:ext cx="3632568" cy="764190"/>
            <a:chOff x="0" y="0"/>
            <a:chExt cx="1235429" cy="259900"/>
          </a:xfrm>
        </p:grpSpPr>
        <p:sp>
          <p:nvSpPr>
            <p:cNvPr name="Freeform 9" id="9"/>
            <p:cNvSpPr/>
            <p:nvPr/>
          </p:nvSpPr>
          <p:spPr>
            <a:xfrm flipH="false" flipV="false" rot="0">
              <a:off x="0" y="0"/>
              <a:ext cx="1235429" cy="259900"/>
            </a:xfrm>
            <a:custGeom>
              <a:avLst/>
              <a:gdLst/>
              <a:ahLst/>
              <a:cxnLst/>
              <a:rect r="r" b="b" t="t" l="l"/>
              <a:pathLst>
                <a:path h="259900" w="1235429">
                  <a:moveTo>
                    <a:pt x="76725" y="0"/>
                  </a:moveTo>
                  <a:lnTo>
                    <a:pt x="1158704" y="0"/>
                  </a:lnTo>
                  <a:cubicBezTo>
                    <a:pt x="1179053" y="0"/>
                    <a:pt x="1198568" y="8084"/>
                    <a:pt x="1212957" y="22472"/>
                  </a:cubicBezTo>
                  <a:cubicBezTo>
                    <a:pt x="1227346" y="36861"/>
                    <a:pt x="1235429" y="56376"/>
                    <a:pt x="1235429" y="76725"/>
                  </a:cubicBezTo>
                  <a:lnTo>
                    <a:pt x="1235429" y="183175"/>
                  </a:lnTo>
                  <a:cubicBezTo>
                    <a:pt x="1235429" y="225549"/>
                    <a:pt x="1201078" y="259900"/>
                    <a:pt x="1158704" y="259900"/>
                  </a:cubicBezTo>
                  <a:lnTo>
                    <a:pt x="76725" y="259900"/>
                  </a:lnTo>
                  <a:cubicBezTo>
                    <a:pt x="34351" y="259900"/>
                    <a:pt x="0" y="225549"/>
                    <a:pt x="0" y="183175"/>
                  </a:cubicBezTo>
                  <a:lnTo>
                    <a:pt x="0" y="76725"/>
                  </a:lnTo>
                  <a:cubicBezTo>
                    <a:pt x="0" y="34351"/>
                    <a:pt x="34351" y="0"/>
                    <a:pt x="76725" y="0"/>
                  </a:cubicBezTo>
                  <a:close/>
                </a:path>
              </a:pathLst>
            </a:custGeom>
            <a:solidFill>
              <a:srgbClr val="321313"/>
            </a:solidFill>
          </p:spPr>
        </p:sp>
        <p:sp>
          <p:nvSpPr>
            <p:cNvPr name="TextBox 10" id="10"/>
            <p:cNvSpPr txBox="true"/>
            <p:nvPr/>
          </p:nvSpPr>
          <p:spPr>
            <a:xfrm>
              <a:off x="0" y="-38100"/>
              <a:ext cx="1235429" cy="298000"/>
            </a:xfrm>
            <a:prstGeom prst="rect">
              <a:avLst/>
            </a:prstGeom>
          </p:spPr>
          <p:txBody>
            <a:bodyPr anchor="ctr" rtlCol="false" tIns="57725" lIns="57725" bIns="57725" rIns="57725"/>
            <a:lstStyle/>
            <a:p>
              <a:pPr algn="ctr">
                <a:lnSpc>
                  <a:spcPts val="1959"/>
                </a:lnSpc>
                <a:spcBef>
                  <a:spcPct val="0"/>
                </a:spcBef>
              </a:pPr>
            </a:p>
          </p:txBody>
        </p:sp>
      </p:grpSp>
      <p:grpSp>
        <p:nvGrpSpPr>
          <p:cNvPr name="Group 11" id="11"/>
          <p:cNvGrpSpPr/>
          <p:nvPr/>
        </p:nvGrpSpPr>
        <p:grpSpPr>
          <a:xfrm rot="0">
            <a:off x="580401" y="283308"/>
            <a:ext cx="3619224" cy="693940"/>
            <a:chOff x="0" y="0"/>
            <a:chExt cx="1378463" cy="264303"/>
          </a:xfrm>
        </p:grpSpPr>
        <p:sp>
          <p:nvSpPr>
            <p:cNvPr name="Freeform 12" id="12"/>
            <p:cNvSpPr/>
            <p:nvPr/>
          </p:nvSpPr>
          <p:spPr>
            <a:xfrm flipH="false" flipV="false" rot="0">
              <a:off x="0" y="0"/>
              <a:ext cx="1378463" cy="264303"/>
            </a:xfrm>
            <a:custGeom>
              <a:avLst/>
              <a:gdLst/>
              <a:ahLst/>
              <a:cxnLst/>
              <a:rect r="r" b="b" t="t" l="l"/>
              <a:pathLst>
                <a:path h="264303" w="1378463">
                  <a:moveTo>
                    <a:pt x="77008" y="0"/>
                  </a:moveTo>
                  <a:lnTo>
                    <a:pt x="1301455" y="0"/>
                  </a:lnTo>
                  <a:cubicBezTo>
                    <a:pt x="1321879" y="0"/>
                    <a:pt x="1341466" y="8113"/>
                    <a:pt x="1355908" y="22555"/>
                  </a:cubicBezTo>
                  <a:cubicBezTo>
                    <a:pt x="1370350" y="36997"/>
                    <a:pt x="1378463" y="56584"/>
                    <a:pt x="1378463" y="77008"/>
                  </a:cubicBezTo>
                  <a:lnTo>
                    <a:pt x="1378463" y="187295"/>
                  </a:lnTo>
                  <a:cubicBezTo>
                    <a:pt x="1378463" y="207719"/>
                    <a:pt x="1370350" y="227306"/>
                    <a:pt x="1355908" y="241748"/>
                  </a:cubicBezTo>
                  <a:cubicBezTo>
                    <a:pt x="1341466" y="256189"/>
                    <a:pt x="1321879" y="264303"/>
                    <a:pt x="1301455" y="264303"/>
                  </a:cubicBezTo>
                  <a:lnTo>
                    <a:pt x="77008" y="264303"/>
                  </a:lnTo>
                  <a:cubicBezTo>
                    <a:pt x="56584" y="264303"/>
                    <a:pt x="36997" y="256189"/>
                    <a:pt x="22555" y="241748"/>
                  </a:cubicBezTo>
                  <a:cubicBezTo>
                    <a:pt x="8113" y="227306"/>
                    <a:pt x="0" y="207719"/>
                    <a:pt x="0" y="187295"/>
                  </a:cubicBezTo>
                  <a:lnTo>
                    <a:pt x="0" y="77008"/>
                  </a:lnTo>
                  <a:cubicBezTo>
                    <a:pt x="0" y="56584"/>
                    <a:pt x="8113" y="36997"/>
                    <a:pt x="22555" y="22555"/>
                  </a:cubicBezTo>
                  <a:cubicBezTo>
                    <a:pt x="36997" y="8113"/>
                    <a:pt x="56584" y="0"/>
                    <a:pt x="77008" y="0"/>
                  </a:cubicBezTo>
                  <a:close/>
                </a:path>
              </a:pathLst>
            </a:custGeom>
            <a:solidFill>
              <a:srgbClr val="B6A77A"/>
            </a:solidFill>
            <a:ln cap="rnd">
              <a:noFill/>
              <a:prstDash val="solid"/>
              <a:round/>
            </a:ln>
          </p:spPr>
        </p:sp>
        <p:sp>
          <p:nvSpPr>
            <p:cNvPr name="TextBox 13" id="13"/>
            <p:cNvSpPr txBox="true"/>
            <p:nvPr/>
          </p:nvSpPr>
          <p:spPr>
            <a:xfrm>
              <a:off x="0" y="-38100"/>
              <a:ext cx="1378463" cy="302403"/>
            </a:xfrm>
            <a:prstGeom prst="rect">
              <a:avLst/>
            </a:prstGeom>
          </p:spPr>
          <p:txBody>
            <a:bodyPr anchor="ctr" rtlCol="false" tIns="57725" lIns="57725" bIns="57725" rIns="57725"/>
            <a:lstStyle/>
            <a:p>
              <a:pPr algn="ctr">
                <a:lnSpc>
                  <a:spcPts val="1959"/>
                </a:lnSpc>
                <a:spcBef>
                  <a:spcPct val="0"/>
                </a:spcBef>
              </a:pPr>
            </a:p>
          </p:txBody>
        </p:sp>
      </p:grpSp>
      <p:sp>
        <p:nvSpPr>
          <p:cNvPr name="Freeform 14" id="14"/>
          <p:cNvSpPr/>
          <p:nvPr/>
        </p:nvSpPr>
        <p:spPr>
          <a:xfrm flipH="false" flipV="false" rot="0">
            <a:off x="7187499" y="6830658"/>
            <a:ext cx="2163543" cy="365835"/>
          </a:xfrm>
          <a:custGeom>
            <a:avLst/>
            <a:gdLst/>
            <a:ahLst/>
            <a:cxnLst/>
            <a:rect r="r" b="b" t="t" l="l"/>
            <a:pathLst>
              <a:path h="365835" w="2163543">
                <a:moveTo>
                  <a:pt x="0" y="0"/>
                </a:moveTo>
                <a:lnTo>
                  <a:pt x="2163543" y="0"/>
                </a:lnTo>
                <a:lnTo>
                  <a:pt x="2163543" y="365836"/>
                </a:lnTo>
                <a:lnTo>
                  <a:pt x="0" y="36583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5" id="15"/>
          <p:cNvSpPr/>
          <p:nvPr/>
        </p:nvSpPr>
        <p:spPr>
          <a:xfrm flipH="false" flipV="false" rot="0">
            <a:off x="8547020" y="-281744"/>
            <a:ext cx="1608044" cy="1608044"/>
          </a:xfrm>
          <a:custGeom>
            <a:avLst/>
            <a:gdLst/>
            <a:ahLst/>
            <a:cxnLst/>
            <a:rect r="r" b="b" t="t" l="l"/>
            <a:pathLst>
              <a:path h="1608044" w="1608044">
                <a:moveTo>
                  <a:pt x="0" y="0"/>
                </a:moveTo>
                <a:lnTo>
                  <a:pt x="1608044" y="0"/>
                </a:lnTo>
                <a:lnTo>
                  <a:pt x="1608044" y="1608045"/>
                </a:lnTo>
                <a:lnTo>
                  <a:pt x="0" y="1608045"/>
                </a:lnTo>
                <a:lnTo>
                  <a:pt x="0" y="0"/>
                </a:lnTo>
                <a:close/>
              </a:path>
            </a:pathLst>
          </a:custGeom>
          <a:blipFill>
            <a:blip r:embed="rId4"/>
            <a:stretch>
              <a:fillRect l="0" t="0" r="0" b="0"/>
            </a:stretch>
          </a:blipFill>
        </p:spPr>
      </p:sp>
      <p:sp>
        <p:nvSpPr>
          <p:cNvPr name="TextBox 16" id="16"/>
          <p:cNvSpPr txBox="true"/>
          <p:nvPr/>
        </p:nvSpPr>
        <p:spPr>
          <a:xfrm rot="0">
            <a:off x="649289" y="3088458"/>
            <a:ext cx="8878240" cy="3622678"/>
          </a:xfrm>
          <a:prstGeom prst="rect">
            <a:avLst/>
          </a:prstGeom>
        </p:spPr>
        <p:txBody>
          <a:bodyPr anchor="t" rtlCol="false" tIns="0" lIns="0" bIns="0" rIns="0">
            <a:spAutoFit/>
          </a:bodyPr>
          <a:lstStyle/>
          <a:p>
            <a:pPr algn="just" marL="539740" indent="-269870" lvl="1">
              <a:lnSpc>
                <a:spcPts val="4174"/>
              </a:lnSpc>
              <a:buAutoNum type="arabicPeriod" startAt="1"/>
            </a:pPr>
            <a:r>
              <a:rPr lang="en-US" sz="2499" i="true">
                <a:solidFill>
                  <a:srgbClr val="000000"/>
                </a:solidFill>
                <a:latin typeface="Playfair Display Italics"/>
                <a:ea typeface="Playfair Display Italics"/>
                <a:cs typeface="Playfair Display Italics"/>
                <a:sym typeface="Playfair Display Italics"/>
              </a:rPr>
              <a:t>Chuẩn bị dữ liệu</a:t>
            </a:r>
            <a:r>
              <a:rPr lang="en-US" sz="2499">
                <a:solidFill>
                  <a:srgbClr val="000000"/>
                </a:solidFill>
                <a:latin typeface="Playfair Display"/>
                <a:ea typeface="Playfair Display"/>
                <a:cs typeface="Playfair Display"/>
                <a:sym typeface="Playfair Display"/>
              </a:rPr>
              <a:t>: Dán nhãn hình ảnh ở cấp độ pixel, gán nhãn lớp cho từng pixel.</a:t>
            </a:r>
          </a:p>
          <a:p>
            <a:pPr algn="just" marL="539740" indent="-269870" lvl="1">
              <a:lnSpc>
                <a:spcPts val="4174"/>
              </a:lnSpc>
              <a:buAutoNum type="arabicPeriod" startAt="1"/>
            </a:pPr>
            <a:r>
              <a:rPr lang="en-US" sz="2499" i="true">
                <a:solidFill>
                  <a:srgbClr val="000000"/>
                </a:solidFill>
                <a:latin typeface="Playfair Display Italics"/>
                <a:ea typeface="Playfair Display Italics"/>
                <a:cs typeface="Playfair Display Italics"/>
                <a:sym typeface="Playfair Display Italics"/>
              </a:rPr>
              <a:t>Tiền xử lý</a:t>
            </a:r>
            <a:r>
              <a:rPr lang="en-US" sz="2499">
                <a:solidFill>
                  <a:srgbClr val="000000"/>
                </a:solidFill>
                <a:latin typeface="Playfair Display"/>
                <a:ea typeface="Playfair Display"/>
                <a:cs typeface="Playfair Display"/>
                <a:sym typeface="Playfair Display"/>
              </a:rPr>
              <a:t>: </a:t>
            </a:r>
          </a:p>
          <a:p>
            <a:pPr algn="just" marL="1079479" indent="-359826" lvl="2">
              <a:lnSpc>
                <a:spcPts val="4174"/>
              </a:lnSpc>
              <a:buFont typeface="Arial"/>
              <a:buChar char="⚬"/>
            </a:pPr>
            <a:r>
              <a:rPr lang="en-US" sz="2499">
                <a:solidFill>
                  <a:srgbClr val="000000"/>
                </a:solidFill>
                <a:latin typeface="Playfair Display"/>
                <a:ea typeface="Playfair Display"/>
                <a:cs typeface="Playfair Display"/>
                <a:sym typeface="Playfair Display"/>
              </a:rPr>
              <a:t>Thay đổi kích thước hình ảnh.</a:t>
            </a:r>
          </a:p>
          <a:p>
            <a:pPr algn="just" marL="1079479" indent="-359826" lvl="2">
              <a:lnSpc>
                <a:spcPts val="4174"/>
              </a:lnSpc>
              <a:buFont typeface="Arial"/>
              <a:buChar char="⚬"/>
            </a:pPr>
            <a:r>
              <a:rPr lang="en-US" sz="2499">
                <a:solidFill>
                  <a:srgbClr val="000000"/>
                </a:solidFill>
                <a:latin typeface="Playfair Display"/>
                <a:ea typeface="Playfair Display"/>
                <a:cs typeface="Playfair Display"/>
                <a:sym typeface="Playfair Display"/>
              </a:rPr>
              <a:t>S</a:t>
            </a:r>
            <a:r>
              <a:rPr lang="en-US" sz="2499">
                <a:solidFill>
                  <a:srgbClr val="000000"/>
                </a:solidFill>
                <a:latin typeface="Playfair Display"/>
                <a:ea typeface="Playfair Display"/>
                <a:cs typeface="Playfair Display"/>
                <a:sym typeface="Playfair Display"/>
              </a:rPr>
              <a:t>ử dụng các phương pháp tăng cường dữ liệu (data augmentation) để nâng cao độ tin cậy của mô hình.</a:t>
            </a:r>
          </a:p>
          <a:p>
            <a:pPr algn="just" marL="1079479" indent="-359826" lvl="2">
              <a:lnSpc>
                <a:spcPts val="4174"/>
              </a:lnSpc>
              <a:buFont typeface="Arial"/>
              <a:buChar char="⚬"/>
            </a:pPr>
            <a:r>
              <a:rPr lang="en-US" sz="2499">
                <a:solidFill>
                  <a:srgbClr val="000000"/>
                </a:solidFill>
                <a:latin typeface="Playfair Display"/>
                <a:ea typeface="Playfair Display"/>
                <a:cs typeface="Playfair Display"/>
                <a:sym typeface="Playfair Display"/>
              </a:rPr>
              <a:t>Chuẩn hóa hình ảnh để nâng cao hiệu quả học.</a:t>
            </a:r>
          </a:p>
        </p:txBody>
      </p:sp>
      <p:sp>
        <p:nvSpPr>
          <p:cNvPr name="Freeform 17" id="17"/>
          <p:cNvSpPr/>
          <p:nvPr/>
        </p:nvSpPr>
        <p:spPr>
          <a:xfrm flipH="false" flipV="false" rot="0">
            <a:off x="649289" y="1843200"/>
            <a:ext cx="5199911" cy="1226208"/>
          </a:xfrm>
          <a:custGeom>
            <a:avLst/>
            <a:gdLst/>
            <a:ahLst/>
            <a:cxnLst/>
            <a:rect r="r" b="b" t="t" l="l"/>
            <a:pathLst>
              <a:path h="1226208" w="5199911">
                <a:moveTo>
                  <a:pt x="0" y="0"/>
                </a:moveTo>
                <a:lnTo>
                  <a:pt x="5199910" y="0"/>
                </a:lnTo>
                <a:lnTo>
                  <a:pt x="5199910" y="1226208"/>
                </a:lnTo>
                <a:lnTo>
                  <a:pt x="0" y="1226208"/>
                </a:lnTo>
                <a:lnTo>
                  <a:pt x="0" y="0"/>
                </a:lnTo>
                <a:close/>
              </a:path>
            </a:pathLst>
          </a:custGeom>
          <a:blipFill>
            <a:blip r:embed="rId5"/>
            <a:stretch>
              <a:fillRect l="0" t="0" r="0" b="0"/>
            </a:stretch>
          </a:blipFill>
        </p:spPr>
      </p:sp>
      <p:sp>
        <p:nvSpPr>
          <p:cNvPr name="TextBox 18" id="18"/>
          <p:cNvSpPr txBox="true"/>
          <p:nvPr/>
        </p:nvSpPr>
        <p:spPr>
          <a:xfrm rot="0">
            <a:off x="731520" y="435708"/>
            <a:ext cx="3468106" cy="609600"/>
          </a:xfrm>
          <a:prstGeom prst="rect">
            <a:avLst/>
          </a:prstGeom>
        </p:spPr>
        <p:txBody>
          <a:bodyPr anchor="t" rtlCol="false" tIns="0" lIns="0" bIns="0" rIns="0">
            <a:spAutoFit/>
          </a:bodyPr>
          <a:lstStyle/>
          <a:p>
            <a:pPr algn="l">
              <a:lnSpc>
                <a:spcPts val="4200"/>
              </a:lnSpc>
            </a:pPr>
            <a:r>
              <a:rPr lang="en-US" sz="5000">
                <a:solidFill>
                  <a:srgbClr val="FFFFFF"/>
                </a:solidFill>
                <a:latin typeface="Yeseva One"/>
                <a:ea typeface="Yeseva One"/>
                <a:cs typeface="Yeseva One"/>
                <a:sym typeface="Yeseva One"/>
              </a:rPr>
              <a:t>Lý thuyết</a:t>
            </a:r>
          </a:p>
        </p:txBody>
      </p:sp>
      <p:sp>
        <p:nvSpPr>
          <p:cNvPr name="TextBox 19" id="19"/>
          <p:cNvSpPr txBox="true"/>
          <p:nvPr/>
        </p:nvSpPr>
        <p:spPr>
          <a:xfrm rot="0">
            <a:off x="657201" y="1376180"/>
            <a:ext cx="9173199" cy="339725"/>
          </a:xfrm>
          <a:prstGeom prst="rect">
            <a:avLst/>
          </a:prstGeom>
        </p:spPr>
        <p:txBody>
          <a:bodyPr anchor="t" rtlCol="false" tIns="0" lIns="0" bIns="0" rIns="0">
            <a:spAutoFit/>
          </a:bodyPr>
          <a:lstStyle/>
          <a:p>
            <a:pPr algn="l">
              <a:lnSpc>
                <a:spcPts val="2499"/>
              </a:lnSpc>
            </a:pPr>
            <a:r>
              <a:rPr lang="en-US" sz="2499">
                <a:solidFill>
                  <a:srgbClr val="000000"/>
                </a:solidFill>
                <a:latin typeface="Yeseva One"/>
                <a:ea typeface="Yeseva One"/>
                <a:cs typeface="Yeseva One"/>
                <a:sym typeface="Yeseva One"/>
              </a:rPr>
              <a:t>Segmentation (Quá trình phân đoạn)</a:t>
            </a:r>
          </a:p>
        </p:txBody>
      </p:sp>
      <p:sp>
        <p:nvSpPr>
          <p:cNvPr name="TextBox 20" id="20"/>
          <p:cNvSpPr txBox="true"/>
          <p:nvPr/>
        </p:nvSpPr>
        <p:spPr>
          <a:xfrm rot="0">
            <a:off x="9351042" y="6965951"/>
            <a:ext cx="402558" cy="349249"/>
          </a:xfrm>
          <a:prstGeom prst="rect">
            <a:avLst/>
          </a:prstGeom>
        </p:spPr>
        <p:txBody>
          <a:bodyPr anchor="t" rtlCol="false" tIns="0" lIns="0" bIns="0" rIns="0">
            <a:spAutoFit/>
          </a:bodyPr>
          <a:lstStyle/>
          <a:p>
            <a:pPr algn="ctr">
              <a:lnSpc>
                <a:spcPts val="2800"/>
              </a:lnSpc>
            </a:pPr>
            <a:r>
              <a:rPr lang="en-US" sz="2000" b="true">
                <a:solidFill>
                  <a:srgbClr val="000000"/>
                </a:solidFill>
                <a:latin typeface="Canva Sans Bold"/>
                <a:ea typeface="Canva Sans Bold"/>
                <a:cs typeface="Canva Sans Bold"/>
                <a:sym typeface="Canva Sans Bold"/>
              </a:rPr>
              <a:t>11  </a:t>
            </a:r>
          </a:p>
        </p:txBody>
      </p:sp>
      <p:sp>
        <p:nvSpPr>
          <p:cNvPr name="TextBox 21" id="21"/>
          <p:cNvSpPr txBox="true"/>
          <p:nvPr/>
        </p:nvSpPr>
        <p:spPr>
          <a:xfrm rot="0">
            <a:off x="6445359" y="2337242"/>
            <a:ext cx="2576721" cy="228600"/>
          </a:xfrm>
          <a:prstGeom prst="rect">
            <a:avLst/>
          </a:prstGeom>
        </p:spPr>
        <p:txBody>
          <a:bodyPr anchor="t" rtlCol="false" tIns="0" lIns="0" bIns="0" rIns="0">
            <a:spAutoFit/>
          </a:bodyPr>
          <a:lstStyle/>
          <a:p>
            <a:pPr algn="just">
              <a:lnSpc>
                <a:spcPts val="1949"/>
              </a:lnSpc>
            </a:pPr>
            <a:r>
              <a:rPr lang="en-US" sz="1499" i="true">
                <a:solidFill>
                  <a:srgbClr val="000000"/>
                </a:solidFill>
                <a:latin typeface="Playfair Display Italics"/>
                <a:ea typeface="Playfair Display Italics"/>
                <a:cs typeface="Playfair Display Italics"/>
                <a:sym typeface="Playfair Display Italics"/>
              </a:rPr>
              <a:t>(Hình 1: Quá trình phân đoạn)</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F9F5F0"/>
        </a:solidFill>
      </p:bgPr>
    </p:bg>
    <p:spTree>
      <p:nvGrpSpPr>
        <p:cNvPr id="1" name=""/>
        <p:cNvGrpSpPr/>
        <p:nvPr/>
      </p:nvGrpSpPr>
      <p:grpSpPr>
        <a:xfrm>
          <a:off x="0" y="0"/>
          <a:ext cx="0" cy="0"/>
          <a:chOff x="0" y="0"/>
          <a:chExt cx="0" cy="0"/>
        </a:xfrm>
      </p:grpSpPr>
      <p:grpSp>
        <p:nvGrpSpPr>
          <p:cNvPr name="Group 2" id="2"/>
          <p:cNvGrpSpPr/>
          <p:nvPr/>
        </p:nvGrpSpPr>
        <p:grpSpPr>
          <a:xfrm rot="0">
            <a:off x="-946993" y="6049512"/>
            <a:ext cx="2258786" cy="2258786"/>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4991A">
                <a:alpha val="14902"/>
              </a:srgbClr>
            </a:solidFill>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1959"/>
                </a:lnSpc>
              </a:pPr>
            </a:p>
          </p:txBody>
        </p:sp>
      </p:grpSp>
      <p:grpSp>
        <p:nvGrpSpPr>
          <p:cNvPr name="Group 5" id="5"/>
          <p:cNvGrpSpPr/>
          <p:nvPr/>
        </p:nvGrpSpPr>
        <p:grpSpPr>
          <a:xfrm rot="0">
            <a:off x="8329248" y="-932485"/>
            <a:ext cx="2258786" cy="2258786"/>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4991A">
                <a:alpha val="14902"/>
              </a:srgbClr>
            </a:solidFill>
          </p:spPr>
        </p:sp>
        <p:sp>
          <p:nvSpPr>
            <p:cNvPr name="TextBox 7" id="7"/>
            <p:cNvSpPr txBox="true"/>
            <p:nvPr/>
          </p:nvSpPr>
          <p:spPr>
            <a:xfrm>
              <a:off x="76200" y="38100"/>
              <a:ext cx="660400" cy="698500"/>
            </a:xfrm>
            <a:prstGeom prst="rect">
              <a:avLst/>
            </a:prstGeom>
          </p:spPr>
          <p:txBody>
            <a:bodyPr anchor="ctr" rtlCol="false" tIns="50800" lIns="50800" bIns="50800" rIns="50800"/>
            <a:lstStyle/>
            <a:p>
              <a:pPr algn="ctr">
                <a:lnSpc>
                  <a:spcPts val="1959"/>
                </a:lnSpc>
              </a:pPr>
            </a:p>
          </p:txBody>
        </p:sp>
      </p:grpSp>
      <p:grpSp>
        <p:nvGrpSpPr>
          <p:cNvPr name="Group 8" id="8"/>
          <p:cNvGrpSpPr/>
          <p:nvPr/>
        </p:nvGrpSpPr>
        <p:grpSpPr>
          <a:xfrm rot="0">
            <a:off x="649289" y="349425"/>
            <a:ext cx="3632568" cy="764190"/>
            <a:chOff x="0" y="0"/>
            <a:chExt cx="1235429" cy="259900"/>
          </a:xfrm>
        </p:grpSpPr>
        <p:sp>
          <p:nvSpPr>
            <p:cNvPr name="Freeform 9" id="9"/>
            <p:cNvSpPr/>
            <p:nvPr/>
          </p:nvSpPr>
          <p:spPr>
            <a:xfrm flipH="false" flipV="false" rot="0">
              <a:off x="0" y="0"/>
              <a:ext cx="1235429" cy="259900"/>
            </a:xfrm>
            <a:custGeom>
              <a:avLst/>
              <a:gdLst/>
              <a:ahLst/>
              <a:cxnLst/>
              <a:rect r="r" b="b" t="t" l="l"/>
              <a:pathLst>
                <a:path h="259900" w="1235429">
                  <a:moveTo>
                    <a:pt x="76725" y="0"/>
                  </a:moveTo>
                  <a:lnTo>
                    <a:pt x="1158704" y="0"/>
                  </a:lnTo>
                  <a:cubicBezTo>
                    <a:pt x="1179053" y="0"/>
                    <a:pt x="1198568" y="8084"/>
                    <a:pt x="1212957" y="22472"/>
                  </a:cubicBezTo>
                  <a:cubicBezTo>
                    <a:pt x="1227346" y="36861"/>
                    <a:pt x="1235429" y="56376"/>
                    <a:pt x="1235429" y="76725"/>
                  </a:cubicBezTo>
                  <a:lnTo>
                    <a:pt x="1235429" y="183175"/>
                  </a:lnTo>
                  <a:cubicBezTo>
                    <a:pt x="1235429" y="225549"/>
                    <a:pt x="1201078" y="259900"/>
                    <a:pt x="1158704" y="259900"/>
                  </a:cubicBezTo>
                  <a:lnTo>
                    <a:pt x="76725" y="259900"/>
                  </a:lnTo>
                  <a:cubicBezTo>
                    <a:pt x="34351" y="259900"/>
                    <a:pt x="0" y="225549"/>
                    <a:pt x="0" y="183175"/>
                  </a:cubicBezTo>
                  <a:lnTo>
                    <a:pt x="0" y="76725"/>
                  </a:lnTo>
                  <a:cubicBezTo>
                    <a:pt x="0" y="34351"/>
                    <a:pt x="34351" y="0"/>
                    <a:pt x="76725" y="0"/>
                  </a:cubicBezTo>
                  <a:close/>
                </a:path>
              </a:pathLst>
            </a:custGeom>
            <a:solidFill>
              <a:srgbClr val="321313"/>
            </a:solidFill>
          </p:spPr>
        </p:sp>
        <p:sp>
          <p:nvSpPr>
            <p:cNvPr name="TextBox 10" id="10"/>
            <p:cNvSpPr txBox="true"/>
            <p:nvPr/>
          </p:nvSpPr>
          <p:spPr>
            <a:xfrm>
              <a:off x="0" y="-38100"/>
              <a:ext cx="1235429" cy="298000"/>
            </a:xfrm>
            <a:prstGeom prst="rect">
              <a:avLst/>
            </a:prstGeom>
          </p:spPr>
          <p:txBody>
            <a:bodyPr anchor="ctr" rtlCol="false" tIns="57725" lIns="57725" bIns="57725" rIns="57725"/>
            <a:lstStyle/>
            <a:p>
              <a:pPr algn="ctr">
                <a:lnSpc>
                  <a:spcPts val="1959"/>
                </a:lnSpc>
                <a:spcBef>
                  <a:spcPct val="0"/>
                </a:spcBef>
              </a:pPr>
            </a:p>
          </p:txBody>
        </p:sp>
      </p:grpSp>
      <p:grpSp>
        <p:nvGrpSpPr>
          <p:cNvPr name="Group 11" id="11"/>
          <p:cNvGrpSpPr/>
          <p:nvPr/>
        </p:nvGrpSpPr>
        <p:grpSpPr>
          <a:xfrm rot="0">
            <a:off x="580401" y="283308"/>
            <a:ext cx="3619224" cy="693940"/>
            <a:chOff x="0" y="0"/>
            <a:chExt cx="1378463" cy="264303"/>
          </a:xfrm>
        </p:grpSpPr>
        <p:sp>
          <p:nvSpPr>
            <p:cNvPr name="Freeform 12" id="12"/>
            <p:cNvSpPr/>
            <p:nvPr/>
          </p:nvSpPr>
          <p:spPr>
            <a:xfrm flipH="false" flipV="false" rot="0">
              <a:off x="0" y="0"/>
              <a:ext cx="1378463" cy="264303"/>
            </a:xfrm>
            <a:custGeom>
              <a:avLst/>
              <a:gdLst/>
              <a:ahLst/>
              <a:cxnLst/>
              <a:rect r="r" b="b" t="t" l="l"/>
              <a:pathLst>
                <a:path h="264303" w="1378463">
                  <a:moveTo>
                    <a:pt x="77008" y="0"/>
                  </a:moveTo>
                  <a:lnTo>
                    <a:pt x="1301455" y="0"/>
                  </a:lnTo>
                  <a:cubicBezTo>
                    <a:pt x="1321879" y="0"/>
                    <a:pt x="1341466" y="8113"/>
                    <a:pt x="1355908" y="22555"/>
                  </a:cubicBezTo>
                  <a:cubicBezTo>
                    <a:pt x="1370350" y="36997"/>
                    <a:pt x="1378463" y="56584"/>
                    <a:pt x="1378463" y="77008"/>
                  </a:cubicBezTo>
                  <a:lnTo>
                    <a:pt x="1378463" y="187295"/>
                  </a:lnTo>
                  <a:cubicBezTo>
                    <a:pt x="1378463" y="207719"/>
                    <a:pt x="1370350" y="227306"/>
                    <a:pt x="1355908" y="241748"/>
                  </a:cubicBezTo>
                  <a:cubicBezTo>
                    <a:pt x="1341466" y="256189"/>
                    <a:pt x="1321879" y="264303"/>
                    <a:pt x="1301455" y="264303"/>
                  </a:cubicBezTo>
                  <a:lnTo>
                    <a:pt x="77008" y="264303"/>
                  </a:lnTo>
                  <a:cubicBezTo>
                    <a:pt x="56584" y="264303"/>
                    <a:pt x="36997" y="256189"/>
                    <a:pt x="22555" y="241748"/>
                  </a:cubicBezTo>
                  <a:cubicBezTo>
                    <a:pt x="8113" y="227306"/>
                    <a:pt x="0" y="207719"/>
                    <a:pt x="0" y="187295"/>
                  </a:cubicBezTo>
                  <a:lnTo>
                    <a:pt x="0" y="77008"/>
                  </a:lnTo>
                  <a:cubicBezTo>
                    <a:pt x="0" y="56584"/>
                    <a:pt x="8113" y="36997"/>
                    <a:pt x="22555" y="22555"/>
                  </a:cubicBezTo>
                  <a:cubicBezTo>
                    <a:pt x="36997" y="8113"/>
                    <a:pt x="56584" y="0"/>
                    <a:pt x="77008" y="0"/>
                  </a:cubicBezTo>
                  <a:close/>
                </a:path>
              </a:pathLst>
            </a:custGeom>
            <a:solidFill>
              <a:srgbClr val="B6A77A"/>
            </a:solidFill>
            <a:ln cap="rnd">
              <a:noFill/>
              <a:prstDash val="solid"/>
              <a:round/>
            </a:ln>
          </p:spPr>
        </p:sp>
        <p:sp>
          <p:nvSpPr>
            <p:cNvPr name="TextBox 13" id="13"/>
            <p:cNvSpPr txBox="true"/>
            <p:nvPr/>
          </p:nvSpPr>
          <p:spPr>
            <a:xfrm>
              <a:off x="0" y="-38100"/>
              <a:ext cx="1378463" cy="302403"/>
            </a:xfrm>
            <a:prstGeom prst="rect">
              <a:avLst/>
            </a:prstGeom>
          </p:spPr>
          <p:txBody>
            <a:bodyPr anchor="ctr" rtlCol="false" tIns="57725" lIns="57725" bIns="57725" rIns="57725"/>
            <a:lstStyle/>
            <a:p>
              <a:pPr algn="ctr">
                <a:lnSpc>
                  <a:spcPts val="1959"/>
                </a:lnSpc>
                <a:spcBef>
                  <a:spcPct val="0"/>
                </a:spcBef>
              </a:pPr>
            </a:p>
          </p:txBody>
        </p:sp>
      </p:grpSp>
      <p:sp>
        <p:nvSpPr>
          <p:cNvPr name="Freeform 14" id="14"/>
          <p:cNvSpPr/>
          <p:nvPr/>
        </p:nvSpPr>
        <p:spPr>
          <a:xfrm flipH="false" flipV="false" rot="0">
            <a:off x="7187499" y="6830658"/>
            <a:ext cx="2163543" cy="365835"/>
          </a:xfrm>
          <a:custGeom>
            <a:avLst/>
            <a:gdLst/>
            <a:ahLst/>
            <a:cxnLst/>
            <a:rect r="r" b="b" t="t" l="l"/>
            <a:pathLst>
              <a:path h="365835" w="2163543">
                <a:moveTo>
                  <a:pt x="0" y="0"/>
                </a:moveTo>
                <a:lnTo>
                  <a:pt x="2163543" y="0"/>
                </a:lnTo>
                <a:lnTo>
                  <a:pt x="2163543" y="365836"/>
                </a:lnTo>
                <a:lnTo>
                  <a:pt x="0" y="36583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5" id="15"/>
          <p:cNvSpPr/>
          <p:nvPr/>
        </p:nvSpPr>
        <p:spPr>
          <a:xfrm flipH="false" flipV="false" rot="0">
            <a:off x="8547020" y="-281744"/>
            <a:ext cx="1608044" cy="1608044"/>
          </a:xfrm>
          <a:custGeom>
            <a:avLst/>
            <a:gdLst/>
            <a:ahLst/>
            <a:cxnLst/>
            <a:rect r="r" b="b" t="t" l="l"/>
            <a:pathLst>
              <a:path h="1608044" w="1608044">
                <a:moveTo>
                  <a:pt x="0" y="0"/>
                </a:moveTo>
                <a:lnTo>
                  <a:pt x="1608044" y="0"/>
                </a:lnTo>
                <a:lnTo>
                  <a:pt x="1608044" y="1608045"/>
                </a:lnTo>
                <a:lnTo>
                  <a:pt x="0" y="1608045"/>
                </a:lnTo>
                <a:lnTo>
                  <a:pt x="0" y="0"/>
                </a:lnTo>
                <a:close/>
              </a:path>
            </a:pathLst>
          </a:custGeom>
          <a:blipFill>
            <a:blip r:embed="rId4"/>
            <a:stretch>
              <a:fillRect l="0" t="0" r="0" b="0"/>
            </a:stretch>
          </a:blipFill>
        </p:spPr>
      </p:sp>
      <p:sp>
        <p:nvSpPr>
          <p:cNvPr name="TextBox 16" id="16"/>
          <p:cNvSpPr txBox="true"/>
          <p:nvPr/>
        </p:nvSpPr>
        <p:spPr>
          <a:xfrm rot="0">
            <a:off x="674081" y="2418204"/>
            <a:ext cx="8878240" cy="4794251"/>
          </a:xfrm>
          <a:prstGeom prst="rect">
            <a:avLst/>
          </a:prstGeom>
        </p:spPr>
        <p:txBody>
          <a:bodyPr anchor="t" rtlCol="false" tIns="0" lIns="0" bIns="0" rIns="0">
            <a:spAutoFit/>
          </a:bodyPr>
          <a:lstStyle/>
          <a:p>
            <a:pPr algn="just" marL="539740" indent="-269870" lvl="1">
              <a:lnSpc>
                <a:spcPts val="3499"/>
              </a:lnSpc>
              <a:buAutoNum type="arabicPeriod" startAt="1"/>
            </a:pPr>
            <a:r>
              <a:rPr lang="en-US" sz="2499">
                <a:solidFill>
                  <a:srgbClr val="F9F5F0"/>
                </a:solidFill>
                <a:latin typeface="Playfair Display"/>
                <a:ea typeface="Playfair Display"/>
                <a:cs typeface="Playfair Display"/>
                <a:sym typeface="Playfair Display"/>
              </a:rPr>
              <a:t>df</a:t>
            </a:r>
          </a:p>
          <a:p>
            <a:pPr algn="just" marL="539740" indent="-269870" lvl="1">
              <a:lnSpc>
                <a:spcPts val="3499"/>
              </a:lnSpc>
              <a:buAutoNum type="arabicPeriod" startAt="1"/>
            </a:pPr>
            <a:r>
              <a:rPr lang="en-US" sz="2499">
                <a:solidFill>
                  <a:srgbClr val="F9F5F0"/>
                </a:solidFill>
                <a:latin typeface="Playfair Display"/>
                <a:ea typeface="Playfair Display"/>
                <a:cs typeface="Playfair Display"/>
                <a:sym typeface="Playfair Display"/>
              </a:rPr>
              <a:t>sdf</a:t>
            </a:r>
          </a:p>
          <a:p>
            <a:pPr algn="just" marL="539740" indent="-269870" lvl="1">
              <a:lnSpc>
                <a:spcPts val="3499"/>
              </a:lnSpc>
              <a:buAutoNum type="arabicPeriod" startAt="1"/>
            </a:pPr>
            <a:r>
              <a:rPr lang="en-US" sz="2499" i="true">
                <a:solidFill>
                  <a:srgbClr val="000000"/>
                </a:solidFill>
                <a:latin typeface="Playfair Display Italics"/>
                <a:ea typeface="Playfair Display Italics"/>
                <a:cs typeface="Playfair Display Italics"/>
                <a:sym typeface="Playfair Display Italics"/>
              </a:rPr>
              <a:t>Huấn luyện mô hình</a:t>
            </a:r>
            <a:r>
              <a:rPr lang="en-US" sz="2499">
                <a:solidFill>
                  <a:srgbClr val="000000"/>
                </a:solidFill>
                <a:latin typeface="Playfair Display"/>
                <a:ea typeface="Playfair Display"/>
                <a:cs typeface="Playfair Display"/>
                <a:sym typeface="Playfair Display"/>
              </a:rPr>
              <a:t>: Thực hiện trên tập dữ liệu có chú thích, cho phép mô hình học cách phân loại từng pixel của hình ảnh đầu vào, vào lớp thích hợp.</a:t>
            </a:r>
          </a:p>
          <a:p>
            <a:pPr algn="just" marL="539740" indent="-269870" lvl="1">
              <a:lnSpc>
                <a:spcPts val="3499"/>
              </a:lnSpc>
              <a:buAutoNum type="arabicPeriod" startAt="1"/>
            </a:pPr>
            <a:r>
              <a:rPr lang="en-US" sz="2499" i="true">
                <a:solidFill>
                  <a:srgbClr val="000000"/>
                </a:solidFill>
                <a:latin typeface="Playfair Display Italics"/>
                <a:ea typeface="Playfair Display Italics"/>
                <a:cs typeface="Playfair Display Italics"/>
                <a:sym typeface="Playfair Display Italics"/>
              </a:rPr>
              <a:t>Hậu xử lý</a:t>
            </a:r>
            <a:r>
              <a:rPr lang="en-US" sz="2499">
                <a:solidFill>
                  <a:srgbClr val="000000"/>
                </a:solidFill>
                <a:latin typeface="Playfair Display"/>
                <a:ea typeface="Playfair Display"/>
                <a:cs typeface="Playfair Display"/>
                <a:sym typeface="Playfair Display"/>
              </a:rPr>
              <a:t>: </a:t>
            </a:r>
          </a:p>
          <a:p>
            <a:pPr algn="just" marL="1079479" indent="-359826" lvl="2">
              <a:lnSpc>
                <a:spcPts val="3499"/>
              </a:lnSpc>
              <a:buFont typeface="Arial"/>
              <a:buChar char="⚬"/>
            </a:pPr>
            <a:r>
              <a:rPr lang="en-US" sz="2499">
                <a:solidFill>
                  <a:srgbClr val="000000"/>
                </a:solidFill>
                <a:latin typeface="Playfair Display"/>
                <a:ea typeface="Playfair Display"/>
                <a:cs typeface="Playfair Display"/>
                <a:sym typeface="Playfair Display"/>
              </a:rPr>
              <a:t>Sau khi mô hình dự đoán các lớp pixel, triển khai các bước hậu xử lý. </a:t>
            </a:r>
          </a:p>
          <a:p>
            <a:pPr algn="just" marL="1079479" indent="-359826" lvl="2">
              <a:lnSpc>
                <a:spcPts val="3499"/>
              </a:lnSpc>
              <a:buFont typeface="Arial"/>
              <a:buChar char="⚬"/>
            </a:pPr>
            <a:r>
              <a:rPr lang="en-US" sz="2499">
                <a:solidFill>
                  <a:srgbClr val="000000"/>
                </a:solidFill>
                <a:latin typeface="Playfair Display"/>
                <a:ea typeface="Playfair Display"/>
                <a:cs typeface="Playfair Display"/>
                <a:sym typeface="Playfair Display"/>
              </a:rPr>
              <a:t>Chẳng hạn như loại bỏ các cụm pixel nhỏ bị phân loại sai hoặc sử dụng Conditional Random Fields (CRF) để nâng cao kết quả.</a:t>
            </a:r>
          </a:p>
        </p:txBody>
      </p:sp>
      <p:sp>
        <p:nvSpPr>
          <p:cNvPr name="Freeform 17" id="17"/>
          <p:cNvSpPr/>
          <p:nvPr/>
        </p:nvSpPr>
        <p:spPr>
          <a:xfrm flipH="false" flipV="false" rot="0">
            <a:off x="649289" y="1843200"/>
            <a:ext cx="5199911" cy="1226208"/>
          </a:xfrm>
          <a:custGeom>
            <a:avLst/>
            <a:gdLst/>
            <a:ahLst/>
            <a:cxnLst/>
            <a:rect r="r" b="b" t="t" l="l"/>
            <a:pathLst>
              <a:path h="1226208" w="5199911">
                <a:moveTo>
                  <a:pt x="0" y="0"/>
                </a:moveTo>
                <a:lnTo>
                  <a:pt x="5199910" y="0"/>
                </a:lnTo>
                <a:lnTo>
                  <a:pt x="5199910" y="1226208"/>
                </a:lnTo>
                <a:lnTo>
                  <a:pt x="0" y="1226208"/>
                </a:lnTo>
                <a:lnTo>
                  <a:pt x="0" y="0"/>
                </a:lnTo>
                <a:close/>
              </a:path>
            </a:pathLst>
          </a:custGeom>
          <a:blipFill>
            <a:blip r:embed="rId5"/>
            <a:stretch>
              <a:fillRect l="0" t="0" r="0" b="0"/>
            </a:stretch>
          </a:blipFill>
        </p:spPr>
      </p:sp>
      <p:sp>
        <p:nvSpPr>
          <p:cNvPr name="TextBox 18" id="18"/>
          <p:cNvSpPr txBox="true"/>
          <p:nvPr/>
        </p:nvSpPr>
        <p:spPr>
          <a:xfrm rot="0">
            <a:off x="731520" y="435708"/>
            <a:ext cx="3468106" cy="609600"/>
          </a:xfrm>
          <a:prstGeom prst="rect">
            <a:avLst/>
          </a:prstGeom>
        </p:spPr>
        <p:txBody>
          <a:bodyPr anchor="t" rtlCol="false" tIns="0" lIns="0" bIns="0" rIns="0">
            <a:spAutoFit/>
          </a:bodyPr>
          <a:lstStyle/>
          <a:p>
            <a:pPr algn="l">
              <a:lnSpc>
                <a:spcPts val="4200"/>
              </a:lnSpc>
            </a:pPr>
            <a:r>
              <a:rPr lang="en-US" sz="5000">
                <a:solidFill>
                  <a:srgbClr val="FFFFFF"/>
                </a:solidFill>
                <a:latin typeface="Yeseva One"/>
                <a:ea typeface="Yeseva One"/>
                <a:cs typeface="Yeseva One"/>
                <a:sym typeface="Yeseva One"/>
              </a:rPr>
              <a:t>Lý thuyết</a:t>
            </a:r>
          </a:p>
        </p:txBody>
      </p:sp>
      <p:sp>
        <p:nvSpPr>
          <p:cNvPr name="TextBox 19" id="19"/>
          <p:cNvSpPr txBox="true"/>
          <p:nvPr/>
        </p:nvSpPr>
        <p:spPr>
          <a:xfrm rot="0">
            <a:off x="657201" y="1376180"/>
            <a:ext cx="9173199" cy="339725"/>
          </a:xfrm>
          <a:prstGeom prst="rect">
            <a:avLst/>
          </a:prstGeom>
        </p:spPr>
        <p:txBody>
          <a:bodyPr anchor="t" rtlCol="false" tIns="0" lIns="0" bIns="0" rIns="0">
            <a:spAutoFit/>
          </a:bodyPr>
          <a:lstStyle/>
          <a:p>
            <a:pPr algn="l">
              <a:lnSpc>
                <a:spcPts val="2499"/>
              </a:lnSpc>
            </a:pPr>
            <a:r>
              <a:rPr lang="en-US" sz="2499">
                <a:solidFill>
                  <a:srgbClr val="000000"/>
                </a:solidFill>
                <a:latin typeface="Yeseva One"/>
                <a:ea typeface="Yeseva One"/>
                <a:cs typeface="Yeseva One"/>
                <a:sym typeface="Yeseva One"/>
              </a:rPr>
              <a:t>Segmentation (Quá trình phân đoạn)</a:t>
            </a:r>
          </a:p>
        </p:txBody>
      </p:sp>
      <p:sp>
        <p:nvSpPr>
          <p:cNvPr name="TextBox 20" id="20"/>
          <p:cNvSpPr txBox="true"/>
          <p:nvPr/>
        </p:nvSpPr>
        <p:spPr>
          <a:xfrm rot="0">
            <a:off x="9351042" y="6965951"/>
            <a:ext cx="402558" cy="349249"/>
          </a:xfrm>
          <a:prstGeom prst="rect">
            <a:avLst/>
          </a:prstGeom>
        </p:spPr>
        <p:txBody>
          <a:bodyPr anchor="t" rtlCol="false" tIns="0" lIns="0" bIns="0" rIns="0">
            <a:spAutoFit/>
          </a:bodyPr>
          <a:lstStyle/>
          <a:p>
            <a:pPr algn="ctr">
              <a:lnSpc>
                <a:spcPts val="2800"/>
              </a:lnSpc>
            </a:pPr>
            <a:r>
              <a:rPr lang="en-US" sz="2000" b="true">
                <a:solidFill>
                  <a:srgbClr val="000000"/>
                </a:solidFill>
                <a:latin typeface="Canva Sans Bold"/>
                <a:ea typeface="Canva Sans Bold"/>
                <a:cs typeface="Canva Sans Bold"/>
                <a:sym typeface="Canva Sans Bold"/>
              </a:rPr>
              <a:t>12  </a:t>
            </a:r>
          </a:p>
        </p:txBody>
      </p:sp>
      <p:sp>
        <p:nvSpPr>
          <p:cNvPr name="TextBox 21" id="21"/>
          <p:cNvSpPr txBox="true"/>
          <p:nvPr/>
        </p:nvSpPr>
        <p:spPr>
          <a:xfrm rot="0">
            <a:off x="6445359" y="2337242"/>
            <a:ext cx="2576721" cy="228600"/>
          </a:xfrm>
          <a:prstGeom prst="rect">
            <a:avLst/>
          </a:prstGeom>
        </p:spPr>
        <p:txBody>
          <a:bodyPr anchor="t" rtlCol="false" tIns="0" lIns="0" bIns="0" rIns="0">
            <a:spAutoFit/>
          </a:bodyPr>
          <a:lstStyle/>
          <a:p>
            <a:pPr algn="just">
              <a:lnSpc>
                <a:spcPts val="1949"/>
              </a:lnSpc>
            </a:pPr>
            <a:r>
              <a:rPr lang="en-US" sz="1499" i="true">
                <a:solidFill>
                  <a:srgbClr val="000000"/>
                </a:solidFill>
                <a:latin typeface="Playfair Display Italics"/>
                <a:ea typeface="Playfair Display Italics"/>
                <a:cs typeface="Playfair Display Italics"/>
                <a:sym typeface="Playfair Display Italics"/>
              </a:rPr>
              <a:t>(Hình 1: Quá trình phân đoạn)</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F9F5F0"/>
        </a:solidFill>
      </p:bgPr>
    </p:bg>
    <p:spTree>
      <p:nvGrpSpPr>
        <p:cNvPr id="1" name=""/>
        <p:cNvGrpSpPr/>
        <p:nvPr/>
      </p:nvGrpSpPr>
      <p:grpSpPr>
        <a:xfrm>
          <a:off x="0" y="0"/>
          <a:ext cx="0" cy="0"/>
          <a:chOff x="0" y="0"/>
          <a:chExt cx="0" cy="0"/>
        </a:xfrm>
      </p:grpSpPr>
      <p:grpSp>
        <p:nvGrpSpPr>
          <p:cNvPr name="Group 2" id="2"/>
          <p:cNvGrpSpPr/>
          <p:nvPr/>
        </p:nvGrpSpPr>
        <p:grpSpPr>
          <a:xfrm rot="0">
            <a:off x="-946993" y="6049512"/>
            <a:ext cx="2258786" cy="2258786"/>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4991A">
                <a:alpha val="14902"/>
              </a:srgbClr>
            </a:solidFill>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1959"/>
                </a:lnSpc>
              </a:pPr>
            </a:p>
          </p:txBody>
        </p:sp>
      </p:grpSp>
      <p:grpSp>
        <p:nvGrpSpPr>
          <p:cNvPr name="Group 5" id="5"/>
          <p:cNvGrpSpPr/>
          <p:nvPr/>
        </p:nvGrpSpPr>
        <p:grpSpPr>
          <a:xfrm rot="0">
            <a:off x="8329248" y="-932485"/>
            <a:ext cx="2258786" cy="2258786"/>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4991A">
                <a:alpha val="14902"/>
              </a:srgbClr>
            </a:solidFill>
          </p:spPr>
        </p:sp>
        <p:sp>
          <p:nvSpPr>
            <p:cNvPr name="TextBox 7" id="7"/>
            <p:cNvSpPr txBox="true"/>
            <p:nvPr/>
          </p:nvSpPr>
          <p:spPr>
            <a:xfrm>
              <a:off x="76200" y="38100"/>
              <a:ext cx="660400" cy="698500"/>
            </a:xfrm>
            <a:prstGeom prst="rect">
              <a:avLst/>
            </a:prstGeom>
          </p:spPr>
          <p:txBody>
            <a:bodyPr anchor="ctr" rtlCol="false" tIns="50800" lIns="50800" bIns="50800" rIns="50800"/>
            <a:lstStyle/>
            <a:p>
              <a:pPr algn="ctr">
                <a:lnSpc>
                  <a:spcPts val="1959"/>
                </a:lnSpc>
              </a:pPr>
            </a:p>
          </p:txBody>
        </p:sp>
      </p:grpSp>
      <p:grpSp>
        <p:nvGrpSpPr>
          <p:cNvPr name="Group 8" id="8"/>
          <p:cNvGrpSpPr/>
          <p:nvPr/>
        </p:nvGrpSpPr>
        <p:grpSpPr>
          <a:xfrm rot="0">
            <a:off x="649289" y="349425"/>
            <a:ext cx="3632568" cy="764190"/>
            <a:chOff x="0" y="0"/>
            <a:chExt cx="1235429" cy="259900"/>
          </a:xfrm>
        </p:grpSpPr>
        <p:sp>
          <p:nvSpPr>
            <p:cNvPr name="Freeform 9" id="9"/>
            <p:cNvSpPr/>
            <p:nvPr/>
          </p:nvSpPr>
          <p:spPr>
            <a:xfrm flipH="false" flipV="false" rot="0">
              <a:off x="0" y="0"/>
              <a:ext cx="1235429" cy="259900"/>
            </a:xfrm>
            <a:custGeom>
              <a:avLst/>
              <a:gdLst/>
              <a:ahLst/>
              <a:cxnLst/>
              <a:rect r="r" b="b" t="t" l="l"/>
              <a:pathLst>
                <a:path h="259900" w="1235429">
                  <a:moveTo>
                    <a:pt x="76725" y="0"/>
                  </a:moveTo>
                  <a:lnTo>
                    <a:pt x="1158704" y="0"/>
                  </a:lnTo>
                  <a:cubicBezTo>
                    <a:pt x="1179053" y="0"/>
                    <a:pt x="1198568" y="8084"/>
                    <a:pt x="1212957" y="22472"/>
                  </a:cubicBezTo>
                  <a:cubicBezTo>
                    <a:pt x="1227346" y="36861"/>
                    <a:pt x="1235429" y="56376"/>
                    <a:pt x="1235429" y="76725"/>
                  </a:cubicBezTo>
                  <a:lnTo>
                    <a:pt x="1235429" y="183175"/>
                  </a:lnTo>
                  <a:cubicBezTo>
                    <a:pt x="1235429" y="225549"/>
                    <a:pt x="1201078" y="259900"/>
                    <a:pt x="1158704" y="259900"/>
                  </a:cubicBezTo>
                  <a:lnTo>
                    <a:pt x="76725" y="259900"/>
                  </a:lnTo>
                  <a:cubicBezTo>
                    <a:pt x="34351" y="259900"/>
                    <a:pt x="0" y="225549"/>
                    <a:pt x="0" y="183175"/>
                  </a:cubicBezTo>
                  <a:lnTo>
                    <a:pt x="0" y="76725"/>
                  </a:lnTo>
                  <a:cubicBezTo>
                    <a:pt x="0" y="34351"/>
                    <a:pt x="34351" y="0"/>
                    <a:pt x="76725" y="0"/>
                  </a:cubicBezTo>
                  <a:close/>
                </a:path>
              </a:pathLst>
            </a:custGeom>
            <a:solidFill>
              <a:srgbClr val="321313"/>
            </a:solidFill>
          </p:spPr>
        </p:sp>
        <p:sp>
          <p:nvSpPr>
            <p:cNvPr name="TextBox 10" id="10"/>
            <p:cNvSpPr txBox="true"/>
            <p:nvPr/>
          </p:nvSpPr>
          <p:spPr>
            <a:xfrm>
              <a:off x="0" y="-38100"/>
              <a:ext cx="1235429" cy="298000"/>
            </a:xfrm>
            <a:prstGeom prst="rect">
              <a:avLst/>
            </a:prstGeom>
          </p:spPr>
          <p:txBody>
            <a:bodyPr anchor="ctr" rtlCol="false" tIns="57725" lIns="57725" bIns="57725" rIns="57725"/>
            <a:lstStyle/>
            <a:p>
              <a:pPr algn="ctr">
                <a:lnSpc>
                  <a:spcPts val="1959"/>
                </a:lnSpc>
                <a:spcBef>
                  <a:spcPct val="0"/>
                </a:spcBef>
              </a:pPr>
            </a:p>
          </p:txBody>
        </p:sp>
      </p:grpSp>
      <p:grpSp>
        <p:nvGrpSpPr>
          <p:cNvPr name="Group 11" id="11"/>
          <p:cNvGrpSpPr/>
          <p:nvPr/>
        </p:nvGrpSpPr>
        <p:grpSpPr>
          <a:xfrm rot="0">
            <a:off x="580401" y="283308"/>
            <a:ext cx="3619224" cy="693940"/>
            <a:chOff x="0" y="0"/>
            <a:chExt cx="1378463" cy="264303"/>
          </a:xfrm>
        </p:grpSpPr>
        <p:sp>
          <p:nvSpPr>
            <p:cNvPr name="Freeform 12" id="12"/>
            <p:cNvSpPr/>
            <p:nvPr/>
          </p:nvSpPr>
          <p:spPr>
            <a:xfrm flipH="false" flipV="false" rot="0">
              <a:off x="0" y="0"/>
              <a:ext cx="1378463" cy="264303"/>
            </a:xfrm>
            <a:custGeom>
              <a:avLst/>
              <a:gdLst/>
              <a:ahLst/>
              <a:cxnLst/>
              <a:rect r="r" b="b" t="t" l="l"/>
              <a:pathLst>
                <a:path h="264303" w="1378463">
                  <a:moveTo>
                    <a:pt x="77008" y="0"/>
                  </a:moveTo>
                  <a:lnTo>
                    <a:pt x="1301455" y="0"/>
                  </a:lnTo>
                  <a:cubicBezTo>
                    <a:pt x="1321879" y="0"/>
                    <a:pt x="1341466" y="8113"/>
                    <a:pt x="1355908" y="22555"/>
                  </a:cubicBezTo>
                  <a:cubicBezTo>
                    <a:pt x="1370350" y="36997"/>
                    <a:pt x="1378463" y="56584"/>
                    <a:pt x="1378463" y="77008"/>
                  </a:cubicBezTo>
                  <a:lnTo>
                    <a:pt x="1378463" y="187295"/>
                  </a:lnTo>
                  <a:cubicBezTo>
                    <a:pt x="1378463" y="207719"/>
                    <a:pt x="1370350" y="227306"/>
                    <a:pt x="1355908" y="241748"/>
                  </a:cubicBezTo>
                  <a:cubicBezTo>
                    <a:pt x="1341466" y="256189"/>
                    <a:pt x="1321879" y="264303"/>
                    <a:pt x="1301455" y="264303"/>
                  </a:cubicBezTo>
                  <a:lnTo>
                    <a:pt x="77008" y="264303"/>
                  </a:lnTo>
                  <a:cubicBezTo>
                    <a:pt x="56584" y="264303"/>
                    <a:pt x="36997" y="256189"/>
                    <a:pt x="22555" y="241748"/>
                  </a:cubicBezTo>
                  <a:cubicBezTo>
                    <a:pt x="8113" y="227306"/>
                    <a:pt x="0" y="207719"/>
                    <a:pt x="0" y="187295"/>
                  </a:cubicBezTo>
                  <a:lnTo>
                    <a:pt x="0" y="77008"/>
                  </a:lnTo>
                  <a:cubicBezTo>
                    <a:pt x="0" y="56584"/>
                    <a:pt x="8113" y="36997"/>
                    <a:pt x="22555" y="22555"/>
                  </a:cubicBezTo>
                  <a:cubicBezTo>
                    <a:pt x="36997" y="8113"/>
                    <a:pt x="56584" y="0"/>
                    <a:pt x="77008" y="0"/>
                  </a:cubicBezTo>
                  <a:close/>
                </a:path>
              </a:pathLst>
            </a:custGeom>
            <a:solidFill>
              <a:srgbClr val="B6A77A"/>
            </a:solidFill>
            <a:ln cap="rnd">
              <a:noFill/>
              <a:prstDash val="solid"/>
              <a:round/>
            </a:ln>
          </p:spPr>
        </p:sp>
        <p:sp>
          <p:nvSpPr>
            <p:cNvPr name="TextBox 13" id="13"/>
            <p:cNvSpPr txBox="true"/>
            <p:nvPr/>
          </p:nvSpPr>
          <p:spPr>
            <a:xfrm>
              <a:off x="0" y="-38100"/>
              <a:ext cx="1378463" cy="302403"/>
            </a:xfrm>
            <a:prstGeom prst="rect">
              <a:avLst/>
            </a:prstGeom>
          </p:spPr>
          <p:txBody>
            <a:bodyPr anchor="ctr" rtlCol="false" tIns="57725" lIns="57725" bIns="57725" rIns="57725"/>
            <a:lstStyle/>
            <a:p>
              <a:pPr algn="ctr">
                <a:lnSpc>
                  <a:spcPts val="1959"/>
                </a:lnSpc>
                <a:spcBef>
                  <a:spcPct val="0"/>
                </a:spcBef>
              </a:pPr>
            </a:p>
          </p:txBody>
        </p:sp>
      </p:grpSp>
      <p:sp>
        <p:nvSpPr>
          <p:cNvPr name="Freeform 14" id="14"/>
          <p:cNvSpPr/>
          <p:nvPr/>
        </p:nvSpPr>
        <p:spPr>
          <a:xfrm flipH="false" flipV="false" rot="0">
            <a:off x="7187499" y="6830658"/>
            <a:ext cx="2163543" cy="365835"/>
          </a:xfrm>
          <a:custGeom>
            <a:avLst/>
            <a:gdLst/>
            <a:ahLst/>
            <a:cxnLst/>
            <a:rect r="r" b="b" t="t" l="l"/>
            <a:pathLst>
              <a:path h="365835" w="2163543">
                <a:moveTo>
                  <a:pt x="0" y="0"/>
                </a:moveTo>
                <a:lnTo>
                  <a:pt x="2163543" y="0"/>
                </a:lnTo>
                <a:lnTo>
                  <a:pt x="2163543" y="365836"/>
                </a:lnTo>
                <a:lnTo>
                  <a:pt x="0" y="36583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5" id="15"/>
          <p:cNvSpPr/>
          <p:nvPr/>
        </p:nvSpPr>
        <p:spPr>
          <a:xfrm flipH="false" flipV="false" rot="0">
            <a:off x="8547020" y="-281744"/>
            <a:ext cx="1608044" cy="1608044"/>
          </a:xfrm>
          <a:custGeom>
            <a:avLst/>
            <a:gdLst/>
            <a:ahLst/>
            <a:cxnLst/>
            <a:rect r="r" b="b" t="t" l="l"/>
            <a:pathLst>
              <a:path h="1608044" w="1608044">
                <a:moveTo>
                  <a:pt x="0" y="0"/>
                </a:moveTo>
                <a:lnTo>
                  <a:pt x="1608044" y="0"/>
                </a:lnTo>
                <a:lnTo>
                  <a:pt x="1608044" y="1608045"/>
                </a:lnTo>
                <a:lnTo>
                  <a:pt x="0" y="1608045"/>
                </a:lnTo>
                <a:lnTo>
                  <a:pt x="0" y="0"/>
                </a:lnTo>
                <a:close/>
              </a:path>
            </a:pathLst>
          </a:custGeom>
          <a:blipFill>
            <a:blip r:embed="rId4"/>
            <a:stretch>
              <a:fillRect l="0" t="0" r="0" b="0"/>
            </a:stretch>
          </a:blipFill>
        </p:spPr>
      </p:sp>
      <p:sp>
        <p:nvSpPr>
          <p:cNvPr name="TextBox 16" id="16"/>
          <p:cNvSpPr txBox="true"/>
          <p:nvPr/>
        </p:nvSpPr>
        <p:spPr>
          <a:xfrm rot="0">
            <a:off x="731520" y="1488893"/>
            <a:ext cx="8878240" cy="5227639"/>
          </a:xfrm>
          <a:prstGeom prst="rect">
            <a:avLst/>
          </a:prstGeom>
        </p:spPr>
        <p:txBody>
          <a:bodyPr anchor="t" rtlCol="false" tIns="0" lIns="0" bIns="0" rIns="0">
            <a:spAutoFit/>
          </a:bodyPr>
          <a:lstStyle/>
          <a:p>
            <a:pPr algn="just" marL="539740" indent="-269870" lvl="1">
              <a:lnSpc>
                <a:spcPts val="3499"/>
              </a:lnSpc>
              <a:buAutoNum type="arabicPeriod" startAt="1"/>
            </a:pPr>
            <a:r>
              <a:rPr lang="en-US" sz="2499">
                <a:solidFill>
                  <a:srgbClr val="F9F5F0"/>
                </a:solidFill>
                <a:latin typeface="Playfair Display"/>
                <a:ea typeface="Playfair Display"/>
                <a:cs typeface="Playfair Display"/>
                <a:sym typeface="Playfair Display"/>
              </a:rPr>
              <a:t>df</a:t>
            </a:r>
          </a:p>
          <a:p>
            <a:pPr algn="just" marL="539740" indent="-269870" lvl="1">
              <a:lnSpc>
                <a:spcPts val="3499"/>
              </a:lnSpc>
              <a:buAutoNum type="arabicPeriod" startAt="1"/>
            </a:pPr>
            <a:r>
              <a:rPr lang="en-US" sz="2499">
                <a:solidFill>
                  <a:srgbClr val="F9F5F0"/>
                </a:solidFill>
                <a:latin typeface="Playfair Display"/>
                <a:ea typeface="Playfair Display"/>
                <a:cs typeface="Playfair Display"/>
                <a:sym typeface="Playfair Display"/>
              </a:rPr>
              <a:t>sdf</a:t>
            </a:r>
          </a:p>
          <a:p>
            <a:pPr algn="just" marL="539740" indent="-269870" lvl="1">
              <a:lnSpc>
                <a:spcPts val="3499"/>
              </a:lnSpc>
              <a:buAutoNum type="arabicPeriod" startAt="1"/>
            </a:pPr>
            <a:r>
              <a:rPr lang="en-US" sz="2499" i="true">
                <a:solidFill>
                  <a:srgbClr val="F9F5F0"/>
                </a:solidFill>
                <a:latin typeface="Playfair Display Italics"/>
                <a:ea typeface="Playfair Display Italics"/>
                <a:cs typeface="Playfair Display Italics"/>
                <a:sym typeface="Playfair Display Italics"/>
              </a:rPr>
              <a:t>H</a:t>
            </a:r>
          </a:p>
          <a:p>
            <a:pPr algn="just" marL="539740" indent="-269870" lvl="1">
              <a:lnSpc>
                <a:spcPts val="3499"/>
              </a:lnSpc>
              <a:buAutoNum type="arabicPeriod" startAt="1"/>
            </a:pPr>
            <a:r>
              <a:rPr lang="en-US" sz="2499">
                <a:solidFill>
                  <a:srgbClr val="F9F5F0"/>
                </a:solidFill>
                <a:latin typeface="Playfair Display"/>
                <a:ea typeface="Playfair Display"/>
                <a:cs typeface="Playfair Display"/>
                <a:sym typeface="Playfair Display"/>
              </a:rPr>
              <a:t>s</a:t>
            </a:r>
          </a:p>
          <a:p>
            <a:pPr algn="just" marL="539740" indent="-269870" lvl="1">
              <a:lnSpc>
                <a:spcPts val="4024"/>
              </a:lnSpc>
              <a:buAutoNum type="arabicPeriod" startAt="1"/>
            </a:pPr>
            <a:r>
              <a:rPr lang="en-US" sz="2499" i="true">
                <a:solidFill>
                  <a:srgbClr val="000000"/>
                </a:solidFill>
                <a:latin typeface="Playfair Display Italics"/>
                <a:ea typeface="Playfair Display Italics"/>
                <a:cs typeface="Playfair Display Italics"/>
                <a:sym typeface="Playfair Display Italics"/>
              </a:rPr>
              <a:t>Trực quan hóa</a:t>
            </a:r>
            <a:r>
              <a:rPr lang="en-US" sz="2499">
                <a:solidFill>
                  <a:srgbClr val="000000"/>
                </a:solidFill>
                <a:latin typeface="Playfair Display"/>
                <a:ea typeface="Playfair Display"/>
                <a:cs typeface="Playfair Display"/>
                <a:sym typeface="Playfair Display"/>
              </a:rPr>
              <a:t>: </a:t>
            </a:r>
          </a:p>
          <a:p>
            <a:pPr algn="just" marL="1079479" indent="-359826" lvl="2">
              <a:lnSpc>
                <a:spcPts val="4024"/>
              </a:lnSpc>
              <a:buFont typeface="Arial"/>
              <a:buChar char="⚬"/>
            </a:pPr>
            <a:r>
              <a:rPr lang="en-US" sz="2499">
                <a:solidFill>
                  <a:srgbClr val="000000"/>
                </a:solidFill>
                <a:latin typeface="Playfair Display"/>
                <a:ea typeface="Playfair Display"/>
                <a:cs typeface="Playfair Display"/>
                <a:sym typeface="Playfair Display"/>
              </a:rPr>
              <a:t>Trực quan hóa phân đoạn trong bước hậu xử lý.</a:t>
            </a:r>
          </a:p>
          <a:p>
            <a:pPr algn="just" marL="1079479" indent="-359826" lvl="2">
              <a:lnSpc>
                <a:spcPts val="4024"/>
              </a:lnSpc>
              <a:buFont typeface="Arial"/>
              <a:buChar char="⚬"/>
            </a:pPr>
            <a:r>
              <a:rPr lang="en-US" sz="2499">
                <a:solidFill>
                  <a:srgbClr val="000000"/>
                </a:solidFill>
                <a:latin typeface="Playfair Display"/>
                <a:ea typeface="Playfair Display"/>
                <a:cs typeface="Playfair Display"/>
                <a:sym typeface="Playfair Display"/>
              </a:rPr>
              <a:t>Chỉ định 1 màu cụ thể cho từng lớp giá trị lớp duy nhất.</a:t>
            </a:r>
          </a:p>
          <a:p>
            <a:pPr algn="just" marL="1079479" indent="-359826" lvl="2">
              <a:lnSpc>
                <a:spcPts val="4024"/>
              </a:lnSpc>
              <a:buFont typeface="Arial"/>
              <a:buChar char="⚬"/>
            </a:pPr>
            <a:r>
              <a:rPr lang="en-US" sz="2499">
                <a:solidFill>
                  <a:srgbClr val="000000"/>
                </a:solidFill>
                <a:latin typeface="Playfair Display"/>
                <a:ea typeface="Playfair Display"/>
                <a:cs typeface="Playfair Display"/>
                <a:sym typeface="Playfair Display"/>
              </a:rPr>
              <a:t>Ánh xạ màu này là tùy ý, và được chọn để tối đa hóa độ tương phản giữa các lớp khác nhau</a:t>
            </a:r>
          </a:p>
          <a:p>
            <a:pPr algn="just" marL="1079479" indent="-359826" lvl="2">
              <a:lnSpc>
                <a:spcPts val="4024"/>
              </a:lnSpc>
              <a:buFont typeface="Arial"/>
              <a:buChar char="⚬"/>
            </a:pPr>
            <a:r>
              <a:rPr lang="en-US" sz="2499">
                <a:solidFill>
                  <a:srgbClr val="000000"/>
                </a:solidFill>
                <a:latin typeface="Playfair Display"/>
                <a:ea typeface="Playfair Display"/>
                <a:cs typeface="Playfair Display"/>
                <a:sym typeface="Playfair Display"/>
              </a:rPr>
              <a:t>Tạo điều kiện phân biệt trực quan dễ dàng hơn.</a:t>
            </a:r>
          </a:p>
        </p:txBody>
      </p:sp>
      <p:sp>
        <p:nvSpPr>
          <p:cNvPr name="Freeform 17" id="17"/>
          <p:cNvSpPr/>
          <p:nvPr/>
        </p:nvSpPr>
        <p:spPr>
          <a:xfrm flipH="false" flipV="false" rot="0">
            <a:off x="649289" y="1843200"/>
            <a:ext cx="5199911" cy="1226208"/>
          </a:xfrm>
          <a:custGeom>
            <a:avLst/>
            <a:gdLst/>
            <a:ahLst/>
            <a:cxnLst/>
            <a:rect r="r" b="b" t="t" l="l"/>
            <a:pathLst>
              <a:path h="1226208" w="5199911">
                <a:moveTo>
                  <a:pt x="0" y="0"/>
                </a:moveTo>
                <a:lnTo>
                  <a:pt x="5199910" y="0"/>
                </a:lnTo>
                <a:lnTo>
                  <a:pt x="5199910" y="1226208"/>
                </a:lnTo>
                <a:lnTo>
                  <a:pt x="0" y="1226208"/>
                </a:lnTo>
                <a:lnTo>
                  <a:pt x="0" y="0"/>
                </a:lnTo>
                <a:close/>
              </a:path>
            </a:pathLst>
          </a:custGeom>
          <a:blipFill>
            <a:blip r:embed="rId5"/>
            <a:stretch>
              <a:fillRect l="0" t="0" r="0" b="0"/>
            </a:stretch>
          </a:blipFill>
        </p:spPr>
      </p:sp>
      <p:sp>
        <p:nvSpPr>
          <p:cNvPr name="TextBox 18" id="18"/>
          <p:cNvSpPr txBox="true"/>
          <p:nvPr/>
        </p:nvSpPr>
        <p:spPr>
          <a:xfrm rot="0">
            <a:off x="731520" y="435708"/>
            <a:ext cx="3468106" cy="609600"/>
          </a:xfrm>
          <a:prstGeom prst="rect">
            <a:avLst/>
          </a:prstGeom>
        </p:spPr>
        <p:txBody>
          <a:bodyPr anchor="t" rtlCol="false" tIns="0" lIns="0" bIns="0" rIns="0">
            <a:spAutoFit/>
          </a:bodyPr>
          <a:lstStyle/>
          <a:p>
            <a:pPr algn="l">
              <a:lnSpc>
                <a:spcPts val="4200"/>
              </a:lnSpc>
            </a:pPr>
            <a:r>
              <a:rPr lang="en-US" sz="5000">
                <a:solidFill>
                  <a:srgbClr val="FFFFFF"/>
                </a:solidFill>
                <a:latin typeface="Yeseva One"/>
                <a:ea typeface="Yeseva One"/>
                <a:cs typeface="Yeseva One"/>
                <a:sym typeface="Yeseva One"/>
              </a:rPr>
              <a:t>Lý thuyết</a:t>
            </a:r>
          </a:p>
        </p:txBody>
      </p:sp>
      <p:sp>
        <p:nvSpPr>
          <p:cNvPr name="TextBox 19" id="19"/>
          <p:cNvSpPr txBox="true"/>
          <p:nvPr/>
        </p:nvSpPr>
        <p:spPr>
          <a:xfrm rot="0">
            <a:off x="657201" y="1376180"/>
            <a:ext cx="9173199" cy="339725"/>
          </a:xfrm>
          <a:prstGeom prst="rect">
            <a:avLst/>
          </a:prstGeom>
        </p:spPr>
        <p:txBody>
          <a:bodyPr anchor="t" rtlCol="false" tIns="0" lIns="0" bIns="0" rIns="0">
            <a:spAutoFit/>
          </a:bodyPr>
          <a:lstStyle/>
          <a:p>
            <a:pPr algn="l">
              <a:lnSpc>
                <a:spcPts val="2499"/>
              </a:lnSpc>
            </a:pPr>
            <a:r>
              <a:rPr lang="en-US" sz="2499">
                <a:solidFill>
                  <a:srgbClr val="000000"/>
                </a:solidFill>
                <a:latin typeface="Yeseva One"/>
                <a:ea typeface="Yeseva One"/>
                <a:cs typeface="Yeseva One"/>
                <a:sym typeface="Yeseva One"/>
              </a:rPr>
              <a:t>Segmentation (Quá trình phân đoạn)</a:t>
            </a:r>
          </a:p>
        </p:txBody>
      </p:sp>
      <p:sp>
        <p:nvSpPr>
          <p:cNvPr name="TextBox 20" id="20"/>
          <p:cNvSpPr txBox="true"/>
          <p:nvPr/>
        </p:nvSpPr>
        <p:spPr>
          <a:xfrm rot="0">
            <a:off x="9351042" y="6965951"/>
            <a:ext cx="402558" cy="349249"/>
          </a:xfrm>
          <a:prstGeom prst="rect">
            <a:avLst/>
          </a:prstGeom>
        </p:spPr>
        <p:txBody>
          <a:bodyPr anchor="t" rtlCol="false" tIns="0" lIns="0" bIns="0" rIns="0">
            <a:spAutoFit/>
          </a:bodyPr>
          <a:lstStyle/>
          <a:p>
            <a:pPr algn="ctr">
              <a:lnSpc>
                <a:spcPts val="2800"/>
              </a:lnSpc>
            </a:pPr>
            <a:r>
              <a:rPr lang="en-US" sz="2000" b="true">
                <a:solidFill>
                  <a:srgbClr val="000000"/>
                </a:solidFill>
                <a:latin typeface="Canva Sans Bold"/>
                <a:ea typeface="Canva Sans Bold"/>
                <a:cs typeface="Canva Sans Bold"/>
                <a:sym typeface="Canva Sans Bold"/>
              </a:rPr>
              <a:t>13  </a:t>
            </a:r>
          </a:p>
        </p:txBody>
      </p:sp>
      <p:sp>
        <p:nvSpPr>
          <p:cNvPr name="TextBox 21" id="21"/>
          <p:cNvSpPr txBox="true"/>
          <p:nvPr/>
        </p:nvSpPr>
        <p:spPr>
          <a:xfrm rot="0">
            <a:off x="6445359" y="2337242"/>
            <a:ext cx="2576721" cy="228600"/>
          </a:xfrm>
          <a:prstGeom prst="rect">
            <a:avLst/>
          </a:prstGeom>
        </p:spPr>
        <p:txBody>
          <a:bodyPr anchor="t" rtlCol="false" tIns="0" lIns="0" bIns="0" rIns="0">
            <a:spAutoFit/>
          </a:bodyPr>
          <a:lstStyle/>
          <a:p>
            <a:pPr algn="just">
              <a:lnSpc>
                <a:spcPts val="1949"/>
              </a:lnSpc>
            </a:pPr>
            <a:r>
              <a:rPr lang="en-US" sz="1499" i="true">
                <a:solidFill>
                  <a:srgbClr val="000000"/>
                </a:solidFill>
                <a:latin typeface="Playfair Display Italics"/>
                <a:ea typeface="Playfair Display Italics"/>
                <a:cs typeface="Playfair Display Italics"/>
                <a:sym typeface="Playfair Display Italics"/>
              </a:rPr>
              <a:t>(Hình 1: Quá trình phân đoạn)</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F9F5F0"/>
        </a:solidFill>
      </p:bgPr>
    </p:bg>
    <p:spTree>
      <p:nvGrpSpPr>
        <p:cNvPr id="1" name=""/>
        <p:cNvGrpSpPr/>
        <p:nvPr/>
      </p:nvGrpSpPr>
      <p:grpSpPr>
        <a:xfrm>
          <a:off x="0" y="0"/>
          <a:ext cx="0" cy="0"/>
          <a:chOff x="0" y="0"/>
          <a:chExt cx="0" cy="0"/>
        </a:xfrm>
      </p:grpSpPr>
      <p:grpSp>
        <p:nvGrpSpPr>
          <p:cNvPr name="Group 2" id="2"/>
          <p:cNvGrpSpPr/>
          <p:nvPr/>
        </p:nvGrpSpPr>
        <p:grpSpPr>
          <a:xfrm rot="0">
            <a:off x="-946993" y="6049512"/>
            <a:ext cx="2258786" cy="2258786"/>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4991A">
                <a:alpha val="14902"/>
              </a:srgbClr>
            </a:solidFill>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1959"/>
                </a:lnSpc>
              </a:pPr>
            </a:p>
          </p:txBody>
        </p:sp>
      </p:grpSp>
      <p:grpSp>
        <p:nvGrpSpPr>
          <p:cNvPr name="Group 5" id="5"/>
          <p:cNvGrpSpPr/>
          <p:nvPr/>
        </p:nvGrpSpPr>
        <p:grpSpPr>
          <a:xfrm rot="0">
            <a:off x="8329248" y="-932485"/>
            <a:ext cx="2258786" cy="2258786"/>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4991A">
                <a:alpha val="14902"/>
              </a:srgbClr>
            </a:solidFill>
          </p:spPr>
        </p:sp>
        <p:sp>
          <p:nvSpPr>
            <p:cNvPr name="TextBox 7" id="7"/>
            <p:cNvSpPr txBox="true"/>
            <p:nvPr/>
          </p:nvSpPr>
          <p:spPr>
            <a:xfrm>
              <a:off x="76200" y="38100"/>
              <a:ext cx="660400" cy="698500"/>
            </a:xfrm>
            <a:prstGeom prst="rect">
              <a:avLst/>
            </a:prstGeom>
          </p:spPr>
          <p:txBody>
            <a:bodyPr anchor="ctr" rtlCol="false" tIns="50800" lIns="50800" bIns="50800" rIns="50800"/>
            <a:lstStyle/>
            <a:p>
              <a:pPr algn="ctr">
                <a:lnSpc>
                  <a:spcPts val="1959"/>
                </a:lnSpc>
              </a:pPr>
            </a:p>
          </p:txBody>
        </p:sp>
      </p:grpSp>
      <p:grpSp>
        <p:nvGrpSpPr>
          <p:cNvPr name="Group 8" id="8"/>
          <p:cNvGrpSpPr/>
          <p:nvPr/>
        </p:nvGrpSpPr>
        <p:grpSpPr>
          <a:xfrm rot="0">
            <a:off x="649289" y="378225"/>
            <a:ext cx="3629048" cy="831988"/>
            <a:chOff x="0" y="0"/>
            <a:chExt cx="1234232" cy="282957"/>
          </a:xfrm>
        </p:grpSpPr>
        <p:sp>
          <p:nvSpPr>
            <p:cNvPr name="Freeform 9" id="9"/>
            <p:cNvSpPr/>
            <p:nvPr/>
          </p:nvSpPr>
          <p:spPr>
            <a:xfrm flipH="false" flipV="false" rot="0">
              <a:off x="0" y="0"/>
              <a:ext cx="1234232" cy="282957"/>
            </a:xfrm>
            <a:custGeom>
              <a:avLst/>
              <a:gdLst/>
              <a:ahLst/>
              <a:cxnLst/>
              <a:rect r="r" b="b" t="t" l="l"/>
              <a:pathLst>
                <a:path h="282957" w="1234232">
                  <a:moveTo>
                    <a:pt x="76800" y="0"/>
                  </a:moveTo>
                  <a:lnTo>
                    <a:pt x="1157433" y="0"/>
                  </a:lnTo>
                  <a:cubicBezTo>
                    <a:pt x="1177801" y="0"/>
                    <a:pt x="1197335" y="8091"/>
                    <a:pt x="1211738" y="22494"/>
                  </a:cubicBezTo>
                  <a:cubicBezTo>
                    <a:pt x="1226141" y="36897"/>
                    <a:pt x="1234232" y="56431"/>
                    <a:pt x="1234232" y="76800"/>
                  </a:cubicBezTo>
                  <a:lnTo>
                    <a:pt x="1234232" y="206158"/>
                  </a:lnTo>
                  <a:cubicBezTo>
                    <a:pt x="1234232" y="248573"/>
                    <a:pt x="1199848" y="282957"/>
                    <a:pt x="1157433" y="282957"/>
                  </a:cubicBezTo>
                  <a:lnTo>
                    <a:pt x="76800" y="282957"/>
                  </a:lnTo>
                  <a:cubicBezTo>
                    <a:pt x="34384" y="282957"/>
                    <a:pt x="0" y="248573"/>
                    <a:pt x="0" y="206158"/>
                  </a:cubicBezTo>
                  <a:lnTo>
                    <a:pt x="0" y="76800"/>
                  </a:lnTo>
                  <a:cubicBezTo>
                    <a:pt x="0" y="34384"/>
                    <a:pt x="34384" y="0"/>
                    <a:pt x="76800" y="0"/>
                  </a:cubicBezTo>
                  <a:close/>
                </a:path>
              </a:pathLst>
            </a:custGeom>
            <a:solidFill>
              <a:srgbClr val="321313"/>
            </a:solidFill>
          </p:spPr>
        </p:sp>
        <p:sp>
          <p:nvSpPr>
            <p:cNvPr name="TextBox 10" id="10"/>
            <p:cNvSpPr txBox="true"/>
            <p:nvPr/>
          </p:nvSpPr>
          <p:spPr>
            <a:xfrm>
              <a:off x="0" y="-38100"/>
              <a:ext cx="1234232" cy="321057"/>
            </a:xfrm>
            <a:prstGeom prst="rect">
              <a:avLst/>
            </a:prstGeom>
          </p:spPr>
          <p:txBody>
            <a:bodyPr anchor="ctr" rtlCol="false" tIns="57725" lIns="57725" bIns="57725" rIns="57725"/>
            <a:lstStyle/>
            <a:p>
              <a:pPr algn="ctr">
                <a:lnSpc>
                  <a:spcPts val="1959"/>
                </a:lnSpc>
                <a:spcBef>
                  <a:spcPct val="0"/>
                </a:spcBef>
              </a:pPr>
            </a:p>
          </p:txBody>
        </p:sp>
      </p:grpSp>
      <p:grpSp>
        <p:nvGrpSpPr>
          <p:cNvPr name="Group 11" id="11"/>
          <p:cNvGrpSpPr/>
          <p:nvPr/>
        </p:nvGrpSpPr>
        <p:grpSpPr>
          <a:xfrm rot="0">
            <a:off x="580401" y="283308"/>
            <a:ext cx="3552024" cy="761140"/>
            <a:chOff x="0" y="0"/>
            <a:chExt cx="1352868" cy="289897"/>
          </a:xfrm>
        </p:grpSpPr>
        <p:sp>
          <p:nvSpPr>
            <p:cNvPr name="Freeform 12" id="12"/>
            <p:cNvSpPr/>
            <p:nvPr/>
          </p:nvSpPr>
          <p:spPr>
            <a:xfrm flipH="false" flipV="false" rot="0">
              <a:off x="0" y="0"/>
              <a:ext cx="1352868" cy="289897"/>
            </a:xfrm>
            <a:custGeom>
              <a:avLst/>
              <a:gdLst/>
              <a:ahLst/>
              <a:cxnLst/>
              <a:rect r="r" b="b" t="t" l="l"/>
              <a:pathLst>
                <a:path h="289897" w="1352868">
                  <a:moveTo>
                    <a:pt x="78465" y="0"/>
                  </a:moveTo>
                  <a:lnTo>
                    <a:pt x="1274403" y="0"/>
                  </a:lnTo>
                  <a:cubicBezTo>
                    <a:pt x="1317738" y="0"/>
                    <a:pt x="1352868" y="35130"/>
                    <a:pt x="1352868" y="78465"/>
                  </a:cubicBezTo>
                  <a:lnTo>
                    <a:pt x="1352868" y="211433"/>
                  </a:lnTo>
                  <a:cubicBezTo>
                    <a:pt x="1352868" y="232243"/>
                    <a:pt x="1344601" y="252201"/>
                    <a:pt x="1329886" y="266916"/>
                  </a:cubicBezTo>
                  <a:cubicBezTo>
                    <a:pt x="1315171" y="281631"/>
                    <a:pt x="1295214" y="289897"/>
                    <a:pt x="1274403" y="289897"/>
                  </a:cubicBezTo>
                  <a:lnTo>
                    <a:pt x="78465" y="289897"/>
                  </a:lnTo>
                  <a:cubicBezTo>
                    <a:pt x="35130" y="289897"/>
                    <a:pt x="0" y="254767"/>
                    <a:pt x="0" y="211433"/>
                  </a:cubicBezTo>
                  <a:lnTo>
                    <a:pt x="0" y="78465"/>
                  </a:lnTo>
                  <a:cubicBezTo>
                    <a:pt x="0" y="35130"/>
                    <a:pt x="35130" y="0"/>
                    <a:pt x="78465" y="0"/>
                  </a:cubicBezTo>
                  <a:close/>
                </a:path>
              </a:pathLst>
            </a:custGeom>
            <a:solidFill>
              <a:srgbClr val="B6A77A"/>
            </a:solidFill>
            <a:ln cap="rnd">
              <a:noFill/>
              <a:prstDash val="solid"/>
              <a:round/>
            </a:ln>
          </p:spPr>
        </p:sp>
        <p:sp>
          <p:nvSpPr>
            <p:cNvPr name="TextBox 13" id="13"/>
            <p:cNvSpPr txBox="true"/>
            <p:nvPr/>
          </p:nvSpPr>
          <p:spPr>
            <a:xfrm>
              <a:off x="0" y="-38100"/>
              <a:ext cx="1352868" cy="327997"/>
            </a:xfrm>
            <a:prstGeom prst="rect">
              <a:avLst/>
            </a:prstGeom>
          </p:spPr>
          <p:txBody>
            <a:bodyPr anchor="ctr" rtlCol="false" tIns="57725" lIns="57725" bIns="57725" rIns="57725"/>
            <a:lstStyle/>
            <a:p>
              <a:pPr algn="ctr">
                <a:lnSpc>
                  <a:spcPts val="1959"/>
                </a:lnSpc>
                <a:spcBef>
                  <a:spcPct val="0"/>
                </a:spcBef>
              </a:pPr>
            </a:p>
          </p:txBody>
        </p:sp>
      </p:grpSp>
      <p:sp>
        <p:nvSpPr>
          <p:cNvPr name="Freeform 14" id="14"/>
          <p:cNvSpPr/>
          <p:nvPr/>
        </p:nvSpPr>
        <p:spPr>
          <a:xfrm flipH="false" flipV="false" rot="0">
            <a:off x="7065077" y="6813070"/>
            <a:ext cx="2163543" cy="365835"/>
          </a:xfrm>
          <a:custGeom>
            <a:avLst/>
            <a:gdLst/>
            <a:ahLst/>
            <a:cxnLst/>
            <a:rect r="r" b="b" t="t" l="l"/>
            <a:pathLst>
              <a:path h="365835" w="2163543">
                <a:moveTo>
                  <a:pt x="0" y="0"/>
                </a:moveTo>
                <a:lnTo>
                  <a:pt x="2163543" y="0"/>
                </a:lnTo>
                <a:lnTo>
                  <a:pt x="2163543" y="365835"/>
                </a:lnTo>
                <a:lnTo>
                  <a:pt x="0" y="36583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5" id="15"/>
          <p:cNvSpPr/>
          <p:nvPr/>
        </p:nvSpPr>
        <p:spPr>
          <a:xfrm flipH="false" flipV="false" rot="0">
            <a:off x="8617584" y="-257609"/>
            <a:ext cx="1466917" cy="1466917"/>
          </a:xfrm>
          <a:custGeom>
            <a:avLst/>
            <a:gdLst/>
            <a:ahLst/>
            <a:cxnLst/>
            <a:rect r="r" b="b" t="t" l="l"/>
            <a:pathLst>
              <a:path h="1466917" w="1466917">
                <a:moveTo>
                  <a:pt x="0" y="0"/>
                </a:moveTo>
                <a:lnTo>
                  <a:pt x="1466916" y="0"/>
                </a:lnTo>
                <a:lnTo>
                  <a:pt x="1466916" y="1466917"/>
                </a:lnTo>
                <a:lnTo>
                  <a:pt x="0" y="1466917"/>
                </a:lnTo>
                <a:lnTo>
                  <a:pt x="0" y="0"/>
                </a:lnTo>
                <a:close/>
              </a:path>
            </a:pathLst>
          </a:custGeom>
          <a:blipFill>
            <a:blip r:embed="rId4"/>
            <a:stretch>
              <a:fillRect l="0" t="0" r="0" b="0"/>
            </a:stretch>
          </a:blipFill>
        </p:spPr>
      </p:sp>
      <p:sp>
        <p:nvSpPr>
          <p:cNvPr name="TextBox 16" id="16"/>
          <p:cNvSpPr txBox="true"/>
          <p:nvPr/>
        </p:nvSpPr>
        <p:spPr>
          <a:xfrm rot="0">
            <a:off x="584289" y="1763530"/>
            <a:ext cx="6130570" cy="4460880"/>
          </a:xfrm>
          <a:prstGeom prst="rect">
            <a:avLst/>
          </a:prstGeom>
        </p:spPr>
        <p:txBody>
          <a:bodyPr anchor="t" rtlCol="false" tIns="0" lIns="0" bIns="0" rIns="0">
            <a:spAutoFit/>
          </a:bodyPr>
          <a:lstStyle/>
          <a:p>
            <a:pPr algn="l" marL="539740" indent="-269870" lvl="1">
              <a:lnSpc>
                <a:spcPts val="5149"/>
              </a:lnSpc>
              <a:buFont typeface="Arial"/>
              <a:buChar char="•"/>
            </a:pPr>
            <a:r>
              <a:rPr lang="en-US" sz="2499" i="true">
                <a:solidFill>
                  <a:srgbClr val="000000"/>
                </a:solidFill>
                <a:latin typeface="Playfair Display Italics"/>
                <a:ea typeface="Playfair Display Italics"/>
                <a:cs typeface="Playfair Display Italics"/>
                <a:sym typeface="Playfair Display Italics"/>
              </a:rPr>
              <a:t>Sử dụng hình ảnh y tế</a:t>
            </a:r>
            <a:r>
              <a:rPr lang="en-US" sz="2499">
                <a:solidFill>
                  <a:srgbClr val="000000"/>
                </a:solidFill>
                <a:latin typeface="Playfair Display"/>
                <a:ea typeface="Playfair Display"/>
                <a:cs typeface="Playfair Display"/>
                <a:sym typeface="Playfair Display"/>
              </a:rPr>
              <a:t>: Rất quan trọng trong thực hành lâm sàng để giảm tỷ lệ tử vong do ung thư.</a:t>
            </a:r>
          </a:p>
          <a:p>
            <a:pPr algn="l" marL="539740" indent="-269870" lvl="1">
              <a:lnSpc>
                <a:spcPts val="5149"/>
              </a:lnSpc>
              <a:buFont typeface="Arial"/>
              <a:buChar char="•"/>
            </a:pPr>
            <a:r>
              <a:rPr lang="en-US" sz="2499" i="true">
                <a:solidFill>
                  <a:srgbClr val="000000"/>
                </a:solidFill>
                <a:latin typeface="Playfair Display Italics"/>
                <a:ea typeface="Playfair Display Italics"/>
                <a:cs typeface="Playfair Display Italics"/>
                <a:sym typeface="Playfair Display Italics"/>
              </a:rPr>
              <a:t>Phân đoạn hình ảnh y tế</a:t>
            </a:r>
            <a:r>
              <a:rPr lang="en-US" sz="2499">
                <a:solidFill>
                  <a:srgbClr val="000000"/>
                </a:solidFill>
                <a:latin typeface="Playfair Display"/>
                <a:ea typeface="Playfair Display"/>
                <a:cs typeface="Playfair Display"/>
                <a:sym typeface="Playfair Display"/>
              </a:rPr>
              <a:t>: Sử dụng mạng lưới thần kinh tích chập.</a:t>
            </a:r>
          </a:p>
          <a:p>
            <a:pPr algn="l" marL="539740" indent="-269870" lvl="1">
              <a:lnSpc>
                <a:spcPts val="5149"/>
              </a:lnSpc>
              <a:buFont typeface="Arial"/>
              <a:buChar char="•"/>
            </a:pPr>
            <a:r>
              <a:rPr lang="en-US" sz="2499">
                <a:solidFill>
                  <a:srgbClr val="000000"/>
                </a:solidFill>
                <a:latin typeface="Playfair Display"/>
                <a:ea typeface="Playfair Display"/>
                <a:cs typeface="Playfair Display"/>
                <a:sym typeface="Playfair Display"/>
              </a:rPr>
              <a:t>Một số kiến trúc được sử dụng rộng rãi đã được áp dụng cho vấn đề này. </a:t>
            </a:r>
          </a:p>
        </p:txBody>
      </p:sp>
      <p:sp>
        <p:nvSpPr>
          <p:cNvPr name="Freeform 17" id="17"/>
          <p:cNvSpPr/>
          <p:nvPr/>
        </p:nvSpPr>
        <p:spPr>
          <a:xfrm flipH="false" flipV="false" rot="0">
            <a:off x="6858990" y="2723783"/>
            <a:ext cx="2575717" cy="2575717"/>
          </a:xfrm>
          <a:custGeom>
            <a:avLst/>
            <a:gdLst/>
            <a:ahLst/>
            <a:cxnLst/>
            <a:rect r="r" b="b" t="t" l="l"/>
            <a:pathLst>
              <a:path h="2575717" w="2575717">
                <a:moveTo>
                  <a:pt x="0" y="0"/>
                </a:moveTo>
                <a:lnTo>
                  <a:pt x="2575717" y="0"/>
                </a:lnTo>
                <a:lnTo>
                  <a:pt x="2575717" y="2575716"/>
                </a:lnTo>
                <a:lnTo>
                  <a:pt x="0" y="2575716"/>
                </a:lnTo>
                <a:lnTo>
                  <a:pt x="0" y="0"/>
                </a:lnTo>
                <a:close/>
              </a:path>
            </a:pathLst>
          </a:custGeom>
          <a:blipFill>
            <a:blip r:embed="rId5"/>
            <a:stretch>
              <a:fillRect l="0" t="0" r="0" b="0"/>
            </a:stretch>
          </a:blipFill>
        </p:spPr>
      </p:sp>
      <p:sp>
        <p:nvSpPr>
          <p:cNvPr name="TextBox 18" id="18"/>
          <p:cNvSpPr txBox="true"/>
          <p:nvPr/>
        </p:nvSpPr>
        <p:spPr>
          <a:xfrm rot="0">
            <a:off x="731520" y="435708"/>
            <a:ext cx="3546816" cy="563482"/>
          </a:xfrm>
          <a:prstGeom prst="rect">
            <a:avLst/>
          </a:prstGeom>
        </p:spPr>
        <p:txBody>
          <a:bodyPr anchor="t" rtlCol="false" tIns="0" lIns="0" bIns="0" rIns="0">
            <a:spAutoFit/>
          </a:bodyPr>
          <a:lstStyle/>
          <a:p>
            <a:pPr algn="l">
              <a:lnSpc>
                <a:spcPts val="3945"/>
              </a:lnSpc>
            </a:pPr>
            <a:r>
              <a:rPr lang="en-US" sz="4697">
                <a:solidFill>
                  <a:srgbClr val="FFFFFF"/>
                </a:solidFill>
                <a:latin typeface="Yeseva One"/>
                <a:ea typeface="Yeseva One"/>
                <a:cs typeface="Yeseva One"/>
                <a:sym typeface="Yeseva One"/>
              </a:rPr>
              <a:t>Công trình</a:t>
            </a:r>
          </a:p>
        </p:txBody>
      </p:sp>
      <p:sp>
        <p:nvSpPr>
          <p:cNvPr name="TextBox 19" id="19"/>
          <p:cNvSpPr txBox="true"/>
          <p:nvPr/>
        </p:nvSpPr>
        <p:spPr>
          <a:xfrm rot="0">
            <a:off x="580401" y="1436071"/>
            <a:ext cx="4837027" cy="339725"/>
          </a:xfrm>
          <a:prstGeom prst="rect">
            <a:avLst/>
          </a:prstGeom>
        </p:spPr>
        <p:txBody>
          <a:bodyPr anchor="t" rtlCol="false" tIns="0" lIns="0" bIns="0" rIns="0">
            <a:spAutoFit/>
          </a:bodyPr>
          <a:lstStyle/>
          <a:p>
            <a:pPr algn="l">
              <a:lnSpc>
                <a:spcPts val="2500"/>
              </a:lnSpc>
            </a:pPr>
            <a:r>
              <a:rPr lang="en-US" sz="2500">
                <a:solidFill>
                  <a:srgbClr val="000000"/>
                </a:solidFill>
                <a:latin typeface="Yeseva One"/>
                <a:ea typeface="Yeseva One"/>
                <a:cs typeface="Yeseva One"/>
                <a:sym typeface="Yeseva One"/>
              </a:rPr>
              <a:t>Phân đoạn khối u:</a:t>
            </a:r>
          </a:p>
        </p:txBody>
      </p:sp>
      <p:sp>
        <p:nvSpPr>
          <p:cNvPr name="TextBox 20" id="20"/>
          <p:cNvSpPr txBox="true"/>
          <p:nvPr/>
        </p:nvSpPr>
        <p:spPr>
          <a:xfrm rot="0">
            <a:off x="9351042" y="6965951"/>
            <a:ext cx="402558" cy="349249"/>
          </a:xfrm>
          <a:prstGeom prst="rect">
            <a:avLst/>
          </a:prstGeom>
        </p:spPr>
        <p:txBody>
          <a:bodyPr anchor="t" rtlCol="false" tIns="0" lIns="0" bIns="0" rIns="0">
            <a:spAutoFit/>
          </a:bodyPr>
          <a:lstStyle/>
          <a:p>
            <a:pPr algn="ctr">
              <a:lnSpc>
                <a:spcPts val="2800"/>
              </a:lnSpc>
            </a:pPr>
            <a:r>
              <a:rPr lang="en-US" sz="2000" b="true">
                <a:solidFill>
                  <a:srgbClr val="000000"/>
                </a:solidFill>
                <a:latin typeface="Canva Sans Bold"/>
                <a:ea typeface="Canva Sans Bold"/>
                <a:cs typeface="Canva Sans Bold"/>
                <a:sym typeface="Canva Sans Bold"/>
              </a:rPr>
              <a:t>14  </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F9F5F0"/>
        </a:solidFill>
      </p:bgPr>
    </p:bg>
    <p:spTree>
      <p:nvGrpSpPr>
        <p:cNvPr id="1" name=""/>
        <p:cNvGrpSpPr/>
        <p:nvPr/>
      </p:nvGrpSpPr>
      <p:grpSpPr>
        <a:xfrm>
          <a:off x="0" y="0"/>
          <a:ext cx="0" cy="0"/>
          <a:chOff x="0" y="0"/>
          <a:chExt cx="0" cy="0"/>
        </a:xfrm>
      </p:grpSpPr>
      <p:grpSp>
        <p:nvGrpSpPr>
          <p:cNvPr name="Group 2" id="2"/>
          <p:cNvGrpSpPr/>
          <p:nvPr/>
        </p:nvGrpSpPr>
        <p:grpSpPr>
          <a:xfrm rot="0">
            <a:off x="-946993" y="6049512"/>
            <a:ext cx="2258786" cy="2258786"/>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4991A">
                <a:alpha val="14902"/>
              </a:srgbClr>
            </a:solidFill>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1959"/>
                </a:lnSpc>
              </a:pPr>
            </a:p>
          </p:txBody>
        </p:sp>
      </p:grpSp>
      <p:grpSp>
        <p:nvGrpSpPr>
          <p:cNvPr name="Group 5" id="5"/>
          <p:cNvGrpSpPr/>
          <p:nvPr/>
        </p:nvGrpSpPr>
        <p:grpSpPr>
          <a:xfrm rot="0">
            <a:off x="8329248" y="-932485"/>
            <a:ext cx="2258786" cy="2258786"/>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4991A">
                <a:alpha val="14902"/>
              </a:srgbClr>
            </a:solidFill>
          </p:spPr>
        </p:sp>
        <p:sp>
          <p:nvSpPr>
            <p:cNvPr name="TextBox 7" id="7"/>
            <p:cNvSpPr txBox="true"/>
            <p:nvPr/>
          </p:nvSpPr>
          <p:spPr>
            <a:xfrm>
              <a:off x="76200" y="38100"/>
              <a:ext cx="660400" cy="698500"/>
            </a:xfrm>
            <a:prstGeom prst="rect">
              <a:avLst/>
            </a:prstGeom>
          </p:spPr>
          <p:txBody>
            <a:bodyPr anchor="ctr" rtlCol="false" tIns="50800" lIns="50800" bIns="50800" rIns="50800"/>
            <a:lstStyle/>
            <a:p>
              <a:pPr algn="ctr">
                <a:lnSpc>
                  <a:spcPts val="1959"/>
                </a:lnSpc>
              </a:pPr>
            </a:p>
          </p:txBody>
        </p:sp>
      </p:grpSp>
      <p:grpSp>
        <p:nvGrpSpPr>
          <p:cNvPr name="Group 8" id="8"/>
          <p:cNvGrpSpPr/>
          <p:nvPr/>
        </p:nvGrpSpPr>
        <p:grpSpPr>
          <a:xfrm rot="0">
            <a:off x="649289" y="378225"/>
            <a:ext cx="3629048" cy="831988"/>
            <a:chOff x="0" y="0"/>
            <a:chExt cx="1234232" cy="282957"/>
          </a:xfrm>
        </p:grpSpPr>
        <p:sp>
          <p:nvSpPr>
            <p:cNvPr name="Freeform 9" id="9"/>
            <p:cNvSpPr/>
            <p:nvPr/>
          </p:nvSpPr>
          <p:spPr>
            <a:xfrm flipH="false" flipV="false" rot="0">
              <a:off x="0" y="0"/>
              <a:ext cx="1234232" cy="282957"/>
            </a:xfrm>
            <a:custGeom>
              <a:avLst/>
              <a:gdLst/>
              <a:ahLst/>
              <a:cxnLst/>
              <a:rect r="r" b="b" t="t" l="l"/>
              <a:pathLst>
                <a:path h="282957" w="1234232">
                  <a:moveTo>
                    <a:pt x="76800" y="0"/>
                  </a:moveTo>
                  <a:lnTo>
                    <a:pt x="1157433" y="0"/>
                  </a:lnTo>
                  <a:cubicBezTo>
                    <a:pt x="1177801" y="0"/>
                    <a:pt x="1197335" y="8091"/>
                    <a:pt x="1211738" y="22494"/>
                  </a:cubicBezTo>
                  <a:cubicBezTo>
                    <a:pt x="1226141" y="36897"/>
                    <a:pt x="1234232" y="56431"/>
                    <a:pt x="1234232" y="76800"/>
                  </a:cubicBezTo>
                  <a:lnTo>
                    <a:pt x="1234232" y="206158"/>
                  </a:lnTo>
                  <a:cubicBezTo>
                    <a:pt x="1234232" y="248573"/>
                    <a:pt x="1199848" y="282957"/>
                    <a:pt x="1157433" y="282957"/>
                  </a:cubicBezTo>
                  <a:lnTo>
                    <a:pt x="76800" y="282957"/>
                  </a:lnTo>
                  <a:cubicBezTo>
                    <a:pt x="34384" y="282957"/>
                    <a:pt x="0" y="248573"/>
                    <a:pt x="0" y="206158"/>
                  </a:cubicBezTo>
                  <a:lnTo>
                    <a:pt x="0" y="76800"/>
                  </a:lnTo>
                  <a:cubicBezTo>
                    <a:pt x="0" y="34384"/>
                    <a:pt x="34384" y="0"/>
                    <a:pt x="76800" y="0"/>
                  </a:cubicBezTo>
                  <a:close/>
                </a:path>
              </a:pathLst>
            </a:custGeom>
            <a:solidFill>
              <a:srgbClr val="321313"/>
            </a:solidFill>
          </p:spPr>
        </p:sp>
        <p:sp>
          <p:nvSpPr>
            <p:cNvPr name="TextBox 10" id="10"/>
            <p:cNvSpPr txBox="true"/>
            <p:nvPr/>
          </p:nvSpPr>
          <p:spPr>
            <a:xfrm>
              <a:off x="0" y="-38100"/>
              <a:ext cx="1234232" cy="321057"/>
            </a:xfrm>
            <a:prstGeom prst="rect">
              <a:avLst/>
            </a:prstGeom>
          </p:spPr>
          <p:txBody>
            <a:bodyPr anchor="ctr" rtlCol="false" tIns="57725" lIns="57725" bIns="57725" rIns="57725"/>
            <a:lstStyle/>
            <a:p>
              <a:pPr algn="ctr">
                <a:lnSpc>
                  <a:spcPts val="1959"/>
                </a:lnSpc>
                <a:spcBef>
                  <a:spcPct val="0"/>
                </a:spcBef>
              </a:pPr>
            </a:p>
          </p:txBody>
        </p:sp>
      </p:grpSp>
      <p:grpSp>
        <p:nvGrpSpPr>
          <p:cNvPr name="Group 11" id="11"/>
          <p:cNvGrpSpPr/>
          <p:nvPr/>
        </p:nvGrpSpPr>
        <p:grpSpPr>
          <a:xfrm rot="0">
            <a:off x="580401" y="283308"/>
            <a:ext cx="3552024" cy="761140"/>
            <a:chOff x="0" y="0"/>
            <a:chExt cx="1352868" cy="289897"/>
          </a:xfrm>
        </p:grpSpPr>
        <p:sp>
          <p:nvSpPr>
            <p:cNvPr name="Freeform 12" id="12"/>
            <p:cNvSpPr/>
            <p:nvPr/>
          </p:nvSpPr>
          <p:spPr>
            <a:xfrm flipH="false" flipV="false" rot="0">
              <a:off x="0" y="0"/>
              <a:ext cx="1352868" cy="289897"/>
            </a:xfrm>
            <a:custGeom>
              <a:avLst/>
              <a:gdLst/>
              <a:ahLst/>
              <a:cxnLst/>
              <a:rect r="r" b="b" t="t" l="l"/>
              <a:pathLst>
                <a:path h="289897" w="1352868">
                  <a:moveTo>
                    <a:pt x="78465" y="0"/>
                  </a:moveTo>
                  <a:lnTo>
                    <a:pt x="1274403" y="0"/>
                  </a:lnTo>
                  <a:cubicBezTo>
                    <a:pt x="1317738" y="0"/>
                    <a:pt x="1352868" y="35130"/>
                    <a:pt x="1352868" y="78465"/>
                  </a:cubicBezTo>
                  <a:lnTo>
                    <a:pt x="1352868" y="211433"/>
                  </a:lnTo>
                  <a:cubicBezTo>
                    <a:pt x="1352868" y="232243"/>
                    <a:pt x="1344601" y="252201"/>
                    <a:pt x="1329886" y="266916"/>
                  </a:cubicBezTo>
                  <a:cubicBezTo>
                    <a:pt x="1315171" y="281631"/>
                    <a:pt x="1295214" y="289897"/>
                    <a:pt x="1274403" y="289897"/>
                  </a:cubicBezTo>
                  <a:lnTo>
                    <a:pt x="78465" y="289897"/>
                  </a:lnTo>
                  <a:cubicBezTo>
                    <a:pt x="35130" y="289897"/>
                    <a:pt x="0" y="254767"/>
                    <a:pt x="0" y="211433"/>
                  </a:cubicBezTo>
                  <a:lnTo>
                    <a:pt x="0" y="78465"/>
                  </a:lnTo>
                  <a:cubicBezTo>
                    <a:pt x="0" y="35130"/>
                    <a:pt x="35130" y="0"/>
                    <a:pt x="78465" y="0"/>
                  </a:cubicBezTo>
                  <a:close/>
                </a:path>
              </a:pathLst>
            </a:custGeom>
            <a:solidFill>
              <a:srgbClr val="B6A77A"/>
            </a:solidFill>
            <a:ln cap="rnd">
              <a:noFill/>
              <a:prstDash val="solid"/>
              <a:round/>
            </a:ln>
          </p:spPr>
        </p:sp>
        <p:sp>
          <p:nvSpPr>
            <p:cNvPr name="TextBox 13" id="13"/>
            <p:cNvSpPr txBox="true"/>
            <p:nvPr/>
          </p:nvSpPr>
          <p:spPr>
            <a:xfrm>
              <a:off x="0" y="-38100"/>
              <a:ext cx="1352868" cy="327997"/>
            </a:xfrm>
            <a:prstGeom prst="rect">
              <a:avLst/>
            </a:prstGeom>
          </p:spPr>
          <p:txBody>
            <a:bodyPr anchor="ctr" rtlCol="false" tIns="57725" lIns="57725" bIns="57725" rIns="57725"/>
            <a:lstStyle/>
            <a:p>
              <a:pPr algn="ctr">
                <a:lnSpc>
                  <a:spcPts val="1959"/>
                </a:lnSpc>
                <a:spcBef>
                  <a:spcPct val="0"/>
                </a:spcBef>
              </a:pPr>
            </a:p>
          </p:txBody>
        </p:sp>
      </p:grpSp>
      <p:sp>
        <p:nvSpPr>
          <p:cNvPr name="Freeform 14" id="14"/>
          <p:cNvSpPr/>
          <p:nvPr/>
        </p:nvSpPr>
        <p:spPr>
          <a:xfrm flipH="false" flipV="false" rot="0">
            <a:off x="7065077" y="6813070"/>
            <a:ext cx="2163543" cy="365835"/>
          </a:xfrm>
          <a:custGeom>
            <a:avLst/>
            <a:gdLst/>
            <a:ahLst/>
            <a:cxnLst/>
            <a:rect r="r" b="b" t="t" l="l"/>
            <a:pathLst>
              <a:path h="365835" w="2163543">
                <a:moveTo>
                  <a:pt x="0" y="0"/>
                </a:moveTo>
                <a:lnTo>
                  <a:pt x="2163543" y="0"/>
                </a:lnTo>
                <a:lnTo>
                  <a:pt x="2163543" y="365835"/>
                </a:lnTo>
                <a:lnTo>
                  <a:pt x="0" y="36583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5" id="15"/>
          <p:cNvSpPr/>
          <p:nvPr/>
        </p:nvSpPr>
        <p:spPr>
          <a:xfrm flipH="false" flipV="false" rot="0">
            <a:off x="8617584" y="-257609"/>
            <a:ext cx="1466917" cy="1466917"/>
          </a:xfrm>
          <a:custGeom>
            <a:avLst/>
            <a:gdLst/>
            <a:ahLst/>
            <a:cxnLst/>
            <a:rect r="r" b="b" t="t" l="l"/>
            <a:pathLst>
              <a:path h="1466917" w="1466917">
                <a:moveTo>
                  <a:pt x="0" y="0"/>
                </a:moveTo>
                <a:lnTo>
                  <a:pt x="1466916" y="0"/>
                </a:lnTo>
                <a:lnTo>
                  <a:pt x="1466916" y="1466917"/>
                </a:lnTo>
                <a:lnTo>
                  <a:pt x="0" y="1466917"/>
                </a:lnTo>
                <a:lnTo>
                  <a:pt x="0" y="0"/>
                </a:lnTo>
                <a:close/>
              </a:path>
            </a:pathLst>
          </a:custGeom>
          <a:blipFill>
            <a:blip r:embed="rId4"/>
            <a:stretch>
              <a:fillRect l="0" t="0" r="0" b="0"/>
            </a:stretch>
          </a:blipFill>
        </p:spPr>
      </p:sp>
      <p:sp>
        <p:nvSpPr>
          <p:cNvPr name="TextBox 16" id="16"/>
          <p:cNvSpPr txBox="true"/>
          <p:nvPr/>
        </p:nvSpPr>
        <p:spPr>
          <a:xfrm rot="0">
            <a:off x="584289" y="1830205"/>
            <a:ext cx="8703370" cy="1057278"/>
          </a:xfrm>
          <a:prstGeom prst="rect">
            <a:avLst/>
          </a:prstGeom>
        </p:spPr>
        <p:txBody>
          <a:bodyPr anchor="t" rtlCol="false" tIns="0" lIns="0" bIns="0" rIns="0">
            <a:spAutoFit/>
          </a:bodyPr>
          <a:lstStyle/>
          <a:p>
            <a:pPr algn="l" marL="539740" indent="-269870" lvl="1">
              <a:lnSpc>
                <a:spcPts val="4424"/>
              </a:lnSpc>
              <a:buFont typeface="Arial"/>
              <a:buChar char="•"/>
            </a:pPr>
            <a:r>
              <a:rPr lang="en-US" sz="2499">
                <a:solidFill>
                  <a:srgbClr val="000000"/>
                </a:solidFill>
                <a:latin typeface="Playfair Display"/>
                <a:ea typeface="Playfair Display"/>
                <a:cs typeface="Playfair Display"/>
                <a:sym typeface="Playfair Display"/>
              </a:rPr>
              <a:t>Một mô hình Encoder-Decoder được phát triển ban đầu để phân đoạn hình ảnh y tế.</a:t>
            </a:r>
          </a:p>
        </p:txBody>
      </p:sp>
      <p:sp>
        <p:nvSpPr>
          <p:cNvPr name="Freeform 17" id="17"/>
          <p:cNvSpPr/>
          <p:nvPr/>
        </p:nvSpPr>
        <p:spPr>
          <a:xfrm flipH="false" flipV="false" rot="0">
            <a:off x="6773274" y="3657600"/>
            <a:ext cx="2747148" cy="2029478"/>
          </a:xfrm>
          <a:custGeom>
            <a:avLst/>
            <a:gdLst/>
            <a:ahLst/>
            <a:cxnLst/>
            <a:rect r="r" b="b" t="t" l="l"/>
            <a:pathLst>
              <a:path h="2029478" w="2747148">
                <a:moveTo>
                  <a:pt x="0" y="0"/>
                </a:moveTo>
                <a:lnTo>
                  <a:pt x="2747149" y="0"/>
                </a:lnTo>
                <a:lnTo>
                  <a:pt x="2747149" y="2029478"/>
                </a:lnTo>
                <a:lnTo>
                  <a:pt x="0" y="2029478"/>
                </a:lnTo>
                <a:lnTo>
                  <a:pt x="0" y="0"/>
                </a:lnTo>
                <a:close/>
              </a:path>
            </a:pathLst>
          </a:custGeom>
          <a:blipFill>
            <a:blip r:embed="rId5"/>
            <a:stretch>
              <a:fillRect l="0" t="0" r="0" b="0"/>
            </a:stretch>
          </a:blipFill>
        </p:spPr>
      </p:sp>
      <p:sp>
        <p:nvSpPr>
          <p:cNvPr name="TextBox 18" id="18"/>
          <p:cNvSpPr txBox="true"/>
          <p:nvPr/>
        </p:nvSpPr>
        <p:spPr>
          <a:xfrm rot="0">
            <a:off x="731520" y="435708"/>
            <a:ext cx="3546816" cy="563482"/>
          </a:xfrm>
          <a:prstGeom prst="rect">
            <a:avLst/>
          </a:prstGeom>
        </p:spPr>
        <p:txBody>
          <a:bodyPr anchor="t" rtlCol="false" tIns="0" lIns="0" bIns="0" rIns="0">
            <a:spAutoFit/>
          </a:bodyPr>
          <a:lstStyle/>
          <a:p>
            <a:pPr algn="l">
              <a:lnSpc>
                <a:spcPts val="3945"/>
              </a:lnSpc>
            </a:pPr>
            <a:r>
              <a:rPr lang="en-US" sz="4697">
                <a:solidFill>
                  <a:srgbClr val="FFFFFF"/>
                </a:solidFill>
                <a:latin typeface="Yeseva One"/>
                <a:ea typeface="Yeseva One"/>
                <a:cs typeface="Yeseva One"/>
                <a:sym typeface="Yeseva One"/>
              </a:rPr>
              <a:t>Công trình</a:t>
            </a:r>
          </a:p>
        </p:txBody>
      </p:sp>
      <p:sp>
        <p:nvSpPr>
          <p:cNvPr name="TextBox 19" id="19"/>
          <p:cNvSpPr txBox="true"/>
          <p:nvPr/>
        </p:nvSpPr>
        <p:spPr>
          <a:xfrm rot="0">
            <a:off x="580401" y="1436071"/>
            <a:ext cx="4837027" cy="339725"/>
          </a:xfrm>
          <a:prstGeom prst="rect">
            <a:avLst/>
          </a:prstGeom>
        </p:spPr>
        <p:txBody>
          <a:bodyPr anchor="t" rtlCol="false" tIns="0" lIns="0" bIns="0" rIns="0">
            <a:spAutoFit/>
          </a:bodyPr>
          <a:lstStyle/>
          <a:p>
            <a:pPr algn="l">
              <a:lnSpc>
                <a:spcPts val="2500"/>
              </a:lnSpc>
            </a:pPr>
            <a:r>
              <a:rPr lang="en-US" sz="2500">
                <a:solidFill>
                  <a:srgbClr val="000000"/>
                </a:solidFill>
                <a:latin typeface="Yeseva One"/>
                <a:ea typeface="Yeseva One"/>
                <a:cs typeface="Yeseva One"/>
                <a:sym typeface="Yeseva One"/>
              </a:rPr>
              <a:t>U-Net:</a:t>
            </a:r>
          </a:p>
        </p:txBody>
      </p:sp>
      <p:sp>
        <p:nvSpPr>
          <p:cNvPr name="TextBox 20" id="20"/>
          <p:cNvSpPr txBox="true"/>
          <p:nvPr/>
        </p:nvSpPr>
        <p:spPr>
          <a:xfrm rot="0">
            <a:off x="9351042" y="6965951"/>
            <a:ext cx="402558" cy="349249"/>
          </a:xfrm>
          <a:prstGeom prst="rect">
            <a:avLst/>
          </a:prstGeom>
        </p:spPr>
        <p:txBody>
          <a:bodyPr anchor="t" rtlCol="false" tIns="0" lIns="0" bIns="0" rIns="0">
            <a:spAutoFit/>
          </a:bodyPr>
          <a:lstStyle/>
          <a:p>
            <a:pPr algn="ctr">
              <a:lnSpc>
                <a:spcPts val="2800"/>
              </a:lnSpc>
            </a:pPr>
            <a:r>
              <a:rPr lang="en-US" sz="2000" b="true">
                <a:solidFill>
                  <a:srgbClr val="000000"/>
                </a:solidFill>
                <a:latin typeface="Canva Sans Bold"/>
                <a:ea typeface="Canva Sans Bold"/>
                <a:cs typeface="Canva Sans Bold"/>
                <a:sym typeface="Canva Sans Bold"/>
              </a:rPr>
              <a:t>15  </a:t>
            </a:r>
          </a:p>
        </p:txBody>
      </p:sp>
      <p:sp>
        <p:nvSpPr>
          <p:cNvPr name="TextBox 21" id="21"/>
          <p:cNvSpPr txBox="true"/>
          <p:nvPr/>
        </p:nvSpPr>
        <p:spPr>
          <a:xfrm rot="0">
            <a:off x="580401" y="3066565"/>
            <a:ext cx="6484676" cy="3819528"/>
          </a:xfrm>
          <a:prstGeom prst="rect">
            <a:avLst/>
          </a:prstGeom>
        </p:spPr>
        <p:txBody>
          <a:bodyPr anchor="t" rtlCol="false" tIns="0" lIns="0" bIns="0" rIns="0">
            <a:spAutoFit/>
          </a:bodyPr>
          <a:lstStyle/>
          <a:p>
            <a:pPr algn="l" marL="539740" indent="-269870" lvl="1">
              <a:lnSpc>
                <a:spcPts val="4424"/>
              </a:lnSpc>
              <a:buFont typeface="Arial"/>
              <a:buChar char="•"/>
            </a:pPr>
            <a:r>
              <a:rPr lang="en-US" sz="2499">
                <a:solidFill>
                  <a:srgbClr val="000000"/>
                </a:solidFill>
                <a:latin typeface="Playfair Display"/>
                <a:ea typeface="Playfair Display"/>
                <a:cs typeface="Playfair Display"/>
                <a:sym typeface="Playfair Display"/>
              </a:rPr>
              <a:t>Một mô hình Encoder-Decoder được phát triển ban đầu để phân đoạn hình ảnh y tế.</a:t>
            </a:r>
          </a:p>
          <a:p>
            <a:pPr algn="l" marL="539740" indent="-269870" lvl="1">
              <a:lnSpc>
                <a:spcPts val="4424"/>
              </a:lnSpc>
              <a:buFont typeface="Arial"/>
              <a:buChar char="•"/>
            </a:pPr>
            <a:r>
              <a:rPr lang="en-US" sz="2499" i="true">
                <a:solidFill>
                  <a:srgbClr val="000000"/>
                </a:solidFill>
                <a:latin typeface="Playfair Display Italics"/>
                <a:ea typeface="Playfair Display Italics"/>
                <a:cs typeface="Playfair Display Italics"/>
                <a:sym typeface="Playfair Display Italics"/>
              </a:rPr>
              <a:t>Ưu điểm</a:t>
            </a:r>
            <a:r>
              <a:rPr lang="en-US" sz="2499">
                <a:solidFill>
                  <a:srgbClr val="000000"/>
                </a:solidFill>
                <a:latin typeface="Playfair Display"/>
                <a:ea typeface="Playfair Display"/>
                <a:cs typeface="Playfair Display"/>
                <a:sym typeface="Playfair Display"/>
              </a:rPr>
              <a:t>: Tương đối đơn giản, hiệu quả đối với các hình ảnh y tế khác nhau.</a:t>
            </a:r>
          </a:p>
          <a:p>
            <a:pPr algn="l" marL="539740" indent="-269870" lvl="1">
              <a:lnSpc>
                <a:spcPts val="4424"/>
              </a:lnSpc>
              <a:buFont typeface="Arial"/>
              <a:buChar char="•"/>
            </a:pPr>
            <a:r>
              <a:rPr lang="en-US" sz="2499" i="true">
                <a:solidFill>
                  <a:srgbClr val="000000"/>
                </a:solidFill>
                <a:latin typeface="Playfair Display Italics"/>
                <a:ea typeface="Playfair Display Italics"/>
                <a:cs typeface="Playfair Display Italics"/>
                <a:sym typeface="Playfair Display Italics"/>
              </a:rPr>
              <a:t>Nhược điểm</a:t>
            </a:r>
            <a:r>
              <a:rPr lang="en-US" sz="2499">
                <a:solidFill>
                  <a:srgbClr val="000000"/>
                </a:solidFill>
                <a:latin typeface="Playfair Display"/>
                <a:ea typeface="Playfair Display"/>
                <a:cs typeface="Playfair Display"/>
                <a:sym typeface="Playfair Display"/>
              </a:rPr>
              <a:t>: Gặp khó khăn với các hình ảnh đầu vào phức tạp hơn, đa dạng hơn.</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F9F5F0"/>
        </a:solidFill>
      </p:bgPr>
    </p:bg>
    <p:spTree>
      <p:nvGrpSpPr>
        <p:cNvPr id="1" name=""/>
        <p:cNvGrpSpPr/>
        <p:nvPr/>
      </p:nvGrpSpPr>
      <p:grpSpPr>
        <a:xfrm>
          <a:off x="0" y="0"/>
          <a:ext cx="0" cy="0"/>
          <a:chOff x="0" y="0"/>
          <a:chExt cx="0" cy="0"/>
        </a:xfrm>
      </p:grpSpPr>
      <p:grpSp>
        <p:nvGrpSpPr>
          <p:cNvPr name="Group 2" id="2"/>
          <p:cNvGrpSpPr/>
          <p:nvPr/>
        </p:nvGrpSpPr>
        <p:grpSpPr>
          <a:xfrm rot="0">
            <a:off x="-946993" y="6049512"/>
            <a:ext cx="2258786" cy="2258786"/>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4991A">
                <a:alpha val="14902"/>
              </a:srgbClr>
            </a:solidFill>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1959"/>
                </a:lnSpc>
              </a:pPr>
            </a:p>
          </p:txBody>
        </p:sp>
      </p:grpSp>
      <p:grpSp>
        <p:nvGrpSpPr>
          <p:cNvPr name="Group 5" id="5"/>
          <p:cNvGrpSpPr/>
          <p:nvPr/>
        </p:nvGrpSpPr>
        <p:grpSpPr>
          <a:xfrm rot="0">
            <a:off x="8227042" y="-846085"/>
            <a:ext cx="2258786" cy="2258786"/>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4991A">
                <a:alpha val="14902"/>
              </a:srgbClr>
            </a:solidFill>
          </p:spPr>
        </p:sp>
        <p:sp>
          <p:nvSpPr>
            <p:cNvPr name="TextBox 7" id="7"/>
            <p:cNvSpPr txBox="true"/>
            <p:nvPr/>
          </p:nvSpPr>
          <p:spPr>
            <a:xfrm>
              <a:off x="76200" y="38100"/>
              <a:ext cx="660400" cy="698500"/>
            </a:xfrm>
            <a:prstGeom prst="rect">
              <a:avLst/>
            </a:prstGeom>
          </p:spPr>
          <p:txBody>
            <a:bodyPr anchor="ctr" rtlCol="false" tIns="50800" lIns="50800" bIns="50800" rIns="50800"/>
            <a:lstStyle/>
            <a:p>
              <a:pPr algn="ctr">
                <a:lnSpc>
                  <a:spcPts val="1959"/>
                </a:lnSpc>
              </a:pPr>
            </a:p>
          </p:txBody>
        </p:sp>
      </p:grpSp>
      <p:grpSp>
        <p:nvGrpSpPr>
          <p:cNvPr name="Group 8" id="8"/>
          <p:cNvGrpSpPr/>
          <p:nvPr/>
        </p:nvGrpSpPr>
        <p:grpSpPr>
          <a:xfrm rot="0">
            <a:off x="649289" y="378225"/>
            <a:ext cx="4425848" cy="831988"/>
            <a:chOff x="0" y="0"/>
            <a:chExt cx="1505222" cy="282957"/>
          </a:xfrm>
        </p:grpSpPr>
        <p:sp>
          <p:nvSpPr>
            <p:cNvPr name="Freeform 9" id="9"/>
            <p:cNvSpPr/>
            <p:nvPr/>
          </p:nvSpPr>
          <p:spPr>
            <a:xfrm flipH="false" flipV="false" rot="0">
              <a:off x="0" y="0"/>
              <a:ext cx="1505222" cy="282957"/>
            </a:xfrm>
            <a:custGeom>
              <a:avLst/>
              <a:gdLst/>
              <a:ahLst/>
              <a:cxnLst/>
              <a:rect r="r" b="b" t="t" l="l"/>
              <a:pathLst>
                <a:path h="282957" w="1505222">
                  <a:moveTo>
                    <a:pt x="62973" y="0"/>
                  </a:moveTo>
                  <a:lnTo>
                    <a:pt x="1442249" y="0"/>
                  </a:lnTo>
                  <a:cubicBezTo>
                    <a:pt x="1458951" y="0"/>
                    <a:pt x="1474968" y="6635"/>
                    <a:pt x="1486778" y="18444"/>
                  </a:cubicBezTo>
                  <a:cubicBezTo>
                    <a:pt x="1498588" y="30254"/>
                    <a:pt x="1505222" y="46272"/>
                    <a:pt x="1505222" y="62973"/>
                  </a:cubicBezTo>
                  <a:lnTo>
                    <a:pt x="1505222" y="219984"/>
                  </a:lnTo>
                  <a:cubicBezTo>
                    <a:pt x="1505222" y="254763"/>
                    <a:pt x="1477028" y="282957"/>
                    <a:pt x="1442249" y="282957"/>
                  </a:cubicBezTo>
                  <a:lnTo>
                    <a:pt x="62973" y="282957"/>
                  </a:lnTo>
                  <a:cubicBezTo>
                    <a:pt x="46272" y="282957"/>
                    <a:pt x="30254" y="276323"/>
                    <a:pt x="18444" y="264513"/>
                  </a:cubicBezTo>
                  <a:cubicBezTo>
                    <a:pt x="6635" y="252703"/>
                    <a:pt x="0" y="236686"/>
                    <a:pt x="0" y="219984"/>
                  </a:cubicBezTo>
                  <a:lnTo>
                    <a:pt x="0" y="62973"/>
                  </a:lnTo>
                  <a:cubicBezTo>
                    <a:pt x="0" y="46272"/>
                    <a:pt x="6635" y="30254"/>
                    <a:pt x="18444" y="18444"/>
                  </a:cubicBezTo>
                  <a:cubicBezTo>
                    <a:pt x="30254" y="6635"/>
                    <a:pt x="46272" y="0"/>
                    <a:pt x="62973" y="0"/>
                  </a:cubicBezTo>
                  <a:close/>
                </a:path>
              </a:pathLst>
            </a:custGeom>
            <a:solidFill>
              <a:srgbClr val="321313"/>
            </a:solidFill>
          </p:spPr>
        </p:sp>
        <p:sp>
          <p:nvSpPr>
            <p:cNvPr name="TextBox 10" id="10"/>
            <p:cNvSpPr txBox="true"/>
            <p:nvPr/>
          </p:nvSpPr>
          <p:spPr>
            <a:xfrm>
              <a:off x="0" y="-38100"/>
              <a:ext cx="1505222" cy="321057"/>
            </a:xfrm>
            <a:prstGeom prst="rect">
              <a:avLst/>
            </a:prstGeom>
          </p:spPr>
          <p:txBody>
            <a:bodyPr anchor="ctr" rtlCol="false" tIns="57725" lIns="57725" bIns="57725" rIns="57725"/>
            <a:lstStyle/>
            <a:p>
              <a:pPr algn="ctr">
                <a:lnSpc>
                  <a:spcPts val="1959"/>
                </a:lnSpc>
                <a:spcBef>
                  <a:spcPct val="0"/>
                </a:spcBef>
              </a:pPr>
            </a:p>
          </p:txBody>
        </p:sp>
      </p:grpSp>
      <p:grpSp>
        <p:nvGrpSpPr>
          <p:cNvPr name="Group 11" id="11"/>
          <p:cNvGrpSpPr/>
          <p:nvPr/>
        </p:nvGrpSpPr>
        <p:grpSpPr>
          <a:xfrm rot="0">
            <a:off x="580401" y="283308"/>
            <a:ext cx="4379535" cy="761140"/>
            <a:chOff x="0" y="0"/>
            <a:chExt cx="1668044" cy="289897"/>
          </a:xfrm>
        </p:grpSpPr>
        <p:sp>
          <p:nvSpPr>
            <p:cNvPr name="Freeform 12" id="12"/>
            <p:cNvSpPr/>
            <p:nvPr/>
          </p:nvSpPr>
          <p:spPr>
            <a:xfrm flipH="false" flipV="false" rot="0">
              <a:off x="0" y="0"/>
              <a:ext cx="1668044" cy="289897"/>
            </a:xfrm>
            <a:custGeom>
              <a:avLst/>
              <a:gdLst/>
              <a:ahLst/>
              <a:cxnLst/>
              <a:rect r="r" b="b" t="t" l="l"/>
              <a:pathLst>
                <a:path h="289897" w="1668044">
                  <a:moveTo>
                    <a:pt x="63639" y="0"/>
                  </a:moveTo>
                  <a:lnTo>
                    <a:pt x="1604405" y="0"/>
                  </a:lnTo>
                  <a:cubicBezTo>
                    <a:pt x="1639552" y="0"/>
                    <a:pt x="1668044" y="28492"/>
                    <a:pt x="1668044" y="63639"/>
                  </a:cubicBezTo>
                  <a:lnTo>
                    <a:pt x="1668044" y="226258"/>
                  </a:lnTo>
                  <a:cubicBezTo>
                    <a:pt x="1668044" y="243137"/>
                    <a:pt x="1661339" y="259323"/>
                    <a:pt x="1649405" y="271258"/>
                  </a:cubicBezTo>
                  <a:cubicBezTo>
                    <a:pt x="1637470" y="283193"/>
                    <a:pt x="1621283" y="289897"/>
                    <a:pt x="1604405" y="289897"/>
                  </a:cubicBezTo>
                  <a:lnTo>
                    <a:pt x="63639" y="289897"/>
                  </a:lnTo>
                  <a:cubicBezTo>
                    <a:pt x="46761" y="289897"/>
                    <a:pt x="30574" y="283193"/>
                    <a:pt x="18639" y="271258"/>
                  </a:cubicBezTo>
                  <a:cubicBezTo>
                    <a:pt x="6705" y="259323"/>
                    <a:pt x="0" y="243137"/>
                    <a:pt x="0" y="226258"/>
                  </a:cubicBezTo>
                  <a:lnTo>
                    <a:pt x="0" y="63639"/>
                  </a:lnTo>
                  <a:cubicBezTo>
                    <a:pt x="0" y="46761"/>
                    <a:pt x="6705" y="30574"/>
                    <a:pt x="18639" y="18639"/>
                  </a:cubicBezTo>
                  <a:cubicBezTo>
                    <a:pt x="30574" y="6705"/>
                    <a:pt x="46761" y="0"/>
                    <a:pt x="63639" y="0"/>
                  </a:cubicBezTo>
                  <a:close/>
                </a:path>
              </a:pathLst>
            </a:custGeom>
            <a:solidFill>
              <a:srgbClr val="B6A77A"/>
            </a:solidFill>
            <a:ln cap="rnd">
              <a:noFill/>
              <a:prstDash val="solid"/>
              <a:round/>
            </a:ln>
          </p:spPr>
        </p:sp>
        <p:sp>
          <p:nvSpPr>
            <p:cNvPr name="TextBox 13" id="13"/>
            <p:cNvSpPr txBox="true"/>
            <p:nvPr/>
          </p:nvSpPr>
          <p:spPr>
            <a:xfrm>
              <a:off x="0" y="-38100"/>
              <a:ext cx="1668044" cy="327997"/>
            </a:xfrm>
            <a:prstGeom prst="rect">
              <a:avLst/>
            </a:prstGeom>
          </p:spPr>
          <p:txBody>
            <a:bodyPr anchor="ctr" rtlCol="false" tIns="57725" lIns="57725" bIns="57725" rIns="57725"/>
            <a:lstStyle/>
            <a:p>
              <a:pPr algn="ctr">
                <a:lnSpc>
                  <a:spcPts val="1959"/>
                </a:lnSpc>
                <a:spcBef>
                  <a:spcPct val="0"/>
                </a:spcBef>
              </a:pPr>
            </a:p>
          </p:txBody>
        </p:sp>
      </p:grpSp>
      <p:sp>
        <p:nvSpPr>
          <p:cNvPr name="Freeform 14" id="14"/>
          <p:cNvSpPr/>
          <p:nvPr/>
        </p:nvSpPr>
        <p:spPr>
          <a:xfrm flipH="false" flipV="false" rot="0">
            <a:off x="7045877" y="6813070"/>
            <a:ext cx="2163543" cy="365835"/>
          </a:xfrm>
          <a:custGeom>
            <a:avLst/>
            <a:gdLst/>
            <a:ahLst/>
            <a:cxnLst/>
            <a:rect r="r" b="b" t="t" l="l"/>
            <a:pathLst>
              <a:path h="365835" w="2163543">
                <a:moveTo>
                  <a:pt x="0" y="0"/>
                </a:moveTo>
                <a:lnTo>
                  <a:pt x="2163543" y="0"/>
                </a:lnTo>
                <a:lnTo>
                  <a:pt x="2163543" y="365835"/>
                </a:lnTo>
                <a:lnTo>
                  <a:pt x="0" y="36583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5" id="15"/>
          <p:cNvSpPr/>
          <p:nvPr/>
        </p:nvSpPr>
        <p:spPr>
          <a:xfrm flipH="false" flipV="false" rot="0">
            <a:off x="8296003" y="-131161"/>
            <a:ext cx="1590077" cy="1590077"/>
          </a:xfrm>
          <a:custGeom>
            <a:avLst/>
            <a:gdLst/>
            <a:ahLst/>
            <a:cxnLst/>
            <a:rect r="r" b="b" t="t" l="l"/>
            <a:pathLst>
              <a:path h="1590077" w="1590077">
                <a:moveTo>
                  <a:pt x="0" y="0"/>
                </a:moveTo>
                <a:lnTo>
                  <a:pt x="1590077" y="0"/>
                </a:lnTo>
                <a:lnTo>
                  <a:pt x="1590077" y="1590077"/>
                </a:lnTo>
                <a:lnTo>
                  <a:pt x="0" y="1590077"/>
                </a:lnTo>
                <a:lnTo>
                  <a:pt x="0" y="0"/>
                </a:lnTo>
                <a:close/>
              </a:path>
            </a:pathLst>
          </a:custGeom>
          <a:blipFill>
            <a:blip r:embed="rId4"/>
            <a:stretch>
              <a:fillRect l="0" t="0" r="0" b="0"/>
            </a:stretch>
          </a:blipFill>
        </p:spPr>
      </p:sp>
      <p:sp>
        <p:nvSpPr>
          <p:cNvPr name="TextBox 16" id="16"/>
          <p:cNvSpPr txBox="true"/>
          <p:nvPr/>
        </p:nvSpPr>
        <p:spPr>
          <a:xfrm rot="0">
            <a:off x="580401" y="1815130"/>
            <a:ext cx="8703370" cy="1000128"/>
          </a:xfrm>
          <a:prstGeom prst="rect">
            <a:avLst/>
          </a:prstGeom>
        </p:spPr>
        <p:txBody>
          <a:bodyPr anchor="t" rtlCol="false" tIns="0" lIns="0" bIns="0" rIns="0">
            <a:spAutoFit/>
          </a:bodyPr>
          <a:lstStyle/>
          <a:p>
            <a:pPr algn="ctr">
              <a:lnSpc>
                <a:spcPts val="4199"/>
              </a:lnSpc>
            </a:pPr>
            <a:r>
              <a:rPr lang="en-US" sz="2499">
                <a:solidFill>
                  <a:srgbClr val="000000"/>
                </a:solidFill>
                <a:latin typeface="Playfair Display"/>
                <a:ea typeface="Playfair Display"/>
                <a:cs typeface="Playfair Display"/>
                <a:sym typeface="Playfair Display"/>
              </a:rPr>
              <a:t>Tập Dataset: Cuộc thi phân đoạn hình ảnh y tế </a:t>
            </a:r>
          </a:p>
          <a:p>
            <a:pPr algn="ctr">
              <a:lnSpc>
                <a:spcPts val="4199"/>
              </a:lnSpc>
            </a:pPr>
            <a:r>
              <a:rPr lang="en-US" b="true" sz="2499" i="true">
                <a:solidFill>
                  <a:srgbClr val="82502E"/>
                </a:solidFill>
                <a:latin typeface="Playfair Display Bold Italics"/>
                <a:ea typeface="Playfair Display Bold Italics"/>
                <a:cs typeface="Playfair Display Bold Italics"/>
                <a:sym typeface="Playfair Display Bold Italics"/>
              </a:rPr>
              <a:t>(Medical Segmentation Decathlon)</a:t>
            </a:r>
          </a:p>
        </p:txBody>
      </p:sp>
      <p:sp>
        <p:nvSpPr>
          <p:cNvPr name="Freeform 17" id="17"/>
          <p:cNvSpPr/>
          <p:nvPr/>
        </p:nvSpPr>
        <p:spPr>
          <a:xfrm flipH="false" flipV="false" rot="0">
            <a:off x="1918417" y="2944638"/>
            <a:ext cx="6027338" cy="1521903"/>
          </a:xfrm>
          <a:custGeom>
            <a:avLst/>
            <a:gdLst/>
            <a:ahLst/>
            <a:cxnLst/>
            <a:rect r="r" b="b" t="t" l="l"/>
            <a:pathLst>
              <a:path h="1521903" w="6027338">
                <a:moveTo>
                  <a:pt x="0" y="0"/>
                </a:moveTo>
                <a:lnTo>
                  <a:pt x="6027338" y="0"/>
                </a:lnTo>
                <a:lnTo>
                  <a:pt x="6027338" y="1521902"/>
                </a:lnTo>
                <a:lnTo>
                  <a:pt x="0" y="1521902"/>
                </a:lnTo>
                <a:lnTo>
                  <a:pt x="0" y="0"/>
                </a:lnTo>
                <a:close/>
              </a:path>
            </a:pathLst>
          </a:custGeom>
          <a:blipFill>
            <a:blip r:embed="rId5"/>
            <a:stretch>
              <a:fillRect l="0" t="0" r="0" b="0"/>
            </a:stretch>
          </a:blipFill>
        </p:spPr>
      </p:sp>
      <p:sp>
        <p:nvSpPr>
          <p:cNvPr name="TextBox 18" id="18"/>
          <p:cNvSpPr txBox="true"/>
          <p:nvPr/>
        </p:nvSpPr>
        <p:spPr>
          <a:xfrm rot="0">
            <a:off x="731520" y="435708"/>
            <a:ext cx="4228416" cy="563482"/>
          </a:xfrm>
          <a:prstGeom prst="rect">
            <a:avLst/>
          </a:prstGeom>
        </p:spPr>
        <p:txBody>
          <a:bodyPr anchor="t" rtlCol="false" tIns="0" lIns="0" bIns="0" rIns="0">
            <a:spAutoFit/>
          </a:bodyPr>
          <a:lstStyle/>
          <a:p>
            <a:pPr algn="l">
              <a:lnSpc>
                <a:spcPts val="3945"/>
              </a:lnSpc>
            </a:pPr>
            <a:r>
              <a:rPr lang="en-US" sz="4697">
                <a:solidFill>
                  <a:srgbClr val="FFFFFF"/>
                </a:solidFill>
                <a:latin typeface="Yeseva One"/>
                <a:ea typeface="Yeseva One"/>
                <a:cs typeface="Yeseva One"/>
                <a:sym typeface="Yeseva One"/>
              </a:rPr>
              <a:t>Phương pháp</a:t>
            </a:r>
          </a:p>
        </p:txBody>
      </p:sp>
      <p:sp>
        <p:nvSpPr>
          <p:cNvPr name="TextBox 19" id="19"/>
          <p:cNvSpPr txBox="true"/>
          <p:nvPr/>
        </p:nvSpPr>
        <p:spPr>
          <a:xfrm rot="0">
            <a:off x="580401" y="1450801"/>
            <a:ext cx="4837027" cy="339725"/>
          </a:xfrm>
          <a:prstGeom prst="rect">
            <a:avLst/>
          </a:prstGeom>
        </p:spPr>
        <p:txBody>
          <a:bodyPr anchor="t" rtlCol="false" tIns="0" lIns="0" bIns="0" rIns="0">
            <a:spAutoFit/>
          </a:bodyPr>
          <a:lstStyle/>
          <a:p>
            <a:pPr algn="l">
              <a:lnSpc>
                <a:spcPts val="2499"/>
              </a:lnSpc>
            </a:pPr>
            <a:r>
              <a:rPr lang="en-US" sz="2499">
                <a:solidFill>
                  <a:srgbClr val="000000"/>
                </a:solidFill>
                <a:latin typeface="Yeseva One"/>
                <a:ea typeface="Yeseva One"/>
                <a:cs typeface="Yeseva One"/>
                <a:sym typeface="Yeseva One"/>
              </a:rPr>
              <a:t>Dataset và tiền xử lý</a:t>
            </a:r>
          </a:p>
        </p:txBody>
      </p:sp>
      <p:sp>
        <p:nvSpPr>
          <p:cNvPr name="TextBox 20" id="20"/>
          <p:cNvSpPr txBox="true"/>
          <p:nvPr/>
        </p:nvSpPr>
        <p:spPr>
          <a:xfrm rot="0">
            <a:off x="9351042" y="6980468"/>
            <a:ext cx="402558" cy="349249"/>
          </a:xfrm>
          <a:prstGeom prst="rect">
            <a:avLst/>
          </a:prstGeom>
        </p:spPr>
        <p:txBody>
          <a:bodyPr anchor="t" rtlCol="false" tIns="0" lIns="0" bIns="0" rIns="0">
            <a:spAutoFit/>
          </a:bodyPr>
          <a:lstStyle/>
          <a:p>
            <a:pPr algn="ctr">
              <a:lnSpc>
                <a:spcPts val="2800"/>
              </a:lnSpc>
            </a:pPr>
            <a:r>
              <a:rPr lang="en-US" sz="2000" b="true">
                <a:solidFill>
                  <a:srgbClr val="000000"/>
                </a:solidFill>
                <a:latin typeface="Canva Sans Bold"/>
                <a:ea typeface="Canva Sans Bold"/>
                <a:cs typeface="Canva Sans Bold"/>
                <a:sym typeface="Canva Sans Bold"/>
              </a:rPr>
              <a:t>19  </a:t>
            </a:r>
          </a:p>
        </p:txBody>
      </p:sp>
      <p:sp>
        <p:nvSpPr>
          <p:cNvPr name="TextBox 21" id="21"/>
          <p:cNvSpPr txBox="true"/>
          <p:nvPr/>
        </p:nvSpPr>
        <p:spPr>
          <a:xfrm rot="0">
            <a:off x="731520" y="4561790"/>
            <a:ext cx="8703370" cy="2571753"/>
          </a:xfrm>
          <a:prstGeom prst="rect">
            <a:avLst/>
          </a:prstGeom>
        </p:spPr>
        <p:txBody>
          <a:bodyPr anchor="t" rtlCol="false" tIns="0" lIns="0" bIns="0" rIns="0">
            <a:spAutoFit/>
          </a:bodyPr>
          <a:lstStyle/>
          <a:p>
            <a:pPr algn="l" marL="539740" indent="-269870" lvl="1">
              <a:lnSpc>
                <a:spcPts val="4199"/>
              </a:lnSpc>
              <a:buFont typeface="Arial"/>
              <a:buChar char="•"/>
            </a:pPr>
            <a:r>
              <a:rPr lang="en-US" sz="2499">
                <a:solidFill>
                  <a:srgbClr val="000000"/>
                </a:solidFill>
                <a:latin typeface="Playfair Display"/>
                <a:ea typeface="Playfair Display"/>
                <a:cs typeface="Playfair Display"/>
                <a:sym typeface="Playfair Display"/>
              </a:rPr>
              <a:t>Tổng 2,633 hình ảnh ba chiều được thu thập trên nhiều giải phẫu, nhiều phương thức, nhiều nguồn (hay tổ chức) đại diện cho các ứng dụng lâm sàng trong thế giới thực.</a:t>
            </a:r>
          </a:p>
          <a:p>
            <a:pPr algn="l" marL="539740" indent="-269870" lvl="1">
              <a:lnSpc>
                <a:spcPts val="4199"/>
              </a:lnSpc>
              <a:buFont typeface="Arial"/>
              <a:buChar char="•"/>
            </a:pPr>
            <a:r>
              <a:rPr lang="en-US" sz="2499">
                <a:solidFill>
                  <a:srgbClr val="000000"/>
                </a:solidFill>
                <a:latin typeface="Playfair Display"/>
                <a:ea typeface="Playfair Display"/>
                <a:cs typeface="Playfair Display"/>
                <a:sym typeface="Playfair Display"/>
              </a:rPr>
              <a:t>Tập dữ liệu: Ảnh CT (Computed Tomography),             MRI (Magnetic Resonance Imaging).</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F9F5F0"/>
        </a:solidFill>
      </p:bgPr>
    </p:bg>
    <p:spTree>
      <p:nvGrpSpPr>
        <p:cNvPr id="1" name=""/>
        <p:cNvGrpSpPr/>
        <p:nvPr/>
      </p:nvGrpSpPr>
      <p:grpSpPr>
        <a:xfrm>
          <a:off x="0" y="0"/>
          <a:ext cx="0" cy="0"/>
          <a:chOff x="0" y="0"/>
          <a:chExt cx="0" cy="0"/>
        </a:xfrm>
      </p:grpSpPr>
      <p:grpSp>
        <p:nvGrpSpPr>
          <p:cNvPr name="Group 2" id="2"/>
          <p:cNvGrpSpPr/>
          <p:nvPr/>
        </p:nvGrpSpPr>
        <p:grpSpPr>
          <a:xfrm rot="0">
            <a:off x="-946993" y="6049512"/>
            <a:ext cx="2258786" cy="2258786"/>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4991A">
                <a:alpha val="14902"/>
              </a:srgbClr>
            </a:solidFill>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1959"/>
                </a:lnSpc>
              </a:pPr>
            </a:p>
          </p:txBody>
        </p:sp>
      </p:grpSp>
      <p:grpSp>
        <p:nvGrpSpPr>
          <p:cNvPr name="Group 5" id="5"/>
          <p:cNvGrpSpPr/>
          <p:nvPr/>
        </p:nvGrpSpPr>
        <p:grpSpPr>
          <a:xfrm rot="0">
            <a:off x="8227042" y="-846085"/>
            <a:ext cx="2258786" cy="2258786"/>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4991A">
                <a:alpha val="14902"/>
              </a:srgbClr>
            </a:solidFill>
          </p:spPr>
        </p:sp>
        <p:sp>
          <p:nvSpPr>
            <p:cNvPr name="TextBox 7" id="7"/>
            <p:cNvSpPr txBox="true"/>
            <p:nvPr/>
          </p:nvSpPr>
          <p:spPr>
            <a:xfrm>
              <a:off x="76200" y="38100"/>
              <a:ext cx="660400" cy="698500"/>
            </a:xfrm>
            <a:prstGeom prst="rect">
              <a:avLst/>
            </a:prstGeom>
          </p:spPr>
          <p:txBody>
            <a:bodyPr anchor="ctr" rtlCol="false" tIns="50800" lIns="50800" bIns="50800" rIns="50800"/>
            <a:lstStyle/>
            <a:p>
              <a:pPr algn="ctr">
                <a:lnSpc>
                  <a:spcPts val="1959"/>
                </a:lnSpc>
              </a:pPr>
            </a:p>
          </p:txBody>
        </p:sp>
      </p:grpSp>
      <p:grpSp>
        <p:nvGrpSpPr>
          <p:cNvPr name="Group 8" id="8"/>
          <p:cNvGrpSpPr/>
          <p:nvPr/>
        </p:nvGrpSpPr>
        <p:grpSpPr>
          <a:xfrm rot="0">
            <a:off x="649289" y="378225"/>
            <a:ext cx="4425848" cy="831988"/>
            <a:chOff x="0" y="0"/>
            <a:chExt cx="1505222" cy="282957"/>
          </a:xfrm>
        </p:grpSpPr>
        <p:sp>
          <p:nvSpPr>
            <p:cNvPr name="Freeform 9" id="9"/>
            <p:cNvSpPr/>
            <p:nvPr/>
          </p:nvSpPr>
          <p:spPr>
            <a:xfrm flipH="false" flipV="false" rot="0">
              <a:off x="0" y="0"/>
              <a:ext cx="1505222" cy="282957"/>
            </a:xfrm>
            <a:custGeom>
              <a:avLst/>
              <a:gdLst/>
              <a:ahLst/>
              <a:cxnLst/>
              <a:rect r="r" b="b" t="t" l="l"/>
              <a:pathLst>
                <a:path h="282957" w="1505222">
                  <a:moveTo>
                    <a:pt x="62973" y="0"/>
                  </a:moveTo>
                  <a:lnTo>
                    <a:pt x="1442249" y="0"/>
                  </a:lnTo>
                  <a:cubicBezTo>
                    <a:pt x="1458951" y="0"/>
                    <a:pt x="1474968" y="6635"/>
                    <a:pt x="1486778" y="18444"/>
                  </a:cubicBezTo>
                  <a:cubicBezTo>
                    <a:pt x="1498588" y="30254"/>
                    <a:pt x="1505222" y="46272"/>
                    <a:pt x="1505222" y="62973"/>
                  </a:cubicBezTo>
                  <a:lnTo>
                    <a:pt x="1505222" y="219984"/>
                  </a:lnTo>
                  <a:cubicBezTo>
                    <a:pt x="1505222" y="254763"/>
                    <a:pt x="1477028" y="282957"/>
                    <a:pt x="1442249" y="282957"/>
                  </a:cubicBezTo>
                  <a:lnTo>
                    <a:pt x="62973" y="282957"/>
                  </a:lnTo>
                  <a:cubicBezTo>
                    <a:pt x="46272" y="282957"/>
                    <a:pt x="30254" y="276323"/>
                    <a:pt x="18444" y="264513"/>
                  </a:cubicBezTo>
                  <a:cubicBezTo>
                    <a:pt x="6635" y="252703"/>
                    <a:pt x="0" y="236686"/>
                    <a:pt x="0" y="219984"/>
                  </a:cubicBezTo>
                  <a:lnTo>
                    <a:pt x="0" y="62973"/>
                  </a:lnTo>
                  <a:cubicBezTo>
                    <a:pt x="0" y="46272"/>
                    <a:pt x="6635" y="30254"/>
                    <a:pt x="18444" y="18444"/>
                  </a:cubicBezTo>
                  <a:cubicBezTo>
                    <a:pt x="30254" y="6635"/>
                    <a:pt x="46272" y="0"/>
                    <a:pt x="62973" y="0"/>
                  </a:cubicBezTo>
                  <a:close/>
                </a:path>
              </a:pathLst>
            </a:custGeom>
            <a:solidFill>
              <a:srgbClr val="321313"/>
            </a:solidFill>
          </p:spPr>
        </p:sp>
        <p:sp>
          <p:nvSpPr>
            <p:cNvPr name="TextBox 10" id="10"/>
            <p:cNvSpPr txBox="true"/>
            <p:nvPr/>
          </p:nvSpPr>
          <p:spPr>
            <a:xfrm>
              <a:off x="0" y="-38100"/>
              <a:ext cx="1505222" cy="321057"/>
            </a:xfrm>
            <a:prstGeom prst="rect">
              <a:avLst/>
            </a:prstGeom>
          </p:spPr>
          <p:txBody>
            <a:bodyPr anchor="ctr" rtlCol="false" tIns="57725" lIns="57725" bIns="57725" rIns="57725"/>
            <a:lstStyle/>
            <a:p>
              <a:pPr algn="ctr">
                <a:lnSpc>
                  <a:spcPts val="1959"/>
                </a:lnSpc>
                <a:spcBef>
                  <a:spcPct val="0"/>
                </a:spcBef>
              </a:pPr>
            </a:p>
          </p:txBody>
        </p:sp>
      </p:grpSp>
      <p:grpSp>
        <p:nvGrpSpPr>
          <p:cNvPr name="Group 11" id="11"/>
          <p:cNvGrpSpPr/>
          <p:nvPr/>
        </p:nvGrpSpPr>
        <p:grpSpPr>
          <a:xfrm rot="0">
            <a:off x="580401" y="283308"/>
            <a:ext cx="4379535" cy="761140"/>
            <a:chOff x="0" y="0"/>
            <a:chExt cx="1668044" cy="289897"/>
          </a:xfrm>
        </p:grpSpPr>
        <p:sp>
          <p:nvSpPr>
            <p:cNvPr name="Freeform 12" id="12"/>
            <p:cNvSpPr/>
            <p:nvPr/>
          </p:nvSpPr>
          <p:spPr>
            <a:xfrm flipH="false" flipV="false" rot="0">
              <a:off x="0" y="0"/>
              <a:ext cx="1668044" cy="289897"/>
            </a:xfrm>
            <a:custGeom>
              <a:avLst/>
              <a:gdLst/>
              <a:ahLst/>
              <a:cxnLst/>
              <a:rect r="r" b="b" t="t" l="l"/>
              <a:pathLst>
                <a:path h="289897" w="1668044">
                  <a:moveTo>
                    <a:pt x="63639" y="0"/>
                  </a:moveTo>
                  <a:lnTo>
                    <a:pt x="1604405" y="0"/>
                  </a:lnTo>
                  <a:cubicBezTo>
                    <a:pt x="1639552" y="0"/>
                    <a:pt x="1668044" y="28492"/>
                    <a:pt x="1668044" y="63639"/>
                  </a:cubicBezTo>
                  <a:lnTo>
                    <a:pt x="1668044" y="226258"/>
                  </a:lnTo>
                  <a:cubicBezTo>
                    <a:pt x="1668044" y="243137"/>
                    <a:pt x="1661339" y="259323"/>
                    <a:pt x="1649405" y="271258"/>
                  </a:cubicBezTo>
                  <a:cubicBezTo>
                    <a:pt x="1637470" y="283193"/>
                    <a:pt x="1621283" y="289897"/>
                    <a:pt x="1604405" y="289897"/>
                  </a:cubicBezTo>
                  <a:lnTo>
                    <a:pt x="63639" y="289897"/>
                  </a:lnTo>
                  <a:cubicBezTo>
                    <a:pt x="46761" y="289897"/>
                    <a:pt x="30574" y="283193"/>
                    <a:pt x="18639" y="271258"/>
                  </a:cubicBezTo>
                  <a:cubicBezTo>
                    <a:pt x="6705" y="259323"/>
                    <a:pt x="0" y="243137"/>
                    <a:pt x="0" y="226258"/>
                  </a:cubicBezTo>
                  <a:lnTo>
                    <a:pt x="0" y="63639"/>
                  </a:lnTo>
                  <a:cubicBezTo>
                    <a:pt x="0" y="46761"/>
                    <a:pt x="6705" y="30574"/>
                    <a:pt x="18639" y="18639"/>
                  </a:cubicBezTo>
                  <a:cubicBezTo>
                    <a:pt x="30574" y="6705"/>
                    <a:pt x="46761" y="0"/>
                    <a:pt x="63639" y="0"/>
                  </a:cubicBezTo>
                  <a:close/>
                </a:path>
              </a:pathLst>
            </a:custGeom>
            <a:solidFill>
              <a:srgbClr val="B6A77A"/>
            </a:solidFill>
            <a:ln cap="rnd">
              <a:noFill/>
              <a:prstDash val="solid"/>
              <a:round/>
            </a:ln>
          </p:spPr>
        </p:sp>
        <p:sp>
          <p:nvSpPr>
            <p:cNvPr name="TextBox 13" id="13"/>
            <p:cNvSpPr txBox="true"/>
            <p:nvPr/>
          </p:nvSpPr>
          <p:spPr>
            <a:xfrm>
              <a:off x="0" y="-38100"/>
              <a:ext cx="1668044" cy="327997"/>
            </a:xfrm>
            <a:prstGeom prst="rect">
              <a:avLst/>
            </a:prstGeom>
          </p:spPr>
          <p:txBody>
            <a:bodyPr anchor="ctr" rtlCol="false" tIns="57725" lIns="57725" bIns="57725" rIns="57725"/>
            <a:lstStyle/>
            <a:p>
              <a:pPr algn="ctr">
                <a:lnSpc>
                  <a:spcPts val="1959"/>
                </a:lnSpc>
                <a:spcBef>
                  <a:spcPct val="0"/>
                </a:spcBef>
              </a:pPr>
            </a:p>
          </p:txBody>
        </p:sp>
      </p:grpSp>
      <p:sp>
        <p:nvSpPr>
          <p:cNvPr name="Freeform 14" id="14"/>
          <p:cNvSpPr/>
          <p:nvPr/>
        </p:nvSpPr>
        <p:spPr>
          <a:xfrm flipH="false" flipV="false" rot="0">
            <a:off x="7045877" y="6813070"/>
            <a:ext cx="2163543" cy="365835"/>
          </a:xfrm>
          <a:custGeom>
            <a:avLst/>
            <a:gdLst/>
            <a:ahLst/>
            <a:cxnLst/>
            <a:rect r="r" b="b" t="t" l="l"/>
            <a:pathLst>
              <a:path h="365835" w="2163543">
                <a:moveTo>
                  <a:pt x="0" y="0"/>
                </a:moveTo>
                <a:lnTo>
                  <a:pt x="2163543" y="0"/>
                </a:lnTo>
                <a:lnTo>
                  <a:pt x="2163543" y="365835"/>
                </a:lnTo>
                <a:lnTo>
                  <a:pt x="0" y="36583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5" id="15"/>
          <p:cNvSpPr/>
          <p:nvPr/>
        </p:nvSpPr>
        <p:spPr>
          <a:xfrm flipH="false" flipV="false" rot="0">
            <a:off x="8296003" y="-131161"/>
            <a:ext cx="1590077" cy="1590077"/>
          </a:xfrm>
          <a:custGeom>
            <a:avLst/>
            <a:gdLst/>
            <a:ahLst/>
            <a:cxnLst/>
            <a:rect r="r" b="b" t="t" l="l"/>
            <a:pathLst>
              <a:path h="1590077" w="1590077">
                <a:moveTo>
                  <a:pt x="0" y="0"/>
                </a:moveTo>
                <a:lnTo>
                  <a:pt x="1590077" y="0"/>
                </a:lnTo>
                <a:lnTo>
                  <a:pt x="1590077" y="1590077"/>
                </a:lnTo>
                <a:lnTo>
                  <a:pt x="0" y="1590077"/>
                </a:lnTo>
                <a:lnTo>
                  <a:pt x="0" y="0"/>
                </a:lnTo>
                <a:close/>
              </a:path>
            </a:pathLst>
          </a:custGeom>
          <a:blipFill>
            <a:blip r:embed="rId4"/>
            <a:stretch>
              <a:fillRect l="0" t="0" r="0" b="0"/>
            </a:stretch>
          </a:blipFill>
        </p:spPr>
      </p:sp>
      <p:sp>
        <p:nvSpPr>
          <p:cNvPr name="Freeform 16" id="16"/>
          <p:cNvSpPr/>
          <p:nvPr/>
        </p:nvSpPr>
        <p:spPr>
          <a:xfrm flipH="false" flipV="false" rot="0">
            <a:off x="580401" y="1890229"/>
            <a:ext cx="7073279" cy="4922841"/>
          </a:xfrm>
          <a:custGeom>
            <a:avLst/>
            <a:gdLst/>
            <a:ahLst/>
            <a:cxnLst/>
            <a:rect r="r" b="b" t="t" l="l"/>
            <a:pathLst>
              <a:path h="4922841" w="7073279">
                <a:moveTo>
                  <a:pt x="0" y="0"/>
                </a:moveTo>
                <a:lnTo>
                  <a:pt x="7073279" y="0"/>
                </a:lnTo>
                <a:lnTo>
                  <a:pt x="7073279" y="4922841"/>
                </a:lnTo>
                <a:lnTo>
                  <a:pt x="0" y="4922841"/>
                </a:lnTo>
                <a:lnTo>
                  <a:pt x="0" y="0"/>
                </a:lnTo>
                <a:close/>
              </a:path>
            </a:pathLst>
          </a:custGeom>
          <a:blipFill>
            <a:blip r:embed="rId5"/>
            <a:stretch>
              <a:fillRect l="0" t="-827" r="0" b="-827"/>
            </a:stretch>
          </a:blipFill>
        </p:spPr>
      </p:sp>
      <p:sp>
        <p:nvSpPr>
          <p:cNvPr name="TextBox 17" id="17"/>
          <p:cNvSpPr txBox="true"/>
          <p:nvPr/>
        </p:nvSpPr>
        <p:spPr>
          <a:xfrm rot="0">
            <a:off x="731520" y="435708"/>
            <a:ext cx="4228416" cy="563482"/>
          </a:xfrm>
          <a:prstGeom prst="rect">
            <a:avLst/>
          </a:prstGeom>
        </p:spPr>
        <p:txBody>
          <a:bodyPr anchor="t" rtlCol="false" tIns="0" lIns="0" bIns="0" rIns="0">
            <a:spAutoFit/>
          </a:bodyPr>
          <a:lstStyle/>
          <a:p>
            <a:pPr algn="l">
              <a:lnSpc>
                <a:spcPts val="3945"/>
              </a:lnSpc>
            </a:pPr>
            <a:r>
              <a:rPr lang="en-US" sz="4697">
                <a:solidFill>
                  <a:srgbClr val="FFFFFF"/>
                </a:solidFill>
                <a:latin typeface="Yeseva One"/>
                <a:ea typeface="Yeseva One"/>
                <a:cs typeface="Yeseva One"/>
                <a:sym typeface="Yeseva One"/>
              </a:rPr>
              <a:t>Phương pháp</a:t>
            </a:r>
          </a:p>
        </p:txBody>
      </p:sp>
      <p:sp>
        <p:nvSpPr>
          <p:cNvPr name="TextBox 18" id="18"/>
          <p:cNvSpPr txBox="true"/>
          <p:nvPr/>
        </p:nvSpPr>
        <p:spPr>
          <a:xfrm rot="0">
            <a:off x="580401" y="1450801"/>
            <a:ext cx="4837027" cy="339725"/>
          </a:xfrm>
          <a:prstGeom prst="rect">
            <a:avLst/>
          </a:prstGeom>
        </p:spPr>
        <p:txBody>
          <a:bodyPr anchor="t" rtlCol="false" tIns="0" lIns="0" bIns="0" rIns="0">
            <a:spAutoFit/>
          </a:bodyPr>
          <a:lstStyle/>
          <a:p>
            <a:pPr algn="l">
              <a:lnSpc>
                <a:spcPts val="2499"/>
              </a:lnSpc>
            </a:pPr>
            <a:r>
              <a:rPr lang="en-US" sz="2499">
                <a:solidFill>
                  <a:srgbClr val="000000"/>
                </a:solidFill>
                <a:latin typeface="Yeseva One"/>
                <a:ea typeface="Yeseva One"/>
                <a:cs typeface="Yeseva One"/>
                <a:sym typeface="Yeseva One"/>
              </a:rPr>
              <a:t>Dataset và tiền xử lý</a:t>
            </a:r>
          </a:p>
        </p:txBody>
      </p:sp>
      <p:sp>
        <p:nvSpPr>
          <p:cNvPr name="TextBox 19" id="19"/>
          <p:cNvSpPr txBox="true"/>
          <p:nvPr/>
        </p:nvSpPr>
        <p:spPr>
          <a:xfrm rot="0">
            <a:off x="9351042" y="6980468"/>
            <a:ext cx="402558" cy="349249"/>
          </a:xfrm>
          <a:prstGeom prst="rect">
            <a:avLst/>
          </a:prstGeom>
        </p:spPr>
        <p:txBody>
          <a:bodyPr anchor="t" rtlCol="false" tIns="0" lIns="0" bIns="0" rIns="0">
            <a:spAutoFit/>
          </a:bodyPr>
          <a:lstStyle/>
          <a:p>
            <a:pPr algn="ctr">
              <a:lnSpc>
                <a:spcPts val="2800"/>
              </a:lnSpc>
            </a:pPr>
            <a:r>
              <a:rPr lang="en-US" sz="2000" b="true">
                <a:solidFill>
                  <a:srgbClr val="000000"/>
                </a:solidFill>
                <a:latin typeface="Canva Sans Bold"/>
                <a:ea typeface="Canva Sans Bold"/>
                <a:cs typeface="Canva Sans Bold"/>
                <a:sym typeface="Canva Sans Bold"/>
              </a:rPr>
              <a:t>20  </a:t>
            </a:r>
          </a:p>
        </p:txBody>
      </p:sp>
      <p:sp>
        <p:nvSpPr>
          <p:cNvPr name="TextBox 20" id="20"/>
          <p:cNvSpPr txBox="true"/>
          <p:nvPr/>
        </p:nvSpPr>
        <p:spPr>
          <a:xfrm rot="0">
            <a:off x="7725881" y="6345555"/>
            <a:ext cx="1826440" cy="466725"/>
          </a:xfrm>
          <a:prstGeom prst="rect">
            <a:avLst/>
          </a:prstGeom>
        </p:spPr>
        <p:txBody>
          <a:bodyPr anchor="t" rtlCol="false" tIns="0" lIns="0" bIns="0" rIns="0">
            <a:spAutoFit/>
          </a:bodyPr>
          <a:lstStyle/>
          <a:p>
            <a:pPr algn="just">
              <a:lnSpc>
                <a:spcPts val="1949"/>
              </a:lnSpc>
            </a:pPr>
            <a:r>
              <a:rPr lang="en-US" sz="1499" i="true">
                <a:solidFill>
                  <a:srgbClr val="000000"/>
                </a:solidFill>
                <a:latin typeface="Playfair Display Italics"/>
                <a:ea typeface="Playfair Display Italics"/>
                <a:cs typeface="Playfair Display Italics"/>
                <a:sym typeface="Playfair Display Italics"/>
              </a:rPr>
              <a:t>(Hình 2: </a:t>
            </a:r>
          </a:p>
          <a:p>
            <a:pPr algn="just">
              <a:lnSpc>
                <a:spcPts val="1949"/>
              </a:lnSpc>
            </a:pPr>
            <a:r>
              <a:rPr lang="en-US" sz="1499" i="true">
                <a:solidFill>
                  <a:srgbClr val="000000"/>
                </a:solidFill>
                <a:latin typeface="Playfair Display Italics"/>
                <a:ea typeface="Playfair Display Italics"/>
                <a:cs typeface="Playfair Display Italics"/>
                <a:sym typeface="Playfair Display Italics"/>
              </a:rPr>
              <a:t>Tổng quan </a:t>
            </a:r>
            <a:r>
              <a:rPr lang="en-US" sz="1499" i="true">
                <a:solidFill>
                  <a:srgbClr val="000000"/>
                </a:solidFill>
                <a:latin typeface="Playfair Display Italics"/>
                <a:ea typeface="Playfair Display Italics"/>
                <a:cs typeface="Playfair Display Italics"/>
                <a:sym typeface="Playfair Display Italics"/>
              </a:rPr>
              <a:t>Dataset</a:t>
            </a:r>
            <a:r>
              <a:rPr lang="en-US" sz="1499" i="true">
                <a:solidFill>
                  <a:srgbClr val="000000"/>
                </a:solidFill>
                <a:latin typeface="Playfair Display Italics"/>
                <a:ea typeface="Playfair Display Italics"/>
                <a:cs typeface="Playfair Display Italics"/>
                <a:sym typeface="Playfair Display Italics"/>
              </a:rPr>
              <a:t>)</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bg>
      <p:bgPr>
        <a:solidFill>
          <a:srgbClr val="F9F5F0"/>
        </a:solidFill>
      </p:bgPr>
    </p:bg>
    <p:spTree>
      <p:nvGrpSpPr>
        <p:cNvPr id="1" name=""/>
        <p:cNvGrpSpPr/>
        <p:nvPr/>
      </p:nvGrpSpPr>
      <p:grpSpPr>
        <a:xfrm>
          <a:off x="0" y="0"/>
          <a:ext cx="0" cy="0"/>
          <a:chOff x="0" y="0"/>
          <a:chExt cx="0" cy="0"/>
        </a:xfrm>
      </p:grpSpPr>
      <p:grpSp>
        <p:nvGrpSpPr>
          <p:cNvPr name="Group 2" id="2"/>
          <p:cNvGrpSpPr/>
          <p:nvPr/>
        </p:nvGrpSpPr>
        <p:grpSpPr>
          <a:xfrm rot="0">
            <a:off x="-946993" y="6049512"/>
            <a:ext cx="2258786" cy="2258786"/>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4991A">
                <a:alpha val="14902"/>
              </a:srgbClr>
            </a:solidFill>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1959"/>
                </a:lnSpc>
              </a:pPr>
            </a:p>
          </p:txBody>
        </p:sp>
      </p:grpSp>
      <p:grpSp>
        <p:nvGrpSpPr>
          <p:cNvPr name="Group 5" id="5"/>
          <p:cNvGrpSpPr/>
          <p:nvPr/>
        </p:nvGrpSpPr>
        <p:grpSpPr>
          <a:xfrm rot="0">
            <a:off x="8227042" y="-846085"/>
            <a:ext cx="2258786" cy="2258786"/>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4991A">
                <a:alpha val="14902"/>
              </a:srgbClr>
            </a:solidFill>
          </p:spPr>
        </p:sp>
        <p:sp>
          <p:nvSpPr>
            <p:cNvPr name="TextBox 7" id="7"/>
            <p:cNvSpPr txBox="true"/>
            <p:nvPr/>
          </p:nvSpPr>
          <p:spPr>
            <a:xfrm>
              <a:off x="76200" y="38100"/>
              <a:ext cx="660400" cy="698500"/>
            </a:xfrm>
            <a:prstGeom prst="rect">
              <a:avLst/>
            </a:prstGeom>
          </p:spPr>
          <p:txBody>
            <a:bodyPr anchor="ctr" rtlCol="false" tIns="50800" lIns="50800" bIns="50800" rIns="50800"/>
            <a:lstStyle/>
            <a:p>
              <a:pPr algn="ctr">
                <a:lnSpc>
                  <a:spcPts val="1959"/>
                </a:lnSpc>
              </a:pPr>
            </a:p>
          </p:txBody>
        </p:sp>
      </p:grpSp>
      <p:grpSp>
        <p:nvGrpSpPr>
          <p:cNvPr name="Group 8" id="8"/>
          <p:cNvGrpSpPr/>
          <p:nvPr/>
        </p:nvGrpSpPr>
        <p:grpSpPr>
          <a:xfrm rot="0">
            <a:off x="649289" y="378225"/>
            <a:ext cx="4425848" cy="831988"/>
            <a:chOff x="0" y="0"/>
            <a:chExt cx="1505222" cy="282957"/>
          </a:xfrm>
        </p:grpSpPr>
        <p:sp>
          <p:nvSpPr>
            <p:cNvPr name="Freeform 9" id="9"/>
            <p:cNvSpPr/>
            <p:nvPr/>
          </p:nvSpPr>
          <p:spPr>
            <a:xfrm flipH="false" flipV="false" rot="0">
              <a:off x="0" y="0"/>
              <a:ext cx="1505222" cy="282957"/>
            </a:xfrm>
            <a:custGeom>
              <a:avLst/>
              <a:gdLst/>
              <a:ahLst/>
              <a:cxnLst/>
              <a:rect r="r" b="b" t="t" l="l"/>
              <a:pathLst>
                <a:path h="282957" w="1505222">
                  <a:moveTo>
                    <a:pt x="62973" y="0"/>
                  </a:moveTo>
                  <a:lnTo>
                    <a:pt x="1442249" y="0"/>
                  </a:lnTo>
                  <a:cubicBezTo>
                    <a:pt x="1458951" y="0"/>
                    <a:pt x="1474968" y="6635"/>
                    <a:pt x="1486778" y="18444"/>
                  </a:cubicBezTo>
                  <a:cubicBezTo>
                    <a:pt x="1498588" y="30254"/>
                    <a:pt x="1505222" y="46272"/>
                    <a:pt x="1505222" y="62973"/>
                  </a:cubicBezTo>
                  <a:lnTo>
                    <a:pt x="1505222" y="219984"/>
                  </a:lnTo>
                  <a:cubicBezTo>
                    <a:pt x="1505222" y="254763"/>
                    <a:pt x="1477028" y="282957"/>
                    <a:pt x="1442249" y="282957"/>
                  </a:cubicBezTo>
                  <a:lnTo>
                    <a:pt x="62973" y="282957"/>
                  </a:lnTo>
                  <a:cubicBezTo>
                    <a:pt x="46272" y="282957"/>
                    <a:pt x="30254" y="276323"/>
                    <a:pt x="18444" y="264513"/>
                  </a:cubicBezTo>
                  <a:cubicBezTo>
                    <a:pt x="6635" y="252703"/>
                    <a:pt x="0" y="236686"/>
                    <a:pt x="0" y="219984"/>
                  </a:cubicBezTo>
                  <a:lnTo>
                    <a:pt x="0" y="62973"/>
                  </a:lnTo>
                  <a:cubicBezTo>
                    <a:pt x="0" y="46272"/>
                    <a:pt x="6635" y="30254"/>
                    <a:pt x="18444" y="18444"/>
                  </a:cubicBezTo>
                  <a:cubicBezTo>
                    <a:pt x="30254" y="6635"/>
                    <a:pt x="46272" y="0"/>
                    <a:pt x="62973" y="0"/>
                  </a:cubicBezTo>
                  <a:close/>
                </a:path>
              </a:pathLst>
            </a:custGeom>
            <a:solidFill>
              <a:srgbClr val="321313"/>
            </a:solidFill>
          </p:spPr>
        </p:sp>
        <p:sp>
          <p:nvSpPr>
            <p:cNvPr name="TextBox 10" id="10"/>
            <p:cNvSpPr txBox="true"/>
            <p:nvPr/>
          </p:nvSpPr>
          <p:spPr>
            <a:xfrm>
              <a:off x="0" y="-38100"/>
              <a:ext cx="1505222" cy="321057"/>
            </a:xfrm>
            <a:prstGeom prst="rect">
              <a:avLst/>
            </a:prstGeom>
          </p:spPr>
          <p:txBody>
            <a:bodyPr anchor="ctr" rtlCol="false" tIns="57725" lIns="57725" bIns="57725" rIns="57725"/>
            <a:lstStyle/>
            <a:p>
              <a:pPr algn="ctr">
                <a:lnSpc>
                  <a:spcPts val="1959"/>
                </a:lnSpc>
                <a:spcBef>
                  <a:spcPct val="0"/>
                </a:spcBef>
              </a:pPr>
            </a:p>
          </p:txBody>
        </p:sp>
      </p:grpSp>
      <p:grpSp>
        <p:nvGrpSpPr>
          <p:cNvPr name="Group 11" id="11"/>
          <p:cNvGrpSpPr/>
          <p:nvPr/>
        </p:nvGrpSpPr>
        <p:grpSpPr>
          <a:xfrm rot="0">
            <a:off x="580401" y="283308"/>
            <a:ext cx="4379535" cy="761140"/>
            <a:chOff x="0" y="0"/>
            <a:chExt cx="1668044" cy="289897"/>
          </a:xfrm>
        </p:grpSpPr>
        <p:sp>
          <p:nvSpPr>
            <p:cNvPr name="Freeform 12" id="12"/>
            <p:cNvSpPr/>
            <p:nvPr/>
          </p:nvSpPr>
          <p:spPr>
            <a:xfrm flipH="false" flipV="false" rot="0">
              <a:off x="0" y="0"/>
              <a:ext cx="1668044" cy="289897"/>
            </a:xfrm>
            <a:custGeom>
              <a:avLst/>
              <a:gdLst/>
              <a:ahLst/>
              <a:cxnLst/>
              <a:rect r="r" b="b" t="t" l="l"/>
              <a:pathLst>
                <a:path h="289897" w="1668044">
                  <a:moveTo>
                    <a:pt x="63639" y="0"/>
                  </a:moveTo>
                  <a:lnTo>
                    <a:pt x="1604405" y="0"/>
                  </a:lnTo>
                  <a:cubicBezTo>
                    <a:pt x="1639552" y="0"/>
                    <a:pt x="1668044" y="28492"/>
                    <a:pt x="1668044" y="63639"/>
                  </a:cubicBezTo>
                  <a:lnTo>
                    <a:pt x="1668044" y="226258"/>
                  </a:lnTo>
                  <a:cubicBezTo>
                    <a:pt x="1668044" y="243137"/>
                    <a:pt x="1661339" y="259323"/>
                    <a:pt x="1649405" y="271258"/>
                  </a:cubicBezTo>
                  <a:cubicBezTo>
                    <a:pt x="1637470" y="283193"/>
                    <a:pt x="1621283" y="289897"/>
                    <a:pt x="1604405" y="289897"/>
                  </a:cubicBezTo>
                  <a:lnTo>
                    <a:pt x="63639" y="289897"/>
                  </a:lnTo>
                  <a:cubicBezTo>
                    <a:pt x="46761" y="289897"/>
                    <a:pt x="30574" y="283193"/>
                    <a:pt x="18639" y="271258"/>
                  </a:cubicBezTo>
                  <a:cubicBezTo>
                    <a:pt x="6705" y="259323"/>
                    <a:pt x="0" y="243137"/>
                    <a:pt x="0" y="226258"/>
                  </a:cubicBezTo>
                  <a:lnTo>
                    <a:pt x="0" y="63639"/>
                  </a:lnTo>
                  <a:cubicBezTo>
                    <a:pt x="0" y="46761"/>
                    <a:pt x="6705" y="30574"/>
                    <a:pt x="18639" y="18639"/>
                  </a:cubicBezTo>
                  <a:cubicBezTo>
                    <a:pt x="30574" y="6705"/>
                    <a:pt x="46761" y="0"/>
                    <a:pt x="63639" y="0"/>
                  </a:cubicBezTo>
                  <a:close/>
                </a:path>
              </a:pathLst>
            </a:custGeom>
            <a:solidFill>
              <a:srgbClr val="B6A77A"/>
            </a:solidFill>
            <a:ln cap="rnd">
              <a:noFill/>
              <a:prstDash val="solid"/>
              <a:round/>
            </a:ln>
          </p:spPr>
        </p:sp>
        <p:sp>
          <p:nvSpPr>
            <p:cNvPr name="TextBox 13" id="13"/>
            <p:cNvSpPr txBox="true"/>
            <p:nvPr/>
          </p:nvSpPr>
          <p:spPr>
            <a:xfrm>
              <a:off x="0" y="-38100"/>
              <a:ext cx="1668044" cy="327997"/>
            </a:xfrm>
            <a:prstGeom prst="rect">
              <a:avLst/>
            </a:prstGeom>
          </p:spPr>
          <p:txBody>
            <a:bodyPr anchor="ctr" rtlCol="false" tIns="57725" lIns="57725" bIns="57725" rIns="57725"/>
            <a:lstStyle/>
            <a:p>
              <a:pPr algn="ctr">
                <a:lnSpc>
                  <a:spcPts val="1959"/>
                </a:lnSpc>
                <a:spcBef>
                  <a:spcPct val="0"/>
                </a:spcBef>
              </a:pPr>
            </a:p>
          </p:txBody>
        </p:sp>
      </p:grpSp>
      <p:sp>
        <p:nvSpPr>
          <p:cNvPr name="Freeform 14" id="14"/>
          <p:cNvSpPr/>
          <p:nvPr/>
        </p:nvSpPr>
        <p:spPr>
          <a:xfrm flipH="false" flipV="false" rot="0">
            <a:off x="7045877" y="6813070"/>
            <a:ext cx="2163543" cy="365835"/>
          </a:xfrm>
          <a:custGeom>
            <a:avLst/>
            <a:gdLst/>
            <a:ahLst/>
            <a:cxnLst/>
            <a:rect r="r" b="b" t="t" l="l"/>
            <a:pathLst>
              <a:path h="365835" w="2163543">
                <a:moveTo>
                  <a:pt x="0" y="0"/>
                </a:moveTo>
                <a:lnTo>
                  <a:pt x="2163543" y="0"/>
                </a:lnTo>
                <a:lnTo>
                  <a:pt x="2163543" y="365835"/>
                </a:lnTo>
                <a:lnTo>
                  <a:pt x="0" y="36583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5" id="15"/>
          <p:cNvSpPr/>
          <p:nvPr/>
        </p:nvSpPr>
        <p:spPr>
          <a:xfrm flipH="false" flipV="false" rot="0">
            <a:off x="8296003" y="-131161"/>
            <a:ext cx="1590077" cy="1590077"/>
          </a:xfrm>
          <a:custGeom>
            <a:avLst/>
            <a:gdLst/>
            <a:ahLst/>
            <a:cxnLst/>
            <a:rect r="r" b="b" t="t" l="l"/>
            <a:pathLst>
              <a:path h="1590077" w="1590077">
                <a:moveTo>
                  <a:pt x="0" y="0"/>
                </a:moveTo>
                <a:lnTo>
                  <a:pt x="1590077" y="0"/>
                </a:lnTo>
                <a:lnTo>
                  <a:pt x="1590077" y="1590077"/>
                </a:lnTo>
                <a:lnTo>
                  <a:pt x="0" y="1590077"/>
                </a:lnTo>
                <a:lnTo>
                  <a:pt x="0" y="0"/>
                </a:lnTo>
                <a:close/>
              </a:path>
            </a:pathLst>
          </a:custGeom>
          <a:blipFill>
            <a:blip r:embed="rId4"/>
            <a:stretch>
              <a:fillRect l="0" t="0" r="0" b="0"/>
            </a:stretch>
          </a:blipFill>
        </p:spPr>
      </p:sp>
      <p:sp>
        <p:nvSpPr>
          <p:cNvPr name="Freeform 16" id="16"/>
          <p:cNvSpPr/>
          <p:nvPr/>
        </p:nvSpPr>
        <p:spPr>
          <a:xfrm flipH="false" flipV="false" rot="0">
            <a:off x="580401" y="1890229"/>
            <a:ext cx="7073279" cy="4922841"/>
          </a:xfrm>
          <a:custGeom>
            <a:avLst/>
            <a:gdLst/>
            <a:ahLst/>
            <a:cxnLst/>
            <a:rect r="r" b="b" t="t" l="l"/>
            <a:pathLst>
              <a:path h="4922841" w="7073279">
                <a:moveTo>
                  <a:pt x="0" y="0"/>
                </a:moveTo>
                <a:lnTo>
                  <a:pt x="7073279" y="0"/>
                </a:lnTo>
                <a:lnTo>
                  <a:pt x="7073279" y="4922841"/>
                </a:lnTo>
                <a:lnTo>
                  <a:pt x="0" y="4922841"/>
                </a:lnTo>
                <a:lnTo>
                  <a:pt x="0" y="0"/>
                </a:lnTo>
                <a:close/>
              </a:path>
            </a:pathLst>
          </a:custGeom>
          <a:blipFill>
            <a:blip r:embed="rId5"/>
            <a:stretch>
              <a:fillRect l="0" t="-827" r="0" b="-827"/>
            </a:stretch>
          </a:blipFill>
        </p:spPr>
      </p:sp>
      <p:sp>
        <p:nvSpPr>
          <p:cNvPr name="TextBox 17" id="17"/>
          <p:cNvSpPr txBox="true"/>
          <p:nvPr/>
        </p:nvSpPr>
        <p:spPr>
          <a:xfrm rot="0">
            <a:off x="731520" y="435708"/>
            <a:ext cx="4228416" cy="563482"/>
          </a:xfrm>
          <a:prstGeom prst="rect">
            <a:avLst/>
          </a:prstGeom>
        </p:spPr>
        <p:txBody>
          <a:bodyPr anchor="t" rtlCol="false" tIns="0" lIns="0" bIns="0" rIns="0">
            <a:spAutoFit/>
          </a:bodyPr>
          <a:lstStyle/>
          <a:p>
            <a:pPr algn="l">
              <a:lnSpc>
                <a:spcPts val="3945"/>
              </a:lnSpc>
            </a:pPr>
            <a:r>
              <a:rPr lang="en-US" sz="4697">
                <a:solidFill>
                  <a:srgbClr val="FFFFFF"/>
                </a:solidFill>
                <a:latin typeface="Yeseva One"/>
                <a:ea typeface="Yeseva One"/>
                <a:cs typeface="Yeseva One"/>
                <a:sym typeface="Yeseva One"/>
              </a:rPr>
              <a:t>Phương pháp</a:t>
            </a:r>
          </a:p>
        </p:txBody>
      </p:sp>
      <p:sp>
        <p:nvSpPr>
          <p:cNvPr name="TextBox 18" id="18"/>
          <p:cNvSpPr txBox="true"/>
          <p:nvPr/>
        </p:nvSpPr>
        <p:spPr>
          <a:xfrm rot="0">
            <a:off x="580401" y="1450801"/>
            <a:ext cx="4837027" cy="339725"/>
          </a:xfrm>
          <a:prstGeom prst="rect">
            <a:avLst/>
          </a:prstGeom>
        </p:spPr>
        <p:txBody>
          <a:bodyPr anchor="t" rtlCol="false" tIns="0" lIns="0" bIns="0" rIns="0">
            <a:spAutoFit/>
          </a:bodyPr>
          <a:lstStyle/>
          <a:p>
            <a:pPr algn="l">
              <a:lnSpc>
                <a:spcPts val="2499"/>
              </a:lnSpc>
            </a:pPr>
            <a:r>
              <a:rPr lang="en-US" sz="2499">
                <a:solidFill>
                  <a:srgbClr val="000000"/>
                </a:solidFill>
                <a:latin typeface="Yeseva One"/>
                <a:ea typeface="Yeseva One"/>
                <a:cs typeface="Yeseva One"/>
                <a:sym typeface="Yeseva One"/>
              </a:rPr>
              <a:t>Dataset và tiền xử lý</a:t>
            </a:r>
          </a:p>
        </p:txBody>
      </p:sp>
      <p:sp>
        <p:nvSpPr>
          <p:cNvPr name="TextBox 19" id="19"/>
          <p:cNvSpPr txBox="true"/>
          <p:nvPr/>
        </p:nvSpPr>
        <p:spPr>
          <a:xfrm rot="0">
            <a:off x="9351042" y="6980468"/>
            <a:ext cx="402558" cy="349249"/>
          </a:xfrm>
          <a:prstGeom prst="rect">
            <a:avLst/>
          </a:prstGeom>
        </p:spPr>
        <p:txBody>
          <a:bodyPr anchor="t" rtlCol="false" tIns="0" lIns="0" bIns="0" rIns="0">
            <a:spAutoFit/>
          </a:bodyPr>
          <a:lstStyle/>
          <a:p>
            <a:pPr algn="ctr">
              <a:lnSpc>
                <a:spcPts val="2800"/>
              </a:lnSpc>
            </a:pPr>
            <a:r>
              <a:rPr lang="en-US" sz="2000" b="true">
                <a:solidFill>
                  <a:srgbClr val="000000"/>
                </a:solidFill>
                <a:latin typeface="Canva Sans Bold"/>
                <a:ea typeface="Canva Sans Bold"/>
                <a:cs typeface="Canva Sans Bold"/>
                <a:sym typeface="Canva Sans Bold"/>
              </a:rPr>
              <a:t>21  </a:t>
            </a:r>
          </a:p>
        </p:txBody>
      </p:sp>
      <p:sp>
        <p:nvSpPr>
          <p:cNvPr name="TextBox 20" id="20"/>
          <p:cNvSpPr txBox="true"/>
          <p:nvPr/>
        </p:nvSpPr>
        <p:spPr>
          <a:xfrm rot="0">
            <a:off x="5827240" y="1323800"/>
            <a:ext cx="1826440" cy="466725"/>
          </a:xfrm>
          <a:prstGeom prst="rect">
            <a:avLst/>
          </a:prstGeom>
        </p:spPr>
        <p:txBody>
          <a:bodyPr anchor="t" rtlCol="false" tIns="0" lIns="0" bIns="0" rIns="0">
            <a:spAutoFit/>
          </a:bodyPr>
          <a:lstStyle/>
          <a:p>
            <a:pPr algn="just">
              <a:lnSpc>
                <a:spcPts val="1949"/>
              </a:lnSpc>
            </a:pPr>
            <a:r>
              <a:rPr lang="en-US" sz="1499" i="true">
                <a:solidFill>
                  <a:srgbClr val="000000"/>
                </a:solidFill>
                <a:latin typeface="Playfair Display Italics"/>
                <a:ea typeface="Playfair Display Italics"/>
                <a:cs typeface="Playfair Display Italics"/>
                <a:sym typeface="Playfair Display Italics"/>
              </a:rPr>
              <a:t>(Hình 2: </a:t>
            </a:r>
          </a:p>
          <a:p>
            <a:pPr algn="just">
              <a:lnSpc>
                <a:spcPts val="1949"/>
              </a:lnSpc>
            </a:pPr>
            <a:r>
              <a:rPr lang="en-US" sz="1499" i="true">
                <a:solidFill>
                  <a:srgbClr val="000000"/>
                </a:solidFill>
                <a:latin typeface="Playfair Display Italics"/>
                <a:ea typeface="Playfair Display Italics"/>
                <a:cs typeface="Playfair Display Italics"/>
                <a:sym typeface="Playfair Display Italics"/>
              </a:rPr>
              <a:t>Tổng quan </a:t>
            </a:r>
            <a:r>
              <a:rPr lang="en-US" sz="1499" i="true">
                <a:solidFill>
                  <a:srgbClr val="000000"/>
                </a:solidFill>
                <a:latin typeface="Playfair Display Italics"/>
                <a:ea typeface="Playfair Display Italics"/>
                <a:cs typeface="Playfair Display Italics"/>
                <a:sym typeface="Playfair Display Italics"/>
              </a:rPr>
              <a:t>Dataset</a:t>
            </a:r>
            <a:r>
              <a:rPr lang="en-US" sz="1499" i="true">
                <a:solidFill>
                  <a:srgbClr val="000000"/>
                </a:solidFill>
                <a:latin typeface="Playfair Display Italics"/>
                <a:ea typeface="Playfair Display Italics"/>
                <a:cs typeface="Playfair Display Italics"/>
                <a:sym typeface="Playfair Display Italics"/>
              </a:rPr>
              <a:t>)</a:t>
            </a:r>
          </a:p>
        </p:txBody>
      </p:sp>
      <p:sp>
        <p:nvSpPr>
          <p:cNvPr name="TextBox 21" id="21"/>
          <p:cNvSpPr txBox="true"/>
          <p:nvPr/>
        </p:nvSpPr>
        <p:spPr>
          <a:xfrm rot="0">
            <a:off x="7822840" y="1871179"/>
            <a:ext cx="1826440" cy="586740"/>
          </a:xfrm>
          <a:prstGeom prst="rect">
            <a:avLst/>
          </a:prstGeom>
        </p:spPr>
        <p:txBody>
          <a:bodyPr anchor="t" rtlCol="false" tIns="0" lIns="0" bIns="0" rIns="0">
            <a:spAutoFit/>
          </a:bodyPr>
          <a:lstStyle/>
          <a:p>
            <a:pPr algn="l">
              <a:lnSpc>
                <a:spcPts val="2339"/>
              </a:lnSpc>
            </a:pPr>
            <a:r>
              <a:rPr lang="en-US" sz="1799">
                <a:solidFill>
                  <a:srgbClr val="000000"/>
                </a:solidFill>
                <a:latin typeface="Playfair Display"/>
                <a:ea typeface="Playfair Display"/>
                <a:cs typeface="Playfair Display"/>
                <a:sym typeface="Playfair Display"/>
              </a:rPr>
              <a:t>10 nhiệm vụ phân đoạn.</a:t>
            </a:r>
          </a:p>
        </p:txBody>
      </p:sp>
      <p:sp>
        <p:nvSpPr>
          <p:cNvPr name="TextBox 22" id="22"/>
          <p:cNvSpPr txBox="true"/>
          <p:nvPr/>
        </p:nvSpPr>
        <p:spPr>
          <a:xfrm rot="0">
            <a:off x="7822840" y="2617904"/>
            <a:ext cx="1826440" cy="3834765"/>
          </a:xfrm>
          <a:prstGeom prst="rect">
            <a:avLst/>
          </a:prstGeom>
        </p:spPr>
        <p:txBody>
          <a:bodyPr anchor="t" rtlCol="false" tIns="0" lIns="0" bIns="0" rIns="0">
            <a:spAutoFit/>
          </a:bodyPr>
          <a:lstStyle/>
          <a:p>
            <a:pPr algn="l">
              <a:lnSpc>
                <a:spcPts val="2339"/>
              </a:lnSpc>
            </a:pPr>
            <a:r>
              <a:rPr lang="en-US" sz="1799">
                <a:solidFill>
                  <a:srgbClr val="000000"/>
                </a:solidFill>
                <a:latin typeface="Playfair Display"/>
                <a:ea typeface="Playfair Display"/>
                <a:cs typeface="Playfair Display"/>
                <a:sym typeface="Playfair Display"/>
              </a:rPr>
              <a:t>Định dạng từ hình ảnh </a:t>
            </a:r>
            <a:r>
              <a:rPr lang="en-US" sz="1799" i="true" b="true">
                <a:solidFill>
                  <a:srgbClr val="82502E"/>
                </a:solidFill>
                <a:latin typeface="Playfair Display Bold Italics"/>
                <a:ea typeface="Playfair Display Bold Italics"/>
                <a:cs typeface="Playfair Display Bold Italics"/>
                <a:sym typeface="Playfair Display Bold Italics"/>
              </a:rPr>
              <a:t>DICOM </a:t>
            </a:r>
            <a:r>
              <a:rPr lang="en-US" sz="1799">
                <a:solidFill>
                  <a:srgbClr val="000000"/>
                </a:solidFill>
                <a:latin typeface="Playfair Display"/>
                <a:ea typeface="Playfair Display"/>
                <a:cs typeface="Playfair Display"/>
                <a:sym typeface="Playfair Display"/>
              </a:rPr>
              <a:t>tiêu chuẩn sang hình ảnh </a:t>
            </a:r>
            <a:r>
              <a:rPr lang="en-US" sz="1799" i="true" b="true">
                <a:solidFill>
                  <a:srgbClr val="82502E"/>
                </a:solidFill>
                <a:latin typeface="Playfair Display Bold Italics"/>
                <a:ea typeface="Playfair Display Bold Italics"/>
                <a:cs typeface="Playfair Display Bold Italics"/>
                <a:sym typeface="Playfair Display Bold Italics"/>
              </a:rPr>
              <a:t>Neuroimaging Informatics Technology Initiative</a:t>
            </a:r>
            <a:r>
              <a:rPr lang="en-US" sz="1799">
                <a:solidFill>
                  <a:srgbClr val="000000"/>
                </a:solidFill>
                <a:latin typeface="Playfair Display"/>
                <a:ea typeface="Playfair Display"/>
                <a:cs typeface="Playfair Display"/>
                <a:sym typeface="Playfair Display"/>
              </a:rPr>
              <a:t> (NIfTI).</a:t>
            </a:r>
          </a:p>
          <a:p>
            <a:pPr algn="l">
              <a:lnSpc>
                <a:spcPts val="2339"/>
              </a:lnSpc>
            </a:pPr>
          </a:p>
          <a:p>
            <a:pPr algn="l">
              <a:lnSpc>
                <a:spcPts val="2339"/>
              </a:lnSpc>
            </a:pPr>
            <a:r>
              <a:rPr lang="en-US" sz="1799" i="true">
                <a:solidFill>
                  <a:srgbClr val="000000"/>
                </a:solidFill>
                <a:latin typeface="Playfair Display Italics"/>
                <a:ea typeface="Playfair Display Italics"/>
                <a:cs typeface="Playfair Display Italics"/>
                <a:sym typeface="Playfair Display Italics"/>
              </a:rPr>
              <a:t>(Hỗ trợ bởi National Institutes of Health)</a:t>
            </a: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bg>
      <p:bgPr>
        <a:solidFill>
          <a:srgbClr val="F9F5F0"/>
        </a:solidFill>
      </p:bgPr>
    </p:bg>
    <p:spTree>
      <p:nvGrpSpPr>
        <p:cNvPr id="1" name=""/>
        <p:cNvGrpSpPr/>
        <p:nvPr/>
      </p:nvGrpSpPr>
      <p:grpSpPr>
        <a:xfrm>
          <a:off x="0" y="0"/>
          <a:ext cx="0" cy="0"/>
          <a:chOff x="0" y="0"/>
          <a:chExt cx="0" cy="0"/>
        </a:xfrm>
      </p:grpSpPr>
      <p:grpSp>
        <p:nvGrpSpPr>
          <p:cNvPr name="Group 2" id="2"/>
          <p:cNvGrpSpPr/>
          <p:nvPr/>
        </p:nvGrpSpPr>
        <p:grpSpPr>
          <a:xfrm rot="0">
            <a:off x="-946993" y="6049512"/>
            <a:ext cx="2258786" cy="2258786"/>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4991A">
                <a:alpha val="14902"/>
              </a:srgbClr>
            </a:solidFill>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1959"/>
                </a:lnSpc>
              </a:pPr>
            </a:p>
          </p:txBody>
        </p:sp>
      </p:grpSp>
      <p:grpSp>
        <p:nvGrpSpPr>
          <p:cNvPr name="Group 5" id="5"/>
          <p:cNvGrpSpPr/>
          <p:nvPr/>
        </p:nvGrpSpPr>
        <p:grpSpPr>
          <a:xfrm rot="0">
            <a:off x="8227042" y="-846085"/>
            <a:ext cx="2258786" cy="2258786"/>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4991A">
                <a:alpha val="14902"/>
              </a:srgbClr>
            </a:solidFill>
          </p:spPr>
        </p:sp>
        <p:sp>
          <p:nvSpPr>
            <p:cNvPr name="TextBox 7" id="7"/>
            <p:cNvSpPr txBox="true"/>
            <p:nvPr/>
          </p:nvSpPr>
          <p:spPr>
            <a:xfrm>
              <a:off x="76200" y="38100"/>
              <a:ext cx="660400" cy="698500"/>
            </a:xfrm>
            <a:prstGeom prst="rect">
              <a:avLst/>
            </a:prstGeom>
          </p:spPr>
          <p:txBody>
            <a:bodyPr anchor="ctr" rtlCol="false" tIns="50800" lIns="50800" bIns="50800" rIns="50800"/>
            <a:lstStyle/>
            <a:p>
              <a:pPr algn="ctr">
                <a:lnSpc>
                  <a:spcPts val="1959"/>
                </a:lnSpc>
              </a:pPr>
            </a:p>
          </p:txBody>
        </p:sp>
      </p:grpSp>
      <p:grpSp>
        <p:nvGrpSpPr>
          <p:cNvPr name="Group 8" id="8"/>
          <p:cNvGrpSpPr/>
          <p:nvPr/>
        </p:nvGrpSpPr>
        <p:grpSpPr>
          <a:xfrm rot="0">
            <a:off x="649289" y="378225"/>
            <a:ext cx="4425848" cy="831988"/>
            <a:chOff x="0" y="0"/>
            <a:chExt cx="1505222" cy="282957"/>
          </a:xfrm>
        </p:grpSpPr>
        <p:sp>
          <p:nvSpPr>
            <p:cNvPr name="Freeform 9" id="9"/>
            <p:cNvSpPr/>
            <p:nvPr/>
          </p:nvSpPr>
          <p:spPr>
            <a:xfrm flipH="false" flipV="false" rot="0">
              <a:off x="0" y="0"/>
              <a:ext cx="1505222" cy="282957"/>
            </a:xfrm>
            <a:custGeom>
              <a:avLst/>
              <a:gdLst/>
              <a:ahLst/>
              <a:cxnLst/>
              <a:rect r="r" b="b" t="t" l="l"/>
              <a:pathLst>
                <a:path h="282957" w="1505222">
                  <a:moveTo>
                    <a:pt x="62973" y="0"/>
                  </a:moveTo>
                  <a:lnTo>
                    <a:pt x="1442249" y="0"/>
                  </a:lnTo>
                  <a:cubicBezTo>
                    <a:pt x="1458951" y="0"/>
                    <a:pt x="1474968" y="6635"/>
                    <a:pt x="1486778" y="18444"/>
                  </a:cubicBezTo>
                  <a:cubicBezTo>
                    <a:pt x="1498588" y="30254"/>
                    <a:pt x="1505222" y="46272"/>
                    <a:pt x="1505222" y="62973"/>
                  </a:cubicBezTo>
                  <a:lnTo>
                    <a:pt x="1505222" y="219984"/>
                  </a:lnTo>
                  <a:cubicBezTo>
                    <a:pt x="1505222" y="254763"/>
                    <a:pt x="1477028" y="282957"/>
                    <a:pt x="1442249" y="282957"/>
                  </a:cubicBezTo>
                  <a:lnTo>
                    <a:pt x="62973" y="282957"/>
                  </a:lnTo>
                  <a:cubicBezTo>
                    <a:pt x="46272" y="282957"/>
                    <a:pt x="30254" y="276323"/>
                    <a:pt x="18444" y="264513"/>
                  </a:cubicBezTo>
                  <a:cubicBezTo>
                    <a:pt x="6635" y="252703"/>
                    <a:pt x="0" y="236686"/>
                    <a:pt x="0" y="219984"/>
                  </a:cubicBezTo>
                  <a:lnTo>
                    <a:pt x="0" y="62973"/>
                  </a:lnTo>
                  <a:cubicBezTo>
                    <a:pt x="0" y="46272"/>
                    <a:pt x="6635" y="30254"/>
                    <a:pt x="18444" y="18444"/>
                  </a:cubicBezTo>
                  <a:cubicBezTo>
                    <a:pt x="30254" y="6635"/>
                    <a:pt x="46272" y="0"/>
                    <a:pt x="62973" y="0"/>
                  </a:cubicBezTo>
                  <a:close/>
                </a:path>
              </a:pathLst>
            </a:custGeom>
            <a:solidFill>
              <a:srgbClr val="321313"/>
            </a:solidFill>
          </p:spPr>
        </p:sp>
        <p:sp>
          <p:nvSpPr>
            <p:cNvPr name="TextBox 10" id="10"/>
            <p:cNvSpPr txBox="true"/>
            <p:nvPr/>
          </p:nvSpPr>
          <p:spPr>
            <a:xfrm>
              <a:off x="0" y="-38100"/>
              <a:ext cx="1505222" cy="321057"/>
            </a:xfrm>
            <a:prstGeom prst="rect">
              <a:avLst/>
            </a:prstGeom>
          </p:spPr>
          <p:txBody>
            <a:bodyPr anchor="ctr" rtlCol="false" tIns="57725" lIns="57725" bIns="57725" rIns="57725"/>
            <a:lstStyle/>
            <a:p>
              <a:pPr algn="ctr">
                <a:lnSpc>
                  <a:spcPts val="1959"/>
                </a:lnSpc>
                <a:spcBef>
                  <a:spcPct val="0"/>
                </a:spcBef>
              </a:pPr>
            </a:p>
          </p:txBody>
        </p:sp>
      </p:grpSp>
      <p:grpSp>
        <p:nvGrpSpPr>
          <p:cNvPr name="Group 11" id="11"/>
          <p:cNvGrpSpPr/>
          <p:nvPr/>
        </p:nvGrpSpPr>
        <p:grpSpPr>
          <a:xfrm rot="0">
            <a:off x="580401" y="283308"/>
            <a:ext cx="4379535" cy="761140"/>
            <a:chOff x="0" y="0"/>
            <a:chExt cx="1668044" cy="289897"/>
          </a:xfrm>
        </p:grpSpPr>
        <p:sp>
          <p:nvSpPr>
            <p:cNvPr name="Freeform 12" id="12"/>
            <p:cNvSpPr/>
            <p:nvPr/>
          </p:nvSpPr>
          <p:spPr>
            <a:xfrm flipH="false" flipV="false" rot="0">
              <a:off x="0" y="0"/>
              <a:ext cx="1668044" cy="289897"/>
            </a:xfrm>
            <a:custGeom>
              <a:avLst/>
              <a:gdLst/>
              <a:ahLst/>
              <a:cxnLst/>
              <a:rect r="r" b="b" t="t" l="l"/>
              <a:pathLst>
                <a:path h="289897" w="1668044">
                  <a:moveTo>
                    <a:pt x="63639" y="0"/>
                  </a:moveTo>
                  <a:lnTo>
                    <a:pt x="1604405" y="0"/>
                  </a:lnTo>
                  <a:cubicBezTo>
                    <a:pt x="1639552" y="0"/>
                    <a:pt x="1668044" y="28492"/>
                    <a:pt x="1668044" y="63639"/>
                  </a:cubicBezTo>
                  <a:lnTo>
                    <a:pt x="1668044" y="226258"/>
                  </a:lnTo>
                  <a:cubicBezTo>
                    <a:pt x="1668044" y="243137"/>
                    <a:pt x="1661339" y="259323"/>
                    <a:pt x="1649405" y="271258"/>
                  </a:cubicBezTo>
                  <a:cubicBezTo>
                    <a:pt x="1637470" y="283193"/>
                    <a:pt x="1621283" y="289897"/>
                    <a:pt x="1604405" y="289897"/>
                  </a:cubicBezTo>
                  <a:lnTo>
                    <a:pt x="63639" y="289897"/>
                  </a:lnTo>
                  <a:cubicBezTo>
                    <a:pt x="46761" y="289897"/>
                    <a:pt x="30574" y="283193"/>
                    <a:pt x="18639" y="271258"/>
                  </a:cubicBezTo>
                  <a:cubicBezTo>
                    <a:pt x="6705" y="259323"/>
                    <a:pt x="0" y="243137"/>
                    <a:pt x="0" y="226258"/>
                  </a:cubicBezTo>
                  <a:lnTo>
                    <a:pt x="0" y="63639"/>
                  </a:lnTo>
                  <a:cubicBezTo>
                    <a:pt x="0" y="46761"/>
                    <a:pt x="6705" y="30574"/>
                    <a:pt x="18639" y="18639"/>
                  </a:cubicBezTo>
                  <a:cubicBezTo>
                    <a:pt x="30574" y="6705"/>
                    <a:pt x="46761" y="0"/>
                    <a:pt x="63639" y="0"/>
                  </a:cubicBezTo>
                  <a:close/>
                </a:path>
              </a:pathLst>
            </a:custGeom>
            <a:solidFill>
              <a:srgbClr val="B6A77A"/>
            </a:solidFill>
            <a:ln cap="rnd">
              <a:noFill/>
              <a:prstDash val="solid"/>
              <a:round/>
            </a:ln>
          </p:spPr>
        </p:sp>
        <p:sp>
          <p:nvSpPr>
            <p:cNvPr name="TextBox 13" id="13"/>
            <p:cNvSpPr txBox="true"/>
            <p:nvPr/>
          </p:nvSpPr>
          <p:spPr>
            <a:xfrm>
              <a:off x="0" y="-38100"/>
              <a:ext cx="1668044" cy="327997"/>
            </a:xfrm>
            <a:prstGeom prst="rect">
              <a:avLst/>
            </a:prstGeom>
          </p:spPr>
          <p:txBody>
            <a:bodyPr anchor="ctr" rtlCol="false" tIns="57725" lIns="57725" bIns="57725" rIns="57725"/>
            <a:lstStyle/>
            <a:p>
              <a:pPr algn="ctr">
                <a:lnSpc>
                  <a:spcPts val="1959"/>
                </a:lnSpc>
                <a:spcBef>
                  <a:spcPct val="0"/>
                </a:spcBef>
              </a:pPr>
            </a:p>
          </p:txBody>
        </p:sp>
      </p:grpSp>
      <p:sp>
        <p:nvSpPr>
          <p:cNvPr name="Freeform 14" id="14"/>
          <p:cNvSpPr/>
          <p:nvPr/>
        </p:nvSpPr>
        <p:spPr>
          <a:xfrm flipH="false" flipV="false" rot="0">
            <a:off x="7045877" y="6813070"/>
            <a:ext cx="2163543" cy="365835"/>
          </a:xfrm>
          <a:custGeom>
            <a:avLst/>
            <a:gdLst/>
            <a:ahLst/>
            <a:cxnLst/>
            <a:rect r="r" b="b" t="t" l="l"/>
            <a:pathLst>
              <a:path h="365835" w="2163543">
                <a:moveTo>
                  <a:pt x="0" y="0"/>
                </a:moveTo>
                <a:lnTo>
                  <a:pt x="2163543" y="0"/>
                </a:lnTo>
                <a:lnTo>
                  <a:pt x="2163543" y="365835"/>
                </a:lnTo>
                <a:lnTo>
                  <a:pt x="0" y="36583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5" id="15"/>
          <p:cNvSpPr/>
          <p:nvPr/>
        </p:nvSpPr>
        <p:spPr>
          <a:xfrm flipH="false" flipV="false" rot="0">
            <a:off x="8296003" y="-131161"/>
            <a:ext cx="1590077" cy="1590077"/>
          </a:xfrm>
          <a:custGeom>
            <a:avLst/>
            <a:gdLst/>
            <a:ahLst/>
            <a:cxnLst/>
            <a:rect r="r" b="b" t="t" l="l"/>
            <a:pathLst>
              <a:path h="1590077" w="1590077">
                <a:moveTo>
                  <a:pt x="0" y="0"/>
                </a:moveTo>
                <a:lnTo>
                  <a:pt x="1590077" y="0"/>
                </a:lnTo>
                <a:lnTo>
                  <a:pt x="1590077" y="1590077"/>
                </a:lnTo>
                <a:lnTo>
                  <a:pt x="0" y="1590077"/>
                </a:lnTo>
                <a:lnTo>
                  <a:pt x="0" y="0"/>
                </a:lnTo>
                <a:close/>
              </a:path>
            </a:pathLst>
          </a:custGeom>
          <a:blipFill>
            <a:blip r:embed="rId4"/>
            <a:stretch>
              <a:fillRect l="0" t="0" r="0" b="0"/>
            </a:stretch>
          </a:blipFill>
        </p:spPr>
      </p:sp>
      <p:sp>
        <p:nvSpPr>
          <p:cNvPr name="Freeform 16" id="16"/>
          <p:cNvSpPr/>
          <p:nvPr/>
        </p:nvSpPr>
        <p:spPr>
          <a:xfrm flipH="false" flipV="false" rot="0">
            <a:off x="580401" y="1890229"/>
            <a:ext cx="7073279" cy="4922841"/>
          </a:xfrm>
          <a:custGeom>
            <a:avLst/>
            <a:gdLst/>
            <a:ahLst/>
            <a:cxnLst/>
            <a:rect r="r" b="b" t="t" l="l"/>
            <a:pathLst>
              <a:path h="4922841" w="7073279">
                <a:moveTo>
                  <a:pt x="0" y="0"/>
                </a:moveTo>
                <a:lnTo>
                  <a:pt x="7073279" y="0"/>
                </a:lnTo>
                <a:lnTo>
                  <a:pt x="7073279" y="4922841"/>
                </a:lnTo>
                <a:lnTo>
                  <a:pt x="0" y="4922841"/>
                </a:lnTo>
                <a:lnTo>
                  <a:pt x="0" y="0"/>
                </a:lnTo>
                <a:close/>
              </a:path>
            </a:pathLst>
          </a:custGeom>
          <a:blipFill>
            <a:blip r:embed="rId5"/>
            <a:stretch>
              <a:fillRect l="0" t="-827" r="0" b="-827"/>
            </a:stretch>
          </a:blipFill>
        </p:spPr>
      </p:sp>
      <p:sp>
        <p:nvSpPr>
          <p:cNvPr name="TextBox 17" id="17"/>
          <p:cNvSpPr txBox="true"/>
          <p:nvPr/>
        </p:nvSpPr>
        <p:spPr>
          <a:xfrm rot="0">
            <a:off x="731520" y="435708"/>
            <a:ext cx="4228416" cy="563482"/>
          </a:xfrm>
          <a:prstGeom prst="rect">
            <a:avLst/>
          </a:prstGeom>
        </p:spPr>
        <p:txBody>
          <a:bodyPr anchor="t" rtlCol="false" tIns="0" lIns="0" bIns="0" rIns="0">
            <a:spAutoFit/>
          </a:bodyPr>
          <a:lstStyle/>
          <a:p>
            <a:pPr algn="l">
              <a:lnSpc>
                <a:spcPts val="3945"/>
              </a:lnSpc>
            </a:pPr>
            <a:r>
              <a:rPr lang="en-US" sz="4697">
                <a:solidFill>
                  <a:srgbClr val="FFFFFF"/>
                </a:solidFill>
                <a:latin typeface="Yeseva One"/>
                <a:ea typeface="Yeseva One"/>
                <a:cs typeface="Yeseva One"/>
                <a:sym typeface="Yeseva One"/>
              </a:rPr>
              <a:t>Phương pháp</a:t>
            </a:r>
          </a:p>
        </p:txBody>
      </p:sp>
      <p:sp>
        <p:nvSpPr>
          <p:cNvPr name="TextBox 18" id="18"/>
          <p:cNvSpPr txBox="true"/>
          <p:nvPr/>
        </p:nvSpPr>
        <p:spPr>
          <a:xfrm rot="0">
            <a:off x="580401" y="1450801"/>
            <a:ext cx="4837027" cy="339725"/>
          </a:xfrm>
          <a:prstGeom prst="rect">
            <a:avLst/>
          </a:prstGeom>
        </p:spPr>
        <p:txBody>
          <a:bodyPr anchor="t" rtlCol="false" tIns="0" lIns="0" bIns="0" rIns="0">
            <a:spAutoFit/>
          </a:bodyPr>
          <a:lstStyle/>
          <a:p>
            <a:pPr algn="l">
              <a:lnSpc>
                <a:spcPts val="2499"/>
              </a:lnSpc>
            </a:pPr>
            <a:r>
              <a:rPr lang="en-US" sz="2499">
                <a:solidFill>
                  <a:srgbClr val="000000"/>
                </a:solidFill>
                <a:latin typeface="Yeseva One"/>
                <a:ea typeface="Yeseva One"/>
                <a:cs typeface="Yeseva One"/>
                <a:sym typeface="Yeseva One"/>
              </a:rPr>
              <a:t>Dataset và tiền xử lý</a:t>
            </a:r>
          </a:p>
        </p:txBody>
      </p:sp>
      <p:sp>
        <p:nvSpPr>
          <p:cNvPr name="TextBox 19" id="19"/>
          <p:cNvSpPr txBox="true"/>
          <p:nvPr/>
        </p:nvSpPr>
        <p:spPr>
          <a:xfrm rot="0">
            <a:off x="9351042" y="6980468"/>
            <a:ext cx="402558" cy="349249"/>
          </a:xfrm>
          <a:prstGeom prst="rect">
            <a:avLst/>
          </a:prstGeom>
        </p:spPr>
        <p:txBody>
          <a:bodyPr anchor="t" rtlCol="false" tIns="0" lIns="0" bIns="0" rIns="0">
            <a:spAutoFit/>
          </a:bodyPr>
          <a:lstStyle/>
          <a:p>
            <a:pPr algn="ctr">
              <a:lnSpc>
                <a:spcPts val="2800"/>
              </a:lnSpc>
            </a:pPr>
            <a:r>
              <a:rPr lang="en-US" sz="2000" b="true">
                <a:solidFill>
                  <a:srgbClr val="000000"/>
                </a:solidFill>
                <a:latin typeface="Canva Sans Bold"/>
                <a:ea typeface="Canva Sans Bold"/>
                <a:cs typeface="Canva Sans Bold"/>
                <a:sym typeface="Canva Sans Bold"/>
              </a:rPr>
              <a:t>22  </a:t>
            </a:r>
          </a:p>
        </p:txBody>
      </p:sp>
      <p:sp>
        <p:nvSpPr>
          <p:cNvPr name="TextBox 20" id="20"/>
          <p:cNvSpPr txBox="true"/>
          <p:nvPr/>
        </p:nvSpPr>
        <p:spPr>
          <a:xfrm rot="0">
            <a:off x="5827240" y="1323800"/>
            <a:ext cx="1826440" cy="466725"/>
          </a:xfrm>
          <a:prstGeom prst="rect">
            <a:avLst/>
          </a:prstGeom>
        </p:spPr>
        <p:txBody>
          <a:bodyPr anchor="t" rtlCol="false" tIns="0" lIns="0" bIns="0" rIns="0">
            <a:spAutoFit/>
          </a:bodyPr>
          <a:lstStyle/>
          <a:p>
            <a:pPr algn="just">
              <a:lnSpc>
                <a:spcPts val="1949"/>
              </a:lnSpc>
            </a:pPr>
            <a:r>
              <a:rPr lang="en-US" sz="1499" i="true">
                <a:solidFill>
                  <a:srgbClr val="000000"/>
                </a:solidFill>
                <a:latin typeface="Playfair Display Italics"/>
                <a:ea typeface="Playfair Display Italics"/>
                <a:cs typeface="Playfair Display Italics"/>
                <a:sym typeface="Playfair Display Italics"/>
              </a:rPr>
              <a:t>(Hình 2: </a:t>
            </a:r>
          </a:p>
          <a:p>
            <a:pPr algn="just">
              <a:lnSpc>
                <a:spcPts val="1949"/>
              </a:lnSpc>
            </a:pPr>
            <a:r>
              <a:rPr lang="en-US" sz="1499" i="true">
                <a:solidFill>
                  <a:srgbClr val="000000"/>
                </a:solidFill>
                <a:latin typeface="Playfair Display Italics"/>
                <a:ea typeface="Playfair Display Italics"/>
                <a:cs typeface="Playfair Display Italics"/>
                <a:sym typeface="Playfair Display Italics"/>
              </a:rPr>
              <a:t>Tổng quan </a:t>
            </a:r>
            <a:r>
              <a:rPr lang="en-US" sz="1499" i="true">
                <a:solidFill>
                  <a:srgbClr val="000000"/>
                </a:solidFill>
                <a:latin typeface="Playfair Display Italics"/>
                <a:ea typeface="Playfair Display Italics"/>
                <a:cs typeface="Playfair Display Italics"/>
                <a:sym typeface="Playfair Display Italics"/>
              </a:rPr>
              <a:t>Dataset</a:t>
            </a:r>
            <a:r>
              <a:rPr lang="en-US" sz="1499" i="true">
                <a:solidFill>
                  <a:srgbClr val="000000"/>
                </a:solidFill>
                <a:latin typeface="Playfair Display Italics"/>
                <a:ea typeface="Playfair Display Italics"/>
                <a:cs typeface="Playfair Display Italics"/>
                <a:sym typeface="Playfair Display Italics"/>
              </a:rPr>
              <a:t>)</a:t>
            </a:r>
          </a:p>
        </p:txBody>
      </p:sp>
      <p:sp>
        <p:nvSpPr>
          <p:cNvPr name="TextBox 21" id="21"/>
          <p:cNvSpPr txBox="true"/>
          <p:nvPr/>
        </p:nvSpPr>
        <p:spPr>
          <a:xfrm rot="0">
            <a:off x="8005240" y="1804504"/>
            <a:ext cx="1644040" cy="3874391"/>
          </a:xfrm>
          <a:prstGeom prst="rect">
            <a:avLst/>
          </a:prstGeom>
        </p:spPr>
        <p:txBody>
          <a:bodyPr anchor="t" rtlCol="false" tIns="0" lIns="0" bIns="0" rIns="0">
            <a:spAutoFit/>
          </a:bodyPr>
          <a:lstStyle/>
          <a:p>
            <a:pPr algn="l">
              <a:lnSpc>
                <a:spcPts val="3077"/>
              </a:lnSpc>
            </a:pPr>
            <a:r>
              <a:rPr lang="en-US" sz="1799">
                <a:solidFill>
                  <a:srgbClr val="000000"/>
                </a:solidFill>
                <a:latin typeface="Playfair Display"/>
                <a:ea typeface="Playfair Display"/>
                <a:cs typeface="Playfair Display"/>
                <a:sym typeface="Playfair Display"/>
              </a:rPr>
              <a:t>Mỗi file NIfTI có số lượng </a:t>
            </a:r>
          </a:p>
          <a:p>
            <a:pPr algn="l">
              <a:lnSpc>
                <a:spcPts val="3077"/>
              </a:lnSpc>
            </a:pPr>
            <a:r>
              <a:rPr lang="en-US" sz="1799">
                <a:solidFill>
                  <a:srgbClr val="000000"/>
                </a:solidFill>
                <a:latin typeface="Playfair Display"/>
                <a:ea typeface="Playfair Display"/>
                <a:cs typeface="Playfair Display"/>
                <a:sym typeface="Playfair Display"/>
              </a:rPr>
              <a:t>lát cắt của </a:t>
            </a:r>
          </a:p>
          <a:p>
            <a:pPr algn="l">
              <a:lnSpc>
                <a:spcPts val="3077"/>
              </a:lnSpc>
            </a:pPr>
            <a:r>
              <a:rPr lang="en-US" sz="1799">
                <a:solidFill>
                  <a:srgbClr val="000000"/>
                </a:solidFill>
                <a:latin typeface="Playfair Display"/>
                <a:ea typeface="Playfair Display"/>
                <a:cs typeface="Playfair Display"/>
                <a:sym typeface="Playfair Display"/>
              </a:rPr>
              <a:t>mỗi đối tượng là khác nhau, nên cần phải  xử lý để các   đối tượng có </a:t>
            </a:r>
          </a:p>
          <a:p>
            <a:pPr algn="l">
              <a:lnSpc>
                <a:spcPts val="3077"/>
              </a:lnSpc>
            </a:pPr>
            <a:r>
              <a:rPr lang="en-US" sz="1799">
                <a:solidFill>
                  <a:srgbClr val="000000"/>
                </a:solidFill>
                <a:latin typeface="Playfair Display"/>
                <a:ea typeface="Playfair Display"/>
                <a:cs typeface="Playfair Display"/>
                <a:sym typeface="Playfair Display"/>
              </a:rPr>
              <a:t>số lượng lát cắt là như nhau.</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9F5F0"/>
        </a:solidFill>
      </p:bgPr>
    </p:bg>
    <p:spTree>
      <p:nvGrpSpPr>
        <p:cNvPr id="1" name=""/>
        <p:cNvGrpSpPr/>
        <p:nvPr/>
      </p:nvGrpSpPr>
      <p:grpSpPr>
        <a:xfrm>
          <a:off x="0" y="0"/>
          <a:ext cx="0" cy="0"/>
          <a:chOff x="0" y="0"/>
          <a:chExt cx="0" cy="0"/>
        </a:xfrm>
      </p:grpSpPr>
      <p:grpSp>
        <p:nvGrpSpPr>
          <p:cNvPr name="Group 2" id="2"/>
          <p:cNvGrpSpPr/>
          <p:nvPr/>
        </p:nvGrpSpPr>
        <p:grpSpPr>
          <a:xfrm rot="0">
            <a:off x="-1129393" y="6414312"/>
            <a:ext cx="2258786" cy="2258786"/>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4991A">
                <a:alpha val="14902"/>
              </a:srgbClr>
            </a:solidFill>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1959"/>
                </a:lnSpc>
              </a:pPr>
            </a:p>
          </p:txBody>
        </p:sp>
      </p:grpSp>
      <p:grpSp>
        <p:nvGrpSpPr>
          <p:cNvPr name="Group 5" id="5"/>
          <p:cNvGrpSpPr/>
          <p:nvPr/>
        </p:nvGrpSpPr>
        <p:grpSpPr>
          <a:xfrm rot="0">
            <a:off x="8127648" y="-834306"/>
            <a:ext cx="2258786" cy="2258786"/>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4991A">
                <a:alpha val="14902"/>
              </a:srgbClr>
            </a:solidFill>
          </p:spPr>
        </p:sp>
        <p:sp>
          <p:nvSpPr>
            <p:cNvPr name="TextBox 7" id="7"/>
            <p:cNvSpPr txBox="true"/>
            <p:nvPr/>
          </p:nvSpPr>
          <p:spPr>
            <a:xfrm>
              <a:off x="76200" y="38100"/>
              <a:ext cx="660400" cy="698500"/>
            </a:xfrm>
            <a:prstGeom prst="rect">
              <a:avLst/>
            </a:prstGeom>
          </p:spPr>
          <p:txBody>
            <a:bodyPr anchor="ctr" rtlCol="false" tIns="50800" lIns="50800" bIns="50800" rIns="50800"/>
            <a:lstStyle/>
            <a:p>
              <a:pPr algn="ctr">
                <a:lnSpc>
                  <a:spcPts val="1959"/>
                </a:lnSpc>
              </a:pPr>
            </a:p>
          </p:txBody>
        </p:sp>
      </p:grpSp>
      <p:grpSp>
        <p:nvGrpSpPr>
          <p:cNvPr name="Group 8" id="8"/>
          <p:cNvGrpSpPr/>
          <p:nvPr/>
        </p:nvGrpSpPr>
        <p:grpSpPr>
          <a:xfrm rot="0">
            <a:off x="515257" y="2007333"/>
            <a:ext cx="2155199" cy="1599849"/>
            <a:chOff x="0" y="0"/>
            <a:chExt cx="732979" cy="544105"/>
          </a:xfrm>
        </p:grpSpPr>
        <p:sp>
          <p:nvSpPr>
            <p:cNvPr name="Freeform 9" id="9"/>
            <p:cNvSpPr/>
            <p:nvPr/>
          </p:nvSpPr>
          <p:spPr>
            <a:xfrm flipH="false" flipV="false" rot="0">
              <a:off x="0" y="0"/>
              <a:ext cx="732979" cy="544105"/>
            </a:xfrm>
            <a:custGeom>
              <a:avLst/>
              <a:gdLst/>
              <a:ahLst/>
              <a:cxnLst/>
              <a:rect r="r" b="b" t="t" l="l"/>
              <a:pathLst>
                <a:path h="544105" w="732979">
                  <a:moveTo>
                    <a:pt x="129319" y="0"/>
                  </a:moveTo>
                  <a:lnTo>
                    <a:pt x="603660" y="0"/>
                  </a:lnTo>
                  <a:cubicBezTo>
                    <a:pt x="637957" y="0"/>
                    <a:pt x="670850" y="13625"/>
                    <a:pt x="695102" y="37877"/>
                  </a:cubicBezTo>
                  <a:cubicBezTo>
                    <a:pt x="719354" y="62129"/>
                    <a:pt x="732979" y="95022"/>
                    <a:pt x="732979" y="129319"/>
                  </a:cubicBezTo>
                  <a:lnTo>
                    <a:pt x="732979" y="414786"/>
                  </a:lnTo>
                  <a:cubicBezTo>
                    <a:pt x="732979" y="449084"/>
                    <a:pt x="719354" y="481977"/>
                    <a:pt x="695102" y="506229"/>
                  </a:cubicBezTo>
                  <a:cubicBezTo>
                    <a:pt x="670850" y="530481"/>
                    <a:pt x="637957" y="544105"/>
                    <a:pt x="603660" y="544105"/>
                  </a:cubicBezTo>
                  <a:lnTo>
                    <a:pt x="129319" y="544105"/>
                  </a:lnTo>
                  <a:cubicBezTo>
                    <a:pt x="95022" y="544105"/>
                    <a:pt x="62129" y="530481"/>
                    <a:pt x="37877" y="506229"/>
                  </a:cubicBezTo>
                  <a:cubicBezTo>
                    <a:pt x="13625" y="481977"/>
                    <a:pt x="0" y="449084"/>
                    <a:pt x="0" y="414786"/>
                  </a:cubicBezTo>
                  <a:lnTo>
                    <a:pt x="0" y="129319"/>
                  </a:lnTo>
                  <a:cubicBezTo>
                    <a:pt x="0" y="95022"/>
                    <a:pt x="13625" y="62129"/>
                    <a:pt x="37877" y="37877"/>
                  </a:cubicBezTo>
                  <a:cubicBezTo>
                    <a:pt x="62129" y="13625"/>
                    <a:pt x="95022" y="0"/>
                    <a:pt x="129319" y="0"/>
                  </a:cubicBezTo>
                  <a:close/>
                </a:path>
              </a:pathLst>
            </a:custGeom>
            <a:solidFill>
              <a:srgbClr val="321313"/>
            </a:solidFill>
          </p:spPr>
        </p:sp>
        <p:sp>
          <p:nvSpPr>
            <p:cNvPr name="TextBox 10" id="10"/>
            <p:cNvSpPr txBox="true"/>
            <p:nvPr/>
          </p:nvSpPr>
          <p:spPr>
            <a:xfrm>
              <a:off x="0" y="-38100"/>
              <a:ext cx="732979" cy="582205"/>
            </a:xfrm>
            <a:prstGeom prst="rect">
              <a:avLst/>
            </a:prstGeom>
          </p:spPr>
          <p:txBody>
            <a:bodyPr anchor="ctr" rtlCol="false" tIns="57725" lIns="57725" bIns="57725" rIns="57725"/>
            <a:lstStyle/>
            <a:p>
              <a:pPr algn="ctr">
                <a:lnSpc>
                  <a:spcPts val="1959"/>
                </a:lnSpc>
                <a:spcBef>
                  <a:spcPct val="0"/>
                </a:spcBef>
              </a:pPr>
            </a:p>
          </p:txBody>
        </p:sp>
      </p:grpSp>
      <p:grpSp>
        <p:nvGrpSpPr>
          <p:cNvPr name="Group 11" id="11"/>
          <p:cNvGrpSpPr/>
          <p:nvPr/>
        </p:nvGrpSpPr>
        <p:grpSpPr>
          <a:xfrm rot="0">
            <a:off x="362803" y="2007333"/>
            <a:ext cx="2216526" cy="1522858"/>
            <a:chOff x="0" y="0"/>
            <a:chExt cx="844214" cy="580015"/>
          </a:xfrm>
        </p:grpSpPr>
        <p:sp>
          <p:nvSpPr>
            <p:cNvPr name="Freeform 12" id="12"/>
            <p:cNvSpPr/>
            <p:nvPr/>
          </p:nvSpPr>
          <p:spPr>
            <a:xfrm flipH="false" flipV="false" rot="0">
              <a:off x="0" y="0"/>
              <a:ext cx="844214" cy="580015"/>
            </a:xfrm>
            <a:custGeom>
              <a:avLst/>
              <a:gdLst/>
              <a:ahLst/>
              <a:cxnLst/>
              <a:rect r="r" b="b" t="t" l="l"/>
              <a:pathLst>
                <a:path h="580015" w="844214">
                  <a:moveTo>
                    <a:pt x="125741" y="0"/>
                  </a:moveTo>
                  <a:lnTo>
                    <a:pt x="718472" y="0"/>
                  </a:lnTo>
                  <a:cubicBezTo>
                    <a:pt x="751821" y="0"/>
                    <a:pt x="783804" y="13248"/>
                    <a:pt x="807385" y="36829"/>
                  </a:cubicBezTo>
                  <a:cubicBezTo>
                    <a:pt x="830966" y="60410"/>
                    <a:pt x="844214" y="92393"/>
                    <a:pt x="844214" y="125741"/>
                  </a:cubicBezTo>
                  <a:lnTo>
                    <a:pt x="844214" y="454273"/>
                  </a:lnTo>
                  <a:cubicBezTo>
                    <a:pt x="844214" y="487622"/>
                    <a:pt x="830966" y="519605"/>
                    <a:pt x="807385" y="543186"/>
                  </a:cubicBezTo>
                  <a:cubicBezTo>
                    <a:pt x="783804" y="566767"/>
                    <a:pt x="751821" y="580015"/>
                    <a:pt x="718472" y="580015"/>
                  </a:cubicBezTo>
                  <a:lnTo>
                    <a:pt x="125741" y="580015"/>
                  </a:lnTo>
                  <a:cubicBezTo>
                    <a:pt x="92393" y="580015"/>
                    <a:pt x="60410" y="566767"/>
                    <a:pt x="36829" y="543186"/>
                  </a:cubicBezTo>
                  <a:cubicBezTo>
                    <a:pt x="13248" y="519605"/>
                    <a:pt x="0" y="487622"/>
                    <a:pt x="0" y="454273"/>
                  </a:cubicBezTo>
                  <a:lnTo>
                    <a:pt x="0" y="125741"/>
                  </a:lnTo>
                  <a:cubicBezTo>
                    <a:pt x="0" y="92393"/>
                    <a:pt x="13248" y="60410"/>
                    <a:pt x="36829" y="36829"/>
                  </a:cubicBezTo>
                  <a:cubicBezTo>
                    <a:pt x="60410" y="13248"/>
                    <a:pt x="92393" y="0"/>
                    <a:pt x="125741" y="0"/>
                  </a:cubicBezTo>
                  <a:close/>
                </a:path>
              </a:pathLst>
            </a:custGeom>
            <a:solidFill>
              <a:srgbClr val="B6A77A"/>
            </a:solidFill>
            <a:ln cap="rnd">
              <a:noFill/>
              <a:prstDash val="solid"/>
              <a:round/>
            </a:ln>
          </p:spPr>
        </p:sp>
        <p:sp>
          <p:nvSpPr>
            <p:cNvPr name="TextBox 13" id="13"/>
            <p:cNvSpPr txBox="true"/>
            <p:nvPr/>
          </p:nvSpPr>
          <p:spPr>
            <a:xfrm>
              <a:off x="0" y="-38100"/>
              <a:ext cx="844214" cy="618115"/>
            </a:xfrm>
            <a:prstGeom prst="rect">
              <a:avLst/>
            </a:prstGeom>
          </p:spPr>
          <p:txBody>
            <a:bodyPr anchor="ctr" rtlCol="false" tIns="57725" lIns="57725" bIns="57725" rIns="57725"/>
            <a:lstStyle/>
            <a:p>
              <a:pPr algn="ctr">
                <a:lnSpc>
                  <a:spcPts val="1959"/>
                </a:lnSpc>
                <a:spcBef>
                  <a:spcPct val="0"/>
                </a:spcBef>
              </a:pPr>
            </a:p>
          </p:txBody>
        </p:sp>
      </p:grpSp>
      <p:grpSp>
        <p:nvGrpSpPr>
          <p:cNvPr name="Group 14" id="14"/>
          <p:cNvGrpSpPr/>
          <p:nvPr/>
        </p:nvGrpSpPr>
        <p:grpSpPr>
          <a:xfrm rot="0">
            <a:off x="1972144" y="1846892"/>
            <a:ext cx="775799" cy="775799"/>
            <a:chOff x="0" y="0"/>
            <a:chExt cx="812800" cy="812800"/>
          </a:xfrm>
        </p:grpSpPr>
        <p:sp>
          <p:nvSpPr>
            <p:cNvPr name="Freeform 15" id="1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21313"/>
            </a:solidFill>
          </p:spPr>
        </p:sp>
        <p:sp>
          <p:nvSpPr>
            <p:cNvPr name="TextBox 16" id="16"/>
            <p:cNvSpPr txBox="true"/>
            <p:nvPr/>
          </p:nvSpPr>
          <p:spPr>
            <a:xfrm>
              <a:off x="76200" y="38100"/>
              <a:ext cx="660400" cy="698500"/>
            </a:xfrm>
            <a:prstGeom prst="rect">
              <a:avLst/>
            </a:prstGeom>
          </p:spPr>
          <p:txBody>
            <a:bodyPr anchor="ctr" rtlCol="false" tIns="50800" lIns="50800" bIns="50800" rIns="50800"/>
            <a:lstStyle/>
            <a:p>
              <a:pPr algn="ctr">
                <a:lnSpc>
                  <a:spcPts val="1959"/>
                </a:lnSpc>
              </a:pPr>
            </a:p>
          </p:txBody>
        </p:sp>
      </p:grpSp>
      <p:sp>
        <p:nvSpPr>
          <p:cNvPr name="TextBox 17" id="17"/>
          <p:cNvSpPr txBox="true"/>
          <p:nvPr/>
        </p:nvSpPr>
        <p:spPr>
          <a:xfrm rot="0">
            <a:off x="329430" y="437962"/>
            <a:ext cx="4837027" cy="1069976"/>
          </a:xfrm>
          <a:prstGeom prst="rect">
            <a:avLst/>
          </a:prstGeom>
        </p:spPr>
        <p:txBody>
          <a:bodyPr anchor="t" rtlCol="false" tIns="0" lIns="0" bIns="0" rIns="0">
            <a:spAutoFit/>
          </a:bodyPr>
          <a:lstStyle/>
          <a:p>
            <a:pPr algn="l">
              <a:lnSpc>
                <a:spcPts val="8000"/>
              </a:lnSpc>
            </a:pPr>
            <a:r>
              <a:rPr lang="en-US" sz="8000">
                <a:solidFill>
                  <a:srgbClr val="8D7070"/>
                </a:solidFill>
                <a:latin typeface="Yeseva One"/>
                <a:ea typeface="Yeseva One"/>
                <a:cs typeface="Yeseva One"/>
                <a:sym typeface="Yeseva One"/>
              </a:rPr>
              <a:t>MỤC LỤC</a:t>
            </a:r>
          </a:p>
        </p:txBody>
      </p:sp>
      <p:sp>
        <p:nvSpPr>
          <p:cNvPr name="TextBox 18" id="18"/>
          <p:cNvSpPr txBox="true"/>
          <p:nvPr/>
        </p:nvSpPr>
        <p:spPr>
          <a:xfrm rot="0">
            <a:off x="2136919" y="2009193"/>
            <a:ext cx="456694" cy="426189"/>
          </a:xfrm>
          <a:prstGeom prst="rect">
            <a:avLst/>
          </a:prstGeom>
        </p:spPr>
        <p:txBody>
          <a:bodyPr anchor="t" rtlCol="false" tIns="0" lIns="0" bIns="0" rIns="0">
            <a:spAutoFit/>
          </a:bodyPr>
          <a:lstStyle/>
          <a:p>
            <a:pPr algn="ctr">
              <a:lnSpc>
                <a:spcPts val="3284"/>
              </a:lnSpc>
            </a:pPr>
            <a:r>
              <a:rPr lang="en-US" sz="3284">
                <a:solidFill>
                  <a:srgbClr val="FFFFFF"/>
                </a:solidFill>
                <a:latin typeface="La Lou"/>
                <a:ea typeface="La Lou"/>
                <a:cs typeface="La Lou"/>
                <a:sym typeface="La Lou"/>
              </a:rPr>
              <a:t>01</a:t>
            </a:r>
          </a:p>
        </p:txBody>
      </p:sp>
      <p:sp>
        <p:nvSpPr>
          <p:cNvPr name="TextBox 19" id="19"/>
          <p:cNvSpPr txBox="true"/>
          <p:nvPr/>
        </p:nvSpPr>
        <p:spPr>
          <a:xfrm rot="0">
            <a:off x="515257" y="2273462"/>
            <a:ext cx="1711306" cy="1143000"/>
          </a:xfrm>
          <a:prstGeom prst="rect">
            <a:avLst/>
          </a:prstGeom>
        </p:spPr>
        <p:txBody>
          <a:bodyPr anchor="t" rtlCol="false" tIns="0" lIns="0" bIns="0" rIns="0">
            <a:spAutoFit/>
          </a:bodyPr>
          <a:lstStyle/>
          <a:p>
            <a:pPr algn="l">
              <a:lnSpc>
                <a:spcPts val="4200"/>
              </a:lnSpc>
            </a:pPr>
            <a:r>
              <a:rPr lang="en-US" sz="5000">
                <a:solidFill>
                  <a:srgbClr val="FFFFFF"/>
                </a:solidFill>
                <a:latin typeface="Yeseva One"/>
                <a:ea typeface="Yeseva One"/>
                <a:cs typeface="Yeseva One"/>
                <a:sym typeface="Yeseva One"/>
              </a:rPr>
              <a:t>Giới thiệu</a:t>
            </a:r>
          </a:p>
        </p:txBody>
      </p:sp>
      <p:grpSp>
        <p:nvGrpSpPr>
          <p:cNvPr name="Group 20" id="20"/>
          <p:cNvGrpSpPr/>
          <p:nvPr/>
        </p:nvGrpSpPr>
        <p:grpSpPr>
          <a:xfrm rot="0">
            <a:off x="515257" y="4072047"/>
            <a:ext cx="2689381" cy="1742167"/>
            <a:chOff x="0" y="0"/>
            <a:chExt cx="914653" cy="592507"/>
          </a:xfrm>
        </p:grpSpPr>
        <p:sp>
          <p:nvSpPr>
            <p:cNvPr name="Freeform 21" id="21"/>
            <p:cNvSpPr/>
            <p:nvPr/>
          </p:nvSpPr>
          <p:spPr>
            <a:xfrm flipH="false" flipV="false" rot="0">
              <a:off x="0" y="0"/>
              <a:ext cx="914653" cy="592507"/>
            </a:xfrm>
            <a:custGeom>
              <a:avLst/>
              <a:gdLst/>
              <a:ahLst/>
              <a:cxnLst/>
              <a:rect r="r" b="b" t="t" l="l"/>
              <a:pathLst>
                <a:path h="592507" w="914653">
                  <a:moveTo>
                    <a:pt x="103633" y="0"/>
                  </a:moveTo>
                  <a:lnTo>
                    <a:pt x="811020" y="0"/>
                  </a:lnTo>
                  <a:cubicBezTo>
                    <a:pt x="838505" y="0"/>
                    <a:pt x="864865" y="10918"/>
                    <a:pt x="884300" y="30353"/>
                  </a:cubicBezTo>
                  <a:cubicBezTo>
                    <a:pt x="903735" y="49788"/>
                    <a:pt x="914653" y="76148"/>
                    <a:pt x="914653" y="103633"/>
                  </a:cubicBezTo>
                  <a:lnTo>
                    <a:pt x="914653" y="488874"/>
                  </a:lnTo>
                  <a:cubicBezTo>
                    <a:pt x="914653" y="546109"/>
                    <a:pt x="868255" y="592507"/>
                    <a:pt x="811020" y="592507"/>
                  </a:cubicBezTo>
                  <a:lnTo>
                    <a:pt x="103633" y="592507"/>
                  </a:lnTo>
                  <a:cubicBezTo>
                    <a:pt x="76148" y="592507"/>
                    <a:pt x="49788" y="581589"/>
                    <a:pt x="30353" y="562154"/>
                  </a:cubicBezTo>
                  <a:cubicBezTo>
                    <a:pt x="10918" y="542719"/>
                    <a:pt x="0" y="516360"/>
                    <a:pt x="0" y="488874"/>
                  </a:cubicBezTo>
                  <a:lnTo>
                    <a:pt x="0" y="103633"/>
                  </a:lnTo>
                  <a:cubicBezTo>
                    <a:pt x="0" y="76148"/>
                    <a:pt x="10918" y="49788"/>
                    <a:pt x="30353" y="30353"/>
                  </a:cubicBezTo>
                  <a:cubicBezTo>
                    <a:pt x="49788" y="10918"/>
                    <a:pt x="76148" y="0"/>
                    <a:pt x="103633" y="0"/>
                  </a:cubicBezTo>
                  <a:close/>
                </a:path>
              </a:pathLst>
            </a:custGeom>
            <a:solidFill>
              <a:srgbClr val="321313"/>
            </a:solidFill>
          </p:spPr>
        </p:sp>
        <p:sp>
          <p:nvSpPr>
            <p:cNvPr name="TextBox 22" id="22"/>
            <p:cNvSpPr txBox="true"/>
            <p:nvPr/>
          </p:nvSpPr>
          <p:spPr>
            <a:xfrm>
              <a:off x="0" y="-38100"/>
              <a:ext cx="914653" cy="630607"/>
            </a:xfrm>
            <a:prstGeom prst="rect">
              <a:avLst/>
            </a:prstGeom>
          </p:spPr>
          <p:txBody>
            <a:bodyPr anchor="ctr" rtlCol="false" tIns="57725" lIns="57725" bIns="57725" rIns="57725"/>
            <a:lstStyle/>
            <a:p>
              <a:pPr algn="ctr">
                <a:lnSpc>
                  <a:spcPts val="1959"/>
                </a:lnSpc>
                <a:spcBef>
                  <a:spcPct val="0"/>
                </a:spcBef>
              </a:pPr>
            </a:p>
          </p:txBody>
        </p:sp>
      </p:grpSp>
      <p:grpSp>
        <p:nvGrpSpPr>
          <p:cNvPr name="Group 23" id="23"/>
          <p:cNvGrpSpPr/>
          <p:nvPr/>
        </p:nvGrpSpPr>
        <p:grpSpPr>
          <a:xfrm rot="0">
            <a:off x="362803" y="4072047"/>
            <a:ext cx="2727759" cy="1618485"/>
            <a:chOff x="0" y="0"/>
            <a:chExt cx="1038928" cy="616436"/>
          </a:xfrm>
        </p:grpSpPr>
        <p:sp>
          <p:nvSpPr>
            <p:cNvPr name="Freeform 24" id="24"/>
            <p:cNvSpPr/>
            <p:nvPr/>
          </p:nvSpPr>
          <p:spPr>
            <a:xfrm flipH="false" flipV="false" rot="0">
              <a:off x="0" y="0"/>
              <a:ext cx="1038928" cy="616436"/>
            </a:xfrm>
            <a:custGeom>
              <a:avLst/>
              <a:gdLst/>
              <a:ahLst/>
              <a:cxnLst/>
              <a:rect r="r" b="b" t="t" l="l"/>
              <a:pathLst>
                <a:path h="616436" w="1038928">
                  <a:moveTo>
                    <a:pt x="102175" y="0"/>
                  </a:moveTo>
                  <a:lnTo>
                    <a:pt x="936753" y="0"/>
                  </a:lnTo>
                  <a:cubicBezTo>
                    <a:pt x="963852" y="0"/>
                    <a:pt x="989840" y="10765"/>
                    <a:pt x="1009002" y="29926"/>
                  </a:cubicBezTo>
                  <a:cubicBezTo>
                    <a:pt x="1028163" y="49088"/>
                    <a:pt x="1038928" y="75077"/>
                    <a:pt x="1038928" y="102175"/>
                  </a:cubicBezTo>
                  <a:lnTo>
                    <a:pt x="1038928" y="514261"/>
                  </a:lnTo>
                  <a:cubicBezTo>
                    <a:pt x="1038928" y="541360"/>
                    <a:pt x="1028163" y="567348"/>
                    <a:pt x="1009002" y="586510"/>
                  </a:cubicBezTo>
                  <a:cubicBezTo>
                    <a:pt x="989840" y="605671"/>
                    <a:pt x="963852" y="616436"/>
                    <a:pt x="936753" y="616436"/>
                  </a:cubicBezTo>
                  <a:lnTo>
                    <a:pt x="102175" y="616436"/>
                  </a:lnTo>
                  <a:cubicBezTo>
                    <a:pt x="75077" y="616436"/>
                    <a:pt x="49088" y="605671"/>
                    <a:pt x="29926" y="586510"/>
                  </a:cubicBezTo>
                  <a:cubicBezTo>
                    <a:pt x="10765" y="567348"/>
                    <a:pt x="0" y="541360"/>
                    <a:pt x="0" y="514261"/>
                  </a:cubicBezTo>
                  <a:lnTo>
                    <a:pt x="0" y="102175"/>
                  </a:lnTo>
                  <a:cubicBezTo>
                    <a:pt x="0" y="75077"/>
                    <a:pt x="10765" y="49088"/>
                    <a:pt x="29926" y="29926"/>
                  </a:cubicBezTo>
                  <a:cubicBezTo>
                    <a:pt x="49088" y="10765"/>
                    <a:pt x="75077" y="0"/>
                    <a:pt x="102175" y="0"/>
                  </a:cubicBezTo>
                  <a:close/>
                </a:path>
              </a:pathLst>
            </a:custGeom>
            <a:solidFill>
              <a:srgbClr val="B6A77A"/>
            </a:solidFill>
            <a:ln cap="rnd">
              <a:noFill/>
              <a:prstDash val="solid"/>
              <a:round/>
            </a:ln>
          </p:spPr>
        </p:sp>
        <p:sp>
          <p:nvSpPr>
            <p:cNvPr name="TextBox 25" id="25"/>
            <p:cNvSpPr txBox="true"/>
            <p:nvPr/>
          </p:nvSpPr>
          <p:spPr>
            <a:xfrm>
              <a:off x="0" y="-38100"/>
              <a:ext cx="1038928" cy="654536"/>
            </a:xfrm>
            <a:prstGeom prst="rect">
              <a:avLst/>
            </a:prstGeom>
          </p:spPr>
          <p:txBody>
            <a:bodyPr anchor="ctr" rtlCol="false" tIns="57725" lIns="57725" bIns="57725" rIns="57725"/>
            <a:lstStyle/>
            <a:p>
              <a:pPr algn="ctr">
                <a:lnSpc>
                  <a:spcPts val="1959"/>
                </a:lnSpc>
                <a:spcBef>
                  <a:spcPct val="0"/>
                </a:spcBef>
              </a:pPr>
            </a:p>
          </p:txBody>
        </p:sp>
      </p:grpSp>
      <p:grpSp>
        <p:nvGrpSpPr>
          <p:cNvPr name="Group 26" id="26"/>
          <p:cNvGrpSpPr/>
          <p:nvPr/>
        </p:nvGrpSpPr>
        <p:grpSpPr>
          <a:xfrm rot="0">
            <a:off x="2747944" y="3684147"/>
            <a:ext cx="775799" cy="775799"/>
            <a:chOff x="0" y="0"/>
            <a:chExt cx="812800" cy="812800"/>
          </a:xfrm>
        </p:grpSpPr>
        <p:sp>
          <p:nvSpPr>
            <p:cNvPr name="Freeform 27" id="2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21313"/>
            </a:solidFill>
          </p:spPr>
        </p:sp>
        <p:sp>
          <p:nvSpPr>
            <p:cNvPr name="TextBox 28" id="28"/>
            <p:cNvSpPr txBox="true"/>
            <p:nvPr/>
          </p:nvSpPr>
          <p:spPr>
            <a:xfrm>
              <a:off x="76200" y="38100"/>
              <a:ext cx="660400" cy="698500"/>
            </a:xfrm>
            <a:prstGeom prst="rect">
              <a:avLst/>
            </a:prstGeom>
          </p:spPr>
          <p:txBody>
            <a:bodyPr anchor="ctr" rtlCol="false" tIns="50800" lIns="50800" bIns="50800" rIns="50800"/>
            <a:lstStyle/>
            <a:p>
              <a:pPr algn="ctr">
                <a:lnSpc>
                  <a:spcPts val="1959"/>
                </a:lnSpc>
              </a:pPr>
            </a:p>
          </p:txBody>
        </p:sp>
      </p:grpSp>
      <p:sp>
        <p:nvSpPr>
          <p:cNvPr name="TextBox 29" id="29"/>
          <p:cNvSpPr txBox="true"/>
          <p:nvPr/>
        </p:nvSpPr>
        <p:spPr>
          <a:xfrm rot="0">
            <a:off x="2827720" y="3892215"/>
            <a:ext cx="616246" cy="426338"/>
          </a:xfrm>
          <a:prstGeom prst="rect">
            <a:avLst/>
          </a:prstGeom>
        </p:spPr>
        <p:txBody>
          <a:bodyPr anchor="t" rtlCol="false" tIns="0" lIns="0" bIns="0" rIns="0">
            <a:spAutoFit/>
          </a:bodyPr>
          <a:lstStyle/>
          <a:p>
            <a:pPr algn="ctr">
              <a:lnSpc>
                <a:spcPts val="3284"/>
              </a:lnSpc>
            </a:pPr>
            <a:r>
              <a:rPr lang="en-US" sz="3284">
                <a:solidFill>
                  <a:srgbClr val="FFFFFF"/>
                </a:solidFill>
                <a:latin typeface="La Lou"/>
                <a:ea typeface="La Lou"/>
                <a:cs typeface="La Lou"/>
                <a:sym typeface="La Lou"/>
              </a:rPr>
              <a:t>04</a:t>
            </a:r>
          </a:p>
        </p:txBody>
      </p:sp>
      <p:sp>
        <p:nvSpPr>
          <p:cNvPr name="TextBox 30" id="30"/>
          <p:cNvSpPr txBox="true"/>
          <p:nvPr/>
        </p:nvSpPr>
        <p:spPr>
          <a:xfrm rot="0">
            <a:off x="515257" y="4338176"/>
            <a:ext cx="2575306" cy="1143000"/>
          </a:xfrm>
          <a:prstGeom prst="rect">
            <a:avLst/>
          </a:prstGeom>
        </p:spPr>
        <p:txBody>
          <a:bodyPr anchor="t" rtlCol="false" tIns="0" lIns="0" bIns="0" rIns="0">
            <a:spAutoFit/>
          </a:bodyPr>
          <a:lstStyle/>
          <a:p>
            <a:pPr algn="l">
              <a:lnSpc>
                <a:spcPts val="4200"/>
              </a:lnSpc>
            </a:pPr>
            <a:r>
              <a:rPr lang="en-US" sz="5000">
                <a:solidFill>
                  <a:srgbClr val="FFFFFF"/>
                </a:solidFill>
                <a:latin typeface="Yeseva One"/>
                <a:ea typeface="Yeseva One"/>
                <a:cs typeface="Yeseva One"/>
                <a:sym typeface="Yeseva One"/>
              </a:rPr>
              <a:t>Phương pháp</a:t>
            </a:r>
          </a:p>
        </p:txBody>
      </p:sp>
      <p:grpSp>
        <p:nvGrpSpPr>
          <p:cNvPr name="Group 31" id="31"/>
          <p:cNvGrpSpPr/>
          <p:nvPr/>
        </p:nvGrpSpPr>
        <p:grpSpPr>
          <a:xfrm rot="0">
            <a:off x="3836683" y="2007333"/>
            <a:ext cx="2444098" cy="1599849"/>
            <a:chOff x="0" y="0"/>
            <a:chExt cx="831233" cy="544105"/>
          </a:xfrm>
        </p:grpSpPr>
        <p:sp>
          <p:nvSpPr>
            <p:cNvPr name="Freeform 32" id="32"/>
            <p:cNvSpPr/>
            <p:nvPr/>
          </p:nvSpPr>
          <p:spPr>
            <a:xfrm flipH="false" flipV="false" rot="0">
              <a:off x="0" y="0"/>
              <a:ext cx="831233" cy="544105"/>
            </a:xfrm>
            <a:custGeom>
              <a:avLst/>
              <a:gdLst/>
              <a:ahLst/>
              <a:cxnLst/>
              <a:rect r="r" b="b" t="t" l="l"/>
              <a:pathLst>
                <a:path h="544105" w="831233">
                  <a:moveTo>
                    <a:pt x="114034" y="0"/>
                  </a:moveTo>
                  <a:lnTo>
                    <a:pt x="717199" y="0"/>
                  </a:lnTo>
                  <a:cubicBezTo>
                    <a:pt x="747443" y="0"/>
                    <a:pt x="776448" y="12014"/>
                    <a:pt x="797833" y="33400"/>
                  </a:cubicBezTo>
                  <a:cubicBezTo>
                    <a:pt x="819219" y="54785"/>
                    <a:pt x="831233" y="83790"/>
                    <a:pt x="831233" y="114034"/>
                  </a:cubicBezTo>
                  <a:lnTo>
                    <a:pt x="831233" y="430072"/>
                  </a:lnTo>
                  <a:cubicBezTo>
                    <a:pt x="831233" y="460316"/>
                    <a:pt x="819219" y="489320"/>
                    <a:pt x="797833" y="510706"/>
                  </a:cubicBezTo>
                  <a:cubicBezTo>
                    <a:pt x="776448" y="532091"/>
                    <a:pt x="747443" y="544105"/>
                    <a:pt x="717199" y="544105"/>
                  </a:cubicBezTo>
                  <a:lnTo>
                    <a:pt x="114034" y="544105"/>
                  </a:lnTo>
                  <a:cubicBezTo>
                    <a:pt x="51055" y="544105"/>
                    <a:pt x="0" y="493051"/>
                    <a:pt x="0" y="430072"/>
                  </a:cubicBezTo>
                  <a:lnTo>
                    <a:pt x="0" y="114034"/>
                  </a:lnTo>
                  <a:cubicBezTo>
                    <a:pt x="0" y="83790"/>
                    <a:pt x="12014" y="54785"/>
                    <a:pt x="33400" y="33400"/>
                  </a:cubicBezTo>
                  <a:cubicBezTo>
                    <a:pt x="54785" y="12014"/>
                    <a:pt x="83790" y="0"/>
                    <a:pt x="114034" y="0"/>
                  </a:cubicBezTo>
                  <a:close/>
                </a:path>
              </a:pathLst>
            </a:custGeom>
            <a:solidFill>
              <a:srgbClr val="321313"/>
            </a:solidFill>
          </p:spPr>
        </p:sp>
        <p:sp>
          <p:nvSpPr>
            <p:cNvPr name="TextBox 33" id="33"/>
            <p:cNvSpPr txBox="true"/>
            <p:nvPr/>
          </p:nvSpPr>
          <p:spPr>
            <a:xfrm>
              <a:off x="0" y="-38100"/>
              <a:ext cx="831233" cy="582205"/>
            </a:xfrm>
            <a:prstGeom prst="rect">
              <a:avLst/>
            </a:prstGeom>
          </p:spPr>
          <p:txBody>
            <a:bodyPr anchor="ctr" rtlCol="false" tIns="57725" lIns="57725" bIns="57725" rIns="57725"/>
            <a:lstStyle/>
            <a:p>
              <a:pPr algn="ctr">
                <a:lnSpc>
                  <a:spcPts val="1959"/>
                </a:lnSpc>
                <a:spcBef>
                  <a:spcPct val="0"/>
                </a:spcBef>
              </a:pPr>
            </a:p>
          </p:txBody>
        </p:sp>
      </p:grpSp>
      <p:grpSp>
        <p:nvGrpSpPr>
          <p:cNvPr name="Group 34" id="34"/>
          <p:cNvGrpSpPr/>
          <p:nvPr/>
        </p:nvGrpSpPr>
        <p:grpSpPr>
          <a:xfrm rot="0">
            <a:off x="3684230" y="2007333"/>
            <a:ext cx="2496228" cy="1522858"/>
            <a:chOff x="0" y="0"/>
            <a:chExt cx="950745" cy="580015"/>
          </a:xfrm>
        </p:grpSpPr>
        <p:sp>
          <p:nvSpPr>
            <p:cNvPr name="Freeform 35" id="35"/>
            <p:cNvSpPr/>
            <p:nvPr/>
          </p:nvSpPr>
          <p:spPr>
            <a:xfrm flipH="false" flipV="false" rot="0">
              <a:off x="0" y="0"/>
              <a:ext cx="950745" cy="580015"/>
            </a:xfrm>
            <a:custGeom>
              <a:avLst/>
              <a:gdLst/>
              <a:ahLst/>
              <a:cxnLst/>
              <a:rect r="r" b="b" t="t" l="l"/>
              <a:pathLst>
                <a:path h="580015" w="950745">
                  <a:moveTo>
                    <a:pt x="111652" y="0"/>
                  </a:moveTo>
                  <a:lnTo>
                    <a:pt x="839092" y="0"/>
                  </a:lnTo>
                  <a:cubicBezTo>
                    <a:pt x="900756" y="0"/>
                    <a:pt x="950745" y="49988"/>
                    <a:pt x="950745" y="111652"/>
                  </a:cubicBezTo>
                  <a:lnTo>
                    <a:pt x="950745" y="468363"/>
                  </a:lnTo>
                  <a:cubicBezTo>
                    <a:pt x="950745" y="530026"/>
                    <a:pt x="900756" y="580015"/>
                    <a:pt x="839092" y="580015"/>
                  </a:cubicBezTo>
                  <a:lnTo>
                    <a:pt x="111652" y="580015"/>
                  </a:lnTo>
                  <a:cubicBezTo>
                    <a:pt x="49988" y="580015"/>
                    <a:pt x="0" y="530026"/>
                    <a:pt x="0" y="468363"/>
                  </a:cubicBezTo>
                  <a:lnTo>
                    <a:pt x="0" y="111652"/>
                  </a:lnTo>
                  <a:cubicBezTo>
                    <a:pt x="0" y="49988"/>
                    <a:pt x="49988" y="0"/>
                    <a:pt x="111652" y="0"/>
                  </a:cubicBezTo>
                  <a:close/>
                </a:path>
              </a:pathLst>
            </a:custGeom>
            <a:solidFill>
              <a:srgbClr val="B6A77A"/>
            </a:solidFill>
            <a:ln cap="rnd">
              <a:noFill/>
              <a:prstDash val="solid"/>
              <a:round/>
            </a:ln>
          </p:spPr>
        </p:sp>
        <p:sp>
          <p:nvSpPr>
            <p:cNvPr name="TextBox 36" id="36"/>
            <p:cNvSpPr txBox="true"/>
            <p:nvPr/>
          </p:nvSpPr>
          <p:spPr>
            <a:xfrm>
              <a:off x="0" y="-38100"/>
              <a:ext cx="950745" cy="618115"/>
            </a:xfrm>
            <a:prstGeom prst="rect">
              <a:avLst/>
            </a:prstGeom>
          </p:spPr>
          <p:txBody>
            <a:bodyPr anchor="ctr" rtlCol="false" tIns="57725" lIns="57725" bIns="57725" rIns="57725"/>
            <a:lstStyle/>
            <a:p>
              <a:pPr algn="ctr">
                <a:lnSpc>
                  <a:spcPts val="1959"/>
                </a:lnSpc>
                <a:spcBef>
                  <a:spcPct val="0"/>
                </a:spcBef>
              </a:pPr>
            </a:p>
          </p:txBody>
        </p:sp>
      </p:grpSp>
      <p:grpSp>
        <p:nvGrpSpPr>
          <p:cNvPr name="Group 37" id="37"/>
          <p:cNvGrpSpPr/>
          <p:nvPr/>
        </p:nvGrpSpPr>
        <p:grpSpPr>
          <a:xfrm rot="0">
            <a:off x="5675709" y="1846892"/>
            <a:ext cx="775799" cy="775799"/>
            <a:chOff x="0" y="0"/>
            <a:chExt cx="812800" cy="812800"/>
          </a:xfrm>
        </p:grpSpPr>
        <p:sp>
          <p:nvSpPr>
            <p:cNvPr name="Freeform 38" id="3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21313"/>
            </a:solidFill>
          </p:spPr>
        </p:sp>
        <p:sp>
          <p:nvSpPr>
            <p:cNvPr name="TextBox 39" id="39"/>
            <p:cNvSpPr txBox="true"/>
            <p:nvPr/>
          </p:nvSpPr>
          <p:spPr>
            <a:xfrm>
              <a:off x="76200" y="38100"/>
              <a:ext cx="660400" cy="698500"/>
            </a:xfrm>
            <a:prstGeom prst="rect">
              <a:avLst/>
            </a:prstGeom>
          </p:spPr>
          <p:txBody>
            <a:bodyPr anchor="ctr" rtlCol="false" tIns="50800" lIns="50800" bIns="50800" rIns="50800"/>
            <a:lstStyle/>
            <a:p>
              <a:pPr algn="ctr">
                <a:lnSpc>
                  <a:spcPts val="1959"/>
                </a:lnSpc>
              </a:pPr>
            </a:p>
          </p:txBody>
        </p:sp>
      </p:grpSp>
      <p:sp>
        <p:nvSpPr>
          <p:cNvPr name="TextBox 40" id="40"/>
          <p:cNvSpPr txBox="true"/>
          <p:nvPr/>
        </p:nvSpPr>
        <p:spPr>
          <a:xfrm rot="0">
            <a:off x="5824087" y="2009044"/>
            <a:ext cx="456694" cy="426338"/>
          </a:xfrm>
          <a:prstGeom prst="rect">
            <a:avLst/>
          </a:prstGeom>
        </p:spPr>
        <p:txBody>
          <a:bodyPr anchor="t" rtlCol="false" tIns="0" lIns="0" bIns="0" rIns="0">
            <a:spAutoFit/>
          </a:bodyPr>
          <a:lstStyle/>
          <a:p>
            <a:pPr algn="ctr">
              <a:lnSpc>
                <a:spcPts val="3284"/>
              </a:lnSpc>
            </a:pPr>
            <a:r>
              <a:rPr lang="en-US" sz="3284">
                <a:solidFill>
                  <a:srgbClr val="FFFFFF"/>
                </a:solidFill>
                <a:latin typeface="La Lou"/>
                <a:ea typeface="La Lou"/>
                <a:cs typeface="La Lou"/>
                <a:sym typeface="La Lou"/>
              </a:rPr>
              <a:t>02</a:t>
            </a:r>
          </a:p>
        </p:txBody>
      </p:sp>
      <p:sp>
        <p:nvSpPr>
          <p:cNvPr name="TextBox 41" id="41"/>
          <p:cNvSpPr txBox="true"/>
          <p:nvPr/>
        </p:nvSpPr>
        <p:spPr>
          <a:xfrm rot="0">
            <a:off x="3836683" y="2273462"/>
            <a:ext cx="2155199" cy="1143000"/>
          </a:xfrm>
          <a:prstGeom prst="rect">
            <a:avLst/>
          </a:prstGeom>
        </p:spPr>
        <p:txBody>
          <a:bodyPr anchor="t" rtlCol="false" tIns="0" lIns="0" bIns="0" rIns="0">
            <a:spAutoFit/>
          </a:bodyPr>
          <a:lstStyle/>
          <a:p>
            <a:pPr algn="l">
              <a:lnSpc>
                <a:spcPts val="4200"/>
              </a:lnSpc>
            </a:pPr>
            <a:r>
              <a:rPr lang="en-US" sz="5000">
                <a:solidFill>
                  <a:srgbClr val="FFFFFF"/>
                </a:solidFill>
                <a:latin typeface="Yeseva One"/>
                <a:ea typeface="Yeseva One"/>
                <a:cs typeface="Yeseva One"/>
                <a:sym typeface="Yeseva One"/>
              </a:rPr>
              <a:t>Lý thuyết</a:t>
            </a:r>
          </a:p>
        </p:txBody>
      </p:sp>
      <p:grpSp>
        <p:nvGrpSpPr>
          <p:cNvPr name="Group 42" id="42"/>
          <p:cNvGrpSpPr/>
          <p:nvPr/>
        </p:nvGrpSpPr>
        <p:grpSpPr>
          <a:xfrm rot="0">
            <a:off x="7087531" y="2007333"/>
            <a:ext cx="2155199" cy="1599849"/>
            <a:chOff x="0" y="0"/>
            <a:chExt cx="732979" cy="544105"/>
          </a:xfrm>
        </p:grpSpPr>
        <p:sp>
          <p:nvSpPr>
            <p:cNvPr name="Freeform 43" id="43"/>
            <p:cNvSpPr/>
            <p:nvPr/>
          </p:nvSpPr>
          <p:spPr>
            <a:xfrm flipH="false" flipV="false" rot="0">
              <a:off x="0" y="0"/>
              <a:ext cx="732979" cy="544105"/>
            </a:xfrm>
            <a:custGeom>
              <a:avLst/>
              <a:gdLst/>
              <a:ahLst/>
              <a:cxnLst/>
              <a:rect r="r" b="b" t="t" l="l"/>
              <a:pathLst>
                <a:path h="544105" w="732979">
                  <a:moveTo>
                    <a:pt x="129319" y="0"/>
                  </a:moveTo>
                  <a:lnTo>
                    <a:pt x="603660" y="0"/>
                  </a:lnTo>
                  <a:cubicBezTo>
                    <a:pt x="637957" y="0"/>
                    <a:pt x="670850" y="13625"/>
                    <a:pt x="695102" y="37877"/>
                  </a:cubicBezTo>
                  <a:cubicBezTo>
                    <a:pt x="719354" y="62129"/>
                    <a:pt x="732979" y="95022"/>
                    <a:pt x="732979" y="129319"/>
                  </a:cubicBezTo>
                  <a:lnTo>
                    <a:pt x="732979" y="414786"/>
                  </a:lnTo>
                  <a:cubicBezTo>
                    <a:pt x="732979" y="449084"/>
                    <a:pt x="719354" y="481977"/>
                    <a:pt x="695102" y="506229"/>
                  </a:cubicBezTo>
                  <a:cubicBezTo>
                    <a:pt x="670850" y="530481"/>
                    <a:pt x="637957" y="544105"/>
                    <a:pt x="603660" y="544105"/>
                  </a:cubicBezTo>
                  <a:lnTo>
                    <a:pt x="129319" y="544105"/>
                  </a:lnTo>
                  <a:cubicBezTo>
                    <a:pt x="95022" y="544105"/>
                    <a:pt x="62129" y="530481"/>
                    <a:pt x="37877" y="506229"/>
                  </a:cubicBezTo>
                  <a:cubicBezTo>
                    <a:pt x="13625" y="481977"/>
                    <a:pt x="0" y="449084"/>
                    <a:pt x="0" y="414786"/>
                  </a:cubicBezTo>
                  <a:lnTo>
                    <a:pt x="0" y="129319"/>
                  </a:lnTo>
                  <a:cubicBezTo>
                    <a:pt x="0" y="95022"/>
                    <a:pt x="13625" y="62129"/>
                    <a:pt x="37877" y="37877"/>
                  </a:cubicBezTo>
                  <a:cubicBezTo>
                    <a:pt x="62129" y="13625"/>
                    <a:pt x="95022" y="0"/>
                    <a:pt x="129319" y="0"/>
                  </a:cubicBezTo>
                  <a:close/>
                </a:path>
              </a:pathLst>
            </a:custGeom>
            <a:solidFill>
              <a:srgbClr val="321313"/>
            </a:solidFill>
          </p:spPr>
        </p:sp>
        <p:sp>
          <p:nvSpPr>
            <p:cNvPr name="TextBox 44" id="44"/>
            <p:cNvSpPr txBox="true"/>
            <p:nvPr/>
          </p:nvSpPr>
          <p:spPr>
            <a:xfrm>
              <a:off x="0" y="-38100"/>
              <a:ext cx="732979" cy="582205"/>
            </a:xfrm>
            <a:prstGeom prst="rect">
              <a:avLst/>
            </a:prstGeom>
          </p:spPr>
          <p:txBody>
            <a:bodyPr anchor="ctr" rtlCol="false" tIns="57725" lIns="57725" bIns="57725" rIns="57725"/>
            <a:lstStyle/>
            <a:p>
              <a:pPr algn="ctr">
                <a:lnSpc>
                  <a:spcPts val="1959"/>
                </a:lnSpc>
                <a:spcBef>
                  <a:spcPct val="0"/>
                </a:spcBef>
              </a:pPr>
            </a:p>
          </p:txBody>
        </p:sp>
      </p:grpSp>
      <p:grpSp>
        <p:nvGrpSpPr>
          <p:cNvPr name="Group 45" id="45"/>
          <p:cNvGrpSpPr/>
          <p:nvPr/>
        </p:nvGrpSpPr>
        <p:grpSpPr>
          <a:xfrm rot="0">
            <a:off x="6935078" y="2007333"/>
            <a:ext cx="2216526" cy="1522858"/>
            <a:chOff x="0" y="0"/>
            <a:chExt cx="844214" cy="580015"/>
          </a:xfrm>
        </p:grpSpPr>
        <p:sp>
          <p:nvSpPr>
            <p:cNvPr name="Freeform 46" id="46"/>
            <p:cNvSpPr/>
            <p:nvPr/>
          </p:nvSpPr>
          <p:spPr>
            <a:xfrm flipH="false" flipV="false" rot="0">
              <a:off x="0" y="0"/>
              <a:ext cx="844214" cy="580015"/>
            </a:xfrm>
            <a:custGeom>
              <a:avLst/>
              <a:gdLst/>
              <a:ahLst/>
              <a:cxnLst/>
              <a:rect r="r" b="b" t="t" l="l"/>
              <a:pathLst>
                <a:path h="580015" w="844214">
                  <a:moveTo>
                    <a:pt x="125741" y="0"/>
                  </a:moveTo>
                  <a:lnTo>
                    <a:pt x="718472" y="0"/>
                  </a:lnTo>
                  <a:cubicBezTo>
                    <a:pt x="751821" y="0"/>
                    <a:pt x="783804" y="13248"/>
                    <a:pt x="807385" y="36829"/>
                  </a:cubicBezTo>
                  <a:cubicBezTo>
                    <a:pt x="830966" y="60410"/>
                    <a:pt x="844214" y="92393"/>
                    <a:pt x="844214" y="125741"/>
                  </a:cubicBezTo>
                  <a:lnTo>
                    <a:pt x="844214" y="454273"/>
                  </a:lnTo>
                  <a:cubicBezTo>
                    <a:pt x="844214" y="487622"/>
                    <a:pt x="830966" y="519605"/>
                    <a:pt x="807385" y="543186"/>
                  </a:cubicBezTo>
                  <a:cubicBezTo>
                    <a:pt x="783804" y="566767"/>
                    <a:pt x="751821" y="580015"/>
                    <a:pt x="718472" y="580015"/>
                  </a:cubicBezTo>
                  <a:lnTo>
                    <a:pt x="125741" y="580015"/>
                  </a:lnTo>
                  <a:cubicBezTo>
                    <a:pt x="92393" y="580015"/>
                    <a:pt x="60410" y="566767"/>
                    <a:pt x="36829" y="543186"/>
                  </a:cubicBezTo>
                  <a:cubicBezTo>
                    <a:pt x="13248" y="519605"/>
                    <a:pt x="0" y="487622"/>
                    <a:pt x="0" y="454273"/>
                  </a:cubicBezTo>
                  <a:lnTo>
                    <a:pt x="0" y="125741"/>
                  </a:lnTo>
                  <a:cubicBezTo>
                    <a:pt x="0" y="92393"/>
                    <a:pt x="13248" y="60410"/>
                    <a:pt x="36829" y="36829"/>
                  </a:cubicBezTo>
                  <a:cubicBezTo>
                    <a:pt x="60410" y="13248"/>
                    <a:pt x="92393" y="0"/>
                    <a:pt x="125741" y="0"/>
                  </a:cubicBezTo>
                  <a:close/>
                </a:path>
              </a:pathLst>
            </a:custGeom>
            <a:solidFill>
              <a:srgbClr val="B6A77A"/>
            </a:solidFill>
            <a:ln cap="rnd">
              <a:noFill/>
              <a:prstDash val="solid"/>
              <a:round/>
            </a:ln>
          </p:spPr>
        </p:sp>
        <p:sp>
          <p:nvSpPr>
            <p:cNvPr name="TextBox 47" id="47"/>
            <p:cNvSpPr txBox="true"/>
            <p:nvPr/>
          </p:nvSpPr>
          <p:spPr>
            <a:xfrm>
              <a:off x="0" y="-38100"/>
              <a:ext cx="844214" cy="618115"/>
            </a:xfrm>
            <a:prstGeom prst="rect">
              <a:avLst/>
            </a:prstGeom>
          </p:spPr>
          <p:txBody>
            <a:bodyPr anchor="ctr" rtlCol="false" tIns="57725" lIns="57725" bIns="57725" rIns="57725"/>
            <a:lstStyle/>
            <a:p>
              <a:pPr algn="ctr">
                <a:lnSpc>
                  <a:spcPts val="1959"/>
                </a:lnSpc>
                <a:spcBef>
                  <a:spcPct val="0"/>
                </a:spcBef>
              </a:pPr>
            </a:p>
          </p:txBody>
        </p:sp>
      </p:grpSp>
      <p:grpSp>
        <p:nvGrpSpPr>
          <p:cNvPr name="Group 48" id="48"/>
          <p:cNvGrpSpPr/>
          <p:nvPr/>
        </p:nvGrpSpPr>
        <p:grpSpPr>
          <a:xfrm rot="0">
            <a:off x="8709193" y="1846892"/>
            <a:ext cx="775799" cy="775799"/>
            <a:chOff x="0" y="0"/>
            <a:chExt cx="812800" cy="812800"/>
          </a:xfrm>
        </p:grpSpPr>
        <p:sp>
          <p:nvSpPr>
            <p:cNvPr name="Freeform 49" id="4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21313"/>
            </a:solidFill>
          </p:spPr>
        </p:sp>
        <p:sp>
          <p:nvSpPr>
            <p:cNvPr name="TextBox 50" id="50"/>
            <p:cNvSpPr txBox="true"/>
            <p:nvPr/>
          </p:nvSpPr>
          <p:spPr>
            <a:xfrm>
              <a:off x="76200" y="38100"/>
              <a:ext cx="660400" cy="698500"/>
            </a:xfrm>
            <a:prstGeom prst="rect">
              <a:avLst/>
            </a:prstGeom>
          </p:spPr>
          <p:txBody>
            <a:bodyPr anchor="ctr" rtlCol="false" tIns="50800" lIns="50800" bIns="50800" rIns="50800"/>
            <a:lstStyle/>
            <a:p>
              <a:pPr algn="ctr">
                <a:lnSpc>
                  <a:spcPts val="1959"/>
                </a:lnSpc>
              </a:pPr>
            </a:p>
          </p:txBody>
        </p:sp>
      </p:grpSp>
      <p:sp>
        <p:nvSpPr>
          <p:cNvPr name="TextBox 51" id="51"/>
          <p:cNvSpPr txBox="true"/>
          <p:nvPr/>
        </p:nvSpPr>
        <p:spPr>
          <a:xfrm rot="0">
            <a:off x="8868746" y="2009193"/>
            <a:ext cx="456694" cy="426338"/>
          </a:xfrm>
          <a:prstGeom prst="rect">
            <a:avLst/>
          </a:prstGeom>
        </p:spPr>
        <p:txBody>
          <a:bodyPr anchor="t" rtlCol="false" tIns="0" lIns="0" bIns="0" rIns="0">
            <a:spAutoFit/>
          </a:bodyPr>
          <a:lstStyle/>
          <a:p>
            <a:pPr algn="ctr">
              <a:lnSpc>
                <a:spcPts val="3284"/>
              </a:lnSpc>
            </a:pPr>
            <a:r>
              <a:rPr lang="en-US" sz="3284">
                <a:solidFill>
                  <a:srgbClr val="FFFFFF"/>
                </a:solidFill>
                <a:latin typeface="La Lou"/>
                <a:ea typeface="La Lou"/>
                <a:cs typeface="La Lou"/>
                <a:sym typeface="La Lou"/>
              </a:rPr>
              <a:t>03</a:t>
            </a:r>
          </a:p>
        </p:txBody>
      </p:sp>
      <p:sp>
        <p:nvSpPr>
          <p:cNvPr name="TextBox 52" id="52"/>
          <p:cNvSpPr txBox="true"/>
          <p:nvPr/>
        </p:nvSpPr>
        <p:spPr>
          <a:xfrm rot="0">
            <a:off x="7087531" y="2273462"/>
            <a:ext cx="1711306" cy="1143000"/>
          </a:xfrm>
          <a:prstGeom prst="rect">
            <a:avLst/>
          </a:prstGeom>
        </p:spPr>
        <p:txBody>
          <a:bodyPr anchor="t" rtlCol="false" tIns="0" lIns="0" bIns="0" rIns="0">
            <a:spAutoFit/>
          </a:bodyPr>
          <a:lstStyle/>
          <a:p>
            <a:pPr algn="l">
              <a:lnSpc>
                <a:spcPts val="4200"/>
              </a:lnSpc>
            </a:pPr>
            <a:r>
              <a:rPr lang="en-US" sz="5000">
                <a:solidFill>
                  <a:srgbClr val="FFFFFF"/>
                </a:solidFill>
                <a:latin typeface="Yeseva One"/>
                <a:ea typeface="Yeseva One"/>
                <a:cs typeface="Yeseva One"/>
                <a:sym typeface="Yeseva One"/>
              </a:rPr>
              <a:t>Công trình</a:t>
            </a:r>
          </a:p>
        </p:txBody>
      </p:sp>
      <p:grpSp>
        <p:nvGrpSpPr>
          <p:cNvPr name="Group 53" id="53"/>
          <p:cNvGrpSpPr/>
          <p:nvPr/>
        </p:nvGrpSpPr>
        <p:grpSpPr>
          <a:xfrm rot="0">
            <a:off x="3857679" y="4072047"/>
            <a:ext cx="2126328" cy="1742167"/>
            <a:chOff x="0" y="0"/>
            <a:chExt cx="723160" cy="592507"/>
          </a:xfrm>
        </p:grpSpPr>
        <p:sp>
          <p:nvSpPr>
            <p:cNvPr name="Freeform 54" id="54"/>
            <p:cNvSpPr/>
            <p:nvPr/>
          </p:nvSpPr>
          <p:spPr>
            <a:xfrm flipH="false" flipV="false" rot="0">
              <a:off x="0" y="0"/>
              <a:ext cx="723160" cy="592507"/>
            </a:xfrm>
            <a:custGeom>
              <a:avLst/>
              <a:gdLst/>
              <a:ahLst/>
              <a:cxnLst/>
              <a:rect r="r" b="b" t="t" l="l"/>
              <a:pathLst>
                <a:path h="592507" w="723160">
                  <a:moveTo>
                    <a:pt x="131075" y="0"/>
                  </a:moveTo>
                  <a:lnTo>
                    <a:pt x="592085" y="0"/>
                  </a:lnTo>
                  <a:cubicBezTo>
                    <a:pt x="626848" y="0"/>
                    <a:pt x="660188" y="13810"/>
                    <a:pt x="684769" y="38391"/>
                  </a:cubicBezTo>
                  <a:cubicBezTo>
                    <a:pt x="709350" y="62972"/>
                    <a:pt x="723160" y="96312"/>
                    <a:pt x="723160" y="131075"/>
                  </a:cubicBezTo>
                  <a:lnTo>
                    <a:pt x="723160" y="461432"/>
                  </a:lnTo>
                  <a:cubicBezTo>
                    <a:pt x="723160" y="533823"/>
                    <a:pt x="664476" y="592507"/>
                    <a:pt x="592085" y="592507"/>
                  </a:cubicBezTo>
                  <a:lnTo>
                    <a:pt x="131075" y="592507"/>
                  </a:lnTo>
                  <a:cubicBezTo>
                    <a:pt x="96312" y="592507"/>
                    <a:pt x="62972" y="578698"/>
                    <a:pt x="38391" y="554116"/>
                  </a:cubicBezTo>
                  <a:cubicBezTo>
                    <a:pt x="13810" y="529535"/>
                    <a:pt x="0" y="496195"/>
                    <a:pt x="0" y="461432"/>
                  </a:cubicBezTo>
                  <a:lnTo>
                    <a:pt x="0" y="131075"/>
                  </a:lnTo>
                  <a:cubicBezTo>
                    <a:pt x="0" y="96312"/>
                    <a:pt x="13810" y="62972"/>
                    <a:pt x="38391" y="38391"/>
                  </a:cubicBezTo>
                  <a:cubicBezTo>
                    <a:pt x="62972" y="13810"/>
                    <a:pt x="96312" y="0"/>
                    <a:pt x="131075" y="0"/>
                  </a:cubicBezTo>
                  <a:close/>
                </a:path>
              </a:pathLst>
            </a:custGeom>
            <a:solidFill>
              <a:srgbClr val="321313"/>
            </a:solidFill>
          </p:spPr>
        </p:sp>
        <p:sp>
          <p:nvSpPr>
            <p:cNvPr name="TextBox 55" id="55"/>
            <p:cNvSpPr txBox="true"/>
            <p:nvPr/>
          </p:nvSpPr>
          <p:spPr>
            <a:xfrm>
              <a:off x="0" y="-38100"/>
              <a:ext cx="723160" cy="630607"/>
            </a:xfrm>
            <a:prstGeom prst="rect">
              <a:avLst/>
            </a:prstGeom>
          </p:spPr>
          <p:txBody>
            <a:bodyPr anchor="ctr" rtlCol="false" tIns="57725" lIns="57725" bIns="57725" rIns="57725"/>
            <a:lstStyle/>
            <a:p>
              <a:pPr algn="ctr">
                <a:lnSpc>
                  <a:spcPts val="1959"/>
                </a:lnSpc>
                <a:spcBef>
                  <a:spcPct val="0"/>
                </a:spcBef>
              </a:pPr>
            </a:p>
          </p:txBody>
        </p:sp>
      </p:grpSp>
      <p:grpSp>
        <p:nvGrpSpPr>
          <p:cNvPr name="Group 56" id="56"/>
          <p:cNvGrpSpPr/>
          <p:nvPr/>
        </p:nvGrpSpPr>
        <p:grpSpPr>
          <a:xfrm rot="0">
            <a:off x="3705226" y="4072047"/>
            <a:ext cx="2201938" cy="1618485"/>
            <a:chOff x="0" y="0"/>
            <a:chExt cx="838657" cy="616436"/>
          </a:xfrm>
        </p:grpSpPr>
        <p:sp>
          <p:nvSpPr>
            <p:cNvPr name="Freeform 57" id="57"/>
            <p:cNvSpPr/>
            <p:nvPr/>
          </p:nvSpPr>
          <p:spPr>
            <a:xfrm flipH="false" flipV="false" rot="0">
              <a:off x="0" y="0"/>
              <a:ext cx="838658" cy="616436"/>
            </a:xfrm>
            <a:custGeom>
              <a:avLst/>
              <a:gdLst/>
              <a:ahLst/>
              <a:cxnLst/>
              <a:rect r="r" b="b" t="t" l="l"/>
              <a:pathLst>
                <a:path h="616436" w="838658">
                  <a:moveTo>
                    <a:pt x="126574" y="0"/>
                  </a:moveTo>
                  <a:lnTo>
                    <a:pt x="712083" y="0"/>
                  </a:lnTo>
                  <a:cubicBezTo>
                    <a:pt x="781988" y="0"/>
                    <a:pt x="838658" y="56669"/>
                    <a:pt x="838658" y="126574"/>
                  </a:cubicBezTo>
                  <a:lnTo>
                    <a:pt x="838658" y="489862"/>
                  </a:lnTo>
                  <a:cubicBezTo>
                    <a:pt x="838658" y="523431"/>
                    <a:pt x="825322" y="555626"/>
                    <a:pt x="801585" y="579363"/>
                  </a:cubicBezTo>
                  <a:cubicBezTo>
                    <a:pt x="777847" y="603101"/>
                    <a:pt x="745653" y="616436"/>
                    <a:pt x="712083" y="616436"/>
                  </a:cubicBezTo>
                  <a:lnTo>
                    <a:pt x="126574" y="616436"/>
                  </a:lnTo>
                  <a:cubicBezTo>
                    <a:pt x="56669" y="616436"/>
                    <a:pt x="0" y="559767"/>
                    <a:pt x="0" y="489862"/>
                  </a:cubicBezTo>
                  <a:lnTo>
                    <a:pt x="0" y="126574"/>
                  </a:lnTo>
                  <a:cubicBezTo>
                    <a:pt x="0" y="56669"/>
                    <a:pt x="56669" y="0"/>
                    <a:pt x="126574" y="0"/>
                  </a:cubicBezTo>
                  <a:close/>
                </a:path>
              </a:pathLst>
            </a:custGeom>
            <a:solidFill>
              <a:srgbClr val="B6A77A"/>
            </a:solidFill>
            <a:ln cap="rnd">
              <a:noFill/>
              <a:prstDash val="solid"/>
              <a:round/>
            </a:ln>
          </p:spPr>
        </p:sp>
        <p:sp>
          <p:nvSpPr>
            <p:cNvPr name="TextBox 58" id="58"/>
            <p:cNvSpPr txBox="true"/>
            <p:nvPr/>
          </p:nvSpPr>
          <p:spPr>
            <a:xfrm>
              <a:off x="0" y="-38100"/>
              <a:ext cx="838657" cy="654536"/>
            </a:xfrm>
            <a:prstGeom prst="rect">
              <a:avLst/>
            </a:prstGeom>
          </p:spPr>
          <p:txBody>
            <a:bodyPr anchor="ctr" rtlCol="false" tIns="57725" lIns="57725" bIns="57725" rIns="57725"/>
            <a:lstStyle/>
            <a:p>
              <a:pPr algn="ctr">
                <a:lnSpc>
                  <a:spcPts val="1959"/>
                </a:lnSpc>
                <a:spcBef>
                  <a:spcPct val="0"/>
                </a:spcBef>
              </a:pPr>
            </a:p>
          </p:txBody>
        </p:sp>
      </p:grpSp>
      <p:grpSp>
        <p:nvGrpSpPr>
          <p:cNvPr name="Group 59" id="59"/>
          <p:cNvGrpSpPr/>
          <p:nvPr/>
        </p:nvGrpSpPr>
        <p:grpSpPr>
          <a:xfrm rot="0">
            <a:off x="5504981" y="3801540"/>
            <a:ext cx="775799" cy="775799"/>
            <a:chOff x="0" y="0"/>
            <a:chExt cx="812800" cy="812800"/>
          </a:xfrm>
        </p:grpSpPr>
        <p:sp>
          <p:nvSpPr>
            <p:cNvPr name="Freeform 60" id="6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21313"/>
            </a:solidFill>
          </p:spPr>
        </p:sp>
        <p:sp>
          <p:nvSpPr>
            <p:cNvPr name="TextBox 61" id="61"/>
            <p:cNvSpPr txBox="true"/>
            <p:nvPr/>
          </p:nvSpPr>
          <p:spPr>
            <a:xfrm>
              <a:off x="76200" y="38100"/>
              <a:ext cx="660400" cy="698500"/>
            </a:xfrm>
            <a:prstGeom prst="rect">
              <a:avLst/>
            </a:prstGeom>
          </p:spPr>
          <p:txBody>
            <a:bodyPr anchor="ctr" rtlCol="false" tIns="50800" lIns="50800" bIns="50800" rIns="50800"/>
            <a:lstStyle/>
            <a:p>
              <a:pPr algn="ctr">
                <a:lnSpc>
                  <a:spcPts val="1959"/>
                </a:lnSpc>
              </a:pPr>
            </a:p>
          </p:txBody>
        </p:sp>
      </p:grpSp>
      <p:sp>
        <p:nvSpPr>
          <p:cNvPr name="TextBox 62" id="62"/>
          <p:cNvSpPr txBox="true"/>
          <p:nvPr/>
        </p:nvSpPr>
        <p:spPr>
          <a:xfrm rot="0">
            <a:off x="5606915" y="4005944"/>
            <a:ext cx="616246" cy="426338"/>
          </a:xfrm>
          <a:prstGeom prst="rect">
            <a:avLst/>
          </a:prstGeom>
        </p:spPr>
        <p:txBody>
          <a:bodyPr anchor="t" rtlCol="false" tIns="0" lIns="0" bIns="0" rIns="0">
            <a:spAutoFit/>
          </a:bodyPr>
          <a:lstStyle/>
          <a:p>
            <a:pPr algn="ctr">
              <a:lnSpc>
                <a:spcPts val="3284"/>
              </a:lnSpc>
            </a:pPr>
            <a:r>
              <a:rPr lang="en-US" sz="3284">
                <a:solidFill>
                  <a:srgbClr val="FFFFFF"/>
                </a:solidFill>
                <a:latin typeface="La Lou"/>
                <a:ea typeface="La Lou"/>
                <a:cs typeface="La Lou"/>
                <a:sym typeface="La Lou"/>
              </a:rPr>
              <a:t>05</a:t>
            </a:r>
          </a:p>
        </p:txBody>
      </p:sp>
      <p:sp>
        <p:nvSpPr>
          <p:cNvPr name="TextBox 63" id="63"/>
          <p:cNvSpPr txBox="true"/>
          <p:nvPr/>
        </p:nvSpPr>
        <p:spPr>
          <a:xfrm rot="0">
            <a:off x="3857679" y="4338176"/>
            <a:ext cx="2035202" cy="1143000"/>
          </a:xfrm>
          <a:prstGeom prst="rect">
            <a:avLst/>
          </a:prstGeom>
        </p:spPr>
        <p:txBody>
          <a:bodyPr anchor="t" rtlCol="false" tIns="0" lIns="0" bIns="0" rIns="0">
            <a:spAutoFit/>
          </a:bodyPr>
          <a:lstStyle/>
          <a:p>
            <a:pPr algn="l">
              <a:lnSpc>
                <a:spcPts val="4200"/>
              </a:lnSpc>
            </a:pPr>
            <a:r>
              <a:rPr lang="en-US" sz="5000">
                <a:solidFill>
                  <a:srgbClr val="FFFFFF"/>
                </a:solidFill>
                <a:latin typeface="Yeseva One"/>
                <a:ea typeface="Yeseva One"/>
                <a:cs typeface="Yeseva One"/>
                <a:sym typeface="Yeseva One"/>
              </a:rPr>
              <a:t>Kết quả</a:t>
            </a:r>
          </a:p>
        </p:txBody>
      </p:sp>
      <p:grpSp>
        <p:nvGrpSpPr>
          <p:cNvPr name="Group 64" id="64"/>
          <p:cNvGrpSpPr/>
          <p:nvPr/>
        </p:nvGrpSpPr>
        <p:grpSpPr>
          <a:xfrm rot="0">
            <a:off x="7052359" y="4072047"/>
            <a:ext cx="2126328" cy="1742167"/>
            <a:chOff x="0" y="0"/>
            <a:chExt cx="723160" cy="592507"/>
          </a:xfrm>
        </p:grpSpPr>
        <p:sp>
          <p:nvSpPr>
            <p:cNvPr name="Freeform 65" id="65"/>
            <p:cNvSpPr/>
            <p:nvPr/>
          </p:nvSpPr>
          <p:spPr>
            <a:xfrm flipH="false" flipV="false" rot="0">
              <a:off x="0" y="0"/>
              <a:ext cx="723160" cy="592507"/>
            </a:xfrm>
            <a:custGeom>
              <a:avLst/>
              <a:gdLst/>
              <a:ahLst/>
              <a:cxnLst/>
              <a:rect r="r" b="b" t="t" l="l"/>
              <a:pathLst>
                <a:path h="592507" w="723160">
                  <a:moveTo>
                    <a:pt x="131075" y="0"/>
                  </a:moveTo>
                  <a:lnTo>
                    <a:pt x="592085" y="0"/>
                  </a:lnTo>
                  <a:cubicBezTo>
                    <a:pt x="626848" y="0"/>
                    <a:pt x="660188" y="13810"/>
                    <a:pt x="684769" y="38391"/>
                  </a:cubicBezTo>
                  <a:cubicBezTo>
                    <a:pt x="709350" y="62972"/>
                    <a:pt x="723160" y="96312"/>
                    <a:pt x="723160" y="131075"/>
                  </a:cubicBezTo>
                  <a:lnTo>
                    <a:pt x="723160" y="461432"/>
                  </a:lnTo>
                  <a:cubicBezTo>
                    <a:pt x="723160" y="533823"/>
                    <a:pt x="664476" y="592507"/>
                    <a:pt x="592085" y="592507"/>
                  </a:cubicBezTo>
                  <a:lnTo>
                    <a:pt x="131075" y="592507"/>
                  </a:lnTo>
                  <a:cubicBezTo>
                    <a:pt x="96312" y="592507"/>
                    <a:pt x="62972" y="578698"/>
                    <a:pt x="38391" y="554116"/>
                  </a:cubicBezTo>
                  <a:cubicBezTo>
                    <a:pt x="13810" y="529535"/>
                    <a:pt x="0" y="496195"/>
                    <a:pt x="0" y="461432"/>
                  </a:cubicBezTo>
                  <a:lnTo>
                    <a:pt x="0" y="131075"/>
                  </a:lnTo>
                  <a:cubicBezTo>
                    <a:pt x="0" y="96312"/>
                    <a:pt x="13810" y="62972"/>
                    <a:pt x="38391" y="38391"/>
                  </a:cubicBezTo>
                  <a:cubicBezTo>
                    <a:pt x="62972" y="13810"/>
                    <a:pt x="96312" y="0"/>
                    <a:pt x="131075" y="0"/>
                  </a:cubicBezTo>
                  <a:close/>
                </a:path>
              </a:pathLst>
            </a:custGeom>
            <a:solidFill>
              <a:srgbClr val="321313"/>
            </a:solidFill>
          </p:spPr>
        </p:sp>
        <p:sp>
          <p:nvSpPr>
            <p:cNvPr name="TextBox 66" id="66"/>
            <p:cNvSpPr txBox="true"/>
            <p:nvPr/>
          </p:nvSpPr>
          <p:spPr>
            <a:xfrm>
              <a:off x="0" y="-38100"/>
              <a:ext cx="723160" cy="630607"/>
            </a:xfrm>
            <a:prstGeom prst="rect">
              <a:avLst/>
            </a:prstGeom>
          </p:spPr>
          <p:txBody>
            <a:bodyPr anchor="ctr" rtlCol="false" tIns="57725" lIns="57725" bIns="57725" rIns="57725"/>
            <a:lstStyle/>
            <a:p>
              <a:pPr algn="ctr">
                <a:lnSpc>
                  <a:spcPts val="1959"/>
                </a:lnSpc>
                <a:spcBef>
                  <a:spcPct val="0"/>
                </a:spcBef>
              </a:pPr>
            </a:p>
          </p:txBody>
        </p:sp>
      </p:grpSp>
      <p:grpSp>
        <p:nvGrpSpPr>
          <p:cNvPr name="Group 67" id="67"/>
          <p:cNvGrpSpPr/>
          <p:nvPr/>
        </p:nvGrpSpPr>
        <p:grpSpPr>
          <a:xfrm rot="0">
            <a:off x="6899906" y="4072047"/>
            <a:ext cx="2201938" cy="1618485"/>
            <a:chOff x="0" y="0"/>
            <a:chExt cx="838657" cy="616436"/>
          </a:xfrm>
        </p:grpSpPr>
        <p:sp>
          <p:nvSpPr>
            <p:cNvPr name="Freeform 68" id="68"/>
            <p:cNvSpPr/>
            <p:nvPr/>
          </p:nvSpPr>
          <p:spPr>
            <a:xfrm flipH="false" flipV="false" rot="0">
              <a:off x="0" y="0"/>
              <a:ext cx="838658" cy="616436"/>
            </a:xfrm>
            <a:custGeom>
              <a:avLst/>
              <a:gdLst/>
              <a:ahLst/>
              <a:cxnLst/>
              <a:rect r="r" b="b" t="t" l="l"/>
              <a:pathLst>
                <a:path h="616436" w="838658">
                  <a:moveTo>
                    <a:pt x="126574" y="0"/>
                  </a:moveTo>
                  <a:lnTo>
                    <a:pt x="712083" y="0"/>
                  </a:lnTo>
                  <a:cubicBezTo>
                    <a:pt x="781988" y="0"/>
                    <a:pt x="838658" y="56669"/>
                    <a:pt x="838658" y="126574"/>
                  </a:cubicBezTo>
                  <a:lnTo>
                    <a:pt x="838658" y="489862"/>
                  </a:lnTo>
                  <a:cubicBezTo>
                    <a:pt x="838658" y="523431"/>
                    <a:pt x="825322" y="555626"/>
                    <a:pt x="801585" y="579363"/>
                  </a:cubicBezTo>
                  <a:cubicBezTo>
                    <a:pt x="777847" y="603101"/>
                    <a:pt x="745653" y="616436"/>
                    <a:pt x="712083" y="616436"/>
                  </a:cubicBezTo>
                  <a:lnTo>
                    <a:pt x="126574" y="616436"/>
                  </a:lnTo>
                  <a:cubicBezTo>
                    <a:pt x="56669" y="616436"/>
                    <a:pt x="0" y="559767"/>
                    <a:pt x="0" y="489862"/>
                  </a:cubicBezTo>
                  <a:lnTo>
                    <a:pt x="0" y="126574"/>
                  </a:lnTo>
                  <a:cubicBezTo>
                    <a:pt x="0" y="56669"/>
                    <a:pt x="56669" y="0"/>
                    <a:pt x="126574" y="0"/>
                  </a:cubicBezTo>
                  <a:close/>
                </a:path>
              </a:pathLst>
            </a:custGeom>
            <a:solidFill>
              <a:srgbClr val="B6A77A"/>
            </a:solidFill>
            <a:ln cap="rnd">
              <a:noFill/>
              <a:prstDash val="solid"/>
              <a:round/>
            </a:ln>
          </p:spPr>
        </p:sp>
        <p:sp>
          <p:nvSpPr>
            <p:cNvPr name="TextBox 69" id="69"/>
            <p:cNvSpPr txBox="true"/>
            <p:nvPr/>
          </p:nvSpPr>
          <p:spPr>
            <a:xfrm>
              <a:off x="0" y="-38100"/>
              <a:ext cx="838657" cy="654536"/>
            </a:xfrm>
            <a:prstGeom prst="rect">
              <a:avLst/>
            </a:prstGeom>
          </p:spPr>
          <p:txBody>
            <a:bodyPr anchor="ctr" rtlCol="false" tIns="57725" lIns="57725" bIns="57725" rIns="57725"/>
            <a:lstStyle/>
            <a:p>
              <a:pPr algn="ctr">
                <a:lnSpc>
                  <a:spcPts val="1959"/>
                </a:lnSpc>
                <a:spcBef>
                  <a:spcPct val="0"/>
                </a:spcBef>
              </a:pPr>
            </a:p>
          </p:txBody>
        </p:sp>
      </p:grpSp>
      <p:grpSp>
        <p:nvGrpSpPr>
          <p:cNvPr name="Group 70" id="70"/>
          <p:cNvGrpSpPr/>
          <p:nvPr/>
        </p:nvGrpSpPr>
        <p:grpSpPr>
          <a:xfrm rot="0">
            <a:off x="8699661" y="3713581"/>
            <a:ext cx="775799" cy="775799"/>
            <a:chOff x="0" y="0"/>
            <a:chExt cx="812800" cy="812800"/>
          </a:xfrm>
        </p:grpSpPr>
        <p:sp>
          <p:nvSpPr>
            <p:cNvPr name="Freeform 71" id="7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21313"/>
            </a:solidFill>
          </p:spPr>
        </p:sp>
        <p:sp>
          <p:nvSpPr>
            <p:cNvPr name="TextBox 72" id="72"/>
            <p:cNvSpPr txBox="true"/>
            <p:nvPr/>
          </p:nvSpPr>
          <p:spPr>
            <a:xfrm>
              <a:off x="76200" y="38100"/>
              <a:ext cx="660400" cy="698500"/>
            </a:xfrm>
            <a:prstGeom prst="rect">
              <a:avLst/>
            </a:prstGeom>
          </p:spPr>
          <p:txBody>
            <a:bodyPr anchor="ctr" rtlCol="false" tIns="50800" lIns="50800" bIns="50800" rIns="50800"/>
            <a:lstStyle/>
            <a:p>
              <a:pPr algn="ctr">
                <a:lnSpc>
                  <a:spcPts val="1959"/>
                </a:lnSpc>
              </a:pPr>
            </a:p>
          </p:txBody>
        </p:sp>
      </p:grpSp>
      <p:sp>
        <p:nvSpPr>
          <p:cNvPr name="TextBox 73" id="73"/>
          <p:cNvSpPr txBox="true"/>
          <p:nvPr/>
        </p:nvSpPr>
        <p:spPr>
          <a:xfrm rot="0">
            <a:off x="8779438" y="3892215"/>
            <a:ext cx="616246" cy="426338"/>
          </a:xfrm>
          <a:prstGeom prst="rect">
            <a:avLst/>
          </a:prstGeom>
        </p:spPr>
        <p:txBody>
          <a:bodyPr anchor="t" rtlCol="false" tIns="0" lIns="0" bIns="0" rIns="0">
            <a:spAutoFit/>
          </a:bodyPr>
          <a:lstStyle/>
          <a:p>
            <a:pPr algn="ctr">
              <a:lnSpc>
                <a:spcPts val="3284"/>
              </a:lnSpc>
            </a:pPr>
            <a:r>
              <a:rPr lang="en-US" sz="3284">
                <a:solidFill>
                  <a:srgbClr val="FFFFFF"/>
                </a:solidFill>
                <a:latin typeface="La Lou"/>
                <a:ea typeface="La Lou"/>
                <a:cs typeface="La Lou"/>
                <a:sym typeface="La Lou"/>
              </a:rPr>
              <a:t>06</a:t>
            </a:r>
          </a:p>
        </p:txBody>
      </p:sp>
      <p:sp>
        <p:nvSpPr>
          <p:cNvPr name="TextBox 74" id="74"/>
          <p:cNvSpPr txBox="true"/>
          <p:nvPr/>
        </p:nvSpPr>
        <p:spPr>
          <a:xfrm rot="0">
            <a:off x="7052359" y="4338176"/>
            <a:ext cx="2035202" cy="609600"/>
          </a:xfrm>
          <a:prstGeom prst="rect">
            <a:avLst/>
          </a:prstGeom>
        </p:spPr>
        <p:txBody>
          <a:bodyPr anchor="t" rtlCol="false" tIns="0" lIns="0" bIns="0" rIns="0">
            <a:spAutoFit/>
          </a:bodyPr>
          <a:lstStyle/>
          <a:p>
            <a:pPr algn="l">
              <a:lnSpc>
                <a:spcPts val="4200"/>
              </a:lnSpc>
            </a:pPr>
            <a:r>
              <a:rPr lang="en-US" sz="5000">
                <a:solidFill>
                  <a:srgbClr val="FFFFFF"/>
                </a:solidFill>
                <a:latin typeface="Yeseva One"/>
                <a:ea typeface="Yeseva One"/>
                <a:cs typeface="Yeseva One"/>
                <a:sym typeface="Yeseva One"/>
              </a:rPr>
              <a:t>Demo</a:t>
            </a:r>
          </a:p>
        </p:txBody>
      </p:sp>
      <p:sp>
        <p:nvSpPr>
          <p:cNvPr name="Freeform 75" id="75"/>
          <p:cNvSpPr/>
          <p:nvPr/>
        </p:nvSpPr>
        <p:spPr>
          <a:xfrm flipH="false" flipV="false" rot="-10800000">
            <a:off x="8388134" y="-813551"/>
            <a:ext cx="2193718" cy="2193718"/>
          </a:xfrm>
          <a:custGeom>
            <a:avLst/>
            <a:gdLst/>
            <a:ahLst/>
            <a:cxnLst/>
            <a:rect r="r" b="b" t="t" l="l"/>
            <a:pathLst>
              <a:path h="2193718" w="2193718">
                <a:moveTo>
                  <a:pt x="0" y="0"/>
                </a:moveTo>
                <a:lnTo>
                  <a:pt x="2193718" y="0"/>
                </a:lnTo>
                <a:lnTo>
                  <a:pt x="2193718" y="2193718"/>
                </a:lnTo>
                <a:lnTo>
                  <a:pt x="0" y="2193718"/>
                </a:lnTo>
                <a:lnTo>
                  <a:pt x="0" y="0"/>
                </a:lnTo>
                <a:close/>
              </a:path>
            </a:pathLst>
          </a:custGeom>
          <a:blipFill>
            <a:blip r:embed="rId2"/>
            <a:stretch>
              <a:fillRect l="0" t="0" r="0" b="0"/>
            </a:stretch>
          </a:blipFill>
        </p:spPr>
      </p:sp>
      <p:sp>
        <p:nvSpPr>
          <p:cNvPr name="TextBox 76" id="76"/>
          <p:cNvSpPr txBox="true"/>
          <p:nvPr/>
        </p:nvSpPr>
        <p:spPr>
          <a:xfrm rot="0">
            <a:off x="9525952" y="6965951"/>
            <a:ext cx="201573" cy="349249"/>
          </a:xfrm>
          <a:prstGeom prst="rect">
            <a:avLst/>
          </a:prstGeom>
        </p:spPr>
        <p:txBody>
          <a:bodyPr anchor="t" rtlCol="false" tIns="0" lIns="0" bIns="0" rIns="0">
            <a:spAutoFit/>
          </a:bodyPr>
          <a:lstStyle/>
          <a:p>
            <a:pPr algn="ctr">
              <a:lnSpc>
                <a:spcPts val="2800"/>
              </a:lnSpc>
            </a:pPr>
            <a:r>
              <a:rPr lang="en-US" sz="2000" b="true">
                <a:solidFill>
                  <a:srgbClr val="000000"/>
                </a:solidFill>
                <a:latin typeface="Canva Sans Bold"/>
                <a:ea typeface="Canva Sans Bold"/>
                <a:cs typeface="Canva Sans Bold"/>
                <a:sym typeface="Canva Sans Bold"/>
              </a:rPr>
              <a:t>2 </a:t>
            </a:r>
          </a:p>
        </p:txBody>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bg>
      <p:bgPr>
        <a:solidFill>
          <a:srgbClr val="F9F5F0"/>
        </a:solidFill>
      </p:bgPr>
    </p:bg>
    <p:spTree>
      <p:nvGrpSpPr>
        <p:cNvPr id="1" name=""/>
        <p:cNvGrpSpPr/>
        <p:nvPr/>
      </p:nvGrpSpPr>
      <p:grpSpPr>
        <a:xfrm>
          <a:off x="0" y="0"/>
          <a:ext cx="0" cy="0"/>
          <a:chOff x="0" y="0"/>
          <a:chExt cx="0" cy="0"/>
        </a:xfrm>
      </p:grpSpPr>
      <p:grpSp>
        <p:nvGrpSpPr>
          <p:cNvPr name="Group 2" id="2"/>
          <p:cNvGrpSpPr/>
          <p:nvPr/>
        </p:nvGrpSpPr>
        <p:grpSpPr>
          <a:xfrm rot="0">
            <a:off x="-946993" y="6049512"/>
            <a:ext cx="2258786" cy="2258786"/>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4991A">
                <a:alpha val="14902"/>
              </a:srgbClr>
            </a:solidFill>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1959"/>
                </a:lnSpc>
              </a:pPr>
            </a:p>
          </p:txBody>
        </p:sp>
      </p:grpSp>
      <p:grpSp>
        <p:nvGrpSpPr>
          <p:cNvPr name="Group 5" id="5"/>
          <p:cNvGrpSpPr/>
          <p:nvPr/>
        </p:nvGrpSpPr>
        <p:grpSpPr>
          <a:xfrm rot="0">
            <a:off x="8227042" y="-846085"/>
            <a:ext cx="2258786" cy="2258786"/>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4991A">
                <a:alpha val="14902"/>
              </a:srgbClr>
            </a:solidFill>
          </p:spPr>
        </p:sp>
        <p:sp>
          <p:nvSpPr>
            <p:cNvPr name="TextBox 7" id="7"/>
            <p:cNvSpPr txBox="true"/>
            <p:nvPr/>
          </p:nvSpPr>
          <p:spPr>
            <a:xfrm>
              <a:off x="76200" y="38100"/>
              <a:ext cx="660400" cy="698500"/>
            </a:xfrm>
            <a:prstGeom prst="rect">
              <a:avLst/>
            </a:prstGeom>
          </p:spPr>
          <p:txBody>
            <a:bodyPr anchor="ctr" rtlCol="false" tIns="50800" lIns="50800" bIns="50800" rIns="50800"/>
            <a:lstStyle/>
            <a:p>
              <a:pPr algn="ctr">
                <a:lnSpc>
                  <a:spcPts val="1959"/>
                </a:lnSpc>
              </a:pPr>
            </a:p>
          </p:txBody>
        </p:sp>
      </p:grpSp>
      <p:grpSp>
        <p:nvGrpSpPr>
          <p:cNvPr name="Group 8" id="8"/>
          <p:cNvGrpSpPr/>
          <p:nvPr/>
        </p:nvGrpSpPr>
        <p:grpSpPr>
          <a:xfrm rot="0">
            <a:off x="649289" y="378225"/>
            <a:ext cx="4425848" cy="831988"/>
            <a:chOff x="0" y="0"/>
            <a:chExt cx="1505222" cy="282957"/>
          </a:xfrm>
        </p:grpSpPr>
        <p:sp>
          <p:nvSpPr>
            <p:cNvPr name="Freeform 9" id="9"/>
            <p:cNvSpPr/>
            <p:nvPr/>
          </p:nvSpPr>
          <p:spPr>
            <a:xfrm flipH="false" flipV="false" rot="0">
              <a:off x="0" y="0"/>
              <a:ext cx="1505222" cy="282957"/>
            </a:xfrm>
            <a:custGeom>
              <a:avLst/>
              <a:gdLst/>
              <a:ahLst/>
              <a:cxnLst/>
              <a:rect r="r" b="b" t="t" l="l"/>
              <a:pathLst>
                <a:path h="282957" w="1505222">
                  <a:moveTo>
                    <a:pt x="62973" y="0"/>
                  </a:moveTo>
                  <a:lnTo>
                    <a:pt x="1442249" y="0"/>
                  </a:lnTo>
                  <a:cubicBezTo>
                    <a:pt x="1458951" y="0"/>
                    <a:pt x="1474968" y="6635"/>
                    <a:pt x="1486778" y="18444"/>
                  </a:cubicBezTo>
                  <a:cubicBezTo>
                    <a:pt x="1498588" y="30254"/>
                    <a:pt x="1505222" y="46272"/>
                    <a:pt x="1505222" y="62973"/>
                  </a:cubicBezTo>
                  <a:lnTo>
                    <a:pt x="1505222" y="219984"/>
                  </a:lnTo>
                  <a:cubicBezTo>
                    <a:pt x="1505222" y="254763"/>
                    <a:pt x="1477028" y="282957"/>
                    <a:pt x="1442249" y="282957"/>
                  </a:cubicBezTo>
                  <a:lnTo>
                    <a:pt x="62973" y="282957"/>
                  </a:lnTo>
                  <a:cubicBezTo>
                    <a:pt x="46272" y="282957"/>
                    <a:pt x="30254" y="276323"/>
                    <a:pt x="18444" y="264513"/>
                  </a:cubicBezTo>
                  <a:cubicBezTo>
                    <a:pt x="6635" y="252703"/>
                    <a:pt x="0" y="236686"/>
                    <a:pt x="0" y="219984"/>
                  </a:cubicBezTo>
                  <a:lnTo>
                    <a:pt x="0" y="62973"/>
                  </a:lnTo>
                  <a:cubicBezTo>
                    <a:pt x="0" y="46272"/>
                    <a:pt x="6635" y="30254"/>
                    <a:pt x="18444" y="18444"/>
                  </a:cubicBezTo>
                  <a:cubicBezTo>
                    <a:pt x="30254" y="6635"/>
                    <a:pt x="46272" y="0"/>
                    <a:pt x="62973" y="0"/>
                  </a:cubicBezTo>
                  <a:close/>
                </a:path>
              </a:pathLst>
            </a:custGeom>
            <a:solidFill>
              <a:srgbClr val="321313"/>
            </a:solidFill>
          </p:spPr>
        </p:sp>
        <p:sp>
          <p:nvSpPr>
            <p:cNvPr name="TextBox 10" id="10"/>
            <p:cNvSpPr txBox="true"/>
            <p:nvPr/>
          </p:nvSpPr>
          <p:spPr>
            <a:xfrm>
              <a:off x="0" y="-38100"/>
              <a:ext cx="1505222" cy="321057"/>
            </a:xfrm>
            <a:prstGeom prst="rect">
              <a:avLst/>
            </a:prstGeom>
          </p:spPr>
          <p:txBody>
            <a:bodyPr anchor="ctr" rtlCol="false" tIns="57725" lIns="57725" bIns="57725" rIns="57725"/>
            <a:lstStyle/>
            <a:p>
              <a:pPr algn="ctr">
                <a:lnSpc>
                  <a:spcPts val="1959"/>
                </a:lnSpc>
                <a:spcBef>
                  <a:spcPct val="0"/>
                </a:spcBef>
              </a:pPr>
            </a:p>
          </p:txBody>
        </p:sp>
      </p:grpSp>
      <p:grpSp>
        <p:nvGrpSpPr>
          <p:cNvPr name="Group 11" id="11"/>
          <p:cNvGrpSpPr/>
          <p:nvPr/>
        </p:nvGrpSpPr>
        <p:grpSpPr>
          <a:xfrm rot="0">
            <a:off x="580401" y="283308"/>
            <a:ext cx="4379535" cy="761140"/>
            <a:chOff x="0" y="0"/>
            <a:chExt cx="1668044" cy="289897"/>
          </a:xfrm>
        </p:grpSpPr>
        <p:sp>
          <p:nvSpPr>
            <p:cNvPr name="Freeform 12" id="12"/>
            <p:cNvSpPr/>
            <p:nvPr/>
          </p:nvSpPr>
          <p:spPr>
            <a:xfrm flipH="false" flipV="false" rot="0">
              <a:off x="0" y="0"/>
              <a:ext cx="1668044" cy="289897"/>
            </a:xfrm>
            <a:custGeom>
              <a:avLst/>
              <a:gdLst/>
              <a:ahLst/>
              <a:cxnLst/>
              <a:rect r="r" b="b" t="t" l="l"/>
              <a:pathLst>
                <a:path h="289897" w="1668044">
                  <a:moveTo>
                    <a:pt x="63639" y="0"/>
                  </a:moveTo>
                  <a:lnTo>
                    <a:pt x="1604405" y="0"/>
                  </a:lnTo>
                  <a:cubicBezTo>
                    <a:pt x="1639552" y="0"/>
                    <a:pt x="1668044" y="28492"/>
                    <a:pt x="1668044" y="63639"/>
                  </a:cubicBezTo>
                  <a:lnTo>
                    <a:pt x="1668044" y="226258"/>
                  </a:lnTo>
                  <a:cubicBezTo>
                    <a:pt x="1668044" y="243137"/>
                    <a:pt x="1661339" y="259323"/>
                    <a:pt x="1649405" y="271258"/>
                  </a:cubicBezTo>
                  <a:cubicBezTo>
                    <a:pt x="1637470" y="283193"/>
                    <a:pt x="1621283" y="289897"/>
                    <a:pt x="1604405" y="289897"/>
                  </a:cubicBezTo>
                  <a:lnTo>
                    <a:pt x="63639" y="289897"/>
                  </a:lnTo>
                  <a:cubicBezTo>
                    <a:pt x="46761" y="289897"/>
                    <a:pt x="30574" y="283193"/>
                    <a:pt x="18639" y="271258"/>
                  </a:cubicBezTo>
                  <a:cubicBezTo>
                    <a:pt x="6705" y="259323"/>
                    <a:pt x="0" y="243137"/>
                    <a:pt x="0" y="226258"/>
                  </a:cubicBezTo>
                  <a:lnTo>
                    <a:pt x="0" y="63639"/>
                  </a:lnTo>
                  <a:cubicBezTo>
                    <a:pt x="0" y="46761"/>
                    <a:pt x="6705" y="30574"/>
                    <a:pt x="18639" y="18639"/>
                  </a:cubicBezTo>
                  <a:cubicBezTo>
                    <a:pt x="30574" y="6705"/>
                    <a:pt x="46761" y="0"/>
                    <a:pt x="63639" y="0"/>
                  </a:cubicBezTo>
                  <a:close/>
                </a:path>
              </a:pathLst>
            </a:custGeom>
            <a:solidFill>
              <a:srgbClr val="B6A77A"/>
            </a:solidFill>
            <a:ln cap="rnd">
              <a:noFill/>
              <a:prstDash val="solid"/>
              <a:round/>
            </a:ln>
          </p:spPr>
        </p:sp>
        <p:sp>
          <p:nvSpPr>
            <p:cNvPr name="TextBox 13" id="13"/>
            <p:cNvSpPr txBox="true"/>
            <p:nvPr/>
          </p:nvSpPr>
          <p:spPr>
            <a:xfrm>
              <a:off x="0" y="-38100"/>
              <a:ext cx="1668044" cy="327997"/>
            </a:xfrm>
            <a:prstGeom prst="rect">
              <a:avLst/>
            </a:prstGeom>
          </p:spPr>
          <p:txBody>
            <a:bodyPr anchor="ctr" rtlCol="false" tIns="57725" lIns="57725" bIns="57725" rIns="57725"/>
            <a:lstStyle/>
            <a:p>
              <a:pPr algn="ctr">
                <a:lnSpc>
                  <a:spcPts val="1959"/>
                </a:lnSpc>
                <a:spcBef>
                  <a:spcPct val="0"/>
                </a:spcBef>
              </a:pPr>
            </a:p>
          </p:txBody>
        </p:sp>
      </p:grpSp>
      <p:sp>
        <p:nvSpPr>
          <p:cNvPr name="Freeform 14" id="14"/>
          <p:cNvSpPr/>
          <p:nvPr/>
        </p:nvSpPr>
        <p:spPr>
          <a:xfrm flipH="false" flipV="false" rot="0">
            <a:off x="7045877" y="6813070"/>
            <a:ext cx="2163543" cy="365835"/>
          </a:xfrm>
          <a:custGeom>
            <a:avLst/>
            <a:gdLst/>
            <a:ahLst/>
            <a:cxnLst/>
            <a:rect r="r" b="b" t="t" l="l"/>
            <a:pathLst>
              <a:path h="365835" w="2163543">
                <a:moveTo>
                  <a:pt x="0" y="0"/>
                </a:moveTo>
                <a:lnTo>
                  <a:pt x="2163543" y="0"/>
                </a:lnTo>
                <a:lnTo>
                  <a:pt x="2163543" y="365835"/>
                </a:lnTo>
                <a:lnTo>
                  <a:pt x="0" y="36583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5" id="15"/>
          <p:cNvSpPr/>
          <p:nvPr/>
        </p:nvSpPr>
        <p:spPr>
          <a:xfrm flipH="false" flipV="false" rot="0">
            <a:off x="8296003" y="-131161"/>
            <a:ext cx="1590077" cy="1590077"/>
          </a:xfrm>
          <a:custGeom>
            <a:avLst/>
            <a:gdLst/>
            <a:ahLst/>
            <a:cxnLst/>
            <a:rect r="r" b="b" t="t" l="l"/>
            <a:pathLst>
              <a:path h="1590077" w="1590077">
                <a:moveTo>
                  <a:pt x="0" y="0"/>
                </a:moveTo>
                <a:lnTo>
                  <a:pt x="1590077" y="0"/>
                </a:lnTo>
                <a:lnTo>
                  <a:pt x="1590077" y="1590077"/>
                </a:lnTo>
                <a:lnTo>
                  <a:pt x="0" y="1590077"/>
                </a:lnTo>
                <a:lnTo>
                  <a:pt x="0" y="0"/>
                </a:lnTo>
                <a:close/>
              </a:path>
            </a:pathLst>
          </a:custGeom>
          <a:blipFill>
            <a:blip r:embed="rId4"/>
            <a:stretch>
              <a:fillRect l="0" t="0" r="0" b="0"/>
            </a:stretch>
          </a:blipFill>
        </p:spPr>
      </p:sp>
      <p:sp>
        <p:nvSpPr>
          <p:cNvPr name="Freeform 16" id="16"/>
          <p:cNvSpPr/>
          <p:nvPr/>
        </p:nvSpPr>
        <p:spPr>
          <a:xfrm flipH="false" flipV="false" rot="0">
            <a:off x="580401" y="1890229"/>
            <a:ext cx="7073279" cy="4922841"/>
          </a:xfrm>
          <a:custGeom>
            <a:avLst/>
            <a:gdLst/>
            <a:ahLst/>
            <a:cxnLst/>
            <a:rect r="r" b="b" t="t" l="l"/>
            <a:pathLst>
              <a:path h="4922841" w="7073279">
                <a:moveTo>
                  <a:pt x="0" y="0"/>
                </a:moveTo>
                <a:lnTo>
                  <a:pt x="7073279" y="0"/>
                </a:lnTo>
                <a:lnTo>
                  <a:pt x="7073279" y="4922841"/>
                </a:lnTo>
                <a:lnTo>
                  <a:pt x="0" y="4922841"/>
                </a:lnTo>
                <a:lnTo>
                  <a:pt x="0" y="0"/>
                </a:lnTo>
                <a:close/>
              </a:path>
            </a:pathLst>
          </a:custGeom>
          <a:blipFill>
            <a:blip r:embed="rId5"/>
            <a:stretch>
              <a:fillRect l="0" t="-827" r="0" b="-827"/>
            </a:stretch>
          </a:blipFill>
        </p:spPr>
      </p:sp>
      <p:sp>
        <p:nvSpPr>
          <p:cNvPr name="TextBox 17" id="17"/>
          <p:cNvSpPr txBox="true"/>
          <p:nvPr/>
        </p:nvSpPr>
        <p:spPr>
          <a:xfrm rot="0">
            <a:off x="731520" y="435708"/>
            <a:ext cx="4228416" cy="563482"/>
          </a:xfrm>
          <a:prstGeom prst="rect">
            <a:avLst/>
          </a:prstGeom>
        </p:spPr>
        <p:txBody>
          <a:bodyPr anchor="t" rtlCol="false" tIns="0" lIns="0" bIns="0" rIns="0">
            <a:spAutoFit/>
          </a:bodyPr>
          <a:lstStyle/>
          <a:p>
            <a:pPr algn="l">
              <a:lnSpc>
                <a:spcPts val="3945"/>
              </a:lnSpc>
            </a:pPr>
            <a:r>
              <a:rPr lang="en-US" sz="4697">
                <a:solidFill>
                  <a:srgbClr val="FFFFFF"/>
                </a:solidFill>
                <a:latin typeface="Yeseva One"/>
                <a:ea typeface="Yeseva One"/>
                <a:cs typeface="Yeseva One"/>
                <a:sym typeface="Yeseva One"/>
              </a:rPr>
              <a:t>Phương pháp</a:t>
            </a:r>
          </a:p>
        </p:txBody>
      </p:sp>
      <p:sp>
        <p:nvSpPr>
          <p:cNvPr name="TextBox 18" id="18"/>
          <p:cNvSpPr txBox="true"/>
          <p:nvPr/>
        </p:nvSpPr>
        <p:spPr>
          <a:xfrm rot="0">
            <a:off x="580401" y="1450801"/>
            <a:ext cx="4837027" cy="339725"/>
          </a:xfrm>
          <a:prstGeom prst="rect">
            <a:avLst/>
          </a:prstGeom>
        </p:spPr>
        <p:txBody>
          <a:bodyPr anchor="t" rtlCol="false" tIns="0" lIns="0" bIns="0" rIns="0">
            <a:spAutoFit/>
          </a:bodyPr>
          <a:lstStyle/>
          <a:p>
            <a:pPr algn="l">
              <a:lnSpc>
                <a:spcPts val="2499"/>
              </a:lnSpc>
            </a:pPr>
            <a:r>
              <a:rPr lang="en-US" sz="2499">
                <a:solidFill>
                  <a:srgbClr val="000000"/>
                </a:solidFill>
                <a:latin typeface="Yeseva One"/>
                <a:ea typeface="Yeseva One"/>
                <a:cs typeface="Yeseva One"/>
                <a:sym typeface="Yeseva One"/>
              </a:rPr>
              <a:t>Dataset và tiền xử lý</a:t>
            </a:r>
          </a:p>
        </p:txBody>
      </p:sp>
      <p:sp>
        <p:nvSpPr>
          <p:cNvPr name="TextBox 19" id="19"/>
          <p:cNvSpPr txBox="true"/>
          <p:nvPr/>
        </p:nvSpPr>
        <p:spPr>
          <a:xfrm rot="0">
            <a:off x="9351042" y="6980468"/>
            <a:ext cx="402558" cy="349249"/>
          </a:xfrm>
          <a:prstGeom prst="rect">
            <a:avLst/>
          </a:prstGeom>
        </p:spPr>
        <p:txBody>
          <a:bodyPr anchor="t" rtlCol="false" tIns="0" lIns="0" bIns="0" rIns="0">
            <a:spAutoFit/>
          </a:bodyPr>
          <a:lstStyle/>
          <a:p>
            <a:pPr algn="ctr">
              <a:lnSpc>
                <a:spcPts val="2800"/>
              </a:lnSpc>
            </a:pPr>
            <a:r>
              <a:rPr lang="en-US" sz="2000" b="true">
                <a:solidFill>
                  <a:srgbClr val="000000"/>
                </a:solidFill>
                <a:latin typeface="Canva Sans Bold"/>
                <a:ea typeface="Canva Sans Bold"/>
                <a:cs typeface="Canva Sans Bold"/>
                <a:sym typeface="Canva Sans Bold"/>
              </a:rPr>
              <a:t>23  </a:t>
            </a:r>
          </a:p>
        </p:txBody>
      </p:sp>
      <p:sp>
        <p:nvSpPr>
          <p:cNvPr name="TextBox 20" id="20"/>
          <p:cNvSpPr txBox="true"/>
          <p:nvPr/>
        </p:nvSpPr>
        <p:spPr>
          <a:xfrm rot="0">
            <a:off x="5827240" y="1323800"/>
            <a:ext cx="1826440" cy="466725"/>
          </a:xfrm>
          <a:prstGeom prst="rect">
            <a:avLst/>
          </a:prstGeom>
        </p:spPr>
        <p:txBody>
          <a:bodyPr anchor="t" rtlCol="false" tIns="0" lIns="0" bIns="0" rIns="0">
            <a:spAutoFit/>
          </a:bodyPr>
          <a:lstStyle/>
          <a:p>
            <a:pPr algn="just">
              <a:lnSpc>
                <a:spcPts val="1949"/>
              </a:lnSpc>
            </a:pPr>
            <a:r>
              <a:rPr lang="en-US" sz="1499" i="true">
                <a:solidFill>
                  <a:srgbClr val="000000"/>
                </a:solidFill>
                <a:latin typeface="Playfair Display Italics"/>
                <a:ea typeface="Playfair Display Italics"/>
                <a:cs typeface="Playfair Display Italics"/>
                <a:sym typeface="Playfair Display Italics"/>
              </a:rPr>
              <a:t>(Hình 2: </a:t>
            </a:r>
          </a:p>
          <a:p>
            <a:pPr algn="just">
              <a:lnSpc>
                <a:spcPts val="1949"/>
              </a:lnSpc>
            </a:pPr>
            <a:r>
              <a:rPr lang="en-US" sz="1499" i="true">
                <a:solidFill>
                  <a:srgbClr val="000000"/>
                </a:solidFill>
                <a:latin typeface="Playfair Display Italics"/>
                <a:ea typeface="Playfair Display Italics"/>
                <a:cs typeface="Playfair Display Italics"/>
                <a:sym typeface="Playfair Display Italics"/>
              </a:rPr>
              <a:t>Tổng quan </a:t>
            </a:r>
            <a:r>
              <a:rPr lang="en-US" sz="1499" i="true">
                <a:solidFill>
                  <a:srgbClr val="000000"/>
                </a:solidFill>
                <a:latin typeface="Playfair Display Italics"/>
                <a:ea typeface="Playfair Display Italics"/>
                <a:cs typeface="Playfair Display Italics"/>
                <a:sym typeface="Playfair Display Italics"/>
              </a:rPr>
              <a:t>Dataset</a:t>
            </a:r>
            <a:r>
              <a:rPr lang="en-US" sz="1499" i="true">
                <a:solidFill>
                  <a:srgbClr val="000000"/>
                </a:solidFill>
                <a:latin typeface="Playfair Display Italics"/>
                <a:ea typeface="Playfair Display Italics"/>
                <a:cs typeface="Playfair Display Italics"/>
                <a:sym typeface="Playfair Display Italics"/>
              </a:rPr>
              <a:t>)</a:t>
            </a:r>
          </a:p>
        </p:txBody>
      </p:sp>
      <p:sp>
        <p:nvSpPr>
          <p:cNvPr name="TextBox 21" id="21"/>
          <p:cNvSpPr txBox="true"/>
          <p:nvPr/>
        </p:nvSpPr>
        <p:spPr>
          <a:xfrm rot="0">
            <a:off x="8005240" y="1804504"/>
            <a:ext cx="1644040" cy="5045966"/>
          </a:xfrm>
          <a:prstGeom prst="rect">
            <a:avLst/>
          </a:prstGeom>
        </p:spPr>
        <p:txBody>
          <a:bodyPr anchor="t" rtlCol="false" tIns="0" lIns="0" bIns="0" rIns="0">
            <a:spAutoFit/>
          </a:bodyPr>
          <a:lstStyle/>
          <a:p>
            <a:pPr algn="l">
              <a:lnSpc>
                <a:spcPts val="3077"/>
              </a:lnSpc>
            </a:pPr>
            <a:r>
              <a:rPr lang="en-US" sz="1799">
                <a:solidFill>
                  <a:srgbClr val="000000"/>
                </a:solidFill>
                <a:latin typeface="Playfair Display"/>
                <a:ea typeface="Playfair Display"/>
                <a:cs typeface="Playfair Display"/>
                <a:sym typeface="Playfair Display"/>
              </a:rPr>
              <a:t>Nhóm sử dụng phần mềm     </a:t>
            </a:r>
            <a:r>
              <a:rPr lang="en-US" b="true" sz="1799">
                <a:solidFill>
                  <a:srgbClr val="000000"/>
                </a:solidFill>
                <a:latin typeface="Playfair Display Bold"/>
                <a:ea typeface="Playfair Display Bold"/>
                <a:cs typeface="Playfair Display Bold"/>
                <a:sym typeface="Playfair Display Bold"/>
              </a:rPr>
              <a:t>3D Slicer</a:t>
            </a:r>
            <a:r>
              <a:rPr lang="en-US" sz="1799">
                <a:solidFill>
                  <a:srgbClr val="000000"/>
                </a:solidFill>
                <a:latin typeface="Playfair Display"/>
                <a:ea typeface="Playfair Display"/>
                <a:cs typeface="Playfair Display"/>
                <a:sym typeface="Playfair Display"/>
              </a:rPr>
              <a:t> để tách file NIfTI thành chuỗi các file </a:t>
            </a:r>
            <a:r>
              <a:rPr lang="en-US" b="true" sz="1799">
                <a:solidFill>
                  <a:srgbClr val="000000"/>
                </a:solidFill>
                <a:latin typeface="Playfair Display Bold"/>
                <a:ea typeface="Playfair Display Bold"/>
                <a:cs typeface="Playfair Display Bold"/>
                <a:sym typeface="Playfair Display Bold"/>
              </a:rPr>
              <a:t>DICOM</a:t>
            </a:r>
            <a:r>
              <a:rPr lang="en-US" sz="1799">
                <a:solidFill>
                  <a:srgbClr val="000000"/>
                </a:solidFill>
                <a:latin typeface="Playfair Display"/>
                <a:ea typeface="Playfair Display"/>
                <a:cs typeface="Playfair Display"/>
                <a:sym typeface="Playfair Display"/>
              </a:rPr>
              <a:t>,  sau đó chia thành các tập nhỏ, tạo nên các đối tượng mới, mỗi        đối tượng bao gồm </a:t>
            </a:r>
            <a:r>
              <a:rPr lang="en-US" b="true" sz="1799">
                <a:solidFill>
                  <a:srgbClr val="000000"/>
                </a:solidFill>
                <a:latin typeface="Playfair Display Bold"/>
                <a:ea typeface="Playfair Display Bold"/>
                <a:cs typeface="Playfair Display Bold"/>
                <a:sym typeface="Playfair Display Bold"/>
              </a:rPr>
              <a:t>64 lát cắt</a:t>
            </a:r>
            <a:r>
              <a:rPr lang="en-US" sz="1799">
                <a:solidFill>
                  <a:srgbClr val="000000"/>
                </a:solidFill>
                <a:latin typeface="Playfair Display"/>
                <a:ea typeface="Playfair Display"/>
                <a:cs typeface="Playfair Display"/>
                <a:sym typeface="Playfair Display"/>
              </a:rPr>
              <a:t>.</a:t>
            </a:r>
          </a:p>
        </p:txBody>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bg>
      <p:bgPr>
        <a:solidFill>
          <a:srgbClr val="F9F5F0"/>
        </a:solidFill>
      </p:bgPr>
    </p:bg>
    <p:spTree>
      <p:nvGrpSpPr>
        <p:cNvPr id="1" name=""/>
        <p:cNvGrpSpPr/>
        <p:nvPr/>
      </p:nvGrpSpPr>
      <p:grpSpPr>
        <a:xfrm>
          <a:off x="0" y="0"/>
          <a:ext cx="0" cy="0"/>
          <a:chOff x="0" y="0"/>
          <a:chExt cx="0" cy="0"/>
        </a:xfrm>
      </p:grpSpPr>
      <p:grpSp>
        <p:nvGrpSpPr>
          <p:cNvPr name="Group 2" id="2"/>
          <p:cNvGrpSpPr/>
          <p:nvPr/>
        </p:nvGrpSpPr>
        <p:grpSpPr>
          <a:xfrm rot="0">
            <a:off x="-946993" y="6049512"/>
            <a:ext cx="2258786" cy="2258786"/>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4991A">
                <a:alpha val="14902"/>
              </a:srgbClr>
            </a:solidFill>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1959"/>
                </a:lnSpc>
              </a:pPr>
            </a:p>
          </p:txBody>
        </p:sp>
      </p:grpSp>
      <p:grpSp>
        <p:nvGrpSpPr>
          <p:cNvPr name="Group 5" id="5"/>
          <p:cNvGrpSpPr/>
          <p:nvPr/>
        </p:nvGrpSpPr>
        <p:grpSpPr>
          <a:xfrm rot="0">
            <a:off x="8227042" y="-846085"/>
            <a:ext cx="2258786" cy="2258786"/>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4991A">
                <a:alpha val="14902"/>
              </a:srgbClr>
            </a:solidFill>
          </p:spPr>
        </p:sp>
        <p:sp>
          <p:nvSpPr>
            <p:cNvPr name="TextBox 7" id="7"/>
            <p:cNvSpPr txBox="true"/>
            <p:nvPr/>
          </p:nvSpPr>
          <p:spPr>
            <a:xfrm>
              <a:off x="76200" y="38100"/>
              <a:ext cx="660400" cy="698500"/>
            </a:xfrm>
            <a:prstGeom prst="rect">
              <a:avLst/>
            </a:prstGeom>
          </p:spPr>
          <p:txBody>
            <a:bodyPr anchor="ctr" rtlCol="false" tIns="50800" lIns="50800" bIns="50800" rIns="50800"/>
            <a:lstStyle/>
            <a:p>
              <a:pPr algn="ctr">
                <a:lnSpc>
                  <a:spcPts val="1959"/>
                </a:lnSpc>
              </a:pPr>
            </a:p>
          </p:txBody>
        </p:sp>
      </p:grpSp>
      <p:grpSp>
        <p:nvGrpSpPr>
          <p:cNvPr name="Group 8" id="8"/>
          <p:cNvGrpSpPr/>
          <p:nvPr/>
        </p:nvGrpSpPr>
        <p:grpSpPr>
          <a:xfrm rot="0">
            <a:off x="649289" y="378225"/>
            <a:ext cx="4425848" cy="831988"/>
            <a:chOff x="0" y="0"/>
            <a:chExt cx="1505222" cy="282957"/>
          </a:xfrm>
        </p:grpSpPr>
        <p:sp>
          <p:nvSpPr>
            <p:cNvPr name="Freeform 9" id="9"/>
            <p:cNvSpPr/>
            <p:nvPr/>
          </p:nvSpPr>
          <p:spPr>
            <a:xfrm flipH="false" flipV="false" rot="0">
              <a:off x="0" y="0"/>
              <a:ext cx="1505222" cy="282957"/>
            </a:xfrm>
            <a:custGeom>
              <a:avLst/>
              <a:gdLst/>
              <a:ahLst/>
              <a:cxnLst/>
              <a:rect r="r" b="b" t="t" l="l"/>
              <a:pathLst>
                <a:path h="282957" w="1505222">
                  <a:moveTo>
                    <a:pt x="62973" y="0"/>
                  </a:moveTo>
                  <a:lnTo>
                    <a:pt x="1442249" y="0"/>
                  </a:lnTo>
                  <a:cubicBezTo>
                    <a:pt x="1458951" y="0"/>
                    <a:pt x="1474968" y="6635"/>
                    <a:pt x="1486778" y="18444"/>
                  </a:cubicBezTo>
                  <a:cubicBezTo>
                    <a:pt x="1498588" y="30254"/>
                    <a:pt x="1505222" y="46272"/>
                    <a:pt x="1505222" y="62973"/>
                  </a:cubicBezTo>
                  <a:lnTo>
                    <a:pt x="1505222" y="219984"/>
                  </a:lnTo>
                  <a:cubicBezTo>
                    <a:pt x="1505222" y="254763"/>
                    <a:pt x="1477028" y="282957"/>
                    <a:pt x="1442249" y="282957"/>
                  </a:cubicBezTo>
                  <a:lnTo>
                    <a:pt x="62973" y="282957"/>
                  </a:lnTo>
                  <a:cubicBezTo>
                    <a:pt x="46272" y="282957"/>
                    <a:pt x="30254" y="276323"/>
                    <a:pt x="18444" y="264513"/>
                  </a:cubicBezTo>
                  <a:cubicBezTo>
                    <a:pt x="6635" y="252703"/>
                    <a:pt x="0" y="236686"/>
                    <a:pt x="0" y="219984"/>
                  </a:cubicBezTo>
                  <a:lnTo>
                    <a:pt x="0" y="62973"/>
                  </a:lnTo>
                  <a:cubicBezTo>
                    <a:pt x="0" y="46272"/>
                    <a:pt x="6635" y="30254"/>
                    <a:pt x="18444" y="18444"/>
                  </a:cubicBezTo>
                  <a:cubicBezTo>
                    <a:pt x="30254" y="6635"/>
                    <a:pt x="46272" y="0"/>
                    <a:pt x="62973" y="0"/>
                  </a:cubicBezTo>
                  <a:close/>
                </a:path>
              </a:pathLst>
            </a:custGeom>
            <a:solidFill>
              <a:srgbClr val="321313"/>
            </a:solidFill>
          </p:spPr>
        </p:sp>
        <p:sp>
          <p:nvSpPr>
            <p:cNvPr name="TextBox 10" id="10"/>
            <p:cNvSpPr txBox="true"/>
            <p:nvPr/>
          </p:nvSpPr>
          <p:spPr>
            <a:xfrm>
              <a:off x="0" y="-38100"/>
              <a:ext cx="1505222" cy="321057"/>
            </a:xfrm>
            <a:prstGeom prst="rect">
              <a:avLst/>
            </a:prstGeom>
          </p:spPr>
          <p:txBody>
            <a:bodyPr anchor="ctr" rtlCol="false" tIns="57725" lIns="57725" bIns="57725" rIns="57725"/>
            <a:lstStyle/>
            <a:p>
              <a:pPr algn="ctr">
                <a:lnSpc>
                  <a:spcPts val="1959"/>
                </a:lnSpc>
                <a:spcBef>
                  <a:spcPct val="0"/>
                </a:spcBef>
              </a:pPr>
            </a:p>
          </p:txBody>
        </p:sp>
      </p:grpSp>
      <p:grpSp>
        <p:nvGrpSpPr>
          <p:cNvPr name="Group 11" id="11"/>
          <p:cNvGrpSpPr/>
          <p:nvPr/>
        </p:nvGrpSpPr>
        <p:grpSpPr>
          <a:xfrm rot="0">
            <a:off x="580401" y="283308"/>
            <a:ext cx="4379535" cy="761140"/>
            <a:chOff x="0" y="0"/>
            <a:chExt cx="1668044" cy="289897"/>
          </a:xfrm>
        </p:grpSpPr>
        <p:sp>
          <p:nvSpPr>
            <p:cNvPr name="Freeform 12" id="12"/>
            <p:cNvSpPr/>
            <p:nvPr/>
          </p:nvSpPr>
          <p:spPr>
            <a:xfrm flipH="false" flipV="false" rot="0">
              <a:off x="0" y="0"/>
              <a:ext cx="1668044" cy="289897"/>
            </a:xfrm>
            <a:custGeom>
              <a:avLst/>
              <a:gdLst/>
              <a:ahLst/>
              <a:cxnLst/>
              <a:rect r="r" b="b" t="t" l="l"/>
              <a:pathLst>
                <a:path h="289897" w="1668044">
                  <a:moveTo>
                    <a:pt x="63639" y="0"/>
                  </a:moveTo>
                  <a:lnTo>
                    <a:pt x="1604405" y="0"/>
                  </a:lnTo>
                  <a:cubicBezTo>
                    <a:pt x="1639552" y="0"/>
                    <a:pt x="1668044" y="28492"/>
                    <a:pt x="1668044" y="63639"/>
                  </a:cubicBezTo>
                  <a:lnTo>
                    <a:pt x="1668044" y="226258"/>
                  </a:lnTo>
                  <a:cubicBezTo>
                    <a:pt x="1668044" y="243137"/>
                    <a:pt x="1661339" y="259323"/>
                    <a:pt x="1649405" y="271258"/>
                  </a:cubicBezTo>
                  <a:cubicBezTo>
                    <a:pt x="1637470" y="283193"/>
                    <a:pt x="1621283" y="289897"/>
                    <a:pt x="1604405" y="289897"/>
                  </a:cubicBezTo>
                  <a:lnTo>
                    <a:pt x="63639" y="289897"/>
                  </a:lnTo>
                  <a:cubicBezTo>
                    <a:pt x="46761" y="289897"/>
                    <a:pt x="30574" y="283193"/>
                    <a:pt x="18639" y="271258"/>
                  </a:cubicBezTo>
                  <a:cubicBezTo>
                    <a:pt x="6705" y="259323"/>
                    <a:pt x="0" y="243137"/>
                    <a:pt x="0" y="226258"/>
                  </a:cubicBezTo>
                  <a:lnTo>
                    <a:pt x="0" y="63639"/>
                  </a:lnTo>
                  <a:cubicBezTo>
                    <a:pt x="0" y="46761"/>
                    <a:pt x="6705" y="30574"/>
                    <a:pt x="18639" y="18639"/>
                  </a:cubicBezTo>
                  <a:cubicBezTo>
                    <a:pt x="30574" y="6705"/>
                    <a:pt x="46761" y="0"/>
                    <a:pt x="63639" y="0"/>
                  </a:cubicBezTo>
                  <a:close/>
                </a:path>
              </a:pathLst>
            </a:custGeom>
            <a:solidFill>
              <a:srgbClr val="B6A77A"/>
            </a:solidFill>
            <a:ln cap="rnd">
              <a:noFill/>
              <a:prstDash val="solid"/>
              <a:round/>
            </a:ln>
          </p:spPr>
        </p:sp>
        <p:sp>
          <p:nvSpPr>
            <p:cNvPr name="TextBox 13" id="13"/>
            <p:cNvSpPr txBox="true"/>
            <p:nvPr/>
          </p:nvSpPr>
          <p:spPr>
            <a:xfrm>
              <a:off x="0" y="-38100"/>
              <a:ext cx="1668044" cy="327997"/>
            </a:xfrm>
            <a:prstGeom prst="rect">
              <a:avLst/>
            </a:prstGeom>
          </p:spPr>
          <p:txBody>
            <a:bodyPr anchor="ctr" rtlCol="false" tIns="57725" lIns="57725" bIns="57725" rIns="57725"/>
            <a:lstStyle/>
            <a:p>
              <a:pPr algn="ctr">
                <a:lnSpc>
                  <a:spcPts val="1959"/>
                </a:lnSpc>
                <a:spcBef>
                  <a:spcPct val="0"/>
                </a:spcBef>
              </a:pPr>
            </a:p>
          </p:txBody>
        </p:sp>
      </p:grpSp>
      <p:sp>
        <p:nvSpPr>
          <p:cNvPr name="Freeform 14" id="14"/>
          <p:cNvSpPr/>
          <p:nvPr/>
        </p:nvSpPr>
        <p:spPr>
          <a:xfrm flipH="false" flipV="false" rot="0">
            <a:off x="7045877" y="6813070"/>
            <a:ext cx="2163543" cy="365835"/>
          </a:xfrm>
          <a:custGeom>
            <a:avLst/>
            <a:gdLst/>
            <a:ahLst/>
            <a:cxnLst/>
            <a:rect r="r" b="b" t="t" l="l"/>
            <a:pathLst>
              <a:path h="365835" w="2163543">
                <a:moveTo>
                  <a:pt x="0" y="0"/>
                </a:moveTo>
                <a:lnTo>
                  <a:pt x="2163543" y="0"/>
                </a:lnTo>
                <a:lnTo>
                  <a:pt x="2163543" y="365835"/>
                </a:lnTo>
                <a:lnTo>
                  <a:pt x="0" y="36583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5" id="15"/>
          <p:cNvSpPr/>
          <p:nvPr/>
        </p:nvSpPr>
        <p:spPr>
          <a:xfrm flipH="false" flipV="false" rot="0">
            <a:off x="8296003" y="-131161"/>
            <a:ext cx="1590077" cy="1590077"/>
          </a:xfrm>
          <a:custGeom>
            <a:avLst/>
            <a:gdLst/>
            <a:ahLst/>
            <a:cxnLst/>
            <a:rect r="r" b="b" t="t" l="l"/>
            <a:pathLst>
              <a:path h="1590077" w="1590077">
                <a:moveTo>
                  <a:pt x="0" y="0"/>
                </a:moveTo>
                <a:lnTo>
                  <a:pt x="1590077" y="0"/>
                </a:lnTo>
                <a:lnTo>
                  <a:pt x="1590077" y="1590077"/>
                </a:lnTo>
                <a:lnTo>
                  <a:pt x="0" y="1590077"/>
                </a:lnTo>
                <a:lnTo>
                  <a:pt x="0" y="0"/>
                </a:lnTo>
                <a:close/>
              </a:path>
            </a:pathLst>
          </a:custGeom>
          <a:blipFill>
            <a:blip r:embed="rId4"/>
            <a:stretch>
              <a:fillRect l="0" t="0" r="0" b="0"/>
            </a:stretch>
          </a:blipFill>
        </p:spPr>
      </p:sp>
      <p:sp>
        <p:nvSpPr>
          <p:cNvPr name="Freeform 16" id="16"/>
          <p:cNvSpPr/>
          <p:nvPr/>
        </p:nvSpPr>
        <p:spPr>
          <a:xfrm flipH="false" flipV="false" rot="0">
            <a:off x="580401" y="1961134"/>
            <a:ext cx="7346136" cy="4774989"/>
          </a:xfrm>
          <a:custGeom>
            <a:avLst/>
            <a:gdLst/>
            <a:ahLst/>
            <a:cxnLst/>
            <a:rect r="r" b="b" t="t" l="l"/>
            <a:pathLst>
              <a:path h="4774989" w="7346136">
                <a:moveTo>
                  <a:pt x="0" y="0"/>
                </a:moveTo>
                <a:lnTo>
                  <a:pt x="7346137" y="0"/>
                </a:lnTo>
                <a:lnTo>
                  <a:pt x="7346137" y="4774989"/>
                </a:lnTo>
                <a:lnTo>
                  <a:pt x="0" y="4774989"/>
                </a:lnTo>
                <a:lnTo>
                  <a:pt x="0" y="0"/>
                </a:lnTo>
                <a:close/>
              </a:path>
            </a:pathLst>
          </a:custGeom>
          <a:blipFill>
            <a:blip r:embed="rId5"/>
            <a:stretch>
              <a:fillRect l="0" t="0" r="0" b="0"/>
            </a:stretch>
          </a:blipFill>
        </p:spPr>
      </p:sp>
      <p:sp>
        <p:nvSpPr>
          <p:cNvPr name="TextBox 17" id="17"/>
          <p:cNvSpPr txBox="true"/>
          <p:nvPr/>
        </p:nvSpPr>
        <p:spPr>
          <a:xfrm rot="0">
            <a:off x="731520" y="435708"/>
            <a:ext cx="4228416" cy="563482"/>
          </a:xfrm>
          <a:prstGeom prst="rect">
            <a:avLst/>
          </a:prstGeom>
        </p:spPr>
        <p:txBody>
          <a:bodyPr anchor="t" rtlCol="false" tIns="0" lIns="0" bIns="0" rIns="0">
            <a:spAutoFit/>
          </a:bodyPr>
          <a:lstStyle/>
          <a:p>
            <a:pPr algn="l">
              <a:lnSpc>
                <a:spcPts val="3945"/>
              </a:lnSpc>
            </a:pPr>
            <a:r>
              <a:rPr lang="en-US" sz="4697">
                <a:solidFill>
                  <a:srgbClr val="FFFFFF"/>
                </a:solidFill>
                <a:latin typeface="Yeseva One"/>
                <a:ea typeface="Yeseva One"/>
                <a:cs typeface="Yeseva One"/>
                <a:sym typeface="Yeseva One"/>
              </a:rPr>
              <a:t>Phương pháp</a:t>
            </a:r>
          </a:p>
        </p:txBody>
      </p:sp>
      <p:sp>
        <p:nvSpPr>
          <p:cNvPr name="TextBox 18" id="18"/>
          <p:cNvSpPr txBox="true"/>
          <p:nvPr/>
        </p:nvSpPr>
        <p:spPr>
          <a:xfrm rot="0">
            <a:off x="580401" y="1450801"/>
            <a:ext cx="4837027" cy="339725"/>
          </a:xfrm>
          <a:prstGeom prst="rect">
            <a:avLst/>
          </a:prstGeom>
        </p:spPr>
        <p:txBody>
          <a:bodyPr anchor="t" rtlCol="false" tIns="0" lIns="0" bIns="0" rIns="0">
            <a:spAutoFit/>
          </a:bodyPr>
          <a:lstStyle/>
          <a:p>
            <a:pPr algn="l">
              <a:lnSpc>
                <a:spcPts val="2499"/>
              </a:lnSpc>
            </a:pPr>
            <a:r>
              <a:rPr lang="en-US" sz="2499">
                <a:solidFill>
                  <a:srgbClr val="000000"/>
                </a:solidFill>
                <a:latin typeface="Yeseva One"/>
                <a:ea typeface="Yeseva One"/>
                <a:cs typeface="Yeseva One"/>
                <a:sym typeface="Yeseva One"/>
              </a:rPr>
              <a:t>Kiến trúc mô hình</a:t>
            </a:r>
          </a:p>
        </p:txBody>
      </p:sp>
      <p:sp>
        <p:nvSpPr>
          <p:cNvPr name="TextBox 19" id="19"/>
          <p:cNvSpPr txBox="true"/>
          <p:nvPr/>
        </p:nvSpPr>
        <p:spPr>
          <a:xfrm rot="0">
            <a:off x="9351042" y="6980468"/>
            <a:ext cx="402558" cy="349249"/>
          </a:xfrm>
          <a:prstGeom prst="rect">
            <a:avLst/>
          </a:prstGeom>
        </p:spPr>
        <p:txBody>
          <a:bodyPr anchor="t" rtlCol="false" tIns="0" lIns="0" bIns="0" rIns="0">
            <a:spAutoFit/>
          </a:bodyPr>
          <a:lstStyle/>
          <a:p>
            <a:pPr algn="ctr">
              <a:lnSpc>
                <a:spcPts val="2800"/>
              </a:lnSpc>
            </a:pPr>
            <a:r>
              <a:rPr lang="en-US" sz="2000" b="true">
                <a:solidFill>
                  <a:srgbClr val="000000"/>
                </a:solidFill>
                <a:latin typeface="Canva Sans Bold"/>
                <a:ea typeface="Canva Sans Bold"/>
                <a:cs typeface="Canva Sans Bold"/>
                <a:sym typeface="Canva Sans Bold"/>
              </a:rPr>
              <a:t>24  </a:t>
            </a:r>
          </a:p>
        </p:txBody>
      </p:sp>
      <p:sp>
        <p:nvSpPr>
          <p:cNvPr name="TextBox 20" id="20"/>
          <p:cNvSpPr txBox="true"/>
          <p:nvPr/>
        </p:nvSpPr>
        <p:spPr>
          <a:xfrm rot="0">
            <a:off x="8059640" y="6269397"/>
            <a:ext cx="1492681" cy="466725"/>
          </a:xfrm>
          <a:prstGeom prst="rect">
            <a:avLst/>
          </a:prstGeom>
        </p:spPr>
        <p:txBody>
          <a:bodyPr anchor="t" rtlCol="false" tIns="0" lIns="0" bIns="0" rIns="0">
            <a:spAutoFit/>
          </a:bodyPr>
          <a:lstStyle/>
          <a:p>
            <a:pPr algn="just">
              <a:lnSpc>
                <a:spcPts val="1949"/>
              </a:lnSpc>
            </a:pPr>
            <a:r>
              <a:rPr lang="en-US" sz="1499" i="true">
                <a:solidFill>
                  <a:srgbClr val="000000"/>
                </a:solidFill>
                <a:latin typeface="Playfair Display Italics"/>
                <a:ea typeface="Playfair Display Italics"/>
                <a:cs typeface="Playfair Display Italics"/>
                <a:sym typeface="Playfair Display Italics"/>
              </a:rPr>
              <a:t>(Hình 3: </a:t>
            </a:r>
          </a:p>
          <a:p>
            <a:pPr algn="just">
              <a:lnSpc>
                <a:spcPts val="1949"/>
              </a:lnSpc>
            </a:pPr>
            <a:r>
              <a:rPr lang="en-US" sz="1499" i="true">
                <a:solidFill>
                  <a:srgbClr val="000000"/>
                </a:solidFill>
                <a:latin typeface="Playfair Display Italics"/>
                <a:ea typeface="Playfair Display Italics"/>
                <a:cs typeface="Playfair Display Italics"/>
                <a:sym typeface="Playfair Display Italics"/>
              </a:rPr>
              <a:t>Kiến trúc U-Net</a:t>
            </a:r>
            <a:r>
              <a:rPr lang="en-US" sz="1499" i="true">
                <a:solidFill>
                  <a:srgbClr val="000000"/>
                </a:solidFill>
                <a:latin typeface="Playfair Display Italics"/>
                <a:ea typeface="Playfair Display Italics"/>
                <a:cs typeface="Playfair Display Italics"/>
                <a:sym typeface="Playfair Display Italics"/>
              </a:rPr>
              <a:t>)</a:t>
            </a:r>
          </a:p>
        </p:txBody>
      </p:sp>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bg>
      <p:bgPr>
        <a:solidFill>
          <a:srgbClr val="F9F5F0"/>
        </a:solidFill>
      </p:bgPr>
    </p:bg>
    <p:spTree>
      <p:nvGrpSpPr>
        <p:cNvPr id="1" name=""/>
        <p:cNvGrpSpPr/>
        <p:nvPr/>
      </p:nvGrpSpPr>
      <p:grpSpPr>
        <a:xfrm>
          <a:off x="0" y="0"/>
          <a:ext cx="0" cy="0"/>
          <a:chOff x="0" y="0"/>
          <a:chExt cx="0" cy="0"/>
        </a:xfrm>
      </p:grpSpPr>
      <p:grpSp>
        <p:nvGrpSpPr>
          <p:cNvPr name="Group 2" id="2"/>
          <p:cNvGrpSpPr/>
          <p:nvPr/>
        </p:nvGrpSpPr>
        <p:grpSpPr>
          <a:xfrm rot="0">
            <a:off x="-946993" y="6049512"/>
            <a:ext cx="2258786" cy="2258786"/>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4991A">
                <a:alpha val="14902"/>
              </a:srgbClr>
            </a:solidFill>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1959"/>
                </a:lnSpc>
              </a:pPr>
            </a:p>
          </p:txBody>
        </p:sp>
      </p:grpSp>
      <p:grpSp>
        <p:nvGrpSpPr>
          <p:cNvPr name="Group 5" id="5"/>
          <p:cNvGrpSpPr/>
          <p:nvPr/>
        </p:nvGrpSpPr>
        <p:grpSpPr>
          <a:xfrm rot="0">
            <a:off x="8227042" y="-846085"/>
            <a:ext cx="2258786" cy="2258786"/>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4991A">
                <a:alpha val="14902"/>
              </a:srgbClr>
            </a:solidFill>
          </p:spPr>
        </p:sp>
        <p:sp>
          <p:nvSpPr>
            <p:cNvPr name="TextBox 7" id="7"/>
            <p:cNvSpPr txBox="true"/>
            <p:nvPr/>
          </p:nvSpPr>
          <p:spPr>
            <a:xfrm>
              <a:off x="76200" y="38100"/>
              <a:ext cx="660400" cy="698500"/>
            </a:xfrm>
            <a:prstGeom prst="rect">
              <a:avLst/>
            </a:prstGeom>
          </p:spPr>
          <p:txBody>
            <a:bodyPr anchor="ctr" rtlCol="false" tIns="50800" lIns="50800" bIns="50800" rIns="50800"/>
            <a:lstStyle/>
            <a:p>
              <a:pPr algn="ctr">
                <a:lnSpc>
                  <a:spcPts val="1959"/>
                </a:lnSpc>
              </a:pPr>
            </a:p>
          </p:txBody>
        </p:sp>
      </p:grpSp>
      <p:grpSp>
        <p:nvGrpSpPr>
          <p:cNvPr name="Group 8" id="8"/>
          <p:cNvGrpSpPr/>
          <p:nvPr/>
        </p:nvGrpSpPr>
        <p:grpSpPr>
          <a:xfrm rot="0">
            <a:off x="649289" y="378225"/>
            <a:ext cx="4425848" cy="831988"/>
            <a:chOff x="0" y="0"/>
            <a:chExt cx="1505222" cy="282957"/>
          </a:xfrm>
        </p:grpSpPr>
        <p:sp>
          <p:nvSpPr>
            <p:cNvPr name="Freeform 9" id="9"/>
            <p:cNvSpPr/>
            <p:nvPr/>
          </p:nvSpPr>
          <p:spPr>
            <a:xfrm flipH="false" flipV="false" rot="0">
              <a:off x="0" y="0"/>
              <a:ext cx="1505222" cy="282957"/>
            </a:xfrm>
            <a:custGeom>
              <a:avLst/>
              <a:gdLst/>
              <a:ahLst/>
              <a:cxnLst/>
              <a:rect r="r" b="b" t="t" l="l"/>
              <a:pathLst>
                <a:path h="282957" w="1505222">
                  <a:moveTo>
                    <a:pt x="62973" y="0"/>
                  </a:moveTo>
                  <a:lnTo>
                    <a:pt x="1442249" y="0"/>
                  </a:lnTo>
                  <a:cubicBezTo>
                    <a:pt x="1458951" y="0"/>
                    <a:pt x="1474968" y="6635"/>
                    <a:pt x="1486778" y="18444"/>
                  </a:cubicBezTo>
                  <a:cubicBezTo>
                    <a:pt x="1498588" y="30254"/>
                    <a:pt x="1505222" y="46272"/>
                    <a:pt x="1505222" y="62973"/>
                  </a:cubicBezTo>
                  <a:lnTo>
                    <a:pt x="1505222" y="219984"/>
                  </a:lnTo>
                  <a:cubicBezTo>
                    <a:pt x="1505222" y="254763"/>
                    <a:pt x="1477028" y="282957"/>
                    <a:pt x="1442249" y="282957"/>
                  </a:cubicBezTo>
                  <a:lnTo>
                    <a:pt x="62973" y="282957"/>
                  </a:lnTo>
                  <a:cubicBezTo>
                    <a:pt x="46272" y="282957"/>
                    <a:pt x="30254" y="276323"/>
                    <a:pt x="18444" y="264513"/>
                  </a:cubicBezTo>
                  <a:cubicBezTo>
                    <a:pt x="6635" y="252703"/>
                    <a:pt x="0" y="236686"/>
                    <a:pt x="0" y="219984"/>
                  </a:cubicBezTo>
                  <a:lnTo>
                    <a:pt x="0" y="62973"/>
                  </a:lnTo>
                  <a:cubicBezTo>
                    <a:pt x="0" y="46272"/>
                    <a:pt x="6635" y="30254"/>
                    <a:pt x="18444" y="18444"/>
                  </a:cubicBezTo>
                  <a:cubicBezTo>
                    <a:pt x="30254" y="6635"/>
                    <a:pt x="46272" y="0"/>
                    <a:pt x="62973" y="0"/>
                  </a:cubicBezTo>
                  <a:close/>
                </a:path>
              </a:pathLst>
            </a:custGeom>
            <a:solidFill>
              <a:srgbClr val="321313"/>
            </a:solidFill>
          </p:spPr>
        </p:sp>
        <p:sp>
          <p:nvSpPr>
            <p:cNvPr name="TextBox 10" id="10"/>
            <p:cNvSpPr txBox="true"/>
            <p:nvPr/>
          </p:nvSpPr>
          <p:spPr>
            <a:xfrm>
              <a:off x="0" y="-38100"/>
              <a:ext cx="1505222" cy="321057"/>
            </a:xfrm>
            <a:prstGeom prst="rect">
              <a:avLst/>
            </a:prstGeom>
          </p:spPr>
          <p:txBody>
            <a:bodyPr anchor="ctr" rtlCol="false" tIns="57725" lIns="57725" bIns="57725" rIns="57725"/>
            <a:lstStyle/>
            <a:p>
              <a:pPr algn="ctr">
                <a:lnSpc>
                  <a:spcPts val="1959"/>
                </a:lnSpc>
                <a:spcBef>
                  <a:spcPct val="0"/>
                </a:spcBef>
              </a:pPr>
            </a:p>
          </p:txBody>
        </p:sp>
      </p:grpSp>
      <p:grpSp>
        <p:nvGrpSpPr>
          <p:cNvPr name="Group 11" id="11"/>
          <p:cNvGrpSpPr/>
          <p:nvPr/>
        </p:nvGrpSpPr>
        <p:grpSpPr>
          <a:xfrm rot="0">
            <a:off x="580401" y="283308"/>
            <a:ext cx="4379535" cy="761140"/>
            <a:chOff x="0" y="0"/>
            <a:chExt cx="1668044" cy="289897"/>
          </a:xfrm>
        </p:grpSpPr>
        <p:sp>
          <p:nvSpPr>
            <p:cNvPr name="Freeform 12" id="12"/>
            <p:cNvSpPr/>
            <p:nvPr/>
          </p:nvSpPr>
          <p:spPr>
            <a:xfrm flipH="false" flipV="false" rot="0">
              <a:off x="0" y="0"/>
              <a:ext cx="1668044" cy="289897"/>
            </a:xfrm>
            <a:custGeom>
              <a:avLst/>
              <a:gdLst/>
              <a:ahLst/>
              <a:cxnLst/>
              <a:rect r="r" b="b" t="t" l="l"/>
              <a:pathLst>
                <a:path h="289897" w="1668044">
                  <a:moveTo>
                    <a:pt x="63639" y="0"/>
                  </a:moveTo>
                  <a:lnTo>
                    <a:pt x="1604405" y="0"/>
                  </a:lnTo>
                  <a:cubicBezTo>
                    <a:pt x="1639552" y="0"/>
                    <a:pt x="1668044" y="28492"/>
                    <a:pt x="1668044" y="63639"/>
                  </a:cubicBezTo>
                  <a:lnTo>
                    <a:pt x="1668044" y="226258"/>
                  </a:lnTo>
                  <a:cubicBezTo>
                    <a:pt x="1668044" y="243137"/>
                    <a:pt x="1661339" y="259323"/>
                    <a:pt x="1649405" y="271258"/>
                  </a:cubicBezTo>
                  <a:cubicBezTo>
                    <a:pt x="1637470" y="283193"/>
                    <a:pt x="1621283" y="289897"/>
                    <a:pt x="1604405" y="289897"/>
                  </a:cubicBezTo>
                  <a:lnTo>
                    <a:pt x="63639" y="289897"/>
                  </a:lnTo>
                  <a:cubicBezTo>
                    <a:pt x="46761" y="289897"/>
                    <a:pt x="30574" y="283193"/>
                    <a:pt x="18639" y="271258"/>
                  </a:cubicBezTo>
                  <a:cubicBezTo>
                    <a:pt x="6705" y="259323"/>
                    <a:pt x="0" y="243137"/>
                    <a:pt x="0" y="226258"/>
                  </a:cubicBezTo>
                  <a:lnTo>
                    <a:pt x="0" y="63639"/>
                  </a:lnTo>
                  <a:cubicBezTo>
                    <a:pt x="0" y="46761"/>
                    <a:pt x="6705" y="30574"/>
                    <a:pt x="18639" y="18639"/>
                  </a:cubicBezTo>
                  <a:cubicBezTo>
                    <a:pt x="30574" y="6705"/>
                    <a:pt x="46761" y="0"/>
                    <a:pt x="63639" y="0"/>
                  </a:cubicBezTo>
                  <a:close/>
                </a:path>
              </a:pathLst>
            </a:custGeom>
            <a:solidFill>
              <a:srgbClr val="B6A77A"/>
            </a:solidFill>
            <a:ln cap="rnd">
              <a:noFill/>
              <a:prstDash val="solid"/>
              <a:round/>
            </a:ln>
          </p:spPr>
        </p:sp>
        <p:sp>
          <p:nvSpPr>
            <p:cNvPr name="TextBox 13" id="13"/>
            <p:cNvSpPr txBox="true"/>
            <p:nvPr/>
          </p:nvSpPr>
          <p:spPr>
            <a:xfrm>
              <a:off x="0" y="-38100"/>
              <a:ext cx="1668044" cy="327997"/>
            </a:xfrm>
            <a:prstGeom prst="rect">
              <a:avLst/>
            </a:prstGeom>
          </p:spPr>
          <p:txBody>
            <a:bodyPr anchor="ctr" rtlCol="false" tIns="57725" lIns="57725" bIns="57725" rIns="57725"/>
            <a:lstStyle/>
            <a:p>
              <a:pPr algn="ctr">
                <a:lnSpc>
                  <a:spcPts val="1959"/>
                </a:lnSpc>
                <a:spcBef>
                  <a:spcPct val="0"/>
                </a:spcBef>
              </a:pPr>
            </a:p>
          </p:txBody>
        </p:sp>
      </p:grpSp>
      <p:sp>
        <p:nvSpPr>
          <p:cNvPr name="Freeform 14" id="14"/>
          <p:cNvSpPr/>
          <p:nvPr/>
        </p:nvSpPr>
        <p:spPr>
          <a:xfrm flipH="false" flipV="false" rot="0">
            <a:off x="7045877" y="6813070"/>
            <a:ext cx="2163543" cy="365835"/>
          </a:xfrm>
          <a:custGeom>
            <a:avLst/>
            <a:gdLst/>
            <a:ahLst/>
            <a:cxnLst/>
            <a:rect r="r" b="b" t="t" l="l"/>
            <a:pathLst>
              <a:path h="365835" w="2163543">
                <a:moveTo>
                  <a:pt x="0" y="0"/>
                </a:moveTo>
                <a:lnTo>
                  <a:pt x="2163543" y="0"/>
                </a:lnTo>
                <a:lnTo>
                  <a:pt x="2163543" y="365835"/>
                </a:lnTo>
                <a:lnTo>
                  <a:pt x="0" y="36583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5" id="15"/>
          <p:cNvSpPr/>
          <p:nvPr/>
        </p:nvSpPr>
        <p:spPr>
          <a:xfrm flipH="false" flipV="false" rot="0">
            <a:off x="8296003" y="-131161"/>
            <a:ext cx="1590077" cy="1590077"/>
          </a:xfrm>
          <a:custGeom>
            <a:avLst/>
            <a:gdLst/>
            <a:ahLst/>
            <a:cxnLst/>
            <a:rect r="r" b="b" t="t" l="l"/>
            <a:pathLst>
              <a:path h="1590077" w="1590077">
                <a:moveTo>
                  <a:pt x="0" y="0"/>
                </a:moveTo>
                <a:lnTo>
                  <a:pt x="1590077" y="0"/>
                </a:lnTo>
                <a:lnTo>
                  <a:pt x="1590077" y="1590077"/>
                </a:lnTo>
                <a:lnTo>
                  <a:pt x="0" y="1590077"/>
                </a:lnTo>
                <a:lnTo>
                  <a:pt x="0" y="0"/>
                </a:lnTo>
                <a:close/>
              </a:path>
            </a:pathLst>
          </a:custGeom>
          <a:blipFill>
            <a:blip r:embed="rId4"/>
            <a:stretch>
              <a:fillRect l="0" t="0" r="0" b="0"/>
            </a:stretch>
          </a:blipFill>
        </p:spPr>
      </p:sp>
      <p:sp>
        <p:nvSpPr>
          <p:cNvPr name="Freeform 16" id="16"/>
          <p:cNvSpPr/>
          <p:nvPr/>
        </p:nvSpPr>
        <p:spPr>
          <a:xfrm flipH="false" flipV="false" rot="0">
            <a:off x="580401" y="1961134"/>
            <a:ext cx="7346136" cy="4774989"/>
          </a:xfrm>
          <a:custGeom>
            <a:avLst/>
            <a:gdLst/>
            <a:ahLst/>
            <a:cxnLst/>
            <a:rect r="r" b="b" t="t" l="l"/>
            <a:pathLst>
              <a:path h="4774989" w="7346136">
                <a:moveTo>
                  <a:pt x="0" y="0"/>
                </a:moveTo>
                <a:lnTo>
                  <a:pt x="7346137" y="0"/>
                </a:lnTo>
                <a:lnTo>
                  <a:pt x="7346137" y="4774989"/>
                </a:lnTo>
                <a:lnTo>
                  <a:pt x="0" y="4774989"/>
                </a:lnTo>
                <a:lnTo>
                  <a:pt x="0" y="0"/>
                </a:lnTo>
                <a:close/>
              </a:path>
            </a:pathLst>
          </a:custGeom>
          <a:blipFill>
            <a:blip r:embed="rId5"/>
            <a:stretch>
              <a:fillRect l="0" t="0" r="0" b="0"/>
            </a:stretch>
          </a:blipFill>
        </p:spPr>
      </p:sp>
      <p:sp>
        <p:nvSpPr>
          <p:cNvPr name="TextBox 17" id="17"/>
          <p:cNvSpPr txBox="true"/>
          <p:nvPr/>
        </p:nvSpPr>
        <p:spPr>
          <a:xfrm rot="0">
            <a:off x="731520" y="435708"/>
            <a:ext cx="4228416" cy="563482"/>
          </a:xfrm>
          <a:prstGeom prst="rect">
            <a:avLst/>
          </a:prstGeom>
        </p:spPr>
        <p:txBody>
          <a:bodyPr anchor="t" rtlCol="false" tIns="0" lIns="0" bIns="0" rIns="0">
            <a:spAutoFit/>
          </a:bodyPr>
          <a:lstStyle/>
          <a:p>
            <a:pPr algn="l">
              <a:lnSpc>
                <a:spcPts val="3945"/>
              </a:lnSpc>
            </a:pPr>
            <a:r>
              <a:rPr lang="en-US" sz="4697">
                <a:solidFill>
                  <a:srgbClr val="FFFFFF"/>
                </a:solidFill>
                <a:latin typeface="Yeseva One"/>
                <a:ea typeface="Yeseva One"/>
                <a:cs typeface="Yeseva One"/>
                <a:sym typeface="Yeseva One"/>
              </a:rPr>
              <a:t>Phương pháp</a:t>
            </a:r>
          </a:p>
        </p:txBody>
      </p:sp>
      <p:sp>
        <p:nvSpPr>
          <p:cNvPr name="TextBox 18" id="18"/>
          <p:cNvSpPr txBox="true"/>
          <p:nvPr/>
        </p:nvSpPr>
        <p:spPr>
          <a:xfrm rot="0">
            <a:off x="580401" y="1450801"/>
            <a:ext cx="4837027" cy="339725"/>
          </a:xfrm>
          <a:prstGeom prst="rect">
            <a:avLst/>
          </a:prstGeom>
        </p:spPr>
        <p:txBody>
          <a:bodyPr anchor="t" rtlCol="false" tIns="0" lIns="0" bIns="0" rIns="0">
            <a:spAutoFit/>
          </a:bodyPr>
          <a:lstStyle/>
          <a:p>
            <a:pPr algn="l">
              <a:lnSpc>
                <a:spcPts val="2499"/>
              </a:lnSpc>
            </a:pPr>
            <a:r>
              <a:rPr lang="en-US" sz="2499">
                <a:solidFill>
                  <a:srgbClr val="000000"/>
                </a:solidFill>
                <a:latin typeface="Yeseva One"/>
                <a:ea typeface="Yeseva One"/>
                <a:cs typeface="Yeseva One"/>
                <a:sym typeface="Yeseva One"/>
              </a:rPr>
              <a:t>Kiến trúc mô hình</a:t>
            </a:r>
          </a:p>
        </p:txBody>
      </p:sp>
      <p:sp>
        <p:nvSpPr>
          <p:cNvPr name="TextBox 19" id="19"/>
          <p:cNvSpPr txBox="true"/>
          <p:nvPr/>
        </p:nvSpPr>
        <p:spPr>
          <a:xfrm rot="0">
            <a:off x="9351042" y="6980468"/>
            <a:ext cx="402558" cy="349249"/>
          </a:xfrm>
          <a:prstGeom prst="rect">
            <a:avLst/>
          </a:prstGeom>
        </p:spPr>
        <p:txBody>
          <a:bodyPr anchor="t" rtlCol="false" tIns="0" lIns="0" bIns="0" rIns="0">
            <a:spAutoFit/>
          </a:bodyPr>
          <a:lstStyle/>
          <a:p>
            <a:pPr algn="ctr">
              <a:lnSpc>
                <a:spcPts val="2800"/>
              </a:lnSpc>
            </a:pPr>
            <a:r>
              <a:rPr lang="en-US" sz="2000" b="true">
                <a:solidFill>
                  <a:srgbClr val="000000"/>
                </a:solidFill>
                <a:latin typeface="Canva Sans Bold"/>
                <a:ea typeface="Canva Sans Bold"/>
                <a:cs typeface="Canva Sans Bold"/>
                <a:sym typeface="Canva Sans Bold"/>
              </a:rPr>
              <a:t>25  </a:t>
            </a:r>
          </a:p>
        </p:txBody>
      </p:sp>
      <p:sp>
        <p:nvSpPr>
          <p:cNvPr name="TextBox 20" id="20"/>
          <p:cNvSpPr txBox="true"/>
          <p:nvPr/>
        </p:nvSpPr>
        <p:spPr>
          <a:xfrm rot="0">
            <a:off x="6433857" y="1323800"/>
            <a:ext cx="1492681" cy="466725"/>
          </a:xfrm>
          <a:prstGeom prst="rect">
            <a:avLst/>
          </a:prstGeom>
        </p:spPr>
        <p:txBody>
          <a:bodyPr anchor="t" rtlCol="false" tIns="0" lIns="0" bIns="0" rIns="0">
            <a:spAutoFit/>
          </a:bodyPr>
          <a:lstStyle/>
          <a:p>
            <a:pPr algn="just">
              <a:lnSpc>
                <a:spcPts val="1949"/>
              </a:lnSpc>
            </a:pPr>
            <a:r>
              <a:rPr lang="en-US" sz="1499" i="true">
                <a:solidFill>
                  <a:srgbClr val="000000"/>
                </a:solidFill>
                <a:latin typeface="Playfair Display Italics"/>
                <a:ea typeface="Playfair Display Italics"/>
                <a:cs typeface="Playfair Display Italics"/>
                <a:sym typeface="Playfair Display Italics"/>
              </a:rPr>
              <a:t>(Hình 3: </a:t>
            </a:r>
          </a:p>
          <a:p>
            <a:pPr algn="just">
              <a:lnSpc>
                <a:spcPts val="1949"/>
              </a:lnSpc>
            </a:pPr>
            <a:r>
              <a:rPr lang="en-US" sz="1499" i="true">
                <a:solidFill>
                  <a:srgbClr val="000000"/>
                </a:solidFill>
                <a:latin typeface="Playfair Display Italics"/>
                <a:ea typeface="Playfair Display Italics"/>
                <a:cs typeface="Playfair Display Italics"/>
                <a:sym typeface="Playfair Display Italics"/>
              </a:rPr>
              <a:t>Kiến trúc U-Net</a:t>
            </a:r>
            <a:r>
              <a:rPr lang="en-US" sz="1499" i="true">
                <a:solidFill>
                  <a:srgbClr val="000000"/>
                </a:solidFill>
                <a:latin typeface="Playfair Display Italics"/>
                <a:ea typeface="Playfair Display Italics"/>
                <a:cs typeface="Playfair Display Italics"/>
                <a:sym typeface="Playfair Display Italics"/>
              </a:rPr>
              <a:t>)</a:t>
            </a:r>
          </a:p>
        </p:txBody>
      </p:sp>
      <p:sp>
        <p:nvSpPr>
          <p:cNvPr name="TextBox 21" id="21"/>
          <p:cNvSpPr txBox="true"/>
          <p:nvPr/>
        </p:nvSpPr>
        <p:spPr>
          <a:xfrm rot="0">
            <a:off x="8005240" y="1804504"/>
            <a:ext cx="1644040" cy="3874391"/>
          </a:xfrm>
          <a:prstGeom prst="rect">
            <a:avLst/>
          </a:prstGeom>
        </p:spPr>
        <p:txBody>
          <a:bodyPr anchor="t" rtlCol="false" tIns="0" lIns="0" bIns="0" rIns="0">
            <a:spAutoFit/>
          </a:bodyPr>
          <a:lstStyle/>
          <a:p>
            <a:pPr algn="l">
              <a:lnSpc>
                <a:spcPts val="3077"/>
              </a:lnSpc>
            </a:pPr>
            <a:r>
              <a:rPr lang="en-US" sz="1799">
                <a:solidFill>
                  <a:srgbClr val="000000"/>
                </a:solidFill>
                <a:latin typeface="Playfair Display"/>
                <a:ea typeface="Playfair Display"/>
                <a:cs typeface="Playfair Display"/>
                <a:sym typeface="Playfair Display"/>
              </a:rPr>
              <a:t>2 quá trình:</a:t>
            </a:r>
          </a:p>
          <a:p>
            <a:pPr algn="l">
              <a:lnSpc>
                <a:spcPts val="3077"/>
              </a:lnSpc>
            </a:pPr>
            <a:r>
              <a:rPr lang="en-US" sz="1799" b="true">
                <a:solidFill>
                  <a:srgbClr val="000000"/>
                </a:solidFill>
                <a:latin typeface="Playfair Display Bold"/>
                <a:ea typeface="Playfair Display Bold"/>
                <a:cs typeface="Playfair Display Bold"/>
                <a:sym typeface="Playfair Display Bold"/>
              </a:rPr>
              <a:t>Nhánh co</a:t>
            </a:r>
            <a:r>
              <a:rPr lang="en-US" sz="1799">
                <a:solidFill>
                  <a:srgbClr val="000000"/>
                </a:solidFill>
                <a:latin typeface="Playfair Display"/>
                <a:ea typeface="Playfair Display"/>
                <a:cs typeface="Playfair Display"/>
                <a:sym typeface="Playfair Display"/>
              </a:rPr>
              <a:t> (Contracting Path), </a:t>
            </a:r>
          </a:p>
          <a:p>
            <a:pPr algn="l">
              <a:lnSpc>
                <a:spcPts val="3077"/>
              </a:lnSpc>
            </a:pPr>
            <a:r>
              <a:rPr lang="en-US" sz="1799" b="true">
                <a:solidFill>
                  <a:srgbClr val="000000"/>
                </a:solidFill>
                <a:latin typeface="Playfair Display Bold"/>
                <a:ea typeface="Playfair Display Bold"/>
                <a:cs typeface="Playfair Display Bold"/>
                <a:sym typeface="Playfair Display Bold"/>
              </a:rPr>
              <a:t>Nhánh mở rộng</a:t>
            </a:r>
            <a:r>
              <a:rPr lang="en-US" sz="1799">
                <a:solidFill>
                  <a:srgbClr val="000000"/>
                </a:solidFill>
                <a:latin typeface="Playfair Display"/>
                <a:ea typeface="Playfair Display"/>
                <a:cs typeface="Playfair Display"/>
                <a:sym typeface="Playfair Display"/>
              </a:rPr>
              <a:t> (Expanding Path), </a:t>
            </a:r>
          </a:p>
          <a:p>
            <a:pPr algn="l">
              <a:lnSpc>
                <a:spcPts val="3077"/>
              </a:lnSpc>
            </a:pPr>
            <a:r>
              <a:rPr lang="en-US" sz="1799">
                <a:solidFill>
                  <a:srgbClr val="000000"/>
                </a:solidFill>
                <a:latin typeface="Playfair Display"/>
                <a:ea typeface="Playfair Display"/>
                <a:cs typeface="Playfair Display"/>
                <a:sym typeface="Playfair Display"/>
              </a:rPr>
              <a:t>tạo nên chữ </a:t>
            </a:r>
            <a:r>
              <a:rPr lang="en-US" b="true" sz="1799">
                <a:solidFill>
                  <a:srgbClr val="000000"/>
                </a:solidFill>
                <a:latin typeface="Playfair Display Bold"/>
                <a:ea typeface="Playfair Display Bold"/>
                <a:cs typeface="Playfair Display Bold"/>
                <a:sym typeface="Playfair Display Bold"/>
              </a:rPr>
              <a:t>U </a:t>
            </a:r>
            <a:r>
              <a:rPr lang="en-US" sz="1799">
                <a:solidFill>
                  <a:srgbClr val="000000"/>
                </a:solidFill>
                <a:latin typeface="Playfair Display"/>
                <a:ea typeface="Playfair Display"/>
                <a:cs typeface="Playfair Display"/>
                <a:sym typeface="Playfair Display"/>
              </a:rPr>
              <a:t>đối xứng.</a:t>
            </a:r>
          </a:p>
        </p:txBody>
      </p:sp>
    </p:spTree>
  </p:cSld>
  <p:clrMapOvr>
    <a:masterClrMapping/>
  </p:clrMapOvr>
</p:sld>
</file>

<file path=ppt/slides/slide23.xml><?xml version="1.0" encoding="utf-8"?>
<p:sld xmlns:p="http://schemas.openxmlformats.org/presentationml/2006/main" xmlns:a="http://schemas.openxmlformats.org/drawingml/2006/main" xmlns:r="http://schemas.openxmlformats.org/officeDocument/2006/relationships">
  <p:cSld>
    <p:bg>
      <p:bgPr>
        <a:solidFill>
          <a:srgbClr val="F9F5F0"/>
        </a:solidFill>
      </p:bgPr>
    </p:bg>
    <p:spTree>
      <p:nvGrpSpPr>
        <p:cNvPr id="1" name=""/>
        <p:cNvGrpSpPr/>
        <p:nvPr/>
      </p:nvGrpSpPr>
      <p:grpSpPr>
        <a:xfrm>
          <a:off x="0" y="0"/>
          <a:ext cx="0" cy="0"/>
          <a:chOff x="0" y="0"/>
          <a:chExt cx="0" cy="0"/>
        </a:xfrm>
      </p:grpSpPr>
      <p:grpSp>
        <p:nvGrpSpPr>
          <p:cNvPr name="Group 2" id="2"/>
          <p:cNvGrpSpPr/>
          <p:nvPr/>
        </p:nvGrpSpPr>
        <p:grpSpPr>
          <a:xfrm rot="0">
            <a:off x="-946993" y="6049512"/>
            <a:ext cx="2258786" cy="2258786"/>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4991A">
                <a:alpha val="14902"/>
              </a:srgbClr>
            </a:solidFill>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1959"/>
                </a:lnSpc>
              </a:pPr>
            </a:p>
          </p:txBody>
        </p:sp>
      </p:grpSp>
      <p:grpSp>
        <p:nvGrpSpPr>
          <p:cNvPr name="Group 5" id="5"/>
          <p:cNvGrpSpPr/>
          <p:nvPr/>
        </p:nvGrpSpPr>
        <p:grpSpPr>
          <a:xfrm rot="0">
            <a:off x="8227042" y="-846085"/>
            <a:ext cx="2258786" cy="2258786"/>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4991A">
                <a:alpha val="14902"/>
              </a:srgbClr>
            </a:solidFill>
          </p:spPr>
        </p:sp>
        <p:sp>
          <p:nvSpPr>
            <p:cNvPr name="TextBox 7" id="7"/>
            <p:cNvSpPr txBox="true"/>
            <p:nvPr/>
          </p:nvSpPr>
          <p:spPr>
            <a:xfrm>
              <a:off x="76200" y="38100"/>
              <a:ext cx="660400" cy="698500"/>
            </a:xfrm>
            <a:prstGeom prst="rect">
              <a:avLst/>
            </a:prstGeom>
          </p:spPr>
          <p:txBody>
            <a:bodyPr anchor="ctr" rtlCol="false" tIns="50800" lIns="50800" bIns="50800" rIns="50800"/>
            <a:lstStyle/>
            <a:p>
              <a:pPr algn="ctr">
                <a:lnSpc>
                  <a:spcPts val="1959"/>
                </a:lnSpc>
              </a:pPr>
            </a:p>
          </p:txBody>
        </p:sp>
      </p:grpSp>
      <p:grpSp>
        <p:nvGrpSpPr>
          <p:cNvPr name="Group 8" id="8"/>
          <p:cNvGrpSpPr/>
          <p:nvPr/>
        </p:nvGrpSpPr>
        <p:grpSpPr>
          <a:xfrm rot="0">
            <a:off x="649289" y="378225"/>
            <a:ext cx="4425848" cy="831988"/>
            <a:chOff x="0" y="0"/>
            <a:chExt cx="1505222" cy="282957"/>
          </a:xfrm>
        </p:grpSpPr>
        <p:sp>
          <p:nvSpPr>
            <p:cNvPr name="Freeform 9" id="9"/>
            <p:cNvSpPr/>
            <p:nvPr/>
          </p:nvSpPr>
          <p:spPr>
            <a:xfrm flipH="false" flipV="false" rot="0">
              <a:off x="0" y="0"/>
              <a:ext cx="1505222" cy="282957"/>
            </a:xfrm>
            <a:custGeom>
              <a:avLst/>
              <a:gdLst/>
              <a:ahLst/>
              <a:cxnLst/>
              <a:rect r="r" b="b" t="t" l="l"/>
              <a:pathLst>
                <a:path h="282957" w="1505222">
                  <a:moveTo>
                    <a:pt x="62973" y="0"/>
                  </a:moveTo>
                  <a:lnTo>
                    <a:pt x="1442249" y="0"/>
                  </a:lnTo>
                  <a:cubicBezTo>
                    <a:pt x="1458951" y="0"/>
                    <a:pt x="1474968" y="6635"/>
                    <a:pt x="1486778" y="18444"/>
                  </a:cubicBezTo>
                  <a:cubicBezTo>
                    <a:pt x="1498588" y="30254"/>
                    <a:pt x="1505222" y="46272"/>
                    <a:pt x="1505222" y="62973"/>
                  </a:cubicBezTo>
                  <a:lnTo>
                    <a:pt x="1505222" y="219984"/>
                  </a:lnTo>
                  <a:cubicBezTo>
                    <a:pt x="1505222" y="254763"/>
                    <a:pt x="1477028" y="282957"/>
                    <a:pt x="1442249" y="282957"/>
                  </a:cubicBezTo>
                  <a:lnTo>
                    <a:pt x="62973" y="282957"/>
                  </a:lnTo>
                  <a:cubicBezTo>
                    <a:pt x="46272" y="282957"/>
                    <a:pt x="30254" y="276323"/>
                    <a:pt x="18444" y="264513"/>
                  </a:cubicBezTo>
                  <a:cubicBezTo>
                    <a:pt x="6635" y="252703"/>
                    <a:pt x="0" y="236686"/>
                    <a:pt x="0" y="219984"/>
                  </a:cubicBezTo>
                  <a:lnTo>
                    <a:pt x="0" y="62973"/>
                  </a:lnTo>
                  <a:cubicBezTo>
                    <a:pt x="0" y="46272"/>
                    <a:pt x="6635" y="30254"/>
                    <a:pt x="18444" y="18444"/>
                  </a:cubicBezTo>
                  <a:cubicBezTo>
                    <a:pt x="30254" y="6635"/>
                    <a:pt x="46272" y="0"/>
                    <a:pt x="62973" y="0"/>
                  </a:cubicBezTo>
                  <a:close/>
                </a:path>
              </a:pathLst>
            </a:custGeom>
            <a:solidFill>
              <a:srgbClr val="321313"/>
            </a:solidFill>
          </p:spPr>
        </p:sp>
        <p:sp>
          <p:nvSpPr>
            <p:cNvPr name="TextBox 10" id="10"/>
            <p:cNvSpPr txBox="true"/>
            <p:nvPr/>
          </p:nvSpPr>
          <p:spPr>
            <a:xfrm>
              <a:off x="0" y="-38100"/>
              <a:ext cx="1505222" cy="321057"/>
            </a:xfrm>
            <a:prstGeom prst="rect">
              <a:avLst/>
            </a:prstGeom>
          </p:spPr>
          <p:txBody>
            <a:bodyPr anchor="ctr" rtlCol="false" tIns="57725" lIns="57725" bIns="57725" rIns="57725"/>
            <a:lstStyle/>
            <a:p>
              <a:pPr algn="ctr">
                <a:lnSpc>
                  <a:spcPts val="1959"/>
                </a:lnSpc>
                <a:spcBef>
                  <a:spcPct val="0"/>
                </a:spcBef>
              </a:pPr>
            </a:p>
          </p:txBody>
        </p:sp>
      </p:grpSp>
      <p:grpSp>
        <p:nvGrpSpPr>
          <p:cNvPr name="Group 11" id="11"/>
          <p:cNvGrpSpPr/>
          <p:nvPr/>
        </p:nvGrpSpPr>
        <p:grpSpPr>
          <a:xfrm rot="0">
            <a:off x="580401" y="283308"/>
            <a:ext cx="4379535" cy="761140"/>
            <a:chOff x="0" y="0"/>
            <a:chExt cx="1668044" cy="289897"/>
          </a:xfrm>
        </p:grpSpPr>
        <p:sp>
          <p:nvSpPr>
            <p:cNvPr name="Freeform 12" id="12"/>
            <p:cNvSpPr/>
            <p:nvPr/>
          </p:nvSpPr>
          <p:spPr>
            <a:xfrm flipH="false" flipV="false" rot="0">
              <a:off x="0" y="0"/>
              <a:ext cx="1668044" cy="289897"/>
            </a:xfrm>
            <a:custGeom>
              <a:avLst/>
              <a:gdLst/>
              <a:ahLst/>
              <a:cxnLst/>
              <a:rect r="r" b="b" t="t" l="l"/>
              <a:pathLst>
                <a:path h="289897" w="1668044">
                  <a:moveTo>
                    <a:pt x="63639" y="0"/>
                  </a:moveTo>
                  <a:lnTo>
                    <a:pt x="1604405" y="0"/>
                  </a:lnTo>
                  <a:cubicBezTo>
                    <a:pt x="1639552" y="0"/>
                    <a:pt x="1668044" y="28492"/>
                    <a:pt x="1668044" y="63639"/>
                  </a:cubicBezTo>
                  <a:lnTo>
                    <a:pt x="1668044" y="226258"/>
                  </a:lnTo>
                  <a:cubicBezTo>
                    <a:pt x="1668044" y="243137"/>
                    <a:pt x="1661339" y="259323"/>
                    <a:pt x="1649405" y="271258"/>
                  </a:cubicBezTo>
                  <a:cubicBezTo>
                    <a:pt x="1637470" y="283193"/>
                    <a:pt x="1621283" y="289897"/>
                    <a:pt x="1604405" y="289897"/>
                  </a:cubicBezTo>
                  <a:lnTo>
                    <a:pt x="63639" y="289897"/>
                  </a:lnTo>
                  <a:cubicBezTo>
                    <a:pt x="46761" y="289897"/>
                    <a:pt x="30574" y="283193"/>
                    <a:pt x="18639" y="271258"/>
                  </a:cubicBezTo>
                  <a:cubicBezTo>
                    <a:pt x="6705" y="259323"/>
                    <a:pt x="0" y="243137"/>
                    <a:pt x="0" y="226258"/>
                  </a:cubicBezTo>
                  <a:lnTo>
                    <a:pt x="0" y="63639"/>
                  </a:lnTo>
                  <a:cubicBezTo>
                    <a:pt x="0" y="46761"/>
                    <a:pt x="6705" y="30574"/>
                    <a:pt x="18639" y="18639"/>
                  </a:cubicBezTo>
                  <a:cubicBezTo>
                    <a:pt x="30574" y="6705"/>
                    <a:pt x="46761" y="0"/>
                    <a:pt x="63639" y="0"/>
                  </a:cubicBezTo>
                  <a:close/>
                </a:path>
              </a:pathLst>
            </a:custGeom>
            <a:solidFill>
              <a:srgbClr val="B6A77A"/>
            </a:solidFill>
            <a:ln cap="rnd">
              <a:noFill/>
              <a:prstDash val="solid"/>
              <a:round/>
            </a:ln>
          </p:spPr>
        </p:sp>
        <p:sp>
          <p:nvSpPr>
            <p:cNvPr name="TextBox 13" id="13"/>
            <p:cNvSpPr txBox="true"/>
            <p:nvPr/>
          </p:nvSpPr>
          <p:spPr>
            <a:xfrm>
              <a:off x="0" y="-38100"/>
              <a:ext cx="1668044" cy="327997"/>
            </a:xfrm>
            <a:prstGeom prst="rect">
              <a:avLst/>
            </a:prstGeom>
          </p:spPr>
          <p:txBody>
            <a:bodyPr anchor="ctr" rtlCol="false" tIns="57725" lIns="57725" bIns="57725" rIns="57725"/>
            <a:lstStyle/>
            <a:p>
              <a:pPr algn="ctr">
                <a:lnSpc>
                  <a:spcPts val="1959"/>
                </a:lnSpc>
                <a:spcBef>
                  <a:spcPct val="0"/>
                </a:spcBef>
              </a:pPr>
            </a:p>
          </p:txBody>
        </p:sp>
      </p:grpSp>
      <p:sp>
        <p:nvSpPr>
          <p:cNvPr name="Freeform 14" id="14"/>
          <p:cNvSpPr/>
          <p:nvPr/>
        </p:nvSpPr>
        <p:spPr>
          <a:xfrm flipH="false" flipV="false" rot="0">
            <a:off x="7045877" y="6813070"/>
            <a:ext cx="2163543" cy="365835"/>
          </a:xfrm>
          <a:custGeom>
            <a:avLst/>
            <a:gdLst/>
            <a:ahLst/>
            <a:cxnLst/>
            <a:rect r="r" b="b" t="t" l="l"/>
            <a:pathLst>
              <a:path h="365835" w="2163543">
                <a:moveTo>
                  <a:pt x="0" y="0"/>
                </a:moveTo>
                <a:lnTo>
                  <a:pt x="2163543" y="0"/>
                </a:lnTo>
                <a:lnTo>
                  <a:pt x="2163543" y="365835"/>
                </a:lnTo>
                <a:lnTo>
                  <a:pt x="0" y="36583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5" id="15"/>
          <p:cNvSpPr/>
          <p:nvPr/>
        </p:nvSpPr>
        <p:spPr>
          <a:xfrm flipH="false" flipV="false" rot="0">
            <a:off x="8296003" y="-131161"/>
            <a:ext cx="1590077" cy="1590077"/>
          </a:xfrm>
          <a:custGeom>
            <a:avLst/>
            <a:gdLst/>
            <a:ahLst/>
            <a:cxnLst/>
            <a:rect r="r" b="b" t="t" l="l"/>
            <a:pathLst>
              <a:path h="1590077" w="1590077">
                <a:moveTo>
                  <a:pt x="0" y="0"/>
                </a:moveTo>
                <a:lnTo>
                  <a:pt x="1590077" y="0"/>
                </a:lnTo>
                <a:lnTo>
                  <a:pt x="1590077" y="1590077"/>
                </a:lnTo>
                <a:lnTo>
                  <a:pt x="0" y="1590077"/>
                </a:lnTo>
                <a:lnTo>
                  <a:pt x="0" y="0"/>
                </a:lnTo>
                <a:close/>
              </a:path>
            </a:pathLst>
          </a:custGeom>
          <a:blipFill>
            <a:blip r:embed="rId4"/>
            <a:stretch>
              <a:fillRect l="0" t="0" r="0" b="0"/>
            </a:stretch>
          </a:blipFill>
        </p:spPr>
      </p:sp>
      <p:sp>
        <p:nvSpPr>
          <p:cNvPr name="Freeform 16" id="16"/>
          <p:cNvSpPr/>
          <p:nvPr/>
        </p:nvSpPr>
        <p:spPr>
          <a:xfrm flipH="false" flipV="false" rot="0">
            <a:off x="580401" y="1961134"/>
            <a:ext cx="4075599" cy="4774989"/>
          </a:xfrm>
          <a:custGeom>
            <a:avLst/>
            <a:gdLst/>
            <a:ahLst/>
            <a:cxnLst/>
            <a:rect r="r" b="b" t="t" l="l"/>
            <a:pathLst>
              <a:path h="4774989" w="4075599">
                <a:moveTo>
                  <a:pt x="0" y="0"/>
                </a:moveTo>
                <a:lnTo>
                  <a:pt x="4075599" y="0"/>
                </a:lnTo>
                <a:lnTo>
                  <a:pt x="4075599" y="4774989"/>
                </a:lnTo>
                <a:lnTo>
                  <a:pt x="0" y="4774989"/>
                </a:lnTo>
                <a:lnTo>
                  <a:pt x="0" y="0"/>
                </a:lnTo>
                <a:close/>
              </a:path>
            </a:pathLst>
          </a:custGeom>
          <a:blipFill>
            <a:blip r:embed="rId5"/>
            <a:stretch>
              <a:fillRect l="0" t="0" r="-80246" b="0"/>
            </a:stretch>
          </a:blipFill>
        </p:spPr>
      </p:sp>
      <p:sp>
        <p:nvSpPr>
          <p:cNvPr name="TextBox 17" id="17"/>
          <p:cNvSpPr txBox="true"/>
          <p:nvPr/>
        </p:nvSpPr>
        <p:spPr>
          <a:xfrm rot="0">
            <a:off x="731520" y="435708"/>
            <a:ext cx="4228416" cy="563482"/>
          </a:xfrm>
          <a:prstGeom prst="rect">
            <a:avLst/>
          </a:prstGeom>
        </p:spPr>
        <p:txBody>
          <a:bodyPr anchor="t" rtlCol="false" tIns="0" lIns="0" bIns="0" rIns="0">
            <a:spAutoFit/>
          </a:bodyPr>
          <a:lstStyle/>
          <a:p>
            <a:pPr algn="l">
              <a:lnSpc>
                <a:spcPts val="3945"/>
              </a:lnSpc>
            </a:pPr>
            <a:r>
              <a:rPr lang="en-US" sz="4697">
                <a:solidFill>
                  <a:srgbClr val="FFFFFF"/>
                </a:solidFill>
                <a:latin typeface="Yeseva One"/>
                <a:ea typeface="Yeseva One"/>
                <a:cs typeface="Yeseva One"/>
                <a:sym typeface="Yeseva One"/>
              </a:rPr>
              <a:t>Phương pháp</a:t>
            </a:r>
          </a:p>
        </p:txBody>
      </p:sp>
      <p:sp>
        <p:nvSpPr>
          <p:cNvPr name="TextBox 18" id="18"/>
          <p:cNvSpPr txBox="true"/>
          <p:nvPr/>
        </p:nvSpPr>
        <p:spPr>
          <a:xfrm rot="0">
            <a:off x="580401" y="1450801"/>
            <a:ext cx="7646640" cy="339725"/>
          </a:xfrm>
          <a:prstGeom prst="rect">
            <a:avLst/>
          </a:prstGeom>
        </p:spPr>
        <p:txBody>
          <a:bodyPr anchor="t" rtlCol="false" tIns="0" lIns="0" bIns="0" rIns="0">
            <a:spAutoFit/>
          </a:bodyPr>
          <a:lstStyle/>
          <a:p>
            <a:pPr algn="l">
              <a:lnSpc>
                <a:spcPts val="2499"/>
              </a:lnSpc>
            </a:pPr>
            <a:r>
              <a:rPr lang="en-US" sz="2499">
                <a:solidFill>
                  <a:srgbClr val="000000"/>
                </a:solidFill>
                <a:latin typeface="Yeseva One"/>
                <a:ea typeface="Yeseva One"/>
                <a:cs typeface="Yeseva One"/>
                <a:sym typeface="Yeseva One"/>
              </a:rPr>
              <a:t>Kiến trúc U-Net - Nhánh co (Contracting path)</a:t>
            </a:r>
          </a:p>
        </p:txBody>
      </p:sp>
      <p:sp>
        <p:nvSpPr>
          <p:cNvPr name="TextBox 19" id="19"/>
          <p:cNvSpPr txBox="true"/>
          <p:nvPr/>
        </p:nvSpPr>
        <p:spPr>
          <a:xfrm rot="0">
            <a:off x="9351042" y="6980468"/>
            <a:ext cx="402558" cy="349249"/>
          </a:xfrm>
          <a:prstGeom prst="rect">
            <a:avLst/>
          </a:prstGeom>
        </p:spPr>
        <p:txBody>
          <a:bodyPr anchor="t" rtlCol="false" tIns="0" lIns="0" bIns="0" rIns="0">
            <a:spAutoFit/>
          </a:bodyPr>
          <a:lstStyle/>
          <a:p>
            <a:pPr algn="ctr">
              <a:lnSpc>
                <a:spcPts val="2800"/>
              </a:lnSpc>
            </a:pPr>
            <a:r>
              <a:rPr lang="en-US" sz="2000" b="true">
                <a:solidFill>
                  <a:srgbClr val="000000"/>
                </a:solidFill>
                <a:latin typeface="Canva Sans Bold"/>
                <a:ea typeface="Canva Sans Bold"/>
                <a:cs typeface="Canva Sans Bold"/>
                <a:sym typeface="Canva Sans Bold"/>
              </a:rPr>
              <a:t>26  </a:t>
            </a:r>
          </a:p>
        </p:txBody>
      </p:sp>
      <p:sp>
        <p:nvSpPr>
          <p:cNvPr name="TextBox 20" id="20"/>
          <p:cNvSpPr txBox="true"/>
          <p:nvPr/>
        </p:nvSpPr>
        <p:spPr>
          <a:xfrm rot="0">
            <a:off x="4727351" y="1923876"/>
            <a:ext cx="4824970" cy="4727577"/>
          </a:xfrm>
          <a:prstGeom prst="rect">
            <a:avLst/>
          </a:prstGeom>
        </p:spPr>
        <p:txBody>
          <a:bodyPr anchor="t" rtlCol="false" tIns="0" lIns="0" bIns="0" rIns="0">
            <a:spAutoFit/>
          </a:bodyPr>
          <a:lstStyle/>
          <a:p>
            <a:pPr algn="l" marL="539740" indent="-269870" lvl="1">
              <a:lnSpc>
                <a:spcPts val="3799"/>
              </a:lnSpc>
              <a:buFont typeface="Arial"/>
              <a:buChar char="•"/>
            </a:pPr>
            <a:r>
              <a:rPr lang="en-US" sz="2499">
                <a:solidFill>
                  <a:srgbClr val="000000"/>
                </a:solidFill>
                <a:latin typeface="Playfair Display"/>
                <a:ea typeface="Playfair Display"/>
                <a:cs typeface="Playfair Display"/>
                <a:sym typeface="Playfair Display"/>
              </a:rPr>
              <a:t>Phần quá trình bên trái mạng U-Net.</a:t>
            </a:r>
          </a:p>
          <a:p>
            <a:pPr algn="l" marL="539740" indent="-269870" lvl="1">
              <a:lnSpc>
                <a:spcPts val="3799"/>
              </a:lnSpc>
              <a:buFont typeface="Arial"/>
              <a:buChar char="•"/>
            </a:pPr>
            <a:r>
              <a:rPr lang="en-US" sz="2499">
                <a:solidFill>
                  <a:srgbClr val="000000"/>
                </a:solidFill>
                <a:latin typeface="Playfair Display"/>
                <a:ea typeface="Playfair Display"/>
                <a:cs typeface="Playfair Display"/>
                <a:sym typeface="Playfair Display"/>
              </a:rPr>
              <a:t>Giống với mạng neuron tích chập bình thường </a:t>
            </a:r>
            <a:r>
              <a:rPr lang="en-US" b="true" sz="2499">
                <a:solidFill>
                  <a:srgbClr val="000000"/>
                </a:solidFill>
                <a:latin typeface="Playfair Display Bold"/>
                <a:ea typeface="Playfair Display Bold"/>
                <a:cs typeface="Playfair Display Bold"/>
                <a:sym typeface="Playfair Display Bold"/>
              </a:rPr>
              <a:t>(Convolutional Neural Network)</a:t>
            </a:r>
            <a:r>
              <a:rPr lang="en-US" sz="2499">
                <a:solidFill>
                  <a:srgbClr val="000000"/>
                </a:solidFill>
                <a:latin typeface="Playfair Display"/>
                <a:ea typeface="Playfair Display"/>
                <a:cs typeface="Playfair Display"/>
                <a:sym typeface="Playfair Display"/>
              </a:rPr>
              <a:t>.</a:t>
            </a:r>
          </a:p>
          <a:p>
            <a:pPr algn="l" marL="539740" indent="-269870" lvl="1">
              <a:lnSpc>
                <a:spcPts val="3799"/>
              </a:lnSpc>
              <a:buFont typeface="Arial"/>
              <a:buChar char="•"/>
            </a:pPr>
            <a:r>
              <a:rPr lang="en-US" sz="2499">
                <a:solidFill>
                  <a:srgbClr val="000000"/>
                </a:solidFill>
                <a:latin typeface="Playfair Display"/>
                <a:ea typeface="Playfair Display"/>
                <a:cs typeface="Playfair Display"/>
                <a:sym typeface="Playfair Display"/>
              </a:rPr>
              <a:t>Mạng tích chập </a:t>
            </a:r>
            <a:r>
              <a:rPr lang="en-US" b="true" sz="2499">
                <a:solidFill>
                  <a:srgbClr val="000000"/>
                </a:solidFill>
                <a:latin typeface="Playfair Display Bold"/>
                <a:ea typeface="Playfair Display Bold"/>
                <a:cs typeface="Playfair Display Bold"/>
                <a:sym typeface="Playfair Display Bold"/>
              </a:rPr>
              <a:t>3x3</a:t>
            </a:r>
            <a:r>
              <a:rPr lang="en-US" sz="2499">
                <a:solidFill>
                  <a:srgbClr val="000000"/>
                </a:solidFill>
                <a:latin typeface="Playfair Display"/>
                <a:ea typeface="Playfair Display"/>
                <a:cs typeface="Playfair Display"/>
                <a:sym typeface="Playfair Display"/>
              </a:rPr>
              <a:t> liên tục.</a:t>
            </a:r>
          </a:p>
          <a:p>
            <a:pPr algn="l" marL="539740" indent="-269870" lvl="1">
              <a:lnSpc>
                <a:spcPts val="3799"/>
              </a:lnSpc>
              <a:buFont typeface="Arial"/>
              <a:buChar char="•"/>
            </a:pPr>
            <a:r>
              <a:rPr lang="en-US" sz="2499">
                <a:solidFill>
                  <a:srgbClr val="000000"/>
                </a:solidFill>
                <a:latin typeface="Playfair Display"/>
                <a:ea typeface="Playfair Display"/>
                <a:cs typeface="Playfair Display"/>
                <a:sym typeface="Playfair Display"/>
              </a:rPr>
              <a:t>Các hàm </a:t>
            </a:r>
            <a:r>
              <a:rPr lang="en-US" b="true" sz="2499">
                <a:solidFill>
                  <a:srgbClr val="000000"/>
                </a:solidFill>
                <a:latin typeface="Playfair Display Bold"/>
                <a:ea typeface="Playfair Display Bold"/>
                <a:cs typeface="Playfair Display Bold"/>
                <a:sym typeface="Playfair Display Bold"/>
              </a:rPr>
              <a:t>ReLU</a:t>
            </a:r>
            <a:r>
              <a:rPr lang="en-US" sz="2499">
                <a:solidFill>
                  <a:srgbClr val="000000"/>
                </a:solidFill>
                <a:latin typeface="Playfair Display"/>
                <a:ea typeface="Playfair Display"/>
                <a:cs typeface="Playfair Display"/>
                <a:sym typeface="Playfair Display"/>
              </a:rPr>
              <a:t>.</a:t>
            </a:r>
          </a:p>
          <a:p>
            <a:pPr algn="l" marL="539740" indent="-269870" lvl="1">
              <a:lnSpc>
                <a:spcPts val="3799"/>
              </a:lnSpc>
              <a:buFont typeface="Arial"/>
              <a:buChar char="•"/>
            </a:pPr>
            <a:r>
              <a:rPr lang="en-US" sz="2499">
                <a:solidFill>
                  <a:srgbClr val="000000"/>
                </a:solidFill>
                <a:latin typeface="Playfair Display"/>
                <a:ea typeface="Playfair Display"/>
                <a:cs typeface="Playfair Display"/>
                <a:sym typeface="Playfair Display"/>
              </a:rPr>
              <a:t>Phép tích gộp max-pooling </a:t>
            </a:r>
            <a:r>
              <a:rPr lang="en-US" b="true" sz="2499">
                <a:solidFill>
                  <a:srgbClr val="000000"/>
                </a:solidFill>
                <a:latin typeface="Playfair Display Bold"/>
                <a:ea typeface="Playfair Display Bold"/>
                <a:cs typeface="Playfair Display Bold"/>
                <a:sym typeface="Playfair Display Bold"/>
              </a:rPr>
              <a:t>2x2</a:t>
            </a:r>
            <a:r>
              <a:rPr lang="en-US" sz="2499">
                <a:solidFill>
                  <a:srgbClr val="000000"/>
                </a:solidFill>
                <a:latin typeface="Playfair Display"/>
                <a:ea typeface="Playfair Display"/>
                <a:cs typeface="Playfair Display"/>
                <a:sym typeface="Playfair Display"/>
              </a:rPr>
              <a:t> (bước trượt là 2)</a:t>
            </a:r>
          </a:p>
        </p:txBody>
      </p:sp>
    </p:spTree>
  </p:cSld>
  <p:clrMapOvr>
    <a:masterClrMapping/>
  </p:clrMapOvr>
</p:sld>
</file>

<file path=ppt/slides/slide24.xml><?xml version="1.0" encoding="utf-8"?>
<p:sld xmlns:p="http://schemas.openxmlformats.org/presentationml/2006/main" xmlns:a="http://schemas.openxmlformats.org/drawingml/2006/main" xmlns:r="http://schemas.openxmlformats.org/officeDocument/2006/relationships">
  <p:cSld>
    <p:bg>
      <p:bgPr>
        <a:solidFill>
          <a:srgbClr val="F9F5F0"/>
        </a:solidFill>
      </p:bgPr>
    </p:bg>
    <p:spTree>
      <p:nvGrpSpPr>
        <p:cNvPr id="1" name=""/>
        <p:cNvGrpSpPr/>
        <p:nvPr/>
      </p:nvGrpSpPr>
      <p:grpSpPr>
        <a:xfrm>
          <a:off x="0" y="0"/>
          <a:ext cx="0" cy="0"/>
          <a:chOff x="0" y="0"/>
          <a:chExt cx="0" cy="0"/>
        </a:xfrm>
      </p:grpSpPr>
      <p:grpSp>
        <p:nvGrpSpPr>
          <p:cNvPr name="Group 2" id="2"/>
          <p:cNvGrpSpPr/>
          <p:nvPr/>
        </p:nvGrpSpPr>
        <p:grpSpPr>
          <a:xfrm rot="0">
            <a:off x="-946993" y="6049512"/>
            <a:ext cx="2258786" cy="2258786"/>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4991A">
                <a:alpha val="14902"/>
              </a:srgbClr>
            </a:solidFill>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1959"/>
                </a:lnSpc>
              </a:pPr>
            </a:p>
          </p:txBody>
        </p:sp>
      </p:grpSp>
      <p:grpSp>
        <p:nvGrpSpPr>
          <p:cNvPr name="Group 5" id="5"/>
          <p:cNvGrpSpPr/>
          <p:nvPr/>
        </p:nvGrpSpPr>
        <p:grpSpPr>
          <a:xfrm rot="0">
            <a:off x="8227042" y="-846085"/>
            <a:ext cx="2258786" cy="2258786"/>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4991A">
                <a:alpha val="14902"/>
              </a:srgbClr>
            </a:solidFill>
          </p:spPr>
        </p:sp>
        <p:sp>
          <p:nvSpPr>
            <p:cNvPr name="TextBox 7" id="7"/>
            <p:cNvSpPr txBox="true"/>
            <p:nvPr/>
          </p:nvSpPr>
          <p:spPr>
            <a:xfrm>
              <a:off x="76200" y="38100"/>
              <a:ext cx="660400" cy="698500"/>
            </a:xfrm>
            <a:prstGeom prst="rect">
              <a:avLst/>
            </a:prstGeom>
          </p:spPr>
          <p:txBody>
            <a:bodyPr anchor="ctr" rtlCol="false" tIns="50800" lIns="50800" bIns="50800" rIns="50800"/>
            <a:lstStyle/>
            <a:p>
              <a:pPr algn="ctr">
                <a:lnSpc>
                  <a:spcPts val="1959"/>
                </a:lnSpc>
              </a:pPr>
            </a:p>
          </p:txBody>
        </p:sp>
      </p:grpSp>
      <p:grpSp>
        <p:nvGrpSpPr>
          <p:cNvPr name="Group 8" id="8"/>
          <p:cNvGrpSpPr/>
          <p:nvPr/>
        </p:nvGrpSpPr>
        <p:grpSpPr>
          <a:xfrm rot="0">
            <a:off x="649289" y="378225"/>
            <a:ext cx="4425848" cy="831988"/>
            <a:chOff x="0" y="0"/>
            <a:chExt cx="1505222" cy="282957"/>
          </a:xfrm>
        </p:grpSpPr>
        <p:sp>
          <p:nvSpPr>
            <p:cNvPr name="Freeform 9" id="9"/>
            <p:cNvSpPr/>
            <p:nvPr/>
          </p:nvSpPr>
          <p:spPr>
            <a:xfrm flipH="false" flipV="false" rot="0">
              <a:off x="0" y="0"/>
              <a:ext cx="1505222" cy="282957"/>
            </a:xfrm>
            <a:custGeom>
              <a:avLst/>
              <a:gdLst/>
              <a:ahLst/>
              <a:cxnLst/>
              <a:rect r="r" b="b" t="t" l="l"/>
              <a:pathLst>
                <a:path h="282957" w="1505222">
                  <a:moveTo>
                    <a:pt x="62973" y="0"/>
                  </a:moveTo>
                  <a:lnTo>
                    <a:pt x="1442249" y="0"/>
                  </a:lnTo>
                  <a:cubicBezTo>
                    <a:pt x="1458951" y="0"/>
                    <a:pt x="1474968" y="6635"/>
                    <a:pt x="1486778" y="18444"/>
                  </a:cubicBezTo>
                  <a:cubicBezTo>
                    <a:pt x="1498588" y="30254"/>
                    <a:pt x="1505222" y="46272"/>
                    <a:pt x="1505222" y="62973"/>
                  </a:cubicBezTo>
                  <a:lnTo>
                    <a:pt x="1505222" y="219984"/>
                  </a:lnTo>
                  <a:cubicBezTo>
                    <a:pt x="1505222" y="254763"/>
                    <a:pt x="1477028" y="282957"/>
                    <a:pt x="1442249" y="282957"/>
                  </a:cubicBezTo>
                  <a:lnTo>
                    <a:pt x="62973" y="282957"/>
                  </a:lnTo>
                  <a:cubicBezTo>
                    <a:pt x="46272" y="282957"/>
                    <a:pt x="30254" y="276323"/>
                    <a:pt x="18444" y="264513"/>
                  </a:cubicBezTo>
                  <a:cubicBezTo>
                    <a:pt x="6635" y="252703"/>
                    <a:pt x="0" y="236686"/>
                    <a:pt x="0" y="219984"/>
                  </a:cubicBezTo>
                  <a:lnTo>
                    <a:pt x="0" y="62973"/>
                  </a:lnTo>
                  <a:cubicBezTo>
                    <a:pt x="0" y="46272"/>
                    <a:pt x="6635" y="30254"/>
                    <a:pt x="18444" y="18444"/>
                  </a:cubicBezTo>
                  <a:cubicBezTo>
                    <a:pt x="30254" y="6635"/>
                    <a:pt x="46272" y="0"/>
                    <a:pt x="62973" y="0"/>
                  </a:cubicBezTo>
                  <a:close/>
                </a:path>
              </a:pathLst>
            </a:custGeom>
            <a:solidFill>
              <a:srgbClr val="321313"/>
            </a:solidFill>
          </p:spPr>
        </p:sp>
        <p:sp>
          <p:nvSpPr>
            <p:cNvPr name="TextBox 10" id="10"/>
            <p:cNvSpPr txBox="true"/>
            <p:nvPr/>
          </p:nvSpPr>
          <p:spPr>
            <a:xfrm>
              <a:off x="0" y="-38100"/>
              <a:ext cx="1505222" cy="321057"/>
            </a:xfrm>
            <a:prstGeom prst="rect">
              <a:avLst/>
            </a:prstGeom>
          </p:spPr>
          <p:txBody>
            <a:bodyPr anchor="ctr" rtlCol="false" tIns="57725" lIns="57725" bIns="57725" rIns="57725"/>
            <a:lstStyle/>
            <a:p>
              <a:pPr algn="ctr">
                <a:lnSpc>
                  <a:spcPts val="1959"/>
                </a:lnSpc>
                <a:spcBef>
                  <a:spcPct val="0"/>
                </a:spcBef>
              </a:pPr>
            </a:p>
          </p:txBody>
        </p:sp>
      </p:grpSp>
      <p:grpSp>
        <p:nvGrpSpPr>
          <p:cNvPr name="Group 11" id="11"/>
          <p:cNvGrpSpPr/>
          <p:nvPr/>
        </p:nvGrpSpPr>
        <p:grpSpPr>
          <a:xfrm rot="0">
            <a:off x="580401" y="283308"/>
            <a:ext cx="4379535" cy="761140"/>
            <a:chOff x="0" y="0"/>
            <a:chExt cx="1668044" cy="289897"/>
          </a:xfrm>
        </p:grpSpPr>
        <p:sp>
          <p:nvSpPr>
            <p:cNvPr name="Freeform 12" id="12"/>
            <p:cNvSpPr/>
            <p:nvPr/>
          </p:nvSpPr>
          <p:spPr>
            <a:xfrm flipH="false" flipV="false" rot="0">
              <a:off x="0" y="0"/>
              <a:ext cx="1668044" cy="289897"/>
            </a:xfrm>
            <a:custGeom>
              <a:avLst/>
              <a:gdLst/>
              <a:ahLst/>
              <a:cxnLst/>
              <a:rect r="r" b="b" t="t" l="l"/>
              <a:pathLst>
                <a:path h="289897" w="1668044">
                  <a:moveTo>
                    <a:pt x="63639" y="0"/>
                  </a:moveTo>
                  <a:lnTo>
                    <a:pt x="1604405" y="0"/>
                  </a:lnTo>
                  <a:cubicBezTo>
                    <a:pt x="1639552" y="0"/>
                    <a:pt x="1668044" y="28492"/>
                    <a:pt x="1668044" y="63639"/>
                  </a:cubicBezTo>
                  <a:lnTo>
                    <a:pt x="1668044" y="226258"/>
                  </a:lnTo>
                  <a:cubicBezTo>
                    <a:pt x="1668044" y="243137"/>
                    <a:pt x="1661339" y="259323"/>
                    <a:pt x="1649405" y="271258"/>
                  </a:cubicBezTo>
                  <a:cubicBezTo>
                    <a:pt x="1637470" y="283193"/>
                    <a:pt x="1621283" y="289897"/>
                    <a:pt x="1604405" y="289897"/>
                  </a:cubicBezTo>
                  <a:lnTo>
                    <a:pt x="63639" y="289897"/>
                  </a:lnTo>
                  <a:cubicBezTo>
                    <a:pt x="46761" y="289897"/>
                    <a:pt x="30574" y="283193"/>
                    <a:pt x="18639" y="271258"/>
                  </a:cubicBezTo>
                  <a:cubicBezTo>
                    <a:pt x="6705" y="259323"/>
                    <a:pt x="0" y="243137"/>
                    <a:pt x="0" y="226258"/>
                  </a:cubicBezTo>
                  <a:lnTo>
                    <a:pt x="0" y="63639"/>
                  </a:lnTo>
                  <a:cubicBezTo>
                    <a:pt x="0" y="46761"/>
                    <a:pt x="6705" y="30574"/>
                    <a:pt x="18639" y="18639"/>
                  </a:cubicBezTo>
                  <a:cubicBezTo>
                    <a:pt x="30574" y="6705"/>
                    <a:pt x="46761" y="0"/>
                    <a:pt x="63639" y="0"/>
                  </a:cubicBezTo>
                  <a:close/>
                </a:path>
              </a:pathLst>
            </a:custGeom>
            <a:solidFill>
              <a:srgbClr val="B6A77A"/>
            </a:solidFill>
            <a:ln cap="rnd">
              <a:noFill/>
              <a:prstDash val="solid"/>
              <a:round/>
            </a:ln>
          </p:spPr>
        </p:sp>
        <p:sp>
          <p:nvSpPr>
            <p:cNvPr name="TextBox 13" id="13"/>
            <p:cNvSpPr txBox="true"/>
            <p:nvPr/>
          </p:nvSpPr>
          <p:spPr>
            <a:xfrm>
              <a:off x="0" y="-38100"/>
              <a:ext cx="1668044" cy="327997"/>
            </a:xfrm>
            <a:prstGeom prst="rect">
              <a:avLst/>
            </a:prstGeom>
          </p:spPr>
          <p:txBody>
            <a:bodyPr anchor="ctr" rtlCol="false" tIns="57725" lIns="57725" bIns="57725" rIns="57725"/>
            <a:lstStyle/>
            <a:p>
              <a:pPr algn="ctr">
                <a:lnSpc>
                  <a:spcPts val="1959"/>
                </a:lnSpc>
                <a:spcBef>
                  <a:spcPct val="0"/>
                </a:spcBef>
              </a:pPr>
            </a:p>
          </p:txBody>
        </p:sp>
      </p:grpSp>
      <p:sp>
        <p:nvSpPr>
          <p:cNvPr name="Freeform 14" id="14"/>
          <p:cNvSpPr/>
          <p:nvPr/>
        </p:nvSpPr>
        <p:spPr>
          <a:xfrm flipH="false" flipV="false" rot="0">
            <a:off x="7045877" y="6813070"/>
            <a:ext cx="2163543" cy="365835"/>
          </a:xfrm>
          <a:custGeom>
            <a:avLst/>
            <a:gdLst/>
            <a:ahLst/>
            <a:cxnLst/>
            <a:rect r="r" b="b" t="t" l="l"/>
            <a:pathLst>
              <a:path h="365835" w="2163543">
                <a:moveTo>
                  <a:pt x="0" y="0"/>
                </a:moveTo>
                <a:lnTo>
                  <a:pt x="2163543" y="0"/>
                </a:lnTo>
                <a:lnTo>
                  <a:pt x="2163543" y="365835"/>
                </a:lnTo>
                <a:lnTo>
                  <a:pt x="0" y="36583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5" id="15"/>
          <p:cNvSpPr/>
          <p:nvPr/>
        </p:nvSpPr>
        <p:spPr>
          <a:xfrm flipH="false" flipV="false" rot="0">
            <a:off x="8296003" y="-131161"/>
            <a:ext cx="1590077" cy="1590077"/>
          </a:xfrm>
          <a:custGeom>
            <a:avLst/>
            <a:gdLst/>
            <a:ahLst/>
            <a:cxnLst/>
            <a:rect r="r" b="b" t="t" l="l"/>
            <a:pathLst>
              <a:path h="1590077" w="1590077">
                <a:moveTo>
                  <a:pt x="0" y="0"/>
                </a:moveTo>
                <a:lnTo>
                  <a:pt x="1590077" y="0"/>
                </a:lnTo>
                <a:lnTo>
                  <a:pt x="1590077" y="1590077"/>
                </a:lnTo>
                <a:lnTo>
                  <a:pt x="0" y="1590077"/>
                </a:lnTo>
                <a:lnTo>
                  <a:pt x="0" y="0"/>
                </a:lnTo>
                <a:close/>
              </a:path>
            </a:pathLst>
          </a:custGeom>
          <a:blipFill>
            <a:blip r:embed="rId4"/>
            <a:stretch>
              <a:fillRect l="0" t="0" r="0" b="0"/>
            </a:stretch>
          </a:blipFill>
        </p:spPr>
      </p:sp>
      <p:sp>
        <p:nvSpPr>
          <p:cNvPr name="Freeform 16" id="16"/>
          <p:cNvSpPr/>
          <p:nvPr/>
        </p:nvSpPr>
        <p:spPr>
          <a:xfrm flipH="false" flipV="false" rot="0">
            <a:off x="580401" y="1961134"/>
            <a:ext cx="4075599" cy="4774989"/>
          </a:xfrm>
          <a:custGeom>
            <a:avLst/>
            <a:gdLst/>
            <a:ahLst/>
            <a:cxnLst/>
            <a:rect r="r" b="b" t="t" l="l"/>
            <a:pathLst>
              <a:path h="4774989" w="4075599">
                <a:moveTo>
                  <a:pt x="0" y="0"/>
                </a:moveTo>
                <a:lnTo>
                  <a:pt x="4075599" y="0"/>
                </a:lnTo>
                <a:lnTo>
                  <a:pt x="4075599" y="4774989"/>
                </a:lnTo>
                <a:lnTo>
                  <a:pt x="0" y="4774989"/>
                </a:lnTo>
                <a:lnTo>
                  <a:pt x="0" y="0"/>
                </a:lnTo>
                <a:close/>
              </a:path>
            </a:pathLst>
          </a:custGeom>
          <a:blipFill>
            <a:blip r:embed="rId5"/>
            <a:stretch>
              <a:fillRect l="0" t="0" r="-80246" b="0"/>
            </a:stretch>
          </a:blipFill>
        </p:spPr>
      </p:sp>
      <p:sp>
        <p:nvSpPr>
          <p:cNvPr name="TextBox 17" id="17"/>
          <p:cNvSpPr txBox="true"/>
          <p:nvPr/>
        </p:nvSpPr>
        <p:spPr>
          <a:xfrm rot="0">
            <a:off x="731520" y="435708"/>
            <a:ext cx="4228416" cy="563482"/>
          </a:xfrm>
          <a:prstGeom prst="rect">
            <a:avLst/>
          </a:prstGeom>
        </p:spPr>
        <p:txBody>
          <a:bodyPr anchor="t" rtlCol="false" tIns="0" lIns="0" bIns="0" rIns="0">
            <a:spAutoFit/>
          </a:bodyPr>
          <a:lstStyle/>
          <a:p>
            <a:pPr algn="l">
              <a:lnSpc>
                <a:spcPts val="3945"/>
              </a:lnSpc>
            </a:pPr>
            <a:r>
              <a:rPr lang="en-US" sz="4697">
                <a:solidFill>
                  <a:srgbClr val="FFFFFF"/>
                </a:solidFill>
                <a:latin typeface="Yeseva One"/>
                <a:ea typeface="Yeseva One"/>
                <a:cs typeface="Yeseva One"/>
                <a:sym typeface="Yeseva One"/>
              </a:rPr>
              <a:t>Phương pháp</a:t>
            </a:r>
          </a:p>
        </p:txBody>
      </p:sp>
      <p:sp>
        <p:nvSpPr>
          <p:cNvPr name="TextBox 18" id="18"/>
          <p:cNvSpPr txBox="true"/>
          <p:nvPr/>
        </p:nvSpPr>
        <p:spPr>
          <a:xfrm rot="0">
            <a:off x="580401" y="1450801"/>
            <a:ext cx="7646640" cy="339725"/>
          </a:xfrm>
          <a:prstGeom prst="rect">
            <a:avLst/>
          </a:prstGeom>
        </p:spPr>
        <p:txBody>
          <a:bodyPr anchor="t" rtlCol="false" tIns="0" lIns="0" bIns="0" rIns="0">
            <a:spAutoFit/>
          </a:bodyPr>
          <a:lstStyle/>
          <a:p>
            <a:pPr algn="l">
              <a:lnSpc>
                <a:spcPts val="2499"/>
              </a:lnSpc>
            </a:pPr>
            <a:r>
              <a:rPr lang="en-US" sz="2499">
                <a:solidFill>
                  <a:srgbClr val="000000"/>
                </a:solidFill>
                <a:latin typeface="Yeseva One"/>
                <a:ea typeface="Yeseva One"/>
                <a:cs typeface="Yeseva One"/>
                <a:sym typeface="Yeseva One"/>
              </a:rPr>
              <a:t>Kiến trúc U-Net - Nhánh co (Contracting path)</a:t>
            </a:r>
          </a:p>
        </p:txBody>
      </p:sp>
      <p:sp>
        <p:nvSpPr>
          <p:cNvPr name="TextBox 19" id="19"/>
          <p:cNvSpPr txBox="true"/>
          <p:nvPr/>
        </p:nvSpPr>
        <p:spPr>
          <a:xfrm rot="0">
            <a:off x="9351042" y="6980468"/>
            <a:ext cx="402558" cy="349249"/>
          </a:xfrm>
          <a:prstGeom prst="rect">
            <a:avLst/>
          </a:prstGeom>
        </p:spPr>
        <p:txBody>
          <a:bodyPr anchor="t" rtlCol="false" tIns="0" lIns="0" bIns="0" rIns="0">
            <a:spAutoFit/>
          </a:bodyPr>
          <a:lstStyle/>
          <a:p>
            <a:pPr algn="ctr">
              <a:lnSpc>
                <a:spcPts val="2800"/>
              </a:lnSpc>
            </a:pPr>
            <a:r>
              <a:rPr lang="en-US" sz="2000" b="true">
                <a:solidFill>
                  <a:srgbClr val="000000"/>
                </a:solidFill>
                <a:latin typeface="Canva Sans Bold"/>
                <a:ea typeface="Canva Sans Bold"/>
                <a:cs typeface="Canva Sans Bold"/>
                <a:sym typeface="Canva Sans Bold"/>
              </a:rPr>
              <a:t>27  </a:t>
            </a:r>
          </a:p>
        </p:txBody>
      </p:sp>
      <p:sp>
        <p:nvSpPr>
          <p:cNvPr name="TextBox 20" id="20"/>
          <p:cNvSpPr txBox="true"/>
          <p:nvPr/>
        </p:nvSpPr>
        <p:spPr>
          <a:xfrm rot="0">
            <a:off x="4727351" y="1923876"/>
            <a:ext cx="4824970" cy="4727577"/>
          </a:xfrm>
          <a:prstGeom prst="rect">
            <a:avLst/>
          </a:prstGeom>
        </p:spPr>
        <p:txBody>
          <a:bodyPr anchor="t" rtlCol="false" tIns="0" lIns="0" bIns="0" rIns="0">
            <a:spAutoFit/>
          </a:bodyPr>
          <a:lstStyle/>
          <a:p>
            <a:pPr algn="l" marL="539740" indent="-269870" lvl="1">
              <a:lnSpc>
                <a:spcPts val="3799"/>
              </a:lnSpc>
              <a:buFont typeface="Arial"/>
              <a:buChar char="•"/>
            </a:pPr>
            <a:r>
              <a:rPr lang="en-US" sz="2499">
                <a:solidFill>
                  <a:srgbClr val="000000"/>
                </a:solidFill>
                <a:latin typeface="Playfair Display"/>
                <a:ea typeface="Playfair Display"/>
                <a:cs typeface="Playfair Display"/>
                <a:sym typeface="Playfair Display"/>
              </a:rPr>
              <a:t>Khiến ảnh ngày càng bị ép.</a:t>
            </a:r>
          </a:p>
          <a:p>
            <a:pPr algn="l" marL="539740" indent="-269870" lvl="1">
              <a:lnSpc>
                <a:spcPts val="3799"/>
              </a:lnSpc>
              <a:buFont typeface="Arial"/>
              <a:buChar char="•"/>
            </a:pPr>
            <a:r>
              <a:rPr lang="en-US" sz="2499">
                <a:solidFill>
                  <a:srgbClr val="000000"/>
                </a:solidFill>
                <a:latin typeface="Playfair Display"/>
                <a:ea typeface="Playfair Display"/>
                <a:cs typeface="Playfair Display"/>
                <a:sym typeface="Playfair Display"/>
              </a:rPr>
              <a:t>Giảm về chiều không gian, nhưng lại tăng về số lượng kênh đặc trưng.</a:t>
            </a:r>
          </a:p>
          <a:p>
            <a:pPr algn="l" marL="539740" indent="-269870" lvl="1">
              <a:lnSpc>
                <a:spcPts val="3799"/>
              </a:lnSpc>
              <a:buFont typeface="Arial"/>
              <a:buChar char="•"/>
            </a:pPr>
            <a:r>
              <a:rPr lang="en-US" sz="2499">
                <a:solidFill>
                  <a:srgbClr val="000000"/>
                </a:solidFill>
                <a:latin typeface="Playfair Display"/>
                <a:ea typeface="Playfair Display"/>
                <a:cs typeface="Playfair Display"/>
                <a:sym typeface="Playfair Display"/>
              </a:rPr>
              <a:t>Nhiệm vụ chính: </a:t>
            </a:r>
          </a:p>
          <a:p>
            <a:pPr algn="l" marL="1079479" indent="-359826" lvl="2">
              <a:lnSpc>
                <a:spcPts val="3799"/>
              </a:lnSpc>
              <a:buFont typeface="Arial"/>
              <a:buChar char="⚬"/>
            </a:pPr>
            <a:r>
              <a:rPr lang="en-US" sz="2499">
                <a:solidFill>
                  <a:srgbClr val="000000"/>
                </a:solidFill>
                <a:latin typeface="Playfair Display"/>
                <a:ea typeface="Playfair Display"/>
                <a:cs typeface="Playfair Display"/>
                <a:sym typeface="Playfair Display"/>
              </a:rPr>
              <a:t>Thu thập ngữ cảnh của ảnh.</a:t>
            </a:r>
          </a:p>
          <a:p>
            <a:pPr algn="l" marL="1079479" indent="-359826" lvl="2">
              <a:lnSpc>
                <a:spcPts val="3799"/>
              </a:lnSpc>
              <a:buFont typeface="Arial"/>
              <a:buChar char="⚬"/>
            </a:pPr>
            <a:r>
              <a:rPr lang="en-US" sz="2499">
                <a:solidFill>
                  <a:srgbClr val="000000"/>
                </a:solidFill>
                <a:latin typeface="Playfair Display"/>
                <a:ea typeface="Playfair Display"/>
                <a:cs typeface="Playfair Display"/>
                <a:sym typeface="Playfair Display"/>
              </a:rPr>
              <a:t>Tổng hợp đặc trưng quan trọng của vùng lớn bên trong ảnh.</a:t>
            </a:r>
          </a:p>
        </p:txBody>
      </p:sp>
    </p:spTree>
  </p:cSld>
  <p:clrMapOvr>
    <a:masterClrMapping/>
  </p:clrMapOvr>
</p:sld>
</file>

<file path=ppt/slides/slide25.xml><?xml version="1.0" encoding="utf-8"?>
<p:sld xmlns:p="http://schemas.openxmlformats.org/presentationml/2006/main" xmlns:a="http://schemas.openxmlformats.org/drawingml/2006/main" xmlns:r="http://schemas.openxmlformats.org/officeDocument/2006/relationships">
  <p:cSld>
    <p:bg>
      <p:bgPr>
        <a:solidFill>
          <a:srgbClr val="F9F5F0"/>
        </a:solidFill>
      </p:bgPr>
    </p:bg>
    <p:spTree>
      <p:nvGrpSpPr>
        <p:cNvPr id="1" name=""/>
        <p:cNvGrpSpPr/>
        <p:nvPr/>
      </p:nvGrpSpPr>
      <p:grpSpPr>
        <a:xfrm>
          <a:off x="0" y="0"/>
          <a:ext cx="0" cy="0"/>
          <a:chOff x="0" y="0"/>
          <a:chExt cx="0" cy="0"/>
        </a:xfrm>
      </p:grpSpPr>
      <p:grpSp>
        <p:nvGrpSpPr>
          <p:cNvPr name="Group 2" id="2"/>
          <p:cNvGrpSpPr/>
          <p:nvPr/>
        </p:nvGrpSpPr>
        <p:grpSpPr>
          <a:xfrm rot="0">
            <a:off x="-946993" y="6049512"/>
            <a:ext cx="2258786" cy="2258786"/>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4991A">
                <a:alpha val="14902"/>
              </a:srgbClr>
            </a:solidFill>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1959"/>
                </a:lnSpc>
              </a:pPr>
            </a:p>
          </p:txBody>
        </p:sp>
      </p:grpSp>
      <p:grpSp>
        <p:nvGrpSpPr>
          <p:cNvPr name="Group 5" id="5"/>
          <p:cNvGrpSpPr/>
          <p:nvPr/>
        </p:nvGrpSpPr>
        <p:grpSpPr>
          <a:xfrm rot="0">
            <a:off x="8227042" y="-846085"/>
            <a:ext cx="2258786" cy="2258786"/>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4991A">
                <a:alpha val="14902"/>
              </a:srgbClr>
            </a:solidFill>
          </p:spPr>
        </p:sp>
        <p:sp>
          <p:nvSpPr>
            <p:cNvPr name="TextBox 7" id="7"/>
            <p:cNvSpPr txBox="true"/>
            <p:nvPr/>
          </p:nvSpPr>
          <p:spPr>
            <a:xfrm>
              <a:off x="76200" y="38100"/>
              <a:ext cx="660400" cy="698500"/>
            </a:xfrm>
            <a:prstGeom prst="rect">
              <a:avLst/>
            </a:prstGeom>
          </p:spPr>
          <p:txBody>
            <a:bodyPr anchor="ctr" rtlCol="false" tIns="50800" lIns="50800" bIns="50800" rIns="50800"/>
            <a:lstStyle/>
            <a:p>
              <a:pPr algn="ctr">
                <a:lnSpc>
                  <a:spcPts val="1959"/>
                </a:lnSpc>
              </a:pPr>
            </a:p>
          </p:txBody>
        </p:sp>
      </p:grpSp>
      <p:grpSp>
        <p:nvGrpSpPr>
          <p:cNvPr name="Group 8" id="8"/>
          <p:cNvGrpSpPr/>
          <p:nvPr/>
        </p:nvGrpSpPr>
        <p:grpSpPr>
          <a:xfrm rot="0">
            <a:off x="649289" y="378225"/>
            <a:ext cx="4425848" cy="831988"/>
            <a:chOff x="0" y="0"/>
            <a:chExt cx="1505222" cy="282957"/>
          </a:xfrm>
        </p:grpSpPr>
        <p:sp>
          <p:nvSpPr>
            <p:cNvPr name="Freeform 9" id="9"/>
            <p:cNvSpPr/>
            <p:nvPr/>
          </p:nvSpPr>
          <p:spPr>
            <a:xfrm flipH="false" flipV="false" rot="0">
              <a:off x="0" y="0"/>
              <a:ext cx="1505222" cy="282957"/>
            </a:xfrm>
            <a:custGeom>
              <a:avLst/>
              <a:gdLst/>
              <a:ahLst/>
              <a:cxnLst/>
              <a:rect r="r" b="b" t="t" l="l"/>
              <a:pathLst>
                <a:path h="282957" w="1505222">
                  <a:moveTo>
                    <a:pt x="62973" y="0"/>
                  </a:moveTo>
                  <a:lnTo>
                    <a:pt x="1442249" y="0"/>
                  </a:lnTo>
                  <a:cubicBezTo>
                    <a:pt x="1458951" y="0"/>
                    <a:pt x="1474968" y="6635"/>
                    <a:pt x="1486778" y="18444"/>
                  </a:cubicBezTo>
                  <a:cubicBezTo>
                    <a:pt x="1498588" y="30254"/>
                    <a:pt x="1505222" y="46272"/>
                    <a:pt x="1505222" y="62973"/>
                  </a:cubicBezTo>
                  <a:lnTo>
                    <a:pt x="1505222" y="219984"/>
                  </a:lnTo>
                  <a:cubicBezTo>
                    <a:pt x="1505222" y="254763"/>
                    <a:pt x="1477028" y="282957"/>
                    <a:pt x="1442249" y="282957"/>
                  </a:cubicBezTo>
                  <a:lnTo>
                    <a:pt x="62973" y="282957"/>
                  </a:lnTo>
                  <a:cubicBezTo>
                    <a:pt x="46272" y="282957"/>
                    <a:pt x="30254" y="276323"/>
                    <a:pt x="18444" y="264513"/>
                  </a:cubicBezTo>
                  <a:cubicBezTo>
                    <a:pt x="6635" y="252703"/>
                    <a:pt x="0" y="236686"/>
                    <a:pt x="0" y="219984"/>
                  </a:cubicBezTo>
                  <a:lnTo>
                    <a:pt x="0" y="62973"/>
                  </a:lnTo>
                  <a:cubicBezTo>
                    <a:pt x="0" y="46272"/>
                    <a:pt x="6635" y="30254"/>
                    <a:pt x="18444" y="18444"/>
                  </a:cubicBezTo>
                  <a:cubicBezTo>
                    <a:pt x="30254" y="6635"/>
                    <a:pt x="46272" y="0"/>
                    <a:pt x="62973" y="0"/>
                  </a:cubicBezTo>
                  <a:close/>
                </a:path>
              </a:pathLst>
            </a:custGeom>
            <a:solidFill>
              <a:srgbClr val="321313"/>
            </a:solidFill>
          </p:spPr>
        </p:sp>
        <p:sp>
          <p:nvSpPr>
            <p:cNvPr name="TextBox 10" id="10"/>
            <p:cNvSpPr txBox="true"/>
            <p:nvPr/>
          </p:nvSpPr>
          <p:spPr>
            <a:xfrm>
              <a:off x="0" y="-38100"/>
              <a:ext cx="1505222" cy="321057"/>
            </a:xfrm>
            <a:prstGeom prst="rect">
              <a:avLst/>
            </a:prstGeom>
          </p:spPr>
          <p:txBody>
            <a:bodyPr anchor="ctr" rtlCol="false" tIns="57725" lIns="57725" bIns="57725" rIns="57725"/>
            <a:lstStyle/>
            <a:p>
              <a:pPr algn="ctr">
                <a:lnSpc>
                  <a:spcPts val="1959"/>
                </a:lnSpc>
                <a:spcBef>
                  <a:spcPct val="0"/>
                </a:spcBef>
              </a:pPr>
            </a:p>
          </p:txBody>
        </p:sp>
      </p:grpSp>
      <p:grpSp>
        <p:nvGrpSpPr>
          <p:cNvPr name="Group 11" id="11"/>
          <p:cNvGrpSpPr/>
          <p:nvPr/>
        </p:nvGrpSpPr>
        <p:grpSpPr>
          <a:xfrm rot="0">
            <a:off x="580401" y="283308"/>
            <a:ext cx="4379535" cy="761140"/>
            <a:chOff x="0" y="0"/>
            <a:chExt cx="1668044" cy="289897"/>
          </a:xfrm>
        </p:grpSpPr>
        <p:sp>
          <p:nvSpPr>
            <p:cNvPr name="Freeform 12" id="12"/>
            <p:cNvSpPr/>
            <p:nvPr/>
          </p:nvSpPr>
          <p:spPr>
            <a:xfrm flipH="false" flipV="false" rot="0">
              <a:off x="0" y="0"/>
              <a:ext cx="1668044" cy="289897"/>
            </a:xfrm>
            <a:custGeom>
              <a:avLst/>
              <a:gdLst/>
              <a:ahLst/>
              <a:cxnLst/>
              <a:rect r="r" b="b" t="t" l="l"/>
              <a:pathLst>
                <a:path h="289897" w="1668044">
                  <a:moveTo>
                    <a:pt x="63639" y="0"/>
                  </a:moveTo>
                  <a:lnTo>
                    <a:pt x="1604405" y="0"/>
                  </a:lnTo>
                  <a:cubicBezTo>
                    <a:pt x="1639552" y="0"/>
                    <a:pt x="1668044" y="28492"/>
                    <a:pt x="1668044" y="63639"/>
                  </a:cubicBezTo>
                  <a:lnTo>
                    <a:pt x="1668044" y="226258"/>
                  </a:lnTo>
                  <a:cubicBezTo>
                    <a:pt x="1668044" y="243137"/>
                    <a:pt x="1661339" y="259323"/>
                    <a:pt x="1649405" y="271258"/>
                  </a:cubicBezTo>
                  <a:cubicBezTo>
                    <a:pt x="1637470" y="283193"/>
                    <a:pt x="1621283" y="289897"/>
                    <a:pt x="1604405" y="289897"/>
                  </a:cubicBezTo>
                  <a:lnTo>
                    <a:pt x="63639" y="289897"/>
                  </a:lnTo>
                  <a:cubicBezTo>
                    <a:pt x="46761" y="289897"/>
                    <a:pt x="30574" y="283193"/>
                    <a:pt x="18639" y="271258"/>
                  </a:cubicBezTo>
                  <a:cubicBezTo>
                    <a:pt x="6705" y="259323"/>
                    <a:pt x="0" y="243137"/>
                    <a:pt x="0" y="226258"/>
                  </a:cubicBezTo>
                  <a:lnTo>
                    <a:pt x="0" y="63639"/>
                  </a:lnTo>
                  <a:cubicBezTo>
                    <a:pt x="0" y="46761"/>
                    <a:pt x="6705" y="30574"/>
                    <a:pt x="18639" y="18639"/>
                  </a:cubicBezTo>
                  <a:cubicBezTo>
                    <a:pt x="30574" y="6705"/>
                    <a:pt x="46761" y="0"/>
                    <a:pt x="63639" y="0"/>
                  </a:cubicBezTo>
                  <a:close/>
                </a:path>
              </a:pathLst>
            </a:custGeom>
            <a:solidFill>
              <a:srgbClr val="B6A77A"/>
            </a:solidFill>
            <a:ln cap="rnd">
              <a:noFill/>
              <a:prstDash val="solid"/>
              <a:round/>
            </a:ln>
          </p:spPr>
        </p:sp>
        <p:sp>
          <p:nvSpPr>
            <p:cNvPr name="TextBox 13" id="13"/>
            <p:cNvSpPr txBox="true"/>
            <p:nvPr/>
          </p:nvSpPr>
          <p:spPr>
            <a:xfrm>
              <a:off x="0" y="-38100"/>
              <a:ext cx="1668044" cy="327997"/>
            </a:xfrm>
            <a:prstGeom prst="rect">
              <a:avLst/>
            </a:prstGeom>
          </p:spPr>
          <p:txBody>
            <a:bodyPr anchor="ctr" rtlCol="false" tIns="57725" lIns="57725" bIns="57725" rIns="57725"/>
            <a:lstStyle/>
            <a:p>
              <a:pPr algn="ctr">
                <a:lnSpc>
                  <a:spcPts val="1959"/>
                </a:lnSpc>
                <a:spcBef>
                  <a:spcPct val="0"/>
                </a:spcBef>
              </a:pPr>
            </a:p>
          </p:txBody>
        </p:sp>
      </p:grpSp>
      <p:sp>
        <p:nvSpPr>
          <p:cNvPr name="Freeform 14" id="14"/>
          <p:cNvSpPr/>
          <p:nvPr/>
        </p:nvSpPr>
        <p:spPr>
          <a:xfrm flipH="false" flipV="false" rot="0">
            <a:off x="7045877" y="6813070"/>
            <a:ext cx="2163543" cy="365835"/>
          </a:xfrm>
          <a:custGeom>
            <a:avLst/>
            <a:gdLst/>
            <a:ahLst/>
            <a:cxnLst/>
            <a:rect r="r" b="b" t="t" l="l"/>
            <a:pathLst>
              <a:path h="365835" w="2163543">
                <a:moveTo>
                  <a:pt x="0" y="0"/>
                </a:moveTo>
                <a:lnTo>
                  <a:pt x="2163543" y="0"/>
                </a:lnTo>
                <a:lnTo>
                  <a:pt x="2163543" y="365835"/>
                </a:lnTo>
                <a:lnTo>
                  <a:pt x="0" y="36583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5" id="15"/>
          <p:cNvSpPr/>
          <p:nvPr/>
        </p:nvSpPr>
        <p:spPr>
          <a:xfrm flipH="false" flipV="false" rot="0">
            <a:off x="8296003" y="-131161"/>
            <a:ext cx="1590077" cy="1590077"/>
          </a:xfrm>
          <a:custGeom>
            <a:avLst/>
            <a:gdLst/>
            <a:ahLst/>
            <a:cxnLst/>
            <a:rect r="r" b="b" t="t" l="l"/>
            <a:pathLst>
              <a:path h="1590077" w="1590077">
                <a:moveTo>
                  <a:pt x="0" y="0"/>
                </a:moveTo>
                <a:lnTo>
                  <a:pt x="1590077" y="0"/>
                </a:lnTo>
                <a:lnTo>
                  <a:pt x="1590077" y="1590077"/>
                </a:lnTo>
                <a:lnTo>
                  <a:pt x="0" y="1590077"/>
                </a:lnTo>
                <a:lnTo>
                  <a:pt x="0" y="0"/>
                </a:lnTo>
                <a:close/>
              </a:path>
            </a:pathLst>
          </a:custGeom>
          <a:blipFill>
            <a:blip r:embed="rId4"/>
            <a:stretch>
              <a:fillRect l="0" t="0" r="0" b="0"/>
            </a:stretch>
          </a:blipFill>
        </p:spPr>
      </p:sp>
      <p:sp>
        <p:nvSpPr>
          <p:cNvPr name="Freeform 16" id="16"/>
          <p:cNvSpPr/>
          <p:nvPr/>
        </p:nvSpPr>
        <p:spPr>
          <a:xfrm flipH="false" flipV="false" rot="0">
            <a:off x="597300" y="1990551"/>
            <a:ext cx="4345738" cy="4774989"/>
          </a:xfrm>
          <a:custGeom>
            <a:avLst/>
            <a:gdLst/>
            <a:ahLst/>
            <a:cxnLst/>
            <a:rect r="r" b="b" t="t" l="l"/>
            <a:pathLst>
              <a:path h="4774989" w="4345738">
                <a:moveTo>
                  <a:pt x="0" y="0"/>
                </a:moveTo>
                <a:lnTo>
                  <a:pt x="4345738" y="0"/>
                </a:lnTo>
                <a:lnTo>
                  <a:pt x="4345738" y="4774988"/>
                </a:lnTo>
                <a:lnTo>
                  <a:pt x="0" y="4774988"/>
                </a:lnTo>
                <a:lnTo>
                  <a:pt x="0" y="0"/>
                </a:lnTo>
                <a:close/>
              </a:path>
            </a:pathLst>
          </a:custGeom>
          <a:blipFill>
            <a:blip r:embed="rId5"/>
            <a:stretch>
              <a:fillRect l="-69042" t="0" r="0" b="0"/>
            </a:stretch>
          </a:blipFill>
        </p:spPr>
      </p:sp>
      <p:sp>
        <p:nvSpPr>
          <p:cNvPr name="TextBox 17" id="17"/>
          <p:cNvSpPr txBox="true"/>
          <p:nvPr/>
        </p:nvSpPr>
        <p:spPr>
          <a:xfrm rot="0">
            <a:off x="731520" y="435708"/>
            <a:ext cx="4228416" cy="563482"/>
          </a:xfrm>
          <a:prstGeom prst="rect">
            <a:avLst/>
          </a:prstGeom>
        </p:spPr>
        <p:txBody>
          <a:bodyPr anchor="t" rtlCol="false" tIns="0" lIns="0" bIns="0" rIns="0">
            <a:spAutoFit/>
          </a:bodyPr>
          <a:lstStyle/>
          <a:p>
            <a:pPr algn="l">
              <a:lnSpc>
                <a:spcPts val="3945"/>
              </a:lnSpc>
            </a:pPr>
            <a:r>
              <a:rPr lang="en-US" sz="4697">
                <a:solidFill>
                  <a:srgbClr val="FFFFFF"/>
                </a:solidFill>
                <a:latin typeface="Yeseva One"/>
                <a:ea typeface="Yeseva One"/>
                <a:cs typeface="Yeseva One"/>
                <a:sym typeface="Yeseva One"/>
              </a:rPr>
              <a:t>Phương pháp</a:t>
            </a:r>
          </a:p>
        </p:txBody>
      </p:sp>
      <p:sp>
        <p:nvSpPr>
          <p:cNvPr name="TextBox 18" id="18"/>
          <p:cNvSpPr txBox="true"/>
          <p:nvPr/>
        </p:nvSpPr>
        <p:spPr>
          <a:xfrm rot="0">
            <a:off x="580401" y="1450801"/>
            <a:ext cx="8441679" cy="339725"/>
          </a:xfrm>
          <a:prstGeom prst="rect">
            <a:avLst/>
          </a:prstGeom>
        </p:spPr>
        <p:txBody>
          <a:bodyPr anchor="t" rtlCol="false" tIns="0" lIns="0" bIns="0" rIns="0">
            <a:spAutoFit/>
          </a:bodyPr>
          <a:lstStyle/>
          <a:p>
            <a:pPr algn="l">
              <a:lnSpc>
                <a:spcPts val="2499"/>
              </a:lnSpc>
            </a:pPr>
            <a:r>
              <a:rPr lang="en-US" sz="2499">
                <a:solidFill>
                  <a:srgbClr val="000000"/>
                </a:solidFill>
                <a:latin typeface="Yeseva One"/>
                <a:ea typeface="Yeseva One"/>
                <a:cs typeface="Yeseva One"/>
                <a:sym typeface="Yeseva One"/>
              </a:rPr>
              <a:t>Kiến trúc U-Net - Nhánh mở rộng (Expansive path)</a:t>
            </a:r>
          </a:p>
        </p:txBody>
      </p:sp>
      <p:sp>
        <p:nvSpPr>
          <p:cNvPr name="TextBox 19" id="19"/>
          <p:cNvSpPr txBox="true"/>
          <p:nvPr/>
        </p:nvSpPr>
        <p:spPr>
          <a:xfrm rot="0">
            <a:off x="9351042" y="6980468"/>
            <a:ext cx="402558" cy="349249"/>
          </a:xfrm>
          <a:prstGeom prst="rect">
            <a:avLst/>
          </a:prstGeom>
        </p:spPr>
        <p:txBody>
          <a:bodyPr anchor="t" rtlCol="false" tIns="0" lIns="0" bIns="0" rIns="0">
            <a:spAutoFit/>
          </a:bodyPr>
          <a:lstStyle/>
          <a:p>
            <a:pPr algn="ctr">
              <a:lnSpc>
                <a:spcPts val="2800"/>
              </a:lnSpc>
            </a:pPr>
            <a:r>
              <a:rPr lang="en-US" sz="2000" b="true">
                <a:solidFill>
                  <a:srgbClr val="000000"/>
                </a:solidFill>
                <a:latin typeface="Canva Sans Bold"/>
                <a:ea typeface="Canva Sans Bold"/>
                <a:cs typeface="Canva Sans Bold"/>
                <a:sym typeface="Canva Sans Bold"/>
              </a:rPr>
              <a:t>28  </a:t>
            </a:r>
          </a:p>
        </p:txBody>
      </p:sp>
      <p:sp>
        <p:nvSpPr>
          <p:cNvPr name="TextBox 20" id="20"/>
          <p:cNvSpPr txBox="true"/>
          <p:nvPr/>
        </p:nvSpPr>
        <p:spPr>
          <a:xfrm rot="0">
            <a:off x="4801241" y="1923876"/>
            <a:ext cx="4824970" cy="4251327"/>
          </a:xfrm>
          <a:prstGeom prst="rect">
            <a:avLst/>
          </a:prstGeom>
        </p:spPr>
        <p:txBody>
          <a:bodyPr anchor="t" rtlCol="false" tIns="0" lIns="0" bIns="0" rIns="0">
            <a:spAutoFit/>
          </a:bodyPr>
          <a:lstStyle/>
          <a:p>
            <a:pPr algn="l" marL="539740" indent="-269870" lvl="1">
              <a:lnSpc>
                <a:spcPts val="3799"/>
              </a:lnSpc>
              <a:buFont typeface="Arial"/>
              <a:buChar char="•"/>
            </a:pPr>
            <a:r>
              <a:rPr lang="en-US" sz="2499">
                <a:solidFill>
                  <a:srgbClr val="000000"/>
                </a:solidFill>
                <a:latin typeface="Playfair Display"/>
                <a:ea typeface="Playfair Display"/>
                <a:cs typeface="Playfair Display"/>
                <a:sym typeface="Playfair Display"/>
              </a:rPr>
              <a:t>Phần quá trình bên phải của mạng U-Net.</a:t>
            </a:r>
          </a:p>
          <a:p>
            <a:pPr algn="l" marL="539740" indent="-269870" lvl="1">
              <a:lnSpc>
                <a:spcPts val="3799"/>
              </a:lnSpc>
              <a:buFont typeface="Arial"/>
              <a:buChar char="•"/>
            </a:pPr>
            <a:r>
              <a:rPr lang="en-US" sz="2499">
                <a:solidFill>
                  <a:srgbClr val="000000"/>
                </a:solidFill>
                <a:latin typeface="Playfair Display"/>
                <a:ea typeface="Playfair Display"/>
                <a:cs typeface="Playfair Display"/>
                <a:sym typeface="Playfair Display"/>
              </a:rPr>
              <a:t>Giai đoạn mở rộng </a:t>
            </a:r>
            <a:r>
              <a:rPr lang="en-US" b="true" sz="2499">
                <a:solidFill>
                  <a:srgbClr val="000000"/>
                </a:solidFill>
                <a:latin typeface="Playfair Display Bold"/>
                <a:ea typeface="Playfair Display Bold"/>
                <a:cs typeface="Playfair Display Bold"/>
                <a:sym typeface="Playfair Display Bold"/>
              </a:rPr>
              <a:t>(Upsample)</a:t>
            </a:r>
            <a:r>
              <a:rPr lang="en-US" sz="2499">
                <a:solidFill>
                  <a:srgbClr val="000000"/>
                </a:solidFill>
                <a:latin typeface="Playfair Display"/>
                <a:ea typeface="Playfair Display"/>
                <a:cs typeface="Playfair Display"/>
                <a:sym typeface="Playfair Display"/>
              </a:rPr>
              <a:t> bản đồ đặc trưng </a:t>
            </a:r>
            <a:r>
              <a:rPr lang="en-US" b="true" sz="2499">
                <a:solidFill>
                  <a:srgbClr val="000000"/>
                </a:solidFill>
                <a:latin typeface="Playfair Display Bold"/>
                <a:ea typeface="Playfair Display Bold"/>
                <a:cs typeface="Playfair Display Bold"/>
                <a:sym typeface="Playfair Display Bold"/>
              </a:rPr>
              <a:t>(Feature map)</a:t>
            </a:r>
            <a:r>
              <a:rPr lang="en-US" sz="2499">
                <a:solidFill>
                  <a:srgbClr val="000000"/>
                </a:solidFill>
                <a:latin typeface="Playfair Display"/>
                <a:ea typeface="Playfair Display"/>
                <a:cs typeface="Playfair Display"/>
                <a:sym typeface="Playfair Display"/>
              </a:rPr>
              <a:t> để phục hồi các thông tin xung quanh.</a:t>
            </a:r>
          </a:p>
          <a:p>
            <a:pPr algn="l" marL="539740" indent="-269870" lvl="1">
              <a:lnSpc>
                <a:spcPts val="3799"/>
              </a:lnSpc>
              <a:buFont typeface="Arial"/>
              <a:buChar char="•"/>
            </a:pPr>
            <a:r>
              <a:rPr lang="en-US" sz="2499">
                <a:solidFill>
                  <a:srgbClr val="000000"/>
                </a:solidFill>
                <a:latin typeface="Playfair Display"/>
                <a:ea typeface="Playfair Display"/>
                <a:cs typeface="Playfair Display"/>
                <a:sym typeface="Playfair Display"/>
              </a:rPr>
              <a:t>Mỗi bước: Phép tích chập </a:t>
            </a:r>
            <a:r>
              <a:rPr lang="en-US" b="true" sz="2499">
                <a:solidFill>
                  <a:srgbClr val="000000"/>
                </a:solidFill>
                <a:latin typeface="Playfair Display Bold"/>
                <a:ea typeface="Playfair Display Bold"/>
                <a:cs typeface="Playfair Display Bold"/>
                <a:sym typeface="Playfair Display Bold"/>
              </a:rPr>
              <a:t>2x2</a:t>
            </a:r>
            <a:r>
              <a:rPr lang="en-US" sz="2499">
                <a:solidFill>
                  <a:srgbClr val="000000"/>
                </a:solidFill>
                <a:latin typeface="Playfair Display"/>
                <a:ea typeface="Playfair Display"/>
                <a:cs typeface="Playfair Display"/>
                <a:sym typeface="Playfair Display"/>
              </a:rPr>
              <a:t> (hay “</a:t>
            </a:r>
            <a:r>
              <a:rPr lang="en-US" b="true" sz="2499">
                <a:solidFill>
                  <a:srgbClr val="000000"/>
                </a:solidFill>
                <a:latin typeface="Playfair Display Bold"/>
                <a:ea typeface="Playfair Display Bold"/>
                <a:cs typeface="Playfair Display Bold"/>
                <a:sym typeface="Playfair Display Bold"/>
              </a:rPr>
              <a:t>Up-convolution</a:t>
            </a:r>
            <a:r>
              <a:rPr lang="en-US" sz="2499">
                <a:solidFill>
                  <a:srgbClr val="000000"/>
                </a:solidFill>
                <a:latin typeface="Playfair Display"/>
                <a:ea typeface="Playfair Display"/>
                <a:cs typeface="Playfair Display"/>
                <a:sym typeface="Playfair Display"/>
              </a:rPr>
              <a:t>”) , giảm số kênh đặc trưng đi </a:t>
            </a:r>
            <a:r>
              <a:rPr lang="en-US" b="true" sz="2499">
                <a:solidFill>
                  <a:srgbClr val="000000"/>
                </a:solidFill>
                <a:latin typeface="Playfair Display Bold"/>
                <a:ea typeface="Playfair Display Bold"/>
                <a:cs typeface="Playfair Display Bold"/>
                <a:sym typeface="Playfair Display Bold"/>
              </a:rPr>
              <a:t>1/2.</a:t>
            </a:r>
          </a:p>
        </p:txBody>
      </p:sp>
    </p:spTree>
  </p:cSld>
  <p:clrMapOvr>
    <a:masterClrMapping/>
  </p:clrMapOvr>
</p:sld>
</file>

<file path=ppt/slides/slide26.xml><?xml version="1.0" encoding="utf-8"?>
<p:sld xmlns:p="http://schemas.openxmlformats.org/presentationml/2006/main" xmlns:a="http://schemas.openxmlformats.org/drawingml/2006/main" xmlns:r="http://schemas.openxmlformats.org/officeDocument/2006/relationships">
  <p:cSld>
    <p:bg>
      <p:bgPr>
        <a:solidFill>
          <a:srgbClr val="F9F5F0"/>
        </a:solidFill>
      </p:bgPr>
    </p:bg>
    <p:spTree>
      <p:nvGrpSpPr>
        <p:cNvPr id="1" name=""/>
        <p:cNvGrpSpPr/>
        <p:nvPr/>
      </p:nvGrpSpPr>
      <p:grpSpPr>
        <a:xfrm>
          <a:off x="0" y="0"/>
          <a:ext cx="0" cy="0"/>
          <a:chOff x="0" y="0"/>
          <a:chExt cx="0" cy="0"/>
        </a:xfrm>
      </p:grpSpPr>
      <p:grpSp>
        <p:nvGrpSpPr>
          <p:cNvPr name="Group 2" id="2"/>
          <p:cNvGrpSpPr/>
          <p:nvPr/>
        </p:nvGrpSpPr>
        <p:grpSpPr>
          <a:xfrm rot="0">
            <a:off x="-946993" y="6049512"/>
            <a:ext cx="2258786" cy="2258786"/>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4991A">
                <a:alpha val="14902"/>
              </a:srgbClr>
            </a:solidFill>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1959"/>
                </a:lnSpc>
              </a:pPr>
            </a:p>
          </p:txBody>
        </p:sp>
      </p:grpSp>
      <p:grpSp>
        <p:nvGrpSpPr>
          <p:cNvPr name="Group 5" id="5"/>
          <p:cNvGrpSpPr/>
          <p:nvPr/>
        </p:nvGrpSpPr>
        <p:grpSpPr>
          <a:xfrm rot="0">
            <a:off x="8227042" y="-846085"/>
            <a:ext cx="2258786" cy="2258786"/>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4991A">
                <a:alpha val="14902"/>
              </a:srgbClr>
            </a:solidFill>
          </p:spPr>
        </p:sp>
        <p:sp>
          <p:nvSpPr>
            <p:cNvPr name="TextBox 7" id="7"/>
            <p:cNvSpPr txBox="true"/>
            <p:nvPr/>
          </p:nvSpPr>
          <p:spPr>
            <a:xfrm>
              <a:off x="76200" y="38100"/>
              <a:ext cx="660400" cy="698500"/>
            </a:xfrm>
            <a:prstGeom prst="rect">
              <a:avLst/>
            </a:prstGeom>
          </p:spPr>
          <p:txBody>
            <a:bodyPr anchor="ctr" rtlCol="false" tIns="50800" lIns="50800" bIns="50800" rIns="50800"/>
            <a:lstStyle/>
            <a:p>
              <a:pPr algn="ctr">
                <a:lnSpc>
                  <a:spcPts val="1959"/>
                </a:lnSpc>
              </a:pPr>
            </a:p>
          </p:txBody>
        </p:sp>
      </p:grpSp>
      <p:grpSp>
        <p:nvGrpSpPr>
          <p:cNvPr name="Group 8" id="8"/>
          <p:cNvGrpSpPr/>
          <p:nvPr/>
        </p:nvGrpSpPr>
        <p:grpSpPr>
          <a:xfrm rot="0">
            <a:off x="649289" y="378225"/>
            <a:ext cx="4425848" cy="831988"/>
            <a:chOff x="0" y="0"/>
            <a:chExt cx="1505222" cy="282957"/>
          </a:xfrm>
        </p:grpSpPr>
        <p:sp>
          <p:nvSpPr>
            <p:cNvPr name="Freeform 9" id="9"/>
            <p:cNvSpPr/>
            <p:nvPr/>
          </p:nvSpPr>
          <p:spPr>
            <a:xfrm flipH="false" flipV="false" rot="0">
              <a:off x="0" y="0"/>
              <a:ext cx="1505222" cy="282957"/>
            </a:xfrm>
            <a:custGeom>
              <a:avLst/>
              <a:gdLst/>
              <a:ahLst/>
              <a:cxnLst/>
              <a:rect r="r" b="b" t="t" l="l"/>
              <a:pathLst>
                <a:path h="282957" w="1505222">
                  <a:moveTo>
                    <a:pt x="62973" y="0"/>
                  </a:moveTo>
                  <a:lnTo>
                    <a:pt x="1442249" y="0"/>
                  </a:lnTo>
                  <a:cubicBezTo>
                    <a:pt x="1458951" y="0"/>
                    <a:pt x="1474968" y="6635"/>
                    <a:pt x="1486778" y="18444"/>
                  </a:cubicBezTo>
                  <a:cubicBezTo>
                    <a:pt x="1498588" y="30254"/>
                    <a:pt x="1505222" y="46272"/>
                    <a:pt x="1505222" y="62973"/>
                  </a:cubicBezTo>
                  <a:lnTo>
                    <a:pt x="1505222" y="219984"/>
                  </a:lnTo>
                  <a:cubicBezTo>
                    <a:pt x="1505222" y="254763"/>
                    <a:pt x="1477028" y="282957"/>
                    <a:pt x="1442249" y="282957"/>
                  </a:cubicBezTo>
                  <a:lnTo>
                    <a:pt x="62973" y="282957"/>
                  </a:lnTo>
                  <a:cubicBezTo>
                    <a:pt x="46272" y="282957"/>
                    <a:pt x="30254" y="276323"/>
                    <a:pt x="18444" y="264513"/>
                  </a:cubicBezTo>
                  <a:cubicBezTo>
                    <a:pt x="6635" y="252703"/>
                    <a:pt x="0" y="236686"/>
                    <a:pt x="0" y="219984"/>
                  </a:cubicBezTo>
                  <a:lnTo>
                    <a:pt x="0" y="62973"/>
                  </a:lnTo>
                  <a:cubicBezTo>
                    <a:pt x="0" y="46272"/>
                    <a:pt x="6635" y="30254"/>
                    <a:pt x="18444" y="18444"/>
                  </a:cubicBezTo>
                  <a:cubicBezTo>
                    <a:pt x="30254" y="6635"/>
                    <a:pt x="46272" y="0"/>
                    <a:pt x="62973" y="0"/>
                  </a:cubicBezTo>
                  <a:close/>
                </a:path>
              </a:pathLst>
            </a:custGeom>
            <a:solidFill>
              <a:srgbClr val="321313"/>
            </a:solidFill>
          </p:spPr>
        </p:sp>
        <p:sp>
          <p:nvSpPr>
            <p:cNvPr name="TextBox 10" id="10"/>
            <p:cNvSpPr txBox="true"/>
            <p:nvPr/>
          </p:nvSpPr>
          <p:spPr>
            <a:xfrm>
              <a:off x="0" y="-38100"/>
              <a:ext cx="1505222" cy="321057"/>
            </a:xfrm>
            <a:prstGeom prst="rect">
              <a:avLst/>
            </a:prstGeom>
          </p:spPr>
          <p:txBody>
            <a:bodyPr anchor="ctr" rtlCol="false" tIns="57725" lIns="57725" bIns="57725" rIns="57725"/>
            <a:lstStyle/>
            <a:p>
              <a:pPr algn="ctr">
                <a:lnSpc>
                  <a:spcPts val="1959"/>
                </a:lnSpc>
                <a:spcBef>
                  <a:spcPct val="0"/>
                </a:spcBef>
              </a:pPr>
            </a:p>
          </p:txBody>
        </p:sp>
      </p:grpSp>
      <p:grpSp>
        <p:nvGrpSpPr>
          <p:cNvPr name="Group 11" id="11"/>
          <p:cNvGrpSpPr/>
          <p:nvPr/>
        </p:nvGrpSpPr>
        <p:grpSpPr>
          <a:xfrm rot="0">
            <a:off x="580401" y="283308"/>
            <a:ext cx="4379535" cy="761140"/>
            <a:chOff x="0" y="0"/>
            <a:chExt cx="1668044" cy="289897"/>
          </a:xfrm>
        </p:grpSpPr>
        <p:sp>
          <p:nvSpPr>
            <p:cNvPr name="Freeform 12" id="12"/>
            <p:cNvSpPr/>
            <p:nvPr/>
          </p:nvSpPr>
          <p:spPr>
            <a:xfrm flipH="false" flipV="false" rot="0">
              <a:off x="0" y="0"/>
              <a:ext cx="1668044" cy="289897"/>
            </a:xfrm>
            <a:custGeom>
              <a:avLst/>
              <a:gdLst/>
              <a:ahLst/>
              <a:cxnLst/>
              <a:rect r="r" b="b" t="t" l="l"/>
              <a:pathLst>
                <a:path h="289897" w="1668044">
                  <a:moveTo>
                    <a:pt x="63639" y="0"/>
                  </a:moveTo>
                  <a:lnTo>
                    <a:pt x="1604405" y="0"/>
                  </a:lnTo>
                  <a:cubicBezTo>
                    <a:pt x="1639552" y="0"/>
                    <a:pt x="1668044" y="28492"/>
                    <a:pt x="1668044" y="63639"/>
                  </a:cubicBezTo>
                  <a:lnTo>
                    <a:pt x="1668044" y="226258"/>
                  </a:lnTo>
                  <a:cubicBezTo>
                    <a:pt x="1668044" y="243137"/>
                    <a:pt x="1661339" y="259323"/>
                    <a:pt x="1649405" y="271258"/>
                  </a:cubicBezTo>
                  <a:cubicBezTo>
                    <a:pt x="1637470" y="283193"/>
                    <a:pt x="1621283" y="289897"/>
                    <a:pt x="1604405" y="289897"/>
                  </a:cubicBezTo>
                  <a:lnTo>
                    <a:pt x="63639" y="289897"/>
                  </a:lnTo>
                  <a:cubicBezTo>
                    <a:pt x="46761" y="289897"/>
                    <a:pt x="30574" y="283193"/>
                    <a:pt x="18639" y="271258"/>
                  </a:cubicBezTo>
                  <a:cubicBezTo>
                    <a:pt x="6705" y="259323"/>
                    <a:pt x="0" y="243137"/>
                    <a:pt x="0" y="226258"/>
                  </a:cubicBezTo>
                  <a:lnTo>
                    <a:pt x="0" y="63639"/>
                  </a:lnTo>
                  <a:cubicBezTo>
                    <a:pt x="0" y="46761"/>
                    <a:pt x="6705" y="30574"/>
                    <a:pt x="18639" y="18639"/>
                  </a:cubicBezTo>
                  <a:cubicBezTo>
                    <a:pt x="30574" y="6705"/>
                    <a:pt x="46761" y="0"/>
                    <a:pt x="63639" y="0"/>
                  </a:cubicBezTo>
                  <a:close/>
                </a:path>
              </a:pathLst>
            </a:custGeom>
            <a:solidFill>
              <a:srgbClr val="B6A77A"/>
            </a:solidFill>
            <a:ln cap="rnd">
              <a:noFill/>
              <a:prstDash val="solid"/>
              <a:round/>
            </a:ln>
          </p:spPr>
        </p:sp>
        <p:sp>
          <p:nvSpPr>
            <p:cNvPr name="TextBox 13" id="13"/>
            <p:cNvSpPr txBox="true"/>
            <p:nvPr/>
          </p:nvSpPr>
          <p:spPr>
            <a:xfrm>
              <a:off x="0" y="-38100"/>
              <a:ext cx="1668044" cy="327997"/>
            </a:xfrm>
            <a:prstGeom prst="rect">
              <a:avLst/>
            </a:prstGeom>
          </p:spPr>
          <p:txBody>
            <a:bodyPr anchor="ctr" rtlCol="false" tIns="57725" lIns="57725" bIns="57725" rIns="57725"/>
            <a:lstStyle/>
            <a:p>
              <a:pPr algn="ctr">
                <a:lnSpc>
                  <a:spcPts val="1959"/>
                </a:lnSpc>
                <a:spcBef>
                  <a:spcPct val="0"/>
                </a:spcBef>
              </a:pPr>
            </a:p>
          </p:txBody>
        </p:sp>
      </p:grpSp>
      <p:sp>
        <p:nvSpPr>
          <p:cNvPr name="Freeform 14" id="14"/>
          <p:cNvSpPr/>
          <p:nvPr/>
        </p:nvSpPr>
        <p:spPr>
          <a:xfrm flipH="false" flipV="false" rot="0">
            <a:off x="7045877" y="6813070"/>
            <a:ext cx="2163543" cy="365835"/>
          </a:xfrm>
          <a:custGeom>
            <a:avLst/>
            <a:gdLst/>
            <a:ahLst/>
            <a:cxnLst/>
            <a:rect r="r" b="b" t="t" l="l"/>
            <a:pathLst>
              <a:path h="365835" w="2163543">
                <a:moveTo>
                  <a:pt x="0" y="0"/>
                </a:moveTo>
                <a:lnTo>
                  <a:pt x="2163543" y="0"/>
                </a:lnTo>
                <a:lnTo>
                  <a:pt x="2163543" y="365835"/>
                </a:lnTo>
                <a:lnTo>
                  <a:pt x="0" y="36583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5" id="15"/>
          <p:cNvSpPr/>
          <p:nvPr/>
        </p:nvSpPr>
        <p:spPr>
          <a:xfrm flipH="false" flipV="false" rot="0">
            <a:off x="8296003" y="-131161"/>
            <a:ext cx="1590077" cy="1590077"/>
          </a:xfrm>
          <a:custGeom>
            <a:avLst/>
            <a:gdLst/>
            <a:ahLst/>
            <a:cxnLst/>
            <a:rect r="r" b="b" t="t" l="l"/>
            <a:pathLst>
              <a:path h="1590077" w="1590077">
                <a:moveTo>
                  <a:pt x="0" y="0"/>
                </a:moveTo>
                <a:lnTo>
                  <a:pt x="1590077" y="0"/>
                </a:lnTo>
                <a:lnTo>
                  <a:pt x="1590077" y="1590077"/>
                </a:lnTo>
                <a:lnTo>
                  <a:pt x="0" y="1590077"/>
                </a:lnTo>
                <a:lnTo>
                  <a:pt x="0" y="0"/>
                </a:lnTo>
                <a:close/>
              </a:path>
            </a:pathLst>
          </a:custGeom>
          <a:blipFill>
            <a:blip r:embed="rId4"/>
            <a:stretch>
              <a:fillRect l="0" t="0" r="0" b="0"/>
            </a:stretch>
          </a:blipFill>
        </p:spPr>
      </p:sp>
      <p:sp>
        <p:nvSpPr>
          <p:cNvPr name="Freeform 16" id="16"/>
          <p:cNvSpPr/>
          <p:nvPr/>
        </p:nvSpPr>
        <p:spPr>
          <a:xfrm flipH="false" flipV="false" rot="0">
            <a:off x="597300" y="1990551"/>
            <a:ext cx="4345738" cy="4774989"/>
          </a:xfrm>
          <a:custGeom>
            <a:avLst/>
            <a:gdLst/>
            <a:ahLst/>
            <a:cxnLst/>
            <a:rect r="r" b="b" t="t" l="l"/>
            <a:pathLst>
              <a:path h="4774989" w="4345738">
                <a:moveTo>
                  <a:pt x="0" y="0"/>
                </a:moveTo>
                <a:lnTo>
                  <a:pt x="4345738" y="0"/>
                </a:lnTo>
                <a:lnTo>
                  <a:pt x="4345738" y="4774988"/>
                </a:lnTo>
                <a:lnTo>
                  <a:pt x="0" y="4774988"/>
                </a:lnTo>
                <a:lnTo>
                  <a:pt x="0" y="0"/>
                </a:lnTo>
                <a:close/>
              </a:path>
            </a:pathLst>
          </a:custGeom>
          <a:blipFill>
            <a:blip r:embed="rId5"/>
            <a:stretch>
              <a:fillRect l="-69042" t="0" r="0" b="0"/>
            </a:stretch>
          </a:blipFill>
        </p:spPr>
      </p:sp>
      <p:sp>
        <p:nvSpPr>
          <p:cNvPr name="TextBox 17" id="17"/>
          <p:cNvSpPr txBox="true"/>
          <p:nvPr/>
        </p:nvSpPr>
        <p:spPr>
          <a:xfrm rot="0">
            <a:off x="731520" y="435708"/>
            <a:ext cx="4228416" cy="563482"/>
          </a:xfrm>
          <a:prstGeom prst="rect">
            <a:avLst/>
          </a:prstGeom>
        </p:spPr>
        <p:txBody>
          <a:bodyPr anchor="t" rtlCol="false" tIns="0" lIns="0" bIns="0" rIns="0">
            <a:spAutoFit/>
          </a:bodyPr>
          <a:lstStyle/>
          <a:p>
            <a:pPr algn="l">
              <a:lnSpc>
                <a:spcPts val="3945"/>
              </a:lnSpc>
            </a:pPr>
            <a:r>
              <a:rPr lang="en-US" sz="4697">
                <a:solidFill>
                  <a:srgbClr val="FFFFFF"/>
                </a:solidFill>
                <a:latin typeface="Yeseva One"/>
                <a:ea typeface="Yeseva One"/>
                <a:cs typeface="Yeseva One"/>
                <a:sym typeface="Yeseva One"/>
              </a:rPr>
              <a:t>Phương pháp</a:t>
            </a:r>
          </a:p>
        </p:txBody>
      </p:sp>
      <p:sp>
        <p:nvSpPr>
          <p:cNvPr name="TextBox 18" id="18"/>
          <p:cNvSpPr txBox="true"/>
          <p:nvPr/>
        </p:nvSpPr>
        <p:spPr>
          <a:xfrm rot="0">
            <a:off x="580401" y="1450801"/>
            <a:ext cx="8441679" cy="339725"/>
          </a:xfrm>
          <a:prstGeom prst="rect">
            <a:avLst/>
          </a:prstGeom>
        </p:spPr>
        <p:txBody>
          <a:bodyPr anchor="t" rtlCol="false" tIns="0" lIns="0" bIns="0" rIns="0">
            <a:spAutoFit/>
          </a:bodyPr>
          <a:lstStyle/>
          <a:p>
            <a:pPr algn="l">
              <a:lnSpc>
                <a:spcPts val="2499"/>
              </a:lnSpc>
            </a:pPr>
            <a:r>
              <a:rPr lang="en-US" sz="2499">
                <a:solidFill>
                  <a:srgbClr val="000000"/>
                </a:solidFill>
                <a:latin typeface="Yeseva One"/>
                <a:ea typeface="Yeseva One"/>
                <a:cs typeface="Yeseva One"/>
                <a:sym typeface="Yeseva One"/>
              </a:rPr>
              <a:t>Kiến trúc U-Net - Nhánh mở rộng (Expansive path)</a:t>
            </a:r>
          </a:p>
        </p:txBody>
      </p:sp>
      <p:sp>
        <p:nvSpPr>
          <p:cNvPr name="TextBox 19" id="19"/>
          <p:cNvSpPr txBox="true"/>
          <p:nvPr/>
        </p:nvSpPr>
        <p:spPr>
          <a:xfrm rot="0">
            <a:off x="9351042" y="6980468"/>
            <a:ext cx="402558" cy="349249"/>
          </a:xfrm>
          <a:prstGeom prst="rect">
            <a:avLst/>
          </a:prstGeom>
        </p:spPr>
        <p:txBody>
          <a:bodyPr anchor="t" rtlCol="false" tIns="0" lIns="0" bIns="0" rIns="0">
            <a:spAutoFit/>
          </a:bodyPr>
          <a:lstStyle/>
          <a:p>
            <a:pPr algn="ctr">
              <a:lnSpc>
                <a:spcPts val="2800"/>
              </a:lnSpc>
            </a:pPr>
            <a:r>
              <a:rPr lang="en-US" sz="2000" b="true">
                <a:solidFill>
                  <a:srgbClr val="000000"/>
                </a:solidFill>
                <a:latin typeface="Canva Sans Bold"/>
                <a:ea typeface="Canva Sans Bold"/>
                <a:cs typeface="Canva Sans Bold"/>
                <a:sym typeface="Canva Sans Bold"/>
              </a:rPr>
              <a:t>29  </a:t>
            </a:r>
          </a:p>
        </p:txBody>
      </p:sp>
      <p:sp>
        <p:nvSpPr>
          <p:cNvPr name="TextBox 20" id="20"/>
          <p:cNvSpPr txBox="true"/>
          <p:nvPr/>
        </p:nvSpPr>
        <p:spPr>
          <a:xfrm rot="0">
            <a:off x="4801241" y="1942926"/>
            <a:ext cx="4824970" cy="4899026"/>
          </a:xfrm>
          <a:prstGeom prst="rect">
            <a:avLst/>
          </a:prstGeom>
        </p:spPr>
        <p:txBody>
          <a:bodyPr anchor="t" rtlCol="false" tIns="0" lIns="0" bIns="0" rIns="0">
            <a:spAutoFit/>
          </a:bodyPr>
          <a:lstStyle/>
          <a:p>
            <a:pPr algn="l" marL="539740" indent="-269870" lvl="1">
              <a:lnSpc>
                <a:spcPts val="3574"/>
              </a:lnSpc>
              <a:buFont typeface="Arial"/>
              <a:buChar char="•"/>
            </a:pPr>
            <a:r>
              <a:rPr lang="en-US" sz="2499">
                <a:solidFill>
                  <a:srgbClr val="000000"/>
                </a:solidFill>
                <a:latin typeface="Playfair Display"/>
                <a:ea typeface="Playfair Display"/>
                <a:cs typeface="Playfair Display"/>
                <a:sym typeface="Playfair Display"/>
              </a:rPr>
              <a:t>Các bản đồ đặc trưng từ nhánh co được ghép với bản đồ đặc trưng được </a:t>
            </a:r>
            <a:r>
              <a:rPr lang="en-US" b="true" sz="2499">
                <a:solidFill>
                  <a:srgbClr val="000000"/>
                </a:solidFill>
                <a:latin typeface="Playfair Display Bold"/>
                <a:ea typeface="Playfair Display Bold"/>
                <a:cs typeface="Playfair Display Bold"/>
                <a:sym typeface="Playfair Display Bold"/>
              </a:rPr>
              <a:t>Unsample </a:t>
            </a:r>
            <a:r>
              <a:rPr lang="en-US" sz="2499">
                <a:solidFill>
                  <a:srgbClr val="000000"/>
                </a:solidFill>
                <a:latin typeface="Playfair Display"/>
                <a:ea typeface="Playfair Display"/>
                <a:cs typeface="Playfair Display"/>
                <a:sym typeface="Playfair Display"/>
              </a:rPr>
              <a:t>bên này để tăng khả năng định vị.</a:t>
            </a:r>
          </a:p>
          <a:p>
            <a:pPr algn="l" marL="539740" indent="-269870" lvl="1">
              <a:lnSpc>
                <a:spcPts val="3574"/>
              </a:lnSpc>
              <a:buFont typeface="Arial"/>
              <a:buChar char="•"/>
            </a:pPr>
            <a:r>
              <a:rPr lang="en-US" sz="2499">
                <a:solidFill>
                  <a:srgbClr val="000000"/>
                </a:solidFill>
                <a:latin typeface="Playfair Display"/>
                <a:ea typeface="Playfair Display"/>
                <a:cs typeface="Playfair Display"/>
                <a:sym typeface="Playfair Display"/>
              </a:rPr>
              <a:t>Nhiệm vụ:</a:t>
            </a:r>
          </a:p>
          <a:p>
            <a:pPr algn="l" marL="1079479" indent="-359826" lvl="2">
              <a:lnSpc>
                <a:spcPts val="3574"/>
              </a:lnSpc>
              <a:buFont typeface="Arial"/>
              <a:buChar char="⚬"/>
            </a:pPr>
            <a:r>
              <a:rPr lang="en-US" sz="2499">
                <a:solidFill>
                  <a:srgbClr val="000000"/>
                </a:solidFill>
                <a:latin typeface="Playfair Display"/>
                <a:ea typeface="Playfair Display"/>
                <a:cs typeface="Playfair Display"/>
                <a:sym typeface="Playfair Display"/>
              </a:rPr>
              <a:t>Giúp mô hình liên kết các chi tiết xung quanh mức thấp với thông tin ngữ cảnh cấp cao một cách hiệu quả.</a:t>
            </a:r>
          </a:p>
        </p:txBody>
      </p:sp>
    </p:spTree>
  </p:cSld>
  <p:clrMapOvr>
    <a:masterClrMapping/>
  </p:clrMapOvr>
</p:sld>
</file>

<file path=ppt/slides/slide27.xml><?xml version="1.0" encoding="utf-8"?>
<p:sld xmlns:p="http://schemas.openxmlformats.org/presentationml/2006/main" xmlns:a="http://schemas.openxmlformats.org/drawingml/2006/main" xmlns:r="http://schemas.openxmlformats.org/officeDocument/2006/relationships">
  <p:cSld>
    <p:bg>
      <p:bgPr>
        <a:solidFill>
          <a:srgbClr val="F9F5F0"/>
        </a:solidFill>
      </p:bgPr>
    </p:bg>
    <p:spTree>
      <p:nvGrpSpPr>
        <p:cNvPr id="1" name=""/>
        <p:cNvGrpSpPr/>
        <p:nvPr/>
      </p:nvGrpSpPr>
      <p:grpSpPr>
        <a:xfrm>
          <a:off x="0" y="0"/>
          <a:ext cx="0" cy="0"/>
          <a:chOff x="0" y="0"/>
          <a:chExt cx="0" cy="0"/>
        </a:xfrm>
      </p:grpSpPr>
      <p:grpSp>
        <p:nvGrpSpPr>
          <p:cNvPr name="Group 2" id="2"/>
          <p:cNvGrpSpPr/>
          <p:nvPr/>
        </p:nvGrpSpPr>
        <p:grpSpPr>
          <a:xfrm rot="0">
            <a:off x="-946993" y="6049512"/>
            <a:ext cx="2258786" cy="2258786"/>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4991A">
                <a:alpha val="14902"/>
              </a:srgbClr>
            </a:solidFill>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1959"/>
                </a:lnSpc>
              </a:pPr>
            </a:p>
          </p:txBody>
        </p:sp>
      </p:grpSp>
      <p:grpSp>
        <p:nvGrpSpPr>
          <p:cNvPr name="Group 5" id="5"/>
          <p:cNvGrpSpPr/>
          <p:nvPr/>
        </p:nvGrpSpPr>
        <p:grpSpPr>
          <a:xfrm rot="0">
            <a:off x="8227042" y="-846085"/>
            <a:ext cx="2258786" cy="2258786"/>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4991A">
                <a:alpha val="14902"/>
              </a:srgbClr>
            </a:solidFill>
          </p:spPr>
        </p:sp>
        <p:sp>
          <p:nvSpPr>
            <p:cNvPr name="TextBox 7" id="7"/>
            <p:cNvSpPr txBox="true"/>
            <p:nvPr/>
          </p:nvSpPr>
          <p:spPr>
            <a:xfrm>
              <a:off x="76200" y="38100"/>
              <a:ext cx="660400" cy="698500"/>
            </a:xfrm>
            <a:prstGeom prst="rect">
              <a:avLst/>
            </a:prstGeom>
          </p:spPr>
          <p:txBody>
            <a:bodyPr anchor="ctr" rtlCol="false" tIns="50800" lIns="50800" bIns="50800" rIns="50800"/>
            <a:lstStyle/>
            <a:p>
              <a:pPr algn="ctr">
                <a:lnSpc>
                  <a:spcPts val="1959"/>
                </a:lnSpc>
              </a:pPr>
            </a:p>
          </p:txBody>
        </p:sp>
      </p:grpSp>
      <p:grpSp>
        <p:nvGrpSpPr>
          <p:cNvPr name="Group 8" id="8"/>
          <p:cNvGrpSpPr/>
          <p:nvPr/>
        </p:nvGrpSpPr>
        <p:grpSpPr>
          <a:xfrm rot="0">
            <a:off x="649289" y="378225"/>
            <a:ext cx="4425848" cy="831988"/>
            <a:chOff x="0" y="0"/>
            <a:chExt cx="1505222" cy="282957"/>
          </a:xfrm>
        </p:grpSpPr>
        <p:sp>
          <p:nvSpPr>
            <p:cNvPr name="Freeform 9" id="9"/>
            <p:cNvSpPr/>
            <p:nvPr/>
          </p:nvSpPr>
          <p:spPr>
            <a:xfrm flipH="false" flipV="false" rot="0">
              <a:off x="0" y="0"/>
              <a:ext cx="1505222" cy="282957"/>
            </a:xfrm>
            <a:custGeom>
              <a:avLst/>
              <a:gdLst/>
              <a:ahLst/>
              <a:cxnLst/>
              <a:rect r="r" b="b" t="t" l="l"/>
              <a:pathLst>
                <a:path h="282957" w="1505222">
                  <a:moveTo>
                    <a:pt x="62973" y="0"/>
                  </a:moveTo>
                  <a:lnTo>
                    <a:pt x="1442249" y="0"/>
                  </a:lnTo>
                  <a:cubicBezTo>
                    <a:pt x="1458951" y="0"/>
                    <a:pt x="1474968" y="6635"/>
                    <a:pt x="1486778" y="18444"/>
                  </a:cubicBezTo>
                  <a:cubicBezTo>
                    <a:pt x="1498588" y="30254"/>
                    <a:pt x="1505222" y="46272"/>
                    <a:pt x="1505222" y="62973"/>
                  </a:cubicBezTo>
                  <a:lnTo>
                    <a:pt x="1505222" y="219984"/>
                  </a:lnTo>
                  <a:cubicBezTo>
                    <a:pt x="1505222" y="254763"/>
                    <a:pt x="1477028" y="282957"/>
                    <a:pt x="1442249" y="282957"/>
                  </a:cubicBezTo>
                  <a:lnTo>
                    <a:pt x="62973" y="282957"/>
                  </a:lnTo>
                  <a:cubicBezTo>
                    <a:pt x="46272" y="282957"/>
                    <a:pt x="30254" y="276323"/>
                    <a:pt x="18444" y="264513"/>
                  </a:cubicBezTo>
                  <a:cubicBezTo>
                    <a:pt x="6635" y="252703"/>
                    <a:pt x="0" y="236686"/>
                    <a:pt x="0" y="219984"/>
                  </a:cubicBezTo>
                  <a:lnTo>
                    <a:pt x="0" y="62973"/>
                  </a:lnTo>
                  <a:cubicBezTo>
                    <a:pt x="0" y="46272"/>
                    <a:pt x="6635" y="30254"/>
                    <a:pt x="18444" y="18444"/>
                  </a:cubicBezTo>
                  <a:cubicBezTo>
                    <a:pt x="30254" y="6635"/>
                    <a:pt x="46272" y="0"/>
                    <a:pt x="62973" y="0"/>
                  </a:cubicBezTo>
                  <a:close/>
                </a:path>
              </a:pathLst>
            </a:custGeom>
            <a:solidFill>
              <a:srgbClr val="321313"/>
            </a:solidFill>
          </p:spPr>
        </p:sp>
        <p:sp>
          <p:nvSpPr>
            <p:cNvPr name="TextBox 10" id="10"/>
            <p:cNvSpPr txBox="true"/>
            <p:nvPr/>
          </p:nvSpPr>
          <p:spPr>
            <a:xfrm>
              <a:off x="0" y="-38100"/>
              <a:ext cx="1505222" cy="321057"/>
            </a:xfrm>
            <a:prstGeom prst="rect">
              <a:avLst/>
            </a:prstGeom>
          </p:spPr>
          <p:txBody>
            <a:bodyPr anchor="ctr" rtlCol="false" tIns="57725" lIns="57725" bIns="57725" rIns="57725"/>
            <a:lstStyle/>
            <a:p>
              <a:pPr algn="ctr">
                <a:lnSpc>
                  <a:spcPts val="1959"/>
                </a:lnSpc>
                <a:spcBef>
                  <a:spcPct val="0"/>
                </a:spcBef>
              </a:pPr>
            </a:p>
          </p:txBody>
        </p:sp>
      </p:grpSp>
      <p:grpSp>
        <p:nvGrpSpPr>
          <p:cNvPr name="Group 11" id="11"/>
          <p:cNvGrpSpPr/>
          <p:nvPr/>
        </p:nvGrpSpPr>
        <p:grpSpPr>
          <a:xfrm rot="0">
            <a:off x="580401" y="283308"/>
            <a:ext cx="4379535" cy="761140"/>
            <a:chOff x="0" y="0"/>
            <a:chExt cx="1668044" cy="289897"/>
          </a:xfrm>
        </p:grpSpPr>
        <p:sp>
          <p:nvSpPr>
            <p:cNvPr name="Freeform 12" id="12"/>
            <p:cNvSpPr/>
            <p:nvPr/>
          </p:nvSpPr>
          <p:spPr>
            <a:xfrm flipH="false" flipV="false" rot="0">
              <a:off x="0" y="0"/>
              <a:ext cx="1668044" cy="289897"/>
            </a:xfrm>
            <a:custGeom>
              <a:avLst/>
              <a:gdLst/>
              <a:ahLst/>
              <a:cxnLst/>
              <a:rect r="r" b="b" t="t" l="l"/>
              <a:pathLst>
                <a:path h="289897" w="1668044">
                  <a:moveTo>
                    <a:pt x="63639" y="0"/>
                  </a:moveTo>
                  <a:lnTo>
                    <a:pt x="1604405" y="0"/>
                  </a:lnTo>
                  <a:cubicBezTo>
                    <a:pt x="1639552" y="0"/>
                    <a:pt x="1668044" y="28492"/>
                    <a:pt x="1668044" y="63639"/>
                  </a:cubicBezTo>
                  <a:lnTo>
                    <a:pt x="1668044" y="226258"/>
                  </a:lnTo>
                  <a:cubicBezTo>
                    <a:pt x="1668044" y="243137"/>
                    <a:pt x="1661339" y="259323"/>
                    <a:pt x="1649405" y="271258"/>
                  </a:cubicBezTo>
                  <a:cubicBezTo>
                    <a:pt x="1637470" y="283193"/>
                    <a:pt x="1621283" y="289897"/>
                    <a:pt x="1604405" y="289897"/>
                  </a:cubicBezTo>
                  <a:lnTo>
                    <a:pt x="63639" y="289897"/>
                  </a:lnTo>
                  <a:cubicBezTo>
                    <a:pt x="46761" y="289897"/>
                    <a:pt x="30574" y="283193"/>
                    <a:pt x="18639" y="271258"/>
                  </a:cubicBezTo>
                  <a:cubicBezTo>
                    <a:pt x="6705" y="259323"/>
                    <a:pt x="0" y="243137"/>
                    <a:pt x="0" y="226258"/>
                  </a:cubicBezTo>
                  <a:lnTo>
                    <a:pt x="0" y="63639"/>
                  </a:lnTo>
                  <a:cubicBezTo>
                    <a:pt x="0" y="46761"/>
                    <a:pt x="6705" y="30574"/>
                    <a:pt x="18639" y="18639"/>
                  </a:cubicBezTo>
                  <a:cubicBezTo>
                    <a:pt x="30574" y="6705"/>
                    <a:pt x="46761" y="0"/>
                    <a:pt x="63639" y="0"/>
                  </a:cubicBezTo>
                  <a:close/>
                </a:path>
              </a:pathLst>
            </a:custGeom>
            <a:solidFill>
              <a:srgbClr val="B6A77A"/>
            </a:solidFill>
            <a:ln cap="rnd">
              <a:noFill/>
              <a:prstDash val="solid"/>
              <a:round/>
            </a:ln>
          </p:spPr>
        </p:sp>
        <p:sp>
          <p:nvSpPr>
            <p:cNvPr name="TextBox 13" id="13"/>
            <p:cNvSpPr txBox="true"/>
            <p:nvPr/>
          </p:nvSpPr>
          <p:spPr>
            <a:xfrm>
              <a:off x="0" y="-38100"/>
              <a:ext cx="1668044" cy="327997"/>
            </a:xfrm>
            <a:prstGeom prst="rect">
              <a:avLst/>
            </a:prstGeom>
          </p:spPr>
          <p:txBody>
            <a:bodyPr anchor="ctr" rtlCol="false" tIns="57725" lIns="57725" bIns="57725" rIns="57725"/>
            <a:lstStyle/>
            <a:p>
              <a:pPr algn="ctr">
                <a:lnSpc>
                  <a:spcPts val="1959"/>
                </a:lnSpc>
                <a:spcBef>
                  <a:spcPct val="0"/>
                </a:spcBef>
              </a:pPr>
            </a:p>
          </p:txBody>
        </p:sp>
      </p:grpSp>
      <p:sp>
        <p:nvSpPr>
          <p:cNvPr name="Freeform 14" id="14"/>
          <p:cNvSpPr/>
          <p:nvPr/>
        </p:nvSpPr>
        <p:spPr>
          <a:xfrm flipH="false" flipV="false" rot="0">
            <a:off x="7045877" y="6813070"/>
            <a:ext cx="2163543" cy="365835"/>
          </a:xfrm>
          <a:custGeom>
            <a:avLst/>
            <a:gdLst/>
            <a:ahLst/>
            <a:cxnLst/>
            <a:rect r="r" b="b" t="t" l="l"/>
            <a:pathLst>
              <a:path h="365835" w="2163543">
                <a:moveTo>
                  <a:pt x="0" y="0"/>
                </a:moveTo>
                <a:lnTo>
                  <a:pt x="2163543" y="0"/>
                </a:lnTo>
                <a:lnTo>
                  <a:pt x="2163543" y="365835"/>
                </a:lnTo>
                <a:lnTo>
                  <a:pt x="0" y="36583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5" id="15"/>
          <p:cNvSpPr/>
          <p:nvPr/>
        </p:nvSpPr>
        <p:spPr>
          <a:xfrm flipH="false" flipV="false" rot="0">
            <a:off x="8296003" y="-131161"/>
            <a:ext cx="1590077" cy="1590077"/>
          </a:xfrm>
          <a:custGeom>
            <a:avLst/>
            <a:gdLst/>
            <a:ahLst/>
            <a:cxnLst/>
            <a:rect r="r" b="b" t="t" l="l"/>
            <a:pathLst>
              <a:path h="1590077" w="1590077">
                <a:moveTo>
                  <a:pt x="0" y="0"/>
                </a:moveTo>
                <a:lnTo>
                  <a:pt x="1590077" y="0"/>
                </a:lnTo>
                <a:lnTo>
                  <a:pt x="1590077" y="1590077"/>
                </a:lnTo>
                <a:lnTo>
                  <a:pt x="0" y="1590077"/>
                </a:lnTo>
                <a:lnTo>
                  <a:pt x="0" y="0"/>
                </a:lnTo>
                <a:close/>
              </a:path>
            </a:pathLst>
          </a:custGeom>
          <a:blipFill>
            <a:blip r:embed="rId4"/>
            <a:stretch>
              <a:fillRect l="0" t="0" r="0" b="0"/>
            </a:stretch>
          </a:blipFill>
        </p:spPr>
      </p:sp>
      <p:sp>
        <p:nvSpPr>
          <p:cNvPr name="Freeform 16" id="16"/>
          <p:cNvSpPr/>
          <p:nvPr/>
        </p:nvSpPr>
        <p:spPr>
          <a:xfrm flipH="false" flipV="false" rot="0">
            <a:off x="580401" y="1904826"/>
            <a:ext cx="8776034" cy="3407314"/>
          </a:xfrm>
          <a:custGeom>
            <a:avLst/>
            <a:gdLst/>
            <a:ahLst/>
            <a:cxnLst/>
            <a:rect r="r" b="b" t="t" l="l"/>
            <a:pathLst>
              <a:path h="3407314" w="8776034">
                <a:moveTo>
                  <a:pt x="0" y="0"/>
                </a:moveTo>
                <a:lnTo>
                  <a:pt x="8776034" y="0"/>
                </a:lnTo>
                <a:lnTo>
                  <a:pt x="8776034" y="3407314"/>
                </a:lnTo>
                <a:lnTo>
                  <a:pt x="0" y="3407314"/>
                </a:lnTo>
                <a:lnTo>
                  <a:pt x="0" y="0"/>
                </a:lnTo>
                <a:close/>
              </a:path>
            </a:pathLst>
          </a:custGeom>
          <a:blipFill>
            <a:blip r:embed="rId5"/>
            <a:stretch>
              <a:fillRect l="0" t="0" r="0" b="0"/>
            </a:stretch>
          </a:blipFill>
        </p:spPr>
      </p:sp>
      <p:sp>
        <p:nvSpPr>
          <p:cNvPr name="TextBox 17" id="17"/>
          <p:cNvSpPr txBox="true"/>
          <p:nvPr/>
        </p:nvSpPr>
        <p:spPr>
          <a:xfrm rot="0">
            <a:off x="731520" y="435708"/>
            <a:ext cx="4228416" cy="563482"/>
          </a:xfrm>
          <a:prstGeom prst="rect">
            <a:avLst/>
          </a:prstGeom>
        </p:spPr>
        <p:txBody>
          <a:bodyPr anchor="t" rtlCol="false" tIns="0" lIns="0" bIns="0" rIns="0">
            <a:spAutoFit/>
          </a:bodyPr>
          <a:lstStyle/>
          <a:p>
            <a:pPr algn="l">
              <a:lnSpc>
                <a:spcPts val="3945"/>
              </a:lnSpc>
            </a:pPr>
            <a:r>
              <a:rPr lang="en-US" sz="4697">
                <a:solidFill>
                  <a:srgbClr val="FFFFFF"/>
                </a:solidFill>
                <a:latin typeface="Yeseva One"/>
                <a:ea typeface="Yeseva One"/>
                <a:cs typeface="Yeseva One"/>
                <a:sym typeface="Yeseva One"/>
              </a:rPr>
              <a:t>Phương pháp</a:t>
            </a:r>
          </a:p>
        </p:txBody>
      </p:sp>
      <p:sp>
        <p:nvSpPr>
          <p:cNvPr name="TextBox 18" id="18"/>
          <p:cNvSpPr txBox="true"/>
          <p:nvPr/>
        </p:nvSpPr>
        <p:spPr>
          <a:xfrm rot="0">
            <a:off x="580401" y="1450801"/>
            <a:ext cx="4837027" cy="339725"/>
          </a:xfrm>
          <a:prstGeom prst="rect">
            <a:avLst/>
          </a:prstGeom>
        </p:spPr>
        <p:txBody>
          <a:bodyPr anchor="t" rtlCol="false" tIns="0" lIns="0" bIns="0" rIns="0">
            <a:spAutoFit/>
          </a:bodyPr>
          <a:lstStyle/>
          <a:p>
            <a:pPr algn="l">
              <a:lnSpc>
                <a:spcPts val="2499"/>
              </a:lnSpc>
            </a:pPr>
            <a:r>
              <a:rPr lang="en-US" sz="2499">
                <a:solidFill>
                  <a:srgbClr val="000000"/>
                </a:solidFill>
                <a:latin typeface="Yeseva One"/>
                <a:ea typeface="Yeseva One"/>
                <a:cs typeface="Yeseva One"/>
                <a:sym typeface="Yeseva One"/>
              </a:rPr>
              <a:t>Up-convolution</a:t>
            </a:r>
          </a:p>
        </p:txBody>
      </p:sp>
      <p:sp>
        <p:nvSpPr>
          <p:cNvPr name="TextBox 19" id="19"/>
          <p:cNvSpPr txBox="true"/>
          <p:nvPr/>
        </p:nvSpPr>
        <p:spPr>
          <a:xfrm rot="0">
            <a:off x="9351042" y="6980468"/>
            <a:ext cx="402558" cy="349249"/>
          </a:xfrm>
          <a:prstGeom prst="rect">
            <a:avLst/>
          </a:prstGeom>
        </p:spPr>
        <p:txBody>
          <a:bodyPr anchor="t" rtlCol="false" tIns="0" lIns="0" bIns="0" rIns="0">
            <a:spAutoFit/>
          </a:bodyPr>
          <a:lstStyle/>
          <a:p>
            <a:pPr algn="ctr">
              <a:lnSpc>
                <a:spcPts val="2800"/>
              </a:lnSpc>
            </a:pPr>
            <a:r>
              <a:rPr lang="en-US" sz="2000" b="true">
                <a:solidFill>
                  <a:srgbClr val="000000"/>
                </a:solidFill>
                <a:latin typeface="Canva Sans Bold"/>
                <a:ea typeface="Canva Sans Bold"/>
                <a:cs typeface="Canva Sans Bold"/>
                <a:sym typeface="Canva Sans Bold"/>
              </a:rPr>
              <a:t>31  </a:t>
            </a:r>
          </a:p>
        </p:txBody>
      </p:sp>
      <p:sp>
        <p:nvSpPr>
          <p:cNvPr name="TextBox 20" id="20"/>
          <p:cNvSpPr txBox="true"/>
          <p:nvPr/>
        </p:nvSpPr>
        <p:spPr>
          <a:xfrm rot="0">
            <a:off x="7208863" y="1561925"/>
            <a:ext cx="2174281" cy="228600"/>
          </a:xfrm>
          <a:prstGeom prst="rect">
            <a:avLst/>
          </a:prstGeom>
        </p:spPr>
        <p:txBody>
          <a:bodyPr anchor="t" rtlCol="false" tIns="0" lIns="0" bIns="0" rIns="0">
            <a:spAutoFit/>
          </a:bodyPr>
          <a:lstStyle/>
          <a:p>
            <a:pPr algn="just">
              <a:lnSpc>
                <a:spcPts val="1949"/>
              </a:lnSpc>
            </a:pPr>
            <a:r>
              <a:rPr lang="en-US" sz="1499" i="true">
                <a:solidFill>
                  <a:srgbClr val="000000"/>
                </a:solidFill>
                <a:latin typeface="Playfair Display Italics"/>
                <a:ea typeface="Playfair Display Italics"/>
                <a:cs typeface="Playfair Display Italics"/>
                <a:sym typeface="Playfair Display Italics"/>
              </a:rPr>
              <a:t>(Hình 4: Up-convolution)</a:t>
            </a:r>
          </a:p>
        </p:txBody>
      </p:sp>
      <p:sp>
        <p:nvSpPr>
          <p:cNvPr name="TextBox 21" id="21"/>
          <p:cNvSpPr txBox="true"/>
          <p:nvPr/>
        </p:nvSpPr>
        <p:spPr>
          <a:xfrm rot="0">
            <a:off x="580401" y="5474594"/>
            <a:ext cx="8776034" cy="1118871"/>
          </a:xfrm>
          <a:prstGeom prst="rect">
            <a:avLst/>
          </a:prstGeom>
        </p:spPr>
        <p:txBody>
          <a:bodyPr anchor="t" rtlCol="false" tIns="0" lIns="0" bIns="0" rIns="0">
            <a:spAutoFit/>
          </a:bodyPr>
          <a:lstStyle/>
          <a:p>
            <a:pPr algn="l" marL="431792" indent="-215896" lvl="1">
              <a:lnSpc>
                <a:spcPts val="3039"/>
              </a:lnSpc>
              <a:buFont typeface="Arial"/>
              <a:buChar char="•"/>
            </a:pPr>
            <a:r>
              <a:rPr lang="en-US" sz="1999">
                <a:solidFill>
                  <a:srgbClr val="000000"/>
                </a:solidFill>
                <a:latin typeface="Playfair Display"/>
                <a:ea typeface="Playfair Display"/>
                <a:cs typeface="Playfair Display"/>
                <a:sym typeface="Playfair Display"/>
              </a:rPr>
              <a:t>Tích chập lên </a:t>
            </a:r>
            <a:r>
              <a:rPr lang="en-US" b="true" sz="1999">
                <a:solidFill>
                  <a:srgbClr val="000000"/>
                </a:solidFill>
                <a:latin typeface="Playfair Display Bold"/>
                <a:ea typeface="Playfair Display Bold"/>
                <a:cs typeface="Playfair Display Bold"/>
                <a:sym typeface="Playfair Display Bold"/>
              </a:rPr>
              <a:t>(Up-convolution)</a:t>
            </a:r>
            <a:r>
              <a:rPr lang="en-US" sz="1999">
                <a:solidFill>
                  <a:srgbClr val="000000"/>
                </a:solidFill>
                <a:latin typeface="Playfair Display"/>
                <a:ea typeface="Playfair Display"/>
                <a:cs typeface="Playfair Display"/>
                <a:sym typeface="Playfair Display"/>
              </a:rPr>
              <a:t>, thường gọi là giải mã </a:t>
            </a:r>
            <a:r>
              <a:rPr lang="en-US" b="true" sz="1999">
                <a:solidFill>
                  <a:srgbClr val="000000"/>
                </a:solidFill>
                <a:latin typeface="Playfair Display Bold"/>
                <a:ea typeface="Playfair Display Bold"/>
                <a:cs typeface="Playfair Display Bold"/>
                <a:sym typeface="Playfair Display Bold"/>
              </a:rPr>
              <a:t>(Deconvolution)</a:t>
            </a:r>
            <a:r>
              <a:rPr lang="en-US" sz="1999">
                <a:solidFill>
                  <a:srgbClr val="000000"/>
                </a:solidFill>
                <a:latin typeface="Playfair Display"/>
                <a:ea typeface="Playfair Display"/>
                <a:cs typeface="Playfair Display"/>
                <a:sym typeface="Playfair Display"/>
              </a:rPr>
              <a:t> hay chuyển vị tích chập </a:t>
            </a:r>
            <a:r>
              <a:rPr lang="en-US" b="true" sz="1999">
                <a:solidFill>
                  <a:srgbClr val="000000"/>
                </a:solidFill>
                <a:latin typeface="Playfair Display Bold"/>
                <a:ea typeface="Playfair Display Bold"/>
                <a:cs typeface="Playfair Display Bold"/>
                <a:sym typeface="Playfair Display Bold"/>
              </a:rPr>
              <a:t>(Transpose convolution)</a:t>
            </a:r>
            <a:r>
              <a:rPr lang="en-US" sz="1999">
                <a:solidFill>
                  <a:srgbClr val="000000"/>
                </a:solidFill>
                <a:latin typeface="Playfair Display"/>
                <a:ea typeface="Playfair Display"/>
                <a:cs typeface="Playfair Display"/>
                <a:sym typeface="Playfair Display"/>
              </a:rPr>
              <a:t>.</a:t>
            </a:r>
          </a:p>
          <a:p>
            <a:pPr algn="l" marL="431792" indent="-215896" lvl="1">
              <a:lnSpc>
                <a:spcPts val="3039"/>
              </a:lnSpc>
              <a:buFont typeface="Arial"/>
              <a:buChar char="•"/>
            </a:pPr>
            <a:r>
              <a:rPr lang="en-US" sz="1999">
                <a:solidFill>
                  <a:srgbClr val="000000"/>
                </a:solidFill>
                <a:latin typeface="Playfair Display"/>
                <a:ea typeface="Playfair Display"/>
                <a:cs typeface="Playfair Display"/>
                <a:sym typeface="Playfair Display"/>
              </a:rPr>
              <a:t>Lấy mẫu hình ảnh và khôi phục thông tin không gian.</a:t>
            </a:r>
          </a:p>
        </p:txBody>
      </p:sp>
    </p:spTree>
  </p:cSld>
  <p:clrMapOvr>
    <a:masterClrMapping/>
  </p:clrMapOvr>
</p:sld>
</file>

<file path=ppt/slides/slide28.xml><?xml version="1.0" encoding="utf-8"?>
<p:sld xmlns:p="http://schemas.openxmlformats.org/presentationml/2006/main" xmlns:a="http://schemas.openxmlformats.org/drawingml/2006/main" xmlns:r="http://schemas.openxmlformats.org/officeDocument/2006/relationships">
  <p:cSld>
    <p:bg>
      <p:bgPr>
        <a:solidFill>
          <a:srgbClr val="F9F5F0"/>
        </a:solidFill>
      </p:bgPr>
    </p:bg>
    <p:spTree>
      <p:nvGrpSpPr>
        <p:cNvPr id="1" name=""/>
        <p:cNvGrpSpPr/>
        <p:nvPr/>
      </p:nvGrpSpPr>
      <p:grpSpPr>
        <a:xfrm>
          <a:off x="0" y="0"/>
          <a:ext cx="0" cy="0"/>
          <a:chOff x="0" y="0"/>
          <a:chExt cx="0" cy="0"/>
        </a:xfrm>
      </p:grpSpPr>
      <p:grpSp>
        <p:nvGrpSpPr>
          <p:cNvPr name="Group 2" id="2"/>
          <p:cNvGrpSpPr/>
          <p:nvPr/>
        </p:nvGrpSpPr>
        <p:grpSpPr>
          <a:xfrm rot="0">
            <a:off x="-946993" y="6049512"/>
            <a:ext cx="2258786" cy="2258786"/>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4991A">
                <a:alpha val="14902"/>
              </a:srgbClr>
            </a:solidFill>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1959"/>
                </a:lnSpc>
              </a:pPr>
            </a:p>
          </p:txBody>
        </p:sp>
      </p:grpSp>
      <p:grpSp>
        <p:nvGrpSpPr>
          <p:cNvPr name="Group 5" id="5"/>
          <p:cNvGrpSpPr/>
          <p:nvPr/>
        </p:nvGrpSpPr>
        <p:grpSpPr>
          <a:xfrm rot="0">
            <a:off x="8227042" y="-846085"/>
            <a:ext cx="2258786" cy="2258786"/>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4991A">
                <a:alpha val="14902"/>
              </a:srgbClr>
            </a:solidFill>
          </p:spPr>
        </p:sp>
        <p:sp>
          <p:nvSpPr>
            <p:cNvPr name="TextBox 7" id="7"/>
            <p:cNvSpPr txBox="true"/>
            <p:nvPr/>
          </p:nvSpPr>
          <p:spPr>
            <a:xfrm>
              <a:off x="76200" y="38100"/>
              <a:ext cx="660400" cy="698500"/>
            </a:xfrm>
            <a:prstGeom prst="rect">
              <a:avLst/>
            </a:prstGeom>
          </p:spPr>
          <p:txBody>
            <a:bodyPr anchor="ctr" rtlCol="false" tIns="50800" lIns="50800" bIns="50800" rIns="50800"/>
            <a:lstStyle/>
            <a:p>
              <a:pPr algn="ctr">
                <a:lnSpc>
                  <a:spcPts val="1959"/>
                </a:lnSpc>
              </a:pPr>
            </a:p>
          </p:txBody>
        </p:sp>
      </p:grpSp>
      <p:grpSp>
        <p:nvGrpSpPr>
          <p:cNvPr name="Group 8" id="8"/>
          <p:cNvGrpSpPr/>
          <p:nvPr/>
        </p:nvGrpSpPr>
        <p:grpSpPr>
          <a:xfrm rot="0">
            <a:off x="649289" y="378225"/>
            <a:ext cx="4425848" cy="831988"/>
            <a:chOff x="0" y="0"/>
            <a:chExt cx="1505222" cy="282957"/>
          </a:xfrm>
        </p:grpSpPr>
        <p:sp>
          <p:nvSpPr>
            <p:cNvPr name="Freeform 9" id="9"/>
            <p:cNvSpPr/>
            <p:nvPr/>
          </p:nvSpPr>
          <p:spPr>
            <a:xfrm flipH="false" flipV="false" rot="0">
              <a:off x="0" y="0"/>
              <a:ext cx="1505222" cy="282957"/>
            </a:xfrm>
            <a:custGeom>
              <a:avLst/>
              <a:gdLst/>
              <a:ahLst/>
              <a:cxnLst/>
              <a:rect r="r" b="b" t="t" l="l"/>
              <a:pathLst>
                <a:path h="282957" w="1505222">
                  <a:moveTo>
                    <a:pt x="62973" y="0"/>
                  </a:moveTo>
                  <a:lnTo>
                    <a:pt x="1442249" y="0"/>
                  </a:lnTo>
                  <a:cubicBezTo>
                    <a:pt x="1458951" y="0"/>
                    <a:pt x="1474968" y="6635"/>
                    <a:pt x="1486778" y="18444"/>
                  </a:cubicBezTo>
                  <a:cubicBezTo>
                    <a:pt x="1498588" y="30254"/>
                    <a:pt x="1505222" y="46272"/>
                    <a:pt x="1505222" y="62973"/>
                  </a:cubicBezTo>
                  <a:lnTo>
                    <a:pt x="1505222" y="219984"/>
                  </a:lnTo>
                  <a:cubicBezTo>
                    <a:pt x="1505222" y="254763"/>
                    <a:pt x="1477028" y="282957"/>
                    <a:pt x="1442249" y="282957"/>
                  </a:cubicBezTo>
                  <a:lnTo>
                    <a:pt x="62973" y="282957"/>
                  </a:lnTo>
                  <a:cubicBezTo>
                    <a:pt x="46272" y="282957"/>
                    <a:pt x="30254" y="276323"/>
                    <a:pt x="18444" y="264513"/>
                  </a:cubicBezTo>
                  <a:cubicBezTo>
                    <a:pt x="6635" y="252703"/>
                    <a:pt x="0" y="236686"/>
                    <a:pt x="0" y="219984"/>
                  </a:cubicBezTo>
                  <a:lnTo>
                    <a:pt x="0" y="62973"/>
                  </a:lnTo>
                  <a:cubicBezTo>
                    <a:pt x="0" y="46272"/>
                    <a:pt x="6635" y="30254"/>
                    <a:pt x="18444" y="18444"/>
                  </a:cubicBezTo>
                  <a:cubicBezTo>
                    <a:pt x="30254" y="6635"/>
                    <a:pt x="46272" y="0"/>
                    <a:pt x="62973" y="0"/>
                  </a:cubicBezTo>
                  <a:close/>
                </a:path>
              </a:pathLst>
            </a:custGeom>
            <a:solidFill>
              <a:srgbClr val="321313"/>
            </a:solidFill>
          </p:spPr>
        </p:sp>
        <p:sp>
          <p:nvSpPr>
            <p:cNvPr name="TextBox 10" id="10"/>
            <p:cNvSpPr txBox="true"/>
            <p:nvPr/>
          </p:nvSpPr>
          <p:spPr>
            <a:xfrm>
              <a:off x="0" y="-38100"/>
              <a:ext cx="1505222" cy="321057"/>
            </a:xfrm>
            <a:prstGeom prst="rect">
              <a:avLst/>
            </a:prstGeom>
          </p:spPr>
          <p:txBody>
            <a:bodyPr anchor="ctr" rtlCol="false" tIns="57725" lIns="57725" bIns="57725" rIns="57725"/>
            <a:lstStyle/>
            <a:p>
              <a:pPr algn="ctr">
                <a:lnSpc>
                  <a:spcPts val="1959"/>
                </a:lnSpc>
                <a:spcBef>
                  <a:spcPct val="0"/>
                </a:spcBef>
              </a:pPr>
            </a:p>
          </p:txBody>
        </p:sp>
      </p:grpSp>
      <p:grpSp>
        <p:nvGrpSpPr>
          <p:cNvPr name="Group 11" id="11"/>
          <p:cNvGrpSpPr/>
          <p:nvPr/>
        </p:nvGrpSpPr>
        <p:grpSpPr>
          <a:xfrm rot="0">
            <a:off x="580401" y="283308"/>
            <a:ext cx="4379535" cy="761140"/>
            <a:chOff x="0" y="0"/>
            <a:chExt cx="1668044" cy="289897"/>
          </a:xfrm>
        </p:grpSpPr>
        <p:sp>
          <p:nvSpPr>
            <p:cNvPr name="Freeform 12" id="12"/>
            <p:cNvSpPr/>
            <p:nvPr/>
          </p:nvSpPr>
          <p:spPr>
            <a:xfrm flipH="false" flipV="false" rot="0">
              <a:off x="0" y="0"/>
              <a:ext cx="1668044" cy="289897"/>
            </a:xfrm>
            <a:custGeom>
              <a:avLst/>
              <a:gdLst/>
              <a:ahLst/>
              <a:cxnLst/>
              <a:rect r="r" b="b" t="t" l="l"/>
              <a:pathLst>
                <a:path h="289897" w="1668044">
                  <a:moveTo>
                    <a:pt x="63639" y="0"/>
                  </a:moveTo>
                  <a:lnTo>
                    <a:pt x="1604405" y="0"/>
                  </a:lnTo>
                  <a:cubicBezTo>
                    <a:pt x="1639552" y="0"/>
                    <a:pt x="1668044" y="28492"/>
                    <a:pt x="1668044" y="63639"/>
                  </a:cubicBezTo>
                  <a:lnTo>
                    <a:pt x="1668044" y="226258"/>
                  </a:lnTo>
                  <a:cubicBezTo>
                    <a:pt x="1668044" y="243137"/>
                    <a:pt x="1661339" y="259323"/>
                    <a:pt x="1649405" y="271258"/>
                  </a:cubicBezTo>
                  <a:cubicBezTo>
                    <a:pt x="1637470" y="283193"/>
                    <a:pt x="1621283" y="289897"/>
                    <a:pt x="1604405" y="289897"/>
                  </a:cubicBezTo>
                  <a:lnTo>
                    <a:pt x="63639" y="289897"/>
                  </a:lnTo>
                  <a:cubicBezTo>
                    <a:pt x="46761" y="289897"/>
                    <a:pt x="30574" y="283193"/>
                    <a:pt x="18639" y="271258"/>
                  </a:cubicBezTo>
                  <a:cubicBezTo>
                    <a:pt x="6705" y="259323"/>
                    <a:pt x="0" y="243137"/>
                    <a:pt x="0" y="226258"/>
                  </a:cubicBezTo>
                  <a:lnTo>
                    <a:pt x="0" y="63639"/>
                  </a:lnTo>
                  <a:cubicBezTo>
                    <a:pt x="0" y="46761"/>
                    <a:pt x="6705" y="30574"/>
                    <a:pt x="18639" y="18639"/>
                  </a:cubicBezTo>
                  <a:cubicBezTo>
                    <a:pt x="30574" y="6705"/>
                    <a:pt x="46761" y="0"/>
                    <a:pt x="63639" y="0"/>
                  </a:cubicBezTo>
                  <a:close/>
                </a:path>
              </a:pathLst>
            </a:custGeom>
            <a:solidFill>
              <a:srgbClr val="B6A77A"/>
            </a:solidFill>
            <a:ln cap="rnd">
              <a:noFill/>
              <a:prstDash val="solid"/>
              <a:round/>
            </a:ln>
          </p:spPr>
        </p:sp>
        <p:sp>
          <p:nvSpPr>
            <p:cNvPr name="TextBox 13" id="13"/>
            <p:cNvSpPr txBox="true"/>
            <p:nvPr/>
          </p:nvSpPr>
          <p:spPr>
            <a:xfrm>
              <a:off x="0" y="-38100"/>
              <a:ext cx="1668044" cy="327997"/>
            </a:xfrm>
            <a:prstGeom prst="rect">
              <a:avLst/>
            </a:prstGeom>
          </p:spPr>
          <p:txBody>
            <a:bodyPr anchor="ctr" rtlCol="false" tIns="57725" lIns="57725" bIns="57725" rIns="57725"/>
            <a:lstStyle/>
            <a:p>
              <a:pPr algn="ctr">
                <a:lnSpc>
                  <a:spcPts val="1959"/>
                </a:lnSpc>
                <a:spcBef>
                  <a:spcPct val="0"/>
                </a:spcBef>
              </a:pPr>
            </a:p>
          </p:txBody>
        </p:sp>
      </p:grpSp>
      <p:sp>
        <p:nvSpPr>
          <p:cNvPr name="Freeform 14" id="14"/>
          <p:cNvSpPr/>
          <p:nvPr/>
        </p:nvSpPr>
        <p:spPr>
          <a:xfrm flipH="false" flipV="false" rot="0">
            <a:off x="7045877" y="6813070"/>
            <a:ext cx="2163543" cy="365835"/>
          </a:xfrm>
          <a:custGeom>
            <a:avLst/>
            <a:gdLst/>
            <a:ahLst/>
            <a:cxnLst/>
            <a:rect r="r" b="b" t="t" l="l"/>
            <a:pathLst>
              <a:path h="365835" w="2163543">
                <a:moveTo>
                  <a:pt x="0" y="0"/>
                </a:moveTo>
                <a:lnTo>
                  <a:pt x="2163543" y="0"/>
                </a:lnTo>
                <a:lnTo>
                  <a:pt x="2163543" y="365835"/>
                </a:lnTo>
                <a:lnTo>
                  <a:pt x="0" y="36583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5" id="15"/>
          <p:cNvSpPr/>
          <p:nvPr/>
        </p:nvSpPr>
        <p:spPr>
          <a:xfrm flipH="false" flipV="false" rot="0">
            <a:off x="8296003" y="-131161"/>
            <a:ext cx="1590077" cy="1590077"/>
          </a:xfrm>
          <a:custGeom>
            <a:avLst/>
            <a:gdLst/>
            <a:ahLst/>
            <a:cxnLst/>
            <a:rect r="r" b="b" t="t" l="l"/>
            <a:pathLst>
              <a:path h="1590077" w="1590077">
                <a:moveTo>
                  <a:pt x="0" y="0"/>
                </a:moveTo>
                <a:lnTo>
                  <a:pt x="1590077" y="0"/>
                </a:lnTo>
                <a:lnTo>
                  <a:pt x="1590077" y="1590077"/>
                </a:lnTo>
                <a:lnTo>
                  <a:pt x="0" y="1590077"/>
                </a:lnTo>
                <a:lnTo>
                  <a:pt x="0" y="0"/>
                </a:lnTo>
                <a:close/>
              </a:path>
            </a:pathLst>
          </a:custGeom>
          <a:blipFill>
            <a:blip r:embed="rId4"/>
            <a:stretch>
              <a:fillRect l="0" t="0" r="0" b="0"/>
            </a:stretch>
          </a:blipFill>
        </p:spPr>
      </p:sp>
      <p:sp>
        <p:nvSpPr>
          <p:cNvPr name="Freeform 16" id="16"/>
          <p:cNvSpPr/>
          <p:nvPr/>
        </p:nvSpPr>
        <p:spPr>
          <a:xfrm flipH="false" flipV="false" rot="0">
            <a:off x="580401" y="1904826"/>
            <a:ext cx="8776034" cy="3407314"/>
          </a:xfrm>
          <a:custGeom>
            <a:avLst/>
            <a:gdLst/>
            <a:ahLst/>
            <a:cxnLst/>
            <a:rect r="r" b="b" t="t" l="l"/>
            <a:pathLst>
              <a:path h="3407314" w="8776034">
                <a:moveTo>
                  <a:pt x="0" y="0"/>
                </a:moveTo>
                <a:lnTo>
                  <a:pt x="8776034" y="0"/>
                </a:lnTo>
                <a:lnTo>
                  <a:pt x="8776034" y="3407314"/>
                </a:lnTo>
                <a:lnTo>
                  <a:pt x="0" y="3407314"/>
                </a:lnTo>
                <a:lnTo>
                  <a:pt x="0" y="0"/>
                </a:lnTo>
                <a:close/>
              </a:path>
            </a:pathLst>
          </a:custGeom>
          <a:blipFill>
            <a:blip r:embed="rId5"/>
            <a:stretch>
              <a:fillRect l="0" t="0" r="0" b="0"/>
            </a:stretch>
          </a:blipFill>
        </p:spPr>
      </p:sp>
      <p:sp>
        <p:nvSpPr>
          <p:cNvPr name="TextBox 17" id="17"/>
          <p:cNvSpPr txBox="true"/>
          <p:nvPr/>
        </p:nvSpPr>
        <p:spPr>
          <a:xfrm rot="0">
            <a:off x="731520" y="435708"/>
            <a:ext cx="4228416" cy="563482"/>
          </a:xfrm>
          <a:prstGeom prst="rect">
            <a:avLst/>
          </a:prstGeom>
        </p:spPr>
        <p:txBody>
          <a:bodyPr anchor="t" rtlCol="false" tIns="0" lIns="0" bIns="0" rIns="0">
            <a:spAutoFit/>
          </a:bodyPr>
          <a:lstStyle/>
          <a:p>
            <a:pPr algn="l">
              <a:lnSpc>
                <a:spcPts val="3945"/>
              </a:lnSpc>
            </a:pPr>
            <a:r>
              <a:rPr lang="en-US" sz="4697">
                <a:solidFill>
                  <a:srgbClr val="FFFFFF"/>
                </a:solidFill>
                <a:latin typeface="Yeseva One"/>
                <a:ea typeface="Yeseva One"/>
                <a:cs typeface="Yeseva One"/>
                <a:sym typeface="Yeseva One"/>
              </a:rPr>
              <a:t>Phương pháp</a:t>
            </a:r>
          </a:p>
        </p:txBody>
      </p:sp>
      <p:sp>
        <p:nvSpPr>
          <p:cNvPr name="TextBox 18" id="18"/>
          <p:cNvSpPr txBox="true"/>
          <p:nvPr/>
        </p:nvSpPr>
        <p:spPr>
          <a:xfrm rot="0">
            <a:off x="580401" y="1450801"/>
            <a:ext cx="4837027" cy="339725"/>
          </a:xfrm>
          <a:prstGeom prst="rect">
            <a:avLst/>
          </a:prstGeom>
        </p:spPr>
        <p:txBody>
          <a:bodyPr anchor="t" rtlCol="false" tIns="0" lIns="0" bIns="0" rIns="0">
            <a:spAutoFit/>
          </a:bodyPr>
          <a:lstStyle/>
          <a:p>
            <a:pPr algn="l">
              <a:lnSpc>
                <a:spcPts val="2499"/>
              </a:lnSpc>
            </a:pPr>
            <a:r>
              <a:rPr lang="en-US" sz="2499">
                <a:solidFill>
                  <a:srgbClr val="000000"/>
                </a:solidFill>
                <a:latin typeface="Yeseva One"/>
                <a:ea typeface="Yeseva One"/>
                <a:cs typeface="Yeseva One"/>
                <a:sym typeface="Yeseva One"/>
              </a:rPr>
              <a:t>Up-convolution</a:t>
            </a:r>
          </a:p>
        </p:txBody>
      </p:sp>
      <p:sp>
        <p:nvSpPr>
          <p:cNvPr name="TextBox 19" id="19"/>
          <p:cNvSpPr txBox="true"/>
          <p:nvPr/>
        </p:nvSpPr>
        <p:spPr>
          <a:xfrm rot="0">
            <a:off x="9351042" y="6980468"/>
            <a:ext cx="402558" cy="349249"/>
          </a:xfrm>
          <a:prstGeom prst="rect">
            <a:avLst/>
          </a:prstGeom>
        </p:spPr>
        <p:txBody>
          <a:bodyPr anchor="t" rtlCol="false" tIns="0" lIns="0" bIns="0" rIns="0">
            <a:spAutoFit/>
          </a:bodyPr>
          <a:lstStyle/>
          <a:p>
            <a:pPr algn="ctr">
              <a:lnSpc>
                <a:spcPts val="2800"/>
              </a:lnSpc>
            </a:pPr>
            <a:r>
              <a:rPr lang="en-US" sz="2000" b="true">
                <a:solidFill>
                  <a:srgbClr val="000000"/>
                </a:solidFill>
                <a:latin typeface="Canva Sans Bold"/>
                <a:ea typeface="Canva Sans Bold"/>
                <a:cs typeface="Canva Sans Bold"/>
                <a:sym typeface="Canva Sans Bold"/>
              </a:rPr>
              <a:t>32  </a:t>
            </a:r>
          </a:p>
        </p:txBody>
      </p:sp>
      <p:sp>
        <p:nvSpPr>
          <p:cNvPr name="TextBox 20" id="20"/>
          <p:cNvSpPr txBox="true"/>
          <p:nvPr/>
        </p:nvSpPr>
        <p:spPr>
          <a:xfrm rot="0">
            <a:off x="7208863" y="1561925"/>
            <a:ext cx="2174281" cy="228600"/>
          </a:xfrm>
          <a:prstGeom prst="rect">
            <a:avLst/>
          </a:prstGeom>
        </p:spPr>
        <p:txBody>
          <a:bodyPr anchor="t" rtlCol="false" tIns="0" lIns="0" bIns="0" rIns="0">
            <a:spAutoFit/>
          </a:bodyPr>
          <a:lstStyle/>
          <a:p>
            <a:pPr algn="just">
              <a:lnSpc>
                <a:spcPts val="1949"/>
              </a:lnSpc>
            </a:pPr>
            <a:r>
              <a:rPr lang="en-US" sz="1499" i="true">
                <a:solidFill>
                  <a:srgbClr val="000000"/>
                </a:solidFill>
                <a:latin typeface="Playfair Display Italics"/>
                <a:ea typeface="Playfair Display Italics"/>
                <a:cs typeface="Playfair Display Italics"/>
                <a:sym typeface="Playfair Display Italics"/>
              </a:rPr>
              <a:t>(Hình 4: Up-convolution)</a:t>
            </a:r>
          </a:p>
        </p:txBody>
      </p:sp>
      <p:sp>
        <p:nvSpPr>
          <p:cNvPr name="TextBox 21" id="21"/>
          <p:cNvSpPr txBox="true"/>
          <p:nvPr/>
        </p:nvSpPr>
        <p:spPr>
          <a:xfrm rot="0">
            <a:off x="580401" y="5474594"/>
            <a:ext cx="8776034" cy="1499871"/>
          </a:xfrm>
          <a:prstGeom prst="rect">
            <a:avLst/>
          </a:prstGeom>
        </p:spPr>
        <p:txBody>
          <a:bodyPr anchor="t" rtlCol="false" tIns="0" lIns="0" bIns="0" rIns="0">
            <a:spAutoFit/>
          </a:bodyPr>
          <a:lstStyle/>
          <a:p>
            <a:pPr algn="l" marL="431792" indent="-215896" lvl="1">
              <a:lnSpc>
                <a:spcPts val="3039"/>
              </a:lnSpc>
              <a:buFont typeface="Arial"/>
              <a:buChar char="•"/>
            </a:pPr>
            <a:r>
              <a:rPr lang="en-US" sz="1999">
                <a:solidFill>
                  <a:srgbClr val="000000"/>
                </a:solidFill>
                <a:latin typeface="Playfair Display"/>
                <a:ea typeface="Playfair Display"/>
                <a:cs typeface="Playfair Display"/>
                <a:sym typeface="Playfair Display"/>
              </a:rPr>
              <a:t>Phương pháp hiệu quả nhất: Mở rộng + Sao chép từng phần tử từ bản đồ tính năng đầu nào để phù hợp với kích thước bộ lọc.</a:t>
            </a:r>
          </a:p>
          <a:p>
            <a:pPr algn="l" marL="431792" indent="-215896" lvl="1">
              <a:lnSpc>
                <a:spcPts val="3039"/>
              </a:lnSpc>
              <a:buFont typeface="Arial"/>
              <a:buChar char="•"/>
            </a:pPr>
            <a:r>
              <a:rPr lang="en-US" sz="1999">
                <a:solidFill>
                  <a:srgbClr val="000000"/>
                </a:solidFill>
                <a:latin typeface="Playfair Display"/>
                <a:ea typeface="Playfair Display"/>
                <a:cs typeface="Playfair Display"/>
                <a:sym typeface="Playfair Display"/>
              </a:rPr>
              <a:t>Quá trình này lấy mẫu đầu vào, sau đó bộ lọc được áp dụng cho từng vùng mở rộng này.</a:t>
            </a:r>
          </a:p>
        </p:txBody>
      </p:sp>
    </p:spTree>
  </p:cSld>
  <p:clrMapOvr>
    <a:masterClrMapping/>
  </p:clrMapOvr>
</p:sld>
</file>

<file path=ppt/slides/slide29.xml><?xml version="1.0" encoding="utf-8"?>
<p:sld xmlns:p="http://schemas.openxmlformats.org/presentationml/2006/main" xmlns:a="http://schemas.openxmlformats.org/drawingml/2006/main" xmlns:r="http://schemas.openxmlformats.org/officeDocument/2006/relationships">
  <p:cSld>
    <p:bg>
      <p:bgPr>
        <a:solidFill>
          <a:srgbClr val="F9F5F0"/>
        </a:solidFill>
      </p:bgPr>
    </p:bg>
    <p:spTree>
      <p:nvGrpSpPr>
        <p:cNvPr id="1" name=""/>
        <p:cNvGrpSpPr/>
        <p:nvPr/>
      </p:nvGrpSpPr>
      <p:grpSpPr>
        <a:xfrm>
          <a:off x="0" y="0"/>
          <a:ext cx="0" cy="0"/>
          <a:chOff x="0" y="0"/>
          <a:chExt cx="0" cy="0"/>
        </a:xfrm>
      </p:grpSpPr>
      <p:grpSp>
        <p:nvGrpSpPr>
          <p:cNvPr name="Group 2" id="2"/>
          <p:cNvGrpSpPr/>
          <p:nvPr/>
        </p:nvGrpSpPr>
        <p:grpSpPr>
          <a:xfrm rot="0">
            <a:off x="-946993" y="6049512"/>
            <a:ext cx="2258786" cy="2258786"/>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4991A">
                <a:alpha val="14902"/>
              </a:srgbClr>
            </a:solidFill>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1959"/>
                </a:lnSpc>
              </a:pPr>
            </a:p>
          </p:txBody>
        </p:sp>
      </p:grpSp>
      <p:grpSp>
        <p:nvGrpSpPr>
          <p:cNvPr name="Group 5" id="5"/>
          <p:cNvGrpSpPr/>
          <p:nvPr/>
        </p:nvGrpSpPr>
        <p:grpSpPr>
          <a:xfrm rot="0">
            <a:off x="8227042" y="-846085"/>
            <a:ext cx="2258786" cy="2258786"/>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4991A">
                <a:alpha val="14902"/>
              </a:srgbClr>
            </a:solidFill>
          </p:spPr>
        </p:sp>
        <p:sp>
          <p:nvSpPr>
            <p:cNvPr name="TextBox 7" id="7"/>
            <p:cNvSpPr txBox="true"/>
            <p:nvPr/>
          </p:nvSpPr>
          <p:spPr>
            <a:xfrm>
              <a:off x="76200" y="38100"/>
              <a:ext cx="660400" cy="698500"/>
            </a:xfrm>
            <a:prstGeom prst="rect">
              <a:avLst/>
            </a:prstGeom>
          </p:spPr>
          <p:txBody>
            <a:bodyPr anchor="ctr" rtlCol="false" tIns="50800" lIns="50800" bIns="50800" rIns="50800"/>
            <a:lstStyle/>
            <a:p>
              <a:pPr algn="ctr">
                <a:lnSpc>
                  <a:spcPts val="1959"/>
                </a:lnSpc>
              </a:pPr>
            </a:p>
          </p:txBody>
        </p:sp>
      </p:grpSp>
      <p:grpSp>
        <p:nvGrpSpPr>
          <p:cNvPr name="Group 8" id="8"/>
          <p:cNvGrpSpPr/>
          <p:nvPr/>
        </p:nvGrpSpPr>
        <p:grpSpPr>
          <a:xfrm rot="0">
            <a:off x="649289" y="378225"/>
            <a:ext cx="4425848" cy="831988"/>
            <a:chOff x="0" y="0"/>
            <a:chExt cx="1505222" cy="282957"/>
          </a:xfrm>
        </p:grpSpPr>
        <p:sp>
          <p:nvSpPr>
            <p:cNvPr name="Freeform 9" id="9"/>
            <p:cNvSpPr/>
            <p:nvPr/>
          </p:nvSpPr>
          <p:spPr>
            <a:xfrm flipH="false" flipV="false" rot="0">
              <a:off x="0" y="0"/>
              <a:ext cx="1505222" cy="282957"/>
            </a:xfrm>
            <a:custGeom>
              <a:avLst/>
              <a:gdLst/>
              <a:ahLst/>
              <a:cxnLst/>
              <a:rect r="r" b="b" t="t" l="l"/>
              <a:pathLst>
                <a:path h="282957" w="1505222">
                  <a:moveTo>
                    <a:pt x="62973" y="0"/>
                  </a:moveTo>
                  <a:lnTo>
                    <a:pt x="1442249" y="0"/>
                  </a:lnTo>
                  <a:cubicBezTo>
                    <a:pt x="1458951" y="0"/>
                    <a:pt x="1474968" y="6635"/>
                    <a:pt x="1486778" y="18444"/>
                  </a:cubicBezTo>
                  <a:cubicBezTo>
                    <a:pt x="1498588" y="30254"/>
                    <a:pt x="1505222" y="46272"/>
                    <a:pt x="1505222" y="62973"/>
                  </a:cubicBezTo>
                  <a:lnTo>
                    <a:pt x="1505222" y="219984"/>
                  </a:lnTo>
                  <a:cubicBezTo>
                    <a:pt x="1505222" y="254763"/>
                    <a:pt x="1477028" y="282957"/>
                    <a:pt x="1442249" y="282957"/>
                  </a:cubicBezTo>
                  <a:lnTo>
                    <a:pt x="62973" y="282957"/>
                  </a:lnTo>
                  <a:cubicBezTo>
                    <a:pt x="46272" y="282957"/>
                    <a:pt x="30254" y="276323"/>
                    <a:pt x="18444" y="264513"/>
                  </a:cubicBezTo>
                  <a:cubicBezTo>
                    <a:pt x="6635" y="252703"/>
                    <a:pt x="0" y="236686"/>
                    <a:pt x="0" y="219984"/>
                  </a:cubicBezTo>
                  <a:lnTo>
                    <a:pt x="0" y="62973"/>
                  </a:lnTo>
                  <a:cubicBezTo>
                    <a:pt x="0" y="46272"/>
                    <a:pt x="6635" y="30254"/>
                    <a:pt x="18444" y="18444"/>
                  </a:cubicBezTo>
                  <a:cubicBezTo>
                    <a:pt x="30254" y="6635"/>
                    <a:pt x="46272" y="0"/>
                    <a:pt x="62973" y="0"/>
                  </a:cubicBezTo>
                  <a:close/>
                </a:path>
              </a:pathLst>
            </a:custGeom>
            <a:solidFill>
              <a:srgbClr val="321313"/>
            </a:solidFill>
          </p:spPr>
        </p:sp>
        <p:sp>
          <p:nvSpPr>
            <p:cNvPr name="TextBox 10" id="10"/>
            <p:cNvSpPr txBox="true"/>
            <p:nvPr/>
          </p:nvSpPr>
          <p:spPr>
            <a:xfrm>
              <a:off x="0" y="-38100"/>
              <a:ext cx="1505222" cy="321057"/>
            </a:xfrm>
            <a:prstGeom prst="rect">
              <a:avLst/>
            </a:prstGeom>
          </p:spPr>
          <p:txBody>
            <a:bodyPr anchor="ctr" rtlCol="false" tIns="57725" lIns="57725" bIns="57725" rIns="57725"/>
            <a:lstStyle/>
            <a:p>
              <a:pPr algn="ctr">
                <a:lnSpc>
                  <a:spcPts val="1959"/>
                </a:lnSpc>
                <a:spcBef>
                  <a:spcPct val="0"/>
                </a:spcBef>
              </a:pPr>
            </a:p>
          </p:txBody>
        </p:sp>
      </p:grpSp>
      <p:grpSp>
        <p:nvGrpSpPr>
          <p:cNvPr name="Group 11" id="11"/>
          <p:cNvGrpSpPr/>
          <p:nvPr/>
        </p:nvGrpSpPr>
        <p:grpSpPr>
          <a:xfrm rot="0">
            <a:off x="580401" y="283308"/>
            <a:ext cx="4379535" cy="761140"/>
            <a:chOff x="0" y="0"/>
            <a:chExt cx="1668044" cy="289897"/>
          </a:xfrm>
        </p:grpSpPr>
        <p:sp>
          <p:nvSpPr>
            <p:cNvPr name="Freeform 12" id="12"/>
            <p:cNvSpPr/>
            <p:nvPr/>
          </p:nvSpPr>
          <p:spPr>
            <a:xfrm flipH="false" flipV="false" rot="0">
              <a:off x="0" y="0"/>
              <a:ext cx="1668044" cy="289897"/>
            </a:xfrm>
            <a:custGeom>
              <a:avLst/>
              <a:gdLst/>
              <a:ahLst/>
              <a:cxnLst/>
              <a:rect r="r" b="b" t="t" l="l"/>
              <a:pathLst>
                <a:path h="289897" w="1668044">
                  <a:moveTo>
                    <a:pt x="63639" y="0"/>
                  </a:moveTo>
                  <a:lnTo>
                    <a:pt x="1604405" y="0"/>
                  </a:lnTo>
                  <a:cubicBezTo>
                    <a:pt x="1639552" y="0"/>
                    <a:pt x="1668044" y="28492"/>
                    <a:pt x="1668044" y="63639"/>
                  </a:cubicBezTo>
                  <a:lnTo>
                    <a:pt x="1668044" y="226258"/>
                  </a:lnTo>
                  <a:cubicBezTo>
                    <a:pt x="1668044" y="243137"/>
                    <a:pt x="1661339" y="259323"/>
                    <a:pt x="1649405" y="271258"/>
                  </a:cubicBezTo>
                  <a:cubicBezTo>
                    <a:pt x="1637470" y="283193"/>
                    <a:pt x="1621283" y="289897"/>
                    <a:pt x="1604405" y="289897"/>
                  </a:cubicBezTo>
                  <a:lnTo>
                    <a:pt x="63639" y="289897"/>
                  </a:lnTo>
                  <a:cubicBezTo>
                    <a:pt x="46761" y="289897"/>
                    <a:pt x="30574" y="283193"/>
                    <a:pt x="18639" y="271258"/>
                  </a:cubicBezTo>
                  <a:cubicBezTo>
                    <a:pt x="6705" y="259323"/>
                    <a:pt x="0" y="243137"/>
                    <a:pt x="0" y="226258"/>
                  </a:cubicBezTo>
                  <a:lnTo>
                    <a:pt x="0" y="63639"/>
                  </a:lnTo>
                  <a:cubicBezTo>
                    <a:pt x="0" y="46761"/>
                    <a:pt x="6705" y="30574"/>
                    <a:pt x="18639" y="18639"/>
                  </a:cubicBezTo>
                  <a:cubicBezTo>
                    <a:pt x="30574" y="6705"/>
                    <a:pt x="46761" y="0"/>
                    <a:pt x="63639" y="0"/>
                  </a:cubicBezTo>
                  <a:close/>
                </a:path>
              </a:pathLst>
            </a:custGeom>
            <a:solidFill>
              <a:srgbClr val="B6A77A"/>
            </a:solidFill>
            <a:ln cap="rnd">
              <a:noFill/>
              <a:prstDash val="solid"/>
              <a:round/>
            </a:ln>
          </p:spPr>
        </p:sp>
        <p:sp>
          <p:nvSpPr>
            <p:cNvPr name="TextBox 13" id="13"/>
            <p:cNvSpPr txBox="true"/>
            <p:nvPr/>
          </p:nvSpPr>
          <p:spPr>
            <a:xfrm>
              <a:off x="0" y="-38100"/>
              <a:ext cx="1668044" cy="327997"/>
            </a:xfrm>
            <a:prstGeom prst="rect">
              <a:avLst/>
            </a:prstGeom>
          </p:spPr>
          <p:txBody>
            <a:bodyPr anchor="ctr" rtlCol="false" tIns="57725" lIns="57725" bIns="57725" rIns="57725"/>
            <a:lstStyle/>
            <a:p>
              <a:pPr algn="ctr">
                <a:lnSpc>
                  <a:spcPts val="1959"/>
                </a:lnSpc>
                <a:spcBef>
                  <a:spcPct val="0"/>
                </a:spcBef>
              </a:pPr>
            </a:p>
          </p:txBody>
        </p:sp>
      </p:grpSp>
      <p:sp>
        <p:nvSpPr>
          <p:cNvPr name="Freeform 14" id="14"/>
          <p:cNvSpPr/>
          <p:nvPr/>
        </p:nvSpPr>
        <p:spPr>
          <a:xfrm flipH="false" flipV="false" rot="0">
            <a:off x="7045877" y="6813070"/>
            <a:ext cx="2163543" cy="365835"/>
          </a:xfrm>
          <a:custGeom>
            <a:avLst/>
            <a:gdLst/>
            <a:ahLst/>
            <a:cxnLst/>
            <a:rect r="r" b="b" t="t" l="l"/>
            <a:pathLst>
              <a:path h="365835" w="2163543">
                <a:moveTo>
                  <a:pt x="0" y="0"/>
                </a:moveTo>
                <a:lnTo>
                  <a:pt x="2163543" y="0"/>
                </a:lnTo>
                <a:lnTo>
                  <a:pt x="2163543" y="365835"/>
                </a:lnTo>
                <a:lnTo>
                  <a:pt x="0" y="36583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5" id="15"/>
          <p:cNvSpPr/>
          <p:nvPr/>
        </p:nvSpPr>
        <p:spPr>
          <a:xfrm flipH="false" flipV="false" rot="0">
            <a:off x="8296003" y="-131161"/>
            <a:ext cx="1590077" cy="1590077"/>
          </a:xfrm>
          <a:custGeom>
            <a:avLst/>
            <a:gdLst/>
            <a:ahLst/>
            <a:cxnLst/>
            <a:rect r="r" b="b" t="t" l="l"/>
            <a:pathLst>
              <a:path h="1590077" w="1590077">
                <a:moveTo>
                  <a:pt x="0" y="0"/>
                </a:moveTo>
                <a:lnTo>
                  <a:pt x="1590077" y="0"/>
                </a:lnTo>
                <a:lnTo>
                  <a:pt x="1590077" y="1590077"/>
                </a:lnTo>
                <a:lnTo>
                  <a:pt x="0" y="1590077"/>
                </a:lnTo>
                <a:lnTo>
                  <a:pt x="0" y="0"/>
                </a:lnTo>
                <a:close/>
              </a:path>
            </a:pathLst>
          </a:custGeom>
          <a:blipFill>
            <a:blip r:embed="rId4"/>
            <a:stretch>
              <a:fillRect l="0" t="0" r="0" b="0"/>
            </a:stretch>
          </a:blipFill>
        </p:spPr>
      </p:sp>
      <p:sp>
        <p:nvSpPr>
          <p:cNvPr name="Freeform 16" id="16"/>
          <p:cNvSpPr/>
          <p:nvPr/>
        </p:nvSpPr>
        <p:spPr>
          <a:xfrm flipH="false" flipV="false" rot="0">
            <a:off x="580401" y="1904826"/>
            <a:ext cx="8776034" cy="3407314"/>
          </a:xfrm>
          <a:custGeom>
            <a:avLst/>
            <a:gdLst/>
            <a:ahLst/>
            <a:cxnLst/>
            <a:rect r="r" b="b" t="t" l="l"/>
            <a:pathLst>
              <a:path h="3407314" w="8776034">
                <a:moveTo>
                  <a:pt x="0" y="0"/>
                </a:moveTo>
                <a:lnTo>
                  <a:pt x="8776034" y="0"/>
                </a:lnTo>
                <a:lnTo>
                  <a:pt x="8776034" y="3407314"/>
                </a:lnTo>
                <a:lnTo>
                  <a:pt x="0" y="3407314"/>
                </a:lnTo>
                <a:lnTo>
                  <a:pt x="0" y="0"/>
                </a:lnTo>
                <a:close/>
              </a:path>
            </a:pathLst>
          </a:custGeom>
          <a:blipFill>
            <a:blip r:embed="rId5"/>
            <a:stretch>
              <a:fillRect l="0" t="0" r="0" b="0"/>
            </a:stretch>
          </a:blipFill>
        </p:spPr>
      </p:sp>
      <p:sp>
        <p:nvSpPr>
          <p:cNvPr name="TextBox 17" id="17"/>
          <p:cNvSpPr txBox="true"/>
          <p:nvPr/>
        </p:nvSpPr>
        <p:spPr>
          <a:xfrm rot="0">
            <a:off x="731520" y="435708"/>
            <a:ext cx="4228416" cy="563482"/>
          </a:xfrm>
          <a:prstGeom prst="rect">
            <a:avLst/>
          </a:prstGeom>
        </p:spPr>
        <p:txBody>
          <a:bodyPr anchor="t" rtlCol="false" tIns="0" lIns="0" bIns="0" rIns="0">
            <a:spAutoFit/>
          </a:bodyPr>
          <a:lstStyle/>
          <a:p>
            <a:pPr algn="l">
              <a:lnSpc>
                <a:spcPts val="3945"/>
              </a:lnSpc>
            </a:pPr>
            <a:r>
              <a:rPr lang="en-US" sz="4697">
                <a:solidFill>
                  <a:srgbClr val="FFFFFF"/>
                </a:solidFill>
                <a:latin typeface="Yeseva One"/>
                <a:ea typeface="Yeseva One"/>
                <a:cs typeface="Yeseva One"/>
                <a:sym typeface="Yeseva One"/>
              </a:rPr>
              <a:t>Phương pháp</a:t>
            </a:r>
          </a:p>
        </p:txBody>
      </p:sp>
      <p:sp>
        <p:nvSpPr>
          <p:cNvPr name="TextBox 18" id="18"/>
          <p:cNvSpPr txBox="true"/>
          <p:nvPr/>
        </p:nvSpPr>
        <p:spPr>
          <a:xfrm rot="0">
            <a:off x="580401" y="1450801"/>
            <a:ext cx="4837027" cy="339725"/>
          </a:xfrm>
          <a:prstGeom prst="rect">
            <a:avLst/>
          </a:prstGeom>
        </p:spPr>
        <p:txBody>
          <a:bodyPr anchor="t" rtlCol="false" tIns="0" lIns="0" bIns="0" rIns="0">
            <a:spAutoFit/>
          </a:bodyPr>
          <a:lstStyle/>
          <a:p>
            <a:pPr algn="l">
              <a:lnSpc>
                <a:spcPts val="2499"/>
              </a:lnSpc>
            </a:pPr>
            <a:r>
              <a:rPr lang="en-US" sz="2499">
                <a:solidFill>
                  <a:srgbClr val="000000"/>
                </a:solidFill>
                <a:latin typeface="Yeseva One"/>
                <a:ea typeface="Yeseva One"/>
                <a:cs typeface="Yeseva One"/>
                <a:sym typeface="Yeseva One"/>
              </a:rPr>
              <a:t>Up-convolution</a:t>
            </a:r>
          </a:p>
        </p:txBody>
      </p:sp>
      <p:sp>
        <p:nvSpPr>
          <p:cNvPr name="TextBox 19" id="19"/>
          <p:cNvSpPr txBox="true"/>
          <p:nvPr/>
        </p:nvSpPr>
        <p:spPr>
          <a:xfrm rot="0">
            <a:off x="9351042" y="6980468"/>
            <a:ext cx="402558" cy="349249"/>
          </a:xfrm>
          <a:prstGeom prst="rect">
            <a:avLst/>
          </a:prstGeom>
        </p:spPr>
        <p:txBody>
          <a:bodyPr anchor="t" rtlCol="false" tIns="0" lIns="0" bIns="0" rIns="0">
            <a:spAutoFit/>
          </a:bodyPr>
          <a:lstStyle/>
          <a:p>
            <a:pPr algn="ctr">
              <a:lnSpc>
                <a:spcPts val="2800"/>
              </a:lnSpc>
            </a:pPr>
            <a:r>
              <a:rPr lang="en-US" sz="2000" b="true">
                <a:solidFill>
                  <a:srgbClr val="000000"/>
                </a:solidFill>
                <a:latin typeface="Canva Sans Bold"/>
                <a:ea typeface="Canva Sans Bold"/>
                <a:cs typeface="Canva Sans Bold"/>
                <a:sym typeface="Canva Sans Bold"/>
              </a:rPr>
              <a:t>33  </a:t>
            </a:r>
          </a:p>
        </p:txBody>
      </p:sp>
      <p:sp>
        <p:nvSpPr>
          <p:cNvPr name="TextBox 20" id="20"/>
          <p:cNvSpPr txBox="true"/>
          <p:nvPr/>
        </p:nvSpPr>
        <p:spPr>
          <a:xfrm rot="0">
            <a:off x="7208863" y="1561925"/>
            <a:ext cx="2174281" cy="228600"/>
          </a:xfrm>
          <a:prstGeom prst="rect">
            <a:avLst/>
          </a:prstGeom>
        </p:spPr>
        <p:txBody>
          <a:bodyPr anchor="t" rtlCol="false" tIns="0" lIns="0" bIns="0" rIns="0">
            <a:spAutoFit/>
          </a:bodyPr>
          <a:lstStyle/>
          <a:p>
            <a:pPr algn="just">
              <a:lnSpc>
                <a:spcPts val="1949"/>
              </a:lnSpc>
            </a:pPr>
            <a:r>
              <a:rPr lang="en-US" sz="1499" i="true">
                <a:solidFill>
                  <a:srgbClr val="000000"/>
                </a:solidFill>
                <a:latin typeface="Playfair Display Italics"/>
                <a:ea typeface="Playfair Display Italics"/>
                <a:cs typeface="Playfair Display Italics"/>
                <a:sym typeface="Playfair Display Italics"/>
              </a:rPr>
              <a:t>(Hình 4: Up-convolution)</a:t>
            </a:r>
          </a:p>
        </p:txBody>
      </p:sp>
      <p:sp>
        <p:nvSpPr>
          <p:cNvPr name="TextBox 21" id="21"/>
          <p:cNvSpPr txBox="true"/>
          <p:nvPr/>
        </p:nvSpPr>
        <p:spPr>
          <a:xfrm rot="0">
            <a:off x="580401" y="5474594"/>
            <a:ext cx="8776034" cy="1118871"/>
          </a:xfrm>
          <a:prstGeom prst="rect">
            <a:avLst/>
          </a:prstGeom>
        </p:spPr>
        <p:txBody>
          <a:bodyPr anchor="t" rtlCol="false" tIns="0" lIns="0" bIns="0" rIns="0">
            <a:spAutoFit/>
          </a:bodyPr>
          <a:lstStyle/>
          <a:p>
            <a:pPr algn="l" marL="431792" indent="-215896" lvl="1">
              <a:lnSpc>
                <a:spcPts val="3039"/>
              </a:lnSpc>
              <a:buFont typeface="Arial"/>
              <a:buChar char="•"/>
            </a:pPr>
            <a:r>
              <a:rPr lang="en-US" b="true" sz="1999">
                <a:solidFill>
                  <a:srgbClr val="000000"/>
                </a:solidFill>
                <a:latin typeface="Playfair Display Bold"/>
                <a:ea typeface="Playfair Display Bold"/>
                <a:cs typeface="Playfair Display Bold"/>
                <a:sym typeface="Playfair Display Bold"/>
              </a:rPr>
              <a:t>Thay đổi số lượng kênh</a:t>
            </a:r>
            <a:r>
              <a:rPr lang="en-US" sz="1999">
                <a:solidFill>
                  <a:srgbClr val="000000"/>
                </a:solidFill>
                <a:latin typeface="Playfair Display"/>
                <a:ea typeface="Playfair Display"/>
                <a:cs typeface="Playfair Display"/>
                <a:sym typeface="Playfair Display"/>
              </a:rPr>
              <a:t>: Trong toàn bộ U-Net, số lượng feature channels liên tục thay đổi.</a:t>
            </a:r>
          </a:p>
          <a:p>
            <a:pPr algn="l" marL="431792" indent="-215896" lvl="1">
              <a:lnSpc>
                <a:spcPts val="3039"/>
              </a:lnSpc>
              <a:buFont typeface="Arial"/>
              <a:buChar char="•"/>
            </a:pPr>
            <a:r>
              <a:rPr lang="en-US" sz="1999">
                <a:solidFill>
                  <a:srgbClr val="000000"/>
                </a:solidFill>
                <a:latin typeface="Playfair Display"/>
                <a:ea typeface="Playfair Display"/>
                <a:cs typeface="Playfair Display"/>
                <a:sym typeface="Playfair Display"/>
              </a:rPr>
              <a:t>Các phép toán tích chập không ảnh hưởng trực tiếp đến số kênh hiện có.</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9F5F0"/>
        </a:solidFill>
      </p:bgPr>
    </p:bg>
    <p:spTree>
      <p:nvGrpSpPr>
        <p:cNvPr id="1" name=""/>
        <p:cNvGrpSpPr/>
        <p:nvPr/>
      </p:nvGrpSpPr>
      <p:grpSpPr>
        <a:xfrm>
          <a:off x="0" y="0"/>
          <a:ext cx="0" cy="0"/>
          <a:chOff x="0" y="0"/>
          <a:chExt cx="0" cy="0"/>
        </a:xfrm>
      </p:grpSpPr>
      <p:grpSp>
        <p:nvGrpSpPr>
          <p:cNvPr name="Group 2" id="2"/>
          <p:cNvGrpSpPr/>
          <p:nvPr/>
        </p:nvGrpSpPr>
        <p:grpSpPr>
          <a:xfrm rot="0">
            <a:off x="-946993" y="6049512"/>
            <a:ext cx="2258786" cy="2258786"/>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4991A">
                <a:alpha val="14902"/>
              </a:srgbClr>
            </a:solidFill>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1959"/>
                </a:lnSpc>
              </a:pPr>
            </a:p>
          </p:txBody>
        </p:sp>
      </p:grpSp>
      <p:grpSp>
        <p:nvGrpSpPr>
          <p:cNvPr name="Group 5" id="5"/>
          <p:cNvGrpSpPr/>
          <p:nvPr/>
        </p:nvGrpSpPr>
        <p:grpSpPr>
          <a:xfrm rot="0">
            <a:off x="8348448" y="-920706"/>
            <a:ext cx="2258786" cy="2258786"/>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4991A">
                <a:alpha val="14902"/>
              </a:srgbClr>
            </a:solidFill>
          </p:spPr>
        </p:sp>
        <p:sp>
          <p:nvSpPr>
            <p:cNvPr name="TextBox 7" id="7"/>
            <p:cNvSpPr txBox="true"/>
            <p:nvPr/>
          </p:nvSpPr>
          <p:spPr>
            <a:xfrm>
              <a:off x="76200" y="38100"/>
              <a:ext cx="660400" cy="698500"/>
            </a:xfrm>
            <a:prstGeom prst="rect">
              <a:avLst/>
            </a:prstGeom>
          </p:spPr>
          <p:txBody>
            <a:bodyPr anchor="ctr" rtlCol="false" tIns="50800" lIns="50800" bIns="50800" rIns="50800"/>
            <a:lstStyle/>
            <a:p>
              <a:pPr algn="ctr">
                <a:lnSpc>
                  <a:spcPts val="1959"/>
                </a:lnSpc>
              </a:pPr>
            </a:p>
          </p:txBody>
        </p:sp>
      </p:grpSp>
      <p:grpSp>
        <p:nvGrpSpPr>
          <p:cNvPr name="Group 8" id="8"/>
          <p:cNvGrpSpPr/>
          <p:nvPr/>
        </p:nvGrpSpPr>
        <p:grpSpPr>
          <a:xfrm rot="0">
            <a:off x="657201" y="417708"/>
            <a:ext cx="3392568" cy="675600"/>
            <a:chOff x="0" y="0"/>
            <a:chExt cx="1153806" cy="229770"/>
          </a:xfrm>
        </p:grpSpPr>
        <p:sp>
          <p:nvSpPr>
            <p:cNvPr name="Freeform 9" id="9"/>
            <p:cNvSpPr/>
            <p:nvPr/>
          </p:nvSpPr>
          <p:spPr>
            <a:xfrm flipH="false" flipV="false" rot="0">
              <a:off x="0" y="0"/>
              <a:ext cx="1153806" cy="229770"/>
            </a:xfrm>
            <a:custGeom>
              <a:avLst/>
              <a:gdLst/>
              <a:ahLst/>
              <a:cxnLst/>
              <a:rect r="r" b="b" t="t" l="l"/>
              <a:pathLst>
                <a:path h="229770" w="1153806">
                  <a:moveTo>
                    <a:pt x="82153" y="0"/>
                  </a:moveTo>
                  <a:lnTo>
                    <a:pt x="1071653" y="0"/>
                  </a:lnTo>
                  <a:cubicBezTo>
                    <a:pt x="1093441" y="0"/>
                    <a:pt x="1114337" y="8655"/>
                    <a:pt x="1129744" y="24062"/>
                  </a:cubicBezTo>
                  <a:cubicBezTo>
                    <a:pt x="1145151" y="39469"/>
                    <a:pt x="1153806" y="60365"/>
                    <a:pt x="1153806" y="82153"/>
                  </a:cubicBezTo>
                  <a:lnTo>
                    <a:pt x="1153806" y="147617"/>
                  </a:lnTo>
                  <a:cubicBezTo>
                    <a:pt x="1153806" y="169406"/>
                    <a:pt x="1145151" y="190302"/>
                    <a:pt x="1129744" y="205708"/>
                  </a:cubicBezTo>
                  <a:cubicBezTo>
                    <a:pt x="1114337" y="221115"/>
                    <a:pt x="1093441" y="229770"/>
                    <a:pt x="1071653" y="229770"/>
                  </a:cubicBezTo>
                  <a:lnTo>
                    <a:pt x="82153" y="229770"/>
                  </a:lnTo>
                  <a:cubicBezTo>
                    <a:pt x="60365" y="229770"/>
                    <a:pt x="39469" y="221115"/>
                    <a:pt x="24062" y="205708"/>
                  </a:cubicBezTo>
                  <a:cubicBezTo>
                    <a:pt x="8655" y="190302"/>
                    <a:pt x="0" y="169406"/>
                    <a:pt x="0" y="147617"/>
                  </a:cubicBezTo>
                  <a:lnTo>
                    <a:pt x="0" y="82153"/>
                  </a:lnTo>
                  <a:cubicBezTo>
                    <a:pt x="0" y="60365"/>
                    <a:pt x="8655" y="39469"/>
                    <a:pt x="24062" y="24062"/>
                  </a:cubicBezTo>
                  <a:cubicBezTo>
                    <a:pt x="39469" y="8655"/>
                    <a:pt x="60365" y="0"/>
                    <a:pt x="82153" y="0"/>
                  </a:cubicBezTo>
                  <a:close/>
                </a:path>
              </a:pathLst>
            </a:custGeom>
            <a:solidFill>
              <a:srgbClr val="321313"/>
            </a:solidFill>
          </p:spPr>
        </p:sp>
        <p:sp>
          <p:nvSpPr>
            <p:cNvPr name="TextBox 10" id="10"/>
            <p:cNvSpPr txBox="true"/>
            <p:nvPr/>
          </p:nvSpPr>
          <p:spPr>
            <a:xfrm>
              <a:off x="0" y="-38100"/>
              <a:ext cx="1153806" cy="267870"/>
            </a:xfrm>
            <a:prstGeom prst="rect">
              <a:avLst/>
            </a:prstGeom>
          </p:spPr>
          <p:txBody>
            <a:bodyPr anchor="ctr" rtlCol="false" tIns="57725" lIns="57725" bIns="57725" rIns="57725"/>
            <a:lstStyle/>
            <a:p>
              <a:pPr algn="ctr">
                <a:lnSpc>
                  <a:spcPts val="1959"/>
                </a:lnSpc>
                <a:spcBef>
                  <a:spcPct val="0"/>
                </a:spcBef>
              </a:pPr>
            </a:p>
          </p:txBody>
        </p:sp>
      </p:grpSp>
      <p:grpSp>
        <p:nvGrpSpPr>
          <p:cNvPr name="Group 11" id="11"/>
          <p:cNvGrpSpPr/>
          <p:nvPr/>
        </p:nvGrpSpPr>
        <p:grpSpPr>
          <a:xfrm rot="0">
            <a:off x="580401" y="283308"/>
            <a:ext cx="3372106" cy="693940"/>
            <a:chOff x="0" y="0"/>
            <a:chExt cx="1284342" cy="264303"/>
          </a:xfrm>
        </p:grpSpPr>
        <p:sp>
          <p:nvSpPr>
            <p:cNvPr name="Freeform 12" id="12"/>
            <p:cNvSpPr/>
            <p:nvPr/>
          </p:nvSpPr>
          <p:spPr>
            <a:xfrm flipH="false" flipV="false" rot="0">
              <a:off x="0" y="0"/>
              <a:ext cx="1284342" cy="264303"/>
            </a:xfrm>
            <a:custGeom>
              <a:avLst/>
              <a:gdLst/>
              <a:ahLst/>
              <a:cxnLst/>
              <a:rect r="r" b="b" t="t" l="l"/>
              <a:pathLst>
                <a:path h="264303" w="1284342">
                  <a:moveTo>
                    <a:pt x="82651" y="0"/>
                  </a:moveTo>
                  <a:lnTo>
                    <a:pt x="1201691" y="0"/>
                  </a:lnTo>
                  <a:cubicBezTo>
                    <a:pt x="1247338" y="0"/>
                    <a:pt x="1284342" y="37004"/>
                    <a:pt x="1284342" y="82651"/>
                  </a:cubicBezTo>
                  <a:lnTo>
                    <a:pt x="1284342" y="181651"/>
                  </a:lnTo>
                  <a:cubicBezTo>
                    <a:pt x="1284342" y="227298"/>
                    <a:pt x="1247338" y="264303"/>
                    <a:pt x="1201691" y="264303"/>
                  </a:cubicBezTo>
                  <a:lnTo>
                    <a:pt x="82651" y="264303"/>
                  </a:lnTo>
                  <a:cubicBezTo>
                    <a:pt x="37004" y="264303"/>
                    <a:pt x="0" y="227298"/>
                    <a:pt x="0" y="181651"/>
                  </a:cubicBezTo>
                  <a:lnTo>
                    <a:pt x="0" y="82651"/>
                  </a:lnTo>
                  <a:cubicBezTo>
                    <a:pt x="0" y="37004"/>
                    <a:pt x="37004" y="0"/>
                    <a:pt x="82651" y="0"/>
                  </a:cubicBezTo>
                  <a:close/>
                </a:path>
              </a:pathLst>
            </a:custGeom>
            <a:solidFill>
              <a:srgbClr val="B6A77A"/>
            </a:solidFill>
            <a:ln cap="rnd">
              <a:noFill/>
              <a:prstDash val="solid"/>
              <a:round/>
            </a:ln>
          </p:spPr>
        </p:sp>
        <p:sp>
          <p:nvSpPr>
            <p:cNvPr name="TextBox 13" id="13"/>
            <p:cNvSpPr txBox="true"/>
            <p:nvPr/>
          </p:nvSpPr>
          <p:spPr>
            <a:xfrm>
              <a:off x="0" y="-38100"/>
              <a:ext cx="1284342" cy="302403"/>
            </a:xfrm>
            <a:prstGeom prst="rect">
              <a:avLst/>
            </a:prstGeom>
          </p:spPr>
          <p:txBody>
            <a:bodyPr anchor="ctr" rtlCol="false" tIns="57725" lIns="57725" bIns="57725" rIns="57725"/>
            <a:lstStyle/>
            <a:p>
              <a:pPr algn="ctr">
                <a:lnSpc>
                  <a:spcPts val="1959"/>
                </a:lnSpc>
                <a:spcBef>
                  <a:spcPct val="0"/>
                </a:spcBef>
              </a:pPr>
            </a:p>
          </p:txBody>
        </p:sp>
      </p:grpSp>
      <p:sp>
        <p:nvSpPr>
          <p:cNvPr name="Freeform 14" id="14"/>
          <p:cNvSpPr/>
          <p:nvPr/>
        </p:nvSpPr>
        <p:spPr>
          <a:xfrm flipH="false" flipV="false" rot="0">
            <a:off x="7045877" y="6673512"/>
            <a:ext cx="2163543" cy="365835"/>
          </a:xfrm>
          <a:custGeom>
            <a:avLst/>
            <a:gdLst/>
            <a:ahLst/>
            <a:cxnLst/>
            <a:rect r="r" b="b" t="t" l="l"/>
            <a:pathLst>
              <a:path h="365835" w="2163543">
                <a:moveTo>
                  <a:pt x="0" y="0"/>
                </a:moveTo>
                <a:lnTo>
                  <a:pt x="2163543" y="0"/>
                </a:lnTo>
                <a:lnTo>
                  <a:pt x="2163543" y="365836"/>
                </a:lnTo>
                <a:lnTo>
                  <a:pt x="0" y="36583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5" id="15"/>
          <p:cNvSpPr/>
          <p:nvPr/>
        </p:nvSpPr>
        <p:spPr>
          <a:xfrm flipH="false" flipV="false" rot="-5746443">
            <a:off x="8387578" y="-305947"/>
            <a:ext cx="1643684" cy="1643684"/>
          </a:xfrm>
          <a:custGeom>
            <a:avLst/>
            <a:gdLst/>
            <a:ahLst/>
            <a:cxnLst/>
            <a:rect r="r" b="b" t="t" l="l"/>
            <a:pathLst>
              <a:path h="1643684" w="1643684">
                <a:moveTo>
                  <a:pt x="0" y="0"/>
                </a:moveTo>
                <a:lnTo>
                  <a:pt x="1643684" y="0"/>
                </a:lnTo>
                <a:lnTo>
                  <a:pt x="1643684" y="1643683"/>
                </a:lnTo>
                <a:lnTo>
                  <a:pt x="0" y="1643683"/>
                </a:lnTo>
                <a:lnTo>
                  <a:pt x="0" y="0"/>
                </a:lnTo>
                <a:close/>
              </a:path>
            </a:pathLst>
          </a:custGeom>
          <a:blipFill>
            <a:blip r:embed="rId4"/>
            <a:stretch>
              <a:fillRect l="0" t="0" r="0" b="0"/>
            </a:stretch>
          </a:blipFill>
        </p:spPr>
      </p:sp>
      <p:sp>
        <p:nvSpPr>
          <p:cNvPr name="TextBox 16" id="16"/>
          <p:cNvSpPr txBox="true"/>
          <p:nvPr/>
        </p:nvSpPr>
        <p:spPr>
          <a:xfrm rot="0">
            <a:off x="657201" y="435708"/>
            <a:ext cx="3295306" cy="609600"/>
          </a:xfrm>
          <a:prstGeom prst="rect">
            <a:avLst/>
          </a:prstGeom>
        </p:spPr>
        <p:txBody>
          <a:bodyPr anchor="t" rtlCol="false" tIns="0" lIns="0" bIns="0" rIns="0">
            <a:spAutoFit/>
          </a:bodyPr>
          <a:lstStyle/>
          <a:p>
            <a:pPr algn="l">
              <a:lnSpc>
                <a:spcPts val="4200"/>
              </a:lnSpc>
            </a:pPr>
            <a:r>
              <a:rPr lang="en-US" sz="5000">
                <a:solidFill>
                  <a:srgbClr val="FFFFFF"/>
                </a:solidFill>
                <a:latin typeface="Yeseva One"/>
                <a:ea typeface="Yeseva One"/>
                <a:cs typeface="Yeseva One"/>
                <a:sym typeface="Yeseva One"/>
              </a:rPr>
              <a:t>Giới thiệu</a:t>
            </a:r>
          </a:p>
        </p:txBody>
      </p:sp>
      <p:sp>
        <p:nvSpPr>
          <p:cNvPr name="TextBox 17" id="17"/>
          <p:cNvSpPr txBox="true"/>
          <p:nvPr/>
        </p:nvSpPr>
        <p:spPr>
          <a:xfrm rot="0">
            <a:off x="580401" y="1524509"/>
            <a:ext cx="9173199" cy="339725"/>
          </a:xfrm>
          <a:prstGeom prst="rect">
            <a:avLst/>
          </a:prstGeom>
        </p:spPr>
        <p:txBody>
          <a:bodyPr anchor="t" rtlCol="false" tIns="0" lIns="0" bIns="0" rIns="0">
            <a:spAutoFit/>
          </a:bodyPr>
          <a:lstStyle/>
          <a:p>
            <a:pPr algn="l">
              <a:lnSpc>
                <a:spcPts val="2499"/>
              </a:lnSpc>
            </a:pPr>
            <a:r>
              <a:rPr lang="en-US" sz="2499">
                <a:solidFill>
                  <a:srgbClr val="000000"/>
                </a:solidFill>
                <a:latin typeface="Yeseva One"/>
                <a:ea typeface="Yeseva One"/>
                <a:cs typeface="Yeseva One"/>
                <a:sym typeface="Yeseva One"/>
              </a:rPr>
              <a:t>Medical Image Segmentation (Phân đoạn hình ảnh y tế)</a:t>
            </a:r>
          </a:p>
        </p:txBody>
      </p:sp>
      <p:sp>
        <p:nvSpPr>
          <p:cNvPr name="TextBox 18" id="18"/>
          <p:cNvSpPr txBox="true"/>
          <p:nvPr/>
        </p:nvSpPr>
        <p:spPr>
          <a:xfrm rot="0">
            <a:off x="580401" y="1902934"/>
            <a:ext cx="8453770" cy="1727201"/>
          </a:xfrm>
          <a:prstGeom prst="rect">
            <a:avLst/>
          </a:prstGeom>
        </p:spPr>
        <p:txBody>
          <a:bodyPr anchor="t" rtlCol="false" tIns="0" lIns="0" bIns="0" rIns="0">
            <a:spAutoFit/>
          </a:bodyPr>
          <a:lstStyle/>
          <a:p>
            <a:pPr algn="l" marL="539740" indent="-269870" lvl="1">
              <a:lnSpc>
                <a:spcPts val="3499"/>
              </a:lnSpc>
              <a:buFont typeface="Arial"/>
              <a:buChar char="•"/>
            </a:pPr>
            <a:r>
              <a:rPr lang="en-US" sz="2499">
                <a:solidFill>
                  <a:srgbClr val="000000"/>
                </a:solidFill>
                <a:latin typeface="Playfair Display"/>
                <a:ea typeface="Playfair Display"/>
                <a:cs typeface="Playfair Display"/>
                <a:sym typeface="Playfair Display"/>
              </a:rPr>
              <a:t>Ứng dụng quan trọng trong lĩnh vực chuẩn đoán y tế và nghiên cứu.</a:t>
            </a:r>
          </a:p>
          <a:p>
            <a:pPr algn="l" marL="539740" indent="-269870" lvl="1">
              <a:lnSpc>
                <a:spcPts val="3499"/>
              </a:lnSpc>
              <a:buFont typeface="Arial"/>
              <a:buChar char="•"/>
            </a:pPr>
            <a:r>
              <a:rPr lang="en-US" sz="2499">
                <a:solidFill>
                  <a:srgbClr val="000000"/>
                </a:solidFill>
                <a:latin typeface="Playfair Display"/>
                <a:ea typeface="Playfair Display"/>
                <a:cs typeface="Playfair Display"/>
                <a:sym typeface="Playfair Display"/>
              </a:rPr>
              <a:t>Khả năng phân tích chính xác cấu trúc và dị điểm trong hình ảnh.</a:t>
            </a:r>
          </a:p>
        </p:txBody>
      </p:sp>
      <p:sp>
        <p:nvSpPr>
          <p:cNvPr name="TextBox 19" id="19"/>
          <p:cNvSpPr txBox="true"/>
          <p:nvPr/>
        </p:nvSpPr>
        <p:spPr>
          <a:xfrm rot="0">
            <a:off x="580401" y="3963523"/>
            <a:ext cx="9173199" cy="339725"/>
          </a:xfrm>
          <a:prstGeom prst="rect">
            <a:avLst/>
          </a:prstGeom>
        </p:spPr>
        <p:txBody>
          <a:bodyPr anchor="t" rtlCol="false" tIns="0" lIns="0" bIns="0" rIns="0">
            <a:spAutoFit/>
          </a:bodyPr>
          <a:lstStyle/>
          <a:p>
            <a:pPr algn="l">
              <a:lnSpc>
                <a:spcPts val="2499"/>
              </a:lnSpc>
            </a:pPr>
            <a:r>
              <a:rPr lang="en-US" sz="2499">
                <a:solidFill>
                  <a:srgbClr val="000000"/>
                </a:solidFill>
                <a:latin typeface="Yeseva One"/>
                <a:ea typeface="Yeseva One"/>
                <a:cs typeface="Yeseva One"/>
                <a:sym typeface="Yeseva One"/>
              </a:rPr>
              <a:t>So với phương án phân loại hình ảnh truyền thống</a:t>
            </a:r>
          </a:p>
        </p:txBody>
      </p:sp>
      <p:sp>
        <p:nvSpPr>
          <p:cNvPr name="TextBox 20" id="20"/>
          <p:cNvSpPr txBox="true"/>
          <p:nvPr/>
        </p:nvSpPr>
        <p:spPr>
          <a:xfrm rot="0">
            <a:off x="568310" y="4465173"/>
            <a:ext cx="8453770" cy="1289051"/>
          </a:xfrm>
          <a:prstGeom prst="rect">
            <a:avLst/>
          </a:prstGeom>
        </p:spPr>
        <p:txBody>
          <a:bodyPr anchor="t" rtlCol="false" tIns="0" lIns="0" bIns="0" rIns="0">
            <a:spAutoFit/>
          </a:bodyPr>
          <a:lstStyle/>
          <a:p>
            <a:pPr algn="l" marL="539740" indent="-269870" lvl="1">
              <a:lnSpc>
                <a:spcPts val="3499"/>
              </a:lnSpc>
              <a:buFont typeface="Arial"/>
              <a:buChar char="•"/>
            </a:pPr>
            <a:r>
              <a:rPr lang="en-US" sz="2499">
                <a:solidFill>
                  <a:srgbClr val="000000"/>
                </a:solidFill>
                <a:latin typeface="Playfair Display"/>
                <a:ea typeface="Playfair Display"/>
                <a:cs typeface="Playfair Display"/>
                <a:sym typeface="Playfair Display"/>
              </a:rPr>
              <a:t>Chỉ ra rõ từng nhãn của từng pixel của ảnh, thay vì chỉ 1 nhãn.</a:t>
            </a:r>
          </a:p>
          <a:p>
            <a:pPr algn="l" marL="539740" indent="-269870" lvl="1">
              <a:lnSpc>
                <a:spcPts val="3499"/>
              </a:lnSpc>
              <a:buFont typeface="Arial"/>
              <a:buChar char="•"/>
            </a:pPr>
            <a:r>
              <a:rPr lang="en-US" sz="2499">
                <a:solidFill>
                  <a:srgbClr val="000000"/>
                </a:solidFill>
                <a:latin typeface="Playfair Display"/>
                <a:ea typeface="Playfair Display"/>
                <a:cs typeface="Playfair Display"/>
                <a:sym typeface="Playfair Display"/>
              </a:rPr>
              <a:t>U-Net: Cấu trúc mạng tích chập </a:t>
            </a:r>
            <a:r>
              <a:rPr lang="en-US" b="true" sz="2499" i="true">
                <a:solidFill>
                  <a:srgbClr val="82502E"/>
                </a:solidFill>
                <a:latin typeface="Playfair Display Bold Italics"/>
                <a:ea typeface="Playfair Display Bold Italics"/>
                <a:cs typeface="Playfair Display Bold Italics"/>
                <a:sym typeface="Playfair Display Bold Italics"/>
              </a:rPr>
              <a:t>(Convolutional).</a:t>
            </a:r>
          </a:p>
        </p:txBody>
      </p:sp>
      <p:sp>
        <p:nvSpPr>
          <p:cNvPr name="TextBox 21" id="21"/>
          <p:cNvSpPr txBox="true"/>
          <p:nvPr/>
        </p:nvSpPr>
        <p:spPr>
          <a:xfrm rot="0">
            <a:off x="9499878" y="6965951"/>
            <a:ext cx="253722" cy="349249"/>
          </a:xfrm>
          <a:prstGeom prst="rect">
            <a:avLst/>
          </a:prstGeom>
        </p:spPr>
        <p:txBody>
          <a:bodyPr anchor="t" rtlCol="false" tIns="0" lIns="0" bIns="0" rIns="0">
            <a:spAutoFit/>
          </a:bodyPr>
          <a:lstStyle/>
          <a:p>
            <a:pPr algn="ctr">
              <a:lnSpc>
                <a:spcPts val="2800"/>
              </a:lnSpc>
            </a:pPr>
            <a:r>
              <a:rPr lang="en-US" sz="2000" b="true">
                <a:solidFill>
                  <a:srgbClr val="000000"/>
                </a:solidFill>
                <a:latin typeface="Canva Sans Bold"/>
                <a:ea typeface="Canva Sans Bold"/>
                <a:cs typeface="Canva Sans Bold"/>
                <a:sym typeface="Canva Sans Bold"/>
              </a:rPr>
              <a:t>3  </a:t>
            </a:r>
          </a:p>
        </p:txBody>
      </p:sp>
    </p:spTree>
  </p:cSld>
  <p:clrMapOvr>
    <a:masterClrMapping/>
  </p:clrMapOvr>
</p:sld>
</file>

<file path=ppt/slides/slide30.xml><?xml version="1.0" encoding="utf-8"?>
<p:sld xmlns:p="http://schemas.openxmlformats.org/presentationml/2006/main" xmlns:a="http://schemas.openxmlformats.org/drawingml/2006/main" xmlns:r="http://schemas.openxmlformats.org/officeDocument/2006/relationships">
  <p:cSld>
    <p:bg>
      <p:bgPr>
        <a:solidFill>
          <a:srgbClr val="F9F5F0"/>
        </a:solidFill>
      </p:bgPr>
    </p:bg>
    <p:spTree>
      <p:nvGrpSpPr>
        <p:cNvPr id="1" name=""/>
        <p:cNvGrpSpPr/>
        <p:nvPr/>
      </p:nvGrpSpPr>
      <p:grpSpPr>
        <a:xfrm>
          <a:off x="0" y="0"/>
          <a:ext cx="0" cy="0"/>
          <a:chOff x="0" y="0"/>
          <a:chExt cx="0" cy="0"/>
        </a:xfrm>
      </p:grpSpPr>
      <p:grpSp>
        <p:nvGrpSpPr>
          <p:cNvPr name="Group 2" id="2"/>
          <p:cNvGrpSpPr/>
          <p:nvPr/>
        </p:nvGrpSpPr>
        <p:grpSpPr>
          <a:xfrm rot="0">
            <a:off x="-946993" y="6049512"/>
            <a:ext cx="2258786" cy="2258786"/>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4991A">
                <a:alpha val="14902"/>
              </a:srgbClr>
            </a:solidFill>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1959"/>
                </a:lnSpc>
              </a:pPr>
            </a:p>
          </p:txBody>
        </p:sp>
      </p:grpSp>
      <p:grpSp>
        <p:nvGrpSpPr>
          <p:cNvPr name="Group 5" id="5"/>
          <p:cNvGrpSpPr/>
          <p:nvPr/>
        </p:nvGrpSpPr>
        <p:grpSpPr>
          <a:xfrm rot="0">
            <a:off x="8227042" y="-846085"/>
            <a:ext cx="2258786" cy="2258786"/>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4991A">
                <a:alpha val="14902"/>
              </a:srgbClr>
            </a:solidFill>
          </p:spPr>
        </p:sp>
        <p:sp>
          <p:nvSpPr>
            <p:cNvPr name="TextBox 7" id="7"/>
            <p:cNvSpPr txBox="true"/>
            <p:nvPr/>
          </p:nvSpPr>
          <p:spPr>
            <a:xfrm>
              <a:off x="76200" y="38100"/>
              <a:ext cx="660400" cy="698500"/>
            </a:xfrm>
            <a:prstGeom prst="rect">
              <a:avLst/>
            </a:prstGeom>
          </p:spPr>
          <p:txBody>
            <a:bodyPr anchor="ctr" rtlCol="false" tIns="50800" lIns="50800" bIns="50800" rIns="50800"/>
            <a:lstStyle/>
            <a:p>
              <a:pPr algn="ctr">
                <a:lnSpc>
                  <a:spcPts val="1959"/>
                </a:lnSpc>
              </a:pPr>
            </a:p>
          </p:txBody>
        </p:sp>
      </p:grpSp>
      <p:grpSp>
        <p:nvGrpSpPr>
          <p:cNvPr name="Group 8" id="8"/>
          <p:cNvGrpSpPr/>
          <p:nvPr/>
        </p:nvGrpSpPr>
        <p:grpSpPr>
          <a:xfrm rot="0">
            <a:off x="649289" y="378225"/>
            <a:ext cx="4425848" cy="831988"/>
            <a:chOff x="0" y="0"/>
            <a:chExt cx="1505222" cy="282957"/>
          </a:xfrm>
        </p:grpSpPr>
        <p:sp>
          <p:nvSpPr>
            <p:cNvPr name="Freeform 9" id="9"/>
            <p:cNvSpPr/>
            <p:nvPr/>
          </p:nvSpPr>
          <p:spPr>
            <a:xfrm flipH="false" flipV="false" rot="0">
              <a:off x="0" y="0"/>
              <a:ext cx="1505222" cy="282957"/>
            </a:xfrm>
            <a:custGeom>
              <a:avLst/>
              <a:gdLst/>
              <a:ahLst/>
              <a:cxnLst/>
              <a:rect r="r" b="b" t="t" l="l"/>
              <a:pathLst>
                <a:path h="282957" w="1505222">
                  <a:moveTo>
                    <a:pt x="62973" y="0"/>
                  </a:moveTo>
                  <a:lnTo>
                    <a:pt x="1442249" y="0"/>
                  </a:lnTo>
                  <a:cubicBezTo>
                    <a:pt x="1458951" y="0"/>
                    <a:pt x="1474968" y="6635"/>
                    <a:pt x="1486778" y="18444"/>
                  </a:cubicBezTo>
                  <a:cubicBezTo>
                    <a:pt x="1498588" y="30254"/>
                    <a:pt x="1505222" y="46272"/>
                    <a:pt x="1505222" y="62973"/>
                  </a:cubicBezTo>
                  <a:lnTo>
                    <a:pt x="1505222" y="219984"/>
                  </a:lnTo>
                  <a:cubicBezTo>
                    <a:pt x="1505222" y="254763"/>
                    <a:pt x="1477028" y="282957"/>
                    <a:pt x="1442249" y="282957"/>
                  </a:cubicBezTo>
                  <a:lnTo>
                    <a:pt x="62973" y="282957"/>
                  </a:lnTo>
                  <a:cubicBezTo>
                    <a:pt x="46272" y="282957"/>
                    <a:pt x="30254" y="276323"/>
                    <a:pt x="18444" y="264513"/>
                  </a:cubicBezTo>
                  <a:cubicBezTo>
                    <a:pt x="6635" y="252703"/>
                    <a:pt x="0" y="236686"/>
                    <a:pt x="0" y="219984"/>
                  </a:cubicBezTo>
                  <a:lnTo>
                    <a:pt x="0" y="62973"/>
                  </a:lnTo>
                  <a:cubicBezTo>
                    <a:pt x="0" y="46272"/>
                    <a:pt x="6635" y="30254"/>
                    <a:pt x="18444" y="18444"/>
                  </a:cubicBezTo>
                  <a:cubicBezTo>
                    <a:pt x="30254" y="6635"/>
                    <a:pt x="46272" y="0"/>
                    <a:pt x="62973" y="0"/>
                  </a:cubicBezTo>
                  <a:close/>
                </a:path>
              </a:pathLst>
            </a:custGeom>
            <a:solidFill>
              <a:srgbClr val="321313"/>
            </a:solidFill>
          </p:spPr>
        </p:sp>
        <p:sp>
          <p:nvSpPr>
            <p:cNvPr name="TextBox 10" id="10"/>
            <p:cNvSpPr txBox="true"/>
            <p:nvPr/>
          </p:nvSpPr>
          <p:spPr>
            <a:xfrm>
              <a:off x="0" y="-38100"/>
              <a:ext cx="1505222" cy="321057"/>
            </a:xfrm>
            <a:prstGeom prst="rect">
              <a:avLst/>
            </a:prstGeom>
          </p:spPr>
          <p:txBody>
            <a:bodyPr anchor="ctr" rtlCol="false" tIns="57725" lIns="57725" bIns="57725" rIns="57725"/>
            <a:lstStyle/>
            <a:p>
              <a:pPr algn="ctr">
                <a:lnSpc>
                  <a:spcPts val="1959"/>
                </a:lnSpc>
                <a:spcBef>
                  <a:spcPct val="0"/>
                </a:spcBef>
              </a:pPr>
            </a:p>
          </p:txBody>
        </p:sp>
      </p:grpSp>
      <p:grpSp>
        <p:nvGrpSpPr>
          <p:cNvPr name="Group 11" id="11"/>
          <p:cNvGrpSpPr/>
          <p:nvPr/>
        </p:nvGrpSpPr>
        <p:grpSpPr>
          <a:xfrm rot="0">
            <a:off x="580401" y="283308"/>
            <a:ext cx="4379535" cy="761140"/>
            <a:chOff x="0" y="0"/>
            <a:chExt cx="1668044" cy="289897"/>
          </a:xfrm>
        </p:grpSpPr>
        <p:sp>
          <p:nvSpPr>
            <p:cNvPr name="Freeform 12" id="12"/>
            <p:cNvSpPr/>
            <p:nvPr/>
          </p:nvSpPr>
          <p:spPr>
            <a:xfrm flipH="false" flipV="false" rot="0">
              <a:off x="0" y="0"/>
              <a:ext cx="1668044" cy="289897"/>
            </a:xfrm>
            <a:custGeom>
              <a:avLst/>
              <a:gdLst/>
              <a:ahLst/>
              <a:cxnLst/>
              <a:rect r="r" b="b" t="t" l="l"/>
              <a:pathLst>
                <a:path h="289897" w="1668044">
                  <a:moveTo>
                    <a:pt x="63639" y="0"/>
                  </a:moveTo>
                  <a:lnTo>
                    <a:pt x="1604405" y="0"/>
                  </a:lnTo>
                  <a:cubicBezTo>
                    <a:pt x="1639552" y="0"/>
                    <a:pt x="1668044" y="28492"/>
                    <a:pt x="1668044" y="63639"/>
                  </a:cubicBezTo>
                  <a:lnTo>
                    <a:pt x="1668044" y="226258"/>
                  </a:lnTo>
                  <a:cubicBezTo>
                    <a:pt x="1668044" y="243137"/>
                    <a:pt x="1661339" y="259323"/>
                    <a:pt x="1649405" y="271258"/>
                  </a:cubicBezTo>
                  <a:cubicBezTo>
                    <a:pt x="1637470" y="283193"/>
                    <a:pt x="1621283" y="289897"/>
                    <a:pt x="1604405" y="289897"/>
                  </a:cubicBezTo>
                  <a:lnTo>
                    <a:pt x="63639" y="289897"/>
                  </a:lnTo>
                  <a:cubicBezTo>
                    <a:pt x="46761" y="289897"/>
                    <a:pt x="30574" y="283193"/>
                    <a:pt x="18639" y="271258"/>
                  </a:cubicBezTo>
                  <a:cubicBezTo>
                    <a:pt x="6705" y="259323"/>
                    <a:pt x="0" y="243137"/>
                    <a:pt x="0" y="226258"/>
                  </a:cubicBezTo>
                  <a:lnTo>
                    <a:pt x="0" y="63639"/>
                  </a:lnTo>
                  <a:cubicBezTo>
                    <a:pt x="0" y="46761"/>
                    <a:pt x="6705" y="30574"/>
                    <a:pt x="18639" y="18639"/>
                  </a:cubicBezTo>
                  <a:cubicBezTo>
                    <a:pt x="30574" y="6705"/>
                    <a:pt x="46761" y="0"/>
                    <a:pt x="63639" y="0"/>
                  </a:cubicBezTo>
                  <a:close/>
                </a:path>
              </a:pathLst>
            </a:custGeom>
            <a:solidFill>
              <a:srgbClr val="B6A77A"/>
            </a:solidFill>
            <a:ln cap="rnd">
              <a:noFill/>
              <a:prstDash val="solid"/>
              <a:round/>
            </a:ln>
          </p:spPr>
        </p:sp>
        <p:sp>
          <p:nvSpPr>
            <p:cNvPr name="TextBox 13" id="13"/>
            <p:cNvSpPr txBox="true"/>
            <p:nvPr/>
          </p:nvSpPr>
          <p:spPr>
            <a:xfrm>
              <a:off x="0" y="-38100"/>
              <a:ext cx="1668044" cy="327997"/>
            </a:xfrm>
            <a:prstGeom prst="rect">
              <a:avLst/>
            </a:prstGeom>
          </p:spPr>
          <p:txBody>
            <a:bodyPr anchor="ctr" rtlCol="false" tIns="57725" lIns="57725" bIns="57725" rIns="57725"/>
            <a:lstStyle/>
            <a:p>
              <a:pPr algn="ctr">
                <a:lnSpc>
                  <a:spcPts val="1959"/>
                </a:lnSpc>
                <a:spcBef>
                  <a:spcPct val="0"/>
                </a:spcBef>
              </a:pPr>
            </a:p>
          </p:txBody>
        </p:sp>
      </p:grpSp>
      <p:sp>
        <p:nvSpPr>
          <p:cNvPr name="Freeform 14" id="14"/>
          <p:cNvSpPr/>
          <p:nvPr/>
        </p:nvSpPr>
        <p:spPr>
          <a:xfrm flipH="false" flipV="false" rot="0">
            <a:off x="7045877" y="6813070"/>
            <a:ext cx="2163543" cy="365835"/>
          </a:xfrm>
          <a:custGeom>
            <a:avLst/>
            <a:gdLst/>
            <a:ahLst/>
            <a:cxnLst/>
            <a:rect r="r" b="b" t="t" l="l"/>
            <a:pathLst>
              <a:path h="365835" w="2163543">
                <a:moveTo>
                  <a:pt x="0" y="0"/>
                </a:moveTo>
                <a:lnTo>
                  <a:pt x="2163543" y="0"/>
                </a:lnTo>
                <a:lnTo>
                  <a:pt x="2163543" y="365835"/>
                </a:lnTo>
                <a:lnTo>
                  <a:pt x="0" y="36583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5" id="15"/>
          <p:cNvSpPr/>
          <p:nvPr/>
        </p:nvSpPr>
        <p:spPr>
          <a:xfrm flipH="false" flipV="false" rot="0">
            <a:off x="8296003" y="-131161"/>
            <a:ext cx="1590077" cy="1590077"/>
          </a:xfrm>
          <a:custGeom>
            <a:avLst/>
            <a:gdLst/>
            <a:ahLst/>
            <a:cxnLst/>
            <a:rect r="r" b="b" t="t" l="l"/>
            <a:pathLst>
              <a:path h="1590077" w="1590077">
                <a:moveTo>
                  <a:pt x="0" y="0"/>
                </a:moveTo>
                <a:lnTo>
                  <a:pt x="1590077" y="0"/>
                </a:lnTo>
                <a:lnTo>
                  <a:pt x="1590077" y="1590077"/>
                </a:lnTo>
                <a:lnTo>
                  <a:pt x="0" y="1590077"/>
                </a:lnTo>
                <a:lnTo>
                  <a:pt x="0" y="0"/>
                </a:lnTo>
                <a:close/>
              </a:path>
            </a:pathLst>
          </a:custGeom>
          <a:blipFill>
            <a:blip r:embed="rId4"/>
            <a:stretch>
              <a:fillRect l="0" t="0" r="0" b="0"/>
            </a:stretch>
          </a:blipFill>
        </p:spPr>
      </p:sp>
      <p:sp>
        <p:nvSpPr>
          <p:cNvPr name="Freeform 16" id="16"/>
          <p:cNvSpPr/>
          <p:nvPr/>
        </p:nvSpPr>
        <p:spPr>
          <a:xfrm flipH="false" flipV="false" rot="0">
            <a:off x="580401" y="1904826"/>
            <a:ext cx="8776034" cy="3407314"/>
          </a:xfrm>
          <a:custGeom>
            <a:avLst/>
            <a:gdLst/>
            <a:ahLst/>
            <a:cxnLst/>
            <a:rect r="r" b="b" t="t" l="l"/>
            <a:pathLst>
              <a:path h="3407314" w="8776034">
                <a:moveTo>
                  <a:pt x="0" y="0"/>
                </a:moveTo>
                <a:lnTo>
                  <a:pt x="8776034" y="0"/>
                </a:lnTo>
                <a:lnTo>
                  <a:pt x="8776034" y="3407314"/>
                </a:lnTo>
                <a:lnTo>
                  <a:pt x="0" y="3407314"/>
                </a:lnTo>
                <a:lnTo>
                  <a:pt x="0" y="0"/>
                </a:lnTo>
                <a:close/>
              </a:path>
            </a:pathLst>
          </a:custGeom>
          <a:blipFill>
            <a:blip r:embed="rId5"/>
            <a:stretch>
              <a:fillRect l="0" t="0" r="0" b="0"/>
            </a:stretch>
          </a:blipFill>
        </p:spPr>
      </p:sp>
      <p:sp>
        <p:nvSpPr>
          <p:cNvPr name="TextBox 17" id="17"/>
          <p:cNvSpPr txBox="true"/>
          <p:nvPr/>
        </p:nvSpPr>
        <p:spPr>
          <a:xfrm rot="0">
            <a:off x="731520" y="435708"/>
            <a:ext cx="4228416" cy="563482"/>
          </a:xfrm>
          <a:prstGeom prst="rect">
            <a:avLst/>
          </a:prstGeom>
        </p:spPr>
        <p:txBody>
          <a:bodyPr anchor="t" rtlCol="false" tIns="0" lIns="0" bIns="0" rIns="0">
            <a:spAutoFit/>
          </a:bodyPr>
          <a:lstStyle/>
          <a:p>
            <a:pPr algn="l">
              <a:lnSpc>
                <a:spcPts val="3945"/>
              </a:lnSpc>
            </a:pPr>
            <a:r>
              <a:rPr lang="en-US" sz="4697">
                <a:solidFill>
                  <a:srgbClr val="FFFFFF"/>
                </a:solidFill>
                <a:latin typeface="Yeseva One"/>
                <a:ea typeface="Yeseva One"/>
                <a:cs typeface="Yeseva One"/>
                <a:sym typeface="Yeseva One"/>
              </a:rPr>
              <a:t>Phương pháp</a:t>
            </a:r>
          </a:p>
        </p:txBody>
      </p:sp>
      <p:sp>
        <p:nvSpPr>
          <p:cNvPr name="TextBox 18" id="18"/>
          <p:cNvSpPr txBox="true"/>
          <p:nvPr/>
        </p:nvSpPr>
        <p:spPr>
          <a:xfrm rot="0">
            <a:off x="580401" y="1450801"/>
            <a:ext cx="4837027" cy="339725"/>
          </a:xfrm>
          <a:prstGeom prst="rect">
            <a:avLst/>
          </a:prstGeom>
        </p:spPr>
        <p:txBody>
          <a:bodyPr anchor="t" rtlCol="false" tIns="0" lIns="0" bIns="0" rIns="0">
            <a:spAutoFit/>
          </a:bodyPr>
          <a:lstStyle/>
          <a:p>
            <a:pPr algn="l">
              <a:lnSpc>
                <a:spcPts val="2499"/>
              </a:lnSpc>
            </a:pPr>
            <a:r>
              <a:rPr lang="en-US" sz="2499">
                <a:solidFill>
                  <a:srgbClr val="000000"/>
                </a:solidFill>
                <a:latin typeface="Yeseva One"/>
                <a:ea typeface="Yeseva One"/>
                <a:cs typeface="Yeseva One"/>
                <a:sym typeface="Yeseva One"/>
              </a:rPr>
              <a:t>Up-convolution</a:t>
            </a:r>
          </a:p>
        </p:txBody>
      </p:sp>
      <p:sp>
        <p:nvSpPr>
          <p:cNvPr name="TextBox 19" id="19"/>
          <p:cNvSpPr txBox="true"/>
          <p:nvPr/>
        </p:nvSpPr>
        <p:spPr>
          <a:xfrm rot="0">
            <a:off x="9351042" y="6980468"/>
            <a:ext cx="402558" cy="349249"/>
          </a:xfrm>
          <a:prstGeom prst="rect">
            <a:avLst/>
          </a:prstGeom>
        </p:spPr>
        <p:txBody>
          <a:bodyPr anchor="t" rtlCol="false" tIns="0" lIns="0" bIns="0" rIns="0">
            <a:spAutoFit/>
          </a:bodyPr>
          <a:lstStyle/>
          <a:p>
            <a:pPr algn="ctr">
              <a:lnSpc>
                <a:spcPts val="2800"/>
              </a:lnSpc>
            </a:pPr>
            <a:r>
              <a:rPr lang="en-US" sz="2000" b="true">
                <a:solidFill>
                  <a:srgbClr val="000000"/>
                </a:solidFill>
                <a:latin typeface="Canva Sans Bold"/>
                <a:ea typeface="Canva Sans Bold"/>
                <a:cs typeface="Canva Sans Bold"/>
                <a:sym typeface="Canva Sans Bold"/>
              </a:rPr>
              <a:t>34  </a:t>
            </a:r>
          </a:p>
        </p:txBody>
      </p:sp>
      <p:sp>
        <p:nvSpPr>
          <p:cNvPr name="TextBox 20" id="20"/>
          <p:cNvSpPr txBox="true"/>
          <p:nvPr/>
        </p:nvSpPr>
        <p:spPr>
          <a:xfrm rot="0">
            <a:off x="7208863" y="1561925"/>
            <a:ext cx="2174281" cy="228600"/>
          </a:xfrm>
          <a:prstGeom prst="rect">
            <a:avLst/>
          </a:prstGeom>
        </p:spPr>
        <p:txBody>
          <a:bodyPr anchor="t" rtlCol="false" tIns="0" lIns="0" bIns="0" rIns="0">
            <a:spAutoFit/>
          </a:bodyPr>
          <a:lstStyle/>
          <a:p>
            <a:pPr algn="just">
              <a:lnSpc>
                <a:spcPts val="1949"/>
              </a:lnSpc>
            </a:pPr>
            <a:r>
              <a:rPr lang="en-US" sz="1499" i="true">
                <a:solidFill>
                  <a:srgbClr val="000000"/>
                </a:solidFill>
                <a:latin typeface="Playfair Display Italics"/>
                <a:ea typeface="Playfair Display Italics"/>
                <a:cs typeface="Playfair Display Italics"/>
                <a:sym typeface="Playfair Display Italics"/>
              </a:rPr>
              <a:t>(Hình 4: Up-convolution)</a:t>
            </a:r>
          </a:p>
        </p:txBody>
      </p:sp>
      <p:sp>
        <p:nvSpPr>
          <p:cNvPr name="TextBox 21" id="21"/>
          <p:cNvSpPr txBox="true"/>
          <p:nvPr/>
        </p:nvSpPr>
        <p:spPr>
          <a:xfrm rot="0">
            <a:off x="580401" y="5493644"/>
            <a:ext cx="8776034" cy="1424941"/>
          </a:xfrm>
          <a:prstGeom prst="rect">
            <a:avLst/>
          </a:prstGeom>
        </p:spPr>
        <p:txBody>
          <a:bodyPr anchor="t" rtlCol="false" tIns="0" lIns="0" bIns="0" rIns="0">
            <a:spAutoFit/>
          </a:bodyPr>
          <a:lstStyle/>
          <a:p>
            <a:pPr algn="l" marL="431792" indent="-215896" lvl="1">
              <a:lnSpc>
                <a:spcPts val="2879"/>
              </a:lnSpc>
              <a:buFont typeface="Arial"/>
              <a:buChar char="•"/>
            </a:pPr>
            <a:r>
              <a:rPr lang="en-US" sz="1999">
                <a:solidFill>
                  <a:srgbClr val="000000"/>
                </a:solidFill>
                <a:latin typeface="Playfair Display"/>
                <a:ea typeface="Playfair Display"/>
                <a:cs typeface="Playfair Display"/>
                <a:sym typeface="Playfair Display"/>
              </a:rPr>
              <a:t>Trên thực tế, nó được xác định bởi số bộ lọc được sử dụng trong lớp tích chập.</a:t>
            </a:r>
          </a:p>
          <a:p>
            <a:pPr algn="l" marL="431792" indent="-215896" lvl="1">
              <a:lnSpc>
                <a:spcPts val="2879"/>
              </a:lnSpc>
              <a:buFont typeface="Arial"/>
              <a:buChar char="•"/>
            </a:pPr>
            <a:r>
              <a:rPr lang="en-US" sz="1999">
                <a:solidFill>
                  <a:srgbClr val="000000"/>
                </a:solidFill>
                <a:latin typeface="Playfair Display"/>
                <a:ea typeface="Playfair Display"/>
                <a:cs typeface="Playfair Display"/>
                <a:sym typeface="Playfair Display"/>
              </a:rPr>
              <a:t>Nếu 64 bộ lọc được áp dụng trên đầu vào, với mỗi bộ lọc cố gắng trích xuất một tính năng khác nhau, 64 bản đồ tính năng cũng được tạo ra.</a:t>
            </a:r>
          </a:p>
        </p:txBody>
      </p:sp>
    </p:spTree>
  </p:cSld>
  <p:clrMapOvr>
    <a:masterClrMapping/>
  </p:clrMapOvr>
</p:sld>
</file>

<file path=ppt/slides/slide31.xml><?xml version="1.0" encoding="utf-8"?>
<p:sld xmlns:p="http://schemas.openxmlformats.org/presentationml/2006/main" xmlns:a="http://schemas.openxmlformats.org/drawingml/2006/main" xmlns:r="http://schemas.openxmlformats.org/officeDocument/2006/relationships">
  <p:cSld>
    <p:bg>
      <p:bgPr>
        <a:solidFill>
          <a:srgbClr val="F9F5F0"/>
        </a:solidFill>
      </p:bgPr>
    </p:bg>
    <p:spTree>
      <p:nvGrpSpPr>
        <p:cNvPr id="1" name=""/>
        <p:cNvGrpSpPr/>
        <p:nvPr/>
      </p:nvGrpSpPr>
      <p:grpSpPr>
        <a:xfrm>
          <a:off x="0" y="0"/>
          <a:ext cx="0" cy="0"/>
          <a:chOff x="0" y="0"/>
          <a:chExt cx="0" cy="0"/>
        </a:xfrm>
      </p:grpSpPr>
      <p:grpSp>
        <p:nvGrpSpPr>
          <p:cNvPr name="Group 2" id="2"/>
          <p:cNvGrpSpPr/>
          <p:nvPr/>
        </p:nvGrpSpPr>
        <p:grpSpPr>
          <a:xfrm rot="0">
            <a:off x="-946993" y="6049512"/>
            <a:ext cx="2258786" cy="2258786"/>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4991A">
                <a:alpha val="14902"/>
              </a:srgbClr>
            </a:solidFill>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1959"/>
                </a:lnSpc>
              </a:pPr>
            </a:p>
          </p:txBody>
        </p:sp>
      </p:grpSp>
      <p:grpSp>
        <p:nvGrpSpPr>
          <p:cNvPr name="Group 5" id="5"/>
          <p:cNvGrpSpPr/>
          <p:nvPr/>
        </p:nvGrpSpPr>
        <p:grpSpPr>
          <a:xfrm rot="0">
            <a:off x="8227042" y="-846085"/>
            <a:ext cx="2258786" cy="2258786"/>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4991A">
                <a:alpha val="14902"/>
              </a:srgbClr>
            </a:solidFill>
          </p:spPr>
        </p:sp>
        <p:sp>
          <p:nvSpPr>
            <p:cNvPr name="TextBox 7" id="7"/>
            <p:cNvSpPr txBox="true"/>
            <p:nvPr/>
          </p:nvSpPr>
          <p:spPr>
            <a:xfrm>
              <a:off x="76200" y="38100"/>
              <a:ext cx="660400" cy="698500"/>
            </a:xfrm>
            <a:prstGeom prst="rect">
              <a:avLst/>
            </a:prstGeom>
          </p:spPr>
          <p:txBody>
            <a:bodyPr anchor="ctr" rtlCol="false" tIns="50800" lIns="50800" bIns="50800" rIns="50800"/>
            <a:lstStyle/>
            <a:p>
              <a:pPr algn="ctr">
                <a:lnSpc>
                  <a:spcPts val="1959"/>
                </a:lnSpc>
              </a:pPr>
            </a:p>
          </p:txBody>
        </p:sp>
      </p:grpSp>
      <p:grpSp>
        <p:nvGrpSpPr>
          <p:cNvPr name="Group 8" id="8"/>
          <p:cNvGrpSpPr/>
          <p:nvPr/>
        </p:nvGrpSpPr>
        <p:grpSpPr>
          <a:xfrm rot="0">
            <a:off x="649289" y="378225"/>
            <a:ext cx="4425848" cy="831988"/>
            <a:chOff x="0" y="0"/>
            <a:chExt cx="1505222" cy="282957"/>
          </a:xfrm>
        </p:grpSpPr>
        <p:sp>
          <p:nvSpPr>
            <p:cNvPr name="Freeform 9" id="9"/>
            <p:cNvSpPr/>
            <p:nvPr/>
          </p:nvSpPr>
          <p:spPr>
            <a:xfrm flipH="false" flipV="false" rot="0">
              <a:off x="0" y="0"/>
              <a:ext cx="1505222" cy="282957"/>
            </a:xfrm>
            <a:custGeom>
              <a:avLst/>
              <a:gdLst/>
              <a:ahLst/>
              <a:cxnLst/>
              <a:rect r="r" b="b" t="t" l="l"/>
              <a:pathLst>
                <a:path h="282957" w="1505222">
                  <a:moveTo>
                    <a:pt x="62973" y="0"/>
                  </a:moveTo>
                  <a:lnTo>
                    <a:pt x="1442249" y="0"/>
                  </a:lnTo>
                  <a:cubicBezTo>
                    <a:pt x="1458951" y="0"/>
                    <a:pt x="1474968" y="6635"/>
                    <a:pt x="1486778" y="18444"/>
                  </a:cubicBezTo>
                  <a:cubicBezTo>
                    <a:pt x="1498588" y="30254"/>
                    <a:pt x="1505222" y="46272"/>
                    <a:pt x="1505222" y="62973"/>
                  </a:cubicBezTo>
                  <a:lnTo>
                    <a:pt x="1505222" y="219984"/>
                  </a:lnTo>
                  <a:cubicBezTo>
                    <a:pt x="1505222" y="254763"/>
                    <a:pt x="1477028" y="282957"/>
                    <a:pt x="1442249" y="282957"/>
                  </a:cubicBezTo>
                  <a:lnTo>
                    <a:pt x="62973" y="282957"/>
                  </a:lnTo>
                  <a:cubicBezTo>
                    <a:pt x="46272" y="282957"/>
                    <a:pt x="30254" y="276323"/>
                    <a:pt x="18444" y="264513"/>
                  </a:cubicBezTo>
                  <a:cubicBezTo>
                    <a:pt x="6635" y="252703"/>
                    <a:pt x="0" y="236686"/>
                    <a:pt x="0" y="219984"/>
                  </a:cubicBezTo>
                  <a:lnTo>
                    <a:pt x="0" y="62973"/>
                  </a:lnTo>
                  <a:cubicBezTo>
                    <a:pt x="0" y="46272"/>
                    <a:pt x="6635" y="30254"/>
                    <a:pt x="18444" y="18444"/>
                  </a:cubicBezTo>
                  <a:cubicBezTo>
                    <a:pt x="30254" y="6635"/>
                    <a:pt x="46272" y="0"/>
                    <a:pt x="62973" y="0"/>
                  </a:cubicBezTo>
                  <a:close/>
                </a:path>
              </a:pathLst>
            </a:custGeom>
            <a:solidFill>
              <a:srgbClr val="321313"/>
            </a:solidFill>
          </p:spPr>
        </p:sp>
        <p:sp>
          <p:nvSpPr>
            <p:cNvPr name="TextBox 10" id="10"/>
            <p:cNvSpPr txBox="true"/>
            <p:nvPr/>
          </p:nvSpPr>
          <p:spPr>
            <a:xfrm>
              <a:off x="0" y="-38100"/>
              <a:ext cx="1505222" cy="321057"/>
            </a:xfrm>
            <a:prstGeom prst="rect">
              <a:avLst/>
            </a:prstGeom>
          </p:spPr>
          <p:txBody>
            <a:bodyPr anchor="ctr" rtlCol="false" tIns="57725" lIns="57725" bIns="57725" rIns="57725"/>
            <a:lstStyle/>
            <a:p>
              <a:pPr algn="ctr">
                <a:lnSpc>
                  <a:spcPts val="1959"/>
                </a:lnSpc>
                <a:spcBef>
                  <a:spcPct val="0"/>
                </a:spcBef>
              </a:pPr>
            </a:p>
          </p:txBody>
        </p:sp>
      </p:grpSp>
      <p:grpSp>
        <p:nvGrpSpPr>
          <p:cNvPr name="Group 11" id="11"/>
          <p:cNvGrpSpPr/>
          <p:nvPr/>
        </p:nvGrpSpPr>
        <p:grpSpPr>
          <a:xfrm rot="0">
            <a:off x="580401" y="283308"/>
            <a:ext cx="4379535" cy="761140"/>
            <a:chOff x="0" y="0"/>
            <a:chExt cx="1668044" cy="289897"/>
          </a:xfrm>
        </p:grpSpPr>
        <p:sp>
          <p:nvSpPr>
            <p:cNvPr name="Freeform 12" id="12"/>
            <p:cNvSpPr/>
            <p:nvPr/>
          </p:nvSpPr>
          <p:spPr>
            <a:xfrm flipH="false" flipV="false" rot="0">
              <a:off x="0" y="0"/>
              <a:ext cx="1668044" cy="289897"/>
            </a:xfrm>
            <a:custGeom>
              <a:avLst/>
              <a:gdLst/>
              <a:ahLst/>
              <a:cxnLst/>
              <a:rect r="r" b="b" t="t" l="l"/>
              <a:pathLst>
                <a:path h="289897" w="1668044">
                  <a:moveTo>
                    <a:pt x="63639" y="0"/>
                  </a:moveTo>
                  <a:lnTo>
                    <a:pt x="1604405" y="0"/>
                  </a:lnTo>
                  <a:cubicBezTo>
                    <a:pt x="1639552" y="0"/>
                    <a:pt x="1668044" y="28492"/>
                    <a:pt x="1668044" y="63639"/>
                  </a:cubicBezTo>
                  <a:lnTo>
                    <a:pt x="1668044" y="226258"/>
                  </a:lnTo>
                  <a:cubicBezTo>
                    <a:pt x="1668044" y="243137"/>
                    <a:pt x="1661339" y="259323"/>
                    <a:pt x="1649405" y="271258"/>
                  </a:cubicBezTo>
                  <a:cubicBezTo>
                    <a:pt x="1637470" y="283193"/>
                    <a:pt x="1621283" y="289897"/>
                    <a:pt x="1604405" y="289897"/>
                  </a:cubicBezTo>
                  <a:lnTo>
                    <a:pt x="63639" y="289897"/>
                  </a:lnTo>
                  <a:cubicBezTo>
                    <a:pt x="46761" y="289897"/>
                    <a:pt x="30574" y="283193"/>
                    <a:pt x="18639" y="271258"/>
                  </a:cubicBezTo>
                  <a:cubicBezTo>
                    <a:pt x="6705" y="259323"/>
                    <a:pt x="0" y="243137"/>
                    <a:pt x="0" y="226258"/>
                  </a:cubicBezTo>
                  <a:lnTo>
                    <a:pt x="0" y="63639"/>
                  </a:lnTo>
                  <a:cubicBezTo>
                    <a:pt x="0" y="46761"/>
                    <a:pt x="6705" y="30574"/>
                    <a:pt x="18639" y="18639"/>
                  </a:cubicBezTo>
                  <a:cubicBezTo>
                    <a:pt x="30574" y="6705"/>
                    <a:pt x="46761" y="0"/>
                    <a:pt x="63639" y="0"/>
                  </a:cubicBezTo>
                  <a:close/>
                </a:path>
              </a:pathLst>
            </a:custGeom>
            <a:solidFill>
              <a:srgbClr val="B6A77A"/>
            </a:solidFill>
            <a:ln cap="rnd">
              <a:noFill/>
              <a:prstDash val="solid"/>
              <a:round/>
            </a:ln>
          </p:spPr>
        </p:sp>
        <p:sp>
          <p:nvSpPr>
            <p:cNvPr name="TextBox 13" id="13"/>
            <p:cNvSpPr txBox="true"/>
            <p:nvPr/>
          </p:nvSpPr>
          <p:spPr>
            <a:xfrm>
              <a:off x="0" y="-38100"/>
              <a:ext cx="1668044" cy="327997"/>
            </a:xfrm>
            <a:prstGeom prst="rect">
              <a:avLst/>
            </a:prstGeom>
          </p:spPr>
          <p:txBody>
            <a:bodyPr anchor="ctr" rtlCol="false" tIns="57725" lIns="57725" bIns="57725" rIns="57725"/>
            <a:lstStyle/>
            <a:p>
              <a:pPr algn="ctr">
                <a:lnSpc>
                  <a:spcPts val="1959"/>
                </a:lnSpc>
                <a:spcBef>
                  <a:spcPct val="0"/>
                </a:spcBef>
              </a:pPr>
            </a:p>
          </p:txBody>
        </p:sp>
      </p:grpSp>
      <p:sp>
        <p:nvSpPr>
          <p:cNvPr name="Freeform 14" id="14"/>
          <p:cNvSpPr/>
          <p:nvPr/>
        </p:nvSpPr>
        <p:spPr>
          <a:xfrm flipH="false" flipV="false" rot="0">
            <a:off x="7045877" y="6813070"/>
            <a:ext cx="2163543" cy="365835"/>
          </a:xfrm>
          <a:custGeom>
            <a:avLst/>
            <a:gdLst/>
            <a:ahLst/>
            <a:cxnLst/>
            <a:rect r="r" b="b" t="t" l="l"/>
            <a:pathLst>
              <a:path h="365835" w="2163543">
                <a:moveTo>
                  <a:pt x="0" y="0"/>
                </a:moveTo>
                <a:lnTo>
                  <a:pt x="2163543" y="0"/>
                </a:lnTo>
                <a:lnTo>
                  <a:pt x="2163543" y="365835"/>
                </a:lnTo>
                <a:lnTo>
                  <a:pt x="0" y="36583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5" id="15"/>
          <p:cNvSpPr/>
          <p:nvPr/>
        </p:nvSpPr>
        <p:spPr>
          <a:xfrm flipH="false" flipV="false" rot="0">
            <a:off x="8296003" y="-131161"/>
            <a:ext cx="1590077" cy="1590077"/>
          </a:xfrm>
          <a:custGeom>
            <a:avLst/>
            <a:gdLst/>
            <a:ahLst/>
            <a:cxnLst/>
            <a:rect r="r" b="b" t="t" l="l"/>
            <a:pathLst>
              <a:path h="1590077" w="1590077">
                <a:moveTo>
                  <a:pt x="0" y="0"/>
                </a:moveTo>
                <a:lnTo>
                  <a:pt x="1590077" y="0"/>
                </a:lnTo>
                <a:lnTo>
                  <a:pt x="1590077" y="1590077"/>
                </a:lnTo>
                <a:lnTo>
                  <a:pt x="0" y="1590077"/>
                </a:lnTo>
                <a:lnTo>
                  <a:pt x="0" y="0"/>
                </a:lnTo>
                <a:close/>
              </a:path>
            </a:pathLst>
          </a:custGeom>
          <a:blipFill>
            <a:blip r:embed="rId4"/>
            <a:stretch>
              <a:fillRect l="0" t="0" r="0" b="0"/>
            </a:stretch>
          </a:blipFill>
        </p:spPr>
      </p:sp>
      <p:sp>
        <p:nvSpPr>
          <p:cNvPr name="TextBox 16" id="16"/>
          <p:cNvSpPr txBox="true"/>
          <p:nvPr/>
        </p:nvSpPr>
        <p:spPr>
          <a:xfrm rot="0">
            <a:off x="731520" y="435708"/>
            <a:ext cx="4228416" cy="563482"/>
          </a:xfrm>
          <a:prstGeom prst="rect">
            <a:avLst/>
          </a:prstGeom>
        </p:spPr>
        <p:txBody>
          <a:bodyPr anchor="t" rtlCol="false" tIns="0" lIns="0" bIns="0" rIns="0">
            <a:spAutoFit/>
          </a:bodyPr>
          <a:lstStyle/>
          <a:p>
            <a:pPr algn="l">
              <a:lnSpc>
                <a:spcPts val="3945"/>
              </a:lnSpc>
            </a:pPr>
            <a:r>
              <a:rPr lang="en-US" sz="4697">
                <a:solidFill>
                  <a:srgbClr val="FFFFFF"/>
                </a:solidFill>
                <a:latin typeface="Yeseva One"/>
                <a:ea typeface="Yeseva One"/>
                <a:cs typeface="Yeseva One"/>
                <a:sym typeface="Yeseva One"/>
              </a:rPr>
              <a:t>Phương pháp</a:t>
            </a:r>
          </a:p>
        </p:txBody>
      </p:sp>
      <p:sp>
        <p:nvSpPr>
          <p:cNvPr name="TextBox 17" id="17"/>
          <p:cNvSpPr txBox="true"/>
          <p:nvPr/>
        </p:nvSpPr>
        <p:spPr>
          <a:xfrm rot="0">
            <a:off x="580401" y="1450801"/>
            <a:ext cx="4837027" cy="339725"/>
          </a:xfrm>
          <a:prstGeom prst="rect">
            <a:avLst/>
          </a:prstGeom>
        </p:spPr>
        <p:txBody>
          <a:bodyPr anchor="t" rtlCol="false" tIns="0" lIns="0" bIns="0" rIns="0">
            <a:spAutoFit/>
          </a:bodyPr>
          <a:lstStyle/>
          <a:p>
            <a:pPr algn="l">
              <a:lnSpc>
                <a:spcPts val="2499"/>
              </a:lnSpc>
            </a:pPr>
            <a:r>
              <a:rPr lang="en-US" sz="2499">
                <a:solidFill>
                  <a:srgbClr val="000000"/>
                </a:solidFill>
                <a:latin typeface="Yeseva One"/>
                <a:ea typeface="Yeseva One"/>
                <a:cs typeface="Yeseva One"/>
                <a:sym typeface="Yeseva One"/>
              </a:rPr>
              <a:t>Skip Connection</a:t>
            </a:r>
          </a:p>
        </p:txBody>
      </p:sp>
      <p:sp>
        <p:nvSpPr>
          <p:cNvPr name="TextBox 18" id="18"/>
          <p:cNvSpPr txBox="true"/>
          <p:nvPr/>
        </p:nvSpPr>
        <p:spPr>
          <a:xfrm rot="0">
            <a:off x="9351042" y="6980468"/>
            <a:ext cx="402558" cy="349249"/>
          </a:xfrm>
          <a:prstGeom prst="rect">
            <a:avLst/>
          </a:prstGeom>
        </p:spPr>
        <p:txBody>
          <a:bodyPr anchor="t" rtlCol="false" tIns="0" lIns="0" bIns="0" rIns="0">
            <a:spAutoFit/>
          </a:bodyPr>
          <a:lstStyle/>
          <a:p>
            <a:pPr algn="ctr">
              <a:lnSpc>
                <a:spcPts val="2800"/>
              </a:lnSpc>
            </a:pPr>
            <a:r>
              <a:rPr lang="en-US" sz="2000" b="true">
                <a:solidFill>
                  <a:srgbClr val="000000"/>
                </a:solidFill>
                <a:latin typeface="Canva Sans Bold"/>
                <a:ea typeface="Canva Sans Bold"/>
                <a:cs typeface="Canva Sans Bold"/>
                <a:sym typeface="Canva Sans Bold"/>
              </a:rPr>
              <a:t>35  </a:t>
            </a:r>
          </a:p>
        </p:txBody>
      </p:sp>
      <p:sp>
        <p:nvSpPr>
          <p:cNvPr name="TextBox 19" id="19"/>
          <p:cNvSpPr txBox="true"/>
          <p:nvPr/>
        </p:nvSpPr>
        <p:spPr>
          <a:xfrm rot="0">
            <a:off x="571919" y="1923876"/>
            <a:ext cx="8776034" cy="5115181"/>
          </a:xfrm>
          <a:prstGeom prst="rect">
            <a:avLst/>
          </a:prstGeom>
        </p:spPr>
        <p:txBody>
          <a:bodyPr anchor="t" rtlCol="false" tIns="0" lIns="0" bIns="0" rIns="0">
            <a:spAutoFit/>
          </a:bodyPr>
          <a:lstStyle/>
          <a:p>
            <a:pPr algn="just" marL="474971" indent="-237486" lvl="1">
              <a:lnSpc>
                <a:spcPts val="3387"/>
              </a:lnSpc>
              <a:buFont typeface="Arial"/>
              <a:buChar char="•"/>
            </a:pPr>
            <a:r>
              <a:rPr lang="en-US" sz="2199">
                <a:solidFill>
                  <a:srgbClr val="000000"/>
                </a:solidFill>
                <a:latin typeface="Playfair Display"/>
                <a:ea typeface="Playfair Display"/>
                <a:cs typeface="Playfair Display"/>
                <a:sym typeface="Playfair Display"/>
              </a:rPr>
              <a:t>Skip connection đóng vai trò quan trọng trong hiệu quả của        U-Net.</a:t>
            </a:r>
          </a:p>
          <a:p>
            <a:pPr algn="just" marL="474971" indent="-237486" lvl="1">
              <a:lnSpc>
                <a:spcPts val="3387"/>
              </a:lnSpc>
              <a:buFont typeface="Arial"/>
              <a:buChar char="•"/>
            </a:pPr>
            <a:r>
              <a:rPr lang="en-US" sz="2199">
                <a:solidFill>
                  <a:srgbClr val="000000"/>
                </a:solidFill>
                <a:latin typeface="Playfair Display"/>
                <a:ea typeface="Playfair Display"/>
                <a:cs typeface="Playfair Display"/>
                <a:sym typeface="Playfair Display"/>
              </a:rPr>
              <a:t>Bằng cách hợp nhất trực tiếp các bản đồ đặc trưng từ </a:t>
            </a:r>
            <a:r>
              <a:rPr lang="en-US" b="true" sz="2199">
                <a:solidFill>
                  <a:srgbClr val="000000"/>
                </a:solidFill>
                <a:latin typeface="Playfair Display Bold"/>
                <a:ea typeface="Playfair Display Bold"/>
                <a:cs typeface="Playfair Display Bold"/>
                <a:sym typeface="Playfair Display Bold"/>
              </a:rPr>
              <a:t>Contraction path</a:t>
            </a:r>
            <a:r>
              <a:rPr lang="en-US" sz="2199">
                <a:solidFill>
                  <a:srgbClr val="000000"/>
                </a:solidFill>
                <a:latin typeface="Playfair Display"/>
                <a:ea typeface="Playfair Display"/>
                <a:cs typeface="Playfair Display"/>
                <a:sym typeface="Playfair Display"/>
              </a:rPr>
              <a:t> với các bản đồ từ </a:t>
            </a:r>
            <a:r>
              <a:rPr lang="en-US" b="true" sz="2199">
                <a:solidFill>
                  <a:srgbClr val="000000"/>
                </a:solidFill>
                <a:latin typeface="Playfair Display Bold"/>
                <a:ea typeface="Playfair Display Bold"/>
                <a:cs typeface="Playfair Display Bold"/>
                <a:sym typeface="Playfair Display Bold"/>
              </a:rPr>
              <a:t>Expanding path</a:t>
            </a:r>
            <a:r>
              <a:rPr lang="en-US" sz="2199">
                <a:solidFill>
                  <a:srgbClr val="000000"/>
                </a:solidFill>
                <a:latin typeface="Playfair Display"/>
                <a:ea typeface="Playfair Display"/>
                <a:cs typeface="Playfair Display"/>
                <a:sym typeface="Playfair Display"/>
              </a:rPr>
              <a:t>, U-Net tích hợp chi tiết cấp thấp với thông tin ngữ cảnh cấp cao trên toàn mạng.</a:t>
            </a:r>
          </a:p>
          <a:p>
            <a:pPr algn="just" marL="474971" indent="-237486" lvl="1">
              <a:lnSpc>
                <a:spcPts val="3387"/>
              </a:lnSpc>
              <a:buFont typeface="Arial"/>
              <a:buChar char="•"/>
            </a:pPr>
            <a:r>
              <a:rPr lang="en-US" sz="2199">
                <a:solidFill>
                  <a:srgbClr val="000000"/>
                </a:solidFill>
                <a:latin typeface="Playfair Display"/>
                <a:ea typeface="Playfair Display"/>
                <a:cs typeface="Playfair Display"/>
                <a:sym typeface="Playfair Display"/>
              </a:rPr>
              <a:t>Khôi phục hệ thống phân cấp không gian:</a:t>
            </a:r>
          </a:p>
          <a:p>
            <a:pPr algn="just" marL="949943" indent="-316648" lvl="2">
              <a:lnSpc>
                <a:spcPts val="3387"/>
              </a:lnSpc>
              <a:buFont typeface="Arial"/>
              <a:buChar char="⚬"/>
            </a:pPr>
            <a:r>
              <a:rPr lang="en-US" sz="2199">
                <a:solidFill>
                  <a:srgbClr val="000000"/>
                </a:solidFill>
                <a:latin typeface="Playfair Display"/>
                <a:ea typeface="Playfair Display"/>
                <a:cs typeface="Playfair Display"/>
                <a:sym typeface="Playfair Display"/>
              </a:rPr>
              <a:t>Cho phép U-Net kết hợp các tính năng có độ phân giải cao từ </a:t>
            </a:r>
            <a:r>
              <a:rPr lang="en-US" b="true" sz="2199">
                <a:solidFill>
                  <a:srgbClr val="000000"/>
                </a:solidFill>
                <a:latin typeface="Playfair Display Bold"/>
                <a:ea typeface="Playfair Display Bold"/>
                <a:cs typeface="Playfair Display Bold"/>
                <a:sym typeface="Playfair Display Bold"/>
              </a:rPr>
              <a:t>Contracting path</a:t>
            </a:r>
            <a:r>
              <a:rPr lang="en-US" sz="2199">
                <a:solidFill>
                  <a:srgbClr val="000000"/>
                </a:solidFill>
                <a:latin typeface="Playfair Display"/>
                <a:ea typeface="Playfair Display"/>
                <a:cs typeface="Playfair Display"/>
                <a:sym typeface="Playfair Display"/>
              </a:rPr>
              <a:t> với các đầu ra được lấy mẫu lại từ </a:t>
            </a:r>
            <a:r>
              <a:rPr lang="en-US" b="true" sz="2199">
                <a:solidFill>
                  <a:srgbClr val="000000"/>
                </a:solidFill>
                <a:latin typeface="Playfair Display Bold"/>
                <a:ea typeface="Playfair Display Bold"/>
                <a:cs typeface="Playfair Display Bold"/>
                <a:sym typeface="Playfair Display Bold"/>
              </a:rPr>
              <a:t>Expanding path</a:t>
            </a:r>
            <a:r>
              <a:rPr lang="en-US" sz="2199">
                <a:solidFill>
                  <a:srgbClr val="000000"/>
                </a:solidFill>
                <a:latin typeface="Playfair Display"/>
                <a:ea typeface="Playfair Display"/>
                <a:cs typeface="Playfair Display"/>
                <a:sym typeface="Playfair Display"/>
              </a:rPr>
              <a:t>.</a:t>
            </a:r>
          </a:p>
          <a:p>
            <a:pPr algn="just" marL="949943" indent="-316648" lvl="2">
              <a:lnSpc>
                <a:spcPts val="3387"/>
              </a:lnSpc>
              <a:buFont typeface="Arial"/>
              <a:buChar char="⚬"/>
            </a:pPr>
            <a:r>
              <a:rPr lang="en-US" sz="2199">
                <a:solidFill>
                  <a:srgbClr val="000000"/>
                </a:solidFill>
                <a:latin typeface="Playfair Display"/>
                <a:ea typeface="Playfair Display"/>
                <a:cs typeface="Playfair Display"/>
                <a:sym typeface="Playfair Display"/>
              </a:rPr>
              <a:t>Sự tích hợp này hỗ trợ khôi phục hệ thống phân cấp không gian có thể bị mất trong quá trình hoạt động gộp trong giai đoạn contracting.</a:t>
            </a:r>
          </a:p>
        </p:txBody>
      </p:sp>
    </p:spTree>
  </p:cSld>
  <p:clrMapOvr>
    <a:masterClrMapping/>
  </p:clrMapOvr>
</p:sld>
</file>

<file path=ppt/slides/slide32.xml><?xml version="1.0" encoding="utf-8"?>
<p:sld xmlns:p="http://schemas.openxmlformats.org/presentationml/2006/main" xmlns:a="http://schemas.openxmlformats.org/drawingml/2006/main" xmlns:r="http://schemas.openxmlformats.org/officeDocument/2006/relationships">
  <p:cSld>
    <p:bg>
      <p:bgPr>
        <a:solidFill>
          <a:srgbClr val="F9F5F0"/>
        </a:solidFill>
      </p:bgPr>
    </p:bg>
    <p:spTree>
      <p:nvGrpSpPr>
        <p:cNvPr id="1" name=""/>
        <p:cNvGrpSpPr/>
        <p:nvPr/>
      </p:nvGrpSpPr>
      <p:grpSpPr>
        <a:xfrm>
          <a:off x="0" y="0"/>
          <a:ext cx="0" cy="0"/>
          <a:chOff x="0" y="0"/>
          <a:chExt cx="0" cy="0"/>
        </a:xfrm>
      </p:grpSpPr>
      <p:grpSp>
        <p:nvGrpSpPr>
          <p:cNvPr name="Group 2" id="2"/>
          <p:cNvGrpSpPr/>
          <p:nvPr/>
        </p:nvGrpSpPr>
        <p:grpSpPr>
          <a:xfrm rot="0">
            <a:off x="-946993" y="6049512"/>
            <a:ext cx="2258786" cy="2258786"/>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4991A">
                <a:alpha val="14902"/>
              </a:srgbClr>
            </a:solidFill>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1959"/>
                </a:lnSpc>
              </a:pPr>
            </a:p>
          </p:txBody>
        </p:sp>
      </p:grpSp>
      <p:grpSp>
        <p:nvGrpSpPr>
          <p:cNvPr name="Group 5" id="5"/>
          <p:cNvGrpSpPr/>
          <p:nvPr/>
        </p:nvGrpSpPr>
        <p:grpSpPr>
          <a:xfrm rot="0">
            <a:off x="8227042" y="-846085"/>
            <a:ext cx="2258786" cy="2258786"/>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4991A">
                <a:alpha val="14902"/>
              </a:srgbClr>
            </a:solidFill>
          </p:spPr>
        </p:sp>
        <p:sp>
          <p:nvSpPr>
            <p:cNvPr name="TextBox 7" id="7"/>
            <p:cNvSpPr txBox="true"/>
            <p:nvPr/>
          </p:nvSpPr>
          <p:spPr>
            <a:xfrm>
              <a:off x="76200" y="38100"/>
              <a:ext cx="660400" cy="698500"/>
            </a:xfrm>
            <a:prstGeom prst="rect">
              <a:avLst/>
            </a:prstGeom>
          </p:spPr>
          <p:txBody>
            <a:bodyPr anchor="ctr" rtlCol="false" tIns="50800" lIns="50800" bIns="50800" rIns="50800"/>
            <a:lstStyle/>
            <a:p>
              <a:pPr algn="ctr">
                <a:lnSpc>
                  <a:spcPts val="1959"/>
                </a:lnSpc>
              </a:pPr>
            </a:p>
          </p:txBody>
        </p:sp>
      </p:grpSp>
      <p:grpSp>
        <p:nvGrpSpPr>
          <p:cNvPr name="Group 8" id="8"/>
          <p:cNvGrpSpPr/>
          <p:nvPr/>
        </p:nvGrpSpPr>
        <p:grpSpPr>
          <a:xfrm rot="0">
            <a:off x="649289" y="378225"/>
            <a:ext cx="4425848" cy="831988"/>
            <a:chOff x="0" y="0"/>
            <a:chExt cx="1505222" cy="282957"/>
          </a:xfrm>
        </p:grpSpPr>
        <p:sp>
          <p:nvSpPr>
            <p:cNvPr name="Freeform 9" id="9"/>
            <p:cNvSpPr/>
            <p:nvPr/>
          </p:nvSpPr>
          <p:spPr>
            <a:xfrm flipH="false" flipV="false" rot="0">
              <a:off x="0" y="0"/>
              <a:ext cx="1505222" cy="282957"/>
            </a:xfrm>
            <a:custGeom>
              <a:avLst/>
              <a:gdLst/>
              <a:ahLst/>
              <a:cxnLst/>
              <a:rect r="r" b="b" t="t" l="l"/>
              <a:pathLst>
                <a:path h="282957" w="1505222">
                  <a:moveTo>
                    <a:pt x="62973" y="0"/>
                  </a:moveTo>
                  <a:lnTo>
                    <a:pt x="1442249" y="0"/>
                  </a:lnTo>
                  <a:cubicBezTo>
                    <a:pt x="1458951" y="0"/>
                    <a:pt x="1474968" y="6635"/>
                    <a:pt x="1486778" y="18444"/>
                  </a:cubicBezTo>
                  <a:cubicBezTo>
                    <a:pt x="1498588" y="30254"/>
                    <a:pt x="1505222" y="46272"/>
                    <a:pt x="1505222" y="62973"/>
                  </a:cubicBezTo>
                  <a:lnTo>
                    <a:pt x="1505222" y="219984"/>
                  </a:lnTo>
                  <a:cubicBezTo>
                    <a:pt x="1505222" y="254763"/>
                    <a:pt x="1477028" y="282957"/>
                    <a:pt x="1442249" y="282957"/>
                  </a:cubicBezTo>
                  <a:lnTo>
                    <a:pt x="62973" y="282957"/>
                  </a:lnTo>
                  <a:cubicBezTo>
                    <a:pt x="46272" y="282957"/>
                    <a:pt x="30254" y="276323"/>
                    <a:pt x="18444" y="264513"/>
                  </a:cubicBezTo>
                  <a:cubicBezTo>
                    <a:pt x="6635" y="252703"/>
                    <a:pt x="0" y="236686"/>
                    <a:pt x="0" y="219984"/>
                  </a:cubicBezTo>
                  <a:lnTo>
                    <a:pt x="0" y="62973"/>
                  </a:lnTo>
                  <a:cubicBezTo>
                    <a:pt x="0" y="46272"/>
                    <a:pt x="6635" y="30254"/>
                    <a:pt x="18444" y="18444"/>
                  </a:cubicBezTo>
                  <a:cubicBezTo>
                    <a:pt x="30254" y="6635"/>
                    <a:pt x="46272" y="0"/>
                    <a:pt x="62973" y="0"/>
                  </a:cubicBezTo>
                  <a:close/>
                </a:path>
              </a:pathLst>
            </a:custGeom>
            <a:solidFill>
              <a:srgbClr val="321313"/>
            </a:solidFill>
          </p:spPr>
        </p:sp>
        <p:sp>
          <p:nvSpPr>
            <p:cNvPr name="TextBox 10" id="10"/>
            <p:cNvSpPr txBox="true"/>
            <p:nvPr/>
          </p:nvSpPr>
          <p:spPr>
            <a:xfrm>
              <a:off x="0" y="-38100"/>
              <a:ext cx="1505222" cy="321057"/>
            </a:xfrm>
            <a:prstGeom prst="rect">
              <a:avLst/>
            </a:prstGeom>
          </p:spPr>
          <p:txBody>
            <a:bodyPr anchor="ctr" rtlCol="false" tIns="57725" lIns="57725" bIns="57725" rIns="57725"/>
            <a:lstStyle/>
            <a:p>
              <a:pPr algn="ctr">
                <a:lnSpc>
                  <a:spcPts val="1959"/>
                </a:lnSpc>
                <a:spcBef>
                  <a:spcPct val="0"/>
                </a:spcBef>
              </a:pPr>
            </a:p>
          </p:txBody>
        </p:sp>
      </p:grpSp>
      <p:grpSp>
        <p:nvGrpSpPr>
          <p:cNvPr name="Group 11" id="11"/>
          <p:cNvGrpSpPr/>
          <p:nvPr/>
        </p:nvGrpSpPr>
        <p:grpSpPr>
          <a:xfrm rot="0">
            <a:off x="580401" y="283308"/>
            <a:ext cx="4379535" cy="761140"/>
            <a:chOff x="0" y="0"/>
            <a:chExt cx="1668044" cy="289897"/>
          </a:xfrm>
        </p:grpSpPr>
        <p:sp>
          <p:nvSpPr>
            <p:cNvPr name="Freeform 12" id="12"/>
            <p:cNvSpPr/>
            <p:nvPr/>
          </p:nvSpPr>
          <p:spPr>
            <a:xfrm flipH="false" flipV="false" rot="0">
              <a:off x="0" y="0"/>
              <a:ext cx="1668044" cy="289897"/>
            </a:xfrm>
            <a:custGeom>
              <a:avLst/>
              <a:gdLst/>
              <a:ahLst/>
              <a:cxnLst/>
              <a:rect r="r" b="b" t="t" l="l"/>
              <a:pathLst>
                <a:path h="289897" w="1668044">
                  <a:moveTo>
                    <a:pt x="63639" y="0"/>
                  </a:moveTo>
                  <a:lnTo>
                    <a:pt x="1604405" y="0"/>
                  </a:lnTo>
                  <a:cubicBezTo>
                    <a:pt x="1639552" y="0"/>
                    <a:pt x="1668044" y="28492"/>
                    <a:pt x="1668044" y="63639"/>
                  </a:cubicBezTo>
                  <a:lnTo>
                    <a:pt x="1668044" y="226258"/>
                  </a:lnTo>
                  <a:cubicBezTo>
                    <a:pt x="1668044" y="243137"/>
                    <a:pt x="1661339" y="259323"/>
                    <a:pt x="1649405" y="271258"/>
                  </a:cubicBezTo>
                  <a:cubicBezTo>
                    <a:pt x="1637470" y="283193"/>
                    <a:pt x="1621283" y="289897"/>
                    <a:pt x="1604405" y="289897"/>
                  </a:cubicBezTo>
                  <a:lnTo>
                    <a:pt x="63639" y="289897"/>
                  </a:lnTo>
                  <a:cubicBezTo>
                    <a:pt x="46761" y="289897"/>
                    <a:pt x="30574" y="283193"/>
                    <a:pt x="18639" y="271258"/>
                  </a:cubicBezTo>
                  <a:cubicBezTo>
                    <a:pt x="6705" y="259323"/>
                    <a:pt x="0" y="243137"/>
                    <a:pt x="0" y="226258"/>
                  </a:cubicBezTo>
                  <a:lnTo>
                    <a:pt x="0" y="63639"/>
                  </a:lnTo>
                  <a:cubicBezTo>
                    <a:pt x="0" y="46761"/>
                    <a:pt x="6705" y="30574"/>
                    <a:pt x="18639" y="18639"/>
                  </a:cubicBezTo>
                  <a:cubicBezTo>
                    <a:pt x="30574" y="6705"/>
                    <a:pt x="46761" y="0"/>
                    <a:pt x="63639" y="0"/>
                  </a:cubicBezTo>
                  <a:close/>
                </a:path>
              </a:pathLst>
            </a:custGeom>
            <a:solidFill>
              <a:srgbClr val="B6A77A"/>
            </a:solidFill>
            <a:ln cap="rnd">
              <a:noFill/>
              <a:prstDash val="solid"/>
              <a:round/>
            </a:ln>
          </p:spPr>
        </p:sp>
        <p:sp>
          <p:nvSpPr>
            <p:cNvPr name="TextBox 13" id="13"/>
            <p:cNvSpPr txBox="true"/>
            <p:nvPr/>
          </p:nvSpPr>
          <p:spPr>
            <a:xfrm>
              <a:off x="0" y="-38100"/>
              <a:ext cx="1668044" cy="327997"/>
            </a:xfrm>
            <a:prstGeom prst="rect">
              <a:avLst/>
            </a:prstGeom>
          </p:spPr>
          <p:txBody>
            <a:bodyPr anchor="ctr" rtlCol="false" tIns="57725" lIns="57725" bIns="57725" rIns="57725"/>
            <a:lstStyle/>
            <a:p>
              <a:pPr algn="ctr">
                <a:lnSpc>
                  <a:spcPts val="1959"/>
                </a:lnSpc>
                <a:spcBef>
                  <a:spcPct val="0"/>
                </a:spcBef>
              </a:pPr>
            </a:p>
          </p:txBody>
        </p:sp>
      </p:grpSp>
      <p:sp>
        <p:nvSpPr>
          <p:cNvPr name="Freeform 14" id="14"/>
          <p:cNvSpPr/>
          <p:nvPr/>
        </p:nvSpPr>
        <p:spPr>
          <a:xfrm flipH="false" flipV="false" rot="0">
            <a:off x="7045877" y="6813070"/>
            <a:ext cx="2163543" cy="365835"/>
          </a:xfrm>
          <a:custGeom>
            <a:avLst/>
            <a:gdLst/>
            <a:ahLst/>
            <a:cxnLst/>
            <a:rect r="r" b="b" t="t" l="l"/>
            <a:pathLst>
              <a:path h="365835" w="2163543">
                <a:moveTo>
                  <a:pt x="0" y="0"/>
                </a:moveTo>
                <a:lnTo>
                  <a:pt x="2163543" y="0"/>
                </a:lnTo>
                <a:lnTo>
                  <a:pt x="2163543" y="365835"/>
                </a:lnTo>
                <a:lnTo>
                  <a:pt x="0" y="36583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5" id="15"/>
          <p:cNvSpPr/>
          <p:nvPr/>
        </p:nvSpPr>
        <p:spPr>
          <a:xfrm flipH="false" flipV="false" rot="0">
            <a:off x="8296003" y="-131161"/>
            <a:ext cx="1590077" cy="1590077"/>
          </a:xfrm>
          <a:custGeom>
            <a:avLst/>
            <a:gdLst/>
            <a:ahLst/>
            <a:cxnLst/>
            <a:rect r="r" b="b" t="t" l="l"/>
            <a:pathLst>
              <a:path h="1590077" w="1590077">
                <a:moveTo>
                  <a:pt x="0" y="0"/>
                </a:moveTo>
                <a:lnTo>
                  <a:pt x="1590077" y="0"/>
                </a:lnTo>
                <a:lnTo>
                  <a:pt x="1590077" y="1590077"/>
                </a:lnTo>
                <a:lnTo>
                  <a:pt x="0" y="1590077"/>
                </a:lnTo>
                <a:lnTo>
                  <a:pt x="0" y="0"/>
                </a:lnTo>
                <a:close/>
              </a:path>
            </a:pathLst>
          </a:custGeom>
          <a:blipFill>
            <a:blip r:embed="rId4"/>
            <a:stretch>
              <a:fillRect l="0" t="0" r="0" b="0"/>
            </a:stretch>
          </a:blipFill>
        </p:spPr>
      </p:sp>
      <p:sp>
        <p:nvSpPr>
          <p:cNvPr name="TextBox 16" id="16"/>
          <p:cNvSpPr txBox="true"/>
          <p:nvPr/>
        </p:nvSpPr>
        <p:spPr>
          <a:xfrm rot="0">
            <a:off x="571919" y="2111803"/>
            <a:ext cx="8776034" cy="4662174"/>
          </a:xfrm>
          <a:prstGeom prst="rect">
            <a:avLst/>
          </a:prstGeom>
        </p:spPr>
        <p:txBody>
          <a:bodyPr anchor="t" rtlCol="false" tIns="0" lIns="0" bIns="0" rIns="0">
            <a:spAutoFit/>
          </a:bodyPr>
          <a:lstStyle/>
          <a:p>
            <a:pPr algn="just" marL="474971" indent="-237486" lvl="1">
              <a:lnSpc>
                <a:spcPts val="4179"/>
              </a:lnSpc>
              <a:buFont typeface="Arial"/>
              <a:buChar char="•"/>
            </a:pPr>
            <a:r>
              <a:rPr lang="en-US" sz="2199">
                <a:solidFill>
                  <a:srgbClr val="000000"/>
                </a:solidFill>
                <a:latin typeface="Playfair Display"/>
                <a:ea typeface="Playfair Display"/>
                <a:cs typeface="Playfair Display"/>
                <a:sym typeface="Playfair Display"/>
              </a:rPr>
              <a:t>Mô hình sử dụng </a:t>
            </a:r>
            <a:r>
              <a:rPr lang="en-US" b="true" sz="2199">
                <a:solidFill>
                  <a:srgbClr val="000000"/>
                </a:solidFill>
                <a:latin typeface="Playfair Display Bold"/>
                <a:ea typeface="Playfair Display Bold"/>
                <a:cs typeface="Playfair Display Bold"/>
                <a:sym typeface="Playfair Display Bold"/>
              </a:rPr>
              <a:t>Cross-entropy loss</a:t>
            </a:r>
            <a:r>
              <a:rPr lang="en-US" sz="2199">
                <a:solidFill>
                  <a:srgbClr val="000000"/>
                </a:solidFill>
                <a:latin typeface="Playfair Display"/>
                <a:ea typeface="Playfair Display"/>
                <a:cs typeface="Playfair Display"/>
                <a:sym typeface="Playfair Display"/>
              </a:rPr>
              <a:t> và </a:t>
            </a:r>
            <a:r>
              <a:rPr lang="en-US" b="true" sz="2199">
                <a:solidFill>
                  <a:srgbClr val="000000"/>
                </a:solidFill>
                <a:latin typeface="Playfair Display Bold"/>
                <a:ea typeface="Playfair Display Bold"/>
                <a:cs typeface="Playfair Display Bold"/>
                <a:sym typeface="Playfair Display Bold"/>
              </a:rPr>
              <a:t>dice loss</a:t>
            </a:r>
            <a:r>
              <a:rPr lang="en-US" sz="2199">
                <a:solidFill>
                  <a:srgbClr val="000000"/>
                </a:solidFill>
                <a:latin typeface="Playfair Display"/>
                <a:ea typeface="Playfair Display"/>
                <a:cs typeface="Playfair Display"/>
                <a:sym typeface="Playfair Display"/>
              </a:rPr>
              <a:t> làm hàm mất cuối cùng vì nó đã được chứng minh là mạnh mẽ qua các nhiệm vụ phân đoạn hình ảnh y tế khác nhau.</a:t>
            </a:r>
          </a:p>
          <a:p>
            <a:pPr algn="just">
              <a:lnSpc>
                <a:spcPts val="4179"/>
              </a:lnSpc>
            </a:pPr>
          </a:p>
          <a:p>
            <a:pPr algn="just" marL="474971" indent="-237486" lvl="1">
              <a:lnSpc>
                <a:spcPts val="4179"/>
              </a:lnSpc>
              <a:buFont typeface="Arial"/>
              <a:buChar char="•"/>
            </a:pPr>
            <a:r>
              <a:rPr lang="en-US" sz="2199">
                <a:solidFill>
                  <a:srgbClr val="000000"/>
                </a:solidFill>
                <a:latin typeface="Playfair Display"/>
                <a:ea typeface="Playfair Display"/>
                <a:cs typeface="Playfair Display"/>
                <a:sym typeface="Playfair Display"/>
              </a:rPr>
              <a:t>Xây dựng phương trình hàm:</a:t>
            </a:r>
          </a:p>
          <a:p>
            <a:pPr algn="just" marL="949943" indent="-316648" lvl="2">
              <a:lnSpc>
                <a:spcPts val="4179"/>
              </a:lnSpc>
              <a:buFont typeface="Arial"/>
              <a:buChar char="⚬"/>
            </a:pPr>
            <a:r>
              <a:rPr lang="en-US" sz="2199">
                <a:solidFill>
                  <a:srgbClr val="000000"/>
                </a:solidFill>
                <a:latin typeface="Playfair Display"/>
                <a:ea typeface="Playfair Display"/>
                <a:cs typeface="Playfair Display"/>
                <a:sym typeface="Playfair Display"/>
              </a:rPr>
              <a:t>Đặt </a:t>
            </a:r>
            <a:r>
              <a:rPr lang="en-US" b="true" sz="2199" i="true">
                <a:solidFill>
                  <a:srgbClr val="004AAD"/>
                </a:solidFill>
                <a:latin typeface="Playfair Display Bold Italics"/>
                <a:ea typeface="Playfair Display Bold Italics"/>
                <a:cs typeface="Playfair Display Bold Italics"/>
                <a:sym typeface="Playfair Display Bold Italics"/>
              </a:rPr>
              <a:t>S</a:t>
            </a:r>
            <a:r>
              <a:rPr lang="en-US" sz="2199">
                <a:solidFill>
                  <a:srgbClr val="000000"/>
                </a:solidFill>
                <a:latin typeface="Playfair Display"/>
                <a:ea typeface="Playfair Display"/>
                <a:cs typeface="Playfair Display"/>
                <a:sym typeface="Playfair Display"/>
              </a:rPr>
              <a:t>, </a:t>
            </a:r>
            <a:r>
              <a:rPr lang="en-US" b="true" sz="2199" i="true">
                <a:solidFill>
                  <a:srgbClr val="004AAD"/>
                </a:solidFill>
                <a:latin typeface="Playfair Display Bold Italics"/>
                <a:ea typeface="Playfair Display Bold Italics"/>
                <a:cs typeface="Playfair Display Bold Italics"/>
                <a:sym typeface="Playfair Display Bold Italics"/>
              </a:rPr>
              <a:t>G </a:t>
            </a:r>
            <a:r>
              <a:rPr lang="en-US" sz="2199">
                <a:solidFill>
                  <a:srgbClr val="000000"/>
                </a:solidFill>
                <a:latin typeface="Playfair Display"/>
                <a:ea typeface="Playfair Display"/>
                <a:cs typeface="Playfair Display"/>
                <a:sym typeface="Playfair Display"/>
              </a:rPr>
              <a:t>lần lượt biểu thị kết quả phân đoạn và </a:t>
            </a:r>
            <a:r>
              <a:rPr lang="en-US" b="true" sz="2199">
                <a:solidFill>
                  <a:srgbClr val="000000"/>
                </a:solidFill>
                <a:latin typeface="Playfair Display Bold"/>
                <a:ea typeface="Playfair Display Bold"/>
                <a:cs typeface="Playfair Display Bold"/>
                <a:sym typeface="Playfair Display Bold"/>
              </a:rPr>
              <a:t>Ground truth</a:t>
            </a:r>
            <a:r>
              <a:rPr lang="en-US" sz="2199">
                <a:solidFill>
                  <a:srgbClr val="000000"/>
                </a:solidFill>
                <a:latin typeface="Playfair Display"/>
                <a:ea typeface="Playfair Display"/>
                <a:cs typeface="Playfair Display"/>
                <a:sym typeface="Playfair Display"/>
              </a:rPr>
              <a:t>.</a:t>
            </a:r>
          </a:p>
          <a:p>
            <a:pPr algn="just" marL="949943" indent="-316648" lvl="2">
              <a:lnSpc>
                <a:spcPts val="4179"/>
              </a:lnSpc>
              <a:buFont typeface="Arial"/>
              <a:buChar char="⚬"/>
            </a:pPr>
            <a:r>
              <a:rPr lang="en-US" sz="2199">
                <a:solidFill>
                  <a:srgbClr val="000000"/>
                </a:solidFill>
                <a:latin typeface="Playfair Display"/>
                <a:ea typeface="Playfair Display"/>
                <a:cs typeface="Playfair Display"/>
                <a:sym typeface="Playfair Display"/>
              </a:rPr>
              <a:t>Đặt       ,        lần lượt là phân đoạn được dự đoán và </a:t>
            </a:r>
            <a:r>
              <a:rPr lang="en-US" b="true" sz="2199">
                <a:solidFill>
                  <a:srgbClr val="000000"/>
                </a:solidFill>
                <a:latin typeface="Playfair Display Bold"/>
                <a:ea typeface="Playfair Display Bold"/>
                <a:cs typeface="Playfair Display Bold"/>
                <a:sym typeface="Playfair Display Bold"/>
              </a:rPr>
              <a:t>Ground truth </a:t>
            </a:r>
            <a:r>
              <a:rPr lang="en-US" sz="2199">
                <a:solidFill>
                  <a:srgbClr val="000000"/>
                </a:solidFill>
                <a:latin typeface="Playfair Display"/>
                <a:ea typeface="Playfair Display"/>
                <a:cs typeface="Playfair Display"/>
                <a:sym typeface="Playfair Display"/>
              </a:rPr>
              <a:t>của </a:t>
            </a:r>
            <a:r>
              <a:rPr lang="en-US" b="true" sz="2199" i="true">
                <a:solidFill>
                  <a:srgbClr val="004AAD"/>
                </a:solidFill>
                <a:latin typeface="Playfair Display Bold Italics"/>
                <a:ea typeface="Playfair Display Bold Italics"/>
                <a:cs typeface="Playfair Display Bold Italics"/>
                <a:sym typeface="Playfair Display Bold Italics"/>
              </a:rPr>
              <a:t>Voxel i.</a:t>
            </a:r>
          </a:p>
          <a:p>
            <a:pPr algn="just" marL="949943" indent="-316648" lvl="2">
              <a:lnSpc>
                <a:spcPts val="4179"/>
              </a:lnSpc>
              <a:buFont typeface="Arial"/>
              <a:buChar char="⚬"/>
            </a:pPr>
            <a:r>
              <a:rPr lang="en-US" b="true" sz="2199" i="true">
                <a:solidFill>
                  <a:srgbClr val="004AAD"/>
                </a:solidFill>
                <a:latin typeface="Playfair Display Bold Italics"/>
                <a:ea typeface="Playfair Display Bold Italics"/>
                <a:cs typeface="Playfair Display Bold Italics"/>
                <a:sym typeface="Playfair Display Bold Italics"/>
              </a:rPr>
              <a:t>N: </a:t>
            </a:r>
            <a:r>
              <a:rPr lang="en-US" sz="2199">
                <a:solidFill>
                  <a:srgbClr val="000000"/>
                </a:solidFill>
                <a:latin typeface="Playfair Display"/>
                <a:ea typeface="Playfair Display"/>
                <a:cs typeface="Playfair Display"/>
                <a:sym typeface="Playfair Display"/>
              </a:rPr>
              <a:t>Số lượng điểm ảnh trong ảnh</a:t>
            </a:r>
            <a:r>
              <a:rPr lang="en-US" b="true" sz="2199" i="true">
                <a:solidFill>
                  <a:srgbClr val="004AAD"/>
                </a:solidFill>
                <a:latin typeface="Playfair Display Bold Italics"/>
                <a:ea typeface="Playfair Display Bold Italics"/>
                <a:cs typeface="Playfair Display Bold Italics"/>
                <a:sym typeface="Playfair Display Bold Italics"/>
              </a:rPr>
              <a:t> I.</a:t>
            </a:r>
          </a:p>
        </p:txBody>
      </p:sp>
      <p:sp>
        <p:nvSpPr>
          <p:cNvPr name="TextBox 17" id="17"/>
          <p:cNvSpPr txBox="true"/>
          <p:nvPr/>
        </p:nvSpPr>
        <p:spPr>
          <a:xfrm rot="0">
            <a:off x="731520" y="435708"/>
            <a:ext cx="4228416" cy="563482"/>
          </a:xfrm>
          <a:prstGeom prst="rect">
            <a:avLst/>
          </a:prstGeom>
        </p:spPr>
        <p:txBody>
          <a:bodyPr anchor="t" rtlCol="false" tIns="0" lIns="0" bIns="0" rIns="0">
            <a:spAutoFit/>
          </a:bodyPr>
          <a:lstStyle/>
          <a:p>
            <a:pPr algn="l">
              <a:lnSpc>
                <a:spcPts val="3945"/>
              </a:lnSpc>
            </a:pPr>
            <a:r>
              <a:rPr lang="en-US" sz="4697">
                <a:solidFill>
                  <a:srgbClr val="FFFFFF"/>
                </a:solidFill>
                <a:latin typeface="Yeseva One"/>
                <a:ea typeface="Yeseva One"/>
                <a:cs typeface="Yeseva One"/>
                <a:sym typeface="Yeseva One"/>
              </a:rPr>
              <a:t>Phương pháp</a:t>
            </a:r>
          </a:p>
        </p:txBody>
      </p:sp>
      <p:sp>
        <p:nvSpPr>
          <p:cNvPr name="TextBox 18" id="18"/>
          <p:cNvSpPr txBox="true"/>
          <p:nvPr/>
        </p:nvSpPr>
        <p:spPr>
          <a:xfrm rot="0">
            <a:off x="580401" y="1450801"/>
            <a:ext cx="4837027" cy="339725"/>
          </a:xfrm>
          <a:prstGeom prst="rect">
            <a:avLst/>
          </a:prstGeom>
        </p:spPr>
        <p:txBody>
          <a:bodyPr anchor="t" rtlCol="false" tIns="0" lIns="0" bIns="0" rIns="0">
            <a:spAutoFit/>
          </a:bodyPr>
          <a:lstStyle/>
          <a:p>
            <a:pPr algn="l">
              <a:lnSpc>
                <a:spcPts val="2499"/>
              </a:lnSpc>
            </a:pPr>
            <a:r>
              <a:rPr lang="en-US" sz="2499">
                <a:solidFill>
                  <a:srgbClr val="000000"/>
                </a:solidFill>
                <a:latin typeface="Yeseva One"/>
                <a:ea typeface="Yeseva One"/>
                <a:cs typeface="Yeseva One"/>
                <a:sym typeface="Yeseva One"/>
              </a:rPr>
              <a:t>Loss function (Hàm mất mát)</a:t>
            </a:r>
          </a:p>
        </p:txBody>
      </p:sp>
      <p:sp>
        <p:nvSpPr>
          <p:cNvPr name="TextBox 19" id="19"/>
          <p:cNvSpPr txBox="true"/>
          <p:nvPr/>
        </p:nvSpPr>
        <p:spPr>
          <a:xfrm rot="0">
            <a:off x="9351042" y="6980468"/>
            <a:ext cx="402558" cy="349249"/>
          </a:xfrm>
          <a:prstGeom prst="rect">
            <a:avLst/>
          </a:prstGeom>
        </p:spPr>
        <p:txBody>
          <a:bodyPr anchor="t" rtlCol="false" tIns="0" lIns="0" bIns="0" rIns="0">
            <a:spAutoFit/>
          </a:bodyPr>
          <a:lstStyle/>
          <a:p>
            <a:pPr algn="ctr">
              <a:lnSpc>
                <a:spcPts val="2800"/>
              </a:lnSpc>
            </a:pPr>
            <a:r>
              <a:rPr lang="en-US" sz="2000" b="true">
                <a:solidFill>
                  <a:srgbClr val="000000"/>
                </a:solidFill>
                <a:latin typeface="Canva Sans Bold"/>
                <a:ea typeface="Canva Sans Bold"/>
                <a:cs typeface="Canva Sans Bold"/>
                <a:sym typeface="Canva Sans Bold"/>
              </a:rPr>
              <a:t>36  </a:t>
            </a:r>
          </a:p>
        </p:txBody>
      </p:sp>
      <p:grpSp>
        <p:nvGrpSpPr>
          <p:cNvPr name="Group 20" id="20"/>
          <p:cNvGrpSpPr/>
          <p:nvPr/>
        </p:nvGrpSpPr>
        <p:grpSpPr>
          <a:xfrm rot="0">
            <a:off x="2104162" y="5435112"/>
            <a:ext cx="411429" cy="288000"/>
            <a:chOff x="0" y="0"/>
            <a:chExt cx="548571" cy="384000"/>
          </a:xfrm>
        </p:grpSpPr>
        <p:sp>
          <p:nvSpPr>
            <p:cNvPr name="Freeform 21" id="21"/>
            <p:cNvSpPr/>
            <p:nvPr/>
          </p:nvSpPr>
          <p:spPr>
            <a:xfrm flipH="false" flipV="false" rot="0">
              <a:off x="0" y="0"/>
              <a:ext cx="548571" cy="384000"/>
            </a:xfrm>
            <a:custGeom>
              <a:avLst/>
              <a:gdLst/>
              <a:ahLst/>
              <a:cxnLst/>
              <a:rect r="r" b="b" t="t" l="l"/>
              <a:pathLst>
                <a:path h="384000" w="548571">
                  <a:moveTo>
                    <a:pt x="0" y="0"/>
                  </a:moveTo>
                  <a:lnTo>
                    <a:pt x="548571" y="0"/>
                  </a:lnTo>
                  <a:lnTo>
                    <a:pt x="548571" y="384000"/>
                  </a:lnTo>
                  <a:lnTo>
                    <a:pt x="0" y="38400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grpSp>
        <p:nvGrpSpPr>
          <p:cNvPr name="Group 22" id="22"/>
          <p:cNvGrpSpPr/>
          <p:nvPr/>
        </p:nvGrpSpPr>
        <p:grpSpPr>
          <a:xfrm rot="0">
            <a:off x="2862212" y="5435112"/>
            <a:ext cx="360000" cy="288000"/>
            <a:chOff x="0" y="0"/>
            <a:chExt cx="480000" cy="384000"/>
          </a:xfrm>
        </p:grpSpPr>
        <p:sp>
          <p:nvSpPr>
            <p:cNvPr name="Freeform 23" id="23"/>
            <p:cNvSpPr/>
            <p:nvPr/>
          </p:nvSpPr>
          <p:spPr>
            <a:xfrm flipH="false" flipV="false" rot="0">
              <a:off x="0" y="0"/>
              <a:ext cx="480000" cy="384000"/>
            </a:xfrm>
            <a:custGeom>
              <a:avLst/>
              <a:gdLst/>
              <a:ahLst/>
              <a:cxnLst/>
              <a:rect r="r" b="b" t="t" l="l"/>
              <a:pathLst>
                <a:path h="384000" w="480000">
                  <a:moveTo>
                    <a:pt x="0" y="0"/>
                  </a:moveTo>
                  <a:lnTo>
                    <a:pt x="480000" y="0"/>
                  </a:lnTo>
                  <a:lnTo>
                    <a:pt x="480000" y="384000"/>
                  </a:lnTo>
                  <a:lnTo>
                    <a:pt x="0" y="38400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grpSp>
    </p:spTree>
  </p:cSld>
  <p:clrMapOvr>
    <a:masterClrMapping/>
  </p:clrMapOvr>
</p:sld>
</file>

<file path=ppt/slides/slide33.xml><?xml version="1.0" encoding="utf-8"?>
<p:sld xmlns:p="http://schemas.openxmlformats.org/presentationml/2006/main" xmlns:a="http://schemas.openxmlformats.org/drawingml/2006/main" xmlns:r="http://schemas.openxmlformats.org/officeDocument/2006/relationships">
  <p:cSld>
    <p:bg>
      <p:bgPr>
        <a:solidFill>
          <a:srgbClr val="F9F5F0"/>
        </a:solidFill>
      </p:bgPr>
    </p:bg>
    <p:spTree>
      <p:nvGrpSpPr>
        <p:cNvPr id="1" name=""/>
        <p:cNvGrpSpPr/>
        <p:nvPr/>
      </p:nvGrpSpPr>
      <p:grpSpPr>
        <a:xfrm>
          <a:off x="0" y="0"/>
          <a:ext cx="0" cy="0"/>
          <a:chOff x="0" y="0"/>
          <a:chExt cx="0" cy="0"/>
        </a:xfrm>
      </p:grpSpPr>
      <p:grpSp>
        <p:nvGrpSpPr>
          <p:cNvPr name="Group 2" id="2"/>
          <p:cNvGrpSpPr/>
          <p:nvPr/>
        </p:nvGrpSpPr>
        <p:grpSpPr>
          <a:xfrm rot="0">
            <a:off x="-946993" y="6049512"/>
            <a:ext cx="2258786" cy="2258786"/>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4991A">
                <a:alpha val="14902"/>
              </a:srgbClr>
            </a:solidFill>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1959"/>
                </a:lnSpc>
              </a:pPr>
            </a:p>
          </p:txBody>
        </p:sp>
      </p:grpSp>
      <p:grpSp>
        <p:nvGrpSpPr>
          <p:cNvPr name="Group 5" id="5"/>
          <p:cNvGrpSpPr/>
          <p:nvPr/>
        </p:nvGrpSpPr>
        <p:grpSpPr>
          <a:xfrm rot="0">
            <a:off x="8227042" y="-846085"/>
            <a:ext cx="2258786" cy="2258786"/>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4991A">
                <a:alpha val="14902"/>
              </a:srgbClr>
            </a:solidFill>
          </p:spPr>
        </p:sp>
        <p:sp>
          <p:nvSpPr>
            <p:cNvPr name="TextBox 7" id="7"/>
            <p:cNvSpPr txBox="true"/>
            <p:nvPr/>
          </p:nvSpPr>
          <p:spPr>
            <a:xfrm>
              <a:off x="76200" y="38100"/>
              <a:ext cx="660400" cy="698500"/>
            </a:xfrm>
            <a:prstGeom prst="rect">
              <a:avLst/>
            </a:prstGeom>
          </p:spPr>
          <p:txBody>
            <a:bodyPr anchor="ctr" rtlCol="false" tIns="50800" lIns="50800" bIns="50800" rIns="50800"/>
            <a:lstStyle/>
            <a:p>
              <a:pPr algn="ctr">
                <a:lnSpc>
                  <a:spcPts val="1959"/>
                </a:lnSpc>
              </a:pPr>
            </a:p>
          </p:txBody>
        </p:sp>
      </p:grpSp>
      <p:grpSp>
        <p:nvGrpSpPr>
          <p:cNvPr name="Group 8" id="8"/>
          <p:cNvGrpSpPr/>
          <p:nvPr/>
        </p:nvGrpSpPr>
        <p:grpSpPr>
          <a:xfrm rot="0">
            <a:off x="649289" y="378225"/>
            <a:ext cx="4425848" cy="831988"/>
            <a:chOff x="0" y="0"/>
            <a:chExt cx="1505222" cy="282957"/>
          </a:xfrm>
        </p:grpSpPr>
        <p:sp>
          <p:nvSpPr>
            <p:cNvPr name="Freeform 9" id="9"/>
            <p:cNvSpPr/>
            <p:nvPr/>
          </p:nvSpPr>
          <p:spPr>
            <a:xfrm flipH="false" flipV="false" rot="0">
              <a:off x="0" y="0"/>
              <a:ext cx="1505222" cy="282957"/>
            </a:xfrm>
            <a:custGeom>
              <a:avLst/>
              <a:gdLst/>
              <a:ahLst/>
              <a:cxnLst/>
              <a:rect r="r" b="b" t="t" l="l"/>
              <a:pathLst>
                <a:path h="282957" w="1505222">
                  <a:moveTo>
                    <a:pt x="62973" y="0"/>
                  </a:moveTo>
                  <a:lnTo>
                    <a:pt x="1442249" y="0"/>
                  </a:lnTo>
                  <a:cubicBezTo>
                    <a:pt x="1458951" y="0"/>
                    <a:pt x="1474968" y="6635"/>
                    <a:pt x="1486778" y="18444"/>
                  </a:cubicBezTo>
                  <a:cubicBezTo>
                    <a:pt x="1498588" y="30254"/>
                    <a:pt x="1505222" y="46272"/>
                    <a:pt x="1505222" y="62973"/>
                  </a:cubicBezTo>
                  <a:lnTo>
                    <a:pt x="1505222" y="219984"/>
                  </a:lnTo>
                  <a:cubicBezTo>
                    <a:pt x="1505222" y="254763"/>
                    <a:pt x="1477028" y="282957"/>
                    <a:pt x="1442249" y="282957"/>
                  </a:cubicBezTo>
                  <a:lnTo>
                    <a:pt x="62973" y="282957"/>
                  </a:lnTo>
                  <a:cubicBezTo>
                    <a:pt x="46272" y="282957"/>
                    <a:pt x="30254" y="276323"/>
                    <a:pt x="18444" y="264513"/>
                  </a:cubicBezTo>
                  <a:cubicBezTo>
                    <a:pt x="6635" y="252703"/>
                    <a:pt x="0" y="236686"/>
                    <a:pt x="0" y="219984"/>
                  </a:cubicBezTo>
                  <a:lnTo>
                    <a:pt x="0" y="62973"/>
                  </a:lnTo>
                  <a:cubicBezTo>
                    <a:pt x="0" y="46272"/>
                    <a:pt x="6635" y="30254"/>
                    <a:pt x="18444" y="18444"/>
                  </a:cubicBezTo>
                  <a:cubicBezTo>
                    <a:pt x="30254" y="6635"/>
                    <a:pt x="46272" y="0"/>
                    <a:pt x="62973" y="0"/>
                  </a:cubicBezTo>
                  <a:close/>
                </a:path>
              </a:pathLst>
            </a:custGeom>
            <a:solidFill>
              <a:srgbClr val="321313"/>
            </a:solidFill>
          </p:spPr>
        </p:sp>
        <p:sp>
          <p:nvSpPr>
            <p:cNvPr name="TextBox 10" id="10"/>
            <p:cNvSpPr txBox="true"/>
            <p:nvPr/>
          </p:nvSpPr>
          <p:spPr>
            <a:xfrm>
              <a:off x="0" y="-38100"/>
              <a:ext cx="1505222" cy="321057"/>
            </a:xfrm>
            <a:prstGeom prst="rect">
              <a:avLst/>
            </a:prstGeom>
          </p:spPr>
          <p:txBody>
            <a:bodyPr anchor="ctr" rtlCol="false" tIns="57725" lIns="57725" bIns="57725" rIns="57725"/>
            <a:lstStyle/>
            <a:p>
              <a:pPr algn="ctr">
                <a:lnSpc>
                  <a:spcPts val="1959"/>
                </a:lnSpc>
                <a:spcBef>
                  <a:spcPct val="0"/>
                </a:spcBef>
              </a:pPr>
            </a:p>
          </p:txBody>
        </p:sp>
      </p:grpSp>
      <p:grpSp>
        <p:nvGrpSpPr>
          <p:cNvPr name="Group 11" id="11"/>
          <p:cNvGrpSpPr/>
          <p:nvPr/>
        </p:nvGrpSpPr>
        <p:grpSpPr>
          <a:xfrm rot="0">
            <a:off x="580401" y="283308"/>
            <a:ext cx="4379535" cy="761140"/>
            <a:chOff x="0" y="0"/>
            <a:chExt cx="1668044" cy="289897"/>
          </a:xfrm>
        </p:grpSpPr>
        <p:sp>
          <p:nvSpPr>
            <p:cNvPr name="Freeform 12" id="12"/>
            <p:cNvSpPr/>
            <p:nvPr/>
          </p:nvSpPr>
          <p:spPr>
            <a:xfrm flipH="false" flipV="false" rot="0">
              <a:off x="0" y="0"/>
              <a:ext cx="1668044" cy="289897"/>
            </a:xfrm>
            <a:custGeom>
              <a:avLst/>
              <a:gdLst/>
              <a:ahLst/>
              <a:cxnLst/>
              <a:rect r="r" b="b" t="t" l="l"/>
              <a:pathLst>
                <a:path h="289897" w="1668044">
                  <a:moveTo>
                    <a:pt x="63639" y="0"/>
                  </a:moveTo>
                  <a:lnTo>
                    <a:pt x="1604405" y="0"/>
                  </a:lnTo>
                  <a:cubicBezTo>
                    <a:pt x="1639552" y="0"/>
                    <a:pt x="1668044" y="28492"/>
                    <a:pt x="1668044" y="63639"/>
                  </a:cubicBezTo>
                  <a:lnTo>
                    <a:pt x="1668044" y="226258"/>
                  </a:lnTo>
                  <a:cubicBezTo>
                    <a:pt x="1668044" y="243137"/>
                    <a:pt x="1661339" y="259323"/>
                    <a:pt x="1649405" y="271258"/>
                  </a:cubicBezTo>
                  <a:cubicBezTo>
                    <a:pt x="1637470" y="283193"/>
                    <a:pt x="1621283" y="289897"/>
                    <a:pt x="1604405" y="289897"/>
                  </a:cubicBezTo>
                  <a:lnTo>
                    <a:pt x="63639" y="289897"/>
                  </a:lnTo>
                  <a:cubicBezTo>
                    <a:pt x="46761" y="289897"/>
                    <a:pt x="30574" y="283193"/>
                    <a:pt x="18639" y="271258"/>
                  </a:cubicBezTo>
                  <a:cubicBezTo>
                    <a:pt x="6705" y="259323"/>
                    <a:pt x="0" y="243137"/>
                    <a:pt x="0" y="226258"/>
                  </a:cubicBezTo>
                  <a:lnTo>
                    <a:pt x="0" y="63639"/>
                  </a:lnTo>
                  <a:cubicBezTo>
                    <a:pt x="0" y="46761"/>
                    <a:pt x="6705" y="30574"/>
                    <a:pt x="18639" y="18639"/>
                  </a:cubicBezTo>
                  <a:cubicBezTo>
                    <a:pt x="30574" y="6705"/>
                    <a:pt x="46761" y="0"/>
                    <a:pt x="63639" y="0"/>
                  </a:cubicBezTo>
                  <a:close/>
                </a:path>
              </a:pathLst>
            </a:custGeom>
            <a:solidFill>
              <a:srgbClr val="B6A77A"/>
            </a:solidFill>
            <a:ln cap="rnd">
              <a:noFill/>
              <a:prstDash val="solid"/>
              <a:round/>
            </a:ln>
          </p:spPr>
        </p:sp>
        <p:sp>
          <p:nvSpPr>
            <p:cNvPr name="TextBox 13" id="13"/>
            <p:cNvSpPr txBox="true"/>
            <p:nvPr/>
          </p:nvSpPr>
          <p:spPr>
            <a:xfrm>
              <a:off x="0" y="-38100"/>
              <a:ext cx="1668044" cy="327997"/>
            </a:xfrm>
            <a:prstGeom prst="rect">
              <a:avLst/>
            </a:prstGeom>
          </p:spPr>
          <p:txBody>
            <a:bodyPr anchor="ctr" rtlCol="false" tIns="57725" lIns="57725" bIns="57725" rIns="57725"/>
            <a:lstStyle/>
            <a:p>
              <a:pPr algn="ctr">
                <a:lnSpc>
                  <a:spcPts val="1959"/>
                </a:lnSpc>
                <a:spcBef>
                  <a:spcPct val="0"/>
                </a:spcBef>
              </a:pPr>
            </a:p>
          </p:txBody>
        </p:sp>
      </p:grpSp>
      <p:sp>
        <p:nvSpPr>
          <p:cNvPr name="Freeform 14" id="14"/>
          <p:cNvSpPr/>
          <p:nvPr/>
        </p:nvSpPr>
        <p:spPr>
          <a:xfrm flipH="false" flipV="false" rot="0">
            <a:off x="7045877" y="6813070"/>
            <a:ext cx="2163543" cy="365835"/>
          </a:xfrm>
          <a:custGeom>
            <a:avLst/>
            <a:gdLst/>
            <a:ahLst/>
            <a:cxnLst/>
            <a:rect r="r" b="b" t="t" l="l"/>
            <a:pathLst>
              <a:path h="365835" w="2163543">
                <a:moveTo>
                  <a:pt x="0" y="0"/>
                </a:moveTo>
                <a:lnTo>
                  <a:pt x="2163543" y="0"/>
                </a:lnTo>
                <a:lnTo>
                  <a:pt x="2163543" y="365835"/>
                </a:lnTo>
                <a:lnTo>
                  <a:pt x="0" y="36583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5" id="15"/>
          <p:cNvSpPr/>
          <p:nvPr/>
        </p:nvSpPr>
        <p:spPr>
          <a:xfrm flipH="false" flipV="false" rot="0">
            <a:off x="8296003" y="-131161"/>
            <a:ext cx="1590077" cy="1590077"/>
          </a:xfrm>
          <a:custGeom>
            <a:avLst/>
            <a:gdLst/>
            <a:ahLst/>
            <a:cxnLst/>
            <a:rect r="r" b="b" t="t" l="l"/>
            <a:pathLst>
              <a:path h="1590077" w="1590077">
                <a:moveTo>
                  <a:pt x="0" y="0"/>
                </a:moveTo>
                <a:lnTo>
                  <a:pt x="1590077" y="0"/>
                </a:lnTo>
                <a:lnTo>
                  <a:pt x="1590077" y="1590077"/>
                </a:lnTo>
                <a:lnTo>
                  <a:pt x="0" y="1590077"/>
                </a:lnTo>
                <a:lnTo>
                  <a:pt x="0" y="0"/>
                </a:lnTo>
                <a:close/>
              </a:path>
            </a:pathLst>
          </a:custGeom>
          <a:blipFill>
            <a:blip r:embed="rId4"/>
            <a:stretch>
              <a:fillRect l="0" t="0" r="0" b="0"/>
            </a:stretch>
          </a:blipFill>
        </p:spPr>
      </p:sp>
      <p:sp>
        <p:nvSpPr>
          <p:cNvPr name="Freeform 16" id="16"/>
          <p:cNvSpPr/>
          <p:nvPr/>
        </p:nvSpPr>
        <p:spPr>
          <a:xfrm flipH="false" flipV="false" rot="0">
            <a:off x="2114990" y="2524206"/>
            <a:ext cx="5920291" cy="1021250"/>
          </a:xfrm>
          <a:custGeom>
            <a:avLst/>
            <a:gdLst/>
            <a:ahLst/>
            <a:cxnLst/>
            <a:rect r="r" b="b" t="t" l="l"/>
            <a:pathLst>
              <a:path h="1021250" w="5920291">
                <a:moveTo>
                  <a:pt x="0" y="0"/>
                </a:moveTo>
                <a:lnTo>
                  <a:pt x="5920292" y="0"/>
                </a:lnTo>
                <a:lnTo>
                  <a:pt x="5920292" y="1021251"/>
                </a:lnTo>
                <a:lnTo>
                  <a:pt x="0" y="1021251"/>
                </a:lnTo>
                <a:lnTo>
                  <a:pt x="0" y="0"/>
                </a:lnTo>
                <a:close/>
              </a:path>
            </a:pathLst>
          </a:custGeom>
          <a:blipFill>
            <a:blip r:embed="rId5"/>
            <a:stretch>
              <a:fillRect l="0" t="0" r="0" b="0"/>
            </a:stretch>
          </a:blipFill>
        </p:spPr>
      </p:sp>
      <p:sp>
        <p:nvSpPr>
          <p:cNvPr name="Freeform 17" id="17"/>
          <p:cNvSpPr/>
          <p:nvPr/>
        </p:nvSpPr>
        <p:spPr>
          <a:xfrm flipH="false" flipV="false" rot="0">
            <a:off x="2114990" y="4296384"/>
            <a:ext cx="6027338" cy="1069853"/>
          </a:xfrm>
          <a:custGeom>
            <a:avLst/>
            <a:gdLst/>
            <a:ahLst/>
            <a:cxnLst/>
            <a:rect r="r" b="b" t="t" l="l"/>
            <a:pathLst>
              <a:path h="1069853" w="6027338">
                <a:moveTo>
                  <a:pt x="0" y="0"/>
                </a:moveTo>
                <a:lnTo>
                  <a:pt x="6027339" y="0"/>
                </a:lnTo>
                <a:lnTo>
                  <a:pt x="6027339" y="1069853"/>
                </a:lnTo>
                <a:lnTo>
                  <a:pt x="0" y="1069853"/>
                </a:lnTo>
                <a:lnTo>
                  <a:pt x="0" y="0"/>
                </a:lnTo>
                <a:close/>
              </a:path>
            </a:pathLst>
          </a:custGeom>
          <a:blipFill>
            <a:blip r:embed="rId6"/>
            <a:stretch>
              <a:fillRect l="0" t="0" r="0" b="0"/>
            </a:stretch>
          </a:blipFill>
        </p:spPr>
      </p:sp>
      <p:sp>
        <p:nvSpPr>
          <p:cNvPr name="Freeform 18" id="18"/>
          <p:cNvSpPr/>
          <p:nvPr/>
        </p:nvSpPr>
        <p:spPr>
          <a:xfrm flipH="false" flipV="false" rot="0">
            <a:off x="2114990" y="6226897"/>
            <a:ext cx="3672614" cy="713858"/>
          </a:xfrm>
          <a:custGeom>
            <a:avLst/>
            <a:gdLst/>
            <a:ahLst/>
            <a:cxnLst/>
            <a:rect r="r" b="b" t="t" l="l"/>
            <a:pathLst>
              <a:path h="713858" w="3672614">
                <a:moveTo>
                  <a:pt x="0" y="0"/>
                </a:moveTo>
                <a:lnTo>
                  <a:pt x="3672614" y="0"/>
                </a:lnTo>
                <a:lnTo>
                  <a:pt x="3672614" y="713858"/>
                </a:lnTo>
                <a:lnTo>
                  <a:pt x="0" y="713858"/>
                </a:lnTo>
                <a:lnTo>
                  <a:pt x="0" y="0"/>
                </a:lnTo>
                <a:close/>
              </a:path>
            </a:pathLst>
          </a:custGeom>
          <a:blipFill>
            <a:blip r:embed="rId7"/>
            <a:stretch>
              <a:fillRect l="0" t="0" r="0" b="0"/>
            </a:stretch>
          </a:blipFill>
        </p:spPr>
      </p:sp>
      <p:sp>
        <p:nvSpPr>
          <p:cNvPr name="TextBox 19" id="19"/>
          <p:cNvSpPr txBox="true"/>
          <p:nvPr/>
        </p:nvSpPr>
        <p:spPr>
          <a:xfrm rot="0">
            <a:off x="571919" y="1923876"/>
            <a:ext cx="8776034" cy="400306"/>
          </a:xfrm>
          <a:prstGeom prst="rect">
            <a:avLst/>
          </a:prstGeom>
        </p:spPr>
        <p:txBody>
          <a:bodyPr anchor="t" rtlCol="false" tIns="0" lIns="0" bIns="0" rIns="0">
            <a:spAutoFit/>
          </a:bodyPr>
          <a:lstStyle/>
          <a:p>
            <a:pPr algn="just" marL="474971" indent="-237486" lvl="1">
              <a:lnSpc>
                <a:spcPts val="3387"/>
              </a:lnSpc>
              <a:buFont typeface="Arial"/>
              <a:buChar char="•"/>
            </a:pPr>
            <a:r>
              <a:rPr lang="en-US" b="true" sz="2199" i="true">
                <a:solidFill>
                  <a:srgbClr val="004AAD"/>
                </a:solidFill>
                <a:latin typeface="Playfair Display Bold Italics"/>
                <a:ea typeface="Playfair Display Bold Italics"/>
                <a:cs typeface="Playfair Display Bold Italics"/>
                <a:sym typeface="Playfair Display Bold Italics"/>
              </a:rPr>
              <a:t>Hàm Binary Cross-entropy loss:</a:t>
            </a:r>
          </a:p>
        </p:txBody>
      </p:sp>
      <p:sp>
        <p:nvSpPr>
          <p:cNvPr name="TextBox 20" id="20"/>
          <p:cNvSpPr txBox="true"/>
          <p:nvPr/>
        </p:nvSpPr>
        <p:spPr>
          <a:xfrm rot="0">
            <a:off x="731520" y="435708"/>
            <a:ext cx="4228416" cy="563482"/>
          </a:xfrm>
          <a:prstGeom prst="rect">
            <a:avLst/>
          </a:prstGeom>
        </p:spPr>
        <p:txBody>
          <a:bodyPr anchor="t" rtlCol="false" tIns="0" lIns="0" bIns="0" rIns="0">
            <a:spAutoFit/>
          </a:bodyPr>
          <a:lstStyle/>
          <a:p>
            <a:pPr algn="l">
              <a:lnSpc>
                <a:spcPts val="3945"/>
              </a:lnSpc>
            </a:pPr>
            <a:r>
              <a:rPr lang="en-US" sz="4697">
                <a:solidFill>
                  <a:srgbClr val="FFFFFF"/>
                </a:solidFill>
                <a:latin typeface="Yeseva One"/>
                <a:ea typeface="Yeseva One"/>
                <a:cs typeface="Yeseva One"/>
                <a:sym typeface="Yeseva One"/>
              </a:rPr>
              <a:t>Phương pháp</a:t>
            </a:r>
          </a:p>
        </p:txBody>
      </p:sp>
      <p:sp>
        <p:nvSpPr>
          <p:cNvPr name="TextBox 21" id="21"/>
          <p:cNvSpPr txBox="true"/>
          <p:nvPr/>
        </p:nvSpPr>
        <p:spPr>
          <a:xfrm rot="0">
            <a:off x="580401" y="1450801"/>
            <a:ext cx="4837027" cy="339725"/>
          </a:xfrm>
          <a:prstGeom prst="rect">
            <a:avLst/>
          </a:prstGeom>
        </p:spPr>
        <p:txBody>
          <a:bodyPr anchor="t" rtlCol="false" tIns="0" lIns="0" bIns="0" rIns="0">
            <a:spAutoFit/>
          </a:bodyPr>
          <a:lstStyle/>
          <a:p>
            <a:pPr algn="l">
              <a:lnSpc>
                <a:spcPts val="2499"/>
              </a:lnSpc>
            </a:pPr>
            <a:r>
              <a:rPr lang="en-US" sz="2499">
                <a:solidFill>
                  <a:srgbClr val="000000"/>
                </a:solidFill>
                <a:latin typeface="Yeseva One"/>
                <a:ea typeface="Yeseva One"/>
                <a:cs typeface="Yeseva One"/>
                <a:sym typeface="Yeseva One"/>
              </a:rPr>
              <a:t>Loss function (Hàm mất mát)</a:t>
            </a:r>
          </a:p>
        </p:txBody>
      </p:sp>
      <p:sp>
        <p:nvSpPr>
          <p:cNvPr name="TextBox 22" id="22"/>
          <p:cNvSpPr txBox="true"/>
          <p:nvPr/>
        </p:nvSpPr>
        <p:spPr>
          <a:xfrm rot="0">
            <a:off x="9351042" y="6980468"/>
            <a:ext cx="402558" cy="349249"/>
          </a:xfrm>
          <a:prstGeom prst="rect">
            <a:avLst/>
          </a:prstGeom>
        </p:spPr>
        <p:txBody>
          <a:bodyPr anchor="t" rtlCol="false" tIns="0" lIns="0" bIns="0" rIns="0">
            <a:spAutoFit/>
          </a:bodyPr>
          <a:lstStyle/>
          <a:p>
            <a:pPr algn="ctr">
              <a:lnSpc>
                <a:spcPts val="2800"/>
              </a:lnSpc>
            </a:pPr>
            <a:r>
              <a:rPr lang="en-US" sz="2000" b="true">
                <a:solidFill>
                  <a:srgbClr val="000000"/>
                </a:solidFill>
                <a:latin typeface="Canva Sans Bold"/>
                <a:ea typeface="Canva Sans Bold"/>
                <a:cs typeface="Canva Sans Bold"/>
                <a:sym typeface="Canva Sans Bold"/>
              </a:rPr>
              <a:t>37  </a:t>
            </a:r>
          </a:p>
        </p:txBody>
      </p:sp>
      <p:sp>
        <p:nvSpPr>
          <p:cNvPr name="TextBox 23" id="23"/>
          <p:cNvSpPr txBox="true"/>
          <p:nvPr/>
        </p:nvSpPr>
        <p:spPr>
          <a:xfrm rot="0">
            <a:off x="649289" y="3686529"/>
            <a:ext cx="8776034" cy="400306"/>
          </a:xfrm>
          <a:prstGeom prst="rect">
            <a:avLst/>
          </a:prstGeom>
        </p:spPr>
        <p:txBody>
          <a:bodyPr anchor="t" rtlCol="false" tIns="0" lIns="0" bIns="0" rIns="0">
            <a:spAutoFit/>
          </a:bodyPr>
          <a:lstStyle/>
          <a:p>
            <a:pPr algn="just" marL="474971" indent="-237486" lvl="1">
              <a:lnSpc>
                <a:spcPts val="3387"/>
              </a:lnSpc>
              <a:buFont typeface="Arial"/>
              <a:buChar char="•"/>
            </a:pPr>
            <a:r>
              <a:rPr lang="en-US" b="true" sz="2199" i="true">
                <a:solidFill>
                  <a:srgbClr val="004AAD"/>
                </a:solidFill>
                <a:latin typeface="Playfair Display Bold Italics"/>
                <a:ea typeface="Playfair Display Bold Italics"/>
                <a:cs typeface="Playfair Display Bold Italics"/>
                <a:sym typeface="Playfair Display Bold Italics"/>
              </a:rPr>
              <a:t>Hàm Binary Cross-entropy dice loss:</a:t>
            </a:r>
          </a:p>
        </p:txBody>
      </p:sp>
      <p:sp>
        <p:nvSpPr>
          <p:cNvPr name="TextBox 24" id="24"/>
          <p:cNvSpPr txBox="true"/>
          <p:nvPr/>
        </p:nvSpPr>
        <p:spPr>
          <a:xfrm rot="0">
            <a:off x="687119" y="5509112"/>
            <a:ext cx="8776034" cy="400306"/>
          </a:xfrm>
          <a:prstGeom prst="rect">
            <a:avLst/>
          </a:prstGeom>
        </p:spPr>
        <p:txBody>
          <a:bodyPr anchor="t" rtlCol="false" tIns="0" lIns="0" bIns="0" rIns="0">
            <a:spAutoFit/>
          </a:bodyPr>
          <a:lstStyle/>
          <a:p>
            <a:pPr algn="just" marL="474971" indent="-237486" lvl="1">
              <a:lnSpc>
                <a:spcPts val="3387"/>
              </a:lnSpc>
              <a:buFont typeface="Arial"/>
              <a:buChar char="•"/>
            </a:pPr>
            <a:r>
              <a:rPr lang="en-US" b="true" sz="2199" i="true">
                <a:solidFill>
                  <a:srgbClr val="004AAD"/>
                </a:solidFill>
                <a:latin typeface="Playfair Display Bold Italics"/>
                <a:ea typeface="Playfair Display Bold Italics"/>
                <a:cs typeface="Playfair Display Bold Italics"/>
                <a:sym typeface="Playfair Display Bold Italics"/>
              </a:rPr>
              <a:t>Hàm mất mát cuối cùng:</a:t>
            </a:r>
          </a:p>
        </p:txBody>
      </p:sp>
    </p:spTree>
  </p:cSld>
  <p:clrMapOvr>
    <a:masterClrMapping/>
  </p:clrMapOvr>
</p:sld>
</file>

<file path=ppt/slides/slide34.xml><?xml version="1.0" encoding="utf-8"?>
<p:sld xmlns:p="http://schemas.openxmlformats.org/presentationml/2006/main" xmlns:a="http://schemas.openxmlformats.org/drawingml/2006/main" xmlns:r="http://schemas.openxmlformats.org/officeDocument/2006/relationships">
  <p:cSld>
    <p:bg>
      <p:bgPr>
        <a:solidFill>
          <a:srgbClr val="F9F5F0"/>
        </a:solidFill>
      </p:bgPr>
    </p:bg>
    <p:spTree>
      <p:nvGrpSpPr>
        <p:cNvPr id="1" name=""/>
        <p:cNvGrpSpPr/>
        <p:nvPr/>
      </p:nvGrpSpPr>
      <p:grpSpPr>
        <a:xfrm>
          <a:off x="0" y="0"/>
          <a:ext cx="0" cy="0"/>
          <a:chOff x="0" y="0"/>
          <a:chExt cx="0" cy="0"/>
        </a:xfrm>
      </p:grpSpPr>
      <p:grpSp>
        <p:nvGrpSpPr>
          <p:cNvPr name="Group 2" id="2"/>
          <p:cNvGrpSpPr/>
          <p:nvPr/>
        </p:nvGrpSpPr>
        <p:grpSpPr>
          <a:xfrm rot="0">
            <a:off x="-946993" y="6049512"/>
            <a:ext cx="2258786" cy="2258786"/>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4991A">
                <a:alpha val="14902"/>
              </a:srgbClr>
            </a:solidFill>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1959"/>
                </a:lnSpc>
              </a:pPr>
            </a:p>
          </p:txBody>
        </p:sp>
      </p:grpSp>
      <p:grpSp>
        <p:nvGrpSpPr>
          <p:cNvPr name="Group 5" id="5"/>
          <p:cNvGrpSpPr/>
          <p:nvPr/>
        </p:nvGrpSpPr>
        <p:grpSpPr>
          <a:xfrm rot="0">
            <a:off x="8467042" y="-1048574"/>
            <a:ext cx="2258786" cy="2258786"/>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4991A">
                <a:alpha val="14902"/>
              </a:srgbClr>
            </a:solidFill>
          </p:spPr>
        </p:sp>
        <p:sp>
          <p:nvSpPr>
            <p:cNvPr name="TextBox 7" id="7"/>
            <p:cNvSpPr txBox="true"/>
            <p:nvPr/>
          </p:nvSpPr>
          <p:spPr>
            <a:xfrm>
              <a:off x="76200" y="38100"/>
              <a:ext cx="660400" cy="698500"/>
            </a:xfrm>
            <a:prstGeom prst="rect">
              <a:avLst/>
            </a:prstGeom>
          </p:spPr>
          <p:txBody>
            <a:bodyPr anchor="ctr" rtlCol="false" tIns="50800" lIns="50800" bIns="50800" rIns="50800"/>
            <a:lstStyle/>
            <a:p>
              <a:pPr algn="ctr">
                <a:lnSpc>
                  <a:spcPts val="1959"/>
                </a:lnSpc>
              </a:pPr>
            </a:p>
          </p:txBody>
        </p:sp>
      </p:grpSp>
      <p:grpSp>
        <p:nvGrpSpPr>
          <p:cNvPr name="Group 8" id="8"/>
          <p:cNvGrpSpPr/>
          <p:nvPr/>
        </p:nvGrpSpPr>
        <p:grpSpPr>
          <a:xfrm rot="0">
            <a:off x="649289" y="378225"/>
            <a:ext cx="3081848" cy="831988"/>
            <a:chOff x="0" y="0"/>
            <a:chExt cx="1048130" cy="282957"/>
          </a:xfrm>
        </p:grpSpPr>
        <p:sp>
          <p:nvSpPr>
            <p:cNvPr name="Freeform 9" id="9"/>
            <p:cNvSpPr/>
            <p:nvPr/>
          </p:nvSpPr>
          <p:spPr>
            <a:xfrm flipH="false" flipV="false" rot="0">
              <a:off x="0" y="0"/>
              <a:ext cx="1048130" cy="282957"/>
            </a:xfrm>
            <a:custGeom>
              <a:avLst/>
              <a:gdLst/>
              <a:ahLst/>
              <a:cxnLst/>
              <a:rect r="r" b="b" t="t" l="l"/>
              <a:pathLst>
                <a:path h="282957" w="1048130">
                  <a:moveTo>
                    <a:pt x="90436" y="0"/>
                  </a:moveTo>
                  <a:lnTo>
                    <a:pt x="957695" y="0"/>
                  </a:lnTo>
                  <a:cubicBezTo>
                    <a:pt x="1007641" y="0"/>
                    <a:pt x="1048130" y="40489"/>
                    <a:pt x="1048130" y="90436"/>
                  </a:cubicBezTo>
                  <a:lnTo>
                    <a:pt x="1048130" y="192522"/>
                  </a:lnTo>
                  <a:cubicBezTo>
                    <a:pt x="1048130" y="216507"/>
                    <a:pt x="1038602" y="239509"/>
                    <a:pt x="1021642" y="256469"/>
                  </a:cubicBezTo>
                  <a:cubicBezTo>
                    <a:pt x="1004682" y="273429"/>
                    <a:pt x="981680" y="282957"/>
                    <a:pt x="957695" y="282957"/>
                  </a:cubicBezTo>
                  <a:lnTo>
                    <a:pt x="90436" y="282957"/>
                  </a:lnTo>
                  <a:cubicBezTo>
                    <a:pt x="66451" y="282957"/>
                    <a:pt x="43448" y="273429"/>
                    <a:pt x="26488" y="256469"/>
                  </a:cubicBezTo>
                  <a:cubicBezTo>
                    <a:pt x="9528" y="239509"/>
                    <a:pt x="0" y="216507"/>
                    <a:pt x="0" y="192522"/>
                  </a:cubicBezTo>
                  <a:lnTo>
                    <a:pt x="0" y="90436"/>
                  </a:lnTo>
                  <a:cubicBezTo>
                    <a:pt x="0" y="66451"/>
                    <a:pt x="9528" y="43448"/>
                    <a:pt x="26488" y="26488"/>
                  </a:cubicBezTo>
                  <a:cubicBezTo>
                    <a:pt x="43448" y="9528"/>
                    <a:pt x="66451" y="0"/>
                    <a:pt x="90436" y="0"/>
                  </a:cubicBezTo>
                  <a:close/>
                </a:path>
              </a:pathLst>
            </a:custGeom>
            <a:solidFill>
              <a:srgbClr val="321313"/>
            </a:solidFill>
          </p:spPr>
        </p:sp>
        <p:sp>
          <p:nvSpPr>
            <p:cNvPr name="TextBox 10" id="10"/>
            <p:cNvSpPr txBox="true"/>
            <p:nvPr/>
          </p:nvSpPr>
          <p:spPr>
            <a:xfrm>
              <a:off x="0" y="-38100"/>
              <a:ext cx="1048130" cy="321057"/>
            </a:xfrm>
            <a:prstGeom prst="rect">
              <a:avLst/>
            </a:prstGeom>
          </p:spPr>
          <p:txBody>
            <a:bodyPr anchor="ctr" rtlCol="false" tIns="57725" lIns="57725" bIns="57725" rIns="57725"/>
            <a:lstStyle/>
            <a:p>
              <a:pPr algn="ctr">
                <a:lnSpc>
                  <a:spcPts val="1959"/>
                </a:lnSpc>
                <a:spcBef>
                  <a:spcPct val="0"/>
                </a:spcBef>
              </a:pPr>
            </a:p>
          </p:txBody>
        </p:sp>
      </p:grpSp>
      <p:grpSp>
        <p:nvGrpSpPr>
          <p:cNvPr name="Group 11" id="11"/>
          <p:cNvGrpSpPr/>
          <p:nvPr/>
        </p:nvGrpSpPr>
        <p:grpSpPr>
          <a:xfrm rot="0">
            <a:off x="580401" y="283308"/>
            <a:ext cx="3064335" cy="761140"/>
            <a:chOff x="0" y="0"/>
            <a:chExt cx="1167121" cy="289897"/>
          </a:xfrm>
        </p:grpSpPr>
        <p:sp>
          <p:nvSpPr>
            <p:cNvPr name="Freeform 12" id="12"/>
            <p:cNvSpPr/>
            <p:nvPr/>
          </p:nvSpPr>
          <p:spPr>
            <a:xfrm flipH="false" flipV="false" rot="0">
              <a:off x="0" y="0"/>
              <a:ext cx="1167121" cy="289897"/>
            </a:xfrm>
            <a:custGeom>
              <a:avLst/>
              <a:gdLst/>
              <a:ahLst/>
              <a:cxnLst/>
              <a:rect r="r" b="b" t="t" l="l"/>
              <a:pathLst>
                <a:path h="289897" w="1167121">
                  <a:moveTo>
                    <a:pt x="90953" y="0"/>
                  </a:moveTo>
                  <a:lnTo>
                    <a:pt x="1076168" y="0"/>
                  </a:lnTo>
                  <a:cubicBezTo>
                    <a:pt x="1126400" y="0"/>
                    <a:pt x="1167121" y="40721"/>
                    <a:pt x="1167121" y="90953"/>
                  </a:cubicBezTo>
                  <a:lnTo>
                    <a:pt x="1167121" y="198945"/>
                  </a:lnTo>
                  <a:cubicBezTo>
                    <a:pt x="1167121" y="249177"/>
                    <a:pt x="1126400" y="289897"/>
                    <a:pt x="1076168" y="289897"/>
                  </a:cubicBezTo>
                  <a:lnTo>
                    <a:pt x="90953" y="289897"/>
                  </a:lnTo>
                  <a:cubicBezTo>
                    <a:pt x="40721" y="289897"/>
                    <a:pt x="0" y="249177"/>
                    <a:pt x="0" y="198945"/>
                  </a:cubicBezTo>
                  <a:lnTo>
                    <a:pt x="0" y="90953"/>
                  </a:lnTo>
                  <a:cubicBezTo>
                    <a:pt x="0" y="40721"/>
                    <a:pt x="40721" y="0"/>
                    <a:pt x="90953" y="0"/>
                  </a:cubicBezTo>
                  <a:close/>
                </a:path>
              </a:pathLst>
            </a:custGeom>
            <a:solidFill>
              <a:srgbClr val="B6A77A"/>
            </a:solidFill>
            <a:ln cap="rnd">
              <a:noFill/>
              <a:prstDash val="solid"/>
              <a:round/>
            </a:ln>
          </p:spPr>
        </p:sp>
        <p:sp>
          <p:nvSpPr>
            <p:cNvPr name="TextBox 13" id="13"/>
            <p:cNvSpPr txBox="true"/>
            <p:nvPr/>
          </p:nvSpPr>
          <p:spPr>
            <a:xfrm>
              <a:off x="0" y="-38100"/>
              <a:ext cx="1167121" cy="327997"/>
            </a:xfrm>
            <a:prstGeom prst="rect">
              <a:avLst/>
            </a:prstGeom>
          </p:spPr>
          <p:txBody>
            <a:bodyPr anchor="ctr" rtlCol="false" tIns="57725" lIns="57725" bIns="57725" rIns="57725"/>
            <a:lstStyle/>
            <a:p>
              <a:pPr algn="ctr">
                <a:lnSpc>
                  <a:spcPts val="1959"/>
                </a:lnSpc>
                <a:spcBef>
                  <a:spcPct val="0"/>
                </a:spcBef>
              </a:pPr>
            </a:p>
          </p:txBody>
        </p:sp>
      </p:grpSp>
      <p:sp>
        <p:nvSpPr>
          <p:cNvPr name="Freeform 14" id="14"/>
          <p:cNvSpPr/>
          <p:nvPr/>
        </p:nvSpPr>
        <p:spPr>
          <a:xfrm flipH="false" flipV="false" rot="0">
            <a:off x="7093877" y="6813070"/>
            <a:ext cx="2163543" cy="365835"/>
          </a:xfrm>
          <a:custGeom>
            <a:avLst/>
            <a:gdLst/>
            <a:ahLst/>
            <a:cxnLst/>
            <a:rect r="r" b="b" t="t" l="l"/>
            <a:pathLst>
              <a:path h="365835" w="2163543">
                <a:moveTo>
                  <a:pt x="0" y="0"/>
                </a:moveTo>
                <a:lnTo>
                  <a:pt x="2163543" y="0"/>
                </a:lnTo>
                <a:lnTo>
                  <a:pt x="2163543" y="365835"/>
                </a:lnTo>
                <a:lnTo>
                  <a:pt x="0" y="36583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5" id="15"/>
          <p:cNvSpPr/>
          <p:nvPr/>
        </p:nvSpPr>
        <p:spPr>
          <a:xfrm flipH="false" flipV="false" rot="5704156">
            <a:off x="8912064" y="-162968"/>
            <a:ext cx="1082386" cy="1082386"/>
          </a:xfrm>
          <a:custGeom>
            <a:avLst/>
            <a:gdLst/>
            <a:ahLst/>
            <a:cxnLst/>
            <a:rect r="r" b="b" t="t" l="l"/>
            <a:pathLst>
              <a:path h="1082386" w="1082386">
                <a:moveTo>
                  <a:pt x="0" y="0"/>
                </a:moveTo>
                <a:lnTo>
                  <a:pt x="1082386" y="0"/>
                </a:lnTo>
                <a:lnTo>
                  <a:pt x="1082386" y="1082386"/>
                </a:lnTo>
                <a:lnTo>
                  <a:pt x="0" y="1082386"/>
                </a:lnTo>
                <a:lnTo>
                  <a:pt x="0" y="0"/>
                </a:lnTo>
                <a:close/>
              </a:path>
            </a:pathLst>
          </a:custGeom>
          <a:blipFill>
            <a:blip r:embed="rId4"/>
            <a:stretch>
              <a:fillRect l="0" t="0" r="0" b="0"/>
            </a:stretch>
          </a:blipFill>
        </p:spPr>
      </p:sp>
      <p:sp>
        <p:nvSpPr>
          <p:cNvPr name="TextBox 16" id="16"/>
          <p:cNvSpPr txBox="true"/>
          <p:nvPr/>
        </p:nvSpPr>
        <p:spPr>
          <a:xfrm rot="0">
            <a:off x="649289" y="1305403"/>
            <a:ext cx="8776034" cy="3090549"/>
          </a:xfrm>
          <a:prstGeom prst="rect">
            <a:avLst/>
          </a:prstGeom>
        </p:spPr>
        <p:txBody>
          <a:bodyPr anchor="t" rtlCol="false" tIns="0" lIns="0" bIns="0" rIns="0">
            <a:spAutoFit/>
          </a:bodyPr>
          <a:lstStyle/>
          <a:p>
            <a:pPr algn="just" marL="474971" indent="-237486" lvl="1">
              <a:lnSpc>
                <a:spcPts val="4179"/>
              </a:lnSpc>
              <a:buFont typeface="Arial"/>
              <a:buChar char="•"/>
            </a:pPr>
            <a:r>
              <a:rPr lang="en-US" sz="2199">
                <a:solidFill>
                  <a:srgbClr val="000000"/>
                </a:solidFill>
                <a:latin typeface="Playfair Display"/>
                <a:ea typeface="Playfair Display"/>
                <a:cs typeface="Playfair Display"/>
                <a:sym typeface="Playfair Display"/>
              </a:rPr>
              <a:t>Nhóm thực hiện huấn luyện mô hình dựa trên tập dữ liệu của </a:t>
            </a:r>
            <a:r>
              <a:rPr lang="en-US" b="true" sz="2199">
                <a:solidFill>
                  <a:srgbClr val="000000"/>
                </a:solidFill>
                <a:latin typeface="Playfair Display Bold"/>
                <a:ea typeface="Playfair Display Bold"/>
                <a:cs typeface="Playfair Display Bold"/>
                <a:sym typeface="Playfair Display Bold"/>
              </a:rPr>
              <a:t>Medical Segmentation Decathlon</a:t>
            </a:r>
            <a:r>
              <a:rPr lang="en-US" sz="2199">
                <a:solidFill>
                  <a:srgbClr val="000000"/>
                </a:solidFill>
                <a:latin typeface="Playfair Display"/>
                <a:ea typeface="Playfair Display"/>
                <a:cs typeface="Playfair Display"/>
                <a:sym typeface="Playfair Display"/>
              </a:rPr>
              <a:t> về </a:t>
            </a:r>
            <a:r>
              <a:rPr lang="en-US" sz="2199" i="true">
                <a:solidFill>
                  <a:srgbClr val="000000"/>
                </a:solidFill>
                <a:latin typeface="Playfair Display Italics"/>
                <a:ea typeface="Playfair Display Italics"/>
                <a:cs typeface="Playfair Display Italics"/>
                <a:sym typeface="Playfair Display Italics"/>
              </a:rPr>
              <a:t>Task06_Lung</a:t>
            </a:r>
            <a:r>
              <a:rPr lang="en-US" sz="2199">
                <a:solidFill>
                  <a:srgbClr val="000000"/>
                </a:solidFill>
                <a:latin typeface="Playfair Display"/>
                <a:ea typeface="Playfair Display"/>
                <a:cs typeface="Playfair Display"/>
                <a:sym typeface="Playfair Display"/>
              </a:rPr>
              <a:t>. </a:t>
            </a:r>
          </a:p>
          <a:p>
            <a:pPr algn="just" marL="474971" indent="-237486" lvl="1">
              <a:lnSpc>
                <a:spcPts val="4179"/>
              </a:lnSpc>
              <a:buFont typeface="Arial"/>
              <a:buChar char="•"/>
            </a:pPr>
            <a:r>
              <a:rPr lang="en-US" sz="2199">
                <a:solidFill>
                  <a:srgbClr val="000000"/>
                </a:solidFill>
                <a:latin typeface="Playfair Display"/>
                <a:ea typeface="Playfair Display"/>
                <a:cs typeface="Playfair Display"/>
                <a:sym typeface="Playfair Display"/>
              </a:rPr>
              <a:t>Tập dữ liệu có tổng cộng 70 đối tượng, nhóm chia ra </a:t>
            </a:r>
            <a:r>
              <a:rPr lang="en-US" b="true" sz="2199">
                <a:solidFill>
                  <a:srgbClr val="000000"/>
                </a:solidFill>
                <a:latin typeface="Playfair Display Bold"/>
                <a:ea typeface="Playfair Display Bold"/>
                <a:cs typeface="Playfair Display Bold"/>
                <a:sym typeface="Playfair Display Bold"/>
              </a:rPr>
              <a:t>63</a:t>
            </a:r>
            <a:r>
              <a:rPr lang="en-US" sz="2199">
                <a:solidFill>
                  <a:srgbClr val="000000"/>
                </a:solidFill>
                <a:latin typeface="Playfair Display"/>
                <a:ea typeface="Playfair Display"/>
                <a:cs typeface="Playfair Display"/>
                <a:sym typeface="Playfair Display"/>
              </a:rPr>
              <a:t> đối tượng để huấn luyện và </a:t>
            </a:r>
            <a:r>
              <a:rPr lang="en-US" b="true" sz="2199">
                <a:solidFill>
                  <a:srgbClr val="000000"/>
                </a:solidFill>
                <a:latin typeface="Playfair Display Bold"/>
                <a:ea typeface="Playfair Display Bold"/>
                <a:cs typeface="Playfair Display Bold"/>
                <a:sym typeface="Playfair Display Bold"/>
              </a:rPr>
              <a:t>7</a:t>
            </a:r>
            <a:r>
              <a:rPr lang="en-US" sz="2199">
                <a:solidFill>
                  <a:srgbClr val="000000"/>
                </a:solidFill>
                <a:latin typeface="Playfair Display"/>
                <a:ea typeface="Playfair Display"/>
                <a:cs typeface="Playfair Display"/>
                <a:sym typeface="Playfair Display"/>
              </a:rPr>
              <a:t> đối tượng để kiếm tra. </a:t>
            </a:r>
          </a:p>
          <a:p>
            <a:pPr algn="just" marL="474971" indent="-237486" lvl="1">
              <a:lnSpc>
                <a:spcPts val="4179"/>
              </a:lnSpc>
              <a:buFont typeface="Arial"/>
              <a:buChar char="•"/>
            </a:pPr>
            <a:r>
              <a:rPr lang="en-US" sz="2199">
                <a:solidFill>
                  <a:srgbClr val="000000"/>
                </a:solidFill>
                <a:latin typeface="Playfair Display"/>
                <a:ea typeface="Playfair Display"/>
                <a:cs typeface="Playfair Display"/>
                <a:sym typeface="Playfair Display"/>
              </a:rPr>
              <a:t>Quá trình huấn luyện sử dụng learning rate là         , số lượng epoch là </a:t>
            </a:r>
            <a:r>
              <a:rPr lang="en-US" b="true" sz="2199">
                <a:solidFill>
                  <a:srgbClr val="000000"/>
                </a:solidFill>
                <a:latin typeface="Playfair Display Bold"/>
                <a:ea typeface="Playfair Display Bold"/>
                <a:cs typeface="Playfair Display Bold"/>
                <a:sym typeface="Playfair Display Bold"/>
              </a:rPr>
              <a:t>600</a:t>
            </a:r>
            <a:r>
              <a:rPr lang="en-US" sz="2199">
                <a:solidFill>
                  <a:srgbClr val="000000"/>
                </a:solidFill>
                <a:latin typeface="Playfair Display"/>
                <a:ea typeface="Playfair Display"/>
                <a:cs typeface="Playfair Display"/>
                <a:sym typeface="Playfair Display"/>
              </a:rPr>
              <a:t>.</a:t>
            </a:r>
          </a:p>
        </p:txBody>
      </p:sp>
      <p:sp>
        <p:nvSpPr>
          <p:cNvPr name="Freeform 17" id="17"/>
          <p:cNvSpPr/>
          <p:nvPr/>
        </p:nvSpPr>
        <p:spPr>
          <a:xfrm flipH="false" flipV="false" rot="0">
            <a:off x="731520" y="4728801"/>
            <a:ext cx="6266771" cy="2017069"/>
          </a:xfrm>
          <a:custGeom>
            <a:avLst/>
            <a:gdLst/>
            <a:ahLst/>
            <a:cxnLst/>
            <a:rect r="r" b="b" t="t" l="l"/>
            <a:pathLst>
              <a:path h="2017069" w="6266771">
                <a:moveTo>
                  <a:pt x="0" y="0"/>
                </a:moveTo>
                <a:lnTo>
                  <a:pt x="6266771" y="0"/>
                </a:lnTo>
                <a:lnTo>
                  <a:pt x="6266771" y="2017069"/>
                </a:lnTo>
                <a:lnTo>
                  <a:pt x="0" y="2017069"/>
                </a:lnTo>
                <a:lnTo>
                  <a:pt x="0" y="0"/>
                </a:lnTo>
                <a:close/>
              </a:path>
            </a:pathLst>
          </a:custGeom>
          <a:blipFill>
            <a:blip r:embed="rId5"/>
            <a:stretch>
              <a:fillRect l="0" t="0" r="0" b="0"/>
            </a:stretch>
          </a:blipFill>
        </p:spPr>
      </p:sp>
      <p:sp>
        <p:nvSpPr>
          <p:cNvPr name="TextBox 18" id="18"/>
          <p:cNvSpPr txBox="true"/>
          <p:nvPr/>
        </p:nvSpPr>
        <p:spPr>
          <a:xfrm rot="0">
            <a:off x="731520" y="435708"/>
            <a:ext cx="2913216" cy="563482"/>
          </a:xfrm>
          <a:prstGeom prst="rect">
            <a:avLst/>
          </a:prstGeom>
        </p:spPr>
        <p:txBody>
          <a:bodyPr anchor="t" rtlCol="false" tIns="0" lIns="0" bIns="0" rIns="0">
            <a:spAutoFit/>
          </a:bodyPr>
          <a:lstStyle/>
          <a:p>
            <a:pPr algn="l">
              <a:lnSpc>
                <a:spcPts val="3945"/>
              </a:lnSpc>
            </a:pPr>
            <a:r>
              <a:rPr lang="en-US" sz="4697">
                <a:solidFill>
                  <a:srgbClr val="FFFFFF"/>
                </a:solidFill>
                <a:latin typeface="Yeseva One"/>
                <a:ea typeface="Yeseva One"/>
                <a:cs typeface="Yeseva One"/>
                <a:sym typeface="Yeseva One"/>
              </a:rPr>
              <a:t>Kết quả</a:t>
            </a:r>
          </a:p>
        </p:txBody>
      </p:sp>
      <p:sp>
        <p:nvSpPr>
          <p:cNvPr name="TextBox 19" id="19"/>
          <p:cNvSpPr txBox="true"/>
          <p:nvPr/>
        </p:nvSpPr>
        <p:spPr>
          <a:xfrm rot="0">
            <a:off x="9351042" y="6980468"/>
            <a:ext cx="402558" cy="349249"/>
          </a:xfrm>
          <a:prstGeom prst="rect">
            <a:avLst/>
          </a:prstGeom>
        </p:spPr>
        <p:txBody>
          <a:bodyPr anchor="t" rtlCol="false" tIns="0" lIns="0" bIns="0" rIns="0">
            <a:spAutoFit/>
          </a:bodyPr>
          <a:lstStyle/>
          <a:p>
            <a:pPr algn="ctr">
              <a:lnSpc>
                <a:spcPts val="2800"/>
              </a:lnSpc>
            </a:pPr>
            <a:r>
              <a:rPr lang="en-US" sz="2000" b="true">
                <a:solidFill>
                  <a:srgbClr val="000000"/>
                </a:solidFill>
                <a:latin typeface="Canva Sans Bold"/>
                <a:ea typeface="Canva Sans Bold"/>
                <a:cs typeface="Canva Sans Bold"/>
                <a:sym typeface="Canva Sans Bold"/>
              </a:rPr>
              <a:t>38  </a:t>
            </a:r>
          </a:p>
        </p:txBody>
      </p:sp>
      <p:sp>
        <p:nvSpPr>
          <p:cNvPr name="TextBox 20" id="20"/>
          <p:cNvSpPr txBox="true"/>
          <p:nvPr/>
        </p:nvSpPr>
        <p:spPr>
          <a:xfrm rot="0">
            <a:off x="7083139" y="6279145"/>
            <a:ext cx="2174281" cy="466725"/>
          </a:xfrm>
          <a:prstGeom prst="rect">
            <a:avLst/>
          </a:prstGeom>
        </p:spPr>
        <p:txBody>
          <a:bodyPr anchor="t" rtlCol="false" tIns="0" lIns="0" bIns="0" rIns="0">
            <a:spAutoFit/>
          </a:bodyPr>
          <a:lstStyle/>
          <a:p>
            <a:pPr algn="just">
              <a:lnSpc>
                <a:spcPts val="1949"/>
              </a:lnSpc>
            </a:pPr>
            <a:r>
              <a:rPr lang="en-US" sz="1499" i="true">
                <a:solidFill>
                  <a:srgbClr val="000000"/>
                </a:solidFill>
                <a:latin typeface="Playfair Display Italics"/>
                <a:ea typeface="Playfair Display Italics"/>
                <a:cs typeface="Playfair Display Italics"/>
                <a:sym typeface="Playfair Display Italics"/>
              </a:rPr>
              <a:t>(Hình 5: Thông số </a:t>
            </a:r>
          </a:p>
          <a:p>
            <a:pPr algn="just">
              <a:lnSpc>
                <a:spcPts val="1949"/>
              </a:lnSpc>
            </a:pPr>
            <a:r>
              <a:rPr lang="en-US" sz="1499" i="true">
                <a:solidFill>
                  <a:srgbClr val="000000"/>
                </a:solidFill>
                <a:latin typeface="Playfair Display Italics"/>
                <a:ea typeface="Playfair Display Italics"/>
                <a:cs typeface="Playfair Display Italics"/>
                <a:sym typeface="Playfair Display Italics"/>
              </a:rPr>
              <a:t>huấn luyện)</a:t>
            </a:r>
          </a:p>
        </p:txBody>
      </p:sp>
      <p:grpSp>
        <p:nvGrpSpPr>
          <p:cNvPr name="Group 21" id="21"/>
          <p:cNvGrpSpPr/>
          <p:nvPr/>
        </p:nvGrpSpPr>
        <p:grpSpPr>
          <a:xfrm rot="0">
            <a:off x="7278738" y="3476308"/>
            <a:ext cx="791092" cy="362584"/>
            <a:chOff x="0" y="0"/>
            <a:chExt cx="1054790" cy="483445"/>
          </a:xfrm>
        </p:grpSpPr>
        <p:sp>
          <p:nvSpPr>
            <p:cNvPr name="Freeform 22" id="22"/>
            <p:cNvSpPr/>
            <p:nvPr/>
          </p:nvSpPr>
          <p:spPr>
            <a:xfrm flipH="false" flipV="false" rot="0">
              <a:off x="0" y="0"/>
              <a:ext cx="1054790" cy="483445"/>
            </a:xfrm>
            <a:custGeom>
              <a:avLst/>
              <a:gdLst/>
              <a:ahLst/>
              <a:cxnLst/>
              <a:rect r="r" b="b" t="t" l="l"/>
              <a:pathLst>
                <a:path h="483445" w="1054790">
                  <a:moveTo>
                    <a:pt x="0" y="0"/>
                  </a:moveTo>
                  <a:lnTo>
                    <a:pt x="1054790" y="0"/>
                  </a:lnTo>
                  <a:lnTo>
                    <a:pt x="1054790" y="483445"/>
                  </a:lnTo>
                  <a:lnTo>
                    <a:pt x="0" y="48344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spTree>
  </p:cSld>
  <p:clrMapOvr>
    <a:masterClrMapping/>
  </p:clrMapOvr>
</p:sld>
</file>

<file path=ppt/slides/slide35.xml><?xml version="1.0" encoding="utf-8"?>
<p:sld xmlns:p="http://schemas.openxmlformats.org/presentationml/2006/main" xmlns:a="http://schemas.openxmlformats.org/drawingml/2006/main" xmlns:r="http://schemas.openxmlformats.org/officeDocument/2006/relationships">
  <p:cSld>
    <p:bg>
      <p:bgPr>
        <a:solidFill>
          <a:srgbClr val="F9F5F0"/>
        </a:solidFill>
      </p:bgPr>
    </p:bg>
    <p:spTree>
      <p:nvGrpSpPr>
        <p:cNvPr id="1" name=""/>
        <p:cNvGrpSpPr/>
        <p:nvPr/>
      </p:nvGrpSpPr>
      <p:grpSpPr>
        <a:xfrm>
          <a:off x="0" y="0"/>
          <a:ext cx="0" cy="0"/>
          <a:chOff x="0" y="0"/>
          <a:chExt cx="0" cy="0"/>
        </a:xfrm>
      </p:grpSpPr>
      <p:grpSp>
        <p:nvGrpSpPr>
          <p:cNvPr name="Group 2" id="2"/>
          <p:cNvGrpSpPr/>
          <p:nvPr/>
        </p:nvGrpSpPr>
        <p:grpSpPr>
          <a:xfrm rot="0">
            <a:off x="-946993" y="6049512"/>
            <a:ext cx="2258786" cy="2258786"/>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4991A">
                <a:alpha val="14902"/>
              </a:srgbClr>
            </a:solidFill>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1959"/>
                </a:lnSpc>
              </a:pPr>
            </a:p>
          </p:txBody>
        </p:sp>
      </p:grpSp>
      <p:grpSp>
        <p:nvGrpSpPr>
          <p:cNvPr name="Group 5" id="5"/>
          <p:cNvGrpSpPr/>
          <p:nvPr/>
        </p:nvGrpSpPr>
        <p:grpSpPr>
          <a:xfrm rot="0">
            <a:off x="8467042" y="-1048574"/>
            <a:ext cx="2258786" cy="2258786"/>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4991A">
                <a:alpha val="14902"/>
              </a:srgbClr>
            </a:solidFill>
          </p:spPr>
        </p:sp>
        <p:sp>
          <p:nvSpPr>
            <p:cNvPr name="TextBox 7" id="7"/>
            <p:cNvSpPr txBox="true"/>
            <p:nvPr/>
          </p:nvSpPr>
          <p:spPr>
            <a:xfrm>
              <a:off x="76200" y="38100"/>
              <a:ext cx="660400" cy="698500"/>
            </a:xfrm>
            <a:prstGeom prst="rect">
              <a:avLst/>
            </a:prstGeom>
          </p:spPr>
          <p:txBody>
            <a:bodyPr anchor="ctr" rtlCol="false" tIns="50800" lIns="50800" bIns="50800" rIns="50800"/>
            <a:lstStyle/>
            <a:p>
              <a:pPr algn="ctr">
                <a:lnSpc>
                  <a:spcPts val="1959"/>
                </a:lnSpc>
              </a:pPr>
            </a:p>
          </p:txBody>
        </p:sp>
      </p:grpSp>
      <p:grpSp>
        <p:nvGrpSpPr>
          <p:cNvPr name="Group 8" id="8"/>
          <p:cNvGrpSpPr/>
          <p:nvPr/>
        </p:nvGrpSpPr>
        <p:grpSpPr>
          <a:xfrm rot="0">
            <a:off x="649289" y="378225"/>
            <a:ext cx="3081848" cy="831988"/>
            <a:chOff x="0" y="0"/>
            <a:chExt cx="1048130" cy="282957"/>
          </a:xfrm>
        </p:grpSpPr>
        <p:sp>
          <p:nvSpPr>
            <p:cNvPr name="Freeform 9" id="9"/>
            <p:cNvSpPr/>
            <p:nvPr/>
          </p:nvSpPr>
          <p:spPr>
            <a:xfrm flipH="false" flipV="false" rot="0">
              <a:off x="0" y="0"/>
              <a:ext cx="1048130" cy="282957"/>
            </a:xfrm>
            <a:custGeom>
              <a:avLst/>
              <a:gdLst/>
              <a:ahLst/>
              <a:cxnLst/>
              <a:rect r="r" b="b" t="t" l="l"/>
              <a:pathLst>
                <a:path h="282957" w="1048130">
                  <a:moveTo>
                    <a:pt x="90436" y="0"/>
                  </a:moveTo>
                  <a:lnTo>
                    <a:pt x="957695" y="0"/>
                  </a:lnTo>
                  <a:cubicBezTo>
                    <a:pt x="1007641" y="0"/>
                    <a:pt x="1048130" y="40489"/>
                    <a:pt x="1048130" y="90436"/>
                  </a:cubicBezTo>
                  <a:lnTo>
                    <a:pt x="1048130" y="192522"/>
                  </a:lnTo>
                  <a:cubicBezTo>
                    <a:pt x="1048130" y="216507"/>
                    <a:pt x="1038602" y="239509"/>
                    <a:pt x="1021642" y="256469"/>
                  </a:cubicBezTo>
                  <a:cubicBezTo>
                    <a:pt x="1004682" y="273429"/>
                    <a:pt x="981680" y="282957"/>
                    <a:pt x="957695" y="282957"/>
                  </a:cubicBezTo>
                  <a:lnTo>
                    <a:pt x="90436" y="282957"/>
                  </a:lnTo>
                  <a:cubicBezTo>
                    <a:pt x="66451" y="282957"/>
                    <a:pt x="43448" y="273429"/>
                    <a:pt x="26488" y="256469"/>
                  </a:cubicBezTo>
                  <a:cubicBezTo>
                    <a:pt x="9528" y="239509"/>
                    <a:pt x="0" y="216507"/>
                    <a:pt x="0" y="192522"/>
                  </a:cubicBezTo>
                  <a:lnTo>
                    <a:pt x="0" y="90436"/>
                  </a:lnTo>
                  <a:cubicBezTo>
                    <a:pt x="0" y="66451"/>
                    <a:pt x="9528" y="43448"/>
                    <a:pt x="26488" y="26488"/>
                  </a:cubicBezTo>
                  <a:cubicBezTo>
                    <a:pt x="43448" y="9528"/>
                    <a:pt x="66451" y="0"/>
                    <a:pt x="90436" y="0"/>
                  </a:cubicBezTo>
                  <a:close/>
                </a:path>
              </a:pathLst>
            </a:custGeom>
            <a:solidFill>
              <a:srgbClr val="321313"/>
            </a:solidFill>
          </p:spPr>
        </p:sp>
        <p:sp>
          <p:nvSpPr>
            <p:cNvPr name="TextBox 10" id="10"/>
            <p:cNvSpPr txBox="true"/>
            <p:nvPr/>
          </p:nvSpPr>
          <p:spPr>
            <a:xfrm>
              <a:off x="0" y="-38100"/>
              <a:ext cx="1048130" cy="321057"/>
            </a:xfrm>
            <a:prstGeom prst="rect">
              <a:avLst/>
            </a:prstGeom>
          </p:spPr>
          <p:txBody>
            <a:bodyPr anchor="ctr" rtlCol="false" tIns="57725" lIns="57725" bIns="57725" rIns="57725"/>
            <a:lstStyle/>
            <a:p>
              <a:pPr algn="ctr">
                <a:lnSpc>
                  <a:spcPts val="1959"/>
                </a:lnSpc>
                <a:spcBef>
                  <a:spcPct val="0"/>
                </a:spcBef>
              </a:pPr>
            </a:p>
          </p:txBody>
        </p:sp>
      </p:grpSp>
      <p:grpSp>
        <p:nvGrpSpPr>
          <p:cNvPr name="Group 11" id="11"/>
          <p:cNvGrpSpPr/>
          <p:nvPr/>
        </p:nvGrpSpPr>
        <p:grpSpPr>
          <a:xfrm rot="0">
            <a:off x="580401" y="283308"/>
            <a:ext cx="3064335" cy="761140"/>
            <a:chOff x="0" y="0"/>
            <a:chExt cx="1167121" cy="289897"/>
          </a:xfrm>
        </p:grpSpPr>
        <p:sp>
          <p:nvSpPr>
            <p:cNvPr name="Freeform 12" id="12"/>
            <p:cNvSpPr/>
            <p:nvPr/>
          </p:nvSpPr>
          <p:spPr>
            <a:xfrm flipH="false" flipV="false" rot="0">
              <a:off x="0" y="0"/>
              <a:ext cx="1167121" cy="289897"/>
            </a:xfrm>
            <a:custGeom>
              <a:avLst/>
              <a:gdLst/>
              <a:ahLst/>
              <a:cxnLst/>
              <a:rect r="r" b="b" t="t" l="l"/>
              <a:pathLst>
                <a:path h="289897" w="1167121">
                  <a:moveTo>
                    <a:pt x="90953" y="0"/>
                  </a:moveTo>
                  <a:lnTo>
                    <a:pt x="1076168" y="0"/>
                  </a:lnTo>
                  <a:cubicBezTo>
                    <a:pt x="1126400" y="0"/>
                    <a:pt x="1167121" y="40721"/>
                    <a:pt x="1167121" y="90953"/>
                  </a:cubicBezTo>
                  <a:lnTo>
                    <a:pt x="1167121" y="198945"/>
                  </a:lnTo>
                  <a:cubicBezTo>
                    <a:pt x="1167121" y="249177"/>
                    <a:pt x="1126400" y="289897"/>
                    <a:pt x="1076168" y="289897"/>
                  </a:cubicBezTo>
                  <a:lnTo>
                    <a:pt x="90953" y="289897"/>
                  </a:lnTo>
                  <a:cubicBezTo>
                    <a:pt x="40721" y="289897"/>
                    <a:pt x="0" y="249177"/>
                    <a:pt x="0" y="198945"/>
                  </a:cubicBezTo>
                  <a:lnTo>
                    <a:pt x="0" y="90953"/>
                  </a:lnTo>
                  <a:cubicBezTo>
                    <a:pt x="0" y="40721"/>
                    <a:pt x="40721" y="0"/>
                    <a:pt x="90953" y="0"/>
                  </a:cubicBezTo>
                  <a:close/>
                </a:path>
              </a:pathLst>
            </a:custGeom>
            <a:solidFill>
              <a:srgbClr val="B6A77A"/>
            </a:solidFill>
            <a:ln cap="rnd">
              <a:noFill/>
              <a:prstDash val="solid"/>
              <a:round/>
            </a:ln>
          </p:spPr>
        </p:sp>
        <p:sp>
          <p:nvSpPr>
            <p:cNvPr name="TextBox 13" id="13"/>
            <p:cNvSpPr txBox="true"/>
            <p:nvPr/>
          </p:nvSpPr>
          <p:spPr>
            <a:xfrm>
              <a:off x="0" y="-38100"/>
              <a:ext cx="1167121" cy="327997"/>
            </a:xfrm>
            <a:prstGeom prst="rect">
              <a:avLst/>
            </a:prstGeom>
          </p:spPr>
          <p:txBody>
            <a:bodyPr anchor="ctr" rtlCol="false" tIns="57725" lIns="57725" bIns="57725" rIns="57725"/>
            <a:lstStyle/>
            <a:p>
              <a:pPr algn="ctr">
                <a:lnSpc>
                  <a:spcPts val="1959"/>
                </a:lnSpc>
                <a:spcBef>
                  <a:spcPct val="0"/>
                </a:spcBef>
              </a:pPr>
            </a:p>
          </p:txBody>
        </p:sp>
      </p:grpSp>
      <p:sp>
        <p:nvSpPr>
          <p:cNvPr name="Freeform 14" id="14"/>
          <p:cNvSpPr/>
          <p:nvPr/>
        </p:nvSpPr>
        <p:spPr>
          <a:xfrm flipH="false" flipV="false" rot="0">
            <a:off x="7093877" y="6813070"/>
            <a:ext cx="2163543" cy="365835"/>
          </a:xfrm>
          <a:custGeom>
            <a:avLst/>
            <a:gdLst/>
            <a:ahLst/>
            <a:cxnLst/>
            <a:rect r="r" b="b" t="t" l="l"/>
            <a:pathLst>
              <a:path h="365835" w="2163543">
                <a:moveTo>
                  <a:pt x="0" y="0"/>
                </a:moveTo>
                <a:lnTo>
                  <a:pt x="2163543" y="0"/>
                </a:lnTo>
                <a:lnTo>
                  <a:pt x="2163543" y="365835"/>
                </a:lnTo>
                <a:lnTo>
                  <a:pt x="0" y="36583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5" id="15"/>
          <p:cNvSpPr/>
          <p:nvPr/>
        </p:nvSpPr>
        <p:spPr>
          <a:xfrm flipH="false" flipV="false" rot="5704156">
            <a:off x="8912064" y="-162968"/>
            <a:ext cx="1082386" cy="1082386"/>
          </a:xfrm>
          <a:custGeom>
            <a:avLst/>
            <a:gdLst/>
            <a:ahLst/>
            <a:cxnLst/>
            <a:rect r="r" b="b" t="t" l="l"/>
            <a:pathLst>
              <a:path h="1082386" w="1082386">
                <a:moveTo>
                  <a:pt x="0" y="0"/>
                </a:moveTo>
                <a:lnTo>
                  <a:pt x="1082386" y="0"/>
                </a:lnTo>
                <a:lnTo>
                  <a:pt x="1082386" y="1082386"/>
                </a:lnTo>
                <a:lnTo>
                  <a:pt x="0" y="1082386"/>
                </a:lnTo>
                <a:lnTo>
                  <a:pt x="0" y="0"/>
                </a:lnTo>
                <a:close/>
              </a:path>
            </a:pathLst>
          </a:custGeom>
          <a:blipFill>
            <a:blip r:embed="rId4"/>
            <a:stretch>
              <a:fillRect l="0" t="0" r="0" b="0"/>
            </a:stretch>
          </a:blipFill>
        </p:spPr>
      </p:sp>
      <p:sp>
        <p:nvSpPr>
          <p:cNvPr name="TextBox 16" id="16"/>
          <p:cNvSpPr txBox="true"/>
          <p:nvPr/>
        </p:nvSpPr>
        <p:spPr>
          <a:xfrm rot="0">
            <a:off x="649289" y="1305403"/>
            <a:ext cx="8776034" cy="3090549"/>
          </a:xfrm>
          <a:prstGeom prst="rect">
            <a:avLst/>
          </a:prstGeom>
        </p:spPr>
        <p:txBody>
          <a:bodyPr anchor="t" rtlCol="false" tIns="0" lIns="0" bIns="0" rIns="0">
            <a:spAutoFit/>
          </a:bodyPr>
          <a:lstStyle/>
          <a:p>
            <a:pPr algn="just" marL="474971" indent="-237486" lvl="1">
              <a:lnSpc>
                <a:spcPts val="4179"/>
              </a:lnSpc>
              <a:buFont typeface="Arial"/>
              <a:buChar char="•"/>
            </a:pPr>
            <a:r>
              <a:rPr lang="en-US" sz="2199">
                <a:solidFill>
                  <a:srgbClr val="000000"/>
                </a:solidFill>
                <a:latin typeface="Playfair Display"/>
                <a:ea typeface="Playfair Display"/>
                <a:cs typeface="Playfair Display"/>
                <a:sym typeface="Playfair Display"/>
              </a:rPr>
              <a:t>Nhóm thực hiện huấn luyện mô hình dựa trên tập dữ liệu của </a:t>
            </a:r>
            <a:r>
              <a:rPr lang="en-US" b="true" sz="2199">
                <a:solidFill>
                  <a:srgbClr val="000000"/>
                </a:solidFill>
                <a:latin typeface="Playfair Display Bold"/>
                <a:ea typeface="Playfair Display Bold"/>
                <a:cs typeface="Playfair Display Bold"/>
                <a:sym typeface="Playfair Display Bold"/>
              </a:rPr>
              <a:t>Medical Segmentation Decathlon</a:t>
            </a:r>
            <a:r>
              <a:rPr lang="en-US" sz="2199">
                <a:solidFill>
                  <a:srgbClr val="000000"/>
                </a:solidFill>
                <a:latin typeface="Playfair Display"/>
                <a:ea typeface="Playfair Display"/>
                <a:cs typeface="Playfair Display"/>
                <a:sym typeface="Playfair Display"/>
              </a:rPr>
              <a:t> về </a:t>
            </a:r>
            <a:r>
              <a:rPr lang="en-US" sz="2199" i="true">
                <a:solidFill>
                  <a:srgbClr val="000000"/>
                </a:solidFill>
                <a:latin typeface="Playfair Display Italics"/>
                <a:ea typeface="Playfair Display Italics"/>
                <a:cs typeface="Playfair Display Italics"/>
                <a:sym typeface="Playfair Display Italics"/>
              </a:rPr>
              <a:t>Task06_Lung</a:t>
            </a:r>
            <a:r>
              <a:rPr lang="en-US" sz="2199">
                <a:solidFill>
                  <a:srgbClr val="000000"/>
                </a:solidFill>
                <a:latin typeface="Playfair Display"/>
                <a:ea typeface="Playfair Display"/>
                <a:cs typeface="Playfair Display"/>
                <a:sym typeface="Playfair Display"/>
              </a:rPr>
              <a:t>. </a:t>
            </a:r>
          </a:p>
          <a:p>
            <a:pPr algn="just" marL="474971" indent="-237486" lvl="1">
              <a:lnSpc>
                <a:spcPts val="4179"/>
              </a:lnSpc>
              <a:buFont typeface="Arial"/>
              <a:buChar char="•"/>
            </a:pPr>
            <a:r>
              <a:rPr lang="en-US" sz="2199">
                <a:solidFill>
                  <a:srgbClr val="000000"/>
                </a:solidFill>
                <a:latin typeface="Playfair Display"/>
                <a:ea typeface="Playfair Display"/>
                <a:cs typeface="Playfair Display"/>
                <a:sym typeface="Playfair Display"/>
              </a:rPr>
              <a:t>Tập dữ liệu có tổng cộng 70 đối tượng, nhóm chia ra </a:t>
            </a:r>
            <a:r>
              <a:rPr lang="en-US" b="true" sz="2199">
                <a:solidFill>
                  <a:srgbClr val="000000"/>
                </a:solidFill>
                <a:latin typeface="Playfair Display Bold"/>
                <a:ea typeface="Playfair Display Bold"/>
                <a:cs typeface="Playfair Display Bold"/>
                <a:sym typeface="Playfair Display Bold"/>
              </a:rPr>
              <a:t>63</a:t>
            </a:r>
            <a:r>
              <a:rPr lang="en-US" sz="2199">
                <a:solidFill>
                  <a:srgbClr val="000000"/>
                </a:solidFill>
                <a:latin typeface="Playfair Display"/>
                <a:ea typeface="Playfair Display"/>
                <a:cs typeface="Playfair Display"/>
                <a:sym typeface="Playfair Display"/>
              </a:rPr>
              <a:t> đối tượng để huấn luyện và </a:t>
            </a:r>
            <a:r>
              <a:rPr lang="en-US" b="true" sz="2199">
                <a:solidFill>
                  <a:srgbClr val="000000"/>
                </a:solidFill>
                <a:latin typeface="Playfair Display Bold"/>
                <a:ea typeface="Playfair Display Bold"/>
                <a:cs typeface="Playfair Display Bold"/>
                <a:sym typeface="Playfair Display Bold"/>
              </a:rPr>
              <a:t>7</a:t>
            </a:r>
            <a:r>
              <a:rPr lang="en-US" sz="2199">
                <a:solidFill>
                  <a:srgbClr val="000000"/>
                </a:solidFill>
                <a:latin typeface="Playfair Display"/>
                <a:ea typeface="Playfair Display"/>
                <a:cs typeface="Playfair Display"/>
                <a:sym typeface="Playfair Display"/>
              </a:rPr>
              <a:t> đối tượng để kiếm tra. </a:t>
            </a:r>
          </a:p>
          <a:p>
            <a:pPr algn="just" marL="474971" indent="-237486" lvl="1">
              <a:lnSpc>
                <a:spcPts val="4179"/>
              </a:lnSpc>
              <a:buFont typeface="Arial"/>
              <a:buChar char="•"/>
            </a:pPr>
            <a:r>
              <a:rPr lang="en-US" sz="2199">
                <a:solidFill>
                  <a:srgbClr val="000000"/>
                </a:solidFill>
                <a:latin typeface="Playfair Display"/>
                <a:ea typeface="Playfair Display"/>
                <a:cs typeface="Playfair Display"/>
                <a:sym typeface="Playfair Display"/>
              </a:rPr>
              <a:t>Quá trình huấn luyện sử dụng learning rate là         , số lượng epoch là </a:t>
            </a:r>
            <a:r>
              <a:rPr lang="en-US" b="true" sz="2199">
                <a:solidFill>
                  <a:srgbClr val="000000"/>
                </a:solidFill>
                <a:latin typeface="Playfair Display Bold"/>
                <a:ea typeface="Playfair Display Bold"/>
                <a:cs typeface="Playfair Display Bold"/>
                <a:sym typeface="Playfair Display Bold"/>
              </a:rPr>
              <a:t>600</a:t>
            </a:r>
            <a:r>
              <a:rPr lang="en-US" sz="2199">
                <a:solidFill>
                  <a:srgbClr val="000000"/>
                </a:solidFill>
                <a:latin typeface="Playfair Display"/>
                <a:ea typeface="Playfair Display"/>
                <a:cs typeface="Playfair Display"/>
                <a:sym typeface="Playfair Display"/>
              </a:rPr>
              <a:t>.</a:t>
            </a:r>
          </a:p>
        </p:txBody>
      </p:sp>
      <p:grpSp>
        <p:nvGrpSpPr>
          <p:cNvPr name="Group 17" id="17"/>
          <p:cNvGrpSpPr/>
          <p:nvPr/>
        </p:nvGrpSpPr>
        <p:grpSpPr>
          <a:xfrm rot="0">
            <a:off x="7278738" y="3476308"/>
            <a:ext cx="791092" cy="362584"/>
            <a:chOff x="0" y="0"/>
            <a:chExt cx="1054790" cy="483445"/>
          </a:xfrm>
        </p:grpSpPr>
        <p:sp>
          <p:nvSpPr>
            <p:cNvPr name="Freeform 18" id="18"/>
            <p:cNvSpPr/>
            <p:nvPr/>
          </p:nvSpPr>
          <p:spPr>
            <a:xfrm flipH="false" flipV="false" rot="0">
              <a:off x="0" y="0"/>
              <a:ext cx="1054790" cy="483445"/>
            </a:xfrm>
            <a:custGeom>
              <a:avLst/>
              <a:gdLst/>
              <a:ahLst/>
              <a:cxnLst/>
              <a:rect r="r" b="b" t="t" l="l"/>
              <a:pathLst>
                <a:path h="483445" w="1054790">
                  <a:moveTo>
                    <a:pt x="0" y="0"/>
                  </a:moveTo>
                  <a:lnTo>
                    <a:pt x="1054790" y="0"/>
                  </a:lnTo>
                  <a:lnTo>
                    <a:pt x="1054790" y="483445"/>
                  </a:lnTo>
                  <a:lnTo>
                    <a:pt x="0" y="483445"/>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sp>
        <p:nvSpPr>
          <p:cNvPr name="Freeform 19" id="19"/>
          <p:cNvSpPr/>
          <p:nvPr/>
        </p:nvSpPr>
        <p:spPr>
          <a:xfrm flipH="false" flipV="false" rot="0">
            <a:off x="806913" y="4698704"/>
            <a:ext cx="6934402" cy="1811612"/>
          </a:xfrm>
          <a:custGeom>
            <a:avLst/>
            <a:gdLst/>
            <a:ahLst/>
            <a:cxnLst/>
            <a:rect r="r" b="b" t="t" l="l"/>
            <a:pathLst>
              <a:path h="1811612" w="6934402">
                <a:moveTo>
                  <a:pt x="0" y="0"/>
                </a:moveTo>
                <a:lnTo>
                  <a:pt x="6934402" y="0"/>
                </a:lnTo>
                <a:lnTo>
                  <a:pt x="6934402" y="1811613"/>
                </a:lnTo>
                <a:lnTo>
                  <a:pt x="0" y="1811613"/>
                </a:lnTo>
                <a:lnTo>
                  <a:pt x="0" y="0"/>
                </a:lnTo>
                <a:close/>
              </a:path>
            </a:pathLst>
          </a:custGeom>
          <a:blipFill>
            <a:blip r:embed="rId7"/>
            <a:stretch>
              <a:fillRect l="0" t="0" r="0" b="0"/>
            </a:stretch>
          </a:blipFill>
        </p:spPr>
      </p:sp>
      <p:sp>
        <p:nvSpPr>
          <p:cNvPr name="TextBox 20" id="20"/>
          <p:cNvSpPr txBox="true"/>
          <p:nvPr/>
        </p:nvSpPr>
        <p:spPr>
          <a:xfrm rot="0">
            <a:off x="731520" y="435708"/>
            <a:ext cx="2913216" cy="563482"/>
          </a:xfrm>
          <a:prstGeom prst="rect">
            <a:avLst/>
          </a:prstGeom>
        </p:spPr>
        <p:txBody>
          <a:bodyPr anchor="t" rtlCol="false" tIns="0" lIns="0" bIns="0" rIns="0">
            <a:spAutoFit/>
          </a:bodyPr>
          <a:lstStyle/>
          <a:p>
            <a:pPr algn="l">
              <a:lnSpc>
                <a:spcPts val="3945"/>
              </a:lnSpc>
            </a:pPr>
            <a:r>
              <a:rPr lang="en-US" sz="4697">
                <a:solidFill>
                  <a:srgbClr val="FFFFFF"/>
                </a:solidFill>
                <a:latin typeface="Yeseva One"/>
                <a:ea typeface="Yeseva One"/>
                <a:cs typeface="Yeseva One"/>
                <a:sym typeface="Yeseva One"/>
              </a:rPr>
              <a:t>Kết quả</a:t>
            </a:r>
          </a:p>
        </p:txBody>
      </p:sp>
      <p:sp>
        <p:nvSpPr>
          <p:cNvPr name="TextBox 21" id="21"/>
          <p:cNvSpPr txBox="true"/>
          <p:nvPr/>
        </p:nvSpPr>
        <p:spPr>
          <a:xfrm rot="0">
            <a:off x="9351042" y="6980468"/>
            <a:ext cx="402558" cy="349249"/>
          </a:xfrm>
          <a:prstGeom prst="rect">
            <a:avLst/>
          </a:prstGeom>
        </p:spPr>
        <p:txBody>
          <a:bodyPr anchor="t" rtlCol="false" tIns="0" lIns="0" bIns="0" rIns="0">
            <a:spAutoFit/>
          </a:bodyPr>
          <a:lstStyle/>
          <a:p>
            <a:pPr algn="ctr">
              <a:lnSpc>
                <a:spcPts val="2800"/>
              </a:lnSpc>
            </a:pPr>
            <a:r>
              <a:rPr lang="en-US" sz="2000" b="true">
                <a:solidFill>
                  <a:srgbClr val="000000"/>
                </a:solidFill>
                <a:latin typeface="Canva Sans Bold"/>
                <a:ea typeface="Canva Sans Bold"/>
                <a:cs typeface="Canva Sans Bold"/>
                <a:sym typeface="Canva Sans Bold"/>
              </a:rPr>
              <a:t>39  </a:t>
            </a:r>
          </a:p>
        </p:txBody>
      </p:sp>
      <p:sp>
        <p:nvSpPr>
          <p:cNvPr name="TextBox 22" id="22"/>
          <p:cNvSpPr txBox="true"/>
          <p:nvPr/>
        </p:nvSpPr>
        <p:spPr>
          <a:xfrm rot="0">
            <a:off x="7926105" y="6281716"/>
            <a:ext cx="1626216" cy="228600"/>
          </a:xfrm>
          <a:prstGeom prst="rect">
            <a:avLst/>
          </a:prstGeom>
        </p:spPr>
        <p:txBody>
          <a:bodyPr anchor="t" rtlCol="false" tIns="0" lIns="0" bIns="0" rIns="0">
            <a:spAutoFit/>
          </a:bodyPr>
          <a:lstStyle/>
          <a:p>
            <a:pPr algn="just">
              <a:lnSpc>
                <a:spcPts val="1949"/>
              </a:lnSpc>
            </a:pPr>
            <a:r>
              <a:rPr lang="en-US" sz="1499" i="true">
                <a:solidFill>
                  <a:srgbClr val="000000"/>
                </a:solidFill>
                <a:latin typeface="Playfair Display Italics"/>
                <a:ea typeface="Playfair Display Italics"/>
                <a:cs typeface="Playfair Display Italics"/>
                <a:sym typeface="Playfair Display Italics"/>
              </a:rPr>
              <a:t>(Hình 6: Train loss)</a:t>
            </a:r>
          </a:p>
        </p:txBody>
      </p:sp>
    </p:spTree>
  </p:cSld>
  <p:clrMapOvr>
    <a:masterClrMapping/>
  </p:clrMapOvr>
</p:sld>
</file>

<file path=ppt/slides/slide36.xml><?xml version="1.0" encoding="utf-8"?>
<p:sld xmlns:p="http://schemas.openxmlformats.org/presentationml/2006/main" xmlns:a="http://schemas.openxmlformats.org/drawingml/2006/main" xmlns:r="http://schemas.openxmlformats.org/officeDocument/2006/relationships">
  <p:cSld>
    <p:bg>
      <p:bgPr>
        <a:solidFill>
          <a:srgbClr val="F9F5F0"/>
        </a:solidFill>
      </p:bgPr>
    </p:bg>
    <p:spTree>
      <p:nvGrpSpPr>
        <p:cNvPr id="1" name=""/>
        <p:cNvGrpSpPr/>
        <p:nvPr/>
      </p:nvGrpSpPr>
      <p:grpSpPr>
        <a:xfrm>
          <a:off x="0" y="0"/>
          <a:ext cx="0" cy="0"/>
          <a:chOff x="0" y="0"/>
          <a:chExt cx="0" cy="0"/>
        </a:xfrm>
      </p:grpSpPr>
      <p:grpSp>
        <p:nvGrpSpPr>
          <p:cNvPr name="Group 2" id="2"/>
          <p:cNvGrpSpPr/>
          <p:nvPr/>
        </p:nvGrpSpPr>
        <p:grpSpPr>
          <a:xfrm rot="0">
            <a:off x="-946993" y="6049512"/>
            <a:ext cx="2258786" cy="2258786"/>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4991A">
                <a:alpha val="14902"/>
              </a:srgbClr>
            </a:solidFill>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1959"/>
                </a:lnSpc>
              </a:pPr>
            </a:p>
          </p:txBody>
        </p:sp>
      </p:grpSp>
      <p:grpSp>
        <p:nvGrpSpPr>
          <p:cNvPr name="Group 5" id="5"/>
          <p:cNvGrpSpPr/>
          <p:nvPr/>
        </p:nvGrpSpPr>
        <p:grpSpPr>
          <a:xfrm rot="0">
            <a:off x="8467042" y="-1048574"/>
            <a:ext cx="2258786" cy="2258786"/>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4991A">
                <a:alpha val="14902"/>
              </a:srgbClr>
            </a:solidFill>
          </p:spPr>
        </p:sp>
        <p:sp>
          <p:nvSpPr>
            <p:cNvPr name="TextBox 7" id="7"/>
            <p:cNvSpPr txBox="true"/>
            <p:nvPr/>
          </p:nvSpPr>
          <p:spPr>
            <a:xfrm>
              <a:off x="76200" y="38100"/>
              <a:ext cx="660400" cy="698500"/>
            </a:xfrm>
            <a:prstGeom prst="rect">
              <a:avLst/>
            </a:prstGeom>
          </p:spPr>
          <p:txBody>
            <a:bodyPr anchor="ctr" rtlCol="false" tIns="50800" lIns="50800" bIns="50800" rIns="50800"/>
            <a:lstStyle/>
            <a:p>
              <a:pPr algn="ctr">
                <a:lnSpc>
                  <a:spcPts val="1959"/>
                </a:lnSpc>
              </a:pPr>
            </a:p>
          </p:txBody>
        </p:sp>
      </p:grpSp>
      <p:grpSp>
        <p:nvGrpSpPr>
          <p:cNvPr name="Group 8" id="8"/>
          <p:cNvGrpSpPr/>
          <p:nvPr/>
        </p:nvGrpSpPr>
        <p:grpSpPr>
          <a:xfrm rot="0">
            <a:off x="649289" y="378225"/>
            <a:ext cx="3081848" cy="831988"/>
            <a:chOff x="0" y="0"/>
            <a:chExt cx="1048130" cy="282957"/>
          </a:xfrm>
        </p:grpSpPr>
        <p:sp>
          <p:nvSpPr>
            <p:cNvPr name="Freeform 9" id="9"/>
            <p:cNvSpPr/>
            <p:nvPr/>
          </p:nvSpPr>
          <p:spPr>
            <a:xfrm flipH="false" flipV="false" rot="0">
              <a:off x="0" y="0"/>
              <a:ext cx="1048130" cy="282957"/>
            </a:xfrm>
            <a:custGeom>
              <a:avLst/>
              <a:gdLst/>
              <a:ahLst/>
              <a:cxnLst/>
              <a:rect r="r" b="b" t="t" l="l"/>
              <a:pathLst>
                <a:path h="282957" w="1048130">
                  <a:moveTo>
                    <a:pt x="90436" y="0"/>
                  </a:moveTo>
                  <a:lnTo>
                    <a:pt x="957695" y="0"/>
                  </a:lnTo>
                  <a:cubicBezTo>
                    <a:pt x="1007641" y="0"/>
                    <a:pt x="1048130" y="40489"/>
                    <a:pt x="1048130" y="90436"/>
                  </a:cubicBezTo>
                  <a:lnTo>
                    <a:pt x="1048130" y="192522"/>
                  </a:lnTo>
                  <a:cubicBezTo>
                    <a:pt x="1048130" y="216507"/>
                    <a:pt x="1038602" y="239509"/>
                    <a:pt x="1021642" y="256469"/>
                  </a:cubicBezTo>
                  <a:cubicBezTo>
                    <a:pt x="1004682" y="273429"/>
                    <a:pt x="981680" y="282957"/>
                    <a:pt x="957695" y="282957"/>
                  </a:cubicBezTo>
                  <a:lnTo>
                    <a:pt x="90436" y="282957"/>
                  </a:lnTo>
                  <a:cubicBezTo>
                    <a:pt x="66451" y="282957"/>
                    <a:pt x="43448" y="273429"/>
                    <a:pt x="26488" y="256469"/>
                  </a:cubicBezTo>
                  <a:cubicBezTo>
                    <a:pt x="9528" y="239509"/>
                    <a:pt x="0" y="216507"/>
                    <a:pt x="0" y="192522"/>
                  </a:cubicBezTo>
                  <a:lnTo>
                    <a:pt x="0" y="90436"/>
                  </a:lnTo>
                  <a:cubicBezTo>
                    <a:pt x="0" y="66451"/>
                    <a:pt x="9528" y="43448"/>
                    <a:pt x="26488" y="26488"/>
                  </a:cubicBezTo>
                  <a:cubicBezTo>
                    <a:pt x="43448" y="9528"/>
                    <a:pt x="66451" y="0"/>
                    <a:pt x="90436" y="0"/>
                  </a:cubicBezTo>
                  <a:close/>
                </a:path>
              </a:pathLst>
            </a:custGeom>
            <a:solidFill>
              <a:srgbClr val="321313"/>
            </a:solidFill>
          </p:spPr>
        </p:sp>
        <p:sp>
          <p:nvSpPr>
            <p:cNvPr name="TextBox 10" id="10"/>
            <p:cNvSpPr txBox="true"/>
            <p:nvPr/>
          </p:nvSpPr>
          <p:spPr>
            <a:xfrm>
              <a:off x="0" y="-38100"/>
              <a:ext cx="1048130" cy="321057"/>
            </a:xfrm>
            <a:prstGeom prst="rect">
              <a:avLst/>
            </a:prstGeom>
          </p:spPr>
          <p:txBody>
            <a:bodyPr anchor="ctr" rtlCol="false" tIns="57725" lIns="57725" bIns="57725" rIns="57725"/>
            <a:lstStyle/>
            <a:p>
              <a:pPr algn="ctr">
                <a:lnSpc>
                  <a:spcPts val="1959"/>
                </a:lnSpc>
                <a:spcBef>
                  <a:spcPct val="0"/>
                </a:spcBef>
              </a:pPr>
            </a:p>
          </p:txBody>
        </p:sp>
      </p:grpSp>
      <p:grpSp>
        <p:nvGrpSpPr>
          <p:cNvPr name="Group 11" id="11"/>
          <p:cNvGrpSpPr/>
          <p:nvPr/>
        </p:nvGrpSpPr>
        <p:grpSpPr>
          <a:xfrm rot="0">
            <a:off x="580401" y="283308"/>
            <a:ext cx="3064335" cy="761140"/>
            <a:chOff x="0" y="0"/>
            <a:chExt cx="1167121" cy="289897"/>
          </a:xfrm>
        </p:grpSpPr>
        <p:sp>
          <p:nvSpPr>
            <p:cNvPr name="Freeform 12" id="12"/>
            <p:cNvSpPr/>
            <p:nvPr/>
          </p:nvSpPr>
          <p:spPr>
            <a:xfrm flipH="false" flipV="false" rot="0">
              <a:off x="0" y="0"/>
              <a:ext cx="1167121" cy="289897"/>
            </a:xfrm>
            <a:custGeom>
              <a:avLst/>
              <a:gdLst/>
              <a:ahLst/>
              <a:cxnLst/>
              <a:rect r="r" b="b" t="t" l="l"/>
              <a:pathLst>
                <a:path h="289897" w="1167121">
                  <a:moveTo>
                    <a:pt x="90953" y="0"/>
                  </a:moveTo>
                  <a:lnTo>
                    <a:pt x="1076168" y="0"/>
                  </a:lnTo>
                  <a:cubicBezTo>
                    <a:pt x="1126400" y="0"/>
                    <a:pt x="1167121" y="40721"/>
                    <a:pt x="1167121" y="90953"/>
                  </a:cubicBezTo>
                  <a:lnTo>
                    <a:pt x="1167121" y="198945"/>
                  </a:lnTo>
                  <a:cubicBezTo>
                    <a:pt x="1167121" y="249177"/>
                    <a:pt x="1126400" y="289897"/>
                    <a:pt x="1076168" y="289897"/>
                  </a:cubicBezTo>
                  <a:lnTo>
                    <a:pt x="90953" y="289897"/>
                  </a:lnTo>
                  <a:cubicBezTo>
                    <a:pt x="40721" y="289897"/>
                    <a:pt x="0" y="249177"/>
                    <a:pt x="0" y="198945"/>
                  </a:cubicBezTo>
                  <a:lnTo>
                    <a:pt x="0" y="90953"/>
                  </a:lnTo>
                  <a:cubicBezTo>
                    <a:pt x="0" y="40721"/>
                    <a:pt x="40721" y="0"/>
                    <a:pt x="90953" y="0"/>
                  </a:cubicBezTo>
                  <a:close/>
                </a:path>
              </a:pathLst>
            </a:custGeom>
            <a:solidFill>
              <a:srgbClr val="B6A77A"/>
            </a:solidFill>
            <a:ln cap="rnd">
              <a:noFill/>
              <a:prstDash val="solid"/>
              <a:round/>
            </a:ln>
          </p:spPr>
        </p:sp>
        <p:sp>
          <p:nvSpPr>
            <p:cNvPr name="TextBox 13" id="13"/>
            <p:cNvSpPr txBox="true"/>
            <p:nvPr/>
          </p:nvSpPr>
          <p:spPr>
            <a:xfrm>
              <a:off x="0" y="-38100"/>
              <a:ext cx="1167121" cy="327997"/>
            </a:xfrm>
            <a:prstGeom prst="rect">
              <a:avLst/>
            </a:prstGeom>
          </p:spPr>
          <p:txBody>
            <a:bodyPr anchor="ctr" rtlCol="false" tIns="57725" lIns="57725" bIns="57725" rIns="57725"/>
            <a:lstStyle/>
            <a:p>
              <a:pPr algn="ctr">
                <a:lnSpc>
                  <a:spcPts val="1959"/>
                </a:lnSpc>
                <a:spcBef>
                  <a:spcPct val="0"/>
                </a:spcBef>
              </a:pPr>
            </a:p>
          </p:txBody>
        </p:sp>
      </p:grpSp>
      <p:sp>
        <p:nvSpPr>
          <p:cNvPr name="Freeform 14" id="14"/>
          <p:cNvSpPr/>
          <p:nvPr/>
        </p:nvSpPr>
        <p:spPr>
          <a:xfrm flipH="false" flipV="false" rot="0">
            <a:off x="7093877" y="6813070"/>
            <a:ext cx="2163543" cy="365835"/>
          </a:xfrm>
          <a:custGeom>
            <a:avLst/>
            <a:gdLst/>
            <a:ahLst/>
            <a:cxnLst/>
            <a:rect r="r" b="b" t="t" l="l"/>
            <a:pathLst>
              <a:path h="365835" w="2163543">
                <a:moveTo>
                  <a:pt x="0" y="0"/>
                </a:moveTo>
                <a:lnTo>
                  <a:pt x="2163543" y="0"/>
                </a:lnTo>
                <a:lnTo>
                  <a:pt x="2163543" y="365835"/>
                </a:lnTo>
                <a:lnTo>
                  <a:pt x="0" y="36583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5" id="15"/>
          <p:cNvSpPr/>
          <p:nvPr/>
        </p:nvSpPr>
        <p:spPr>
          <a:xfrm flipH="false" flipV="false" rot="5704156">
            <a:off x="8912064" y="-162968"/>
            <a:ext cx="1082386" cy="1082386"/>
          </a:xfrm>
          <a:custGeom>
            <a:avLst/>
            <a:gdLst/>
            <a:ahLst/>
            <a:cxnLst/>
            <a:rect r="r" b="b" t="t" l="l"/>
            <a:pathLst>
              <a:path h="1082386" w="1082386">
                <a:moveTo>
                  <a:pt x="0" y="0"/>
                </a:moveTo>
                <a:lnTo>
                  <a:pt x="1082386" y="0"/>
                </a:lnTo>
                <a:lnTo>
                  <a:pt x="1082386" y="1082386"/>
                </a:lnTo>
                <a:lnTo>
                  <a:pt x="0" y="1082386"/>
                </a:lnTo>
                <a:lnTo>
                  <a:pt x="0" y="0"/>
                </a:lnTo>
                <a:close/>
              </a:path>
            </a:pathLst>
          </a:custGeom>
          <a:blipFill>
            <a:blip r:embed="rId4"/>
            <a:stretch>
              <a:fillRect l="0" t="0" r="0" b="0"/>
            </a:stretch>
          </a:blipFill>
        </p:spPr>
      </p:sp>
      <p:sp>
        <p:nvSpPr>
          <p:cNvPr name="Freeform 16" id="16"/>
          <p:cNvSpPr/>
          <p:nvPr/>
        </p:nvSpPr>
        <p:spPr>
          <a:xfrm flipH="false" flipV="false" rot="0">
            <a:off x="580401" y="1434466"/>
            <a:ext cx="8103357" cy="5378603"/>
          </a:xfrm>
          <a:custGeom>
            <a:avLst/>
            <a:gdLst/>
            <a:ahLst/>
            <a:cxnLst/>
            <a:rect r="r" b="b" t="t" l="l"/>
            <a:pathLst>
              <a:path h="5378603" w="8103357">
                <a:moveTo>
                  <a:pt x="0" y="0"/>
                </a:moveTo>
                <a:lnTo>
                  <a:pt x="8103357" y="0"/>
                </a:lnTo>
                <a:lnTo>
                  <a:pt x="8103357" y="5378604"/>
                </a:lnTo>
                <a:lnTo>
                  <a:pt x="0" y="5378604"/>
                </a:lnTo>
                <a:lnTo>
                  <a:pt x="0" y="0"/>
                </a:lnTo>
                <a:close/>
              </a:path>
            </a:pathLst>
          </a:custGeom>
          <a:blipFill>
            <a:blip r:embed="rId5"/>
            <a:stretch>
              <a:fillRect l="0" t="0" r="0" b="0"/>
            </a:stretch>
          </a:blipFill>
        </p:spPr>
      </p:sp>
      <p:sp>
        <p:nvSpPr>
          <p:cNvPr name="TextBox 17" id="17"/>
          <p:cNvSpPr txBox="true"/>
          <p:nvPr/>
        </p:nvSpPr>
        <p:spPr>
          <a:xfrm rot="0">
            <a:off x="731520" y="435708"/>
            <a:ext cx="2913216" cy="563482"/>
          </a:xfrm>
          <a:prstGeom prst="rect">
            <a:avLst/>
          </a:prstGeom>
        </p:spPr>
        <p:txBody>
          <a:bodyPr anchor="t" rtlCol="false" tIns="0" lIns="0" bIns="0" rIns="0">
            <a:spAutoFit/>
          </a:bodyPr>
          <a:lstStyle/>
          <a:p>
            <a:pPr algn="l">
              <a:lnSpc>
                <a:spcPts val="3945"/>
              </a:lnSpc>
            </a:pPr>
            <a:r>
              <a:rPr lang="en-US" sz="4697">
                <a:solidFill>
                  <a:srgbClr val="FFFFFF"/>
                </a:solidFill>
                <a:latin typeface="Yeseva One"/>
                <a:ea typeface="Yeseva One"/>
                <a:cs typeface="Yeseva One"/>
                <a:sym typeface="Yeseva One"/>
              </a:rPr>
              <a:t>Kết quả</a:t>
            </a:r>
          </a:p>
        </p:txBody>
      </p:sp>
      <p:sp>
        <p:nvSpPr>
          <p:cNvPr name="TextBox 18" id="18"/>
          <p:cNvSpPr txBox="true"/>
          <p:nvPr/>
        </p:nvSpPr>
        <p:spPr>
          <a:xfrm rot="0">
            <a:off x="9351042" y="6980468"/>
            <a:ext cx="402558" cy="349249"/>
          </a:xfrm>
          <a:prstGeom prst="rect">
            <a:avLst/>
          </a:prstGeom>
        </p:spPr>
        <p:txBody>
          <a:bodyPr anchor="t" rtlCol="false" tIns="0" lIns="0" bIns="0" rIns="0">
            <a:spAutoFit/>
          </a:bodyPr>
          <a:lstStyle/>
          <a:p>
            <a:pPr algn="ctr">
              <a:lnSpc>
                <a:spcPts val="2800"/>
              </a:lnSpc>
            </a:pPr>
            <a:r>
              <a:rPr lang="en-US" sz="2000" b="true">
                <a:solidFill>
                  <a:srgbClr val="000000"/>
                </a:solidFill>
                <a:latin typeface="Canva Sans Bold"/>
                <a:ea typeface="Canva Sans Bold"/>
                <a:cs typeface="Canva Sans Bold"/>
                <a:sym typeface="Canva Sans Bold"/>
              </a:rPr>
              <a:t>40  </a:t>
            </a:r>
          </a:p>
        </p:txBody>
      </p:sp>
      <p:sp>
        <p:nvSpPr>
          <p:cNvPr name="TextBox 19" id="19"/>
          <p:cNvSpPr txBox="true"/>
          <p:nvPr/>
        </p:nvSpPr>
        <p:spPr>
          <a:xfrm rot="0">
            <a:off x="8787292" y="6108220"/>
            <a:ext cx="940256" cy="704850"/>
          </a:xfrm>
          <a:prstGeom prst="rect">
            <a:avLst/>
          </a:prstGeom>
        </p:spPr>
        <p:txBody>
          <a:bodyPr anchor="t" rtlCol="false" tIns="0" lIns="0" bIns="0" rIns="0">
            <a:spAutoFit/>
          </a:bodyPr>
          <a:lstStyle/>
          <a:p>
            <a:pPr algn="just">
              <a:lnSpc>
                <a:spcPts val="1949"/>
              </a:lnSpc>
            </a:pPr>
            <a:r>
              <a:rPr lang="en-US" sz="1499" i="true">
                <a:solidFill>
                  <a:srgbClr val="000000"/>
                </a:solidFill>
                <a:latin typeface="Playfair Display Italics"/>
                <a:ea typeface="Playfair Display Italics"/>
                <a:cs typeface="Playfair Display Italics"/>
                <a:sym typeface="Playfair Display Italics"/>
              </a:rPr>
              <a:t>(Hình 7: </a:t>
            </a:r>
          </a:p>
          <a:p>
            <a:pPr algn="just">
              <a:lnSpc>
                <a:spcPts val="1949"/>
              </a:lnSpc>
            </a:pPr>
            <a:r>
              <a:rPr lang="en-US" sz="1499" i="true">
                <a:solidFill>
                  <a:srgbClr val="000000"/>
                </a:solidFill>
                <a:latin typeface="Playfair Display Italics"/>
                <a:ea typeface="Playfair Display Italics"/>
                <a:cs typeface="Playfair Display Italics"/>
                <a:sym typeface="Playfair Display Italics"/>
              </a:rPr>
              <a:t>Kết quả </a:t>
            </a:r>
          </a:p>
          <a:p>
            <a:pPr algn="just">
              <a:lnSpc>
                <a:spcPts val="1949"/>
              </a:lnSpc>
            </a:pPr>
            <a:r>
              <a:rPr lang="en-US" sz="1499" i="true">
                <a:solidFill>
                  <a:srgbClr val="000000"/>
                </a:solidFill>
                <a:latin typeface="Playfair Display Italics"/>
                <a:ea typeface="Playfair Display Italics"/>
                <a:cs typeface="Playfair Display Italics"/>
                <a:sym typeface="Playfair Display Italics"/>
              </a:rPr>
              <a:t>phân đoạn)</a:t>
            </a:r>
          </a:p>
        </p:txBody>
      </p:sp>
    </p:spTree>
  </p:cSld>
  <p:clrMapOvr>
    <a:masterClrMapping/>
  </p:clrMapOvr>
</p:sld>
</file>

<file path=ppt/slides/slide37.xml><?xml version="1.0" encoding="utf-8"?>
<p:sld xmlns:p="http://schemas.openxmlformats.org/presentationml/2006/main" xmlns:a="http://schemas.openxmlformats.org/drawingml/2006/main" xmlns:r="http://schemas.openxmlformats.org/officeDocument/2006/relationships">
  <p:cSld>
    <p:bg>
      <p:bgPr>
        <a:solidFill>
          <a:srgbClr val="F9F5F0"/>
        </a:solidFill>
      </p:bgPr>
    </p:bg>
    <p:spTree>
      <p:nvGrpSpPr>
        <p:cNvPr id="1" name=""/>
        <p:cNvGrpSpPr/>
        <p:nvPr/>
      </p:nvGrpSpPr>
      <p:grpSpPr>
        <a:xfrm>
          <a:off x="0" y="0"/>
          <a:ext cx="0" cy="0"/>
          <a:chOff x="0" y="0"/>
          <a:chExt cx="0" cy="0"/>
        </a:xfrm>
      </p:grpSpPr>
      <p:grpSp>
        <p:nvGrpSpPr>
          <p:cNvPr name="Group 2" id="2"/>
          <p:cNvGrpSpPr/>
          <p:nvPr/>
        </p:nvGrpSpPr>
        <p:grpSpPr>
          <a:xfrm rot="0">
            <a:off x="-946993" y="6049512"/>
            <a:ext cx="2258786" cy="2258786"/>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4991A">
                <a:alpha val="14902"/>
              </a:srgbClr>
            </a:solidFill>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1959"/>
                </a:lnSpc>
              </a:pPr>
            </a:p>
          </p:txBody>
        </p:sp>
      </p:grpSp>
      <p:grpSp>
        <p:nvGrpSpPr>
          <p:cNvPr name="Group 5" id="5"/>
          <p:cNvGrpSpPr/>
          <p:nvPr/>
        </p:nvGrpSpPr>
        <p:grpSpPr>
          <a:xfrm rot="0">
            <a:off x="8467042" y="-1048574"/>
            <a:ext cx="2258786" cy="2258786"/>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4991A">
                <a:alpha val="14902"/>
              </a:srgbClr>
            </a:solidFill>
          </p:spPr>
        </p:sp>
        <p:sp>
          <p:nvSpPr>
            <p:cNvPr name="TextBox 7" id="7"/>
            <p:cNvSpPr txBox="true"/>
            <p:nvPr/>
          </p:nvSpPr>
          <p:spPr>
            <a:xfrm>
              <a:off x="76200" y="38100"/>
              <a:ext cx="660400" cy="698500"/>
            </a:xfrm>
            <a:prstGeom prst="rect">
              <a:avLst/>
            </a:prstGeom>
          </p:spPr>
          <p:txBody>
            <a:bodyPr anchor="ctr" rtlCol="false" tIns="50800" lIns="50800" bIns="50800" rIns="50800"/>
            <a:lstStyle/>
            <a:p>
              <a:pPr algn="ctr">
                <a:lnSpc>
                  <a:spcPts val="1959"/>
                </a:lnSpc>
              </a:pPr>
            </a:p>
          </p:txBody>
        </p:sp>
      </p:grpSp>
      <p:grpSp>
        <p:nvGrpSpPr>
          <p:cNvPr name="Group 8" id="8"/>
          <p:cNvGrpSpPr/>
          <p:nvPr/>
        </p:nvGrpSpPr>
        <p:grpSpPr>
          <a:xfrm rot="0">
            <a:off x="649289" y="378225"/>
            <a:ext cx="3081848" cy="831988"/>
            <a:chOff x="0" y="0"/>
            <a:chExt cx="1048130" cy="282957"/>
          </a:xfrm>
        </p:grpSpPr>
        <p:sp>
          <p:nvSpPr>
            <p:cNvPr name="Freeform 9" id="9"/>
            <p:cNvSpPr/>
            <p:nvPr/>
          </p:nvSpPr>
          <p:spPr>
            <a:xfrm flipH="false" flipV="false" rot="0">
              <a:off x="0" y="0"/>
              <a:ext cx="1048130" cy="282957"/>
            </a:xfrm>
            <a:custGeom>
              <a:avLst/>
              <a:gdLst/>
              <a:ahLst/>
              <a:cxnLst/>
              <a:rect r="r" b="b" t="t" l="l"/>
              <a:pathLst>
                <a:path h="282957" w="1048130">
                  <a:moveTo>
                    <a:pt x="90436" y="0"/>
                  </a:moveTo>
                  <a:lnTo>
                    <a:pt x="957695" y="0"/>
                  </a:lnTo>
                  <a:cubicBezTo>
                    <a:pt x="1007641" y="0"/>
                    <a:pt x="1048130" y="40489"/>
                    <a:pt x="1048130" y="90436"/>
                  </a:cubicBezTo>
                  <a:lnTo>
                    <a:pt x="1048130" y="192522"/>
                  </a:lnTo>
                  <a:cubicBezTo>
                    <a:pt x="1048130" y="216507"/>
                    <a:pt x="1038602" y="239509"/>
                    <a:pt x="1021642" y="256469"/>
                  </a:cubicBezTo>
                  <a:cubicBezTo>
                    <a:pt x="1004682" y="273429"/>
                    <a:pt x="981680" y="282957"/>
                    <a:pt x="957695" y="282957"/>
                  </a:cubicBezTo>
                  <a:lnTo>
                    <a:pt x="90436" y="282957"/>
                  </a:lnTo>
                  <a:cubicBezTo>
                    <a:pt x="66451" y="282957"/>
                    <a:pt x="43448" y="273429"/>
                    <a:pt x="26488" y="256469"/>
                  </a:cubicBezTo>
                  <a:cubicBezTo>
                    <a:pt x="9528" y="239509"/>
                    <a:pt x="0" y="216507"/>
                    <a:pt x="0" y="192522"/>
                  </a:cubicBezTo>
                  <a:lnTo>
                    <a:pt x="0" y="90436"/>
                  </a:lnTo>
                  <a:cubicBezTo>
                    <a:pt x="0" y="66451"/>
                    <a:pt x="9528" y="43448"/>
                    <a:pt x="26488" y="26488"/>
                  </a:cubicBezTo>
                  <a:cubicBezTo>
                    <a:pt x="43448" y="9528"/>
                    <a:pt x="66451" y="0"/>
                    <a:pt x="90436" y="0"/>
                  </a:cubicBezTo>
                  <a:close/>
                </a:path>
              </a:pathLst>
            </a:custGeom>
            <a:solidFill>
              <a:srgbClr val="321313"/>
            </a:solidFill>
          </p:spPr>
        </p:sp>
        <p:sp>
          <p:nvSpPr>
            <p:cNvPr name="TextBox 10" id="10"/>
            <p:cNvSpPr txBox="true"/>
            <p:nvPr/>
          </p:nvSpPr>
          <p:spPr>
            <a:xfrm>
              <a:off x="0" y="-38100"/>
              <a:ext cx="1048130" cy="321057"/>
            </a:xfrm>
            <a:prstGeom prst="rect">
              <a:avLst/>
            </a:prstGeom>
          </p:spPr>
          <p:txBody>
            <a:bodyPr anchor="ctr" rtlCol="false" tIns="57725" lIns="57725" bIns="57725" rIns="57725"/>
            <a:lstStyle/>
            <a:p>
              <a:pPr algn="ctr">
                <a:lnSpc>
                  <a:spcPts val="1959"/>
                </a:lnSpc>
                <a:spcBef>
                  <a:spcPct val="0"/>
                </a:spcBef>
              </a:pPr>
            </a:p>
          </p:txBody>
        </p:sp>
      </p:grpSp>
      <p:grpSp>
        <p:nvGrpSpPr>
          <p:cNvPr name="Group 11" id="11"/>
          <p:cNvGrpSpPr/>
          <p:nvPr/>
        </p:nvGrpSpPr>
        <p:grpSpPr>
          <a:xfrm rot="0">
            <a:off x="580401" y="283308"/>
            <a:ext cx="3064335" cy="761140"/>
            <a:chOff x="0" y="0"/>
            <a:chExt cx="1167121" cy="289897"/>
          </a:xfrm>
        </p:grpSpPr>
        <p:sp>
          <p:nvSpPr>
            <p:cNvPr name="Freeform 12" id="12"/>
            <p:cNvSpPr/>
            <p:nvPr/>
          </p:nvSpPr>
          <p:spPr>
            <a:xfrm flipH="false" flipV="false" rot="0">
              <a:off x="0" y="0"/>
              <a:ext cx="1167121" cy="289897"/>
            </a:xfrm>
            <a:custGeom>
              <a:avLst/>
              <a:gdLst/>
              <a:ahLst/>
              <a:cxnLst/>
              <a:rect r="r" b="b" t="t" l="l"/>
              <a:pathLst>
                <a:path h="289897" w="1167121">
                  <a:moveTo>
                    <a:pt x="90953" y="0"/>
                  </a:moveTo>
                  <a:lnTo>
                    <a:pt x="1076168" y="0"/>
                  </a:lnTo>
                  <a:cubicBezTo>
                    <a:pt x="1126400" y="0"/>
                    <a:pt x="1167121" y="40721"/>
                    <a:pt x="1167121" y="90953"/>
                  </a:cubicBezTo>
                  <a:lnTo>
                    <a:pt x="1167121" y="198945"/>
                  </a:lnTo>
                  <a:cubicBezTo>
                    <a:pt x="1167121" y="249177"/>
                    <a:pt x="1126400" y="289897"/>
                    <a:pt x="1076168" y="289897"/>
                  </a:cubicBezTo>
                  <a:lnTo>
                    <a:pt x="90953" y="289897"/>
                  </a:lnTo>
                  <a:cubicBezTo>
                    <a:pt x="40721" y="289897"/>
                    <a:pt x="0" y="249177"/>
                    <a:pt x="0" y="198945"/>
                  </a:cubicBezTo>
                  <a:lnTo>
                    <a:pt x="0" y="90953"/>
                  </a:lnTo>
                  <a:cubicBezTo>
                    <a:pt x="0" y="40721"/>
                    <a:pt x="40721" y="0"/>
                    <a:pt x="90953" y="0"/>
                  </a:cubicBezTo>
                  <a:close/>
                </a:path>
              </a:pathLst>
            </a:custGeom>
            <a:solidFill>
              <a:srgbClr val="B6A77A"/>
            </a:solidFill>
            <a:ln cap="rnd">
              <a:noFill/>
              <a:prstDash val="solid"/>
              <a:round/>
            </a:ln>
          </p:spPr>
        </p:sp>
        <p:sp>
          <p:nvSpPr>
            <p:cNvPr name="TextBox 13" id="13"/>
            <p:cNvSpPr txBox="true"/>
            <p:nvPr/>
          </p:nvSpPr>
          <p:spPr>
            <a:xfrm>
              <a:off x="0" y="-38100"/>
              <a:ext cx="1167121" cy="327997"/>
            </a:xfrm>
            <a:prstGeom prst="rect">
              <a:avLst/>
            </a:prstGeom>
          </p:spPr>
          <p:txBody>
            <a:bodyPr anchor="ctr" rtlCol="false" tIns="57725" lIns="57725" bIns="57725" rIns="57725"/>
            <a:lstStyle/>
            <a:p>
              <a:pPr algn="ctr">
                <a:lnSpc>
                  <a:spcPts val="1959"/>
                </a:lnSpc>
                <a:spcBef>
                  <a:spcPct val="0"/>
                </a:spcBef>
              </a:pPr>
            </a:p>
          </p:txBody>
        </p:sp>
      </p:grpSp>
      <p:sp>
        <p:nvSpPr>
          <p:cNvPr name="Freeform 14" id="14"/>
          <p:cNvSpPr/>
          <p:nvPr/>
        </p:nvSpPr>
        <p:spPr>
          <a:xfrm flipH="false" flipV="false" rot="0">
            <a:off x="7093877" y="6813070"/>
            <a:ext cx="2163543" cy="365835"/>
          </a:xfrm>
          <a:custGeom>
            <a:avLst/>
            <a:gdLst/>
            <a:ahLst/>
            <a:cxnLst/>
            <a:rect r="r" b="b" t="t" l="l"/>
            <a:pathLst>
              <a:path h="365835" w="2163543">
                <a:moveTo>
                  <a:pt x="0" y="0"/>
                </a:moveTo>
                <a:lnTo>
                  <a:pt x="2163543" y="0"/>
                </a:lnTo>
                <a:lnTo>
                  <a:pt x="2163543" y="365835"/>
                </a:lnTo>
                <a:lnTo>
                  <a:pt x="0" y="36583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5" id="15"/>
          <p:cNvSpPr/>
          <p:nvPr/>
        </p:nvSpPr>
        <p:spPr>
          <a:xfrm flipH="false" flipV="false" rot="5704156">
            <a:off x="8912064" y="-162968"/>
            <a:ext cx="1082386" cy="1082386"/>
          </a:xfrm>
          <a:custGeom>
            <a:avLst/>
            <a:gdLst/>
            <a:ahLst/>
            <a:cxnLst/>
            <a:rect r="r" b="b" t="t" l="l"/>
            <a:pathLst>
              <a:path h="1082386" w="1082386">
                <a:moveTo>
                  <a:pt x="0" y="0"/>
                </a:moveTo>
                <a:lnTo>
                  <a:pt x="1082386" y="0"/>
                </a:lnTo>
                <a:lnTo>
                  <a:pt x="1082386" y="1082386"/>
                </a:lnTo>
                <a:lnTo>
                  <a:pt x="0" y="1082386"/>
                </a:lnTo>
                <a:lnTo>
                  <a:pt x="0" y="0"/>
                </a:lnTo>
                <a:close/>
              </a:path>
            </a:pathLst>
          </a:custGeom>
          <a:blipFill>
            <a:blip r:embed="rId4"/>
            <a:stretch>
              <a:fillRect l="0" t="0" r="0" b="0"/>
            </a:stretch>
          </a:blipFill>
        </p:spPr>
      </p:sp>
      <p:sp>
        <p:nvSpPr>
          <p:cNvPr name="Freeform 16" id="16"/>
          <p:cNvSpPr/>
          <p:nvPr/>
        </p:nvSpPr>
        <p:spPr>
          <a:xfrm flipH="false" flipV="false" rot="0">
            <a:off x="7223374" y="3819629"/>
            <a:ext cx="2229883" cy="2229883"/>
          </a:xfrm>
          <a:custGeom>
            <a:avLst/>
            <a:gdLst/>
            <a:ahLst/>
            <a:cxnLst/>
            <a:rect r="r" b="b" t="t" l="l"/>
            <a:pathLst>
              <a:path h="2229883" w="2229883">
                <a:moveTo>
                  <a:pt x="0" y="0"/>
                </a:moveTo>
                <a:lnTo>
                  <a:pt x="2229883" y="0"/>
                </a:lnTo>
                <a:lnTo>
                  <a:pt x="2229883" y="2229883"/>
                </a:lnTo>
                <a:lnTo>
                  <a:pt x="0" y="2229883"/>
                </a:lnTo>
                <a:lnTo>
                  <a:pt x="0" y="0"/>
                </a:lnTo>
                <a:close/>
              </a:path>
            </a:pathLst>
          </a:custGeom>
          <a:blipFill>
            <a:blip r:embed="rId5"/>
            <a:stretch>
              <a:fillRect l="0" t="0" r="0" b="0"/>
            </a:stretch>
          </a:blipFill>
        </p:spPr>
      </p:sp>
      <p:sp>
        <p:nvSpPr>
          <p:cNvPr name="TextBox 17" id="17"/>
          <p:cNvSpPr txBox="true"/>
          <p:nvPr/>
        </p:nvSpPr>
        <p:spPr>
          <a:xfrm rot="0">
            <a:off x="731520" y="435708"/>
            <a:ext cx="2913216" cy="563482"/>
          </a:xfrm>
          <a:prstGeom prst="rect">
            <a:avLst/>
          </a:prstGeom>
        </p:spPr>
        <p:txBody>
          <a:bodyPr anchor="t" rtlCol="false" tIns="0" lIns="0" bIns="0" rIns="0">
            <a:spAutoFit/>
          </a:bodyPr>
          <a:lstStyle/>
          <a:p>
            <a:pPr algn="l">
              <a:lnSpc>
                <a:spcPts val="3945"/>
              </a:lnSpc>
            </a:pPr>
            <a:r>
              <a:rPr lang="en-US" sz="4697">
                <a:solidFill>
                  <a:srgbClr val="FFFFFF"/>
                </a:solidFill>
                <a:latin typeface="Yeseva One"/>
                <a:ea typeface="Yeseva One"/>
                <a:cs typeface="Yeseva One"/>
                <a:sym typeface="Yeseva One"/>
              </a:rPr>
              <a:t>Kết quả</a:t>
            </a:r>
          </a:p>
        </p:txBody>
      </p:sp>
      <p:sp>
        <p:nvSpPr>
          <p:cNvPr name="TextBox 18" id="18"/>
          <p:cNvSpPr txBox="true"/>
          <p:nvPr/>
        </p:nvSpPr>
        <p:spPr>
          <a:xfrm rot="0">
            <a:off x="9351042" y="6980468"/>
            <a:ext cx="402558" cy="349249"/>
          </a:xfrm>
          <a:prstGeom prst="rect">
            <a:avLst/>
          </a:prstGeom>
        </p:spPr>
        <p:txBody>
          <a:bodyPr anchor="t" rtlCol="false" tIns="0" lIns="0" bIns="0" rIns="0">
            <a:spAutoFit/>
          </a:bodyPr>
          <a:lstStyle/>
          <a:p>
            <a:pPr algn="ctr">
              <a:lnSpc>
                <a:spcPts val="2800"/>
              </a:lnSpc>
            </a:pPr>
            <a:r>
              <a:rPr lang="en-US" sz="2000" b="true">
                <a:solidFill>
                  <a:srgbClr val="000000"/>
                </a:solidFill>
                <a:latin typeface="Canva Sans Bold"/>
                <a:ea typeface="Canva Sans Bold"/>
                <a:cs typeface="Canva Sans Bold"/>
                <a:sym typeface="Canva Sans Bold"/>
              </a:rPr>
              <a:t>41  </a:t>
            </a:r>
          </a:p>
        </p:txBody>
      </p:sp>
      <p:sp>
        <p:nvSpPr>
          <p:cNvPr name="TextBox 19" id="19"/>
          <p:cNvSpPr txBox="true"/>
          <p:nvPr/>
        </p:nvSpPr>
        <p:spPr>
          <a:xfrm rot="0">
            <a:off x="649289" y="1305403"/>
            <a:ext cx="8776034" cy="1956438"/>
          </a:xfrm>
          <a:prstGeom prst="rect">
            <a:avLst/>
          </a:prstGeom>
        </p:spPr>
        <p:txBody>
          <a:bodyPr anchor="t" rtlCol="false" tIns="0" lIns="0" bIns="0" rIns="0">
            <a:spAutoFit/>
          </a:bodyPr>
          <a:lstStyle/>
          <a:p>
            <a:pPr algn="just" marL="474971" indent="-237486" lvl="1">
              <a:lnSpc>
                <a:spcPts val="4179"/>
              </a:lnSpc>
              <a:buFont typeface="Arial"/>
              <a:buChar char="•"/>
            </a:pPr>
            <a:r>
              <a:rPr lang="en-US" sz="2199">
                <a:solidFill>
                  <a:srgbClr val="000000"/>
                </a:solidFill>
                <a:latin typeface="Playfair Display"/>
                <a:ea typeface="Playfair Display"/>
                <a:cs typeface="Playfair Display"/>
                <a:sym typeface="Playfair Display"/>
              </a:rPr>
              <a:t>Dự án “</a:t>
            </a:r>
            <a:r>
              <a:rPr lang="en-US" b="true" sz="2199" i="true">
                <a:solidFill>
                  <a:srgbClr val="82502E"/>
                </a:solidFill>
                <a:latin typeface="Playfair Display Bold Italics"/>
                <a:ea typeface="Playfair Display Bold Italics"/>
                <a:cs typeface="Playfair Display Bold Italics"/>
                <a:sym typeface="Playfair Display Bold Italics"/>
              </a:rPr>
              <a:t>Medical Image Segmentation</a:t>
            </a:r>
            <a:r>
              <a:rPr lang="en-US" sz="2199">
                <a:solidFill>
                  <a:srgbClr val="000000"/>
                </a:solidFill>
                <a:latin typeface="Playfair Display"/>
                <a:ea typeface="Playfair Display"/>
                <a:cs typeface="Playfair Display"/>
                <a:sym typeface="Playfair Display"/>
              </a:rPr>
              <a:t>” sử dụng thành công kiến trúc U-Net, để phân đoạn ảnh y tế.</a:t>
            </a:r>
          </a:p>
          <a:p>
            <a:pPr algn="just" marL="474971" indent="-237486" lvl="1">
              <a:lnSpc>
                <a:spcPts val="3739"/>
              </a:lnSpc>
              <a:buFont typeface="Arial"/>
              <a:buChar char="•"/>
            </a:pPr>
            <a:r>
              <a:rPr lang="en-US" sz="2199">
                <a:solidFill>
                  <a:srgbClr val="000000"/>
                </a:solidFill>
                <a:latin typeface="Playfair Display"/>
                <a:ea typeface="Playfair Display"/>
                <a:cs typeface="Playfair Display"/>
                <a:sym typeface="Playfair Display"/>
              </a:rPr>
              <a:t>Mô hình U-Net cho thấy khả năng ổn định trong việc xác định và phân đoạn các vùng mục tiêu trên ảnh y tế. </a:t>
            </a:r>
          </a:p>
        </p:txBody>
      </p:sp>
      <p:sp>
        <p:nvSpPr>
          <p:cNvPr name="TextBox 20" id="20"/>
          <p:cNvSpPr txBox="true"/>
          <p:nvPr/>
        </p:nvSpPr>
        <p:spPr>
          <a:xfrm rot="0">
            <a:off x="649289" y="3385666"/>
            <a:ext cx="6349338" cy="3846833"/>
          </a:xfrm>
          <a:prstGeom prst="rect">
            <a:avLst/>
          </a:prstGeom>
        </p:spPr>
        <p:txBody>
          <a:bodyPr anchor="t" rtlCol="false" tIns="0" lIns="0" bIns="0" rIns="0">
            <a:spAutoFit/>
          </a:bodyPr>
          <a:lstStyle/>
          <a:p>
            <a:pPr algn="just" marL="474971" indent="-237486" lvl="1">
              <a:lnSpc>
                <a:spcPts val="3849"/>
              </a:lnSpc>
              <a:buFont typeface="Arial"/>
              <a:buChar char="•"/>
            </a:pPr>
            <a:r>
              <a:rPr lang="en-US" sz="2199">
                <a:solidFill>
                  <a:srgbClr val="000000"/>
                </a:solidFill>
                <a:latin typeface="Playfair Display"/>
                <a:ea typeface="Playfair Display"/>
                <a:cs typeface="Playfair Display"/>
                <a:sym typeface="Playfair Display"/>
              </a:rPr>
              <a:t>U-Net có thể đặt được hiệu suất tốt trên các tập dữ liệu phân đoạn ảnh y tế, giúp hỗ trợ các chuyên gia y tết trong chẩn đoán và điều trị.</a:t>
            </a:r>
          </a:p>
          <a:p>
            <a:pPr algn="just" marL="474971" indent="-237486" lvl="1">
              <a:lnSpc>
                <a:spcPts val="3849"/>
              </a:lnSpc>
              <a:buFont typeface="Arial"/>
              <a:buChar char="•"/>
            </a:pPr>
            <a:r>
              <a:rPr lang="en-US" sz="2199">
                <a:solidFill>
                  <a:srgbClr val="000000"/>
                </a:solidFill>
                <a:latin typeface="Playfair Display"/>
                <a:ea typeface="Playfair Display"/>
                <a:cs typeface="Playfair Display"/>
                <a:sym typeface="Playfair Display"/>
              </a:rPr>
              <a:t>Cải thiện hiệu suất:</a:t>
            </a:r>
          </a:p>
          <a:p>
            <a:pPr algn="just" marL="949943" indent="-316648" lvl="2">
              <a:lnSpc>
                <a:spcPts val="3849"/>
              </a:lnSpc>
              <a:buFont typeface="Arial"/>
              <a:buChar char="⚬"/>
            </a:pPr>
            <a:r>
              <a:rPr lang="en-US" sz="2199">
                <a:solidFill>
                  <a:srgbClr val="000000"/>
                </a:solidFill>
                <a:latin typeface="Playfair Display"/>
                <a:ea typeface="Playfair Display"/>
                <a:cs typeface="Playfair Display"/>
                <a:sym typeface="Playfair Display"/>
              </a:rPr>
              <a:t>Thử nghiệm biến thể của U-Net.</a:t>
            </a:r>
          </a:p>
          <a:p>
            <a:pPr algn="just" marL="949943" indent="-316648" lvl="2">
              <a:lnSpc>
                <a:spcPts val="3849"/>
              </a:lnSpc>
              <a:buFont typeface="Arial"/>
              <a:buChar char="⚬"/>
            </a:pPr>
            <a:r>
              <a:rPr lang="en-US" sz="2199">
                <a:solidFill>
                  <a:srgbClr val="000000"/>
                </a:solidFill>
                <a:latin typeface="Playfair Display"/>
                <a:ea typeface="Playfair Display"/>
                <a:cs typeface="Playfair Display"/>
                <a:sym typeface="Playfair Display"/>
              </a:rPr>
              <a:t>Kỹ thuật tăng cường dữ liệu                     (Data augmentation).</a:t>
            </a:r>
          </a:p>
          <a:p>
            <a:pPr algn="just" marL="949943" indent="-316648" lvl="2">
              <a:lnSpc>
                <a:spcPts val="3849"/>
              </a:lnSpc>
              <a:buFont typeface="Arial"/>
              <a:buChar char="⚬"/>
            </a:pPr>
            <a:r>
              <a:rPr lang="en-US" sz="2199">
                <a:solidFill>
                  <a:srgbClr val="000000"/>
                </a:solidFill>
                <a:latin typeface="Playfair Display"/>
                <a:ea typeface="Playfair Display"/>
                <a:cs typeface="Playfair Display"/>
                <a:sym typeface="Playfair Display"/>
              </a:rPr>
              <a:t>Xử lý trước dữ liệu (Preprocessing)</a:t>
            </a:r>
          </a:p>
        </p:txBody>
      </p:sp>
    </p:spTree>
  </p:cSld>
  <p:clrMapOvr>
    <a:masterClrMapping/>
  </p:clrMapOvr>
</p:sld>
</file>

<file path=ppt/slides/slide38.xml><?xml version="1.0" encoding="utf-8"?>
<p:sld xmlns:p="http://schemas.openxmlformats.org/presentationml/2006/main" xmlns:a="http://schemas.openxmlformats.org/drawingml/2006/main" xmlns:r="http://schemas.openxmlformats.org/officeDocument/2006/relationships">
  <p:cSld>
    <p:bg>
      <p:bgPr>
        <a:solidFill>
          <a:srgbClr val="F9F5F0"/>
        </a:solidFill>
      </p:bgPr>
    </p:bg>
    <p:spTree>
      <p:nvGrpSpPr>
        <p:cNvPr id="1" name=""/>
        <p:cNvGrpSpPr/>
        <p:nvPr/>
      </p:nvGrpSpPr>
      <p:grpSpPr>
        <a:xfrm>
          <a:off x="0" y="0"/>
          <a:ext cx="0" cy="0"/>
          <a:chOff x="0" y="0"/>
          <a:chExt cx="0" cy="0"/>
        </a:xfrm>
      </p:grpSpPr>
      <p:sp>
        <p:nvSpPr>
          <p:cNvPr name="TextBox 2" id="2"/>
          <p:cNvSpPr txBox="true"/>
          <p:nvPr/>
        </p:nvSpPr>
        <p:spPr>
          <a:xfrm rot="0">
            <a:off x="133912" y="2338073"/>
            <a:ext cx="5929741" cy="2660651"/>
          </a:xfrm>
          <a:prstGeom prst="rect">
            <a:avLst/>
          </a:prstGeom>
        </p:spPr>
        <p:txBody>
          <a:bodyPr anchor="t" rtlCol="false" tIns="0" lIns="0" bIns="0" rIns="0">
            <a:spAutoFit/>
          </a:bodyPr>
          <a:lstStyle/>
          <a:p>
            <a:pPr algn="ctr">
              <a:lnSpc>
                <a:spcPts val="20000"/>
              </a:lnSpc>
            </a:pPr>
            <a:r>
              <a:rPr lang="en-US" sz="20000">
                <a:solidFill>
                  <a:srgbClr val="8D7070"/>
                </a:solidFill>
                <a:latin typeface="La Lou"/>
                <a:ea typeface="La Lou"/>
                <a:cs typeface="La Lou"/>
                <a:sym typeface="La Lou"/>
              </a:rPr>
              <a:t>DEMO</a:t>
            </a:r>
          </a:p>
        </p:txBody>
      </p:sp>
      <p:grpSp>
        <p:nvGrpSpPr>
          <p:cNvPr name="Group 3" id="3"/>
          <p:cNvGrpSpPr/>
          <p:nvPr/>
        </p:nvGrpSpPr>
        <p:grpSpPr>
          <a:xfrm rot="0">
            <a:off x="5571115" y="4286363"/>
            <a:ext cx="3823986" cy="1459531"/>
            <a:chOff x="0" y="0"/>
            <a:chExt cx="956119" cy="364929"/>
          </a:xfrm>
        </p:grpSpPr>
        <p:sp>
          <p:nvSpPr>
            <p:cNvPr name="Freeform 4" id="4"/>
            <p:cNvSpPr/>
            <p:nvPr/>
          </p:nvSpPr>
          <p:spPr>
            <a:xfrm flipH="false" flipV="false" rot="0">
              <a:off x="0" y="0"/>
              <a:ext cx="956119" cy="364929"/>
            </a:xfrm>
            <a:custGeom>
              <a:avLst/>
              <a:gdLst/>
              <a:ahLst/>
              <a:cxnLst/>
              <a:rect r="r" b="b" t="t" l="l"/>
              <a:pathLst>
                <a:path h="364929" w="956119">
                  <a:moveTo>
                    <a:pt x="478059" y="0"/>
                  </a:moveTo>
                  <a:cubicBezTo>
                    <a:pt x="214034" y="0"/>
                    <a:pt x="0" y="81692"/>
                    <a:pt x="0" y="182465"/>
                  </a:cubicBezTo>
                  <a:cubicBezTo>
                    <a:pt x="0" y="283237"/>
                    <a:pt x="214034" y="364929"/>
                    <a:pt x="478059" y="364929"/>
                  </a:cubicBezTo>
                  <a:cubicBezTo>
                    <a:pt x="742084" y="364929"/>
                    <a:pt x="956119" y="283237"/>
                    <a:pt x="956119" y="182465"/>
                  </a:cubicBezTo>
                  <a:cubicBezTo>
                    <a:pt x="956119" y="81692"/>
                    <a:pt x="742084" y="0"/>
                    <a:pt x="478059" y="0"/>
                  </a:cubicBezTo>
                  <a:close/>
                </a:path>
              </a:pathLst>
            </a:custGeom>
            <a:solidFill>
              <a:srgbClr val="000000">
                <a:alpha val="14902"/>
              </a:srgbClr>
            </a:solidFill>
          </p:spPr>
        </p:sp>
        <p:sp>
          <p:nvSpPr>
            <p:cNvPr name="TextBox 5" id="5"/>
            <p:cNvSpPr txBox="true"/>
            <p:nvPr/>
          </p:nvSpPr>
          <p:spPr>
            <a:xfrm>
              <a:off x="89636" y="-3888"/>
              <a:ext cx="776846" cy="334605"/>
            </a:xfrm>
            <a:prstGeom prst="rect">
              <a:avLst/>
            </a:prstGeom>
          </p:spPr>
          <p:txBody>
            <a:bodyPr anchor="ctr" rtlCol="false" tIns="50800" lIns="50800" bIns="50800" rIns="50800"/>
            <a:lstStyle/>
            <a:p>
              <a:pPr algn="ctr">
                <a:lnSpc>
                  <a:spcPts val="1959"/>
                </a:lnSpc>
              </a:pPr>
            </a:p>
          </p:txBody>
        </p:sp>
      </p:grpSp>
      <p:sp>
        <p:nvSpPr>
          <p:cNvPr name="Freeform 6" id="6"/>
          <p:cNvSpPr/>
          <p:nvPr/>
        </p:nvSpPr>
        <p:spPr>
          <a:xfrm flipH="false" flipV="false" rot="0">
            <a:off x="5713317" y="1522250"/>
            <a:ext cx="3107702" cy="3911296"/>
          </a:xfrm>
          <a:custGeom>
            <a:avLst/>
            <a:gdLst/>
            <a:ahLst/>
            <a:cxnLst/>
            <a:rect r="r" b="b" t="t" l="l"/>
            <a:pathLst>
              <a:path h="3911296" w="3107702">
                <a:moveTo>
                  <a:pt x="0" y="0"/>
                </a:moveTo>
                <a:lnTo>
                  <a:pt x="3107702" y="0"/>
                </a:lnTo>
                <a:lnTo>
                  <a:pt x="3107702" y="3911296"/>
                </a:lnTo>
                <a:lnTo>
                  <a:pt x="0" y="391129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7" id="7"/>
          <p:cNvGrpSpPr/>
          <p:nvPr/>
        </p:nvGrpSpPr>
        <p:grpSpPr>
          <a:xfrm rot="0">
            <a:off x="-358830" y="-966740"/>
            <a:ext cx="4014492" cy="2258786"/>
            <a:chOff x="0" y="0"/>
            <a:chExt cx="1444572" cy="812800"/>
          </a:xfrm>
        </p:grpSpPr>
        <p:sp>
          <p:nvSpPr>
            <p:cNvPr name="Freeform 8" id="8"/>
            <p:cNvSpPr/>
            <p:nvPr/>
          </p:nvSpPr>
          <p:spPr>
            <a:xfrm flipH="false" flipV="false" rot="0">
              <a:off x="0" y="0"/>
              <a:ext cx="1444572" cy="812800"/>
            </a:xfrm>
            <a:custGeom>
              <a:avLst/>
              <a:gdLst/>
              <a:ahLst/>
              <a:cxnLst/>
              <a:rect r="r" b="b" t="t" l="l"/>
              <a:pathLst>
                <a:path h="812800" w="1444572">
                  <a:moveTo>
                    <a:pt x="722286" y="0"/>
                  </a:moveTo>
                  <a:cubicBezTo>
                    <a:pt x="323378" y="0"/>
                    <a:pt x="0" y="181951"/>
                    <a:pt x="0" y="406400"/>
                  </a:cubicBezTo>
                  <a:cubicBezTo>
                    <a:pt x="0" y="630849"/>
                    <a:pt x="323378" y="812800"/>
                    <a:pt x="722286" y="812800"/>
                  </a:cubicBezTo>
                  <a:cubicBezTo>
                    <a:pt x="1121193" y="812800"/>
                    <a:pt x="1444572" y="630849"/>
                    <a:pt x="1444572" y="406400"/>
                  </a:cubicBezTo>
                  <a:cubicBezTo>
                    <a:pt x="1444572" y="181951"/>
                    <a:pt x="1121193" y="0"/>
                    <a:pt x="722286" y="0"/>
                  </a:cubicBezTo>
                  <a:close/>
                </a:path>
              </a:pathLst>
            </a:custGeom>
            <a:solidFill>
              <a:srgbClr val="F4991A">
                <a:alpha val="14902"/>
              </a:srgbClr>
            </a:solidFill>
          </p:spPr>
        </p:sp>
        <p:sp>
          <p:nvSpPr>
            <p:cNvPr name="TextBox 9" id="9"/>
            <p:cNvSpPr txBox="true"/>
            <p:nvPr/>
          </p:nvSpPr>
          <p:spPr>
            <a:xfrm>
              <a:off x="135429" y="38100"/>
              <a:ext cx="1173715" cy="698500"/>
            </a:xfrm>
            <a:prstGeom prst="rect">
              <a:avLst/>
            </a:prstGeom>
          </p:spPr>
          <p:txBody>
            <a:bodyPr anchor="ctr" rtlCol="false" tIns="50800" lIns="50800" bIns="50800" rIns="50800"/>
            <a:lstStyle/>
            <a:p>
              <a:pPr algn="ctr">
                <a:lnSpc>
                  <a:spcPts val="1959"/>
                </a:lnSpc>
              </a:pPr>
            </a:p>
          </p:txBody>
        </p:sp>
      </p:grpSp>
      <p:grpSp>
        <p:nvGrpSpPr>
          <p:cNvPr name="Group 10" id="10"/>
          <p:cNvGrpSpPr/>
          <p:nvPr/>
        </p:nvGrpSpPr>
        <p:grpSpPr>
          <a:xfrm rot="0">
            <a:off x="1009905" y="6185807"/>
            <a:ext cx="4014492" cy="2258786"/>
            <a:chOff x="0" y="0"/>
            <a:chExt cx="1444572" cy="812800"/>
          </a:xfrm>
        </p:grpSpPr>
        <p:sp>
          <p:nvSpPr>
            <p:cNvPr name="Freeform 11" id="11"/>
            <p:cNvSpPr/>
            <p:nvPr/>
          </p:nvSpPr>
          <p:spPr>
            <a:xfrm flipH="false" flipV="false" rot="0">
              <a:off x="0" y="0"/>
              <a:ext cx="1444572" cy="812800"/>
            </a:xfrm>
            <a:custGeom>
              <a:avLst/>
              <a:gdLst/>
              <a:ahLst/>
              <a:cxnLst/>
              <a:rect r="r" b="b" t="t" l="l"/>
              <a:pathLst>
                <a:path h="812800" w="1444572">
                  <a:moveTo>
                    <a:pt x="722286" y="0"/>
                  </a:moveTo>
                  <a:cubicBezTo>
                    <a:pt x="323378" y="0"/>
                    <a:pt x="0" y="181951"/>
                    <a:pt x="0" y="406400"/>
                  </a:cubicBezTo>
                  <a:cubicBezTo>
                    <a:pt x="0" y="630849"/>
                    <a:pt x="323378" y="812800"/>
                    <a:pt x="722286" y="812800"/>
                  </a:cubicBezTo>
                  <a:cubicBezTo>
                    <a:pt x="1121193" y="812800"/>
                    <a:pt x="1444572" y="630849"/>
                    <a:pt x="1444572" y="406400"/>
                  </a:cubicBezTo>
                  <a:cubicBezTo>
                    <a:pt x="1444572" y="181951"/>
                    <a:pt x="1121193" y="0"/>
                    <a:pt x="722286" y="0"/>
                  </a:cubicBezTo>
                  <a:close/>
                </a:path>
              </a:pathLst>
            </a:custGeom>
            <a:solidFill>
              <a:srgbClr val="F4991A">
                <a:alpha val="14902"/>
              </a:srgbClr>
            </a:solidFill>
          </p:spPr>
        </p:sp>
        <p:sp>
          <p:nvSpPr>
            <p:cNvPr name="TextBox 12" id="12"/>
            <p:cNvSpPr txBox="true"/>
            <p:nvPr/>
          </p:nvSpPr>
          <p:spPr>
            <a:xfrm>
              <a:off x="135429" y="38100"/>
              <a:ext cx="1173715" cy="698500"/>
            </a:xfrm>
            <a:prstGeom prst="rect">
              <a:avLst/>
            </a:prstGeom>
          </p:spPr>
          <p:txBody>
            <a:bodyPr anchor="ctr" rtlCol="false" tIns="50800" lIns="50800" bIns="50800" rIns="50800"/>
            <a:lstStyle/>
            <a:p>
              <a:pPr algn="ctr">
                <a:lnSpc>
                  <a:spcPts val="1959"/>
                </a:lnSpc>
              </a:pPr>
            </a:p>
          </p:txBody>
        </p:sp>
      </p:grpSp>
      <p:sp>
        <p:nvSpPr>
          <p:cNvPr name="Freeform 13" id="13"/>
          <p:cNvSpPr/>
          <p:nvPr/>
        </p:nvSpPr>
        <p:spPr>
          <a:xfrm flipH="false" flipV="false" rot="0">
            <a:off x="2017011" y="731520"/>
            <a:ext cx="2163543" cy="365835"/>
          </a:xfrm>
          <a:custGeom>
            <a:avLst/>
            <a:gdLst/>
            <a:ahLst/>
            <a:cxnLst/>
            <a:rect r="r" b="b" t="t" l="l"/>
            <a:pathLst>
              <a:path h="365835" w="2163543">
                <a:moveTo>
                  <a:pt x="0" y="0"/>
                </a:moveTo>
                <a:lnTo>
                  <a:pt x="2163543" y="0"/>
                </a:lnTo>
                <a:lnTo>
                  <a:pt x="2163543" y="365835"/>
                </a:lnTo>
                <a:lnTo>
                  <a:pt x="0" y="36583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4" id="14"/>
          <p:cNvSpPr/>
          <p:nvPr/>
        </p:nvSpPr>
        <p:spPr>
          <a:xfrm flipH="false" flipV="false" rot="0">
            <a:off x="3407572" y="6217845"/>
            <a:ext cx="2163543" cy="365835"/>
          </a:xfrm>
          <a:custGeom>
            <a:avLst/>
            <a:gdLst/>
            <a:ahLst/>
            <a:cxnLst/>
            <a:rect r="r" b="b" t="t" l="l"/>
            <a:pathLst>
              <a:path h="365835" w="2163543">
                <a:moveTo>
                  <a:pt x="0" y="0"/>
                </a:moveTo>
                <a:lnTo>
                  <a:pt x="2163543" y="0"/>
                </a:lnTo>
                <a:lnTo>
                  <a:pt x="2163543" y="365835"/>
                </a:lnTo>
                <a:lnTo>
                  <a:pt x="0" y="36583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9F5F0"/>
        </a:solidFill>
      </p:bgPr>
    </p:bg>
    <p:spTree>
      <p:nvGrpSpPr>
        <p:cNvPr id="1" name=""/>
        <p:cNvGrpSpPr/>
        <p:nvPr/>
      </p:nvGrpSpPr>
      <p:grpSpPr>
        <a:xfrm>
          <a:off x="0" y="0"/>
          <a:ext cx="0" cy="0"/>
          <a:chOff x="0" y="0"/>
          <a:chExt cx="0" cy="0"/>
        </a:xfrm>
      </p:grpSpPr>
      <p:grpSp>
        <p:nvGrpSpPr>
          <p:cNvPr name="Group 2" id="2"/>
          <p:cNvGrpSpPr/>
          <p:nvPr/>
        </p:nvGrpSpPr>
        <p:grpSpPr>
          <a:xfrm rot="0">
            <a:off x="-1014193" y="6030312"/>
            <a:ext cx="2258786" cy="2258786"/>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4991A">
                <a:alpha val="14902"/>
              </a:srgbClr>
            </a:solidFill>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1959"/>
                </a:lnSpc>
              </a:pPr>
            </a:p>
          </p:txBody>
        </p:sp>
      </p:grpSp>
      <p:grpSp>
        <p:nvGrpSpPr>
          <p:cNvPr name="Group 5" id="5"/>
          <p:cNvGrpSpPr/>
          <p:nvPr/>
        </p:nvGrpSpPr>
        <p:grpSpPr>
          <a:xfrm rot="0">
            <a:off x="8348448" y="-920706"/>
            <a:ext cx="2258786" cy="2258786"/>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4991A">
                <a:alpha val="14902"/>
              </a:srgbClr>
            </a:solidFill>
          </p:spPr>
        </p:sp>
        <p:sp>
          <p:nvSpPr>
            <p:cNvPr name="TextBox 7" id="7"/>
            <p:cNvSpPr txBox="true"/>
            <p:nvPr/>
          </p:nvSpPr>
          <p:spPr>
            <a:xfrm>
              <a:off x="76200" y="38100"/>
              <a:ext cx="660400" cy="698500"/>
            </a:xfrm>
            <a:prstGeom prst="rect">
              <a:avLst/>
            </a:prstGeom>
          </p:spPr>
          <p:txBody>
            <a:bodyPr anchor="ctr" rtlCol="false" tIns="50800" lIns="50800" bIns="50800" rIns="50800"/>
            <a:lstStyle/>
            <a:p>
              <a:pPr algn="ctr">
                <a:lnSpc>
                  <a:spcPts val="1959"/>
                </a:lnSpc>
              </a:pPr>
            </a:p>
          </p:txBody>
        </p:sp>
      </p:grpSp>
      <p:grpSp>
        <p:nvGrpSpPr>
          <p:cNvPr name="Group 8" id="8"/>
          <p:cNvGrpSpPr/>
          <p:nvPr/>
        </p:nvGrpSpPr>
        <p:grpSpPr>
          <a:xfrm rot="0">
            <a:off x="657201" y="417708"/>
            <a:ext cx="3392568" cy="675600"/>
            <a:chOff x="0" y="0"/>
            <a:chExt cx="1153806" cy="229770"/>
          </a:xfrm>
        </p:grpSpPr>
        <p:sp>
          <p:nvSpPr>
            <p:cNvPr name="Freeform 9" id="9"/>
            <p:cNvSpPr/>
            <p:nvPr/>
          </p:nvSpPr>
          <p:spPr>
            <a:xfrm flipH="false" flipV="false" rot="0">
              <a:off x="0" y="0"/>
              <a:ext cx="1153806" cy="229770"/>
            </a:xfrm>
            <a:custGeom>
              <a:avLst/>
              <a:gdLst/>
              <a:ahLst/>
              <a:cxnLst/>
              <a:rect r="r" b="b" t="t" l="l"/>
              <a:pathLst>
                <a:path h="229770" w="1153806">
                  <a:moveTo>
                    <a:pt x="82153" y="0"/>
                  </a:moveTo>
                  <a:lnTo>
                    <a:pt x="1071653" y="0"/>
                  </a:lnTo>
                  <a:cubicBezTo>
                    <a:pt x="1093441" y="0"/>
                    <a:pt x="1114337" y="8655"/>
                    <a:pt x="1129744" y="24062"/>
                  </a:cubicBezTo>
                  <a:cubicBezTo>
                    <a:pt x="1145151" y="39469"/>
                    <a:pt x="1153806" y="60365"/>
                    <a:pt x="1153806" y="82153"/>
                  </a:cubicBezTo>
                  <a:lnTo>
                    <a:pt x="1153806" y="147617"/>
                  </a:lnTo>
                  <a:cubicBezTo>
                    <a:pt x="1153806" y="169406"/>
                    <a:pt x="1145151" y="190302"/>
                    <a:pt x="1129744" y="205708"/>
                  </a:cubicBezTo>
                  <a:cubicBezTo>
                    <a:pt x="1114337" y="221115"/>
                    <a:pt x="1093441" y="229770"/>
                    <a:pt x="1071653" y="229770"/>
                  </a:cubicBezTo>
                  <a:lnTo>
                    <a:pt x="82153" y="229770"/>
                  </a:lnTo>
                  <a:cubicBezTo>
                    <a:pt x="60365" y="229770"/>
                    <a:pt x="39469" y="221115"/>
                    <a:pt x="24062" y="205708"/>
                  </a:cubicBezTo>
                  <a:cubicBezTo>
                    <a:pt x="8655" y="190302"/>
                    <a:pt x="0" y="169406"/>
                    <a:pt x="0" y="147617"/>
                  </a:cubicBezTo>
                  <a:lnTo>
                    <a:pt x="0" y="82153"/>
                  </a:lnTo>
                  <a:cubicBezTo>
                    <a:pt x="0" y="60365"/>
                    <a:pt x="8655" y="39469"/>
                    <a:pt x="24062" y="24062"/>
                  </a:cubicBezTo>
                  <a:cubicBezTo>
                    <a:pt x="39469" y="8655"/>
                    <a:pt x="60365" y="0"/>
                    <a:pt x="82153" y="0"/>
                  </a:cubicBezTo>
                  <a:close/>
                </a:path>
              </a:pathLst>
            </a:custGeom>
            <a:solidFill>
              <a:srgbClr val="321313"/>
            </a:solidFill>
          </p:spPr>
        </p:sp>
        <p:sp>
          <p:nvSpPr>
            <p:cNvPr name="TextBox 10" id="10"/>
            <p:cNvSpPr txBox="true"/>
            <p:nvPr/>
          </p:nvSpPr>
          <p:spPr>
            <a:xfrm>
              <a:off x="0" y="-38100"/>
              <a:ext cx="1153806" cy="267870"/>
            </a:xfrm>
            <a:prstGeom prst="rect">
              <a:avLst/>
            </a:prstGeom>
          </p:spPr>
          <p:txBody>
            <a:bodyPr anchor="ctr" rtlCol="false" tIns="57725" lIns="57725" bIns="57725" rIns="57725"/>
            <a:lstStyle/>
            <a:p>
              <a:pPr algn="ctr">
                <a:lnSpc>
                  <a:spcPts val="1959"/>
                </a:lnSpc>
                <a:spcBef>
                  <a:spcPct val="0"/>
                </a:spcBef>
              </a:pPr>
            </a:p>
          </p:txBody>
        </p:sp>
      </p:grpSp>
      <p:grpSp>
        <p:nvGrpSpPr>
          <p:cNvPr name="Group 11" id="11"/>
          <p:cNvGrpSpPr/>
          <p:nvPr/>
        </p:nvGrpSpPr>
        <p:grpSpPr>
          <a:xfrm rot="0">
            <a:off x="580401" y="283308"/>
            <a:ext cx="3372106" cy="693940"/>
            <a:chOff x="0" y="0"/>
            <a:chExt cx="1284342" cy="264303"/>
          </a:xfrm>
        </p:grpSpPr>
        <p:sp>
          <p:nvSpPr>
            <p:cNvPr name="Freeform 12" id="12"/>
            <p:cNvSpPr/>
            <p:nvPr/>
          </p:nvSpPr>
          <p:spPr>
            <a:xfrm flipH="false" flipV="false" rot="0">
              <a:off x="0" y="0"/>
              <a:ext cx="1284342" cy="264303"/>
            </a:xfrm>
            <a:custGeom>
              <a:avLst/>
              <a:gdLst/>
              <a:ahLst/>
              <a:cxnLst/>
              <a:rect r="r" b="b" t="t" l="l"/>
              <a:pathLst>
                <a:path h="264303" w="1284342">
                  <a:moveTo>
                    <a:pt x="82651" y="0"/>
                  </a:moveTo>
                  <a:lnTo>
                    <a:pt x="1201691" y="0"/>
                  </a:lnTo>
                  <a:cubicBezTo>
                    <a:pt x="1247338" y="0"/>
                    <a:pt x="1284342" y="37004"/>
                    <a:pt x="1284342" y="82651"/>
                  </a:cubicBezTo>
                  <a:lnTo>
                    <a:pt x="1284342" y="181651"/>
                  </a:lnTo>
                  <a:cubicBezTo>
                    <a:pt x="1284342" y="227298"/>
                    <a:pt x="1247338" y="264303"/>
                    <a:pt x="1201691" y="264303"/>
                  </a:cubicBezTo>
                  <a:lnTo>
                    <a:pt x="82651" y="264303"/>
                  </a:lnTo>
                  <a:cubicBezTo>
                    <a:pt x="37004" y="264303"/>
                    <a:pt x="0" y="227298"/>
                    <a:pt x="0" y="181651"/>
                  </a:cubicBezTo>
                  <a:lnTo>
                    <a:pt x="0" y="82651"/>
                  </a:lnTo>
                  <a:cubicBezTo>
                    <a:pt x="0" y="37004"/>
                    <a:pt x="37004" y="0"/>
                    <a:pt x="82651" y="0"/>
                  </a:cubicBezTo>
                  <a:close/>
                </a:path>
              </a:pathLst>
            </a:custGeom>
            <a:solidFill>
              <a:srgbClr val="B6A77A"/>
            </a:solidFill>
            <a:ln cap="rnd">
              <a:noFill/>
              <a:prstDash val="solid"/>
              <a:round/>
            </a:ln>
          </p:spPr>
        </p:sp>
        <p:sp>
          <p:nvSpPr>
            <p:cNvPr name="TextBox 13" id="13"/>
            <p:cNvSpPr txBox="true"/>
            <p:nvPr/>
          </p:nvSpPr>
          <p:spPr>
            <a:xfrm>
              <a:off x="0" y="-38100"/>
              <a:ext cx="1284342" cy="302403"/>
            </a:xfrm>
            <a:prstGeom prst="rect">
              <a:avLst/>
            </a:prstGeom>
          </p:spPr>
          <p:txBody>
            <a:bodyPr anchor="ctr" rtlCol="false" tIns="57725" lIns="57725" bIns="57725" rIns="57725"/>
            <a:lstStyle/>
            <a:p>
              <a:pPr algn="ctr">
                <a:lnSpc>
                  <a:spcPts val="1959"/>
                </a:lnSpc>
                <a:spcBef>
                  <a:spcPct val="0"/>
                </a:spcBef>
              </a:pPr>
            </a:p>
          </p:txBody>
        </p:sp>
      </p:grpSp>
      <p:sp>
        <p:nvSpPr>
          <p:cNvPr name="Freeform 14" id="14"/>
          <p:cNvSpPr/>
          <p:nvPr/>
        </p:nvSpPr>
        <p:spPr>
          <a:xfrm flipH="false" flipV="false" rot="0">
            <a:off x="7227294" y="5663502"/>
            <a:ext cx="2163543" cy="365835"/>
          </a:xfrm>
          <a:custGeom>
            <a:avLst/>
            <a:gdLst/>
            <a:ahLst/>
            <a:cxnLst/>
            <a:rect r="r" b="b" t="t" l="l"/>
            <a:pathLst>
              <a:path h="365835" w="2163543">
                <a:moveTo>
                  <a:pt x="0" y="0"/>
                </a:moveTo>
                <a:lnTo>
                  <a:pt x="2163543" y="0"/>
                </a:lnTo>
                <a:lnTo>
                  <a:pt x="2163543" y="365836"/>
                </a:lnTo>
                <a:lnTo>
                  <a:pt x="0" y="36583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5" id="15"/>
          <p:cNvSpPr/>
          <p:nvPr/>
        </p:nvSpPr>
        <p:spPr>
          <a:xfrm flipH="false" flipV="false" rot="-5746443">
            <a:off x="8387578" y="-305947"/>
            <a:ext cx="1643684" cy="1643684"/>
          </a:xfrm>
          <a:custGeom>
            <a:avLst/>
            <a:gdLst/>
            <a:ahLst/>
            <a:cxnLst/>
            <a:rect r="r" b="b" t="t" l="l"/>
            <a:pathLst>
              <a:path h="1643684" w="1643684">
                <a:moveTo>
                  <a:pt x="0" y="0"/>
                </a:moveTo>
                <a:lnTo>
                  <a:pt x="1643684" y="0"/>
                </a:lnTo>
                <a:lnTo>
                  <a:pt x="1643684" y="1643683"/>
                </a:lnTo>
                <a:lnTo>
                  <a:pt x="0" y="1643683"/>
                </a:lnTo>
                <a:lnTo>
                  <a:pt x="0" y="0"/>
                </a:lnTo>
                <a:close/>
              </a:path>
            </a:pathLst>
          </a:custGeom>
          <a:blipFill>
            <a:blip r:embed="rId4"/>
            <a:stretch>
              <a:fillRect l="0" t="0" r="0" b="0"/>
            </a:stretch>
          </a:blipFill>
        </p:spPr>
      </p:sp>
      <p:sp>
        <p:nvSpPr>
          <p:cNvPr name="Freeform 16" id="16"/>
          <p:cNvSpPr/>
          <p:nvPr/>
        </p:nvSpPr>
        <p:spPr>
          <a:xfrm flipH="false" flipV="false" rot="0">
            <a:off x="7073794" y="2528554"/>
            <a:ext cx="2470543" cy="2589808"/>
          </a:xfrm>
          <a:custGeom>
            <a:avLst/>
            <a:gdLst/>
            <a:ahLst/>
            <a:cxnLst/>
            <a:rect r="r" b="b" t="t" l="l"/>
            <a:pathLst>
              <a:path h="2589808" w="2470543">
                <a:moveTo>
                  <a:pt x="0" y="0"/>
                </a:moveTo>
                <a:lnTo>
                  <a:pt x="2470543" y="0"/>
                </a:lnTo>
                <a:lnTo>
                  <a:pt x="2470543" y="2589808"/>
                </a:lnTo>
                <a:lnTo>
                  <a:pt x="0" y="2589808"/>
                </a:lnTo>
                <a:lnTo>
                  <a:pt x="0" y="0"/>
                </a:lnTo>
                <a:close/>
              </a:path>
            </a:pathLst>
          </a:custGeom>
          <a:blipFill>
            <a:blip r:embed="rId5"/>
            <a:stretch>
              <a:fillRect l="0" t="0" r="-4827" b="0"/>
            </a:stretch>
          </a:blipFill>
        </p:spPr>
      </p:sp>
      <p:sp>
        <p:nvSpPr>
          <p:cNvPr name="TextBox 17" id="17"/>
          <p:cNvSpPr txBox="true"/>
          <p:nvPr/>
        </p:nvSpPr>
        <p:spPr>
          <a:xfrm rot="0">
            <a:off x="657201" y="435708"/>
            <a:ext cx="3295306" cy="609600"/>
          </a:xfrm>
          <a:prstGeom prst="rect">
            <a:avLst/>
          </a:prstGeom>
        </p:spPr>
        <p:txBody>
          <a:bodyPr anchor="t" rtlCol="false" tIns="0" lIns="0" bIns="0" rIns="0">
            <a:spAutoFit/>
          </a:bodyPr>
          <a:lstStyle/>
          <a:p>
            <a:pPr algn="l">
              <a:lnSpc>
                <a:spcPts val="4200"/>
              </a:lnSpc>
            </a:pPr>
            <a:r>
              <a:rPr lang="en-US" sz="5000">
                <a:solidFill>
                  <a:srgbClr val="FFFFFF"/>
                </a:solidFill>
                <a:latin typeface="Yeseva One"/>
                <a:ea typeface="Yeseva One"/>
                <a:cs typeface="Yeseva One"/>
                <a:sym typeface="Yeseva One"/>
              </a:rPr>
              <a:t>Giới thiệu</a:t>
            </a:r>
          </a:p>
        </p:txBody>
      </p:sp>
      <p:sp>
        <p:nvSpPr>
          <p:cNvPr name="TextBox 18" id="18"/>
          <p:cNvSpPr txBox="true"/>
          <p:nvPr/>
        </p:nvSpPr>
        <p:spPr>
          <a:xfrm rot="0">
            <a:off x="580401" y="1643689"/>
            <a:ext cx="9173199" cy="339725"/>
          </a:xfrm>
          <a:prstGeom prst="rect">
            <a:avLst/>
          </a:prstGeom>
        </p:spPr>
        <p:txBody>
          <a:bodyPr anchor="t" rtlCol="false" tIns="0" lIns="0" bIns="0" rIns="0">
            <a:spAutoFit/>
          </a:bodyPr>
          <a:lstStyle/>
          <a:p>
            <a:pPr algn="l">
              <a:lnSpc>
                <a:spcPts val="2499"/>
              </a:lnSpc>
            </a:pPr>
            <a:r>
              <a:rPr lang="en-US" sz="2499">
                <a:solidFill>
                  <a:srgbClr val="000000"/>
                </a:solidFill>
                <a:latin typeface="Yeseva One"/>
                <a:ea typeface="Yeseva One"/>
                <a:cs typeface="Yeseva One"/>
                <a:sym typeface="Yeseva One"/>
              </a:rPr>
              <a:t>U-Net: Cấu trúc mạng tích chập (Convolutional)</a:t>
            </a:r>
          </a:p>
        </p:txBody>
      </p:sp>
      <p:sp>
        <p:nvSpPr>
          <p:cNvPr name="TextBox 19" id="19"/>
          <p:cNvSpPr txBox="true"/>
          <p:nvPr/>
        </p:nvSpPr>
        <p:spPr>
          <a:xfrm rot="0">
            <a:off x="791601" y="2069070"/>
            <a:ext cx="6053770" cy="4356101"/>
          </a:xfrm>
          <a:prstGeom prst="rect">
            <a:avLst/>
          </a:prstGeom>
        </p:spPr>
        <p:txBody>
          <a:bodyPr anchor="t" rtlCol="false" tIns="0" lIns="0" bIns="0" rIns="0">
            <a:spAutoFit/>
          </a:bodyPr>
          <a:lstStyle/>
          <a:p>
            <a:pPr algn="l" marL="539740" indent="-269870" lvl="1">
              <a:lnSpc>
                <a:spcPts val="3499"/>
              </a:lnSpc>
              <a:buFont typeface="Arial"/>
              <a:buChar char="•"/>
            </a:pPr>
            <a:r>
              <a:rPr lang="en-US" sz="2499">
                <a:solidFill>
                  <a:srgbClr val="000000"/>
                </a:solidFill>
                <a:latin typeface="Playfair Display"/>
                <a:ea typeface="Playfair Display"/>
                <a:cs typeface="Playfair Display"/>
                <a:sym typeface="Playfair Display"/>
              </a:rPr>
              <a:t>Được phát minh bởi Ronneberger, Fisher và Brox.</a:t>
            </a:r>
          </a:p>
          <a:p>
            <a:pPr algn="l" marL="539740" indent="-269870" lvl="1">
              <a:lnSpc>
                <a:spcPts val="3499"/>
              </a:lnSpc>
              <a:buFont typeface="Arial"/>
              <a:buChar char="•"/>
            </a:pPr>
            <a:r>
              <a:rPr lang="en-US" sz="2499">
                <a:solidFill>
                  <a:srgbClr val="000000"/>
                </a:solidFill>
                <a:latin typeface="Playfair Display"/>
                <a:ea typeface="Playfair Display"/>
                <a:cs typeface="Playfair Display"/>
                <a:sym typeface="Playfair Display"/>
              </a:rPr>
              <a:t>Khả năng dán nhãn đến mức độ chuẩn xác từng pixel.</a:t>
            </a:r>
          </a:p>
          <a:p>
            <a:pPr algn="l" marL="539740" indent="-269870" lvl="1">
              <a:lnSpc>
                <a:spcPts val="3499"/>
              </a:lnSpc>
              <a:buFont typeface="Arial"/>
              <a:buChar char="•"/>
            </a:pPr>
            <a:r>
              <a:rPr lang="en-US" sz="2499">
                <a:solidFill>
                  <a:srgbClr val="000000"/>
                </a:solidFill>
                <a:latin typeface="Playfair Display"/>
                <a:ea typeface="Playfair Display"/>
                <a:cs typeface="Playfair Display"/>
                <a:sym typeface="Playfair Display"/>
              </a:rPr>
              <a:t>Sử dụng mạng tích chập đầy đủ </a:t>
            </a:r>
            <a:r>
              <a:rPr lang="en-US" b="true" sz="2499" i="true">
                <a:solidFill>
                  <a:srgbClr val="82502E"/>
                </a:solidFill>
                <a:latin typeface="Playfair Display Bold Italics"/>
                <a:ea typeface="Playfair Display Bold Italics"/>
                <a:cs typeface="Playfair Display Bold Italics"/>
                <a:sym typeface="Playfair Display Bold Italics"/>
              </a:rPr>
              <a:t>(Convolutional).</a:t>
            </a:r>
          </a:p>
          <a:p>
            <a:pPr algn="l" marL="539740" indent="-269870" lvl="1">
              <a:lnSpc>
                <a:spcPts val="3499"/>
              </a:lnSpc>
              <a:buFont typeface="Arial"/>
              <a:buChar char="•"/>
            </a:pPr>
            <a:r>
              <a:rPr lang="en-US" sz="2499">
                <a:solidFill>
                  <a:srgbClr val="000000"/>
                </a:solidFill>
                <a:latin typeface="Playfair Display"/>
                <a:ea typeface="Playfair Display"/>
                <a:cs typeface="Playfair Display"/>
                <a:sym typeface="Playfair Display"/>
              </a:rPr>
              <a:t>Vượt qua thử thách dán nhãn trên tập dữ liệu hạn hẹp thông qua việc tử mở rộng dữ liệu.</a:t>
            </a:r>
          </a:p>
          <a:p>
            <a:pPr algn="l" marL="539740" indent="-269870" lvl="1">
              <a:lnSpc>
                <a:spcPts val="3499"/>
              </a:lnSpc>
              <a:buFont typeface="Arial"/>
              <a:buChar char="•"/>
            </a:pPr>
            <a:r>
              <a:rPr lang="en-US" sz="2499">
                <a:solidFill>
                  <a:srgbClr val="000000"/>
                </a:solidFill>
                <a:latin typeface="Playfair Display"/>
                <a:ea typeface="Playfair Display"/>
                <a:cs typeface="Playfair Display"/>
                <a:sym typeface="Playfair Display"/>
              </a:rPr>
              <a:t>Có cấu trúc thiết kết đặc biệt.</a:t>
            </a:r>
          </a:p>
        </p:txBody>
      </p:sp>
      <p:sp>
        <p:nvSpPr>
          <p:cNvPr name="TextBox 20" id="20"/>
          <p:cNvSpPr txBox="true"/>
          <p:nvPr/>
        </p:nvSpPr>
        <p:spPr>
          <a:xfrm rot="0">
            <a:off x="9499878" y="6961268"/>
            <a:ext cx="253722" cy="349249"/>
          </a:xfrm>
          <a:prstGeom prst="rect">
            <a:avLst/>
          </a:prstGeom>
        </p:spPr>
        <p:txBody>
          <a:bodyPr anchor="t" rtlCol="false" tIns="0" lIns="0" bIns="0" rIns="0">
            <a:spAutoFit/>
          </a:bodyPr>
          <a:lstStyle/>
          <a:p>
            <a:pPr algn="ctr">
              <a:lnSpc>
                <a:spcPts val="2800"/>
              </a:lnSpc>
            </a:pPr>
            <a:r>
              <a:rPr lang="en-US" sz="2000" b="true">
                <a:solidFill>
                  <a:srgbClr val="000000"/>
                </a:solidFill>
                <a:latin typeface="Canva Sans Bold"/>
                <a:ea typeface="Canva Sans Bold"/>
                <a:cs typeface="Canva Sans Bold"/>
                <a:sym typeface="Canva Sans Bold"/>
              </a:rPr>
              <a:t>4  </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9F5F0"/>
        </a:solidFill>
      </p:bgPr>
    </p:bg>
    <p:spTree>
      <p:nvGrpSpPr>
        <p:cNvPr id="1" name=""/>
        <p:cNvGrpSpPr/>
        <p:nvPr/>
      </p:nvGrpSpPr>
      <p:grpSpPr>
        <a:xfrm>
          <a:off x="0" y="0"/>
          <a:ext cx="0" cy="0"/>
          <a:chOff x="0" y="0"/>
          <a:chExt cx="0" cy="0"/>
        </a:xfrm>
      </p:grpSpPr>
      <p:grpSp>
        <p:nvGrpSpPr>
          <p:cNvPr name="Group 2" id="2"/>
          <p:cNvGrpSpPr/>
          <p:nvPr/>
        </p:nvGrpSpPr>
        <p:grpSpPr>
          <a:xfrm rot="0">
            <a:off x="-946993" y="6049512"/>
            <a:ext cx="2258786" cy="2258786"/>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4991A">
                <a:alpha val="14902"/>
              </a:srgbClr>
            </a:solidFill>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1959"/>
                </a:lnSpc>
              </a:pPr>
            </a:p>
          </p:txBody>
        </p:sp>
      </p:grpSp>
      <p:grpSp>
        <p:nvGrpSpPr>
          <p:cNvPr name="Group 5" id="5"/>
          <p:cNvGrpSpPr/>
          <p:nvPr/>
        </p:nvGrpSpPr>
        <p:grpSpPr>
          <a:xfrm rot="0">
            <a:off x="8348448" y="-920706"/>
            <a:ext cx="2258786" cy="2258786"/>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4991A">
                <a:alpha val="14902"/>
              </a:srgbClr>
            </a:solidFill>
          </p:spPr>
        </p:sp>
        <p:sp>
          <p:nvSpPr>
            <p:cNvPr name="TextBox 7" id="7"/>
            <p:cNvSpPr txBox="true"/>
            <p:nvPr/>
          </p:nvSpPr>
          <p:spPr>
            <a:xfrm>
              <a:off x="76200" y="38100"/>
              <a:ext cx="660400" cy="698500"/>
            </a:xfrm>
            <a:prstGeom prst="rect">
              <a:avLst/>
            </a:prstGeom>
          </p:spPr>
          <p:txBody>
            <a:bodyPr anchor="ctr" rtlCol="false" tIns="50800" lIns="50800" bIns="50800" rIns="50800"/>
            <a:lstStyle/>
            <a:p>
              <a:pPr algn="ctr">
                <a:lnSpc>
                  <a:spcPts val="1959"/>
                </a:lnSpc>
              </a:pPr>
            </a:p>
          </p:txBody>
        </p:sp>
      </p:grpSp>
      <p:grpSp>
        <p:nvGrpSpPr>
          <p:cNvPr name="Group 8" id="8"/>
          <p:cNvGrpSpPr/>
          <p:nvPr/>
        </p:nvGrpSpPr>
        <p:grpSpPr>
          <a:xfrm rot="0">
            <a:off x="657201" y="417708"/>
            <a:ext cx="3392568" cy="675600"/>
            <a:chOff x="0" y="0"/>
            <a:chExt cx="1153806" cy="229770"/>
          </a:xfrm>
        </p:grpSpPr>
        <p:sp>
          <p:nvSpPr>
            <p:cNvPr name="Freeform 9" id="9"/>
            <p:cNvSpPr/>
            <p:nvPr/>
          </p:nvSpPr>
          <p:spPr>
            <a:xfrm flipH="false" flipV="false" rot="0">
              <a:off x="0" y="0"/>
              <a:ext cx="1153806" cy="229770"/>
            </a:xfrm>
            <a:custGeom>
              <a:avLst/>
              <a:gdLst/>
              <a:ahLst/>
              <a:cxnLst/>
              <a:rect r="r" b="b" t="t" l="l"/>
              <a:pathLst>
                <a:path h="229770" w="1153806">
                  <a:moveTo>
                    <a:pt x="82153" y="0"/>
                  </a:moveTo>
                  <a:lnTo>
                    <a:pt x="1071653" y="0"/>
                  </a:lnTo>
                  <a:cubicBezTo>
                    <a:pt x="1093441" y="0"/>
                    <a:pt x="1114337" y="8655"/>
                    <a:pt x="1129744" y="24062"/>
                  </a:cubicBezTo>
                  <a:cubicBezTo>
                    <a:pt x="1145151" y="39469"/>
                    <a:pt x="1153806" y="60365"/>
                    <a:pt x="1153806" y="82153"/>
                  </a:cubicBezTo>
                  <a:lnTo>
                    <a:pt x="1153806" y="147617"/>
                  </a:lnTo>
                  <a:cubicBezTo>
                    <a:pt x="1153806" y="169406"/>
                    <a:pt x="1145151" y="190302"/>
                    <a:pt x="1129744" y="205708"/>
                  </a:cubicBezTo>
                  <a:cubicBezTo>
                    <a:pt x="1114337" y="221115"/>
                    <a:pt x="1093441" y="229770"/>
                    <a:pt x="1071653" y="229770"/>
                  </a:cubicBezTo>
                  <a:lnTo>
                    <a:pt x="82153" y="229770"/>
                  </a:lnTo>
                  <a:cubicBezTo>
                    <a:pt x="60365" y="229770"/>
                    <a:pt x="39469" y="221115"/>
                    <a:pt x="24062" y="205708"/>
                  </a:cubicBezTo>
                  <a:cubicBezTo>
                    <a:pt x="8655" y="190302"/>
                    <a:pt x="0" y="169406"/>
                    <a:pt x="0" y="147617"/>
                  </a:cubicBezTo>
                  <a:lnTo>
                    <a:pt x="0" y="82153"/>
                  </a:lnTo>
                  <a:cubicBezTo>
                    <a:pt x="0" y="60365"/>
                    <a:pt x="8655" y="39469"/>
                    <a:pt x="24062" y="24062"/>
                  </a:cubicBezTo>
                  <a:cubicBezTo>
                    <a:pt x="39469" y="8655"/>
                    <a:pt x="60365" y="0"/>
                    <a:pt x="82153" y="0"/>
                  </a:cubicBezTo>
                  <a:close/>
                </a:path>
              </a:pathLst>
            </a:custGeom>
            <a:solidFill>
              <a:srgbClr val="321313"/>
            </a:solidFill>
          </p:spPr>
        </p:sp>
        <p:sp>
          <p:nvSpPr>
            <p:cNvPr name="TextBox 10" id="10"/>
            <p:cNvSpPr txBox="true"/>
            <p:nvPr/>
          </p:nvSpPr>
          <p:spPr>
            <a:xfrm>
              <a:off x="0" y="-38100"/>
              <a:ext cx="1153806" cy="267870"/>
            </a:xfrm>
            <a:prstGeom prst="rect">
              <a:avLst/>
            </a:prstGeom>
          </p:spPr>
          <p:txBody>
            <a:bodyPr anchor="ctr" rtlCol="false" tIns="57725" lIns="57725" bIns="57725" rIns="57725"/>
            <a:lstStyle/>
            <a:p>
              <a:pPr algn="ctr">
                <a:lnSpc>
                  <a:spcPts val="1959"/>
                </a:lnSpc>
                <a:spcBef>
                  <a:spcPct val="0"/>
                </a:spcBef>
              </a:pPr>
            </a:p>
          </p:txBody>
        </p:sp>
      </p:grpSp>
      <p:grpSp>
        <p:nvGrpSpPr>
          <p:cNvPr name="Group 11" id="11"/>
          <p:cNvGrpSpPr/>
          <p:nvPr/>
        </p:nvGrpSpPr>
        <p:grpSpPr>
          <a:xfrm rot="0">
            <a:off x="580401" y="283308"/>
            <a:ext cx="3372106" cy="693940"/>
            <a:chOff x="0" y="0"/>
            <a:chExt cx="1284342" cy="264303"/>
          </a:xfrm>
        </p:grpSpPr>
        <p:sp>
          <p:nvSpPr>
            <p:cNvPr name="Freeform 12" id="12"/>
            <p:cNvSpPr/>
            <p:nvPr/>
          </p:nvSpPr>
          <p:spPr>
            <a:xfrm flipH="false" flipV="false" rot="0">
              <a:off x="0" y="0"/>
              <a:ext cx="1284342" cy="264303"/>
            </a:xfrm>
            <a:custGeom>
              <a:avLst/>
              <a:gdLst/>
              <a:ahLst/>
              <a:cxnLst/>
              <a:rect r="r" b="b" t="t" l="l"/>
              <a:pathLst>
                <a:path h="264303" w="1284342">
                  <a:moveTo>
                    <a:pt x="82651" y="0"/>
                  </a:moveTo>
                  <a:lnTo>
                    <a:pt x="1201691" y="0"/>
                  </a:lnTo>
                  <a:cubicBezTo>
                    <a:pt x="1247338" y="0"/>
                    <a:pt x="1284342" y="37004"/>
                    <a:pt x="1284342" y="82651"/>
                  </a:cubicBezTo>
                  <a:lnTo>
                    <a:pt x="1284342" y="181651"/>
                  </a:lnTo>
                  <a:cubicBezTo>
                    <a:pt x="1284342" y="227298"/>
                    <a:pt x="1247338" y="264303"/>
                    <a:pt x="1201691" y="264303"/>
                  </a:cubicBezTo>
                  <a:lnTo>
                    <a:pt x="82651" y="264303"/>
                  </a:lnTo>
                  <a:cubicBezTo>
                    <a:pt x="37004" y="264303"/>
                    <a:pt x="0" y="227298"/>
                    <a:pt x="0" y="181651"/>
                  </a:cubicBezTo>
                  <a:lnTo>
                    <a:pt x="0" y="82651"/>
                  </a:lnTo>
                  <a:cubicBezTo>
                    <a:pt x="0" y="37004"/>
                    <a:pt x="37004" y="0"/>
                    <a:pt x="82651" y="0"/>
                  </a:cubicBezTo>
                  <a:close/>
                </a:path>
              </a:pathLst>
            </a:custGeom>
            <a:solidFill>
              <a:srgbClr val="B6A77A"/>
            </a:solidFill>
            <a:ln cap="rnd">
              <a:noFill/>
              <a:prstDash val="solid"/>
              <a:round/>
            </a:ln>
          </p:spPr>
        </p:sp>
        <p:sp>
          <p:nvSpPr>
            <p:cNvPr name="TextBox 13" id="13"/>
            <p:cNvSpPr txBox="true"/>
            <p:nvPr/>
          </p:nvSpPr>
          <p:spPr>
            <a:xfrm>
              <a:off x="0" y="-38100"/>
              <a:ext cx="1284342" cy="302403"/>
            </a:xfrm>
            <a:prstGeom prst="rect">
              <a:avLst/>
            </a:prstGeom>
          </p:spPr>
          <p:txBody>
            <a:bodyPr anchor="ctr" rtlCol="false" tIns="57725" lIns="57725" bIns="57725" rIns="57725"/>
            <a:lstStyle/>
            <a:p>
              <a:pPr algn="ctr">
                <a:lnSpc>
                  <a:spcPts val="1959"/>
                </a:lnSpc>
                <a:spcBef>
                  <a:spcPct val="0"/>
                </a:spcBef>
              </a:pPr>
            </a:p>
          </p:txBody>
        </p:sp>
      </p:grpSp>
      <p:sp>
        <p:nvSpPr>
          <p:cNvPr name="Freeform 14" id="14"/>
          <p:cNvSpPr/>
          <p:nvPr/>
        </p:nvSpPr>
        <p:spPr>
          <a:xfrm flipH="false" flipV="false" rot="0">
            <a:off x="6858537" y="6583680"/>
            <a:ext cx="2163543" cy="365835"/>
          </a:xfrm>
          <a:custGeom>
            <a:avLst/>
            <a:gdLst/>
            <a:ahLst/>
            <a:cxnLst/>
            <a:rect r="r" b="b" t="t" l="l"/>
            <a:pathLst>
              <a:path h="365835" w="2163543">
                <a:moveTo>
                  <a:pt x="0" y="0"/>
                </a:moveTo>
                <a:lnTo>
                  <a:pt x="2163543" y="0"/>
                </a:lnTo>
                <a:lnTo>
                  <a:pt x="2163543" y="365835"/>
                </a:lnTo>
                <a:lnTo>
                  <a:pt x="0" y="36583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5" id="15"/>
          <p:cNvSpPr/>
          <p:nvPr/>
        </p:nvSpPr>
        <p:spPr>
          <a:xfrm flipH="false" flipV="false" rot="-5746443">
            <a:off x="8387578" y="-305947"/>
            <a:ext cx="1643684" cy="1643684"/>
          </a:xfrm>
          <a:custGeom>
            <a:avLst/>
            <a:gdLst/>
            <a:ahLst/>
            <a:cxnLst/>
            <a:rect r="r" b="b" t="t" l="l"/>
            <a:pathLst>
              <a:path h="1643684" w="1643684">
                <a:moveTo>
                  <a:pt x="0" y="0"/>
                </a:moveTo>
                <a:lnTo>
                  <a:pt x="1643684" y="0"/>
                </a:lnTo>
                <a:lnTo>
                  <a:pt x="1643684" y="1643683"/>
                </a:lnTo>
                <a:lnTo>
                  <a:pt x="0" y="1643683"/>
                </a:lnTo>
                <a:lnTo>
                  <a:pt x="0" y="0"/>
                </a:lnTo>
                <a:close/>
              </a:path>
            </a:pathLst>
          </a:custGeom>
          <a:blipFill>
            <a:blip r:embed="rId4"/>
            <a:stretch>
              <a:fillRect l="0" t="0" r="0" b="0"/>
            </a:stretch>
          </a:blipFill>
        </p:spPr>
      </p:sp>
      <p:sp>
        <p:nvSpPr>
          <p:cNvPr name="Freeform 16" id="16"/>
          <p:cNvSpPr/>
          <p:nvPr/>
        </p:nvSpPr>
        <p:spPr>
          <a:xfrm flipH="false" flipV="false" rot="0">
            <a:off x="6858537" y="1819156"/>
            <a:ext cx="2483959" cy="2483959"/>
          </a:xfrm>
          <a:custGeom>
            <a:avLst/>
            <a:gdLst/>
            <a:ahLst/>
            <a:cxnLst/>
            <a:rect r="r" b="b" t="t" l="l"/>
            <a:pathLst>
              <a:path h="2483959" w="2483959">
                <a:moveTo>
                  <a:pt x="0" y="0"/>
                </a:moveTo>
                <a:lnTo>
                  <a:pt x="2483959" y="0"/>
                </a:lnTo>
                <a:lnTo>
                  <a:pt x="2483959" y="2483959"/>
                </a:lnTo>
                <a:lnTo>
                  <a:pt x="0" y="2483959"/>
                </a:lnTo>
                <a:lnTo>
                  <a:pt x="0" y="0"/>
                </a:lnTo>
                <a:close/>
              </a:path>
            </a:pathLst>
          </a:custGeom>
          <a:blipFill>
            <a:blip r:embed="rId5"/>
            <a:stretch>
              <a:fillRect l="0" t="0" r="0" b="0"/>
            </a:stretch>
          </a:blipFill>
        </p:spPr>
      </p:sp>
      <p:sp>
        <p:nvSpPr>
          <p:cNvPr name="Freeform 17" id="17"/>
          <p:cNvSpPr/>
          <p:nvPr/>
        </p:nvSpPr>
        <p:spPr>
          <a:xfrm flipH="false" flipV="false" rot="0">
            <a:off x="849201" y="4665065"/>
            <a:ext cx="1872310" cy="1872310"/>
          </a:xfrm>
          <a:custGeom>
            <a:avLst/>
            <a:gdLst/>
            <a:ahLst/>
            <a:cxnLst/>
            <a:rect r="r" b="b" t="t" l="l"/>
            <a:pathLst>
              <a:path h="1872310" w="1872310">
                <a:moveTo>
                  <a:pt x="0" y="0"/>
                </a:moveTo>
                <a:lnTo>
                  <a:pt x="1872310" y="0"/>
                </a:lnTo>
                <a:lnTo>
                  <a:pt x="1872310" y="1872310"/>
                </a:lnTo>
                <a:lnTo>
                  <a:pt x="0" y="1872310"/>
                </a:lnTo>
                <a:lnTo>
                  <a:pt x="0" y="0"/>
                </a:lnTo>
                <a:close/>
              </a:path>
            </a:pathLst>
          </a:custGeom>
          <a:blipFill>
            <a:blip r:embed="rId6"/>
            <a:stretch>
              <a:fillRect l="0" t="0" r="0" b="0"/>
            </a:stretch>
          </a:blipFill>
        </p:spPr>
      </p:sp>
      <p:sp>
        <p:nvSpPr>
          <p:cNvPr name="TextBox 18" id="18"/>
          <p:cNvSpPr txBox="true"/>
          <p:nvPr/>
        </p:nvSpPr>
        <p:spPr>
          <a:xfrm rot="0">
            <a:off x="657201" y="435708"/>
            <a:ext cx="3295306" cy="609600"/>
          </a:xfrm>
          <a:prstGeom prst="rect">
            <a:avLst/>
          </a:prstGeom>
        </p:spPr>
        <p:txBody>
          <a:bodyPr anchor="t" rtlCol="false" tIns="0" lIns="0" bIns="0" rIns="0">
            <a:spAutoFit/>
          </a:bodyPr>
          <a:lstStyle/>
          <a:p>
            <a:pPr algn="l">
              <a:lnSpc>
                <a:spcPts val="4200"/>
              </a:lnSpc>
            </a:pPr>
            <a:r>
              <a:rPr lang="en-US" sz="5000">
                <a:solidFill>
                  <a:srgbClr val="FFFFFF"/>
                </a:solidFill>
                <a:latin typeface="Yeseva One"/>
                <a:ea typeface="Yeseva One"/>
                <a:cs typeface="Yeseva One"/>
                <a:sym typeface="Yeseva One"/>
              </a:rPr>
              <a:t>Giới thiệu</a:t>
            </a:r>
          </a:p>
        </p:txBody>
      </p:sp>
      <p:sp>
        <p:nvSpPr>
          <p:cNvPr name="TextBox 19" id="19"/>
          <p:cNvSpPr txBox="true"/>
          <p:nvPr/>
        </p:nvSpPr>
        <p:spPr>
          <a:xfrm rot="0">
            <a:off x="657201" y="1376180"/>
            <a:ext cx="9173199" cy="339725"/>
          </a:xfrm>
          <a:prstGeom prst="rect">
            <a:avLst/>
          </a:prstGeom>
        </p:spPr>
        <p:txBody>
          <a:bodyPr anchor="t" rtlCol="false" tIns="0" lIns="0" bIns="0" rIns="0">
            <a:spAutoFit/>
          </a:bodyPr>
          <a:lstStyle/>
          <a:p>
            <a:pPr algn="l">
              <a:lnSpc>
                <a:spcPts val="2499"/>
              </a:lnSpc>
            </a:pPr>
            <a:r>
              <a:rPr lang="en-US" sz="2499">
                <a:solidFill>
                  <a:srgbClr val="000000"/>
                </a:solidFill>
                <a:latin typeface="Yeseva One"/>
                <a:ea typeface="Yeseva One"/>
                <a:cs typeface="Yeseva One"/>
                <a:sym typeface="Yeseva One"/>
              </a:rPr>
              <a:t>Đặt vấn đề</a:t>
            </a:r>
          </a:p>
        </p:txBody>
      </p:sp>
      <p:sp>
        <p:nvSpPr>
          <p:cNvPr name="TextBox 20" id="20"/>
          <p:cNvSpPr txBox="true"/>
          <p:nvPr/>
        </p:nvSpPr>
        <p:spPr>
          <a:xfrm rot="0">
            <a:off x="657201" y="1731362"/>
            <a:ext cx="6053770" cy="2571753"/>
          </a:xfrm>
          <a:prstGeom prst="rect">
            <a:avLst/>
          </a:prstGeom>
        </p:spPr>
        <p:txBody>
          <a:bodyPr anchor="t" rtlCol="false" tIns="0" lIns="0" bIns="0" rIns="0">
            <a:spAutoFit/>
          </a:bodyPr>
          <a:lstStyle/>
          <a:p>
            <a:pPr algn="l" marL="539740" indent="-269870" lvl="1">
              <a:lnSpc>
                <a:spcPts val="4199"/>
              </a:lnSpc>
              <a:buFont typeface="Arial"/>
              <a:buChar char="•"/>
            </a:pPr>
            <a:r>
              <a:rPr lang="en-US" sz="2499">
                <a:solidFill>
                  <a:srgbClr val="000000"/>
                </a:solidFill>
                <a:latin typeface="Playfair Display"/>
                <a:ea typeface="Playfair Display"/>
                <a:cs typeface="Playfair Display"/>
                <a:sym typeface="Playfair Display"/>
              </a:rPr>
              <a:t>Ung thư: Một trong những lý do tử vong hàng đầu thế giới.</a:t>
            </a:r>
          </a:p>
          <a:p>
            <a:pPr algn="l" marL="539740" indent="-269870" lvl="1">
              <a:lnSpc>
                <a:spcPts val="4199"/>
              </a:lnSpc>
              <a:buFont typeface="Arial"/>
              <a:buChar char="•"/>
            </a:pPr>
            <a:r>
              <a:rPr lang="en-US" sz="2499">
                <a:solidFill>
                  <a:srgbClr val="000000"/>
                </a:solidFill>
                <a:latin typeface="Playfair Display"/>
                <a:ea typeface="Playfair Display"/>
                <a:cs typeface="Playfair Display"/>
                <a:sym typeface="Playfair Display"/>
              </a:rPr>
              <a:t>Số liệu từ GLOBOCAN (2022): WHO xác nhận, 1/6 ca tử vong trên thế giới là do ung thư (16.8 %).</a:t>
            </a:r>
          </a:p>
        </p:txBody>
      </p:sp>
      <p:sp>
        <p:nvSpPr>
          <p:cNvPr name="TextBox 21" id="21"/>
          <p:cNvSpPr txBox="true"/>
          <p:nvPr/>
        </p:nvSpPr>
        <p:spPr>
          <a:xfrm rot="0">
            <a:off x="2968310" y="4813347"/>
            <a:ext cx="6053770" cy="1631954"/>
          </a:xfrm>
          <a:prstGeom prst="rect">
            <a:avLst/>
          </a:prstGeom>
        </p:spPr>
        <p:txBody>
          <a:bodyPr anchor="t" rtlCol="false" tIns="0" lIns="0" bIns="0" rIns="0">
            <a:spAutoFit/>
          </a:bodyPr>
          <a:lstStyle/>
          <a:p>
            <a:pPr algn="l" marL="539740" indent="-269870" lvl="1">
              <a:lnSpc>
                <a:spcPts val="4474"/>
              </a:lnSpc>
              <a:buFont typeface="Arial"/>
              <a:buChar char="•"/>
            </a:pPr>
            <a:r>
              <a:rPr lang="en-US" sz="2499">
                <a:solidFill>
                  <a:srgbClr val="000000"/>
                </a:solidFill>
                <a:latin typeface="Playfair Display"/>
                <a:ea typeface="Playfair Display"/>
                <a:cs typeface="Playfair Display"/>
                <a:sym typeface="Playfair Display"/>
              </a:rPr>
              <a:t>Khoảng 20 triệu ca được chẩn đoán bị ung thư, trong cùng năm.</a:t>
            </a:r>
          </a:p>
          <a:p>
            <a:pPr algn="l" marL="539740" indent="-269870" lvl="1">
              <a:lnSpc>
                <a:spcPts val="4474"/>
              </a:lnSpc>
              <a:buFont typeface="Arial"/>
              <a:buChar char="•"/>
            </a:pPr>
            <a:r>
              <a:rPr lang="en-US" sz="2499">
                <a:solidFill>
                  <a:srgbClr val="000000"/>
                </a:solidFill>
                <a:latin typeface="Playfair Display"/>
                <a:ea typeface="Playfair Display"/>
                <a:cs typeface="Playfair Display"/>
                <a:sym typeface="Playfair Display"/>
              </a:rPr>
              <a:t>9.7 triệu trong số đó qua đời.</a:t>
            </a:r>
          </a:p>
        </p:txBody>
      </p:sp>
      <p:sp>
        <p:nvSpPr>
          <p:cNvPr name="TextBox 22" id="22"/>
          <p:cNvSpPr txBox="true"/>
          <p:nvPr/>
        </p:nvSpPr>
        <p:spPr>
          <a:xfrm rot="0">
            <a:off x="9499878" y="6965951"/>
            <a:ext cx="253722" cy="349249"/>
          </a:xfrm>
          <a:prstGeom prst="rect">
            <a:avLst/>
          </a:prstGeom>
        </p:spPr>
        <p:txBody>
          <a:bodyPr anchor="t" rtlCol="false" tIns="0" lIns="0" bIns="0" rIns="0">
            <a:spAutoFit/>
          </a:bodyPr>
          <a:lstStyle/>
          <a:p>
            <a:pPr algn="ctr">
              <a:lnSpc>
                <a:spcPts val="2800"/>
              </a:lnSpc>
            </a:pPr>
            <a:r>
              <a:rPr lang="en-US" sz="2000" b="true">
                <a:solidFill>
                  <a:srgbClr val="000000"/>
                </a:solidFill>
                <a:latin typeface="Canva Sans Bold"/>
                <a:ea typeface="Canva Sans Bold"/>
                <a:cs typeface="Canva Sans Bold"/>
                <a:sym typeface="Canva Sans Bold"/>
              </a:rPr>
              <a:t>5  </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9F5F0"/>
        </a:solidFill>
      </p:bgPr>
    </p:bg>
    <p:spTree>
      <p:nvGrpSpPr>
        <p:cNvPr id="1" name=""/>
        <p:cNvGrpSpPr/>
        <p:nvPr/>
      </p:nvGrpSpPr>
      <p:grpSpPr>
        <a:xfrm>
          <a:off x="0" y="0"/>
          <a:ext cx="0" cy="0"/>
          <a:chOff x="0" y="0"/>
          <a:chExt cx="0" cy="0"/>
        </a:xfrm>
      </p:grpSpPr>
      <p:grpSp>
        <p:nvGrpSpPr>
          <p:cNvPr name="Group 2" id="2"/>
          <p:cNvGrpSpPr/>
          <p:nvPr/>
        </p:nvGrpSpPr>
        <p:grpSpPr>
          <a:xfrm rot="0">
            <a:off x="-946993" y="6049512"/>
            <a:ext cx="2258786" cy="2258786"/>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4991A">
                <a:alpha val="14902"/>
              </a:srgbClr>
            </a:solidFill>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1959"/>
                </a:lnSpc>
              </a:pPr>
            </a:p>
          </p:txBody>
        </p:sp>
      </p:grpSp>
      <p:grpSp>
        <p:nvGrpSpPr>
          <p:cNvPr name="Group 5" id="5"/>
          <p:cNvGrpSpPr/>
          <p:nvPr/>
        </p:nvGrpSpPr>
        <p:grpSpPr>
          <a:xfrm rot="0">
            <a:off x="8348448" y="-920706"/>
            <a:ext cx="2258786" cy="2258786"/>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4991A">
                <a:alpha val="14902"/>
              </a:srgbClr>
            </a:solidFill>
          </p:spPr>
        </p:sp>
        <p:sp>
          <p:nvSpPr>
            <p:cNvPr name="TextBox 7" id="7"/>
            <p:cNvSpPr txBox="true"/>
            <p:nvPr/>
          </p:nvSpPr>
          <p:spPr>
            <a:xfrm>
              <a:off x="76200" y="38100"/>
              <a:ext cx="660400" cy="698500"/>
            </a:xfrm>
            <a:prstGeom prst="rect">
              <a:avLst/>
            </a:prstGeom>
          </p:spPr>
          <p:txBody>
            <a:bodyPr anchor="ctr" rtlCol="false" tIns="50800" lIns="50800" bIns="50800" rIns="50800"/>
            <a:lstStyle/>
            <a:p>
              <a:pPr algn="ctr">
                <a:lnSpc>
                  <a:spcPts val="1959"/>
                </a:lnSpc>
              </a:pPr>
            </a:p>
          </p:txBody>
        </p:sp>
      </p:grpSp>
      <p:grpSp>
        <p:nvGrpSpPr>
          <p:cNvPr name="Group 8" id="8"/>
          <p:cNvGrpSpPr/>
          <p:nvPr/>
        </p:nvGrpSpPr>
        <p:grpSpPr>
          <a:xfrm rot="0">
            <a:off x="657201" y="417708"/>
            <a:ext cx="3392568" cy="675600"/>
            <a:chOff x="0" y="0"/>
            <a:chExt cx="1153806" cy="229770"/>
          </a:xfrm>
        </p:grpSpPr>
        <p:sp>
          <p:nvSpPr>
            <p:cNvPr name="Freeform 9" id="9"/>
            <p:cNvSpPr/>
            <p:nvPr/>
          </p:nvSpPr>
          <p:spPr>
            <a:xfrm flipH="false" flipV="false" rot="0">
              <a:off x="0" y="0"/>
              <a:ext cx="1153806" cy="229770"/>
            </a:xfrm>
            <a:custGeom>
              <a:avLst/>
              <a:gdLst/>
              <a:ahLst/>
              <a:cxnLst/>
              <a:rect r="r" b="b" t="t" l="l"/>
              <a:pathLst>
                <a:path h="229770" w="1153806">
                  <a:moveTo>
                    <a:pt x="82153" y="0"/>
                  </a:moveTo>
                  <a:lnTo>
                    <a:pt x="1071653" y="0"/>
                  </a:lnTo>
                  <a:cubicBezTo>
                    <a:pt x="1093441" y="0"/>
                    <a:pt x="1114337" y="8655"/>
                    <a:pt x="1129744" y="24062"/>
                  </a:cubicBezTo>
                  <a:cubicBezTo>
                    <a:pt x="1145151" y="39469"/>
                    <a:pt x="1153806" y="60365"/>
                    <a:pt x="1153806" y="82153"/>
                  </a:cubicBezTo>
                  <a:lnTo>
                    <a:pt x="1153806" y="147617"/>
                  </a:lnTo>
                  <a:cubicBezTo>
                    <a:pt x="1153806" y="169406"/>
                    <a:pt x="1145151" y="190302"/>
                    <a:pt x="1129744" y="205708"/>
                  </a:cubicBezTo>
                  <a:cubicBezTo>
                    <a:pt x="1114337" y="221115"/>
                    <a:pt x="1093441" y="229770"/>
                    <a:pt x="1071653" y="229770"/>
                  </a:cubicBezTo>
                  <a:lnTo>
                    <a:pt x="82153" y="229770"/>
                  </a:lnTo>
                  <a:cubicBezTo>
                    <a:pt x="60365" y="229770"/>
                    <a:pt x="39469" y="221115"/>
                    <a:pt x="24062" y="205708"/>
                  </a:cubicBezTo>
                  <a:cubicBezTo>
                    <a:pt x="8655" y="190302"/>
                    <a:pt x="0" y="169406"/>
                    <a:pt x="0" y="147617"/>
                  </a:cubicBezTo>
                  <a:lnTo>
                    <a:pt x="0" y="82153"/>
                  </a:lnTo>
                  <a:cubicBezTo>
                    <a:pt x="0" y="60365"/>
                    <a:pt x="8655" y="39469"/>
                    <a:pt x="24062" y="24062"/>
                  </a:cubicBezTo>
                  <a:cubicBezTo>
                    <a:pt x="39469" y="8655"/>
                    <a:pt x="60365" y="0"/>
                    <a:pt x="82153" y="0"/>
                  </a:cubicBezTo>
                  <a:close/>
                </a:path>
              </a:pathLst>
            </a:custGeom>
            <a:solidFill>
              <a:srgbClr val="321313"/>
            </a:solidFill>
          </p:spPr>
        </p:sp>
        <p:sp>
          <p:nvSpPr>
            <p:cNvPr name="TextBox 10" id="10"/>
            <p:cNvSpPr txBox="true"/>
            <p:nvPr/>
          </p:nvSpPr>
          <p:spPr>
            <a:xfrm>
              <a:off x="0" y="-38100"/>
              <a:ext cx="1153806" cy="267870"/>
            </a:xfrm>
            <a:prstGeom prst="rect">
              <a:avLst/>
            </a:prstGeom>
          </p:spPr>
          <p:txBody>
            <a:bodyPr anchor="ctr" rtlCol="false" tIns="57725" lIns="57725" bIns="57725" rIns="57725"/>
            <a:lstStyle/>
            <a:p>
              <a:pPr algn="ctr">
                <a:lnSpc>
                  <a:spcPts val="1959"/>
                </a:lnSpc>
                <a:spcBef>
                  <a:spcPct val="0"/>
                </a:spcBef>
              </a:pPr>
            </a:p>
          </p:txBody>
        </p:sp>
      </p:grpSp>
      <p:grpSp>
        <p:nvGrpSpPr>
          <p:cNvPr name="Group 11" id="11"/>
          <p:cNvGrpSpPr/>
          <p:nvPr/>
        </p:nvGrpSpPr>
        <p:grpSpPr>
          <a:xfrm rot="0">
            <a:off x="580401" y="283308"/>
            <a:ext cx="3372106" cy="693940"/>
            <a:chOff x="0" y="0"/>
            <a:chExt cx="1284342" cy="264303"/>
          </a:xfrm>
        </p:grpSpPr>
        <p:sp>
          <p:nvSpPr>
            <p:cNvPr name="Freeform 12" id="12"/>
            <p:cNvSpPr/>
            <p:nvPr/>
          </p:nvSpPr>
          <p:spPr>
            <a:xfrm flipH="false" flipV="false" rot="0">
              <a:off x="0" y="0"/>
              <a:ext cx="1284342" cy="264303"/>
            </a:xfrm>
            <a:custGeom>
              <a:avLst/>
              <a:gdLst/>
              <a:ahLst/>
              <a:cxnLst/>
              <a:rect r="r" b="b" t="t" l="l"/>
              <a:pathLst>
                <a:path h="264303" w="1284342">
                  <a:moveTo>
                    <a:pt x="82651" y="0"/>
                  </a:moveTo>
                  <a:lnTo>
                    <a:pt x="1201691" y="0"/>
                  </a:lnTo>
                  <a:cubicBezTo>
                    <a:pt x="1247338" y="0"/>
                    <a:pt x="1284342" y="37004"/>
                    <a:pt x="1284342" y="82651"/>
                  </a:cubicBezTo>
                  <a:lnTo>
                    <a:pt x="1284342" y="181651"/>
                  </a:lnTo>
                  <a:cubicBezTo>
                    <a:pt x="1284342" y="227298"/>
                    <a:pt x="1247338" y="264303"/>
                    <a:pt x="1201691" y="264303"/>
                  </a:cubicBezTo>
                  <a:lnTo>
                    <a:pt x="82651" y="264303"/>
                  </a:lnTo>
                  <a:cubicBezTo>
                    <a:pt x="37004" y="264303"/>
                    <a:pt x="0" y="227298"/>
                    <a:pt x="0" y="181651"/>
                  </a:cubicBezTo>
                  <a:lnTo>
                    <a:pt x="0" y="82651"/>
                  </a:lnTo>
                  <a:cubicBezTo>
                    <a:pt x="0" y="37004"/>
                    <a:pt x="37004" y="0"/>
                    <a:pt x="82651" y="0"/>
                  </a:cubicBezTo>
                  <a:close/>
                </a:path>
              </a:pathLst>
            </a:custGeom>
            <a:solidFill>
              <a:srgbClr val="B6A77A"/>
            </a:solidFill>
            <a:ln cap="rnd">
              <a:noFill/>
              <a:prstDash val="solid"/>
              <a:round/>
            </a:ln>
          </p:spPr>
        </p:sp>
        <p:sp>
          <p:nvSpPr>
            <p:cNvPr name="TextBox 13" id="13"/>
            <p:cNvSpPr txBox="true"/>
            <p:nvPr/>
          </p:nvSpPr>
          <p:spPr>
            <a:xfrm>
              <a:off x="0" y="-38100"/>
              <a:ext cx="1284342" cy="302403"/>
            </a:xfrm>
            <a:prstGeom prst="rect">
              <a:avLst/>
            </a:prstGeom>
          </p:spPr>
          <p:txBody>
            <a:bodyPr anchor="ctr" rtlCol="false" tIns="57725" lIns="57725" bIns="57725" rIns="57725"/>
            <a:lstStyle/>
            <a:p>
              <a:pPr algn="ctr">
                <a:lnSpc>
                  <a:spcPts val="1959"/>
                </a:lnSpc>
                <a:spcBef>
                  <a:spcPct val="0"/>
                </a:spcBef>
              </a:pPr>
            </a:p>
          </p:txBody>
        </p:sp>
      </p:grpSp>
      <p:sp>
        <p:nvSpPr>
          <p:cNvPr name="Freeform 14" id="14"/>
          <p:cNvSpPr/>
          <p:nvPr/>
        </p:nvSpPr>
        <p:spPr>
          <a:xfrm flipH="false" flipV="false" rot="0">
            <a:off x="3795029" y="6588196"/>
            <a:ext cx="2163543" cy="365835"/>
          </a:xfrm>
          <a:custGeom>
            <a:avLst/>
            <a:gdLst/>
            <a:ahLst/>
            <a:cxnLst/>
            <a:rect r="r" b="b" t="t" l="l"/>
            <a:pathLst>
              <a:path h="365835" w="2163543">
                <a:moveTo>
                  <a:pt x="0" y="0"/>
                </a:moveTo>
                <a:lnTo>
                  <a:pt x="2163542" y="0"/>
                </a:lnTo>
                <a:lnTo>
                  <a:pt x="2163542" y="365835"/>
                </a:lnTo>
                <a:lnTo>
                  <a:pt x="0" y="36583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5" id="15"/>
          <p:cNvSpPr/>
          <p:nvPr/>
        </p:nvSpPr>
        <p:spPr>
          <a:xfrm flipH="false" flipV="false" rot="-5746443">
            <a:off x="8387578" y="-305947"/>
            <a:ext cx="1643684" cy="1643684"/>
          </a:xfrm>
          <a:custGeom>
            <a:avLst/>
            <a:gdLst/>
            <a:ahLst/>
            <a:cxnLst/>
            <a:rect r="r" b="b" t="t" l="l"/>
            <a:pathLst>
              <a:path h="1643684" w="1643684">
                <a:moveTo>
                  <a:pt x="0" y="0"/>
                </a:moveTo>
                <a:lnTo>
                  <a:pt x="1643684" y="0"/>
                </a:lnTo>
                <a:lnTo>
                  <a:pt x="1643684" y="1643683"/>
                </a:lnTo>
                <a:lnTo>
                  <a:pt x="0" y="1643683"/>
                </a:lnTo>
                <a:lnTo>
                  <a:pt x="0" y="0"/>
                </a:lnTo>
                <a:close/>
              </a:path>
            </a:pathLst>
          </a:custGeom>
          <a:blipFill>
            <a:blip r:embed="rId4"/>
            <a:stretch>
              <a:fillRect l="0" t="0" r="0" b="0"/>
            </a:stretch>
          </a:blipFill>
        </p:spPr>
      </p:sp>
      <p:sp>
        <p:nvSpPr>
          <p:cNvPr name="Freeform 16" id="16"/>
          <p:cNvSpPr/>
          <p:nvPr/>
        </p:nvSpPr>
        <p:spPr>
          <a:xfrm flipH="false" flipV="false" rot="0">
            <a:off x="6703397" y="1893703"/>
            <a:ext cx="2606683" cy="2606683"/>
          </a:xfrm>
          <a:custGeom>
            <a:avLst/>
            <a:gdLst/>
            <a:ahLst/>
            <a:cxnLst/>
            <a:rect r="r" b="b" t="t" l="l"/>
            <a:pathLst>
              <a:path h="2606683" w="2606683">
                <a:moveTo>
                  <a:pt x="0" y="0"/>
                </a:moveTo>
                <a:lnTo>
                  <a:pt x="2606683" y="0"/>
                </a:lnTo>
                <a:lnTo>
                  <a:pt x="2606683" y="2606683"/>
                </a:lnTo>
                <a:lnTo>
                  <a:pt x="0" y="2606683"/>
                </a:lnTo>
                <a:lnTo>
                  <a:pt x="0" y="0"/>
                </a:lnTo>
                <a:close/>
              </a:path>
            </a:pathLst>
          </a:custGeom>
          <a:blipFill>
            <a:blip r:embed="rId5"/>
            <a:stretch>
              <a:fillRect l="0" t="0" r="0" b="0"/>
            </a:stretch>
          </a:blipFill>
        </p:spPr>
      </p:sp>
      <p:sp>
        <p:nvSpPr>
          <p:cNvPr name="TextBox 17" id="17"/>
          <p:cNvSpPr txBox="true"/>
          <p:nvPr/>
        </p:nvSpPr>
        <p:spPr>
          <a:xfrm rot="0">
            <a:off x="657201" y="435708"/>
            <a:ext cx="3295306" cy="609600"/>
          </a:xfrm>
          <a:prstGeom prst="rect">
            <a:avLst/>
          </a:prstGeom>
        </p:spPr>
        <p:txBody>
          <a:bodyPr anchor="t" rtlCol="false" tIns="0" lIns="0" bIns="0" rIns="0">
            <a:spAutoFit/>
          </a:bodyPr>
          <a:lstStyle/>
          <a:p>
            <a:pPr algn="l">
              <a:lnSpc>
                <a:spcPts val="4200"/>
              </a:lnSpc>
            </a:pPr>
            <a:r>
              <a:rPr lang="en-US" sz="5000">
                <a:solidFill>
                  <a:srgbClr val="FFFFFF"/>
                </a:solidFill>
                <a:latin typeface="Yeseva One"/>
                <a:ea typeface="Yeseva One"/>
                <a:cs typeface="Yeseva One"/>
                <a:sym typeface="Yeseva One"/>
              </a:rPr>
              <a:t>Giới thiệu</a:t>
            </a:r>
          </a:p>
        </p:txBody>
      </p:sp>
      <p:sp>
        <p:nvSpPr>
          <p:cNvPr name="TextBox 18" id="18"/>
          <p:cNvSpPr txBox="true"/>
          <p:nvPr/>
        </p:nvSpPr>
        <p:spPr>
          <a:xfrm rot="0">
            <a:off x="657201" y="1376180"/>
            <a:ext cx="9173199" cy="339725"/>
          </a:xfrm>
          <a:prstGeom prst="rect">
            <a:avLst/>
          </a:prstGeom>
        </p:spPr>
        <p:txBody>
          <a:bodyPr anchor="t" rtlCol="false" tIns="0" lIns="0" bIns="0" rIns="0">
            <a:spAutoFit/>
          </a:bodyPr>
          <a:lstStyle/>
          <a:p>
            <a:pPr algn="l">
              <a:lnSpc>
                <a:spcPts val="2499"/>
              </a:lnSpc>
            </a:pPr>
            <a:r>
              <a:rPr lang="en-US" sz="2499">
                <a:solidFill>
                  <a:srgbClr val="000000"/>
                </a:solidFill>
                <a:latin typeface="Yeseva One"/>
                <a:ea typeface="Yeseva One"/>
                <a:cs typeface="Yeseva One"/>
                <a:sym typeface="Yeseva One"/>
              </a:rPr>
              <a:t>Mục đích thực hiện đề tài</a:t>
            </a:r>
          </a:p>
        </p:txBody>
      </p:sp>
      <p:sp>
        <p:nvSpPr>
          <p:cNvPr name="TextBox 19" id="19"/>
          <p:cNvSpPr txBox="true"/>
          <p:nvPr/>
        </p:nvSpPr>
        <p:spPr>
          <a:xfrm rot="0">
            <a:off x="584289" y="1858780"/>
            <a:ext cx="6053770" cy="2571753"/>
          </a:xfrm>
          <a:prstGeom prst="rect">
            <a:avLst/>
          </a:prstGeom>
        </p:spPr>
        <p:txBody>
          <a:bodyPr anchor="t" rtlCol="false" tIns="0" lIns="0" bIns="0" rIns="0">
            <a:spAutoFit/>
          </a:bodyPr>
          <a:lstStyle/>
          <a:p>
            <a:pPr algn="l" marL="539740" indent="-269870" lvl="1">
              <a:lnSpc>
                <a:spcPts val="4199"/>
              </a:lnSpc>
              <a:buFont typeface="Arial"/>
              <a:buChar char="•"/>
            </a:pPr>
            <a:r>
              <a:rPr lang="en-US" sz="2499">
                <a:solidFill>
                  <a:srgbClr val="000000"/>
                </a:solidFill>
                <a:latin typeface="Playfair Display"/>
                <a:ea typeface="Playfair Display"/>
                <a:cs typeface="Playfair Display"/>
                <a:sym typeface="Playfair Display"/>
              </a:rPr>
              <a:t>Cải thiện tình hình: Yêu cầu khả năng chuẩn đoán chính xác và kịp thời.</a:t>
            </a:r>
          </a:p>
          <a:p>
            <a:pPr algn="l" marL="539740" indent="-269870" lvl="1">
              <a:lnSpc>
                <a:spcPts val="4199"/>
              </a:lnSpc>
              <a:buFont typeface="Arial"/>
              <a:buChar char="•"/>
            </a:pPr>
            <a:r>
              <a:rPr lang="en-US" sz="2499">
                <a:solidFill>
                  <a:srgbClr val="000000"/>
                </a:solidFill>
                <a:latin typeface="Playfair Display"/>
                <a:ea typeface="Playfair Display"/>
                <a:cs typeface="Playfair Display"/>
                <a:sym typeface="Playfair Display"/>
              </a:rPr>
              <a:t>Phương thức chuẩn đoán ảnh: PET/ CT/ MTI - Xác định vị trí, kích thước và giai đoạn của khối u.</a:t>
            </a:r>
          </a:p>
        </p:txBody>
      </p:sp>
      <p:sp>
        <p:nvSpPr>
          <p:cNvPr name="TextBox 20" id="20"/>
          <p:cNvSpPr txBox="true"/>
          <p:nvPr/>
        </p:nvSpPr>
        <p:spPr>
          <a:xfrm rot="0">
            <a:off x="881567" y="4673668"/>
            <a:ext cx="7647370" cy="1724790"/>
          </a:xfrm>
          <a:prstGeom prst="rect">
            <a:avLst/>
          </a:prstGeom>
        </p:spPr>
        <p:txBody>
          <a:bodyPr anchor="t" rtlCol="false" tIns="0" lIns="0" bIns="0" rIns="0">
            <a:spAutoFit/>
          </a:bodyPr>
          <a:lstStyle/>
          <a:p>
            <a:pPr algn="ctr">
              <a:lnSpc>
                <a:spcPts val="4703"/>
              </a:lnSpc>
            </a:pPr>
            <a:r>
              <a:rPr lang="en-US" b="true" sz="2799" i="true">
                <a:solidFill>
                  <a:srgbClr val="892F2C"/>
                </a:solidFill>
                <a:latin typeface="Playfair Display Bold Italics"/>
                <a:ea typeface="Playfair Display Bold Italics"/>
                <a:cs typeface="Playfair Display Bold Italics"/>
                <a:sym typeface="Playfair Display Bold Italics"/>
              </a:rPr>
              <a:t>Thực hiện phân đoạn hình ảnh khối u của </a:t>
            </a:r>
          </a:p>
          <a:p>
            <a:pPr algn="ctr">
              <a:lnSpc>
                <a:spcPts val="4703"/>
              </a:lnSpc>
            </a:pPr>
            <a:r>
              <a:rPr lang="en-US" b="true" sz="2799" i="true">
                <a:solidFill>
                  <a:srgbClr val="892F2C"/>
                </a:solidFill>
                <a:latin typeface="Playfair Display Bold Italics"/>
                <a:ea typeface="Playfair Display Bold Italics"/>
                <a:cs typeface="Playfair Display Bold Italics"/>
                <a:sym typeface="Playfair Display Bold Italics"/>
              </a:rPr>
              <a:t>bệnh nhân ung thư phổi</a:t>
            </a:r>
          </a:p>
          <a:p>
            <a:pPr algn="ctr">
              <a:lnSpc>
                <a:spcPts val="4703"/>
              </a:lnSpc>
            </a:pPr>
            <a:r>
              <a:rPr lang="en-US" b="true" sz="2799" i="true">
                <a:solidFill>
                  <a:srgbClr val="892F2C"/>
                </a:solidFill>
                <a:latin typeface="Playfair Display Bold Italics"/>
                <a:ea typeface="Playfair Display Bold Italics"/>
                <a:cs typeface="Playfair Display Bold Italics"/>
                <a:sym typeface="Playfair Display Bold Italics"/>
              </a:rPr>
              <a:t>Hình ảnh PET/CT sử dụng DEEP LEARNING</a:t>
            </a:r>
          </a:p>
        </p:txBody>
      </p:sp>
      <p:sp>
        <p:nvSpPr>
          <p:cNvPr name="TextBox 21" id="21"/>
          <p:cNvSpPr txBox="true"/>
          <p:nvPr/>
        </p:nvSpPr>
        <p:spPr>
          <a:xfrm rot="0">
            <a:off x="9499878" y="6965951"/>
            <a:ext cx="253722" cy="349249"/>
          </a:xfrm>
          <a:prstGeom prst="rect">
            <a:avLst/>
          </a:prstGeom>
        </p:spPr>
        <p:txBody>
          <a:bodyPr anchor="t" rtlCol="false" tIns="0" lIns="0" bIns="0" rIns="0">
            <a:spAutoFit/>
          </a:bodyPr>
          <a:lstStyle/>
          <a:p>
            <a:pPr algn="ctr">
              <a:lnSpc>
                <a:spcPts val="2800"/>
              </a:lnSpc>
            </a:pPr>
            <a:r>
              <a:rPr lang="en-US" sz="2000" b="true">
                <a:solidFill>
                  <a:srgbClr val="000000"/>
                </a:solidFill>
                <a:latin typeface="Canva Sans Bold"/>
                <a:ea typeface="Canva Sans Bold"/>
                <a:cs typeface="Canva Sans Bold"/>
                <a:sym typeface="Canva Sans Bold"/>
              </a:rPr>
              <a:t>6  </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9F5F0"/>
        </a:solidFill>
      </p:bgPr>
    </p:bg>
    <p:spTree>
      <p:nvGrpSpPr>
        <p:cNvPr id="1" name=""/>
        <p:cNvGrpSpPr/>
        <p:nvPr/>
      </p:nvGrpSpPr>
      <p:grpSpPr>
        <a:xfrm>
          <a:off x="0" y="0"/>
          <a:ext cx="0" cy="0"/>
          <a:chOff x="0" y="0"/>
          <a:chExt cx="0" cy="0"/>
        </a:xfrm>
      </p:grpSpPr>
      <p:grpSp>
        <p:nvGrpSpPr>
          <p:cNvPr name="Group 2" id="2"/>
          <p:cNvGrpSpPr/>
          <p:nvPr/>
        </p:nvGrpSpPr>
        <p:grpSpPr>
          <a:xfrm rot="0">
            <a:off x="-946993" y="6049512"/>
            <a:ext cx="2258786" cy="2258786"/>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4991A">
                <a:alpha val="14902"/>
              </a:srgbClr>
            </a:solidFill>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1959"/>
                </a:lnSpc>
              </a:pPr>
            </a:p>
          </p:txBody>
        </p:sp>
      </p:grpSp>
      <p:grpSp>
        <p:nvGrpSpPr>
          <p:cNvPr name="Group 5" id="5"/>
          <p:cNvGrpSpPr/>
          <p:nvPr/>
        </p:nvGrpSpPr>
        <p:grpSpPr>
          <a:xfrm rot="0">
            <a:off x="8329248" y="-932485"/>
            <a:ext cx="2258786" cy="2258786"/>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4991A">
                <a:alpha val="14902"/>
              </a:srgbClr>
            </a:solidFill>
          </p:spPr>
        </p:sp>
        <p:sp>
          <p:nvSpPr>
            <p:cNvPr name="TextBox 7" id="7"/>
            <p:cNvSpPr txBox="true"/>
            <p:nvPr/>
          </p:nvSpPr>
          <p:spPr>
            <a:xfrm>
              <a:off x="76200" y="38100"/>
              <a:ext cx="660400" cy="698500"/>
            </a:xfrm>
            <a:prstGeom prst="rect">
              <a:avLst/>
            </a:prstGeom>
          </p:spPr>
          <p:txBody>
            <a:bodyPr anchor="ctr" rtlCol="false" tIns="50800" lIns="50800" bIns="50800" rIns="50800"/>
            <a:lstStyle/>
            <a:p>
              <a:pPr algn="ctr">
                <a:lnSpc>
                  <a:spcPts val="1959"/>
                </a:lnSpc>
              </a:pPr>
            </a:p>
          </p:txBody>
        </p:sp>
      </p:grpSp>
      <p:grpSp>
        <p:nvGrpSpPr>
          <p:cNvPr name="Group 8" id="8"/>
          <p:cNvGrpSpPr/>
          <p:nvPr/>
        </p:nvGrpSpPr>
        <p:grpSpPr>
          <a:xfrm rot="0">
            <a:off x="649289" y="349425"/>
            <a:ext cx="3632568" cy="764190"/>
            <a:chOff x="0" y="0"/>
            <a:chExt cx="1235429" cy="259900"/>
          </a:xfrm>
        </p:grpSpPr>
        <p:sp>
          <p:nvSpPr>
            <p:cNvPr name="Freeform 9" id="9"/>
            <p:cNvSpPr/>
            <p:nvPr/>
          </p:nvSpPr>
          <p:spPr>
            <a:xfrm flipH="false" flipV="false" rot="0">
              <a:off x="0" y="0"/>
              <a:ext cx="1235429" cy="259900"/>
            </a:xfrm>
            <a:custGeom>
              <a:avLst/>
              <a:gdLst/>
              <a:ahLst/>
              <a:cxnLst/>
              <a:rect r="r" b="b" t="t" l="l"/>
              <a:pathLst>
                <a:path h="259900" w="1235429">
                  <a:moveTo>
                    <a:pt x="76725" y="0"/>
                  </a:moveTo>
                  <a:lnTo>
                    <a:pt x="1158704" y="0"/>
                  </a:lnTo>
                  <a:cubicBezTo>
                    <a:pt x="1179053" y="0"/>
                    <a:pt x="1198568" y="8084"/>
                    <a:pt x="1212957" y="22472"/>
                  </a:cubicBezTo>
                  <a:cubicBezTo>
                    <a:pt x="1227346" y="36861"/>
                    <a:pt x="1235429" y="56376"/>
                    <a:pt x="1235429" y="76725"/>
                  </a:cubicBezTo>
                  <a:lnTo>
                    <a:pt x="1235429" y="183175"/>
                  </a:lnTo>
                  <a:cubicBezTo>
                    <a:pt x="1235429" y="225549"/>
                    <a:pt x="1201078" y="259900"/>
                    <a:pt x="1158704" y="259900"/>
                  </a:cubicBezTo>
                  <a:lnTo>
                    <a:pt x="76725" y="259900"/>
                  </a:lnTo>
                  <a:cubicBezTo>
                    <a:pt x="34351" y="259900"/>
                    <a:pt x="0" y="225549"/>
                    <a:pt x="0" y="183175"/>
                  </a:cubicBezTo>
                  <a:lnTo>
                    <a:pt x="0" y="76725"/>
                  </a:lnTo>
                  <a:cubicBezTo>
                    <a:pt x="0" y="34351"/>
                    <a:pt x="34351" y="0"/>
                    <a:pt x="76725" y="0"/>
                  </a:cubicBezTo>
                  <a:close/>
                </a:path>
              </a:pathLst>
            </a:custGeom>
            <a:solidFill>
              <a:srgbClr val="321313"/>
            </a:solidFill>
          </p:spPr>
        </p:sp>
        <p:sp>
          <p:nvSpPr>
            <p:cNvPr name="TextBox 10" id="10"/>
            <p:cNvSpPr txBox="true"/>
            <p:nvPr/>
          </p:nvSpPr>
          <p:spPr>
            <a:xfrm>
              <a:off x="0" y="-38100"/>
              <a:ext cx="1235429" cy="298000"/>
            </a:xfrm>
            <a:prstGeom prst="rect">
              <a:avLst/>
            </a:prstGeom>
          </p:spPr>
          <p:txBody>
            <a:bodyPr anchor="ctr" rtlCol="false" tIns="57725" lIns="57725" bIns="57725" rIns="57725"/>
            <a:lstStyle/>
            <a:p>
              <a:pPr algn="ctr">
                <a:lnSpc>
                  <a:spcPts val="1959"/>
                </a:lnSpc>
                <a:spcBef>
                  <a:spcPct val="0"/>
                </a:spcBef>
              </a:pPr>
            </a:p>
          </p:txBody>
        </p:sp>
      </p:grpSp>
      <p:grpSp>
        <p:nvGrpSpPr>
          <p:cNvPr name="Group 11" id="11"/>
          <p:cNvGrpSpPr/>
          <p:nvPr/>
        </p:nvGrpSpPr>
        <p:grpSpPr>
          <a:xfrm rot="0">
            <a:off x="580401" y="283308"/>
            <a:ext cx="3619224" cy="693940"/>
            <a:chOff x="0" y="0"/>
            <a:chExt cx="1378463" cy="264303"/>
          </a:xfrm>
        </p:grpSpPr>
        <p:sp>
          <p:nvSpPr>
            <p:cNvPr name="Freeform 12" id="12"/>
            <p:cNvSpPr/>
            <p:nvPr/>
          </p:nvSpPr>
          <p:spPr>
            <a:xfrm flipH="false" flipV="false" rot="0">
              <a:off x="0" y="0"/>
              <a:ext cx="1378463" cy="264303"/>
            </a:xfrm>
            <a:custGeom>
              <a:avLst/>
              <a:gdLst/>
              <a:ahLst/>
              <a:cxnLst/>
              <a:rect r="r" b="b" t="t" l="l"/>
              <a:pathLst>
                <a:path h="264303" w="1378463">
                  <a:moveTo>
                    <a:pt x="77008" y="0"/>
                  </a:moveTo>
                  <a:lnTo>
                    <a:pt x="1301455" y="0"/>
                  </a:lnTo>
                  <a:cubicBezTo>
                    <a:pt x="1321879" y="0"/>
                    <a:pt x="1341466" y="8113"/>
                    <a:pt x="1355908" y="22555"/>
                  </a:cubicBezTo>
                  <a:cubicBezTo>
                    <a:pt x="1370350" y="36997"/>
                    <a:pt x="1378463" y="56584"/>
                    <a:pt x="1378463" y="77008"/>
                  </a:cubicBezTo>
                  <a:lnTo>
                    <a:pt x="1378463" y="187295"/>
                  </a:lnTo>
                  <a:cubicBezTo>
                    <a:pt x="1378463" y="207719"/>
                    <a:pt x="1370350" y="227306"/>
                    <a:pt x="1355908" y="241748"/>
                  </a:cubicBezTo>
                  <a:cubicBezTo>
                    <a:pt x="1341466" y="256189"/>
                    <a:pt x="1321879" y="264303"/>
                    <a:pt x="1301455" y="264303"/>
                  </a:cubicBezTo>
                  <a:lnTo>
                    <a:pt x="77008" y="264303"/>
                  </a:lnTo>
                  <a:cubicBezTo>
                    <a:pt x="56584" y="264303"/>
                    <a:pt x="36997" y="256189"/>
                    <a:pt x="22555" y="241748"/>
                  </a:cubicBezTo>
                  <a:cubicBezTo>
                    <a:pt x="8113" y="227306"/>
                    <a:pt x="0" y="207719"/>
                    <a:pt x="0" y="187295"/>
                  </a:cubicBezTo>
                  <a:lnTo>
                    <a:pt x="0" y="77008"/>
                  </a:lnTo>
                  <a:cubicBezTo>
                    <a:pt x="0" y="56584"/>
                    <a:pt x="8113" y="36997"/>
                    <a:pt x="22555" y="22555"/>
                  </a:cubicBezTo>
                  <a:cubicBezTo>
                    <a:pt x="36997" y="8113"/>
                    <a:pt x="56584" y="0"/>
                    <a:pt x="77008" y="0"/>
                  </a:cubicBezTo>
                  <a:close/>
                </a:path>
              </a:pathLst>
            </a:custGeom>
            <a:solidFill>
              <a:srgbClr val="B6A77A"/>
            </a:solidFill>
            <a:ln cap="rnd">
              <a:noFill/>
              <a:prstDash val="solid"/>
              <a:round/>
            </a:ln>
          </p:spPr>
        </p:sp>
        <p:sp>
          <p:nvSpPr>
            <p:cNvPr name="TextBox 13" id="13"/>
            <p:cNvSpPr txBox="true"/>
            <p:nvPr/>
          </p:nvSpPr>
          <p:spPr>
            <a:xfrm>
              <a:off x="0" y="-38100"/>
              <a:ext cx="1378463" cy="302403"/>
            </a:xfrm>
            <a:prstGeom prst="rect">
              <a:avLst/>
            </a:prstGeom>
          </p:spPr>
          <p:txBody>
            <a:bodyPr anchor="ctr" rtlCol="false" tIns="57725" lIns="57725" bIns="57725" rIns="57725"/>
            <a:lstStyle/>
            <a:p>
              <a:pPr algn="ctr">
                <a:lnSpc>
                  <a:spcPts val="1959"/>
                </a:lnSpc>
                <a:spcBef>
                  <a:spcPct val="0"/>
                </a:spcBef>
              </a:pPr>
            </a:p>
          </p:txBody>
        </p:sp>
      </p:grpSp>
      <p:sp>
        <p:nvSpPr>
          <p:cNvPr name="Freeform 14" id="14"/>
          <p:cNvSpPr/>
          <p:nvPr/>
        </p:nvSpPr>
        <p:spPr>
          <a:xfrm flipH="false" flipV="false" rot="0">
            <a:off x="7187499" y="6830658"/>
            <a:ext cx="2163543" cy="365835"/>
          </a:xfrm>
          <a:custGeom>
            <a:avLst/>
            <a:gdLst/>
            <a:ahLst/>
            <a:cxnLst/>
            <a:rect r="r" b="b" t="t" l="l"/>
            <a:pathLst>
              <a:path h="365835" w="2163543">
                <a:moveTo>
                  <a:pt x="0" y="0"/>
                </a:moveTo>
                <a:lnTo>
                  <a:pt x="2163543" y="0"/>
                </a:lnTo>
                <a:lnTo>
                  <a:pt x="2163543" y="365836"/>
                </a:lnTo>
                <a:lnTo>
                  <a:pt x="0" y="36583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5" id="15"/>
          <p:cNvSpPr/>
          <p:nvPr/>
        </p:nvSpPr>
        <p:spPr>
          <a:xfrm flipH="false" flipV="false" rot="0">
            <a:off x="8547020" y="-281744"/>
            <a:ext cx="1608044" cy="1608044"/>
          </a:xfrm>
          <a:custGeom>
            <a:avLst/>
            <a:gdLst/>
            <a:ahLst/>
            <a:cxnLst/>
            <a:rect r="r" b="b" t="t" l="l"/>
            <a:pathLst>
              <a:path h="1608044" w="1608044">
                <a:moveTo>
                  <a:pt x="0" y="0"/>
                </a:moveTo>
                <a:lnTo>
                  <a:pt x="1608044" y="0"/>
                </a:lnTo>
                <a:lnTo>
                  <a:pt x="1608044" y="1608045"/>
                </a:lnTo>
                <a:lnTo>
                  <a:pt x="0" y="1608045"/>
                </a:lnTo>
                <a:lnTo>
                  <a:pt x="0" y="0"/>
                </a:lnTo>
                <a:close/>
              </a:path>
            </a:pathLst>
          </a:custGeom>
          <a:blipFill>
            <a:blip r:embed="rId4"/>
            <a:stretch>
              <a:fillRect l="0" t="0" r="0" b="0"/>
            </a:stretch>
          </a:blipFill>
        </p:spPr>
      </p:sp>
      <p:sp>
        <p:nvSpPr>
          <p:cNvPr name="Freeform 16" id="16"/>
          <p:cNvSpPr/>
          <p:nvPr/>
        </p:nvSpPr>
        <p:spPr>
          <a:xfrm flipH="false" flipV="false" rot="0">
            <a:off x="6511585" y="1963555"/>
            <a:ext cx="2990853" cy="2990853"/>
          </a:xfrm>
          <a:custGeom>
            <a:avLst/>
            <a:gdLst/>
            <a:ahLst/>
            <a:cxnLst/>
            <a:rect r="r" b="b" t="t" l="l"/>
            <a:pathLst>
              <a:path h="2990853" w="2990853">
                <a:moveTo>
                  <a:pt x="0" y="0"/>
                </a:moveTo>
                <a:lnTo>
                  <a:pt x="2990853" y="0"/>
                </a:lnTo>
                <a:lnTo>
                  <a:pt x="2990853" y="2990853"/>
                </a:lnTo>
                <a:lnTo>
                  <a:pt x="0" y="2990853"/>
                </a:lnTo>
                <a:lnTo>
                  <a:pt x="0" y="0"/>
                </a:lnTo>
                <a:close/>
              </a:path>
            </a:pathLst>
          </a:custGeom>
          <a:blipFill>
            <a:blip r:embed="rId5"/>
            <a:stretch>
              <a:fillRect l="0" t="0" r="0" b="0"/>
            </a:stretch>
          </a:blipFill>
        </p:spPr>
      </p:sp>
      <p:sp>
        <p:nvSpPr>
          <p:cNvPr name="TextBox 17" id="17"/>
          <p:cNvSpPr txBox="true"/>
          <p:nvPr/>
        </p:nvSpPr>
        <p:spPr>
          <a:xfrm rot="0">
            <a:off x="731520" y="435708"/>
            <a:ext cx="3468106" cy="609600"/>
          </a:xfrm>
          <a:prstGeom prst="rect">
            <a:avLst/>
          </a:prstGeom>
        </p:spPr>
        <p:txBody>
          <a:bodyPr anchor="t" rtlCol="false" tIns="0" lIns="0" bIns="0" rIns="0">
            <a:spAutoFit/>
          </a:bodyPr>
          <a:lstStyle/>
          <a:p>
            <a:pPr algn="l">
              <a:lnSpc>
                <a:spcPts val="4200"/>
              </a:lnSpc>
            </a:pPr>
            <a:r>
              <a:rPr lang="en-US" sz="5000">
                <a:solidFill>
                  <a:srgbClr val="FFFFFF"/>
                </a:solidFill>
                <a:latin typeface="Yeseva One"/>
                <a:ea typeface="Yeseva One"/>
                <a:cs typeface="Yeseva One"/>
                <a:sym typeface="Yeseva One"/>
              </a:rPr>
              <a:t>Lý thuyết</a:t>
            </a:r>
          </a:p>
        </p:txBody>
      </p:sp>
      <p:sp>
        <p:nvSpPr>
          <p:cNvPr name="TextBox 18" id="18"/>
          <p:cNvSpPr txBox="true"/>
          <p:nvPr/>
        </p:nvSpPr>
        <p:spPr>
          <a:xfrm rot="0">
            <a:off x="657201" y="1376180"/>
            <a:ext cx="9173199" cy="339725"/>
          </a:xfrm>
          <a:prstGeom prst="rect">
            <a:avLst/>
          </a:prstGeom>
        </p:spPr>
        <p:txBody>
          <a:bodyPr anchor="t" rtlCol="false" tIns="0" lIns="0" bIns="0" rIns="0">
            <a:spAutoFit/>
          </a:bodyPr>
          <a:lstStyle/>
          <a:p>
            <a:pPr algn="l">
              <a:lnSpc>
                <a:spcPts val="2499"/>
              </a:lnSpc>
            </a:pPr>
            <a:r>
              <a:rPr lang="en-US" sz="2499">
                <a:solidFill>
                  <a:srgbClr val="000000"/>
                </a:solidFill>
                <a:latin typeface="Yeseva One"/>
                <a:ea typeface="Yeseva One"/>
                <a:cs typeface="Yeseva One"/>
                <a:sym typeface="Yeseva One"/>
              </a:rPr>
              <a:t>Image Segmentation (Phân đoạn hình ảnh)</a:t>
            </a:r>
          </a:p>
        </p:txBody>
      </p:sp>
      <p:sp>
        <p:nvSpPr>
          <p:cNvPr name="TextBox 19" id="19"/>
          <p:cNvSpPr txBox="true"/>
          <p:nvPr/>
        </p:nvSpPr>
        <p:spPr>
          <a:xfrm rot="0">
            <a:off x="9502438" y="6965951"/>
            <a:ext cx="248603" cy="349249"/>
          </a:xfrm>
          <a:prstGeom prst="rect">
            <a:avLst/>
          </a:prstGeom>
        </p:spPr>
        <p:txBody>
          <a:bodyPr anchor="t" rtlCol="false" tIns="0" lIns="0" bIns="0" rIns="0">
            <a:spAutoFit/>
          </a:bodyPr>
          <a:lstStyle/>
          <a:p>
            <a:pPr algn="ctr">
              <a:lnSpc>
                <a:spcPts val="2800"/>
              </a:lnSpc>
            </a:pPr>
            <a:r>
              <a:rPr lang="en-US" sz="2000" b="true">
                <a:solidFill>
                  <a:srgbClr val="000000"/>
                </a:solidFill>
                <a:latin typeface="Canva Sans Bold"/>
                <a:ea typeface="Canva Sans Bold"/>
                <a:cs typeface="Canva Sans Bold"/>
                <a:sym typeface="Canva Sans Bold"/>
              </a:rPr>
              <a:t>7  </a:t>
            </a:r>
          </a:p>
        </p:txBody>
      </p:sp>
      <p:sp>
        <p:nvSpPr>
          <p:cNvPr name="TextBox 20" id="20"/>
          <p:cNvSpPr txBox="true"/>
          <p:nvPr/>
        </p:nvSpPr>
        <p:spPr>
          <a:xfrm rot="0">
            <a:off x="584289" y="1858780"/>
            <a:ext cx="6053770" cy="3095628"/>
          </a:xfrm>
          <a:prstGeom prst="rect">
            <a:avLst/>
          </a:prstGeom>
        </p:spPr>
        <p:txBody>
          <a:bodyPr anchor="t" rtlCol="false" tIns="0" lIns="0" bIns="0" rIns="0">
            <a:spAutoFit/>
          </a:bodyPr>
          <a:lstStyle/>
          <a:p>
            <a:pPr algn="l" marL="539740" indent="-269870" lvl="1">
              <a:lnSpc>
                <a:spcPts val="4199"/>
              </a:lnSpc>
              <a:buFont typeface="Arial"/>
              <a:buChar char="•"/>
            </a:pPr>
            <a:r>
              <a:rPr lang="en-US" sz="2499">
                <a:solidFill>
                  <a:srgbClr val="000000"/>
                </a:solidFill>
                <a:latin typeface="Playfair Display"/>
                <a:ea typeface="Playfair Display"/>
                <a:cs typeface="Playfair Display"/>
                <a:sym typeface="Playfair Display"/>
              </a:rPr>
              <a:t>Quá trình phân chia hình ảnh thành các vùng, hỗ trợ phân tích nội dung của hình ảnh.</a:t>
            </a:r>
          </a:p>
          <a:p>
            <a:pPr algn="l" marL="539740" indent="-269870" lvl="1">
              <a:lnSpc>
                <a:spcPts val="4199"/>
              </a:lnSpc>
              <a:buFont typeface="Arial"/>
              <a:buChar char="•"/>
            </a:pPr>
            <a:r>
              <a:rPr lang="en-US" sz="2499">
                <a:solidFill>
                  <a:srgbClr val="000000"/>
                </a:solidFill>
                <a:latin typeface="Playfair Display"/>
                <a:ea typeface="Playfair Display"/>
                <a:cs typeface="Playfair Display"/>
                <a:sym typeface="Playfair Display"/>
              </a:rPr>
              <a:t>Xác định các cấu trúc cụ thể (tế bào, mô hay vùng tổn thương), hỗ trợ chẩn đoán và nghiên cứu y khoa.</a:t>
            </a:r>
          </a:p>
        </p:txBody>
      </p:sp>
      <p:sp>
        <p:nvSpPr>
          <p:cNvPr name="TextBox 21" id="21"/>
          <p:cNvSpPr txBox="true"/>
          <p:nvPr/>
        </p:nvSpPr>
        <p:spPr>
          <a:xfrm rot="0">
            <a:off x="657201" y="5097283"/>
            <a:ext cx="8357770" cy="1524003"/>
          </a:xfrm>
          <a:prstGeom prst="rect">
            <a:avLst/>
          </a:prstGeom>
        </p:spPr>
        <p:txBody>
          <a:bodyPr anchor="t" rtlCol="false" tIns="0" lIns="0" bIns="0" rIns="0">
            <a:spAutoFit/>
          </a:bodyPr>
          <a:lstStyle/>
          <a:p>
            <a:pPr algn="l" marL="539740" indent="-269870" lvl="1">
              <a:lnSpc>
                <a:spcPts val="4199"/>
              </a:lnSpc>
              <a:buFont typeface="Arial"/>
              <a:buChar char="•"/>
            </a:pPr>
            <a:r>
              <a:rPr lang="en-US" b="true" sz="2499" i="true">
                <a:solidFill>
                  <a:srgbClr val="82502E"/>
                </a:solidFill>
                <a:latin typeface="Playfair Display Bold Italics"/>
                <a:ea typeface="Playfair Display Bold Italics"/>
                <a:cs typeface="Playfair Display Bold Italics"/>
                <a:sym typeface="Playfair Display Bold Italics"/>
              </a:rPr>
              <a:t>Pixel-wise segmentation</a:t>
            </a:r>
            <a:r>
              <a:rPr lang="en-US" sz="2499">
                <a:solidFill>
                  <a:srgbClr val="000000"/>
                </a:solidFill>
                <a:latin typeface="Playfair Display"/>
                <a:ea typeface="Playfair Display"/>
                <a:cs typeface="Playfair Display"/>
                <a:sym typeface="Playfair Display"/>
              </a:rPr>
              <a:t>: mỗi điểm ảnh trong hình ảnh được gán một nhãn lớp (“tế bào”/ “nền”), nhằm tạo ra một bản đồ phân đoạn rõ ràng cho hình ảnh.</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9F5F0"/>
        </a:solidFill>
      </p:bgPr>
    </p:bg>
    <p:spTree>
      <p:nvGrpSpPr>
        <p:cNvPr id="1" name=""/>
        <p:cNvGrpSpPr/>
        <p:nvPr/>
      </p:nvGrpSpPr>
      <p:grpSpPr>
        <a:xfrm>
          <a:off x="0" y="0"/>
          <a:ext cx="0" cy="0"/>
          <a:chOff x="0" y="0"/>
          <a:chExt cx="0" cy="0"/>
        </a:xfrm>
      </p:grpSpPr>
      <p:grpSp>
        <p:nvGrpSpPr>
          <p:cNvPr name="Group 2" id="2"/>
          <p:cNvGrpSpPr/>
          <p:nvPr/>
        </p:nvGrpSpPr>
        <p:grpSpPr>
          <a:xfrm rot="0">
            <a:off x="-946993" y="6049512"/>
            <a:ext cx="2258786" cy="2258786"/>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4991A">
                <a:alpha val="14902"/>
              </a:srgbClr>
            </a:solidFill>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1959"/>
                </a:lnSpc>
              </a:pPr>
            </a:p>
          </p:txBody>
        </p:sp>
      </p:grpSp>
      <p:grpSp>
        <p:nvGrpSpPr>
          <p:cNvPr name="Group 5" id="5"/>
          <p:cNvGrpSpPr/>
          <p:nvPr/>
        </p:nvGrpSpPr>
        <p:grpSpPr>
          <a:xfrm rot="0">
            <a:off x="8329248" y="-932485"/>
            <a:ext cx="2258786" cy="2258786"/>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4991A">
                <a:alpha val="14902"/>
              </a:srgbClr>
            </a:solidFill>
          </p:spPr>
        </p:sp>
        <p:sp>
          <p:nvSpPr>
            <p:cNvPr name="TextBox 7" id="7"/>
            <p:cNvSpPr txBox="true"/>
            <p:nvPr/>
          </p:nvSpPr>
          <p:spPr>
            <a:xfrm>
              <a:off x="76200" y="38100"/>
              <a:ext cx="660400" cy="698500"/>
            </a:xfrm>
            <a:prstGeom prst="rect">
              <a:avLst/>
            </a:prstGeom>
          </p:spPr>
          <p:txBody>
            <a:bodyPr anchor="ctr" rtlCol="false" tIns="50800" lIns="50800" bIns="50800" rIns="50800"/>
            <a:lstStyle/>
            <a:p>
              <a:pPr algn="ctr">
                <a:lnSpc>
                  <a:spcPts val="1959"/>
                </a:lnSpc>
              </a:pPr>
            </a:p>
          </p:txBody>
        </p:sp>
      </p:grpSp>
      <p:grpSp>
        <p:nvGrpSpPr>
          <p:cNvPr name="Group 8" id="8"/>
          <p:cNvGrpSpPr/>
          <p:nvPr/>
        </p:nvGrpSpPr>
        <p:grpSpPr>
          <a:xfrm rot="0">
            <a:off x="649289" y="349425"/>
            <a:ext cx="3632568" cy="764190"/>
            <a:chOff x="0" y="0"/>
            <a:chExt cx="1235429" cy="259900"/>
          </a:xfrm>
        </p:grpSpPr>
        <p:sp>
          <p:nvSpPr>
            <p:cNvPr name="Freeform 9" id="9"/>
            <p:cNvSpPr/>
            <p:nvPr/>
          </p:nvSpPr>
          <p:spPr>
            <a:xfrm flipH="false" flipV="false" rot="0">
              <a:off x="0" y="0"/>
              <a:ext cx="1235429" cy="259900"/>
            </a:xfrm>
            <a:custGeom>
              <a:avLst/>
              <a:gdLst/>
              <a:ahLst/>
              <a:cxnLst/>
              <a:rect r="r" b="b" t="t" l="l"/>
              <a:pathLst>
                <a:path h="259900" w="1235429">
                  <a:moveTo>
                    <a:pt x="76725" y="0"/>
                  </a:moveTo>
                  <a:lnTo>
                    <a:pt x="1158704" y="0"/>
                  </a:lnTo>
                  <a:cubicBezTo>
                    <a:pt x="1179053" y="0"/>
                    <a:pt x="1198568" y="8084"/>
                    <a:pt x="1212957" y="22472"/>
                  </a:cubicBezTo>
                  <a:cubicBezTo>
                    <a:pt x="1227346" y="36861"/>
                    <a:pt x="1235429" y="56376"/>
                    <a:pt x="1235429" y="76725"/>
                  </a:cubicBezTo>
                  <a:lnTo>
                    <a:pt x="1235429" y="183175"/>
                  </a:lnTo>
                  <a:cubicBezTo>
                    <a:pt x="1235429" y="225549"/>
                    <a:pt x="1201078" y="259900"/>
                    <a:pt x="1158704" y="259900"/>
                  </a:cubicBezTo>
                  <a:lnTo>
                    <a:pt x="76725" y="259900"/>
                  </a:lnTo>
                  <a:cubicBezTo>
                    <a:pt x="34351" y="259900"/>
                    <a:pt x="0" y="225549"/>
                    <a:pt x="0" y="183175"/>
                  </a:cubicBezTo>
                  <a:lnTo>
                    <a:pt x="0" y="76725"/>
                  </a:lnTo>
                  <a:cubicBezTo>
                    <a:pt x="0" y="34351"/>
                    <a:pt x="34351" y="0"/>
                    <a:pt x="76725" y="0"/>
                  </a:cubicBezTo>
                  <a:close/>
                </a:path>
              </a:pathLst>
            </a:custGeom>
            <a:solidFill>
              <a:srgbClr val="321313"/>
            </a:solidFill>
          </p:spPr>
        </p:sp>
        <p:sp>
          <p:nvSpPr>
            <p:cNvPr name="TextBox 10" id="10"/>
            <p:cNvSpPr txBox="true"/>
            <p:nvPr/>
          </p:nvSpPr>
          <p:spPr>
            <a:xfrm>
              <a:off x="0" y="-38100"/>
              <a:ext cx="1235429" cy="298000"/>
            </a:xfrm>
            <a:prstGeom prst="rect">
              <a:avLst/>
            </a:prstGeom>
          </p:spPr>
          <p:txBody>
            <a:bodyPr anchor="ctr" rtlCol="false" tIns="57725" lIns="57725" bIns="57725" rIns="57725"/>
            <a:lstStyle/>
            <a:p>
              <a:pPr algn="ctr">
                <a:lnSpc>
                  <a:spcPts val="1959"/>
                </a:lnSpc>
                <a:spcBef>
                  <a:spcPct val="0"/>
                </a:spcBef>
              </a:pPr>
            </a:p>
          </p:txBody>
        </p:sp>
      </p:grpSp>
      <p:grpSp>
        <p:nvGrpSpPr>
          <p:cNvPr name="Group 11" id="11"/>
          <p:cNvGrpSpPr/>
          <p:nvPr/>
        </p:nvGrpSpPr>
        <p:grpSpPr>
          <a:xfrm rot="0">
            <a:off x="580401" y="283308"/>
            <a:ext cx="3619224" cy="693940"/>
            <a:chOff x="0" y="0"/>
            <a:chExt cx="1378463" cy="264303"/>
          </a:xfrm>
        </p:grpSpPr>
        <p:sp>
          <p:nvSpPr>
            <p:cNvPr name="Freeform 12" id="12"/>
            <p:cNvSpPr/>
            <p:nvPr/>
          </p:nvSpPr>
          <p:spPr>
            <a:xfrm flipH="false" flipV="false" rot="0">
              <a:off x="0" y="0"/>
              <a:ext cx="1378463" cy="264303"/>
            </a:xfrm>
            <a:custGeom>
              <a:avLst/>
              <a:gdLst/>
              <a:ahLst/>
              <a:cxnLst/>
              <a:rect r="r" b="b" t="t" l="l"/>
              <a:pathLst>
                <a:path h="264303" w="1378463">
                  <a:moveTo>
                    <a:pt x="77008" y="0"/>
                  </a:moveTo>
                  <a:lnTo>
                    <a:pt x="1301455" y="0"/>
                  </a:lnTo>
                  <a:cubicBezTo>
                    <a:pt x="1321879" y="0"/>
                    <a:pt x="1341466" y="8113"/>
                    <a:pt x="1355908" y="22555"/>
                  </a:cubicBezTo>
                  <a:cubicBezTo>
                    <a:pt x="1370350" y="36997"/>
                    <a:pt x="1378463" y="56584"/>
                    <a:pt x="1378463" y="77008"/>
                  </a:cubicBezTo>
                  <a:lnTo>
                    <a:pt x="1378463" y="187295"/>
                  </a:lnTo>
                  <a:cubicBezTo>
                    <a:pt x="1378463" y="207719"/>
                    <a:pt x="1370350" y="227306"/>
                    <a:pt x="1355908" y="241748"/>
                  </a:cubicBezTo>
                  <a:cubicBezTo>
                    <a:pt x="1341466" y="256189"/>
                    <a:pt x="1321879" y="264303"/>
                    <a:pt x="1301455" y="264303"/>
                  </a:cubicBezTo>
                  <a:lnTo>
                    <a:pt x="77008" y="264303"/>
                  </a:lnTo>
                  <a:cubicBezTo>
                    <a:pt x="56584" y="264303"/>
                    <a:pt x="36997" y="256189"/>
                    <a:pt x="22555" y="241748"/>
                  </a:cubicBezTo>
                  <a:cubicBezTo>
                    <a:pt x="8113" y="227306"/>
                    <a:pt x="0" y="207719"/>
                    <a:pt x="0" y="187295"/>
                  </a:cubicBezTo>
                  <a:lnTo>
                    <a:pt x="0" y="77008"/>
                  </a:lnTo>
                  <a:cubicBezTo>
                    <a:pt x="0" y="56584"/>
                    <a:pt x="8113" y="36997"/>
                    <a:pt x="22555" y="22555"/>
                  </a:cubicBezTo>
                  <a:cubicBezTo>
                    <a:pt x="36997" y="8113"/>
                    <a:pt x="56584" y="0"/>
                    <a:pt x="77008" y="0"/>
                  </a:cubicBezTo>
                  <a:close/>
                </a:path>
              </a:pathLst>
            </a:custGeom>
            <a:solidFill>
              <a:srgbClr val="B6A77A"/>
            </a:solidFill>
            <a:ln cap="rnd">
              <a:noFill/>
              <a:prstDash val="solid"/>
              <a:round/>
            </a:ln>
          </p:spPr>
        </p:sp>
        <p:sp>
          <p:nvSpPr>
            <p:cNvPr name="TextBox 13" id="13"/>
            <p:cNvSpPr txBox="true"/>
            <p:nvPr/>
          </p:nvSpPr>
          <p:spPr>
            <a:xfrm>
              <a:off x="0" y="-38100"/>
              <a:ext cx="1378463" cy="302403"/>
            </a:xfrm>
            <a:prstGeom prst="rect">
              <a:avLst/>
            </a:prstGeom>
          </p:spPr>
          <p:txBody>
            <a:bodyPr anchor="ctr" rtlCol="false" tIns="57725" lIns="57725" bIns="57725" rIns="57725"/>
            <a:lstStyle/>
            <a:p>
              <a:pPr algn="ctr">
                <a:lnSpc>
                  <a:spcPts val="1959"/>
                </a:lnSpc>
                <a:spcBef>
                  <a:spcPct val="0"/>
                </a:spcBef>
              </a:pPr>
            </a:p>
          </p:txBody>
        </p:sp>
      </p:grpSp>
      <p:sp>
        <p:nvSpPr>
          <p:cNvPr name="Freeform 14" id="14"/>
          <p:cNvSpPr/>
          <p:nvPr/>
        </p:nvSpPr>
        <p:spPr>
          <a:xfrm flipH="false" flipV="false" rot="0">
            <a:off x="7187499" y="6830658"/>
            <a:ext cx="2163543" cy="365835"/>
          </a:xfrm>
          <a:custGeom>
            <a:avLst/>
            <a:gdLst/>
            <a:ahLst/>
            <a:cxnLst/>
            <a:rect r="r" b="b" t="t" l="l"/>
            <a:pathLst>
              <a:path h="365835" w="2163543">
                <a:moveTo>
                  <a:pt x="0" y="0"/>
                </a:moveTo>
                <a:lnTo>
                  <a:pt x="2163543" y="0"/>
                </a:lnTo>
                <a:lnTo>
                  <a:pt x="2163543" y="365836"/>
                </a:lnTo>
                <a:lnTo>
                  <a:pt x="0" y="36583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5" id="15"/>
          <p:cNvSpPr/>
          <p:nvPr/>
        </p:nvSpPr>
        <p:spPr>
          <a:xfrm flipH="false" flipV="false" rot="0">
            <a:off x="8547020" y="-281744"/>
            <a:ext cx="1608044" cy="1608044"/>
          </a:xfrm>
          <a:custGeom>
            <a:avLst/>
            <a:gdLst/>
            <a:ahLst/>
            <a:cxnLst/>
            <a:rect r="r" b="b" t="t" l="l"/>
            <a:pathLst>
              <a:path h="1608044" w="1608044">
                <a:moveTo>
                  <a:pt x="0" y="0"/>
                </a:moveTo>
                <a:lnTo>
                  <a:pt x="1608044" y="0"/>
                </a:lnTo>
                <a:lnTo>
                  <a:pt x="1608044" y="1608045"/>
                </a:lnTo>
                <a:lnTo>
                  <a:pt x="0" y="1608045"/>
                </a:lnTo>
                <a:lnTo>
                  <a:pt x="0" y="0"/>
                </a:lnTo>
                <a:close/>
              </a:path>
            </a:pathLst>
          </a:custGeom>
          <a:blipFill>
            <a:blip r:embed="rId4"/>
            <a:stretch>
              <a:fillRect l="0" t="0" r="0" b="0"/>
            </a:stretch>
          </a:blipFill>
        </p:spPr>
      </p:sp>
      <p:sp>
        <p:nvSpPr>
          <p:cNvPr name="TextBox 16" id="16"/>
          <p:cNvSpPr txBox="true"/>
          <p:nvPr/>
        </p:nvSpPr>
        <p:spPr>
          <a:xfrm rot="0">
            <a:off x="584289" y="1792105"/>
            <a:ext cx="5823370" cy="4810130"/>
          </a:xfrm>
          <a:prstGeom prst="rect">
            <a:avLst/>
          </a:prstGeom>
        </p:spPr>
        <p:txBody>
          <a:bodyPr anchor="t" rtlCol="false" tIns="0" lIns="0" bIns="0" rIns="0">
            <a:spAutoFit/>
          </a:bodyPr>
          <a:lstStyle/>
          <a:p>
            <a:pPr algn="l" marL="539740" indent="-269870" lvl="1">
              <a:lnSpc>
                <a:spcPts val="4874"/>
              </a:lnSpc>
              <a:buFont typeface="Arial"/>
              <a:buChar char="•"/>
            </a:pPr>
            <a:r>
              <a:rPr lang="en-US" sz="2499">
                <a:solidFill>
                  <a:srgbClr val="000000"/>
                </a:solidFill>
                <a:latin typeface="Playfair Display"/>
                <a:ea typeface="Playfair Display"/>
                <a:cs typeface="Playfair Display"/>
                <a:sym typeface="Playfair Display"/>
              </a:rPr>
              <a:t>Lượng dữ liệu không lớn: </a:t>
            </a:r>
            <a:r>
              <a:rPr lang="en-US" b="true" sz="2499" i="true">
                <a:solidFill>
                  <a:srgbClr val="82502E"/>
                </a:solidFill>
                <a:latin typeface="Playfair Display Bold Italics"/>
                <a:ea typeface="Playfair Display Bold Italics"/>
                <a:cs typeface="Playfair Display Bold Italics"/>
                <a:sym typeface="Playfair Display Bold Italics"/>
              </a:rPr>
              <a:t>Machine Learning</a:t>
            </a:r>
            <a:r>
              <a:rPr lang="en-US" sz="2499">
                <a:solidFill>
                  <a:srgbClr val="000000"/>
                </a:solidFill>
                <a:latin typeface="Playfair Display"/>
                <a:ea typeface="Playfair Display"/>
                <a:cs typeface="Playfair Display"/>
                <a:sym typeface="Playfair Display"/>
              </a:rPr>
              <a:t> truyền thống cho kết quả khá chính xác.</a:t>
            </a:r>
          </a:p>
          <a:p>
            <a:pPr algn="l">
              <a:lnSpc>
                <a:spcPts val="4874"/>
              </a:lnSpc>
            </a:pPr>
          </a:p>
          <a:p>
            <a:pPr algn="l" marL="539740" indent="-269870" lvl="1">
              <a:lnSpc>
                <a:spcPts val="4874"/>
              </a:lnSpc>
              <a:buFont typeface="Arial"/>
              <a:buChar char="•"/>
            </a:pPr>
            <a:r>
              <a:rPr lang="en-US" sz="2499">
                <a:solidFill>
                  <a:srgbClr val="000000"/>
                </a:solidFill>
                <a:latin typeface="Playfair Display"/>
                <a:ea typeface="Playfair Display"/>
                <a:cs typeface="Playfair Display"/>
                <a:sym typeface="Playfair Display"/>
              </a:rPr>
              <a:t>Dữ liệu bùng nổ: Yêu cầu cao trong việc xác định đối tượng bằng </a:t>
            </a:r>
            <a:r>
              <a:rPr lang="en-US" b="true" sz="2499" i="true">
                <a:solidFill>
                  <a:srgbClr val="82502E"/>
                </a:solidFill>
                <a:latin typeface="Playfair Display Bold Italics"/>
                <a:ea typeface="Playfair Display Bold Italics"/>
                <a:cs typeface="Playfair Display Bold Italics"/>
                <a:sym typeface="Playfair Display Bold Italics"/>
              </a:rPr>
              <a:t>“bounding box”</a:t>
            </a:r>
            <a:r>
              <a:rPr lang="en-US" sz="2499">
                <a:solidFill>
                  <a:srgbClr val="000000"/>
                </a:solidFill>
                <a:latin typeface="Playfair Display"/>
                <a:ea typeface="Playfair Display"/>
                <a:cs typeface="Playfair Display"/>
                <a:sym typeface="Playfair Display"/>
              </a:rPr>
              <a:t> đến cần đường viền tốt hơn để bao phủ.</a:t>
            </a:r>
          </a:p>
        </p:txBody>
      </p:sp>
      <p:sp>
        <p:nvSpPr>
          <p:cNvPr name="Freeform 17" id="17"/>
          <p:cNvSpPr/>
          <p:nvPr/>
        </p:nvSpPr>
        <p:spPr>
          <a:xfrm flipH="false" flipV="false" rot="0">
            <a:off x="6407659" y="2672686"/>
            <a:ext cx="2835455" cy="2841591"/>
          </a:xfrm>
          <a:custGeom>
            <a:avLst/>
            <a:gdLst/>
            <a:ahLst/>
            <a:cxnLst/>
            <a:rect r="r" b="b" t="t" l="l"/>
            <a:pathLst>
              <a:path h="2841591" w="2835455">
                <a:moveTo>
                  <a:pt x="0" y="0"/>
                </a:moveTo>
                <a:lnTo>
                  <a:pt x="2835455" y="0"/>
                </a:lnTo>
                <a:lnTo>
                  <a:pt x="2835455" y="2841591"/>
                </a:lnTo>
                <a:lnTo>
                  <a:pt x="0" y="2841591"/>
                </a:lnTo>
                <a:lnTo>
                  <a:pt x="0" y="0"/>
                </a:lnTo>
                <a:close/>
              </a:path>
            </a:pathLst>
          </a:custGeom>
          <a:blipFill>
            <a:blip r:embed="rId5"/>
            <a:stretch>
              <a:fillRect l="0" t="0" r="-216" b="0"/>
            </a:stretch>
          </a:blipFill>
        </p:spPr>
      </p:sp>
      <p:sp>
        <p:nvSpPr>
          <p:cNvPr name="TextBox 18" id="18"/>
          <p:cNvSpPr txBox="true"/>
          <p:nvPr/>
        </p:nvSpPr>
        <p:spPr>
          <a:xfrm rot="0">
            <a:off x="731520" y="435708"/>
            <a:ext cx="3468106" cy="609600"/>
          </a:xfrm>
          <a:prstGeom prst="rect">
            <a:avLst/>
          </a:prstGeom>
        </p:spPr>
        <p:txBody>
          <a:bodyPr anchor="t" rtlCol="false" tIns="0" lIns="0" bIns="0" rIns="0">
            <a:spAutoFit/>
          </a:bodyPr>
          <a:lstStyle/>
          <a:p>
            <a:pPr algn="l">
              <a:lnSpc>
                <a:spcPts val="4200"/>
              </a:lnSpc>
            </a:pPr>
            <a:r>
              <a:rPr lang="en-US" sz="5000">
                <a:solidFill>
                  <a:srgbClr val="FFFFFF"/>
                </a:solidFill>
                <a:latin typeface="Yeseva One"/>
                <a:ea typeface="Yeseva One"/>
                <a:cs typeface="Yeseva One"/>
                <a:sym typeface="Yeseva One"/>
              </a:rPr>
              <a:t>Lý thuyết</a:t>
            </a:r>
          </a:p>
        </p:txBody>
      </p:sp>
      <p:sp>
        <p:nvSpPr>
          <p:cNvPr name="TextBox 19" id="19"/>
          <p:cNvSpPr txBox="true"/>
          <p:nvPr/>
        </p:nvSpPr>
        <p:spPr>
          <a:xfrm rot="0">
            <a:off x="657201" y="1376180"/>
            <a:ext cx="9173199" cy="339725"/>
          </a:xfrm>
          <a:prstGeom prst="rect">
            <a:avLst/>
          </a:prstGeom>
        </p:spPr>
        <p:txBody>
          <a:bodyPr anchor="t" rtlCol="false" tIns="0" lIns="0" bIns="0" rIns="0">
            <a:spAutoFit/>
          </a:bodyPr>
          <a:lstStyle/>
          <a:p>
            <a:pPr algn="l">
              <a:lnSpc>
                <a:spcPts val="2499"/>
              </a:lnSpc>
            </a:pPr>
            <a:r>
              <a:rPr lang="en-US" sz="2499">
                <a:solidFill>
                  <a:srgbClr val="000000"/>
                </a:solidFill>
                <a:latin typeface="Yeseva One"/>
                <a:ea typeface="Yeseva One"/>
                <a:cs typeface="Yeseva One"/>
                <a:sym typeface="Yeseva One"/>
              </a:rPr>
              <a:t>Segmentation (Thách thức trong việc phân đoạn)</a:t>
            </a:r>
          </a:p>
        </p:txBody>
      </p:sp>
      <p:sp>
        <p:nvSpPr>
          <p:cNvPr name="TextBox 20" id="20"/>
          <p:cNvSpPr txBox="true"/>
          <p:nvPr/>
        </p:nvSpPr>
        <p:spPr>
          <a:xfrm rot="0">
            <a:off x="9499878" y="6965951"/>
            <a:ext cx="253722" cy="349249"/>
          </a:xfrm>
          <a:prstGeom prst="rect">
            <a:avLst/>
          </a:prstGeom>
        </p:spPr>
        <p:txBody>
          <a:bodyPr anchor="t" rtlCol="false" tIns="0" lIns="0" bIns="0" rIns="0">
            <a:spAutoFit/>
          </a:bodyPr>
          <a:lstStyle/>
          <a:p>
            <a:pPr algn="ctr">
              <a:lnSpc>
                <a:spcPts val="2800"/>
              </a:lnSpc>
            </a:pPr>
            <a:r>
              <a:rPr lang="en-US" sz="2000" b="true">
                <a:solidFill>
                  <a:srgbClr val="000000"/>
                </a:solidFill>
                <a:latin typeface="Canva Sans Bold"/>
                <a:ea typeface="Canva Sans Bold"/>
                <a:cs typeface="Canva Sans Bold"/>
                <a:sym typeface="Canva Sans Bold"/>
              </a:rPr>
              <a:t>8  </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9F5F0"/>
        </a:solidFill>
      </p:bgPr>
    </p:bg>
    <p:spTree>
      <p:nvGrpSpPr>
        <p:cNvPr id="1" name=""/>
        <p:cNvGrpSpPr/>
        <p:nvPr/>
      </p:nvGrpSpPr>
      <p:grpSpPr>
        <a:xfrm>
          <a:off x="0" y="0"/>
          <a:ext cx="0" cy="0"/>
          <a:chOff x="0" y="0"/>
          <a:chExt cx="0" cy="0"/>
        </a:xfrm>
      </p:grpSpPr>
      <p:grpSp>
        <p:nvGrpSpPr>
          <p:cNvPr name="Group 2" id="2"/>
          <p:cNvGrpSpPr/>
          <p:nvPr/>
        </p:nvGrpSpPr>
        <p:grpSpPr>
          <a:xfrm rot="0">
            <a:off x="-946993" y="6049512"/>
            <a:ext cx="2258786" cy="2258786"/>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4991A">
                <a:alpha val="14902"/>
              </a:srgbClr>
            </a:solidFill>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1959"/>
                </a:lnSpc>
              </a:pPr>
            </a:p>
          </p:txBody>
        </p:sp>
      </p:grpSp>
      <p:grpSp>
        <p:nvGrpSpPr>
          <p:cNvPr name="Group 5" id="5"/>
          <p:cNvGrpSpPr/>
          <p:nvPr/>
        </p:nvGrpSpPr>
        <p:grpSpPr>
          <a:xfrm rot="0">
            <a:off x="8329248" y="-932485"/>
            <a:ext cx="2258786" cy="2258786"/>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4991A">
                <a:alpha val="14902"/>
              </a:srgbClr>
            </a:solidFill>
          </p:spPr>
        </p:sp>
        <p:sp>
          <p:nvSpPr>
            <p:cNvPr name="TextBox 7" id="7"/>
            <p:cNvSpPr txBox="true"/>
            <p:nvPr/>
          </p:nvSpPr>
          <p:spPr>
            <a:xfrm>
              <a:off x="76200" y="38100"/>
              <a:ext cx="660400" cy="698500"/>
            </a:xfrm>
            <a:prstGeom prst="rect">
              <a:avLst/>
            </a:prstGeom>
          </p:spPr>
          <p:txBody>
            <a:bodyPr anchor="ctr" rtlCol="false" tIns="50800" lIns="50800" bIns="50800" rIns="50800"/>
            <a:lstStyle/>
            <a:p>
              <a:pPr algn="ctr">
                <a:lnSpc>
                  <a:spcPts val="1959"/>
                </a:lnSpc>
              </a:pPr>
            </a:p>
          </p:txBody>
        </p:sp>
      </p:grpSp>
      <p:grpSp>
        <p:nvGrpSpPr>
          <p:cNvPr name="Group 8" id="8"/>
          <p:cNvGrpSpPr/>
          <p:nvPr/>
        </p:nvGrpSpPr>
        <p:grpSpPr>
          <a:xfrm rot="0">
            <a:off x="649289" y="349425"/>
            <a:ext cx="3632568" cy="764190"/>
            <a:chOff x="0" y="0"/>
            <a:chExt cx="1235429" cy="259900"/>
          </a:xfrm>
        </p:grpSpPr>
        <p:sp>
          <p:nvSpPr>
            <p:cNvPr name="Freeform 9" id="9"/>
            <p:cNvSpPr/>
            <p:nvPr/>
          </p:nvSpPr>
          <p:spPr>
            <a:xfrm flipH="false" flipV="false" rot="0">
              <a:off x="0" y="0"/>
              <a:ext cx="1235429" cy="259900"/>
            </a:xfrm>
            <a:custGeom>
              <a:avLst/>
              <a:gdLst/>
              <a:ahLst/>
              <a:cxnLst/>
              <a:rect r="r" b="b" t="t" l="l"/>
              <a:pathLst>
                <a:path h="259900" w="1235429">
                  <a:moveTo>
                    <a:pt x="76725" y="0"/>
                  </a:moveTo>
                  <a:lnTo>
                    <a:pt x="1158704" y="0"/>
                  </a:lnTo>
                  <a:cubicBezTo>
                    <a:pt x="1179053" y="0"/>
                    <a:pt x="1198568" y="8084"/>
                    <a:pt x="1212957" y="22472"/>
                  </a:cubicBezTo>
                  <a:cubicBezTo>
                    <a:pt x="1227346" y="36861"/>
                    <a:pt x="1235429" y="56376"/>
                    <a:pt x="1235429" y="76725"/>
                  </a:cubicBezTo>
                  <a:lnTo>
                    <a:pt x="1235429" y="183175"/>
                  </a:lnTo>
                  <a:cubicBezTo>
                    <a:pt x="1235429" y="225549"/>
                    <a:pt x="1201078" y="259900"/>
                    <a:pt x="1158704" y="259900"/>
                  </a:cubicBezTo>
                  <a:lnTo>
                    <a:pt x="76725" y="259900"/>
                  </a:lnTo>
                  <a:cubicBezTo>
                    <a:pt x="34351" y="259900"/>
                    <a:pt x="0" y="225549"/>
                    <a:pt x="0" y="183175"/>
                  </a:cubicBezTo>
                  <a:lnTo>
                    <a:pt x="0" y="76725"/>
                  </a:lnTo>
                  <a:cubicBezTo>
                    <a:pt x="0" y="34351"/>
                    <a:pt x="34351" y="0"/>
                    <a:pt x="76725" y="0"/>
                  </a:cubicBezTo>
                  <a:close/>
                </a:path>
              </a:pathLst>
            </a:custGeom>
            <a:solidFill>
              <a:srgbClr val="321313"/>
            </a:solidFill>
          </p:spPr>
        </p:sp>
        <p:sp>
          <p:nvSpPr>
            <p:cNvPr name="TextBox 10" id="10"/>
            <p:cNvSpPr txBox="true"/>
            <p:nvPr/>
          </p:nvSpPr>
          <p:spPr>
            <a:xfrm>
              <a:off x="0" y="-38100"/>
              <a:ext cx="1235429" cy="298000"/>
            </a:xfrm>
            <a:prstGeom prst="rect">
              <a:avLst/>
            </a:prstGeom>
          </p:spPr>
          <p:txBody>
            <a:bodyPr anchor="ctr" rtlCol="false" tIns="57725" lIns="57725" bIns="57725" rIns="57725"/>
            <a:lstStyle/>
            <a:p>
              <a:pPr algn="ctr">
                <a:lnSpc>
                  <a:spcPts val="1959"/>
                </a:lnSpc>
                <a:spcBef>
                  <a:spcPct val="0"/>
                </a:spcBef>
              </a:pPr>
            </a:p>
          </p:txBody>
        </p:sp>
      </p:grpSp>
      <p:grpSp>
        <p:nvGrpSpPr>
          <p:cNvPr name="Group 11" id="11"/>
          <p:cNvGrpSpPr/>
          <p:nvPr/>
        </p:nvGrpSpPr>
        <p:grpSpPr>
          <a:xfrm rot="0">
            <a:off x="580401" y="283308"/>
            <a:ext cx="3619224" cy="693940"/>
            <a:chOff x="0" y="0"/>
            <a:chExt cx="1378463" cy="264303"/>
          </a:xfrm>
        </p:grpSpPr>
        <p:sp>
          <p:nvSpPr>
            <p:cNvPr name="Freeform 12" id="12"/>
            <p:cNvSpPr/>
            <p:nvPr/>
          </p:nvSpPr>
          <p:spPr>
            <a:xfrm flipH="false" flipV="false" rot="0">
              <a:off x="0" y="0"/>
              <a:ext cx="1378463" cy="264303"/>
            </a:xfrm>
            <a:custGeom>
              <a:avLst/>
              <a:gdLst/>
              <a:ahLst/>
              <a:cxnLst/>
              <a:rect r="r" b="b" t="t" l="l"/>
              <a:pathLst>
                <a:path h="264303" w="1378463">
                  <a:moveTo>
                    <a:pt x="77008" y="0"/>
                  </a:moveTo>
                  <a:lnTo>
                    <a:pt x="1301455" y="0"/>
                  </a:lnTo>
                  <a:cubicBezTo>
                    <a:pt x="1321879" y="0"/>
                    <a:pt x="1341466" y="8113"/>
                    <a:pt x="1355908" y="22555"/>
                  </a:cubicBezTo>
                  <a:cubicBezTo>
                    <a:pt x="1370350" y="36997"/>
                    <a:pt x="1378463" y="56584"/>
                    <a:pt x="1378463" y="77008"/>
                  </a:cubicBezTo>
                  <a:lnTo>
                    <a:pt x="1378463" y="187295"/>
                  </a:lnTo>
                  <a:cubicBezTo>
                    <a:pt x="1378463" y="207719"/>
                    <a:pt x="1370350" y="227306"/>
                    <a:pt x="1355908" y="241748"/>
                  </a:cubicBezTo>
                  <a:cubicBezTo>
                    <a:pt x="1341466" y="256189"/>
                    <a:pt x="1321879" y="264303"/>
                    <a:pt x="1301455" y="264303"/>
                  </a:cubicBezTo>
                  <a:lnTo>
                    <a:pt x="77008" y="264303"/>
                  </a:lnTo>
                  <a:cubicBezTo>
                    <a:pt x="56584" y="264303"/>
                    <a:pt x="36997" y="256189"/>
                    <a:pt x="22555" y="241748"/>
                  </a:cubicBezTo>
                  <a:cubicBezTo>
                    <a:pt x="8113" y="227306"/>
                    <a:pt x="0" y="207719"/>
                    <a:pt x="0" y="187295"/>
                  </a:cubicBezTo>
                  <a:lnTo>
                    <a:pt x="0" y="77008"/>
                  </a:lnTo>
                  <a:cubicBezTo>
                    <a:pt x="0" y="56584"/>
                    <a:pt x="8113" y="36997"/>
                    <a:pt x="22555" y="22555"/>
                  </a:cubicBezTo>
                  <a:cubicBezTo>
                    <a:pt x="36997" y="8113"/>
                    <a:pt x="56584" y="0"/>
                    <a:pt x="77008" y="0"/>
                  </a:cubicBezTo>
                  <a:close/>
                </a:path>
              </a:pathLst>
            </a:custGeom>
            <a:solidFill>
              <a:srgbClr val="B6A77A"/>
            </a:solidFill>
            <a:ln cap="rnd">
              <a:noFill/>
              <a:prstDash val="solid"/>
              <a:round/>
            </a:ln>
          </p:spPr>
        </p:sp>
        <p:sp>
          <p:nvSpPr>
            <p:cNvPr name="TextBox 13" id="13"/>
            <p:cNvSpPr txBox="true"/>
            <p:nvPr/>
          </p:nvSpPr>
          <p:spPr>
            <a:xfrm>
              <a:off x="0" y="-38100"/>
              <a:ext cx="1378463" cy="302403"/>
            </a:xfrm>
            <a:prstGeom prst="rect">
              <a:avLst/>
            </a:prstGeom>
          </p:spPr>
          <p:txBody>
            <a:bodyPr anchor="ctr" rtlCol="false" tIns="57725" lIns="57725" bIns="57725" rIns="57725"/>
            <a:lstStyle/>
            <a:p>
              <a:pPr algn="ctr">
                <a:lnSpc>
                  <a:spcPts val="1959"/>
                </a:lnSpc>
                <a:spcBef>
                  <a:spcPct val="0"/>
                </a:spcBef>
              </a:pPr>
            </a:p>
          </p:txBody>
        </p:sp>
      </p:grpSp>
      <p:sp>
        <p:nvSpPr>
          <p:cNvPr name="Freeform 14" id="14"/>
          <p:cNvSpPr/>
          <p:nvPr/>
        </p:nvSpPr>
        <p:spPr>
          <a:xfrm flipH="false" flipV="false" rot="0">
            <a:off x="7187499" y="6830658"/>
            <a:ext cx="2163543" cy="365835"/>
          </a:xfrm>
          <a:custGeom>
            <a:avLst/>
            <a:gdLst/>
            <a:ahLst/>
            <a:cxnLst/>
            <a:rect r="r" b="b" t="t" l="l"/>
            <a:pathLst>
              <a:path h="365835" w="2163543">
                <a:moveTo>
                  <a:pt x="0" y="0"/>
                </a:moveTo>
                <a:lnTo>
                  <a:pt x="2163543" y="0"/>
                </a:lnTo>
                <a:lnTo>
                  <a:pt x="2163543" y="365836"/>
                </a:lnTo>
                <a:lnTo>
                  <a:pt x="0" y="36583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5" id="15"/>
          <p:cNvSpPr/>
          <p:nvPr/>
        </p:nvSpPr>
        <p:spPr>
          <a:xfrm flipH="false" flipV="false" rot="0">
            <a:off x="8547020" y="-281744"/>
            <a:ext cx="1608044" cy="1608044"/>
          </a:xfrm>
          <a:custGeom>
            <a:avLst/>
            <a:gdLst/>
            <a:ahLst/>
            <a:cxnLst/>
            <a:rect r="r" b="b" t="t" l="l"/>
            <a:pathLst>
              <a:path h="1608044" w="1608044">
                <a:moveTo>
                  <a:pt x="0" y="0"/>
                </a:moveTo>
                <a:lnTo>
                  <a:pt x="1608044" y="0"/>
                </a:lnTo>
                <a:lnTo>
                  <a:pt x="1608044" y="1608045"/>
                </a:lnTo>
                <a:lnTo>
                  <a:pt x="0" y="1608045"/>
                </a:lnTo>
                <a:lnTo>
                  <a:pt x="0" y="0"/>
                </a:lnTo>
                <a:close/>
              </a:path>
            </a:pathLst>
          </a:custGeom>
          <a:blipFill>
            <a:blip r:embed="rId4"/>
            <a:stretch>
              <a:fillRect l="0" t="0" r="0" b="0"/>
            </a:stretch>
          </a:blipFill>
        </p:spPr>
      </p:sp>
      <p:sp>
        <p:nvSpPr>
          <p:cNvPr name="TextBox 16" id="16"/>
          <p:cNvSpPr txBox="true"/>
          <p:nvPr/>
        </p:nvSpPr>
        <p:spPr>
          <a:xfrm rot="0">
            <a:off x="731520" y="435708"/>
            <a:ext cx="3468106" cy="609600"/>
          </a:xfrm>
          <a:prstGeom prst="rect">
            <a:avLst/>
          </a:prstGeom>
        </p:spPr>
        <p:txBody>
          <a:bodyPr anchor="t" rtlCol="false" tIns="0" lIns="0" bIns="0" rIns="0">
            <a:spAutoFit/>
          </a:bodyPr>
          <a:lstStyle/>
          <a:p>
            <a:pPr algn="l">
              <a:lnSpc>
                <a:spcPts val="4200"/>
              </a:lnSpc>
            </a:pPr>
            <a:r>
              <a:rPr lang="en-US" sz="5000">
                <a:solidFill>
                  <a:srgbClr val="FFFFFF"/>
                </a:solidFill>
                <a:latin typeface="Yeseva One"/>
                <a:ea typeface="Yeseva One"/>
                <a:cs typeface="Yeseva One"/>
                <a:sym typeface="Yeseva One"/>
              </a:rPr>
              <a:t>Lý thuyết</a:t>
            </a:r>
          </a:p>
        </p:txBody>
      </p:sp>
      <p:sp>
        <p:nvSpPr>
          <p:cNvPr name="TextBox 17" id="17"/>
          <p:cNvSpPr txBox="true"/>
          <p:nvPr/>
        </p:nvSpPr>
        <p:spPr>
          <a:xfrm rot="0">
            <a:off x="657201" y="1376180"/>
            <a:ext cx="9173199" cy="339725"/>
          </a:xfrm>
          <a:prstGeom prst="rect">
            <a:avLst/>
          </a:prstGeom>
        </p:spPr>
        <p:txBody>
          <a:bodyPr anchor="t" rtlCol="false" tIns="0" lIns="0" bIns="0" rIns="0">
            <a:spAutoFit/>
          </a:bodyPr>
          <a:lstStyle/>
          <a:p>
            <a:pPr algn="l">
              <a:lnSpc>
                <a:spcPts val="2499"/>
              </a:lnSpc>
            </a:pPr>
            <a:r>
              <a:rPr lang="en-US" sz="2499">
                <a:solidFill>
                  <a:srgbClr val="000000"/>
                </a:solidFill>
                <a:latin typeface="Yeseva One"/>
                <a:ea typeface="Yeseva One"/>
                <a:cs typeface="Yeseva One"/>
                <a:sym typeface="Yeseva One"/>
              </a:rPr>
              <a:t>Segmentation (Thách thức trong việc phân đoạn)</a:t>
            </a:r>
          </a:p>
        </p:txBody>
      </p:sp>
      <p:sp>
        <p:nvSpPr>
          <p:cNvPr name="TextBox 18" id="18"/>
          <p:cNvSpPr txBox="true"/>
          <p:nvPr/>
        </p:nvSpPr>
        <p:spPr>
          <a:xfrm rot="0">
            <a:off x="9499878" y="6965951"/>
            <a:ext cx="253722" cy="349249"/>
          </a:xfrm>
          <a:prstGeom prst="rect">
            <a:avLst/>
          </a:prstGeom>
        </p:spPr>
        <p:txBody>
          <a:bodyPr anchor="t" rtlCol="false" tIns="0" lIns="0" bIns="0" rIns="0">
            <a:spAutoFit/>
          </a:bodyPr>
          <a:lstStyle/>
          <a:p>
            <a:pPr algn="ctr">
              <a:lnSpc>
                <a:spcPts val="2800"/>
              </a:lnSpc>
            </a:pPr>
            <a:r>
              <a:rPr lang="en-US" sz="2000" b="true">
                <a:solidFill>
                  <a:srgbClr val="000000"/>
                </a:solidFill>
                <a:latin typeface="Canva Sans Bold"/>
                <a:ea typeface="Canva Sans Bold"/>
                <a:cs typeface="Canva Sans Bold"/>
                <a:sym typeface="Canva Sans Bold"/>
              </a:rPr>
              <a:t>9  </a:t>
            </a:r>
          </a:p>
        </p:txBody>
      </p:sp>
      <p:sp>
        <p:nvSpPr>
          <p:cNvPr name="TextBox 19" id="19"/>
          <p:cNvSpPr txBox="true"/>
          <p:nvPr/>
        </p:nvSpPr>
        <p:spPr>
          <a:xfrm rot="0">
            <a:off x="580401" y="1773055"/>
            <a:ext cx="8878240" cy="5419730"/>
          </a:xfrm>
          <a:prstGeom prst="rect">
            <a:avLst/>
          </a:prstGeom>
        </p:spPr>
        <p:txBody>
          <a:bodyPr anchor="t" rtlCol="false" tIns="0" lIns="0" bIns="0" rIns="0">
            <a:spAutoFit/>
          </a:bodyPr>
          <a:lstStyle/>
          <a:p>
            <a:pPr algn="just">
              <a:lnSpc>
                <a:spcPts val="4874"/>
              </a:lnSpc>
            </a:pPr>
            <a:r>
              <a:rPr lang="en-US" sz="2499">
                <a:solidFill>
                  <a:srgbClr val="000000"/>
                </a:solidFill>
                <a:latin typeface="Playfair Display"/>
                <a:ea typeface="Playfair Display"/>
                <a:cs typeface="Playfair Display"/>
                <a:sym typeface="Playfair Display"/>
              </a:rPr>
              <a:t>Thách thức - “Độ chính xác”:</a:t>
            </a:r>
          </a:p>
          <a:p>
            <a:pPr algn="just" marL="539740" indent="-269870" lvl="1">
              <a:lnSpc>
                <a:spcPts val="4874"/>
              </a:lnSpc>
              <a:buFont typeface="Arial"/>
              <a:buChar char="•"/>
            </a:pPr>
            <a:r>
              <a:rPr lang="en-US" sz="2499">
                <a:solidFill>
                  <a:srgbClr val="000000"/>
                </a:solidFill>
                <a:latin typeface="Playfair Display"/>
                <a:ea typeface="Playfair Display"/>
                <a:cs typeface="Playfair Display"/>
                <a:sym typeface="Playfair Display"/>
              </a:rPr>
              <a:t>Phương pháp truyền thống giảm dần độ chính xác, đặc biệt là phương pháp có kết cấu phức tạp, nhiễu khác nhau.</a:t>
            </a:r>
          </a:p>
          <a:p>
            <a:pPr algn="just" marL="539740" indent="-269870" lvl="1">
              <a:lnSpc>
                <a:spcPts val="4874"/>
              </a:lnSpc>
              <a:buFont typeface="Arial"/>
              <a:buChar char="•"/>
            </a:pPr>
            <a:r>
              <a:rPr lang="en-US" sz="2499">
                <a:solidFill>
                  <a:srgbClr val="000000"/>
                </a:solidFill>
                <a:latin typeface="Playfair Display"/>
                <a:ea typeface="Playfair Display"/>
                <a:cs typeface="Playfair Display"/>
                <a:sym typeface="Playfair Display"/>
              </a:rPr>
              <a:t>Kỹ thuật (</a:t>
            </a:r>
            <a:r>
              <a:rPr lang="en-US" sz="2499" i="true">
                <a:solidFill>
                  <a:srgbClr val="000000"/>
                </a:solidFill>
                <a:latin typeface="Playfair Display Italics"/>
                <a:ea typeface="Playfair Display Italics"/>
                <a:cs typeface="Playfair Display Italics"/>
                <a:sym typeface="Playfair Display Italics"/>
              </a:rPr>
              <a:t>Định ngưỡng/ Phân đoạn dựa trên vùng/ Phát hiện cạnh</a:t>
            </a:r>
            <a:r>
              <a:rPr lang="en-US" sz="2499">
                <a:solidFill>
                  <a:srgbClr val="000000"/>
                </a:solidFill>
                <a:latin typeface="Playfair Display"/>
                <a:ea typeface="Playfair Display"/>
                <a:cs typeface="Playfair Display"/>
                <a:sym typeface="Playfair Display"/>
              </a:rPr>
              <a:t>) được đề xuất.</a:t>
            </a:r>
          </a:p>
          <a:p>
            <a:pPr algn="just" marL="539740" indent="-269870" lvl="1">
              <a:lnSpc>
                <a:spcPts val="4874"/>
              </a:lnSpc>
              <a:buFont typeface="Arial"/>
              <a:buChar char="•"/>
            </a:pPr>
            <a:r>
              <a:rPr lang="en-US" sz="2499">
                <a:solidFill>
                  <a:srgbClr val="000000"/>
                </a:solidFill>
                <a:latin typeface="Playfair Display"/>
                <a:ea typeface="Playfair Display"/>
                <a:cs typeface="Playfair Display"/>
                <a:sym typeface="Playfair Display"/>
              </a:rPr>
              <a:t>Tuy nhiên, các phương pháp trên không đem lại độ chi tiết và độ chính xác cần thiết cho nhiệm vụ phức tạp, như    </a:t>
            </a:r>
            <a:r>
              <a:rPr lang="en-US" sz="2499" i="true">
                <a:solidFill>
                  <a:srgbClr val="000000"/>
                </a:solidFill>
                <a:latin typeface="Playfair Display Italics"/>
                <a:ea typeface="Playfair Display Italics"/>
                <a:cs typeface="Playfair Display Italics"/>
                <a:sym typeface="Playfair Display Italics"/>
              </a:rPr>
              <a:t>ảnh chụp y tế</a:t>
            </a:r>
            <a:r>
              <a:rPr lang="en-US" sz="2499">
                <a:solidFill>
                  <a:srgbClr val="000000"/>
                </a:solidFill>
                <a:latin typeface="Playfair Display"/>
                <a:ea typeface="Playfair Display"/>
                <a:cs typeface="Playfair Display"/>
                <a:sym typeface="Playfair Display"/>
              </a:rPr>
              <a:t>.</a:t>
            </a:r>
          </a:p>
          <a:p>
            <a:pPr algn="just">
              <a:lnSpc>
                <a:spcPts val="4874"/>
              </a:lnSpc>
            </a:p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DAGVyNOHJVw</dc:identifier>
  <dcterms:modified xsi:type="dcterms:W3CDTF">2011-08-01T06:04:30Z</dcterms:modified>
  <cp:revision>1</cp:revision>
  <dc:title>Colorful Ilustration Effective Study Presentation</dc:title>
</cp:coreProperties>
</file>