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81" r:id="rId6"/>
    <p:sldId id="259" r:id="rId7"/>
    <p:sldId id="260" r:id="rId8"/>
    <p:sldId id="282" r:id="rId9"/>
    <p:sldId id="269" r:id="rId10"/>
    <p:sldId id="261" r:id="rId11"/>
    <p:sldId id="262" r:id="rId12"/>
    <p:sldId id="263" r:id="rId13"/>
    <p:sldId id="264" r:id="rId14"/>
    <p:sldId id="265" r:id="rId15"/>
    <p:sldId id="266" r:id="rId16"/>
    <p:sldId id="267" r:id="rId17"/>
    <p:sldId id="272" r:id="rId18"/>
    <p:sldId id="273" r:id="rId19"/>
    <p:sldId id="274" r:id="rId20"/>
    <p:sldId id="288" r:id="rId21"/>
    <p:sldId id="285" r:id="rId22"/>
    <p:sldId id="286" r:id="rId23"/>
    <p:sldId id="287" r:id="rId24"/>
    <p:sldId id="271" r:id="rId25"/>
    <p:sldId id="275" r:id="rId26"/>
    <p:sldId id="283" r:id="rId27"/>
    <p:sldId id="284" r:id="rId28"/>
    <p:sldId id="276" r:id="rId29"/>
    <p:sldId id="277"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ADB11E-0347-4E50-8E32-1A6EF9856194}" type="datetimeFigureOut">
              <a:rPr lang="en-US" smtClean="0"/>
              <a:t>17-May-22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326502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DB11E-0347-4E50-8E32-1A6EF9856194}" type="datetimeFigureOut">
              <a:rPr lang="en-US" smtClean="0"/>
              <a:t>17-May-22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363498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DB11E-0347-4E50-8E32-1A6EF9856194}" type="datetimeFigureOut">
              <a:rPr lang="en-US" smtClean="0"/>
              <a:t>17-May-22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258659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DB11E-0347-4E50-8E32-1A6EF9856194}" type="datetimeFigureOut">
              <a:rPr lang="en-US" smtClean="0"/>
              <a:t>17-May-22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3331668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ADB11E-0347-4E50-8E32-1A6EF9856194}" type="datetimeFigureOut">
              <a:rPr lang="en-US" smtClean="0"/>
              <a:t>17-May-22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346271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ADB11E-0347-4E50-8E32-1A6EF9856194}" type="datetimeFigureOut">
              <a:rPr lang="en-US" smtClean="0"/>
              <a:t>17-May-22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201980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ADB11E-0347-4E50-8E32-1A6EF9856194}" type="datetimeFigureOut">
              <a:rPr lang="en-US" smtClean="0"/>
              <a:t>17-May-22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69340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ADB11E-0347-4E50-8E32-1A6EF9856194}" type="datetimeFigureOut">
              <a:rPr lang="en-US" smtClean="0"/>
              <a:t>17-May-22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64832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DB11E-0347-4E50-8E32-1A6EF9856194}" type="datetimeFigureOut">
              <a:rPr lang="en-US" smtClean="0"/>
              <a:t>17-May-22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317079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ADB11E-0347-4E50-8E32-1A6EF9856194}" type="datetimeFigureOut">
              <a:rPr lang="en-US" smtClean="0"/>
              <a:t>17-May-22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398010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ADB11E-0347-4E50-8E32-1A6EF9856194}" type="datetimeFigureOut">
              <a:rPr lang="en-US" smtClean="0"/>
              <a:t>17-May-22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7750A-AD0B-41D6-B07B-2E6085170CB7}" type="slidenum">
              <a:rPr lang="en-US" smtClean="0"/>
              <a:t>‹#›</a:t>
            </a:fld>
            <a:endParaRPr lang="en-US"/>
          </a:p>
        </p:txBody>
      </p:sp>
    </p:spTree>
    <p:extLst>
      <p:ext uri="{BB962C8B-B14F-4D97-AF65-F5344CB8AC3E}">
        <p14:creationId xmlns:p14="http://schemas.microsoft.com/office/powerpoint/2010/main" val="188923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DB11E-0347-4E50-8E32-1A6EF9856194}" type="datetimeFigureOut">
              <a:rPr lang="en-US" smtClean="0"/>
              <a:t>17-May-22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7750A-AD0B-41D6-B07B-2E6085170CB7}" type="slidenum">
              <a:rPr lang="en-US" smtClean="0"/>
              <a:t>‹#›</a:t>
            </a:fld>
            <a:endParaRPr lang="en-US"/>
          </a:p>
        </p:txBody>
      </p:sp>
    </p:spTree>
    <p:extLst>
      <p:ext uri="{BB962C8B-B14F-4D97-AF65-F5344CB8AC3E}">
        <p14:creationId xmlns:p14="http://schemas.microsoft.com/office/powerpoint/2010/main" val="2517211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minhquangt/phone-bu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71295"/>
            <a:ext cx="9144000" cy="748001"/>
          </a:xfrm>
        </p:spPr>
        <p:txBody>
          <a:bodyPr>
            <a:normAutofit fontScale="90000"/>
          </a:bodyPr>
          <a:lstStyle/>
          <a:p>
            <a:r>
              <a:rPr lang="en-US" sz="4000" dirty="0" smtClean="0">
                <a:solidFill>
                  <a:srgbClr val="0070C0"/>
                </a:solidFill>
                <a:latin typeface="Times New Roman" panose="02020603050405020304" pitchFamily="18" charset="0"/>
                <a:cs typeface="Times New Roman" panose="02020603050405020304" pitchFamily="18" charset="0"/>
              </a:rPr>
              <a:t> 	      </a:t>
            </a:r>
            <a:r>
              <a:rPr lang="en-US" sz="4400" b="1" dirty="0" err="1" smtClean="0">
                <a:solidFill>
                  <a:srgbClr val="0070C0"/>
                </a:solidFill>
                <a:latin typeface="Times New Roman" panose="02020603050405020304" pitchFamily="18" charset="0"/>
                <a:cs typeface="Times New Roman" panose="02020603050405020304" pitchFamily="18" charset="0"/>
              </a:rPr>
              <a:t>Báo</a:t>
            </a:r>
            <a:r>
              <a:rPr lang="en-US" sz="4400" b="1" dirty="0" smtClean="0">
                <a:solidFill>
                  <a:srgbClr val="0070C0"/>
                </a:solidFill>
                <a:latin typeface="Times New Roman" panose="02020603050405020304" pitchFamily="18" charset="0"/>
                <a:cs typeface="Times New Roman" panose="02020603050405020304" pitchFamily="18" charset="0"/>
              </a:rPr>
              <a:t> </a:t>
            </a:r>
            <a:r>
              <a:rPr lang="en-US" sz="4400" b="1" dirty="0" err="1" smtClean="0">
                <a:solidFill>
                  <a:srgbClr val="0070C0"/>
                </a:solidFill>
                <a:latin typeface="Times New Roman" panose="02020603050405020304" pitchFamily="18" charset="0"/>
                <a:cs typeface="Times New Roman" panose="02020603050405020304" pitchFamily="18" charset="0"/>
              </a:rPr>
              <a:t>cáo</a:t>
            </a:r>
            <a:r>
              <a:rPr lang="en-US" sz="4400" b="1" dirty="0" smtClean="0">
                <a:solidFill>
                  <a:srgbClr val="0070C0"/>
                </a:solidFill>
                <a:latin typeface="Times New Roman" panose="02020603050405020304" pitchFamily="18" charset="0"/>
                <a:cs typeface="Times New Roman" panose="02020603050405020304" pitchFamily="18" charset="0"/>
              </a:rPr>
              <a:t> </a:t>
            </a:r>
            <a:r>
              <a:rPr lang="en-US" sz="4400" b="1" dirty="0" err="1" smtClean="0">
                <a:solidFill>
                  <a:srgbClr val="0070C0"/>
                </a:solidFill>
                <a:latin typeface="Times New Roman" panose="02020603050405020304" pitchFamily="18" charset="0"/>
                <a:cs typeface="Times New Roman" panose="02020603050405020304" pitchFamily="18" charset="0"/>
              </a:rPr>
              <a:t>Công</a:t>
            </a:r>
            <a:r>
              <a:rPr lang="en-US" sz="4400" b="1" dirty="0" smtClean="0">
                <a:solidFill>
                  <a:srgbClr val="0070C0"/>
                </a:solidFill>
                <a:latin typeface="Times New Roman" panose="02020603050405020304" pitchFamily="18" charset="0"/>
                <a:cs typeface="Times New Roman" panose="02020603050405020304" pitchFamily="18" charset="0"/>
              </a:rPr>
              <a:t> </a:t>
            </a:r>
            <a:r>
              <a:rPr lang="en-US" sz="4400" b="1" dirty="0" err="1" smtClean="0">
                <a:solidFill>
                  <a:srgbClr val="0070C0"/>
                </a:solidFill>
                <a:latin typeface="Times New Roman" panose="02020603050405020304" pitchFamily="18" charset="0"/>
                <a:cs typeface="Times New Roman" panose="02020603050405020304" pitchFamily="18" charset="0"/>
              </a:rPr>
              <a:t>Nghệ</a:t>
            </a:r>
            <a:r>
              <a:rPr lang="en-US" sz="4400" b="1" dirty="0" smtClean="0">
                <a:solidFill>
                  <a:srgbClr val="0070C0"/>
                </a:solidFill>
                <a:latin typeface="Times New Roman" panose="02020603050405020304" pitchFamily="18" charset="0"/>
                <a:cs typeface="Times New Roman" panose="02020603050405020304" pitchFamily="18" charset="0"/>
              </a:rPr>
              <a:t> </a:t>
            </a:r>
            <a:r>
              <a:rPr lang="en-US" sz="4400" b="1" dirty="0" err="1" smtClean="0">
                <a:solidFill>
                  <a:srgbClr val="0070C0"/>
                </a:solidFill>
                <a:latin typeface="Times New Roman" panose="02020603050405020304" pitchFamily="18" charset="0"/>
                <a:cs typeface="Times New Roman" panose="02020603050405020304" pitchFamily="18" charset="0"/>
              </a:rPr>
              <a:t>Phần</a:t>
            </a:r>
            <a:r>
              <a:rPr lang="en-US" sz="4400" b="1" dirty="0" smtClean="0">
                <a:solidFill>
                  <a:srgbClr val="0070C0"/>
                </a:solidFill>
                <a:latin typeface="Times New Roman" panose="02020603050405020304" pitchFamily="18" charset="0"/>
                <a:cs typeface="Times New Roman" panose="02020603050405020304" pitchFamily="18" charset="0"/>
              </a:rPr>
              <a:t> </a:t>
            </a:r>
            <a:r>
              <a:rPr lang="en-US" sz="4400" b="1" dirty="0" err="1" smtClean="0">
                <a:solidFill>
                  <a:srgbClr val="0070C0"/>
                </a:solidFill>
                <a:latin typeface="Times New Roman" panose="02020603050405020304" pitchFamily="18" charset="0"/>
                <a:cs typeface="Times New Roman" panose="02020603050405020304" pitchFamily="18" charset="0"/>
              </a:rPr>
              <a:t>Mềm</a:t>
            </a:r>
            <a:endParaRPr lang="en-US" sz="4400" b="1"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78429"/>
            <a:ext cx="9144000" cy="4330931"/>
          </a:xfrm>
        </p:spPr>
        <p:txBody>
          <a:bodyPr>
            <a:normAutofit/>
          </a:bodyPr>
          <a:lstStyle/>
          <a:p>
            <a:r>
              <a:rPr lang="en-US" sz="3200" b="1" i="1" dirty="0" err="1" smtClean="0">
                <a:latin typeface="Times New Roman" panose="02020603050405020304" pitchFamily="18" charset="0"/>
                <a:cs typeface="Times New Roman" panose="02020603050405020304" pitchFamily="18" charset="0"/>
              </a:rPr>
              <a:t>Chủ</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đề</a:t>
            </a:r>
            <a:r>
              <a:rPr lang="en-US" sz="3200" b="1" i="1" dirty="0" smtClean="0">
                <a:latin typeface="Times New Roman" panose="02020603050405020304" pitchFamily="18" charset="0"/>
                <a:cs typeface="Times New Roman" panose="02020603050405020304" pitchFamily="18" charset="0"/>
              </a:rPr>
              <a:t> : Website </a:t>
            </a:r>
            <a:r>
              <a:rPr lang="en-US" sz="3200" b="1" i="1" dirty="0" err="1" smtClean="0">
                <a:latin typeface="Times New Roman" panose="02020603050405020304" pitchFamily="18" charset="0"/>
                <a:cs typeface="Times New Roman" panose="02020603050405020304" pitchFamily="18" charset="0"/>
              </a:rPr>
              <a:t>bán</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điện</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thoại</a:t>
            </a:r>
            <a:endParaRPr lang="en-US" sz="3200" b="1" i="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p>
          <a:p>
            <a:pPr algn="l"/>
            <a:r>
              <a:rPr lang="en-US" i="1"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Nhóm</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sinh</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viên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thực</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hiện</a:t>
            </a:r>
            <a:r>
              <a:rPr lang="en-US" i="1" dirty="0" smtClean="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Nhóm</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5</a:t>
            </a:r>
            <a:r>
              <a:rPr lang="en-US" i="1" dirty="0" smtClean="0">
                <a:latin typeface="Times New Roman" panose="02020603050405020304" pitchFamily="18" charset="0"/>
                <a:cs typeface="Times New Roman" panose="02020603050405020304" pitchFamily="18" charset="0"/>
              </a:rPr>
              <a:t> )</a:t>
            </a:r>
          </a:p>
          <a:p>
            <a:pPr algn="l"/>
            <a:endParaRPr lang="en-US" dirty="0" smtClean="0">
              <a:latin typeface="Times New Roman" panose="02020603050405020304" pitchFamily="18" charset="0"/>
              <a:cs typeface="Times New Roman" panose="02020603050405020304" pitchFamily="18" charset="0"/>
            </a:endParaRPr>
          </a:p>
          <a:p>
            <a:pPr lvl="2" algn="l"/>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Trần</a:t>
            </a:r>
            <a:r>
              <a:rPr lang="en-US" dirty="0" smtClean="0">
                <a:latin typeface="Times New Roman" panose="02020603050405020304" pitchFamily="18" charset="0"/>
                <a:cs typeface="Times New Roman" panose="02020603050405020304" pitchFamily="18" charset="0"/>
              </a:rPr>
              <a:t> Minh </a:t>
            </a:r>
            <a:r>
              <a:rPr lang="en-US" dirty="0" err="1" smtClean="0">
                <a:latin typeface="Times New Roman" panose="02020603050405020304" pitchFamily="18" charset="0"/>
                <a:cs typeface="Times New Roman" panose="02020603050405020304" pitchFamily="18" charset="0"/>
              </a:rPr>
              <a:t>Quang</a:t>
            </a:r>
            <a:endParaRPr lang="en-US" dirty="0" smtClean="0">
              <a:latin typeface="Times New Roman" panose="02020603050405020304" pitchFamily="18" charset="0"/>
              <a:cs typeface="Times New Roman" panose="02020603050405020304" pitchFamily="18" charset="0"/>
            </a:endParaRPr>
          </a:p>
          <a:p>
            <a:pPr lvl="2" algn="l"/>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Anh</a:t>
            </a:r>
            <a:r>
              <a:rPr lang="en-US" dirty="0" smtClean="0">
                <a:latin typeface="Times New Roman" panose="02020603050405020304" pitchFamily="18" charset="0"/>
                <a:cs typeface="Times New Roman" panose="02020603050405020304" pitchFamily="18" charset="0"/>
              </a:rPr>
              <a:t> Minh</a:t>
            </a:r>
          </a:p>
          <a:p>
            <a:pPr algn="l"/>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36563"/>
            <a:ext cx="1390650" cy="1371600"/>
          </a:xfrm>
          <a:prstGeom prst="rect">
            <a:avLst/>
          </a:prstGeom>
        </p:spPr>
      </p:pic>
    </p:spTree>
    <p:extLst>
      <p:ext uri="{BB962C8B-B14F-4D97-AF65-F5344CB8AC3E}">
        <p14:creationId xmlns:p14="http://schemas.microsoft.com/office/powerpoint/2010/main" val="767251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70C0"/>
                </a:solidFill>
              </a:rPr>
              <a:t>Chương</a:t>
            </a:r>
            <a:r>
              <a:rPr lang="en-US" b="1" dirty="0" smtClean="0">
                <a:solidFill>
                  <a:srgbClr val="0070C0"/>
                </a:solidFill>
              </a:rPr>
              <a:t> 3 : </a:t>
            </a:r>
            <a:r>
              <a:rPr lang="en-US" b="1" dirty="0" err="1" smtClean="0">
                <a:solidFill>
                  <a:srgbClr val="0070C0"/>
                </a:solidFill>
              </a:rPr>
              <a:t>Phân</a:t>
            </a:r>
            <a:r>
              <a:rPr lang="en-US" b="1" dirty="0" smtClean="0">
                <a:solidFill>
                  <a:srgbClr val="0070C0"/>
                </a:solidFill>
              </a:rPr>
              <a:t> </a:t>
            </a:r>
            <a:r>
              <a:rPr lang="en-US" b="1" dirty="0" err="1" smtClean="0">
                <a:solidFill>
                  <a:srgbClr val="0070C0"/>
                </a:solidFill>
              </a:rPr>
              <a:t>tích</a:t>
            </a:r>
            <a:r>
              <a:rPr lang="en-US" b="1" dirty="0" smtClean="0">
                <a:solidFill>
                  <a:srgbClr val="0070C0"/>
                </a:solidFill>
              </a:rPr>
              <a:t> </a:t>
            </a:r>
            <a:r>
              <a:rPr lang="en-US" b="1" dirty="0" err="1" smtClean="0">
                <a:solidFill>
                  <a:srgbClr val="0070C0"/>
                </a:solidFill>
              </a:rPr>
              <a:t>và</a:t>
            </a:r>
            <a:r>
              <a:rPr lang="en-US" b="1" dirty="0" smtClean="0">
                <a:solidFill>
                  <a:srgbClr val="0070C0"/>
                </a:solidFill>
              </a:rPr>
              <a:t> </a:t>
            </a:r>
            <a:r>
              <a:rPr lang="en-US" b="1" dirty="0" err="1" smtClean="0">
                <a:solidFill>
                  <a:srgbClr val="0070C0"/>
                </a:solidFill>
              </a:rPr>
              <a:t>đặc</a:t>
            </a:r>
            <a:r>
              <a:rPr lang="en-US" b="1" dirty="0" smtClean="0">
                <a:solidFill>
                  <a:srgbClr val="0070C0"/>
                </a:solidFill>
              </a:rPr>
              <a:t> </a:t>
            </a:r>
            <a:r>
              <a:rPr lang="en-US" b="1" dirty="0" err="1" smtClean="0">
                <a:solidFill>
                  <a:srgbClr val="0070C0"/>
                </a:solidFill>
              </a:rPr>
              <a:t>tả</a:t>
            </a:r>
            <a:r>
              <a:rPr lang="en-US" b="1" dirty="0" smtClean="0">
                <a:solidFill>
                  <a:srgbClr val="0070C0"/>
                </a:solidFill>
              </a:rPr>
              <a:t> </a:t>
            </a:r>
            <a:r>
              <a:rPr lang="en-US" b="1" dirty="0" err="1" smtClean="0">
                <a:solidFill>
                  <a:srgbClr val="0070C0"/>
                </a:solidFill>
              </a:rPr>
              <a:t>yêu</a:t>
            </a:r>
            <a:r>
              <a:rPr lang="en-US" b="1" dirty="0" smtClean="0">
                <a:solidFill>
                  <a:srgbClr val="0070C0"/>
                </a:solidFill>
              </a:rPr>
              <a:t> </a:t>
            </a:r>
            <a:r>
              <a:rPr lang="en-US" b="1" dirty="0" err="1" smtClean="0">
                <a:solidFill>
                  <a:srgbClr val="0070C0"/>
                </a:solidFill>
              </a:rPr>
              <a:t>cầu</a:t>
            </a:r>
            <a:endParaRPr lang="en-US" b="1" dirty="0">
              <a:solidFill>
                <a:srgbClr val="0070C0"/>
              </a:solidFill>
            </a:endParaRPr>
          </a:p>
        </p:txBody>
      </p:sp>
      <p:sp>
        <p:nvSpPr>
          <p:cNvPr id="3" name="Content Placeholder 2"/>
          <p:cNvSpPr>
            <a:spLocks noGrp="1"/>
          </p:cNvSpPr>
          <p:nvPr>
            <p:ph idx="1"/>
          </p:nvPr>
        </p:nvSpPr>
        <p:spPr>
          <a:xfrm>
            <a:off x="838200" y="1825625"/>
            <a:ext cx="10515600" cy="4625976"/>
          </a:xfrm>
        </p:spPr>
        <p:txBody>
          <a:bodyPr>
            <a:normAutofit/>
          </a:bodyPr>
          <a:lstStyle/>
          <a:p>
            <a:pPr marL="0" indent="0">
              <a:buNone/>
            </a:pPr>
            <a:endParaRPr lang="en-US" sz="2400" dirty="0" smtClean="0">
              <a:latin typeface="+mj-lt"/>
              <a:cs typeface="Calibri" panose="020F0502020204030204" pitchFamily="34" charset="0"/>
            </a:endParaRPr>
          </a:p>
          <a:p>
            <a:pPr marL="0" indent="0">
              <a:buNone/>
            </a:pPr>
            <a:endParaRPr lang="en-US" sz="2400" i="1" dirty="0" smtClean="0">
              <a:latin typeface="+mj-lt"/>
              <a:cs typeface="Calibri" panose="020F0502020204030204" pitchFamily="34" charset="0"/>
            </a:endParaRPr>
          </a:p>
          <a:p>
            <a:pPr marL="0" indent="0">
              <a:buNone/>
            </a:pPr>
            <a:r>
              <a:rPr lang="en-US" sz="2400" i="1" dirty="0" smtClean="0">
                <a:latin typeface="+mj-lt"/>
                <a:cs typeface="Calibri" panose="020F0502020204030204" pitchFamily="34" charset="0"/>
              </a:rPr>
              <a:t>3.1 : Thu </a:t>
            </a:r>
            <a:r>
              <a:rPr lang="en-US" sz="2400" i="1" dirty="0" err="1" smtClean="0">
                <a:latin typeface="+mj-lt"/>
                <a:cs typeface="Calibri" panose="020F0502020204030204" pitchFamily="34" charset="0"/>
              </a:rPr>
              <a:t>thập</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yêu</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cầu</a:t>
            </a:r>
            <a:endParaRPr lang="en-US" sz="2400" i="1" dirty="0" smtClean="0">
              <a:latin typeface="+mj-lt"/>
              <a:cs typeface="Calibri" panose="020F0502020204030204" pitchFamily="34" charset="0"/>
            </a:endParaRPr>
          </a:p>
          <a:p>
            <a:pPr marL="0" indent="0">
              <a:buNone/>
            </a:pPr>
            <a:endParaRPr lang="en-US" sz="2400" dirty="0">
              <a:latin typeface="+mj-lt"/>
              <a:cs typeface="Calibri" panose="020F0502020204030204" pitchFamily="34" charset="0"/>
            </a:endParaRPr>
          </a:p>
          <a:p>
            <a:pPr marL="0" indent="0">
              <a:buNone/>
            </a:pPr>
            <a:r>
              <a:rPr lang="en-US" sz="2400" dirty="0" err="1" smtClean="0">
                <a:latin typeface="+mj-lt"/>
                <a:cs typeface="Calibri" panose="020F0502020204030204" pitchFamily="34" charset="0"/>
              </a:rPr>
              <a:t>Với</a:t>
            </a:r>
            <a:r>
              <a:rPr lang="en-US" sz="2400" dirty="0" smtClean="0">
                <a:latin typeface="+mj-lt"/>
                <a:cs typeface="Calibri" panose="020F0502020204030204" pitchFamily="34" charset="0"/>
              </a:rPr>
              <a:t> web-site </a:t>
            </a:r>
            <a:r>
              <a:rPr lang="en-US" sz="2400" dirty="0" err="1" smtClean="0">
                <a:latin typeface="+mj-lt"/>
                <a:cs typeface="Calibri" panose="020F0502020204030204" pitchFamily="34" charset="0"/>
              </a:rPr>
              <a:t>này</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chúng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em</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hướng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đến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những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cửa</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hàng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kinh</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doanh</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hoặc</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các</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đại</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lý</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bán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lẻ</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với</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các</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chức</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năng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cơ</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bản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cần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có</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của</a:t>
            </a:r>
            <a:r>
              <a:rPr lang="en-US" sz="2400" dirty="0" smtClean="0">
                <a:latin typeface="+mj-lt"/>
                <a:cs typeface="Calibri" panose="020F0502020204030204" pitchFamily="34" charset="0"/>
              </a:rPr>
              <a:t> 1 web-site </a:t>
            </a:r>
            <a:r>
              <a:rPr lang="en-US" sz="2400" dirty="0" err="1" smtClean="0">
                <a:latin typeface="+mj-lt"/>
                <a:cs typeface="Calibri" panose="020F0502020204030204" pitchFamily="34" charset="0"/>
              </a:rPr>
              <a:t>bán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hàng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giúp</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họ</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có</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thể</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có</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một</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trang</a:t>
            </a:r>
            <a:r>
              <a:rPr lang="en-US" sz="2400" dirty="0" smtClean="0">
                <a:latin typeface="+mj-lt"/>
                <a:cs typeface="Calibri" panose="020F0502020204030204" pitchFamily="34" charset="0"/>
              </a:rPr>
              <a:t> web </a:t>
            </a:r>
            <a:r>
              <a:rPr lang="en-US" sz="2400" dirty="0" err="1" smtClean="0">
                <a:latin typeface="+mj-lt"/>
                <a:cs typeface="Calibri" panose="020F0502020204030204" pitchFamily="34" charset="0"/>
              </a:rPr>
              <a:t>riêng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của</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họ</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đáp</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ứng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tiêu</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chí</a:t>
            </a:r>
            <a:r>
              <a:rPr lang="en-US" sz="2400" dirty="0" smtClean="0">
                <a:latin typeface="+mj-lt"/>
                <a:cs typeface="Calibri" panose="020F0502020204030204" pitchFamily="34" charset="0"/>
              </a:rPr>
              <a:t> :  </a:t>
            </a:r>
            <a:r>
              <a:rPr lang="en-US" sz="2400" dirty="0" err="1" smtClean="0">
                <a:latin typeface="+mj-lt"/>
                <a:cs typeface="Calibri" panose="020F0502020204030204" pitchFamily="34" charset="0"/>
              </a:rPr>
              <a:t>ngon</a:t>
            </a:r>
            <a:r>
              <a:rPr lang="en-US" sz="2400" dirty="0" smtClean="0">
                <a:latin typeface="+mj-lt"/>
                <a:cs typeface="Calibri" panose="020F0502020204030204" pitchFamily="34" charset="0"/>
              </a:rPr>
              <a:t> , </a:t>
            </a:r>
            <a:r>
              <a:rPr lang="en-US" sz="2400" dirty="0" err="1" smtClean="0">
                <a:latin typeface="+mj-lt"/>
                <a:cs typeface="Calibri" panose="020F0502020204030204" pitchFamily="34" charset="0"/>
              </a:rPr>
              <a:t>bổ</a:t>
            </a:r>
            <a:r>
              <a:rPr lang="en-US" sz="2400" dirty="0" smtClean="0">
                <a:latin typeface="+mj-lt"/>
                <a:cs typeface="Calibri" panose="020F0502020204030204" pitchFamily="34" charset="0"/>
              </a:rPr>
              <a:t> , </a:t>
            </a:r>
            <a:r>
              <a:rPr lang="en-US" sz="2400" dirty="0" err="1" smtClean="0">
                <a:latin typeface="+mj-lt"/>
                <a:cs typeface="Calibri" panose="020F0502020204030204" pitchFamily="34" charset="0"/>
              </a:rPr>
              <a:t>rẻ</a:t>
            </a:r>
            <a:endParaRPr lang="en-US" sz="2400" dirty="0" smtClean="0">
              <a:latin typeface="+mj-lt"/>
              <a:cs typeface="Calibri" panose="020F0502020204030204" pitchFamily="34" charset="0"/>
            </a:endParaRPr>
          </a:p>
        </p:txBody>
      </p:sp>
    </p:spTree>
    <p:extLst>
      <p:ext uri="{BB962C8B-B14F-4D97-AF65-F5344CB8AC3E}">
        <p14:creationId xmlns:p14="http://schemas.microsoft.com/office/powerpoint/2010/main" val="662531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0822"/>
            <a:ext cx="10515600" cy="5836141"/>
          </a:xfrm>
        </p:spPr>
        <p:txBody>
          <a:bodyPr>
            <a:normAutofit/>
          </a:bodyPr>
          <a:lstStyle/>
          <a:p>
            <a:pPr marL="0" indent="0">
              <a:buNone/>
            </a:pPr>
            <a:endParaRPr lang="en-US" sz="2400" dirty="0" smtClean="0">
              <a:latin typeface="+mj-lt"/>
              <a:cs typeface="Calibri" panose="020F0502020204030204" pitchFamily="34" charset="0"/>
            </a:endParaRPr>
          </a:p>
          <a:p>
            <a:pPr marL="0" indent="0">
              <a:buNone/>
            </a:pPr>
            <a:r>
              <a:rPr lang="en-US" sz="2400" i="1" dirty="0" smtClean="0">
                <a:latin typeface="+mj-lt"/>
                <a:cs typeface="Calibri" panose="020F0502020204030204" pitchFamily="34" charset="0"/>
              </a:rPr>
              <a:t>3.2 : </a:t>
            </a:r>
            <a:r>
              <a:rPr lang="en-US" sz="2400" i="1" dirty="0" err="1" smtClean="0">
                <a:latin typeface="+mj-lt"/>
                <a:cs typeface="Calibri" panose="020F0502020204030204" pitchFamily="34" charset="0"/>
              </a:rPr>
              <a:t>Phân</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tích</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yêu</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cầu</a:t>
            </a:r>
            <a:endParaRPr lang="en-US" sz="2400" i="1" dirty="0" smtClean="0">
              <a:latin typeface="+mj-lt"/>
              <a:cs typeface="Calibri" panose="020F0502020204030204" pitchFamily="34" charset="0"/>
            </a:endParaRPr>
          </a:p>
          <a:p>
            <a:pPr marL="0" indent="0">
              <a:buNone/>
            </a:pPr>
            <a:r>
              <a:rPr lang="en-US" sz="2400" dirty="0">
                <a:latin typeface="+mj-lt"/>
                <a:cs typeface="Calibri" panose="020F0502020204030204" pitchFamily="34" charset="0"/>
              </a:rPr>
              <a:t>+ </a:t>
            </a:r>
            <a:r>
              <a:rPr lang="en-US" sz="2400" dirty="0" err="1">
                <a:latin typeface="+mj-lt"/>
                <a:cs typeface="Calibri" panose="020F0502020204030204" pitchFamily="34" charset="0"/>
              </a:rPr>
              <a:t>Với</a:t>
            </a:r>
            <a:r>
              <a:rPr lang="en-US" sz="2400" dirty="0">
                <a:latin typeface="+mj-lt"/>
                <a:cs typeface="Calibri" panose="020F0502020204030204" pitchFamily="34" charset="0"/>
              </a:rPr>
              <a:t> </a:t>
            </a:r>
            <a:r>
              <a:rPr lang="en-US" sz="2400" dirty="0" err="1">
                <a:latin typeface="+mj-lt"/>
                <a:cs typeface="Calibri" panose="020F0502020204030204" pitchFamily="34" charset="0"/>
              </a:rPr>
              <a:t>người</a:t>
            </a:r>
            <a:r>
              <a:rPr lang="en-US" sz="2400" dirty="0">
                <a:latin typeface="+mj-lt"/>
                <a:cs typeface="Calibri" panose="020F0502020204030204" pitchFamily="34" charset="0"/>
              </a:rPr>
              <a:t> </a:t>
            </a:r>
            <a:r>
              <a:rPr lang="en-US" sz="2400" dirty="0" err="1">
                <a:latin typeface="+mj-lt"/>
                <a:cs typeface="Calibri" panose="020F0502020204030204" pitchFamily="34" charset="0"/>
              </a:rPr>
              <a:t>quản</a:t>
            </a:r>
            <a:r>
              <a:rPr lang="en-US" sz="2400" dirty="0">
                <a:latin typeface="+mj-lt"/>
                <a:cs typeface="Calibri" panose="020F0502020204030204" pitchFamily="34" charset="0"/>
              </a:rPr>
              <a:t> </a:t>
            </a:r>
            <a:r>
              <a:rPr lang="en-US" sz="2400" dirty="0" err="1">
                <a:latin typeface="+mj-lt"/>
                <a:cs typeface="Calibri" panose="020F0502020204030204" pitchFamily="34" charset="0"/>
              </a:rPr>
              <a:t>lý</a:t>
            </a:r>
            <a:r>
              <a:rPr lang="en-US" sz="2400" dirty="0">
                <a:latin typeface="+mj-lt"/>
                <a:cs typeface="Calibri" panose="020F0502020204030204" pitchFamily="34" charset="0"/>
              </a:rPr>
              <a:t> </a:t>
            </a:r>
          </a:p>
          <a:p>
            <a:pPr lvl="1">
              <a:buFontTx/>
              <a:buChar char="-"/>
            </a:pPr>
            <a:r>
              <a:rPr lang="en-US" dirty="0" err="1">
                <a:latin typeface="+mj-lt"/>
                <a:cs typeface="Calibri" panose="020F0502020204030204" pitchFamily="34" charset="0"/>
              </a:rPr>
              <a:t>Có</a:t>
            </a:r>
            <a:r>
              <a:rPr lang="en-US" dirty="0">
                <a:latin typeface="+mj-lt"/>
                <a:cs typeface="Calibri" panose="020F0502020204030204" pitchFamily="34" charset="0"/>
              </a:rPr>
              <a:t> </a:t>
            </a:r>
            <a:r>
              <a:rPr lang="en-US" dirty="0" err="1">
                <a:latin typeface="+mj-lt"/>
                <a:cs typeface="Calibri" panose="020F0502020204030204" pitchFamily="34" charset="0"/>
              </a:rPr>
              <a:t>khả</a:t>
            </a:r>
            <a:r>
              <a:rPr lang="en-US" dirty="0">
                <a:latin typeface="+mj-lt"/>
                <a:cs typeface="Calibri" panose="020F0502020204030204" pitchFamily="34" charset="0"/>
              </a:rPr>
              <a:t> </a:t>
            </a:r>
            <a:r>
              <a:rPr lang="en-US" dirty="0" err="1">
                <a:latin typeface="+mj-lt"/>
                <a:cs typeface="Calibri" panose="020F0502020204030204" pitchFamily="34" charset="0"/>
              </a:rPr>
              <a:t>năng</a:t>
            </a:r>
            <a:r>
              <a:rPr lang="en-US" dirty="0">
                <a:latin typeface="+mj-lt"/>
                <a:cs typeface="Calibri" panose="020F0502020204030204" pitchFamily="34" charset="0"/>
              </a:rPr>
              <a:t> </a:t>
            </a:r>
            <a:r>
              <a:rPr lang="en-US" dirty="0" err="1">
                <a:latin typeface="+mj-lt"/>
                <a:cs typeface="Calibri" panose="020F0502020204030204" pitchFamily="34" charset="0"/>
              </a:rPr>
              <a:t>quản</a:t>
            </a:r>
            <a:r>
              <a:rPr lang="en-US" dirty="0">
                <a:latin typeface="+mj-lt"/>
                <a:cs typeface="Calibri" panose="020F0502020204030204" pitchFamily="34" charset="0"/>
              </a:rPr>
              <a:t> </a:t>
            </a:r>
            <a:r>
              <a:rPr lang="en-US" dirty="0" err="1">
                <a:latin typeface="+mj-lt"/>
                <a:cs typeface="Calibri" panose="020F0502020204030204" pitchFamily="34" charset="0"/>
              </a:rPr>
              <a:t>lý</a:t>
            </a:r>
            <a:r>
              <a:rPr lang="en-US" dirty="0">
                <a:latin typeface="+mj-lt"/>
                <a:cs typeface="Calibri" panose="020F0502020204030204" pitchFamily="34" charset="0"/>
              </a:rPr>
              <a:t> </a:t>
            </a:r>
            <a:r>
              <a:rPr lang="en-US" dirty="0" err="1">
                <a:latin typeface="+mj-lt"/>
                <a:cs typeface="Calibri" panose="020F0502020204030204" pitchFamily="34" charset="0"/>
              </a:rPr>
              <a:t>danh</a:t>
            </a:r>
            <a:r>
              <a:rPr lang="en-US" dirty="0">
                <a:latin typeface="+mj-lt"/>
                <a:cs typeface="Calibri" panose="020F0502020204030204" pitchFamily="34" charset="0"/>
              </a:rPr>
              <a:t> </a:t>
            </a:r>
            <a:r>
              <a:rPr lang="en-US" dirty="0" err="1">
                <a:latin typeface="+mj-lt"/>
                <a:cs typeface="Calibri" panose="020F0502020204030204" pitchFamily="34" charset="0"/>
              </a:rPr>
              <a:t>sách</a:t>
            </a:r>
            <a:r>
              <a:rPr lang="en-US" dirty="0">
                <a:latin typeface="+mj-lt"/>
                <a:cs typeface="Calibri" panose="020F0502020204030204" pitchFamily="34" charset="0"/>
              </a:rPr>
              <a:t> </a:t>
            </a:r>
            <a:r>
              <a:rPr lang="en-US" dirty="0" err="1">
                <a:latin typeface="+mj-lt"/>
                <a:cs typeface="Calibri" panose="020F0502020204030204" pitchFamily="34" charset="0"/>
              </a:rPr>
              <a:t>mặt</a:t>
            </a:r>
            <a:r>
              <a:rPr lang="en-US" dirty="0">
                <a:latin typeface="+mj-lt"/>
                <a:cs typeface="Calibri" panose="020F0502020204030204" pitchFamily="34" charset="0"/>
              </a:rPr>
              <a:t> </a:t>
            </a:r>
            <a:r>
              <a:rPr lang="en-US" dirty="0" err="1">
                <a:latin typeface="+mj-lt"/>
                <a:cs typeface="Calibri" panose="020F0502020204030204" pitchFamily="34" charset="0"/>
              </a:rPr>
              <a:t>hàng</a:t>
            </a:r>
            <a:r>
              <a:rPr lang="en-US" dirty="0">
                <a:latin typeface="+mj-lt"/>
                <a:cs typeface="Calibri" panose="020F0502020204030204" pitchFamily="34" charset="0"/>
              </a:rPr>
              <a:t> </a:t>
            </a:r>
            <a:r>
              <a:rPr lang="en-US" dirty="0" err="1">
                <a:latin typeface="+mj-lt"/>
                <a:cs typeface="Calibri" panose="020F0502020204030204" pitchFamily="34" charset="0"/>
              </a:rPr>
              <a:t>trên</a:t>
            </a:r>
            <a:r>
              <a:rPr lang="en-US" dirty="0">
                <a:latin typeface="+mj-lt"/>
                <a:cs typeface="Calibri" panose="020F0502020204030204" pitchFamily="34" charset="0"/>
              </a:rPr>
              <a:t> database</a:t>
            </a:r>
          </a:p>
          <a:p>
            <a:pPr lvl="1">
              <a:buFontTx/>
              <a:buChar char="-"/>
            </a:pPr>
            <a:r>
              <a:rPr lang="en-US" dirty="0" err="1">
                <a:latin typeface="+mj-lt"/>
                <a:cs typeface="Calibri" panose="020F0502020204030204" pitchFamily="34" charset="0"/>
              </a:rPr>
              <a:t>Có</a:t>
            </a:r>
            <a:r>
              <a:rPr lang="en-US" dirty="0">
                <a:latin typeface="+mj-lt"/>
                <a:cs typeface="Calibri" panose="020F0502020204030204" pitchFamily="34" charset="0"/>
              </a:rPr>
              <a:t> </a:t>
            </a:r>
            <a:r>
              <a:rPr lang="en-US" dirty="0" err="1">
                <a:latin typeface="+mj-lt"/>
                <a:cs typeface="Calibri" panose="020F0502020204030204" pitchFamily="34" charset="0"/>
              </a:rPr>
              <a:t>chức</a:t>
            </a:r>
            <a:r>
              <a:rPr lang="en-US" dirty="0">
                <a:latin typeface="+mj-lt"/>
                <a:cs typeface="Calibri" panose="020F0502020204030204" pitchFamily="34" charset="0"/>
              </a:rPr>
              <a:t> </a:t>
            </a:r>
            <a:r>
              <a:rPr lang="en-US" dirty="0" err="1">
                <a:latin typeface="+mj-lt"/>
                <a:cs typeface="Calibri" panose="020F0502020204030204" pitchFamily="34" charset="0"/>
              </a:rPr>
              <a:t>năng</a:t>
            </a:r>
            <a:r>
              <a:rPr lang="en-US" dirty="0">
                <a:latin typeface="+mj-lt"/>
                <a:cs typeface="Calibri" panose="020F0502020204030204" pitchFamily="34" charset="0"/>
              </a:rPr>
              <a:t> </a:t>
            </a:r>
            <a:r>
              <a:rPr lang="en-US" dirty="0" err="1">
                <a:latin typeface="+mj-lt"/>
                <a:cs typeface="Calibri" panose="020F0502020204030204" pitchFamily="34" charset="0"/>
              </a:rPr>
              <a:t>tìm</a:t>
            </a:r>
            <a:r>
              <a:rPr lang="en-US" dirty="0">
                <a:latin typeface="+mj-lt"/>
                <a:cs typeface="Calibri" panose="020F0502020204030204" pitchFamily="34" charset="0"/>
              </a:rPr>
              <a:t> </a:t>
            </a:r>
            <a:r>
              <a:rPr lang="en-US" dirty="0" err="1">
                <a:latin typeface="+mj-lt"/>
                <a:cs typeface="Calibri" panose="020F0502020204030204" pitchFamily="34" charset="0"/>
              </a:rPr>
              <a:t>kiếm</a:t>
            </a:r>
            <a:r>
              <a:rPr lang="en-US" dirty="0">
                <a:latin typeface="+mj-lt"/>
                <a:cs typeface="Calibri" panose="020F0502020204030204" pitchFamily="34" charset="0"/>
              </a:rPr>
              <a:t> </a:t>
            </a:r>
            <a:r>
              <a:rPr lang="en-US" dirty="0" err="1">
                <a:latin typeface="+mj-lt"/>
                <a:cs typeface="Calibri" panose="020F0502020204030204" pitchFamily="34" charset="0"/>
              </a:rPr>
              <a:t>các</a:t>
            </a:r>
            <a:r>
              <a:rPr lang="en-US" dirty="0">
                <a:latin typeface="+mj-lt"/>
                <a:cs typeface="Calibri" panose="020F0502020204030204" pitchFamily="34" charset="0"/>
              </a:rPr>
              <a:t> </a:t>
            </a:r>
            <a:r>
              <a:rPr lang="en-US" dirty="0" err="1">
                <a:latin typeface="+mj-lt"/>
                <a:cs typeface="Calibri" panose="020F0502020204030204" pitchFamily="34" charset="0"/>
              </a:rPr>
              <a:t>sản</a:t>
            </a:r>
            <a:r>
              <a:rPr lang="en-US" dirty="0">
                <a:latin typeface="+mj-lt"/>
                <a:cs typeface="Calibri" panose="020F0502020204030204" pitchFamily="34" charset="0"/>
              </a:rPr>
              <a:t> </a:t>
            </a:r>
            <a:r>
              <a:rPr lang="en-US" dirty="0" err="1">
                <a:latin typeface="+mj-lt"/>
                <a:cs typeface="Calibri" panose="020F0502020204030204" pitchFamily="34" charset="0"/>
              </a:rPr>
              <a:t>phẩm</a:t>
            </a:r>
            <a:endParaRPr lang="en-US" dirty="0">
              <a:latin typeface="+mj-lt"/>
              <a:cs typeface="Calibri" panose="020F0502020204030204" pitchFamily="34" charset="0"/>
            </a:endParaRPr>
          </a:p>
          <a:p>
            <a:pPr lvl="1">
              <a:buFontTx/>
              <a:buChar char="-"/>
            </a:pPr>
            <a:r>
              <a:rPr lang="en-US" dirty="0" err="1">
                <a:latin typeface="+mj-lt"/>
                <a:cs typeface="Calibri" panose="020F0502020204030204" pitchFamily="34" charset="0"/>
              </a:rPr>
              <a:t>Quản</a:t>
            </a:r>
            <a:r>
              <a:rPr lang="en-US" dirty="0">
                <a:latin typeface="+mj-lt"/>
                <a:cs typeface="Calibri" panose="020F0502020204030204" pitchFamily="34" charset="0"/>
              </a:rPr>
              <a:t> </a:t>
            </a:r>
            <a:r>
              <a:rPr lang="en-US" dirty="0" err="1">
                <a:latin typeface="+mj-lt"/>
                <a:cs typeface="Calibri" panose="020F0502020204030204" pitchFamily="34" charset="0"/>
              </a:rPr>
              <a:t>lý</a:t>
            </a:r>
            <a:r>
              <a:rPr lang="en-US" dirty="0">
                <a:latin typeface="+mj-lt"/>
                <a:cs typeface="Calibri" panose="020F0502020204030204" pitchFamily="34" charset="0"/>
              </a:rPr>
              <a:t> </a:t>
            </a:r>
            <a:r>
              <a:rPr lang="en-US" dirty="0" err="1">
                <a:latin typeface="+mj-lt"/>
                <a:cs typeface="Calibri" panose="020F0502020204030204" pitchFamily="34" charset="0"/>
              </a:rPr>
              <a:t>giỏ</a:t>
            </a:r>
            <a:r>
              <a:rPr lang="en-US" dirty="0">
                <a:latin typeface="+mj-lt"/>
                <a:cs typeface="Calibri" panose="020F0502020204030204" pitchFamily="34" charset="0"/>
              </a:rPr>
              <a:t> </a:t>
            </a:r>
            <a:r>
              <a:rPr lang="en-US" dirty="0" err="1">
                <a:latin typeface="+mj-lt"/>
                <a:cs typeface="Calibri" panose="020F0502020204030204" pitchFamily="34" charset="0"/>
              </a:rPr>
              <a:t>hàng</a:t>
            </a:r>
            <a:r>
              <a:rPr lang="en-US" dirty="0">
                <a:latin typeface="+mj-lt"/>
                <a:cs typeface="Calibri" panose="020F0502020204030204" pitchFamily="34" charset="0"/>
              </a:rPr>
              <a:t> </a:t>
            </a:r>
            <a:r>
              <a:rPr lang="en-US" dirty="0" err="1">
                <a:latin typeface="+mj-lt"/>
                <a:cs typeface="Calibri" panose="020F0502020204030204" pitchFamily="34" charset="0"/>
              </a:rPr>
              <a:t>của</a:t>
            </a:r>
            <a:r>
              <a:rPr lang="en-US" dirty="0">
                <a:latin typeface="+mj-lt"/>
                <a:cs typeface="Calibri" panose="020F0502020204030204" pitchFamily="34" charset="0"/>
              </a:rPr>
              <a:t> </a:t>
            </a:r>
            <a:r>
              <a:rPr lang="en-US" dirty="0" err="1">
                <a:latin typeface="+mj-lt"/>
                <a:cs typeface="Calibri" panose="020F0502020204030204" pitchFamily="34" charset="0"/>
              </a:rPr>
              <a:t>khách</a:t>
            </a:r>
            <a:r>
              <a:rPr lang="en-US" dirty="0">
                <a:latin typeface="+mj-lt"/>
                <a:cs typeface="Calibri" panose="020F0502020204030204" pitchFamily="34" charset="0"/>
              </a:rPr>
              <a:t> </a:t>
            </a:r>
            <a:r>
              <a:rPr lang="en-US" dirty="0" err="1">
                <a:latin typeface="+mj-lt"/>
                <a:cs typeface="Calibri" panose="020F0502020204030204" pitchFamily="34" charset="0"/>
              </a:rPr>
              <a:t>hàng</a:t>
            </a:r>
            <a:endParaRPr lang="en-US" dirty="0">
              <a:latin typeface="+mj-lt"/>
              <a:cs typeface="Calibri" panose="020F0502020204030204" pitchFamily="34" charset="0"/>
            </a:endParaRPr>
          </a:p>
          <a:p>
            <a:pPr marL="457200" lvl="1" indent="0">
              <a:buNone/>
            </a:pPr>
            <a:endParaRPr lang="en-US" dirty="0">
              <a:latin typeface="+mj-lt"/>
              <a:cs typeface="Calibri" panose="020F0502020204030204" pitchFamily="34" charset="0"/>
            </a:endParaRPr>
          </a:p>
          <a:p>
            <a:pPr marL="0" indent="0">
              <a:buNone/>
            </a:pPr>
            <a:r>
              <a:rPr lang="en-US" sz="2400" dirty="0">
                <a:latin typeface="+mj-lt"/>
                <a:cs typeface="Calibri" panose="020F0502020204030204" pitchFamily="34" charset="0"/>
              </a:rPr>
              <a:t> + </a:t>
            </a:r>
            <a:r>
              <a:rPr lang="en-US" sz="2400" dirty="0" err="1">
                <a:latin typeface="+mj-lt"/>
                <a:cs typeface="Calibri" panose="020F0502020204030204" pitchFamily="34" charset="0"/>
              </a:rPr>
              <a:t>Với</a:t>
            </a:r>
            <a:r>
              <a:rPr lang="en-US" sz="2400" dirty="0">
                <a:latin typeface="+mj-lt"/>
                <a:cs typeface="Calibri" panose="020F0502020204030204" pitchFamily="34" charset="0"/>
              </a:rPr>
              <a:t> </a:t>
            </a:r>
            <a:r>
              <a:rPr lang="en-US" sz="2400" dirty="0" err="1">
                <a:latin typeface="+mj-lt"/>
                <a:cs typeface="Calibri" panose="020F0502020204030204" pitchFamily="34" charset="0"/>
              </a:rPr>
              <a:t>người</a:t>
            </a:r>
            <a:r>
              <a:rPr lang="en-US" sz="2400" dirty="0">
                <a:latin typeface="+mj-lt"/>
                <a:cs typeface="Calibri" panose="020F0502020204030204" pitchFamily="34" charset="0"/>
              </a:rPr>
              <a:t> </a:t>
            </a:r>
            <a:r>
              <a:rPr lang="en-US" sz="2400" dirty="0" err="1">
                <a:latin typeface="+mj-lt"/>
                <a:cs typeface="Calibri" panose="020F0502020204030204" pitchFamily="34" charset="0"/>
              </a:rPr>
              <a:t>tiêu</a:t>
            </a:r>
            <a:r>
              <a:rPr lang="en-US" sz="2400" dirty="0">
                <a:latin typeface="+mj-lt"/>
                <a:cs typeface="Calibri" panose="020F0502020204030204" pitchFamily="34" charset="0"/>
              </a:rPr>
              <a:t> </a:t>
            </a:r>
            <a:r>
              <a:rPr lang="en-US" sz="2400" dirty="0" err="1">
                <a:latin typeface="+mj-lt"/>
                <a:cs typeface="Calibri" panose="020F0502020204030204" pitchFamily="34" charset="0"/>
              </a:rPr>
              <a:t>dùng</a:t>
            </a:r>
            <a:r>
              <a:rPr lang="en-US" sz="2400" dirty="0">
                <a:latin typeface="+mj-lt"/>
                <a:cs typeface="Calibri" panose="020F0502020204030204" pitchFamily="34" charset="0"/>
              </a:rPr>
              <a:t> </a:t>
            </a:r>
          </a:p>
          <a:p>
            <a:pPr lvl="1">
              <a:buFontTx/>
              <a:buChar char="-"/>
            </a:pPr>
            <a:r>
              <a:rPr lang="en-US" dirty="0" err="1">
                <a:latin typeface="+mj-lt"/>
                <a:cs typeface="Calibri" panose="020F0502020204030204" pitchFamily="34" charset="0"/>
              </a:rPr>
              <a:t>Thêm</a:t>
            </a:r>
            <a:r>
              <a:rPr lang="en-US" dirty="0">
                <a:latin typeface="+mj-lt"/>
                <a:cs typeface="Calibri" panose="020F0502020204030204" pitchFamily="34" charset="0"/>
              </a:rPr>
              <a:t> </a:t>
            </a:r>
            <a:r>
              <a:rPr lang="en-US" dirty="0" err="1">
                <a:latin typeface="+mj-lt"/>
                <a:cs typeface="Calibri" panose="020F0502020204030204" pitchFamily="34" charset="0"/>
              </a:rPr>
              <a:t>những</a:t>
            </a:r>
            <a:r>
              <a:rPr lang="en-US" dirty="0">
                <a:latin typeface="+mj-lt"/>
                <a:cs typeface="Calibri" panose="020F0502020204030204" pitchFamily="34" charset="0"/>
              </a:rPr>
              <a:t> </a:t>
            </a:r>
            <a:r>
              <a:rPr lang="en-US" dirty="0" err="1">
                <a:latin typeface="+mj-lt"/>
                <a:cs typeface="Calibri" panose="020F0502020204030204" pitchFamily="34" charset="0"/>
              </a:rPr>
              <a:t>món</a:t>
            </a:r>
            <a:r>
              <a:rPr lang="en-US" dirty="0">
                <a:latin typeface="+mj-lt"/>
                <a:cs typeface="Calibri" panose="020F0502020204030204" pitchFamily="34" charset="0"/>
              </a:rPr>
              <a:t> </a:t>
            </a:r>
            <a:r>
              <a:rPr lang="en-US" dirty="0" err="1">
                <a:latin typeface="+mj-lt"/>
                <a:cs typeface="Calibri" panose="020F0502020204030204" pitchFamily="34" charset="0"/>
              </a:rPr>
              <a:t>đồ</a:t>
            </a:r>
            <a:r>
              <a:rPr lang="en-US" dirty="0">
                <a:latin typeface="+mj-lt"/>
                <a:cs typeface="Calibri" panose="020F0502020204030204" pitchFamily="34" charset="0"/>
              </a:rPr>
              <a:t> </a:t>
            </a:r>
            <a:r>
              <a:rPr lang="en-US" dirty="0" err="1">
                <a:latin typeface="+mj-lt"/>
                <a:cs typeface="Calibri" panose="020F0502020204030204" pitchFamily="34" charset="0"/>
              </a:rPr>
              <a:t>muốn</a:t>
            </a:r>
            <a:r>
              <a:rPr lang="en-US" dirty="0">
                <a:latin typeface="+mj-lt"/>
                <a:cs typeface="Calibri" panose="020F0502020204030204" pitchFamily="34" charset="0"/>
              </a:rPr>
              <a:t> </a:t>
            </a:r>
            <a:r>
              <a:rPr lang="en-US" dirty="0" err="1">
                <a:latin typeface="+mj-lt"/>
                <a:cs typeface="Calibri" panose="020F0502020204030204" pitchFamily="34" charset="0"/>
              </a:rPr>
              <a:t>mua</a:t>
            </a:r>
            <a:r>
              <a:rPr lang="en-US" dirty="0">
                <a:latin typeface="+mj-lt"/>
                <a:cs typeface="Calibri" panose="020F0502020204030204" pitchFamily="34" charset="0"/>
              </a:rPr>
              <a:t> </a:t>
            </a:r>
            <a:r>
              <a:rPr lang="en-US" dirty="0" err="1">
                <a:latin typeface="+mj-lt"/>
                <a:cs typeface="Calibri" panose="020F0502020204030204" pitchFamily="34" charset="0"/>
              </a:rPr>
              <a:t>vào</a:t>
            </a:r>
            <a:r>
              <a:rPr lang="en-US" dirty="0">
                <a:latin typeface="+mj-lt"/>
                <a:cs typeface="Calibri" panose="020F0502020204030204" pitchFamily="34" charset="0"/>
              </a:rPr>
              <a:t> </a:t>
            </a:r>
            <a:r>
              <a:rPr lang="en-US" dirty="0" err="1">
                <a:latin typeface="+mj-lt"/>
                <a:cs typeface="Calibri" panose="020F0502020204030204" pitchFamily="34" charset="0"/>
              </a:rPr>
              <a:t>giỏ</a:t>
            </a:r>
            <a:r>
              <a:rPr lang="en-US" dirty="0">
                <a:latin typeface="+mj-lt"/>
                <a:cs typeface="Calibri" panose="020F0502020204030204" pitchFamily="34" charset="0"/>
              </a:rPr>
              <a:t> </a:t>
            </a:r>
            <a:r>
              <a:rPr lang="en-US" dirty="0" err="1">
                <a:latin typeface="+mj-lt"/>
                <a:cs typeface="Calibri" panose="020F0502020204030204" pitchFamily="34" charset="0"/>
              </a:rPr>
              <a:t>hàng</a:t>
            </a:r>
            <a:r>
              <a:rPr lang="en-US" dirty="0">
                <a:latin typeface="+mj-lt"/>
                <a:cs typeface="Calibri" panose="020F0502020204030204" pitchFamily="34" charset="0"/>
              </a:rPr>
              <a:t> </a:t>
            </a:r>
            <a:r>
              <a:rPr lang="en-US" dirty="0" err="1">
                <a:latin typeface="+mj-lt"/>
                <a:cs typeface="Calibri" panose="020F0502020204030204" pitchFamily="34" charset="0"/>
              </a:rPr>
              <a:t>tiện</a:t>
            </a:r>
            <a:r>
              <a:rPr lang="en-US" dirty="0">
                <a:latin typeface="+mj-lt"/>
                <a:cs typeface="Calibri" panose="020F0502020204030204" pitchFamily="34" charset="0"/>
              </a:rPr>
              <a:t> </a:t>
            </a:r>
            <a:r>
              <a:rPr lang="en-US" dirty="0" err="1">
                <a:latin typeface="+mj-lt"/>
                <a:cs typeface="Calibri" panose="020F0502020204030204" pitchFamily="34" charset="0"/>
              </a:rPr>
              <a:t>lợi</a:t>
            </a:r>
            <a:endParaRPr lang="en-US" dirty="0">
              <a:latin typeface="+mj-lt"/>
              <a:cs typeface="Calibri" panose="020F0502020204030204" pitchFamily="34" charset="0"/>
            </a:endParaRPr>
          </a:p>
          <a:p>
            <a:pPr lvl="1">
              <a:buFontTx/>
              <a:buChar char="-"/>
            </a:pPr>
            <a:r>
              <a:rPr lang="en-US" dirty="0" err="1">
                <a:latin typeface="+mj-lt"/>
                <a:cs typeface="Calibri" panose="020F0502020204030204" pitchFamily="34" charset="0"/>
              </a:rPr>
              <a:t>Dễ</a:t>
            </a:r>
            <a:r>
              <a:rPr lang="en-US" dirty="0">
                <a:latin typeface="+mj-lt"/>
                <a:cs typeface="Calibri" panose="020F0502020204030204" pitchFamily="34" charset="0"/>
              </a:rPr>
              <a:t> </a:t>
            </a:r>
            <a:r>
              <a:rPr lang="en-US" dirty="0" err="1">
                <a:latin typeface="+mj-lt"/>
                <a:cs typeface="Calibri" panose="020F0502020204030204" pitchFamily="34" charset="0"/>
              </a:rPr>
              <a:t>dàng</a:t>
            </a:r>
            <a:r>
              <a:rPr lang="en-US" dirty="0">
                <a:latin typeface="+mj-lt"/>
                <a:cs typeface="Calibri" panose="020F0502020204030204" pitchFamily="34" charset="0"/>
              </a:rPr>
              <a:t> </a:t>
            </a:r>
            <a:r>
              <a:rPr lang="en-US" dirty="0" err="1">
                <a:latin typeface="+mj-lt"/>
                <a:cs typeface="Calibri" panose="020F0502020204030204" pitchFamily="34" charset="0"/>
              </a:rPr>
              <a:t>tìm</a:t>
            </a:r>
            <a:r>
              <a:rPr lang="en-US" dirty="0">
                <a:latin typeface="+mj-lt"/>
                <a:cs typeface="Calibri" panose="020F0502020204030204" pitchFamily="34" charset="0"/>
              </a:rPr>
              <a:t> </a:t>
            </a:r>
            <a:r>
              <a:rPr lang="en-US" dirty="0" err="1">
                <a:latin typeface="+mj-lt"/>
                <a:cs typeface="Calibri" panose="020F0502020204030204" pitchFamily="34" charset="0"/>
              </a:rPr>
              <a:t>ra</a:t>
            </a:r>
            <a:r>
              <a:rPr lang="en-US" dirty="0">
                <a:latin typeface="+mj-lt"/>
                <a:cs typeface="Calibri" panose="020F0502020204030204" pitchFamily="34" charset="0"/>
              </a:rPr>
              <a:t> </a:t>
            </a:r>
            <a:r>
              <a:rPr lang="en-US" dirty="0" err="1">
                <a:latin typeface="+mj-lt"/>
                <a:cs typeface="Calibri" panose="020F0502020204030204" pitchFamily="34" charset="0"/>
              </a:rPr>
              <a:t>món</a:t>
            </a:r>
            <a:r>
              <a:rPr lang="en-US" dirty="0">
                <a:latin typeface="+mj-lt"/>
                <a:cs typeface="Calibri" panose="020F0502020204030204" pitchFamily="34" charset="0"/>
              </a:rPr>
              <a:t> </a:t>
            </a:r>
            <a:r>
              <a:rPr lang="en-US" dirty="0" err="1">
                <a:latin typeface="+mj-lt"/>
                <a:cs typeface="Calibri" panose="020F0502020204030204" pitchFamily="34" charset="0"/>
              </a:rPr>
              <a:t>đồ</a:t>
            </a:r>
            <a:r>
              <a:rPr lang="en-US" dirty="0">
                <a:latin typeface="+mj-lt"/>
                <a:cs typeface="Calibri" panose="020F0502020204030204" pitchFamily="34" charset="0"/>
              </a:rPr>
              <a:t> </a:t>
            </a:r>
            <a:r>
              <a:rPr lang="en-US" dirty="0" err="1">
                <a:latin typeface="+mj-lt"/>
                <a:cs typeface="Calibri" panose="020F0502020204030204" pitchFamily="34" charset="0"/>
              </a:rPr>
              <a:t>mình</a:t>
            </a:r>
            <a:r>
              <a:rPr lang="en-US" dirty="0">
                <a:latin typeface="+mj-lt"/>
                <a:cs typeface="Calibri" panose="020F0502020204030204" pitchFamily="34" charset="0"/>
              </a:rPr>
              <a:t> </a:t>
            </a:r>
            <a:r>
              <a:rPr lang="en-US" dirty="0" err="1">
                <a:latin typeface="+mj-lt"/>
                <a:cs typeface="Calibri" panose="020F0502020204030204" pitchFamily="34" charset="0"/>
              </a:rPr>
              <a:t>muốn</a:t>
            </a:r>
            <a:r>
              <a:rPr lang="en-US" dirty="0">
                <a:latin typeface="+mj-lt"/>
                <a:cs typeface="Calibri" panose="020F0502020204030204" pitchFamily="34" charset="0"/>
              </a:rPr>
              <a:t> </a:t>
            </a:r>
            <a:r>
              <a:rPr lang="en-US" dirty="0" err="1">
                <a:latin typeface="+mj-lt"/>
                <a:cs typeface="Calibri" panose="020F0502020204030204" pitchFamily="34" charset="0"/>
              </a:rPr>
              <a:t>bằng</a:t>
            </a:r>
            <a:r>
              <a:rPr lang="en-US" dirty="0">
                <a:latin typeface="+mj-lt"/>
                <a:cs typeface="Calibri" panose="020F0502020204030204" pitchFamily="34" charset="0"/>
              </a:rPr>
              <a:t> </a:t>
            </a:r>
            <a:r>
              <a:rPr lang="en-US" dirty="0" err="1">
                <a:latin typeface="+mj-lt"/>
                <a:cs typeface="Calibri" panose="020F0502020204030204" pitchFamily="34" charset="0"/>
              </a:rPr>
              <a:t>cách</a:t>
            </a:r>
            <a:r>
              <a:rPr lang="en-US" dirty="0">
                <a:latin typeface="+mj-lt"/>
                <a:cs typeface="Calibri" panose="020F0502020204030204" pitchFamily="34" charset="0"/>
              </a:rPr>
              <a:t> </a:t>
            </a:r>
            <a:r>
              <a:rPr lang="en-US" dirty="0" err="1">
                <a:latin typeface="+mj-lt"/>
                <a:cs typeface="Calibri" panose="020F0502020204030204" pitchFamily="34" charset="0"/>
              </a:rPr>
              <a:t>gõ</a:t>
            </a:r>
            <a:r>
              <a:rPr lang="en-US" dirty="0">
                <a:latin typeface="+mj-lt"/>
                <a:cs typeface="Calibri" panose="020F0502020204030204" pitchFamily="34" charset="0"/>
              </a:rPr>
              <a:t> </a:t>
            </a:r>
            <a:r>
              <a:rPr lang="en-US" dirty="0" err="1">
                <a:latin typeface="+mj-lt"/>
                <a:cs typeface="Calibri" panose="020F0502020204030204" pitchFamily="34" charset="0"/>
              </a:rPr>
              <a:t>tên</a:t>
            </a:r>
            <a:r>
              <a:rPr lang="en-US" dirty="0">
                <a:latin typeface="+mj-lt"/>
                <a:cs typeface="Calibri" panose="020F0502020204030204" pitchFamily="34" charset="0"/>
              </a:rPr>
              <a:t> </a:t>
            </a:r>
            <a:r>
              <a:rPr lang="en-US" dirty="0" err="1">
                <a:latin typeface="+mj-lt"/>
                <a:cs typeface="Calibri" panose="020F0502020204030204" pitchFamily="34" charset="0"/>
              </a:rPr>
              <a:t>mặt</a:t>
            </a:r>
            <a:r>
              <a:rPr lang="en-US" dirty="0">
                <a:latin typeface="+mj-lt"/>
                <a:cs typeface="Calibri" panose="020F0502020204030204" pitchFamily="34" charset="0"/>
              </a:rPr>
              <a:t> </a:t>
            </a:r>
            <a:r>
              <a:rPr lang="en-US" dirty="0" err="1">
                <a:latin typeface="+mj-lt"/>
                <a:cs typeface="Calibri" panose="020F0502020204030204" pitchFamily="34" charset="0"/>
              </a:rPr>
              <a:t>hàng</a:t>
            </a:r>
            <a:r>
              <a:rPr lang="en-US" dirty="0">
                <a:latin typeface="+mj-lt"/>
                <a:cs typeface="Calibri" panose="020F0502020204030204" pitchFamily="34" charset="0"/>
              </a:rPr>
              <a:t> </a:t>
            </a:r>
            <a:endParaRPr lang="en-US" i="1" dirty="0" smtClean="0">
              <a:latin typeface="+mj-lt"/>
              <a:cs typeface="Calibri" panose="020F0502020204030204" pitchFamily="34" charset="0"/>
            </a:endParaRPr>
          </a:p>
        </p:txBody>
      </p:sp>
    </p:spTree>
    <p:extLst>
      <p:ext uri="{BB962C8B-B14F-4D97-AF65-F5344CB8AC3E}">
        <p14:creationId xmlns:p14="http://schemas.microsoft.com/office/powerpoint/2010/main" val="2382890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077" y="789708"/>
            <a:ext cx="10515600" cy="4256117"/>
          </a:xfrm>
        </p:spPr>
        <p:txBody>
          <a:bodyPr/>
          <a:lstStyle/>
          <a:p>
            <a:pPr marL="0" indent="0">
              <a:buNone/>
            </a:pPr>
            <a:r>
              <a:rPr lang="en-US" sz="2400" i="1" dirty="0" smtClean="0">
                <a:latin typeface="+mj-lt"/>
                <a:cs typeface="Calibri" panose="020F0502020204030204" pitchFamily="34" charset="0"/>
              </a:rPr>
              <a:t>3.3 : </a:t>
            </a:r>
            <a:r>
              <a:rPr lang="en-US" sz="2400" i="1" dirty="0" err="1" smtClean="0">
                <a:latin typeface="+mj-lt"/>
                <a:cs typeface="Calibri" panose="020F0502020204030204" pitchFamily="34" charset="0"/>
              </a:rPr>
              <a:t>Yêu</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cầu</a:t>
            </a:r>
            <a:r>
              <a:rPr lang="en-US" sz="2400" i="1" dirty="0" smtClean="0">
                <a:latin typeface="+mj-lt"/>
                <a:cs typeface="Calibri" panose="020F0502020204030204" pitchFamily="34" charset="0"/>
              </a:rPr>
              <a:t> phi </a:t>
            </a:r>
            <a:r>
              <a:rPr lang="en-US" sz="2400" i="1" dirty="0" err="1" smtClean="0">
                <a:latin typeface="+mj-lt"/>
                <a:cs typeface="Calibri" panose="020F0502020204030204" pitchFamily="34" charset="0"/>
              </a:rPr>
              <a:t>chức</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năng</a:t>
            </a:r>
            <a:r>
              <a:rPr lang="en-US" sz="2400" i="1" dirty="0" smtClean="0">
                <a:latin typeface="+mj-lt"/>
                <a:cs typeface="Calibri" panose="020F0502020204030204" pitchFamily="34" charset="0"/>
              </a:rPr>
              <a:t> </a:t>
            </a:r>
          </a:p>
          <a:p>
            <a:pPr marL="0" indent="0">
              <a:buNone/>
            </a:pPr>
            <a:endParaRPr lang="en-US" sz="2400" i="1" dirty="0" smtClean="0">
              <a:latin typeface="+mj-lt"/>
              <a:cs typeface="Calibri" panose="020F0502020204030204" pitchFamily="34" charset="0"/>
            </a:endParaRPr>
          </a:p>
          <a:p>
            <a:pPr>
              <a:buFontTx/>
              <a:buChar char="-"/>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đơn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giản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dễ</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sử</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dụng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đẹp</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mắt</a:t>
            </a:r>
            <a:endParaRPr lang="en-US" sz="2400" dirty="0" smtClean="0">
              <a:latin typeface="+mj-lt"/>
              <a:cs typeface="Calibri" panose="020F0502020204030204" pitchFamily="34" charset="0"/>
            </a:endParaRPr>
          </a:p>
          <a:p>
            <a:pPr>
              <a:buFontTx/>
              <a:buChar char="-"/>
            </a:pPr>
            <a:r>
              <a:rPr lang="en-US" sz="2400" dirty="0" err="1" smtClean="0">
                <a:latin typeface="+mj-lt"/>
                <a:cs typeface="Calibri" panose="020F0502020204030204" pitchFamily="34" charset="0"/>
              </a:rPr>
              <a:t>Có</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tính</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khả</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mở</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rộng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nếu</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cần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nâng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cấp</a:t>
            </a:r>
            <a:endParaRPr lang="en-US" sz="2400" dirty="0" smtClean="0">
              <a:latin typeface="+mj-lt"/>
              <a:cs typeface="Calibri" panose="020F0502020204030204" pitchFamily="34" charset="0"/>
            </a:endParaRPr>
          </a:p>
          <a:p>
            <a:pPr>
              <a:buFontTx/>
              <a:buChar char="-"/>
            </a:pPr>
            <a:r>
              <a:rPr lang="en-US" sz="2400" dirty="0" err="1" smtClean="0">
                <a:latin typeface="+mj-lt"/>
                <a:cs typeface="Calibri" panose="020F0502020204030204" pitchFamily="34" charset="0"/>
              </a:rPr>
              <a:t>Tương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thích</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được</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với</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các</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nền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tảng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khác</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nhau</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máy</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tính</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thoại</a:t>
            </a:r>
            <a:r>
              <a:rPr lang="en-US" sz="2400" dirty="0" smtClean="0">
                <a:latin typeface="+mj-lt"/>
                <a:cs typeface="Calibri" panose="020F0502020204030204" pitchFamily="34" charset="0"/>
              </a:rPr>
              <a:t>)</a:t>
            </a:r>
          </a:p>
          <a:p>
            <a:pPr marL="0" indent="0">
              <a:buNone/>
            </a:pPr>
            <a:endParaRPr lang="en-US" dirty="0" smtClean="0">
              <a:latin typeface="+mj-lt"/>
            </a:endParaRPr>
          </a:p>
          <a:p>
            <a:pPr marL="0" indent="0">
              <a:buNone/>
            </a:pPr>
            <a:endParaRPr lang="en-US" dirty="0" smtClean="0">
              <a:latin typeface="+mj-lt"/>
            </a:endParaRPr>
          </a:p>
        </p:txBody>
      </p:sp>
    </p:spTree>
    <p:extLst>
      <p:ext uri="{BB962C8B-B14F-4D97-AF65-F5344CB8AC3E}">
        <p14:creationId xmlns:p14="http://schemas.microsoft.com/office/powerpoint/2010/main" val="3652461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err="1" smtClean="0"/>
              <a:t>tổng</a:t>
            </a:r>
            <a:r>
              <a:rPr lang="en-US" dirty="0" smtClean="0"/>
              <a:t> </a:t>
            </a:r>
            <a:r>
              <a:rPr lang="en-US" dirty="0" err="1" smtClean="0"/>
              <a:t>quan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22475" y="1825625"/>
            <a:ext cx="5747050" cy="4351338"/>
          </a:xfrm>
        </p:spPr>
      </p:pic>
    </p:spTree>
    <p:extLst>
      <p:ext uri="{BB962C8B-B14F-4D97-AF65-F5344CB8AC3E}">
        <p14:creationId xmlns:p14="http://schemas.microsoft.com/office/powerpoint/2010/main" val="137348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err="1" smtClean="0"/>
              <a:t>khách</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9938" y="1690688"/>
            <a:ext cx="4232123" cy="4351338"/>
          </a:xfrm>
        </p:spPr>
      </p:pic>
    </p:spTree>
    <p:extLst>
      <p:ext uri="{BB962C8B-B14F-4D97-AF65-F5344CB8AC3E}">
        <p14:creationId xmlns:p14="http://schemas.microsoft.com/office/powerpoint/2010/main" val="1674037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admin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1313" y="1825625"/>
            <a:ext cx="4809373" cy="4351338"/>
          </a:xfrm>
        </p:spPr>
      </p:pic>
    </p:spTree>
    <p:extLst>
      <p:ext uri="{BB962C8B-B14F-4D97-AF65-F5344CB8AC3E}">
        <p14:creationId xmlns:p14="http://schemas.microsoft.com/office/powerpoint/2010/main" val="1739059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620"/>
            <a:ext cx="10515600" cy="728979"/>
          </a:xfrm>
        </p:spPr>
        <p:txBody>
          <a:bodyPr>
            <a:normAutofit fontScale="90000"/>
          </a:bodyPr>
          <a:lstStyle/>
          <a:p>
            <a:pPr algn="ctr"/>
            <a:r>
              <a:rPr lang="en-US" sz="4000" b="1" dirty="0" err="1" smtClean="0">
                <a:solidFill>
                  <a:srgbClr val="0070C0"/>
                </a:solidFill>
              </a:rPr>
              <a:t>Chương</a:t>
            </a:r>
            <a:r>
              <a:rPr lang="en-US" sz="4000" b="1" dirty="0" smtClean="0">
                <a:solidFill>
                  <a:srgbClr val="0070C0"/>
                </a:solidFill>
              </a:rPr>
              <a:t> 4 : </a:t>
            </a:r>
            <a:r>
              <a:rPr lang="en-US" sz="4000" b="1" dirty="0" err="1" smtClean="0">
                <a:solidFill>
                  <a:srgbClr val="0070C0"/>
                </a:solidFill>
              </a:rPr>
              <a:t>Mô</a:t>
            </a:r>
            <a:r>
              <a:rPr lang="en-US" sz="4000" b="1" dirty="0" smtClean="0">
                <a:solidFill>
                  <a:srgbClr val="0070C0"/>
                </a:solidFill>
              </a:rPr>
              <a:t> </a:t>
            </a:r>
            <a:r>
              <a:rPr lang="en-US" sz="4000" b="1" dirty="0" err="1" smtClean="0">
                <a:solidFill>
                  <a:srgbClr val="0070C0"/>
                </a:solidFill>
              </a:rPr>
              <a:t>tả</a:t>
            </a:r>
            <a:r>
              <a:rPr lang="en-US" sz="4000" b="1" dirty="0" smtClean="0">
                <a:solidFill>
                  <a:srgbClr val="0070C0"/>
                </a:solidFill>
              </a:rPr>
              <a:t> </a:t>
            </a:r>
            <a:r>
              <a:rPr lang="en-US" sz="4000" b="1" dirty="0" err="1" smtClean="0">
                <a:solidFill>
                  <a:srgbClr val="0070C0"/>
                </a:solidFill>
              </a:rPr>
              <a:t>cài</a:t>
            </a:r>
            <a:r>
              <a:rPr lang="en-US" sz="4000" b="1" dirty="0" smtClean="0">
                <a:solidFill>
                  <a:srgbClr val="0070C0"/>
                </a:solidFill>
              </a:rPr>
              <a:t> </a:t>
            </a:r>
            <a:r>
              <a:rPr lang="en-US" sz="4000" b="1" dirty="0" err="1" smtClean="0">
                <a:solidFill>
                  <a:srgbClr val="0070C0"/>
                </a:solidFill>
              </a:rPr>
              <a:t>đặt</a:t>
            </a:r>
            <a:r>
              <a:rPr lang="en-US" sz="4000" b="1" dirty="0" smtClean="0">
                <a:solidFill>
                  <a:srgbClr val="0070C0"/>
                </a:solidFill>
              </a:rPr>
              <a:t> </a:t>
            </a:r>
            <a:r>
              <a:rPr lang="en-US" sz="4000" b="1" dirty="0" err="1" smtClean="0">
                <a:solidFill>
                  <a:srgbClr val="0070C0"/>
                </a:solidFill>
              </a:rPr>
              <a:t>và</a:t>
            </a:r>
            <a:r>
              <a:rPr lang="en-US" sz="4000" b="1" dirty="0" smtClean="0">
                <a:solidFill>
                  <a:srgbClr val="0070C0"/>
                </a:solidFill>
              </a:rPr>
              <a:t> </a:t>
            </a:r>
            <a:r>
              <a:rPr lang="en-US" sz="4000" b="1" dirty="0" err="1" smtClean="0">
                <a:solidFill>
                  <a:srgbClr val="0070C0"/>
                </a:solidFill>
              </a:rPr>
              <a:t>quá</a:t>
            </a:r>
            <a:r>
              <a:rPr lang="en-US" sz="4000" b="1" dirty="0" smtClean="0">
                <a:solidFill>
                  <a:srgbClr val="0070C0"/>
                </a:solidFill>
              </a:rPr>
              <a:t> </a:t>
            </a:r>
            <a:r>
              <a:rPr lang="en-US" sz="4000" b="1" dirty="0" err="1" smtClean="0">
                <a:solidFill>
                  <a:srgbClr val="0070C0"/>
                </a:solidFill>
              </a:rPr>
              <a:t>trình</a:t>
            </a:r>
            <a:r>
              <a:rPr lang="en-US" sz="4000" b="1" dirty="0" smtClean="0">
                <a:solidFill>
                  <a:srgbClr val="0070C0"/>
                </a:solidFill>
              </a:rPr>
              <a:t> </a:t>
            </a:r>
            <a:r>
              <a:rPr lang="en-US" sz="4000" b="1" dirty="0" err="1" smtClean="0">
                <a:solidFill>
                  <a:srgbClr val="0070C0"/>
                </a:solidFill>
              </a:rPr>
              <a:t>phát</a:t>
            </a:r>
            <a:r>
              <a:rPr lang="en-US" sz="4000" b="1" dirty="0" smtClean="0">
                <a:solidFill>
                  <a:srgbClr val="0070C0"/>
                </a:solidFill>
              </a:rPr>
              <a:t> </a:t>
            </a:r>
            <a:r>
              <a:rPr lang="en-US" sz="4000" b="1" dirty="0" err="1" smtClean="0">
                <a:solidFill>
                  <a:srgbClr val="0070C0"/>
                </a:solidFill>
              </a:rPr>
              <a:t>triển</a:t>
            </a:r>
            <a:r>
              <a:rPr lang="en-US" sz="4000" b="1" dirty="0" smtClean="0">
                <a:solidFill>
                  <a:srgbClr val="0070C0"/>
                </a:solidFill>
              </a:rPr>
              <a:t> </a:t>
            </a:r>
            <a:endParaRPr lang="en-US" sz="4000" b="1" dirty="0">
              <a:solidFill>
                <a:srgbClr val="0070C0"/>
              </a:solidFill>
            </a:endParaRPr>
          </a:p>
        </p:txBody>
      </p:sp>
      <p:sp>
        <p:nvSpPr>
          <p:cNvPr id="6" name="Content Placeholder 5"/>
          <p:cNvSpPr>
            <a:spLocks noGrp="1"/>
          </p:cNvSpPr>
          <p:nvPr>
            <p:ph idx="1"/>
          </p:nvPr>
        </p:nvSpPr>
        <p:spPr>
          <a:xfrm>
            <a:off x="838200" y="894599"/>
            <a:ext cx="10515600" cy="4351338"/>
          </a:xfrm>
        </p:spPr>
        <p:txBody>
          <a:bodyPr/>
          <a:lstStyle/>
          <a:p>
            <a:pPr marL="0" indent="0">
              <a:buNone/>
            </a:pPr>
            <a:r>
              <a:rPr lang="en-US" sz="2400" dirty="0" smtClean="0">
                <a:latin typeface="+mj-lt"/>
                <a:cs typeface="Calibri" panose="020F0502020204030204" pitchFamily="34" charset="0"/>
              </a:rPr>
              <a:t>- </a:t>
            </a:r>
            <a:r>
              <a:rPr lang="vi-VN" sz="2400" dirty="0" smtClean="0">
                <a:latin typeface="+mj-lt"/>
                <a:cs typeface="Calibri" panose="020F0502020204030204" pitchFamily="34" charset="0"/>
              </a:rPr>
              <a:t>Để </a:t>
            </a:r>
            <a:r>
              <a:rPr lang="vi-VN" sz="2400" dirty="0">
                <a:latin typeface="+mj-lt"/>
                <a:cs typeface="Calibri" panose="020F0502020204030204" pitchFamily="34" charset="0"/>
              </a:rPr>
              <a:t>xây dựng và thực hiện yêu cầu bài toán, hệ thống được tách ra làm 2 thành phần, đó </a:t>
            </a:r>
            <a:r>
              <a:rPr lang="vi-VN" sz="2400" dirty="0" smtClean="0">
                <a:latin typeface="+mj-lt"/>
                <a:cs typeface="Calibri" panose="020F0502020204030204" pitchFamily="34" charset="0"/>
              </a:rPr>
              <a:t>là</a:t>
            </a:r>
            <a:r>
              <a:rPr lang="en-US" sz="2400" dirty="0" smtClean="0">
                <a:latin typeface="+mj-lt"/>
                <a:cs typeface="Calibri" panose="020F0502020204030204" pitchFamily="34" charset="0"/>
              </a:rPr>
              <a:t> </a:t>
            </a:r>
            <a:r>
              <a:rPr lang="vi-VN" sz="2400" dirty="0" smtClean="0">
                <a:latin typeface="+mj-lt"/>
                <a:cs typeface="Calibri" panose="020F0502020204030204" pitchFamily="34" charset="0"/>
              </a:rPr>
              <a:t>phần </a:t>
            </a:r>
            <a:r>
              <a:rPr lang="vi-VN" sz="2400" dirty="0">
                <a:latin typeface="+mj-lt"/>
                <a:cs typeface="Calibri" panose="020F0502020204030204" pitchFamily="34" charset="0"/>
              </a:rPr>
              <a:t>client và phần server. Bên client sử dụng </a:t>
            </a:r>
            <a:r>
              <a:rPr lang="en-US" sz="2400" dirty="0" smtClean="0">
                <a:latin typeface="+mj-lt"/>
                <a:cs typeface="Calibri" panose="020F0502020204030204" pitchFamily="34" charset="0"/>
              </a:rPr>
              <a:t>Angular</a:t>
            </a:r>
            <a:r>
              <a:rPr lang="vi-VN" sz="2400" dirty="0" smtClean="0">
                <a:latin typeface="+mj-lt"/>
                <a:cs typeface="Calibri" panose="020F0502020204030204" pitchFamily="34" charset="0"/>
              </a:rPr>
              <a:t>. </a:t>
            </a:r>
            <a:r>
              <a:rPr lang="vi-VN" sz="2400" dirty="0">
                <a:latin typeface="+mj-lt"/>
                <a:cs typeface="Calibri" panose="020F0502020204030204" pitchFamily="34" charset="0"/>
              </a:rPr>
              <a:t>Bên server sử dụng Node.js và hệ quản trị cơ sở dữ liệu </a:t>
            </a:r>
            <a:r>
              <a:rPr lang="en-US" sz="2400" dirty="0" smtClean="0">
                <a:latin typeface="+mj-lt"/>
                <a:cs typeface="Calibri" panose="020F0502020204030204" pitchFamily="34" charset="0"/>
              </a:rPr>
              <a:t>MySQL</a:t>
            </a:r>
          </a:p>
          <a:p>
            <a:pPr marL="0" indent="0">
              <a:buNone/>
            </a:pPr>
            <a:r>
              <a:rPr lang="en-US" sz="2400" i="1" dirty="0" smtClean="0">
                <a:latin typeface="+mj-lt"/>
                <a:cs typeface="Calibri" panose="020F0502020204030204" pitchFamily="34" charset="0"/>
              </a:rPr>
              <a:t>4.1.1 : </a:t>
            </a:r>
            <a:r>
              <a:rPr lang="en-US" sz="2400" i="1" dirty="0" err="1" smtClean="0">
                <a:latin typeface="+mj-lt"/>
                <a:cs typeface="Calibri" panose="020F0502020204030204" pitchFamily="34" charset="0"/>
              </a:rPr>
              <a:t>Cấu</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trúc</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thư</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mục</a:t>
            </a:r>
            <a:r>
              <a:rPr lang="en-US" sz="2400" i="1" dirty="0" smtClean="0">
                <a:latin typeface="+mj-lt"/>
                <a:cs typeface="Calibri" panose="020F0502020204030204" pitchFamily="34" charset="0"/>
              </a:rPr>
              <a:t> server</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94053515"/>
              </p:ext>
            </p:extLst>
          </p:nvPr>
        </p:nvGraphicFramePr>
        <p:xfrm>
          <a:off x="838200" y="2830582"/>
          <a:ext cx="10515600" cy="3045066"/>
        </p:xfrm>
        <a:graphic>
          <a:graphicData uri="http://schemas.openxmlformats.org/drawingml/2006/table">
            <a:tbl>
              <a:tblPr bandRow="1">
                <a:tableStyleId>{5C22544A-7EE6-4342-B048-85BDC9FD1C3A}</a:tableStyleId>
              </a:tblPr>
              <a:tblGrid>
                <a:gridCol w="2295698">
                  <a:extLst>
                    <a:ext uri="{9D8B030D-6E8A-4147-A177-3AD203B41FA5}">
                      <a16:colId xmlns="" xmlns:a16="http://schemas.microsoft.com/office/drawing/2014/main" val="2818298323"/>
                    </a:ext>
                  </a:extLst>
                </a:gridCol>
                <a:gridCol w="8219902">
                  <a:extLst>
                    <a:ext uri="{9D8B030D-6E8A-4147-A177-3AD203B41FA5}">
                      <a16:colId xmlns="" xmlns:a16="http://schemas.microsoft.com/office/drawing/2014/main" val="824461136"/>
                    </a:ext>
                  </a:extLst>
                </a:gridCol>
              </a:tblGrid>
              <a:tr h="507511">
                <a:tc>
                  <a:txBody>
                    <a:bodyPr/>
                    <a:lstStyle/>
                    <a:p>
                      <a:r>
                        <a:rPr lang="en-US" dirty="0" smtClean="0"/>
                        <a:t>controllers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Các</a:t>
                      </a:r>
                      <a:r>
                        <a:rPr lang="en-US" baseline="0" dirty="0" smtClean="0"/>
                        <a:t> </a:t>
                      </a:r>
                      <a:r>
                        <a:rPr lang="en-US" baseline="0" dirty="0" err="1" smtClean="0"/>
                        <a:t>hàm</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các</a:t>
                      </a:r>
                      <a:r>
                        <a:rPr lang="en-US" baseline="0" dirty="0" smtClean="0"/>
                        <a:t> route </a:t>
                      </a:r>
                      <a:r>
                        <a:rPr lang="en-US" baseline="0" dirty="0" err="1" smtClean="0"/>
                        <a:t>khác</a:t>
                      </a:r>
                      <a:r>
                        <a:rPr lang="en-US" baseline="0" dirty="0" smtClean="0"/>
                        <a:t> </a:t>
                      </a:r>
                      <a:r>
                        <a:rPr lang="en-US" baseline="0" dirty="0" err="1" smtClean="0"/>
                        <a:t>nhau</a:t>
                      </a:r>
                      <a:endParaRPr lang="en-US" dirty="0" smtClean="0"/>
                    </a:p>
                  </a:txBody>
                  <a:tcPr/>
                </a:tc>
                <a:extLst>
                  <a:ext uri="{0D108BD9-81ED-4DB2-BD59-A6C34878D82A}">
                    <a16:rowId xmlns="" xmlns:a16="http://schemas.microsoft.com/office/drawing/2014/main" val="2425767302"/>
                  </a:ext>
                </a:extLst>
              </a:tr>
              <a:tr h="507511">
                <a:tc>
                  <a:txBody>
                    <a:bodyPr/>
                    <a:lstStyle/>
                    <a:p>
                      <a:r>
                        <a:rPr lang="en-US" dirty="0" smtClean="0"/>
                        <a:t>public</a:t>
                      </a:r>
                      <a:endParaRPr lang="en-US" dirty="0"/>
                    </a:p>
                  </a:txBody>
                  <a:tcPr/>
                </a:tc>
                <a:tc>
                  <a:txBody>
                    <a:bodyPr/>
                    <a:lstStyle/>
                    <a:p>
                      <a:r>
                        <a:rPr lang="en-US" dirty="0" err="1" smtClean="0"/>
                        <a:t>Các</a:t>
                      </a:r>
                      <a:r>
                        <a:rPr lang="en-US" baseline="0" dirty="0" smtClean="0"/>
                        <a:t> file </a:t>
                      </a:r>
                      <a:r>
                        <a:rPr lang="en-US" baseline="0" dirty="0" err="1" smtClean="0"/>
                        <a:t>tĩnh</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endParaRPr lang="en-US" dirty="0"/>
                    </a:p>
                  </a:txBody>
                  <a:tcPr/>
                </a:tc>
                <a:extLst>
                  <a:ext uri="{0D108BD9-81ED-4DB2-BD59-A6C34878D82A}">
                    <a16:rowId xmlns="" xmlns:a16="http://schemas.microsoft.com/office/drawing/2014/main" val="1323536167"/>
                  </a:ext>
                </a:extLst>
              </a:tr>
              <a:tr h="507511">
                <a:tc>
                  <a:txBody>
                    <a:bodyPr/>
                    <a:lstStyle/>
                    <a:p>
                      <a:r>
                        <a:rPr lang="en-US" dirty="0" smtClean="0"/>
                        <a:t>routes</a:t>
                      </a:r>
                      <a:endParaRPr lang="en-US" dirty="0"/>
                    </a:p>
                  </a:txBody>
                  <a:tcPr/>
                </a:tc>
                <a:tc>
                  <a:txBody>
                    <a:bodyPr/>
                    <a:lstStyle/>
                    <a:p>
                      <a:r>
                        <a:rPr lang="en-US" dirty="0" err="1" smtClean="0"/>
                        <a:t>Khai</a:t>
                      </a:r>
                      <a:r>
                        <a:rPr lang="en-US" baseline="0" dirty="0" smtClean="0"/>
                        <a:t> </a:t>
                      </a:r>
                      <a:r>
                        <a:rPr lang="en-US" baseline="0" dirty="0" err="1" smtClean="0"/>
                        <a:t>báo</a:t>
                      </a:r>
                      <a:r>
                        <a:rPr lang="en-US" baseline="0" dirty="0" smtClean="0"/>
                        <a:t> </a:t>
                      </a:r>
                      <a:r>
                        <a:rPr lang="en-US" baseline="0" dirty="0" err="1" smtClean="0"/>
                        <a:t>các</a:t>
                      </a:r>
                      <a:r>
                        <a:rPr lang="en-US" baseline="0" dirty="0" smtClean="0"/>
                        <a:t> router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smtClean="0"/>
                        <a:t>web-site</a:t>
                      </a:r>
                      <a:endParaRPr lang="en-US" dirty="0"/>
                    </a:p>
                  </a:txBody>
                  <a:tcPr/>
                </a:tc>
                <a:extLst>
                  <a:ext uri="{0D108BD9-81ED-4DB2-BD59-A6C34878D82A}">
                    <a16:rowId xmlns="" xmlns:a16="http://schemas.microsoft.com/office/drawing/2014/main" val="1291578656"/>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models/database.js</a:t>
                      </a:r>
                    </a:p>
                  </a:txBody>
                  <a:tcPr/>
                </a:tc>
                <a:tc>
                  <a:txBody>
                    <a:bodyPr/>
                    <a:lstStyle/>
                    <a:p>
                      <a:r>
                        <a:rPr lang="en-US"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dữ</a:t>
                      </a:r>
                      <a:r>
                        <a:rPr lang="en-US" baseline="0" dirty="0" smtClean="0"/>
                        <a:t> </a:t>
                      </a:r>
                      <a:r>
                        <a:rPr lang="en-US" baseline="0" dirty="0" err="1" smtClean="0"/>
                        <a:t>liệu</a:t>
                      </a:r>
                      <a:endParaRPr lang="en-US" dirty="0"/>
                    </a:p>
                  </a:txBody>
                  <a:tcPr/>
                </a:tc>
                <a:extLst>
                  <a:ext uri="{0D108BD9-81ED-4DB2-BD59-A6C34878D82A}">
                    <a16:rowId xmlns="" xmlns:a16="http://schemas.microsoft.com/office/drawing/2014/main" val="1795830490"/>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app.js</a:t>
                      </a:r>
                    </a:p>
                  </a:txBody>
                  <a:tcPr/>
                </a:tc>
                <a:tc>
                  <a:txBody>
                    <a:bodyPr/>
                    <a:lstStyle/>
                    <a:p>
                      <a:r>
                        <a:rPr lang="en-US"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chính</a:t>
                      </a:r>
                      <a:r>
                        <a:rPr lang="en-US" baseline="0" dirty="0" smtClean="0"/>
                        <a:t> server </a:t>
                      </a:r>
                      <a:r>
                        <a:rPr lang="en-US" baseline="0" dirty="0" err="1" smtClean="0"/>
                        <a:t>như</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database, </a:t>
                      </a:r>
                      <a:r>
                        <a:rPr lang="en-US" baseline="0" dirty="0" err="1" smtClean="0"/>
                        <a:t>gọi</a:t>
                      </a:r>
                      <a:r>
                        <a:rPr lang="en-US" baseline="0" dirty="0" smtClean="0"/>
                        <a:t> route</a:t>
                      </a:r>
                      <a:endParaRPr lang="en-US" dirty="0"/>
                    </a:p>
                  </a:txBody>
                  <a:tcPr/>
                </a:tc>
                <a:extLst>
                  <a:ext uri="{0D108BD9-81ED-4DB2-BD59-A6C34878D82A}">
                    <a16:rowId xmlns="" xmlns:a16="http://schemas.microsoft.com/office/drawing/2014/main" val="3960582500"/>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Các</a:t>
                      </a:r>
                      <a:r>
                        <a:rPr lang="en-US" baseline="0" dirty="0" smtClean="0"/>
                        <a:t> file </a:t>
                      </a:r>
                      <a:r>
                        <a:rPr lang="en-US" baseline="0" dirty="0" err="1" smtClean="0"/>
                        <a:t>còn</a:t>
                      </a:r>
                      <a:r>
                        <a:rPr lang="en-US" baseline="0" dirty="0" smtClean="0"/>
                        <a:t> </a:t>
                      </a:r>
                      <a:r>
                        <a:rPr lang="en-US" baseline="0" dirty="0" err="1" smtClean="0"/>
                        <a:t>lại</a:t>
                      </a:r>
                      <a:endParaRPr lang="en-US" dirty="0" smtClean="0"/>
                    </a:p>
                  </a:txBody>
                  <a:tcPr/>
                </a:tc>
                <a:tc>
                  <a:txBody>
                    <a:bodyPr/>
                    <a:lstStyle/>
                    <a:p>
                      <a:r>
                        <a:rPr lang="en-US" dirty="0" err="1" smtClean="0"/>
                        <a:t>Các</a:t>
                      </a:r>
                      <a:r>
                        <a:rPr lang="en-US" baseline="0" dirty="0" smtClean="0"/>
                        <a:t> module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server</a:t>
                      </a:r>
                      <a:endParaRPr lang="en-US" dirty="0"/>
                    </a:p>
                  </a:txBody>
                  <a:tcPr/>
                </a:tc>
                <a:extLst>
                  <a:ext uri="{0D108BD9-81ED-4DB2-BD59-A6C34878D82A}">
                    <a16:rowId xmlns="" xmlns:a16="http://schemas.microsoft.com/office/drawing/2014/main" val="1919088050"/>
                  </a:ext>
                </a:extLst>
              </a:tr>
            </a:tbl>
          </a:graphicData>
        </a:graphic>
      </p:graphicFrame>
    </p:spTree>
    <p:extLst>
      <p:ext uri="{BB962C8B-B14F-4D97-AF65-F5344CB8AC3E}">
        <p14:creationId xmlns:p14="http://schemas.microsoft.com/office/powerpoint/2010/main" val="4012742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949"/>
            <a:ext cx="10515600" cy="5753014"/>
          </a:xfrm>
        </p:spPr>
        <p:txBody>
          <a:bodyPr>
            <a:normAutofit/>
          </a:bodyPr>
          <a:lstStyle/>
          <a:p>
            <a:pPr marL="0" indent="0">
              <a:buNone/>
            </a:pPr>
            <a:r>
              <a:rPr lang="en-US" sz="2400" i="1" dirty="0" smtClean="0">
                <a:latin typeface="+mj-lt"/>
                <a:cs typeface="Calibri" panose="020F0502020204030204" pitchFamily="34" charset="0"/>
              </a:rPr>
              <a:t>4.1.2 : </a:t>
            </a:r>
            <a:r>
              <a:rPr lang="en-US" sz="2400" i="1" dirty="0" err="1" smtClean="0">
                <a:latin typeface="+mj-lt"/>
                <a:cs typeface="Calibri" panose="020F0502020204030204" pitchFamily="34" charset="0"/>
              </a:rPr>
              <a:t>Thiết</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kế</a:t>
            </a:r>
            <a:r>
              <a:rPr lang="en-US" sz="2400" i="1" dirty="0" smtClean="0">
                <a:latin typeface="+mj-lt"/>
                <a:cs typeface="Calibri" panose="020F0502020204030204" pitchFamily="34" charset="0"/>
              </a:rPr>
              <a:t> server </a:t>
            </a:r>
          </a:p>
          <a:p>
            <a:pPr marL="0" indent="0">
              <a:buNone/>
            </a:pPr>
            <a:r>
              <a:rPr lang="en-US" sz="2400" b="1" dirty="0" smtClean="0">
                <a:latin typeface="+mj-lt"/>
                <a:cs typeface="Calibri" panose="020F0502020204030204" pitchFamily="34" charset="0"/>
              </a:rPr>
              <a:t>+ </a:t>
            </a:r>
            <a:r>
              <a:rPr lang="en-US" sz="2400" b="1" dirty="0" err="1" smtClean="0">
                <a:latin typeface="+mj-lt"/>
                <a:cs typeface="Calibri" panose="020F0502020204030204" pitchFamily="34" charset="0"/>
              </a:rPr>
              <a:t>Thiết</a:t>
            </a:r>
            <a:r>
              <a:rPr lang="en-US" sz="2400" b="1" dirty="0" smtClean="0">
                <a:latin typeface="+mj-lt"/>
                <a:cs typeface="Calibri" panose="020F0502020204030204" pitchFamily="34" charset="0"/>
              </a:rPr>
              <a:t> </a:t>
            </a:r>
            <a:r>
              <a:rPr lang="en-US" sz="2400" b="1" dirty="0" err="1" smtClean="0">
                <a:latin typeface="+mj-lt"/>
                <a:cs typeface="Calibri" panose="020F0502020204030204" pitchFamily="34" charset="0"/>
              </a:rPr>
              <a:t>kế</a:t>
            </a:r>
            <a:r>
              <a:rPr lang="en-US" sz="2400" b="1" dirty="0" smtClean="0">
                <a:latin typeface="+mj-lt"/>
                <a:cs typeface="Calibri" panose="020F0502020204030204" pitchFamily="34" charset="0"/>
              </a:rPr>
              <a:t> </a:t>
            </a:r>
            <a:r>
              <a:rPr lang="en-US" sz="2400" b="1" dirty="0" err="1" smtClean="0">
                <a:latin typeface="+mj-lt"/>
                <a:cs typeface="Calibri" panose="020F0502020204030204" pitchFamily="34" charset="0"/>
              </a:rPr>
              <a:t>cơ</a:t>
            </a:r>
            <a:r>
              <a:rPr lang="en-US" sz="2400" b="1" dirty="0" smtClean="0">
                <a:latin typeface="+mj-lt"/>
                <a:cs typeface="Calibri" panose="020F0502020204030204" pitchFamily="34" charset="0"/>
              </a:rPr>
              <a:t> </a:t>
            </a:r>
            <a:r>
              <a:rPr lang="en-US" sz="2400" b="1" dirty="0" err="1" smtClean="0">
                <a:latin typeface="+mj-lt"/>
                <a:cs typeface="Calibri" panose="020F0502020204030204" pitchFamily="34" charset="0"/>
              </a:rPr>
              <a:t>sở</a:t>
            </a:r>
            <a:r>
              <a:rPr lang="en-US" sz="2400" b="1" dirty="0" smtClean="0">
                <a:latin typeface="+mj-lt"/>
                <a:cs typeface="Calibri" panose="020F0502020204030204" pitchFamily="34" charset="0"/>
              </a:rPr>
              <a:t> </a:t>
            </a:r>
            <a:r>
              <a:rPr lang="en-US" sz="2400" b="1" dirty="0" err="1" smtClean="0">
                <a:latin typeface="+mj-lt"/>
                <a:cs typeface="Calibri" panose="020F0502020204030204" pitchFamily="34" charset="0"/>
              </a:rPr>
              <a:t>dữ</a:t>
            </a:r>
            <a:r>
              <a:rPr lang="en-US" sz="2400" b="1" dirty="0" smtClean="0">
                <a:latin typeface="+mj-lt"/>
                <a:cs typeface="Calibri" panose="020F0502020204030204" pitchFamily="34" charset="0"/>
              </a:rPr>
              <a:t> </a:t>
            </a:r>
            <a:r>
              <a:rPr lang="en-US" sz="2400" b="1" dirty="0" err="1" smtClean="0">
                <a:latin typeface="+mj-lt"/>
                <a:cs typeface="Calibri" panose="020F0502020204030204" pitchFamily="34" charset="0"/>
              </a:rPr>
              <a:t>liệu</a:t>
            </a:r>
            <a:endParaRPr lang="en-US" sz="2400" b="1" dirty="0" smtClean="0">
              <a:latin typeface="+mj-lt"/>
              <a:cs typeface="Calibri" panose="020F0502020204030204" pitchFamily="34" charset="0"/>
            </a:endParaRPr>
          </a:p>
          <a:p>
            <a:pPr marL="0" indent="0">
              <a:buNone/>
            </a:pPr>
            <a:endParaRPr lang="en-US" sz="2400" i="1" dirty="0">
              <a:latin typeface="+mj-lt"/>
              <a:cs typeface="Calibri" panose="020F0502020204030204" pitchFamily="34" charset="0"/>
            </a:endParaRPr>
          </a:p>
          <a:p>
            <a:pPr marL="0" indent="0">
              <a:buNone/>
            </a:pPr>
            <a:endParaRPr lang="en-US" sz="2400" i="1" dirty="0" smtClean="0">
              <a:latin typeface="+mj-lt"/>
              <a:cs typeface="Calibri" panose="020F0502020204030204" pitchFamily="34" charset="0"/>
            </a:endParaRPr>
          </a:p>
          <a:p>
            <a:pPr marL="0" indent="0">
              <a:buNone/>
            </a:pPr>
            <a:endParaRPr lang="en-US" sz="2400" i="1" dirty="0">
              <a:latin typeface="+mj-lt"/>
              <a:cs typeface="Calibri" panose="020F0502020204030204" pitchFamily="34" charset="0"/>
            </a:endParaRPr>
          </a:p>
          <a:p>
            <a:pPr marL="0" indent="0">
              <a:buNone/>
            </a:pPr>
            <a:endParaRPr lang="en-US" sz="2400" i="1" dirty="0" smtClean="0">
              <a:latin typeface="+mj-lt"/>
              <a:cs typeface="Calibri" panose="020F0502020204030204" pitchFamily="34" charset="0"/>
            </a:endParaRPr>
          </a:p>
          <a:p>
            <a:pPr marL="0" indent="0">
              <a:buNone/>
            </a:pPr>
            <a:r>
              <a:rPr lang="en-US" sz="2400" b="1" dirty="0" smtClean="0">
                <a:latin typeface="+mj-lt"/>
                <a:cs typeface="Calibri" panose="020F0502020204030204" pitchFamily="34" charset="0"/>
              </a:rPr>
              <a:t>+users</a:t>
            </a:r>
            <a:r>
              <a:rPr lang="en-US" sz="2400" b="1" i="1" dirty="0" smtClean="0">
                <a:latin typeface="+mj-lt"/>
                <a:cs typeface="Calibri" panose="020F0502020204030204" pitchFamily="34" charset="0"/>
              </a:rPr>
              <a:t> </a:t>
            </a:r>
          </a:p>
          <a:p>
            <a:pPr marL="0" indent="0">
              <a:buNone/>
            </a:pPr>
            <a:endParaRPr lang="en-US" sz="2400" i="1" dirty="0">
              <a:latin typeface="+mj-lt"/>
              <a:cs typeface="Calibri" panose="020F0502020204030204" pitchFamily="34" charset="0"/>
            </a:endParaRPr>
          </a:p>
          <a:p>
            <a:pPr marL="0" indent="0">
              <a:buNone/>
            </a:pPr>
            <a:endParaRPr lang="en-US" sz="2400" i="1" dirty="0" smtClean="0">
              <a:latin typeface="+mj-lt"/>
              <a:cs typeface="Calibri" panose="020F0502020204030204" pitchFamily="34" charset="0"/>
            </a:endParaRPr>
          </a:p>
          <a:p>
            <a:pPr marL="0" indent="0">
              <a:buNone/>
            </a:pPr>
            <a:endParaRPr lang="en-US" sz="2400" i="1" dirty="0">
              <a:latin typeface="+mj-lt"/>
              <a:cs typeface="Calibri" panose="020F0502020204030204" pitchFamily="34" charset="0"/>
            </a:endParaRPr>
          </a:p>
          <a:p>
            <a:pPr marL="0" indent="0">
              <a:buNone/>
            </a:pPr>
            <a:endParaRPr lang="en-US" sz="2400" i="1" dirty="0" smtClean="0">
              <a:latin typeface="+mj-lt"/>
              <a:cs typeface="Calibri" panose="020F0502020204030204" pitchFamily="34" charset="0"/>
            </a:endParaRPr>
          </a:p>
          <a:p>
            <a:pPr marL="0" indent="0">
              <a:buNone/>
            </a:pPr>
            <a:endParaRPr lang="en-US" sz="2400" i="1" dirty="0" smtClean="0">
              <a:latin typeface="+mj-lt"/>
              <a:cs typeface="Calibri" panose="020F0502020204030204" pitchFamily="34" charset="0"/>
            </a:endParaRPr>
          </a:p>
          <a:p>
            <a:pPr marL="0" indent="0">
              <a:buNone/>
            </a:pPr>
            <a:endParaRPr lang="en-US" sz="2400" i="1" dirty="0">
              <a:latin typeface="+mj-lt"/>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9802632"/>
              </p:ext>
            </p:extLst>
          </p:nvPr>
        </p:nvGraphicFramePr>
        <p:xfrm>
          <a:off x="838200" y="1444376"/>
          <a:ext cx="10515602" cy="1108978"/>
        </p:xfrm>
        <a:graphic>
          <a:graphicData uri="http://schemas.openxmlformats.org/drawingml/2006/table">
            <a:tbl>
              <a:tblPr bandRow="1">
                <a:tableStyleId>{5C22544A-7EE6-4342-B048-85BDC9FD1C3A}</a:tableStyleId>
              </a:tblPr>
              <a:tblGrid>
                <a:gridCol w="2669771">
                  <a:extLst>
                    <a:ext uri="{9D8B030D-6E8A-4147-A177-3AD203B41FA5}">
                      <a16:colId xmlns="" xmlns:a16="http://schemas.microsoft.com/office/drawing/2014/main" val="1588828018"/>
                    </a:ext>
                  </a:extLst>
                </a:gridCol>
                <a:gridCol w="7845831">
                  <a:extLst>
                    <a:ext uri="{9D8B030D-6E8A-4147-A177-3AD203B41FA5}">
                      <a16:colId xmlns="" xmlns:a16="http://schemas.microsoft.com/office/drawing/2014/main" val="643302361"/>
                    </a:ext>
                  </a:extLst>
                </a:gridCol>
              </a:tblGrid>
              <a:tr h="367298">
                <a:tc>
                  <a:txBody>
                    <a:bodyPr/>
                    <a:lstStyle/>
                    <a:p>
                      <a:r>
                        <a:rPr lang="en-US" sz="1800" i="0" kern="1200" dirty="0" smtClean="0">
                          <a:solidFill>
                            <a:schemeClr val="dk1"/>
                          </a:solidFill>
                          <a:latin typeface="+mn-lt"/>
                          <a:ea typeface="+mn-ea"/>
                          <a:cs typeface="Calibri" panose="020F0502020204030204" pitchFamily="34" charset="0"/>
                        </a:rPr>
                        <a:t>users </a:t>
                      </a:r>
                      <a:endParaRPr lang="en-US" i="0" dirty="0"/>
                    </a:p>
                  </a:txBody>
                  <a:tcPr/>
                </a:tc>
                <a:tc>
                  <a:txBody>
                    <a:bodyPr/>
                    <a:lstStyle/>
                    <a:p>
                      <a:r>
                        <a:rPr lang="en-US" dirty="0" err="1" smtClean="0"/>
                        <a:t>Lư</a:t>
                      </a:r>
                      <a:r>
                        <a:rPr lang="en-US" baseline="0" dirty="0" err="1" smtClean="0"/>
                        <a:t>u</a:t>
                      </a:r>
                      <a:r>
                        <a:rPr lang="en-US" baseline="0" dirty="0" smtClean="0"/>
                        <a:t> id, </a:t>
                      </a:r>
                      <a:r>
                        <a:rPr lang="en-US" baseline="0" dirty="0" err="1" smtClean="0"/>
                        <a:t>tên</a:t>
                      </a:r>
                      <a:r>
                        <a:rPr lang="en-US" baseline="0" dirty="0" smtClean="0"/>
                        <a:t>, </a:t>
                      </a:r>
                      <a:r>
                        <a:rPr lang="en-US" baseline="0" dirty="0" err="1" smtClean="0"/>
                        <a:t>số</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mua</a:t>
                      </a:r>
                      <a:r>
                        <a:rPr lang="en-US" baseline="0" dirty="0" smtClean="0"/>
                        <a:t> </a:t>
                      </a:r>
                      <a:r>
                        <a:rPr lang="en-US" baseline="0" dirty="0" err="1" smtClean="0"/>
                        <a:t>hàng</a:t>
                      </a:r>
                      <a:endParaRPr lang="en-US" dirty="0"/>
                    </a:p>
                  </a:txBody>
                  <a:tcPr/>
                </a:tc>
                <a:extLst>
                  <a:ext uri="{0D108BD9-81ED-4DB2-BD59-A6C34878D82A}">
                    <a16:rowId xmlns="" xmlns:a16="http://schemas.microsoft.com/office/drawing/2014/main" val="3134878284"/>
                  </a:ext>
                </a:extLst>
              </a:tr>
              <a:tr h="370840">
                <a:tc>
                  <a:txBody>
                    <a:bodyPr/>
                    <a:lstStyle/>
                    <a:p>
                      <a:r>
                        <a:rPr lang="en-US" dirty="0" smtClean="0"/>
                        <a:t>orders</a:t>
                      </a:r>
                      <a:endParaRPr lang="en-US" dirty="0"/>
                    </a:p>
                  </a:txBody>
                  <a:tcPr/>
                </a:tc>
                <a:tc>
                  <a:txBody>
                    <a:bodyPr/>
                    <a:lstStyle/>
                    <a:p>
                      <a:r>
                        <a:rPr lang="en-US" dirty="0" err="1" smtClean="0"/>
                        <a:t>Lưu</a:t>
                      </a:r>
                      <a:r>
                        <a:rPr lang="en-US" baseline="0" dirty="0" smtClean="0"/>
                        <a:t> </a:t>
                      </a:r>
                      <a:r>
                        <a:rPr lang="en-US" baseline="0" dirty="0" err="1" smtClean="0"/>
                        <a:t>thông</a:t>
                      </a:r>
                      <a:r>
                        <a:rPr lang="en-US" baseline="0" dirty="0" smtClean="0"/>
                        <a:t> tin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a:t>
                      </a:r>
                      <a:r>
                        <a:rPr lang="en-US" baseline="0" dirty="0" err="1" smtClean="0"/>
                        <a:t>của</a:t>
                      </a:r>
                      <a:r>
                        <a:rPr lang="en-US" baseline="0" dirty="0" smtClean="0"/>
                        <a:t> </a:t>
                      </a:r>
                      <a:r>
                        <a:rPr lang="en-US" baseline="0" dirty="0" err="1" smtClean="0"/>
                        <a:t>khách</a:t>
                      </a:r>
                      <a:r>
                        <a:rPr lang="en-US" baseline="0" dirty="0" smtClean="0"/>
                        <a:t> (ID </a:t>
                      </a:r>
                      <a:r>
                        <a:rPr lang="en-US" baseline="0" dirty="0" err="1" smtClean="0"/>
                        <a:t>mặt</a:t>
                      </a:r>
                      <a:r>
                        <a:rPr lang="en-US" baseline="0" dirty="0" smtClean="0"/>
                        <a:t> </a:t>
                      </a:r>
                      <a:r>
                        <a:rPr lang="en-US" baseline="0" dirty="0" err="1" smtClean="0"/>
                        <a:t>hàng</a:t>
                      </a:r>
                      <a:r>
                        <a:rPr lang="en-US" baseline="0" dirty="0" smtClean="0"/>
                        <a:t>, ID </a:t>
                      </a:r>
                      <a:r>
                        <a:rPr lang="en-US" baseline="0" dirty="0" err="1" smtClean="0"/>
                        <a:t>của</a:t>
                      </a:r>
                      <a:r>
                        <a:rPr lang="en-US" baseline="0" dirty="0" smtClean="0"/>
                        <a:t> user, </a:t>
                      </a:r>
                      <a:r>
                        <a:rPr lang="en-US" baseline="0" dirty="0" err="1" smtClean="0"/>
                        <a:t>số</a:t>
                      </a:r>
                      <a:r>
                        <a:rPr lang="en-US" baseline="0" dirty="0" smtClean="0"/>
                        <a:t> </a:t>
                      </a:r>
                      <a:r>
                        <a:rPr lang="en-US" baseline="0" dirty="0" err="1" smtClean="0"/>
                        <a:t>lượng</a:t>
                      </a:r>
                      <a:r>
                        <a:rPr lang="en-US" baseline="0" dirty="0" smtClean="0"/>
                        <a:t>, …)</a:t>
                      </a:r>
                      <a:endParaRPr lang="en-US" dirty="0"/>
                    </a:p>
                  </a:txBody>
                  <a:tcPr/>
                </a:tc>
                <a:extLst>
                  <a:ext uri="{0D108BD9-81ED-4DB2-BD59-A6C34878D82A}">
                    <a16:rowId xmlns="" xmlns:a16="http://schemas.microsoft.com/office/drawing/2014/main" val="1715774084"/>
                  </a:ext>
                </a:extLst>
              </a:tr>
              <a:tr h="370840">
                <a:tc>
                  <a:txBody>
                    <a:bodyPr/>
                    <a:lstStyle/>
                    <a:p>
                      <a:r>
                        <a:rPr lang="en-US" dirty="0" smtClean="0"/>
                        <a:t>products</a:t>
                      </a:r>
                      <a:endParaRPr lang="en-US" dirty="0"/>
                    </a:p>
                  </a:txBody>
                  <a:tcPr/>
                </a:tc>
                <a:tc>
                  <a:txBody>
                    <a:bodyPr/>
                    <a:lstStyle/>
                    <a:p>
                      <a:r>
                        <a:rPr lang="en-US" dirty="0" err="1" smtClean="0"/>
                        <a:t>Thông</a:t>
                      </a:r>
                      <a:r>
                        <a:rPr lang="en-US" baseline="0" dirty="0" smtClean="0"/>
                        <a:t> tin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được</a:t>
                      </a:r>
                      <a:r>
                        <a:rPr lang="en-US" baseline="0" dirty="0" smtClean="0"/>
                        <a:t> </a:t>
                      </a:r>
                      <a:r>
                        <a:rPr lang="en-US" baseline="0" dirty="0" err="1" smtClean="0"/>
                        <a:t>bày</a:t>
                      </a:r>
                      <a:r>
                        <a:rPr lang="en-US" baseline="0" dirty="0" smtClean="0"/>
                        <a:t> </a:t>
                      </a:r>
                      <a:r>
                        <a:rPr lang="en-US" baseline="0" dirty="0" err="1" smtClean="0"/>
                        <a:t>bán</a:t>
                      </a:r>
                      <a:endParaRPr lang="en-US" dirty="0"/>
                    </a:p>
                  </a:txBody>
                  <a:tcPr/>
                </a:tc>
                <a:extLst>
                  <a:ext uri="{0D108BD9-81ED-4DB2-BD59-A6C34878D82A}">
                    <a16:rowId xmlns="" xmlns:a16="http://schemas.microsoft.com/office/drawing/2014/main" val="87367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9034435"/>
              </p:ext>
            </p:extLst>
          </p:nvPr>
        </p:nvGraphicFramePr>
        <p:xfrm>
          <a:off x="838198" y="3599563"/>
          <a:ext cx="10515602" cy="2219960"/>
        </p:xfrm>
        <a:graphic>
          <a:graphicData uri="http://schemas.openxmlformats.org/drawingml/2006/table">
            <a:tbl>
              <a:tblPr bandRow="1">
                <a:tableStyleId>{5C22544A-7EE6-4342-B048-85BDC9FD1C3A}</a:tableStyleId>
              </a:tblPr>
              <a:tblGrid>
                <a:gridCol w="2678086">
                  <a:extLst>
                    <a:ext uri="{9D8B030D-6E8A-4147-A177-3AD203B41FA5}">
                      <a16:colId xmlns="" xmlns:a16="http://schemas.microsoft.com/office/drawing/2014/main" val="1681969909"/>
                    </a:ext>
                  </a:extLst>
                </a:gridCol>
                <a:gridCol w="7837516">
                  <a:extLst>
                    <a:ext uri="{9D8B030D-6E8A-4147-A177-3AD203B41FA5}">
                      <a16:colId xmlns="" xmlns:a16="http://schemas.microsoft.com/office/drawing/2014/main" val="675335586"/>
                    </a:ext>
                  </a:extLst>
                </a:gridCol>
              </a:tblGrid>
              <a:tr h="370840">
                <a:tc>
                  <a:txBody>
                    <a:bodyPr/>
                    <a:lstStyle/>
                    <a:p>
                      <a:r>
                        <a:rPr lang="en-US" dirty="0" err="1" smtClean="0"/>
                        <a:t>userID</a:t>
                      </a:r>
                      <a:endParaRPr lang="en-US" dirty="0"/>
                    </a:p>
                  </a:txBody>
                  <a:tcPr/>
                </a:tc>
                <a:tc>
                  <a:txBody>
                    <a:bodyPr/>
                    <a:lstStyle/>
                    <a:p>
                      <a:r>
                        <a:rPr lang="en-US" dirty="0" err="1" smtClean="0"/>
                        <a:t>Mã</a:t>
                      </a:r>
                      <a:r>
                        <a:rPr lang="en-US" baseline="0" dirty="0" smtClean="0"/>
                        <a:t> </a:t>
                      </a:r>
                      <a:r>
                        <a:rPr lang="en-US" baseline="0" dirty="0" err="1" smtClean="0"/>
                        <a:t>số</a:t>
                      </a:r>
                      <a:r>
                        <a:rPr lang="en-US" baseline="0" dirty="0" smtClean="0"/>
                        <a:t> </a:t>
                      </a:r>
                      <a:r>
                        <a:rPr lang="en-US" baseline="0" dirty="0" err="1" smtClean="0"/>
                        <a:t>khách</a:t>
                      </a:r>
                      <a:r>
                        <a:rPr lang="en-US" baseline="0" dirty="0" smtClean="0"/>
                        <a:t> </a:t>
                      </a:r>
                      <a:r>
                        <a:rPr lang="en-US" baseline="0" dirty="0" err="1" smtClean="0"/>
                        <a:t>hàng</a:t>
                      </a:r>
                      <a:endParaRPr lang="en-US" dirty="0"/>
                    </a:p>
                  </a:txBody>
                  <a:tcPr/>
                </a:tc>
                <a:extLst>
                  <a:ext uri="{0D108BD9-81ED-4DB2-BD59-A6C34878D82A}">
                    <a16:rowId xmlns="" xmlns:a16="http://schemas.microsoft.com/office/drawing/2014/main" val="4076656089"/>
                  </a:ext>
                </a:extLst>
              </a:tr>
              <a:tr h="360057">
                <a:tc>
                  <a:txBody>
                    <a:bodyPr/>
                    <a:lstStyle/>
                    <a:p>
                      <a:r>
                        <a:rPr lang="en-US" dirty="0" smtClean="0"/>
                        <a:t>email</a:t>
                      </a:r>
                      <a:endParaRPr lang="en-US" dirty="0"/>
                    </a:p>
                  </a:txBody>
                  <a:tcPr/>
                </a:tc>
                <a:tc>
                  <a:txBody>
                    <a:bodyPr/>
                    <a:lstStyle/>
                    <a:p>
                      <a:r>
                        <a:rPr lang="en-US" baseline="0" dirty="0" smtClean="0"/>
                        <a:t>Email </a:t>
                      </a:r>
                      <a:r>
                        <a:rPr lang="en-US" baseline="0" dirty="0" err="1" smtClean="0"/>
                        <a:t>khách</a:t>
                      </a:r>
                      <a:r>
                        <a:rPr lang="en-US" baseline="0" dirty="0" smtClean="0"/>
                        <a:t> </a:t>
                      </a:r>
                      <a:r>
                        <a:rPr lang="en-US" baseline="0" dirty="0" err="1" smtClean="0"/>
                        <a:t>hàng</a:t>
                      </a:r>
                      <a:endParaRPr lang="en-US" dirty="0"/>
                    </a:p>
                  </a:txBody>
                  <a:tcPr/>
                </a:tc>
                <a:extLst>
                  <a:ext uri="{0D108BD9-81ED-4DB2-BD59-A6C34878D82A}">
                    <a16:rowId xmlns="" xmlns:a16="http://schemas.microsoft.com/office/drawing/2014/main" val="4277674062"/>
                  </a:ext>
                </a:extLst>
              </a:tr>
              <a:tr h="370840">
                <a:tc>
                  <a:txBody>
                    <a:bodyPr/>
                    <a:lstStyle/>
                    <a:p>
                      <a:r>
                        <a:rPr lang="en-US" dirty="0" smtClean="0"/>
                        <a:t>password</a:t>
                      </a:r>
                      <a:endParaRPr lang="en-US" dirty="0"/>
                    </a:p>
                  </a:txBody>
                  <a:tcPr/>
                </a:tc>
                <a:tc>
                  <a:txBody>
                    <a:bodyPr/>
                    <a:lstStyle/>
                    <a:p>
                      <a:r>
                        <a:rPr lang="en-US" dirty="0" err="1" smtClean="0"/>
                        <a:t>Mật</a:t>
                      </a:r>
                      <a:r>
                        <a:rPr lang="en-US" baseline="0" dirty="0" smtClean="0"/>
                        <a:t> </a:t>
                      </a:r>
                      <a:r>
                        <a:rPr lang="en-US" baseline="0" dirty="0" err="1" smtClean="0"/>
                        <a:t>khẩu</a:t>
                      </a:r>
                      <a:r>
                        <a:rPr lang="en-US" baseline="0" dirty="0" smtClean="0"/>
                        <a:t> </a:t>
                      </a:r>
                      <a:r>
                        <a:rPr lang="en-US" baseline="0" dirty="0" err="1" smtClean="0"/>
                        <a:t>khách</a:t>
                      </a:r>
                      <a:r>
                        <a:rPr lang="en-US" baseline="0" dirty="0" smtClean="0"/>
                        <a:t> </a:t>
                      </a:r>
                      <a:r>
                        <a:rPr lang="en-US" baseline="0" dirty="0" err="1" smtClean="0"/>
                        <a:t>hàng</a:t>
                      </a:r>
                      <a:endParaRPr lang="en-US" dirty="0"/>
                    </a:p>
                  </a:txBody>
                  <a:tcPr/>
                </a:tc>
                <a:extLst>
                  <a:ext uri="{0D108BD9-81ED-4DB2-BD59-A6C34878D82A}">
                    <a16:rowId xmlns="" xmlns:a16="http://schemas.microsoft.com/office/drawing/2014/main" val="4234943707"/>
                  </a:ext>
                </a:extLst>
              </a:tr>
              <a:tr h="370840">
                <a:tc>
                  <a:txBody>
                    <a:bodyPr/>
                    <a:lstStyle/>
                    <a:p>
                      <a:r>
                        <a:rPr lang="en-US" dirty="0" smtClean="0"/>
                        <a:t>name</a:t>
                      </a:r>
                      <a:endParaRPr lang="en-US" dirty="0"/>
                    </a:p>
                  </a:txBody>
                  <a:tcPr/>
                </a:tc>
                <a:tc>
                  <a:txBody>
                    <a:bodyPr/>
                    <a:lstStyle/>
                    <a:p>
                      <a:r>
                        <a:rPr lang="en-US" dirty="0" err="1" smtClean="0"/>
                        <a:t>Tên</a:t>
                      </a:r>
                      <a:r>
                        <a:rPr lang="en-US" dirty="0" smtClean="0"/>
                        <a:t> </a:t>
                      </a:r>
                      <a:r>
                        <a:rPr lang="en-US" dirty="0" err="1" smtClean="0"/>
                        <a:t>khách</a:t>
                      </a:r>
                      <a:r>
                        <a:rPr lang="en-US" dirty="0" smtClean="0"/>
                        <a:t> </a:t>
                      </a:r>
                      <a:r>
                        <a:rPr lang="en-US" dirty="0" err="1" smtClean="0"/>
                        <a:t>hàng</a:t>
                      </a:r>
                      <a:endParaRPr lang="en-US" dirty="0"/>
                    </a:p>
                  </a:txBody>
                  <a:tcPr/>
                </a:tc>
                <a:extLst>
                  <a:ext uri="{0D108BD9-81ED-4DB2-BD59-A6C34878D82A}">
                    <a16:rowId xmlns="" xmlns:a16="http://schemas.microsoft.com/office/drawing/2014/main" val="1932933697"/>
                  </a:ext>
                </a:extLst>
              </a:tr>
              <a:tr h="370840">
                <a:tc>
                  <a:txBody>
                    <a:bodyPr/>
                    <a:lstStyle/>
                    <a:p>
                      <a:r>
                        <a:rPr lang="en-US" dirty="0" smtClean="0"/>
                        <a:t>phone</a:t>
                      </a:r>
                      <a:endParaRPr lang="en-US" dirty="0"/>
                    </a:p>
                  </a:txBody>
                  <a:tcPr/>
                </a:tc>
                <a:tc>
                  <a:txBody>
                    <a:bodyPr/>
                    <a:lstStyle/>
                    <a:p>
                      <a:r>
                        <a:rPr lang="en-US" dirty="0" err="1" smtClean="0"/>
                        <a:t>Số</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a:t>
                      </a:r>
                      <a:r>
                        <a:rPr lang="en-US" baseline="0" dirty="0" err="1" smtClean="0"/>
                        <a:t>khách</a:t>
                      </a:r>
                      <a:r>
                        <a:rPr lang="en-US" baseline="0" dirty="0" smtClean="0"/>
                        <a:t> </a:t>
                      </a:r>
                      <a:r>
                        <a:rPr lang="en-US" baseline="0" dirty="0" err="1" smtClean="0"/>
                        <a:t>hàng</a:t>
                      </a:r>
                      <a:endParaRPr lang="en-US" dirty="0"/>
                    </a:p>
                  </a:txBody>
                  <a:tcPr/>
                </a:tc>
              </a:tr>
              <a:tr h="370840">
                <a:tc>
                  <a:txBody>
                    <a:bodyPr/>
                    <a:lstStyle/>
                    <a:p>
                      <a:r>
                        <a:rPr lang="en-US" dirty="0" smtClean="0"/>
                        <a:t>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Địa</a:t>
                      </a:r>
                      <a:r>
                        <a:rPr lang="en-US" dirty="0" smtClean="0"/>
                        <a:t> </a:t>
                      </a:r>
                      <a:r>
                        <a:rPr lang="en-US" dirty="0" err="1" smtClean="0"/>
                        <a:t>chỉ</a:t>
                      </a:r>
                      <a:r>
                        <a:rPr lang="en-US" baseline="0" dirty="0" smtClean="0"/>
                        <a:t> </a:t>
                      </a:r>
                      <a:r>
                        <a:rPr lang="en-US" baseline="0" dirty="0" err="1" smtClean="0"/>
                        <a:t>giao</a:t>
                      </a:r>
                      <a:r>
                        <a:rPr lang="en-US" baseline="0" dirty="0" smtClean="0"/>
                        <a:t> </a:t>
                      </a:r>
                      <a:r>
                        <a:rPr lang="en-US" baseline="0" dirty="0" err="1" smtClean="0"/>
                        <a:t>hàng</a:t>
                      </a:r>
                      <a:endParaRPr lang="en-US" dirty="0" smtClean="0"/>
                    </a:p>
                  </a:txBody>
                  <a:tcPr/>
                </a:tc>
              </a:tr>
            </a:tbl>
          </a:graphicData>
        </a:graphic>
      </p:graphicFrame>
    </p:spTree>
    <p:extLst>
      <p:ext uri="{BB962C8B-B14F-4D97-AF65-F5344CB8AC3E}">
        <p14:creationId xmlns:p14="http://schemas.microsoft.com/office/powerpoint/2010/main" val="1325637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5513"/>
            <a:ext cx="10515600" cy="5711450"/>
          </a:xfrm>
        </p:spPr>
        <p:txBody>
          <a:bodyPr/>
          <a:lstStyle/>
          <a:p>
            <a:pPr marL="0" indent="0">
              <a:buNone/>
            </a:pPr>
            <a:r>
              <a:rPr lang="en-US" b="1" dirty="0" smtClean="0"/>
              <a:t>+ orders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4406119"/>
              </p:ext>
            </p:extLst>
          </p:nvPr>
        </p:nvGraphicFramePr>
        <p:xfrm>
          <a:off x="838200" y="1380869"/>
          <a:ext cx="10515600" cy="2225040"/>
        </p:xfrm>
        <a:graphic>
          <a:graphicData uri="http://schemas.openxmlformats.org/drawingml/2006/table">
            <a:tbl>
              <a:tblPr bandRow="1">
                <a:tableStyleId>{5C22544A-7EE6-4342-B048-85BDC9FD1C3A}</a:tableStyleId>
              </a:tblPr>
              <a:tblGrid>
                <a:gridCol w="2819400">
                  <a:extLst>
                    <a:ext uri="{9D8B030D-6E8A-4147-A177-3AD203B41FA5}">
                      <a16:colId xmlns="" xmlns:a16="http://schemas.microsoft.com/office/drawing/2014/main" val="1759569335"/>
                    </a:ext>
                  </a:extLst>
                </a:gridCol>
                <a:gridCol w="7696200">
                  <a:extLst>
                    <a:ext uri="{9D8B030D-6E8A-4147-A177-3AD203B41FA5}">
                      <a16:colId xmlns="" xmlns:a16="http://schemas.microsoft.com/office/drawing/2014/main" val="3116523481"/>
                    </a:ext>
                  </a:extLst>
                </a:gridCol>
              </a:tblGrid>
              <a:tr h="370840">
                <a:tc>
                  <a:txBody>
                    <a:bodyPr/>
                    <a:lstStyle/>
                    <a:p>
                      <a:r>
                        <a:rPr lang="en-US" dirty="0" err="1" smtClean="0"/>
                        <a:t>orderCode</a:t>
                      </a:r>
                      <a:r>
                        <a:rPr lang="en-US" baseline="0" dirty="0" smtClean="0"/>
                        <a:t> </a:t>
                      </a:r>
                      <a:endParaRPr lang="en-US" dirty="0"/>
                    </a:p>
                  </a:txBody>
                  <a:tcPr/>
                </a:tc>
                <a:tc>
                  <a:txBody>
                    <a:bodyPr/>
                    <a:lstStyle/>
                    <a:p>
                      <a:r>
                        <a:rPr lang="en-US" dirty="0" err="1" smtClean="0"/>
                        <a:t>Mã</a:t>
                      </a:r>
                      <a:r>
                        <a:rPr lang="en-US" baseline="0" dirty="0" smtClean="0"/>
                        <a:t> </a:t>
                      </a:r>
                      <a:r>
                        <a:rPr lang="en-US" baseline="0" dirty="0" err="1" smtClean="0"/>
                        <a:t>đơn</a:t>
                      </a:r>
                      <a:r>
                        <a:rPr lang="en-US" baseline="0" dirty="0" smtClean="0"/>
                        <a:t> </a:t>
                      </a:r>
                      <a:r>
                        <a:rPr lang="en-US" baseline="0" dirty="0" err="1" smtClean="0"/>
                        <a:t>đặt</a:t>
                      </a:r>
                      <a:r>
                        <a:rPr lang="en-US" baseline="0" dirty="0" smtClean="0"/>
                        <a:t> </a:t>
                      </a:r>
                      <a:r>
                        <a:rPr lang="en-US" baseline="0" dirty="0" err="1" smtClean="0"/>
                        <a:t>hàng</a:t>
                      </a:r>
                      <a:endParaRPr lang="en-US" dirty="0"/>
                    </a:p>
                  </a:txBody>
                  <a:tcPr/>
                </a:tc>
                <a:extLst>
                  <a:ext uri="{0D108BD9-81ED-4DB2-BD59-A6C34878D82A}">
                    <a16:rowId xmlns="" xmlns:a16="http://schemas.microsoft.com/office/drawing/2014/main" val="263185834"/>
                  </a:ext>
                </a:extLst>
              </a:tr>
              <a:tr h="370840">
                <a:tc>
                  <a:txBody>
                    <a:bodyPr/>
                    <a:lstStyle/>
                    <a:p>
                      <a:r>
                        <a:rPr lang="en-US" dirty="0" err="1" smtClean="0"/>
                        <a:t>orderDate</a:t>
                      </a:r>
                      <a:endParaRPr lang="en-US" dirty="0"/>
                    </a:p>
                  </a:txBody>
                  <a:tcPr/>
                </a:tc>
                <a:tc>
                  <a:txBody>
                    <a:bodyPr/>
                    <a:lstStyle/>
                    <a:p>
                      <a:r>
                        <a:rPr lang="en-US" dirty="0" err="1" smtClean="0"/>
                        <a:t>Ngày</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a:t>
                      </a:r>
                      <a:endParaRPr lang="en-US" dirty="0"/>
                    </a:p>
                  </a:txBody>
                  <a:tcPr/>
                </a:tc>
                <a:extLst>
                  <a:ext uri="{0D108BD9-81ED-4DB2-BD59-A6C34878D82A}">
                    <a16:rowId xmlns="" xmlns:a16="http://schemas.microsoft.com/office/drawing/2014/main" val="1285316001"/>
                  </a:ext>
                </a:extLst>
              </a:tr>
              <a:tr h="370840">
                <a:tc>
                  <a:txBody>
                    <a:bodyPr/>
                    <a:lstStyle/>
                    <a:p>
                      <a:r>
                        <a:rPr lang="en-US" dirty="0" err="1" smtClean="0"/>
                        <a:t>userID</a:t>
                      </a:r>
                      <a:endParaRPr lang="en-US" dirty="0"/>
                    </a:p>
                  </a:txBody>
                  <a:tcPr/>
                </a:tc>
                <a:tc>
                  <a:txBody>
                    <a:bodyPr/>
                    <a:lstStyle/>
                    <a:p>
                      <a:r>
                        <a:rPr lang="en-US" dirty="0" err="1" smtClean="0"/>
                        <a:t>Mã</a:t>
                      </a:r>
                      <a:r>
                        <a:rPr lang="en-US" dirty="0" smtClean="0"/>
                        <a:t> </a:t>
                      </a:r>
                      <a:r>
                        <a:rPr lang="en-US" dirty="0" err="1" smtClean="0"/>
                        <a:t>số</a:t>
                      </a:r>
                      <a:r>
                        <a:rPr lang="en-US" baseline="0" dirty="0" smtClean="0"/>
                        <a:t> </a:t>
                      </a:r>
                      <a:r>
                        <a:rPr lang="en-US" baseline="0" dirty="0" err="1" smtClean="0"/>
                        <a:t>khách</a:t>
                      </a:r>
                      <a:r>
                        <a:rPr lang="en-US" baseline="0" dirty="0" smtClean="0"/>
                        <a:t> </a:t>
                      </a:r>
                      <a:r>
                        <a:rPr lang="en-US" baseline="0" dirty="0" err="1" smtClean="0"/>
                        <a:t>hàng</a:t>
                      </a:r>
                      <a:endParaRPr lang="en-US" dirty="0"/>
                    </a:p>
                  </a:txBody>
                  <a:tcPr/>
                </a:tc>
                <a:extLst>
                  <a:ext uri="{0D108BD9-81ED-4DB2-BD59-A6C34878D82A}">
                    <a16:rowId xmlns="" xmlns:a16="http://schemas.microsoft.com/office/drawing/2014/main" val="769934311"/>
                  </a:ext>
                </a:extLst>
              </a:tr>
              <a:tr h="370840">
                <a:tc>
                  <a:txBody>
                    <a:bodyPr/>
                    <a:lstStyle/>
                    <a:p>
                      <a:r>
                        <a:rPr lang="en-US" dirty="0" err="1" smtClean="0"/>
                        <a:t>productID</a:t>
                      </a:r>
                      <a:endParaRPr lang="en-US" dirty="0"/>
                    </a:p>
                  </a:txBody>
                  <a:tcPr/>
                </a:tc>
                <a:tc>
                  <a:txBody>
                    <a:bodyPr/>
                    <a:lstStyle/>
                    <a:p>
                      <a:r>
                        <a:rPr lang="en-US" dirty="0" err="1" smtClean="0"/>
                        <a:t>Mã</a:t>
                      </a:r>
                      <a:r>
                        <a:rPr lang="en-US" baseline="0" dirty="0" smtClean="0"/>
                        <a:t> </a:t>
                      </a:r>
                      <a:r>
                        <a:rPr lang="en-US" baseline="0" dirty="0" err="1" smtClean="0"/>
                        <a:t>số</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endParaRPr lang="en-US" dirty="0"/>
                    </a:p>
                  </a:txBody>
                  <a:tcPr/>
                </a:tc>
                <a:extLst>
                  <a:ext uri="{0D108BD9-81ED-4DB2-BD59-A6C34878D82A}">
                    <a16:rowId xmlns="" xmlns:a16="http://schemas.microsoft.com/office/drawing/2014/main" val="2450419743"/>
                  </a:ext>
                </a:extLst>
              </a:tr>
              <a:tr h="370840">
                <a:tc>
                  <a:txBody>
                    <a:bodyPr/>
                    <a:lstStyle/>
                    <a:p>
                      <a:r>
                        <a:rPr lang="en-US" dirty="0" err="1" smtClean="0"/>
                        <a:t>quantityOrdered</a:t>
                      </a:r>
                      <a:endParaRPr lang="en-US" dirty="0"/>
                    </a:p>
                  </a:txBody>
                  <a:tcPr/>
                </a:tc>
                <a:tc>
                  <a:txBody>
                    <a:bodyPr/>
                    <a:lstStyle/>
                    <a:p>
                      <a:r>
                        <a:rPr lang="en-US" dirty="0" err="1" smtClean="0"/>
                        <a:t>Số</a:t>
                      </a:r>
                      <a:r>
                        <a:rPr lang="en-US" baseline="0" dirty="0" smtClean="0"/>
                        <a:t> </a:t>
                      </a:r>
                      <a:r>
                        <a:rPr lang="en-US" baseline="0" dirty="0" err="1" smtClean="0"/>
                        <a:t>lượng</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a:t>
                      </a:r>
                      <a:endParaRPr lang="en-US" dirty="0"/>
                    </a:p>
                  </a:txBody>
                  <a:tcPr/>
                </a:tc>
                <a:extLst>
                  <a:ext uri="{0D108BD9-81ED-4DB2-BD59-A6C34878D82A}">
                    <a16:rowId xmlns="" xmlns:a16="http://schemas.microsoft.com/office/drawing/2014/main" val="3316661060"/>
                  </a:ext>
                </a:extLst>
              </a:tr>
              <a:tr h="370840">
                <a:tc>
                  <a:txBody>
                    <a:bodyPr/>
                    <a:lstStyle/>
                    <a:p>
                      <a:r>
                        <a:rPr lang="en-US" dirty="0" smtClean="0"/>
                        <a:t>status</a:t>
                      </a:r>
                      <a:endParaRPr lang="en-US" dirty="0"/>
                    </a:p>
                  </a:txBody>
                  <a:tcPr/>
                </a:tc>
                <a:tc>
                  <a:txBody>
                    <a:bodyPr/>
                    <a:lstStyle/>
                    <a:p>
                      <a:r>
                        <a:rPr lang="en-US" dirty="0" err="1" smtClean="0"/>
                        <a:t>Tình</a:t>
                      </a:r>
                      <a:r>
                        <a:rPr lang="en-US" baseline="0" dirty="0" smtClean="0"/>
                        <a:t> </a:t>
                      </a:r>
                      <a:r>
                        <a:rPr lang="en-US" baseline="0" dirty="0" err="1" smtClean="0"/>
                        <a:t>trạng</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(pending – </a:t>
                      </a:r>
                      <a:r>
                        <a:rPr lang="en-US" baseline="0" dirty="0" err="1" smtClean="0"/>
                        <a:t>đang</a:t>
                      </a:r>
                      <a:r>
                        <a:rPr lang="en-US" baseline="0" dirty="0" smtClean="0"/>
                        <a:t> </a:t>
                      </a:r>
                      <a:r>
                        <a:rPr lang="en-US" baseline="0" dirty="0" err="1" smtClean="0"/>
                        <a:t>chờ</a:t>
                      </a:r>
                      <a:r>
                        <a:rPr lang="en-US" baseline="0" dirty="0" smtClean="0"/>
                        <a:t> </a:t>
                      </a:r>
                      <a:r>
                        <a:rPr lang="en-US" baseline="0" dirty="0" err="1" smtClean="0"/>
                        <a:t>hoặc</a:t>
                      </a:r>
                      <a:r>
                        <a:rPr lang="en-US" baseline="0" dirty="0" smtClean="0"/>
                        <a:t> delivered–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giao</a:t>
                      </a:r>
                      <a:r>
                        <a:rPr lang="en-US" baseline="0" dirty="0" smtClean="0"/>
                        <a:t>)</a:t>
                      </a:r>
                      <a:endParaRPr lang="en-US" dirty="0"/>
                    </a:p>
                  </a:txBody>
                  <a:tcPr/>
                </a:tc>
                <a:extLst>
                  <a:ext uri="{0D108BD9-81ED-4DB2-BD59-A6C34878D82A}">
                    <a16:rowId xmlns="" xmlns:a16="http://schemas.microsoft.com/office/drawing/2014/main" val="3037879290"/>
                  </a:ext>
                </a:extLst>
              </a:tr>
            </a:tbl>
          </a:graphicData>
        </a:graphic>
      </p:graphicFrame>
    </p:spTree>
    <p:extLst>
      <p:ext uri="{BB962C8B-B14F-4D97-AF65-F5344CB8AC3E}">
        <p14:creationId xmlns:p14="http://schemas.microsoft.com/office/powerpoint/2010/main" val="1974426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indent="0">
              <a:buNone/>
            </a:pPr>
            <a:r>
              <a:rPr lang="en-US" b="1" dirty="0" smtClean="0"/>
              <a:t>+ products</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76079435"/>
              </p:ext>
            </p:extLst>
          </p:nvPr>
        </p:nvGraphicFramePr>
        <p:xfrm>
          <a:off x="838200" y="1325711"/>
          <a:ext cx="10515600" cy="3235960"/>
        </p:xfrm>
        <a:graphic>
          <a:graphicData uri="http://schemas.openxmlformats.org/drawingml/2006/table">
            <a:tbl>
              <a:tblPr bandRow="1">
                <a:tableStyleId>{5C22544A-7EE6-4342-B048-85BDC9FD1C3A}</a:tableStyleId>
              </a:tblPr>
              <a:tblGrid>
                <a:gridCol w="4174375">
                  <a:extLst>
                    <a:ext uri="{9D8B030D-6E8A-4147-A177-3AD203B41FA5}">
                      <a16:colId xmlns="" xmlns:a16="http://schemas.microsoft.com/office/drawing/2014/main" val="1963080218"/>
                    </a:ext>
                  </a:extLst>
                </a:gridCol>
                <a:gridCol w="6341225">
                  <a:extLst>
                    <a:ext uri="{9D8B030D-6E8A-4147-A177-3AD203B41FA5}">
                      <a16:colId xmlns="" xmlns:a16="http://schemas.microsoft.com/office/drawing/2014/main" val="3485029240"/>
                    </a:ext>
                  </a:extLst>
                </a:gridCol>
              </a:tblGrid>
              <a:tr h="370840">
                <a:tc>
                  <a:txBody>
                    <a:bodyPr/>
                    <a:lstStyle/>
                    <a:p>
                      <a:r>
                        <a:rPr lang="en-US" dirty="0" err="1" smtClean="0"/>
                        <a:t>productID</a:t>
                      </a:r>
                      <a:endParaRPr lang="en-US" dirty="0"/>
                    </a:p>
                  </a:txBody>
                  <a:tcPr/>
                </a:tc>
                <a:tc>
                  <a:txBody>
                    <a:bodyPr/>
                    <a:lstStyle/>
                    <a:p>
                      <a:r>
                        <a:rPr lang="en-US" dirty="0" err="1" smtClean="0"/>
                        <a:t>Mã</a:t>
                      </a:r>
                      <a:r>
                        <a:rPr lang="en-US" baseline="0" dirty="0" smtClean="0"/>
                        <a:t> </a:t>
                      </a:r>
                      <a:r>
                        <a:rPr lang="en-US" baseline="0" dirty="0" err="1" smtClean="0"/>
                        <a:t>số</a:t>
                      </a:r>
                      <a:r>
                        <a:rPr lang="en-US" baseline="0" dirty="0" smtClean="0"/>
                        <a:t> </a:t>
                      </a:r>
                      <a:r>
                        <a:rPr lang="en-US" baseline="0" dirty="0" err="1" smtClean="0"/>
                        <a:t>sản</a:t>
                      </a:r>
                      <a:r>
                        <a:rPr lang="en-US" baseline="0" dirty="0" smtClean="0"/>
                        <a:t> </a:t>
                      </a:r>
                      <a:r>
                        <a:rPr lang="en-US" baseline="0" dirty="0" err="1" smtClean="0"/>
                        <a:t>phẩm</a:t>
                      </a:r>
                      <a:endParaRPr lang="en-US" dirty="0"/>
                    </a:p>
                  </a:txBody>
                  <a:tcPr/>
                </a:tc>
                <a:extLst>
                  <a:ext uri="{0D108BD9-81ED-4DB2-BD59-A6C34878D82A}">
                    <a16:rowId xmlns="" xmlns:a16="http://schemas.microsoft.com/office/drawing/2014/main" val="1681675876"/>
                  </a:ext>
                </a:extLst>
              </a:tr>
              <a:tr h="370840">
                <a:tc>
                  <a:txBody>
                    <a:bodyPr/>
                    <a:lstStyle/>
                    <a:p>
                      <a:r>
                        <a:rPr lang="en-US" dirty="0" err="1" smtClean="0"/>
                        <a:t>productName</a:t>
                      </a:r>
                      <a:endParaRPr lang="en-US" dirty="0"/>
                    </a:p>
                  </a:txBody>
                  <a:tcPr/>
                </a:tc>
                <a:tc>
                  <a:txBody>
                    <a:bodyPr/>
                    <a:lstStyle/>
                    <a:p>
                      <a:r>
                        <a:rPr lang="en-US" dirty="0" err="1" smtClean="0"/>
                        <a:t>Tên</a:t>
                      </a:r>
                      <a:r>
                        <a:rPr lang="en-US" baseline="0" dirty="0" smtClean="0"/>
                        <a:t> </a:t>
                      </a:r>
                      <a:r>
                        <a:rPr lang="en-US" baseline="0" dirty="0" err="1" smtClean="0"/>
                        <a:t>sản</a:t>
                      </a:r>
                      <a:r>
                        <a:rPr lang="en-US" baseline="0" dirty="0" smtClean="0"/>
                        <a:t> </a:t>
                      </a:r>
                      <a:r>
                        <a:rPr lang="en-US" baseline="0" dirty="0" err="1" smtClean="0"/>
                        <a:t>phẩm</a:t>
                      </a:r>
                      <a:endParaRPr lang="en-US" dirty="0"/>
                    </a:p>
                  </a:txBody>
                  <a:tcPr/>
                </a:tc>
                <a:extLst>
                  <a:ext uri="{0D108BD9-81ED-4DB2-BD59-A6C34878D82A}">
                    <a16:rowId xmlns="" xmlns:a16="http://schemas.microsoft.com/office/drawing/2014/main" val="3379852442"/>
                  </a:ext>
                </a:extLst>
              </a:tr>
              <a:tr h="370840">
                <a:tc>
                  <a:txBody>
                    <a:bodyPr/>
                    <a:lstStyle/>
                    <a:p>
                      <a:r>
                        <a:rPr lang="en-US" dirty="0" err="1" smtClean="0"/>
                        <a:t>productBrand</a:t>
                      </a:r>
                      <a:r>
                        <a:rPr lang="en-US" dirty="0" smtClean="0"/>
                        <a:t> </a:t>
                      </a:r>
                      <a:endParaRPr lang="en-US" dirty="0"/>
                    </a:p>
                  </a:txBody>
                  <a:tcPr/>
                </a:tc>
                <a:tc>
                  <a:txBody>
                    <a:bodyPr/>
                    <a:lstStyle/>
                    <a:p>
                      <a:r>
                        <a:rPr lang="en-US" b="0" dirty="0" err="1" smtClean="0"/>
                        <a:t>Tên</a:t>
                      </a:r>
                      <a:r>
                        <a:rPr lang="en-US" b="0" baseline="0" dirty="0" smtClean="0"/>
                        <a:t> </a:t>
                      </a:r>
                      <a:r>
                        <a:rPr lang="en-US" b="0" baseline="0" dirty="0" err="1" smtClean="0"/>
                        <a:t>thương</a:t>
                      </a:r>
                      <a:r>
                        <a:rPr lang="en-US" b="0" baseline="0" dirty="0" smtClean="0"/>
                        <a:t> </a:t>
                      </a:r>
                      <a:r>
                        <a:rPr lang="en-US" b="0" baseline="0" dirty="0" err="1" smtClean="0"/>
                        <a:t>hiệu</a:t>
                      </a:r>
                      <a:endParaRPr lang="en-US" b="0" dirty="0"/>
                    </a:p>
                  </a:txBody>
                  <a:tcPr/>
                </a:tc>
                <a:extLst>
                  <a:ext uri="{0D108BD9-81ED-4DB2-BD59-A6C34878D82A}">
                    <a16:rowId xmlns="" xmlns:a16="http://schemas.microsoft.com/office/drawing/2014/main" val="153499645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productScreen</a:t>
                      </a:r>
                      <a:r>
                        <a:rPr lang="en-US" dirty="0" smtClean="0"/>
                        <a:t>, </a:t>
                      </a:r>
                      <a:r>
                        <a:rPr lang="en-US" sz="1800" b="0" kern="1200" dirty="0" err="1" smtClean="0">
                          <a:solidFill>
                            <a:schemeClr val="dk1"/>
                          </a:solidFill>
                          <a:effectLst/>
                          <a:latin typeface="+mn-lt"/>
                          <a:ea typeface="+mn-ea"/>
                          <a:cs typeface="+mn-cs"/>
                        </a:rPr>
                        <a:t>operatingSystem</a:t>
                      </a:r>
                      <a:r>
                        <a:rPr lang="en-US" dirty="0" smtClean="0"/>
                        <a:t>, </a:t>
                      </a:r>
                      <a:r>
                        <a:rPr lang="en-US" sz="1800" b="0" kern="1200" dirty="0" smtClean="0">
                          <a:solidFill>
                            <a:schemeClr val="dk1"/>
                          </a:solidFill>
                          <a:effectLst/>
                          <a:latin typeface="+mn-lt"/>
                          <a:ea typeface="+mn-ea"/>
                          <a:cs typeface="+mn-cs"/>
                        </a:rPr>
                        <a:t>chip</a:t>
                      </a:r>
                      <a:r>
                        <a:rPr lang="en-US" dirty="0" smtClean="0"/>
                        <a:t>,</a:t>
                      </a:r>
                      <a:r>
                        <a:rPr lang="en-US" baseline="0" dirty="0" smtClean="0"/>
                        <a:t> </a:t>
                      </a:r>
                      <a:r>
                        <a:rPr lang="en-US" sz="1800" b="0" kern="1200" dirty="0" smtClean="0">
                          <a:solidFill>
                            <a:schemeClr val="dk1"/>
                          </a:solidFill>
                          <a:effectLst/>
                          <a:latin typeface="+mn-lt"/>
                          <a:ea typeface="+mn-ea"/>
                          <a:cs typeface="+mn-cs"/>
                        </a:rPr>
                        <a:t>RAM</a:t>
                      </a:r>
                      <a:r>
                        <a:rPr lang="en-US" baseline="0" dirty="0" smtClean="0"/>
                        <a:t>, </a:t>
                      </a:r>
                      <a:r>
                        <a:rPr lang="en-US" sz="1800" b="0" kern="1200" dirty="0" smtClean="0">
                          <a:solidFill>
                            <a:schemeClr val="dk1"/>
                          </a:solidFill>
                          <a:effectLst/>
                          <a:latin typeface="+mn-lt"/>
                          <a:ea typeface="+mn-ea"/>
                          <a:cs typeface="+mn-cs"/>
                        </a:rPr>
                        <a:t>battery</a:t>
                      </a:r>
                      <a:r>
                        <a:rPr lang="en-US" baseline="0" dirty="0" smtClean="0"/>
                        <a:t>, </a:t>
                      </a:r>
                      <a:r>
                        <a:rPr lang="en-US" sz="1800" b="0" kern="1200" dirty="0" err="1" smtClean="0">
                          <a:solidFill>
                            <a:schemeClr val="dk1"/>
                          </a:solidFill>
                          <a:effectLst/>
                          <a:latin typeface="+mn-lt"/>
                          <a:ea typeface="+mn-ea"/>
                          <a:cs typeface="+mn-cs"/>
                        </a:rPr>
                        <a:t>frontCamera</a:t>
                      </a:r>
                      <a:r>
                        <a:rPr lang="en-US" sz="1800" b="0" kern="1200" dirty="0" smtClean="0">
                          <a:solidFill>
                            <a:schemeClr val="dk1"/>
                          </a:solidFill>
                          <a:effectLst/>
                          <a:latin typeface="+mn-lt"/>
                          <a:ea typeface="+mn-ea"/>
                          <a:cs typeface="+mn-cs"/>
                        </a:rPr>
                        <a:t>, </a:t>
                      </a:r>
                      <a:r>
                        <a:rPr lang="en-US" sz="1800" b="0" kern="1200" dirty="0" err="1" smtClean="0">
                          <a:solidFill>
                            <a:schemeClr val="dk1"/>
                          </a:solidFill>
                          <a:effectLst/>
                          <a:latin typeface="+mn-lt"/>
                          <a:ea typeface="+mn-ea"/>
                          <a:cs typeface="+mn-cs"/>
                        </a:rPr>
                        <a:t>backCamera</a:t>
                      </a:r>
                      <a:r>
                        <a:rPr lang="en-US" sz="1800" b="0" kern="1200" dirty="0" smtClean="0">
                          <a:solidFill>
                            <a:schemeClr val="dk1"/>
                          </a:solidFill>
                          <a:effectLst/>
                          <a:latin typeface="+mn-lt"/>
                          <a:ea typeface="+mn-ea"/>
                          <a:cs typeface="+mn-cs"/>
                        </a:rPr>
                        <a:t> </a:t>
                      </a:r>
                    </a:p>
                  </a:txBody>
                  <a:tcPr/>
                </a:tc>
                <a:tc>
                  <a:txBody>
                    <a:bodyPr/>
                    <a:lstStyle/>
                    <a:p>
                      <a:r>
                        <a:rPr lang="en-US" dirty="0" err="1" smtClean="0"/>
                        <a:t>Các</a:t>
                      </a:r>
                      <a:r>
                        <a:rPr lang="en-US" baseline="0" dirty="0" smtClean="0"/>
                        <a:t> </a:t>
                      </a:r>
                      <a:r>
                        <a:rPr lang="en-US" baseline="0" dirty="0" err="1" smtClean="0"/>
                        <a:t>thông</a:t>
                      </a:r>
                      <a:r>
                        <a:rPr lang="en-US" baseline="0" dirty="0" smtClean="0"/>
                        <a:t> </a:t>
                      </a:r>
                      <a:r>
                        <a:rPr lang="en-US" baseline="0" dirty="0" err="1" smtClean="0"/>
                        <a:t>số</a:t>
                      </a:r>
                      <a:r>
                        <a:rPr lang="en-US" baseline="0" dirty="0" smtClean="0"/>
                        <a:t> </a:t>
                      </a:r>
                      <a:r>
                        <a:rPr lang="en-US" baseline="0" dirty="0" err="1" smtClean="0"/>
                        <a:t>kĩ</a:t>
                      </a:r>
                      <a:r>
                        <a:rPr lang="en-US" baseline="0" dirty="0" smtClean="0"/>
                        <a:t> </a:t>
                      </a:r>
                      <a:r>
                        <a:rPr lang="en-US" baseline="0" dirty="0" err="1" smtClean="0"/>
                        <a:t>thuật</a:t>
                      </a:r>
                      <a:r>
                        <a:rPr lang="en-US" baseline="0" dirty="0" smtClean="0"/>
                        <a:t> </a:t>
                      </a:r>
                      <a:r>
                        <a:rPr lang="en-US" baseline="0" dirty="0" err="1" smtClean="0"/>
                        <a:t>của</a:t>
                      </a:r>
                      <a:r>
                        <a:rPr lang="en-US" baseline="0" dirty="0" smtClean="0"/>
                        <a:t> </a:t>
                      </a:r>
                      <a:r>
                        <a:rPr lang="en-US" baseline="0" dirty="0" err="1" smtClean="0"/>
                        <a:t>sản</a:t>
                      </a:r>
                      <a:r>
                        <a:rPr lang="en-US" baseline="0" dirty="0" smtClean="0"/>
                        <a:t> </a:t>
                      </a:r>
                      <a:r>
                        <a:rPr lang="en-US" baseline="0" dirty="0" err="1" smtClean="0"/>
                        <a:t>phẩm</a:t>
                      </a:r>
                      <a:endParaRPr lang="en-US" dirty="0"/>
                    </a:p>
                  </a:txBody>
                  <a:tcPr/>
                </a:tc>
                <a:extLst>
                  <a:ext uri="{0D108BD9-81ED-4DB2-BD59-A6C34878D82A}">
                    <a16:rowId xmlns="" xmlns:a16="http://schemas.microsoft.com/office/drawing/2014/main" val="2483038734"/>
                  </a:ext>
                </a:extLst>
              </a:tr>
              <a:tr h="370840">
                <a:tc>
                  <a:txBody>
                    <a:bodyPr/>
                    <a:lstStyle/>
                    <a:p>
                      <a:r>
                        <a:rPr lang="en-US" dirty="0" err="1" smtClean="0"/>
                        <a:t>productImage</a:t>
                      </a:r>
                      <a:endParaRPr lang="en-US" dirty="0"/>
                    </a:p>
                  </a:txBody>
                  <a:tcPr/>
                </a:tc>
                <a:tc>
                  <a:txBody>
                    <a:bodyPr/>
                    <a:lstStyle/>
                    <a:p>
                      <a:r>
                        <a:rPr lang="en-US" dirty="0" err="1" smtClean="0"/>
                        <a:t>Hình</a:t>
                      </a:r>
                      <a:r>
                        <a:rPr lang="en-US" baseline="0" dirty="0" smtClean="0"/>
                        <a:t> </a:t>
                      </a:r>
                      <a:r>
                        <a:rPr lang="en-US" baseline="0" dirty="0" err="1" smtClean="0"/>
                        <a:t>ảnh</a:t>
                      </a:r>
                      <a:r>
                        <a:rPr lang="en-US" baseline="0" dirty="0" smtClean="0"/>
                        <a:t> </a:t>
                      </a:r>
                      <a:r>
                        <a:rPr lang="en-US" baseline="0" dirty="0" err="1" smtClean="0"/>
                        <a:t>sản</a:t>
                      </a:r>
                      <a:r>
                        <a:rPr lang="en-US" baseline="0" dirty="0" smtClean="0"/>
                        <a:t> </a:t>
                      </a:r>
                      <a:r>
                        <a:rPr lang="en-US" baseline="0" dirty="0" err="1" smtClean="0"/>
                        <a:t>phẩm</a:t>
                      </a:r>
                      <a:endParaRPr lang="en-US" dirty="0"/>
                    </a:p>
                  </a:txBody>
                  <a:tcPr/>
                </a:tc>
                <a:extLst>
                  <a:ext uri="{0D108BD9-81ED-4DB2-BD59-A6C34878D82A}">
                    <a16:rowId xmlns="" xmlns:a16="http://schemas.microsoft.com/office/drawing/2014/main" val="2293544339"/>
                  </a:ext>
                </a:extLst>
              </a:tr>
              <a:tr h="370840">
                <a:tc>
                  <a:txBody>
                    <a:bodyPr/>
                    <a:lstStyle/>
                    <a:p>
                      <a:r>
                        <a:rPr lang="en-US" dirty="0" err="1" smtClean="0"/>
                        <a:t>quantityInStock</a:t>
                      </a:r>
                      <a:endParaRPr lang="en-US" dirty="0"/>
                    </a:p>
                  </a:txBody>
                  <a:tcPr/>
                </a:tc>
                <a:tc>
                  <a:txBody>
                    <a:bodyPr/>
                    <a:lstStyle/>
                    <a:p>
                      <a:r>
                        <a:rPr lang="en-US" dirty="0" err="1" smtClean="0"/>
                        <a:t>Số</a:t>
                      </a:r>
                      <a:r>
                        <a:rPr lang="en-US" baseline="0" dirty="0" smtClean="0"/>
                        <a:t> </a:t>
                      </a:r>
                      <a:r>
                        <a:rPr lang="en-US" baseline="0" dirty="0" err="1" smtClean="0"/>
                        <a:t>lượng</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kho</a:t>
                      </a:r>
                      <a:endParaRPr lang="en-US" dirty="0"/>
                    </a:p>
                  </a:txBody>
                  <a:tcPr/>
                </a:tc>
                <a:extLst>
                  <a:ext uri="{0D108BD9-81ED-4DB2-BD59-A6C34878D82A}">
                    <a16:rowId xmlns="" xmlns:a16="http://schemas.microsoft.com/office/drawing/2014/main" val="581631992"/>
                  </a:ext>
                </a:extLst>
              </a:tr>
              <a:tr h="370840">
                <a:tc>
                  <a:txBody>
                    <a:bodyPr/>
                    <a:lstStyle/>
                    <a:p>
                      <a:r>
                        <a:rPr lang="en-US" dirty="0" err="1" smtClean="0"/>
                        <a:t>quantityBought</a:t>
                      </a:r>
                      <a:endParaRPr lang="en-US" dirty="0"/>
                    </a:p>
                  </a:txBody>
                  <a:tcPr/>
                </a:tc>
                <a:tc>
                  <a:txBody>
                    <a:bodyPr/>
                    <a:lstStyle/>
                    <a:p>
                      <a:r>
                        <a:rPr lang="en-US" dirty="0" err="1" smtClean="0"/>
                        <a:t>Số</a:t>
                      </a:r>
                      <a:r>
                        <a:rPr lang="en-US" baseline="0" dirty="0" smtClean="0"/>
                        <a:t> </a:t>
                      </a:r>
                      <a:r>
                        <a:rPr lang="en-US" baseline="0" dirty="0" err="1" smtClean="0"/>
                        <a:t>lượng</a:t>
                      </a:r>
                      <a:r>
                        <a:rPr lang="en-US" baseline="0" dirty="0" smtClean="0"/>
                        <a:t> </a:t>
                      </a:r>
                      <a:r>
                        <a:rPr lang="en-US" baseline="0" dirty="0" err="1" smtClean="0"/>
                        <a:t>máy</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mua</a:t>
                      </a:r>
                      <a:endParaRPr lang="en-US" dirty="0"/>
                    </a:p>
                  </a:txBody>
                  <a:tcPr/>
                </a:tc>
                <a:extLst>
                  <a:ext uri="{0D108BD9-81ED-4DB2-BD59-A6C34878D82A}">
                    <a16:rowId xmlns="" xmlns:a16="http://schemas.microsoft.com/office/drawing/2014/main" val="3582618070"/>
                  </a:ext>
                </a:extLst>
              </a:tr>
              <a:tr h="370840">
                <a:tc>
                  <a:txBody>
                    <a:bodyPr/>
                    <a:lstStyle/>
                    <a:p>
                      <a:r>
                        <a:rPr lang="en-US" dirty="0" err="1" smtClean="0"/>
                        <a:t>buyPrice</a:t>
                      </a:r>
                      <a:endParaRPr lang="en-US" dirty="0"/>
                    </a:p>
                  </a:txBody>
                  <a:tcPr/>
                </a:tc>
                <a:tc>
                  <a:txBody>
                    <a:bodyPr/>
                    <a:lstStyle/>
                    <a:p>
                      <a:r>
                        <a:rPr lang="en-US" dirty="0" err="1" smtClean="0"/>
                        <a:t>Giá</a:t>
                      </a:r>
                      <a:r>
                        <a:rPr lang="en-US" baseline="0" dirty="0" smtClean="0"/>
                        <a:t> </a:t>
                      </a:r>
                      <a:r>
                        <a:rPr lang="en-US" baseline="0" dirty="0" err="1" smtClean="0"/>
                        <a:t>bán</a:t>
                      </a:r>
                      <a:r>
                        <a:rPr lang="en-US" baseline="0" dirty="0" smtClean="0"/>
                        <a:t> </a:t>
                      </a:r>
                      <a:r>
                        <a:rPr lang="en-US" baseline="0" dirty="0" err="1" smtClean="0"/>
                        <a:t>sản</a:t>
                      </a:r>
                      <a:r>
                        <a:rPr lang="en-US" baseline="0" dirty="0" smtClean="0"/>
                        <a:t> </a:t>
                      </a:r>
                      <a:r>
                        <a:rPr lang="en-US" baseline="0" dirty="0" err="1" smtClean="0"/>
                        <a:t>phẩm</a:t>
                      </a:r>
                      <a:endParaRPr lang="en-US" dirty="0"/>
                    </a:p>
                  </a:txBody>
                  <a:tcPr/>
                </a:tc>
                <a:extLst>
                  <a:ext uri="{0D108BD9-81ED-4DB2-BD59-A6C34878D82A}">
                    <a16:rowId xmlns="" xmlns:a16="http://schemas.microsoft.com/office/drawing/2014/main" val="2786674902"/>
                  </a:ext>
                </a:extLst>
              </a:tr>
            </a:tbl>
          </a:graphicData>
        </a:graphic>
      </p:graphicFrame>
    </p:spTree>
    <p:extLst>
      <p:ext uri="{BB962C8B-B14F-4D97-AF65-F5344CB8AC3E}">
        <p14:creationId xmlns:p14="http://schemas.microsoft.com/office/powerpoint/2010/main" val="981046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7668"/>
          </a:xfrm>
        </p:spPr>
        <p:txBody>
          <a:bodyPr>
            <a:normAutofit/>
          </a:bodyPr>
          <a:lstStyle/>
          <a:p>
            <a:pPr algn="ctr"/>
            <a:r>
              <a:rPr lang="en-US" sz="4800" b="1" dirty="0" err="1" smtClean="0">
                <a:solidFill>
                  <a:schemeClr val="accent2">
                    <a:lumMod val="50000"/>
                  </a:schemeClr>
                </a:solidFill>
                <a:latin typeface="Times New Roman" panose="02020603050405020304" pitchFamily="18" charset="0"/>
                <a:cs typeface="Times New Roman" panose="02020603050405020304" pitchFamily="18" charset="0"/>
              </a:rPr>
              <a:t>Mục</a:t>
            </a:r>
            <a:r>
              <a:rPr lang="en-US" sz="4800" b="1"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4800" b="1" dirty="0" err="1" smtClean="0">
                <a:solidFill>
                  <a:schemeClr val="accent2">
                    <a:lumMod val="50000"/>
                  </a:schemeClr>
                </a:solidFill>
                <a:latin typeface="Times New Roman" panose="02020603050405020304" pitchFamily="18" charset="0"/>
                <a:cs typeface="Times New Roman" panose="02020603050405020304" pitchFamily="18" charset="0"/>
              </a:rPr>
              <a:t>lục</a:t>
            </a:r>
            <a:endParaRPr lang="en-US" sz="4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45178"/>
            <a:ext cx="10515600" cy="4231785"/>
          </a:xfrm>
        </p:spPr>
        <p:txBody>
          <a:bodyPr>
            <a:normAutofit/>
          </a:bodyPr>
          <a:lstStyle/>
          <a:p>
            <a:pPr marL="0" indent="0">
              <a:buNone/>
            </a:pPr>
            <a:r>
              <a:rPr lang="en-US" sz="2600" i="1" dirty="0" err="1" smtClean="0">
                <a:latin typeface="Times New Roman" panose="02020603050405020304" pitchFamily="18" charset="0"/>
                <a:cs typeface="Times New Roman" panose="02020603050405020304" pitchFamily="18" charset="0"/>
              </a:rPr>
              <a:t>Chương</a:t>
            </a:r>
            <a:r>
              <a:rPr lang="en-US" sz="2600" i="1" dirty="0" smtClean="0">
                <a:latin typeface="Times New Roman" panose="02020603050405020304" pitchFamily="18" charset="0"/>
                <a:cs typeface="Times New Roman" panose="02020603050405020304" pitchFamily="18" charset="0"/>
              </a:rPr>
              <a:t> 1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Mở</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đầu</a:t>
            </a:r>
            <a:r>
              <a:rPr lang="en-US" sz="2600" dirty="0" smtClean="0">
                <a:latin typeface="Times New Roman" panose="02020603050405020304" pitchFamily="18" charset="0"/>
                <a:cs typeface="Times New Roman" panose="02020603050405020304" pitchFamily="18" charset="0"/>
              </a:rPr>
              <a:t> </a:t>
            </a:r>
          </a:p>
          <a:p>
            <a:pPr marL="0" indent="0">
              <a:buNone/>
            </a:pPr>
            <a:r>
              <a:rPr lang="en-US" sz="2600" i="1" dirty="0" err="1" smtClean="0">
                <a:latin typeface="Times New Roman" panose="02020603050405020304" pitchFamily="18" charset="0"/>
                <a:cs typeface="Times New Roman" panose="02020603050405020304" pitchFamily="18" charset="0"/>
              </a:rPr>
              <a:t>Chương</a:t>
            </a:r>
            <a:r>
              <a:rPr lang="en-US" sz="2600" i="1" dirty="0" smtClean="0">
                <a:latin typeface="Times New Roman" panose="02020603050405020304" pitchFamily="18" charset="0"/>
                <a:cs typeface="Times New Roman" panose="02020603050405020304" pitchFamily="18" charset="0"/>
              </a:rPr>
              <a:t> 2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nghệ</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áp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endParaRPr lang="vi-VN" sz="2600" dirty="0">
              <a:latin typeface="Times New Roman" panose="02020603050405020304" pitchFamily="18" charset="0"/>
              <a:cs typeface="Times New Roman" panose="02020603050405020304" pitchFamily="18" charset="0"/>
            </a:endParaRPr>
          </a:p>
          <a:p>
            <a:pPr marL="0" indent="0">
              <a:buNone/>
            </a:pPr>
            <a:r>
              <a:rPr lang="en-US" sz="2600" i="1" dirty="0" err="1" smtClean="0">
                <a:latin typeface="Times New Roman" panose="02020603050405020304" pitchFamily="18" charset="0"/>
                <a:cs typeface="Times New Roman" panose="02020603050405020304" pitchFamily="18" charset="0"/>
              </a:rPr>
              <a:t>Chương</a:t>
            </a:r>
            <a:r>
              <a:rPr lang="en-US" sz="2600" i="1" dirty="0" smtClean="0">
                <a:latin typeface="Times New Roman" panose="02020603050405020304" pitchFamily="18" charset="0"/>
                <a:cs typeface="Times New Roman" panose="02020603050405020304" pitchFamily="18" charset="0"/>
              </a:rPr>
              <a:t> 3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tích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đặc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yêu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cầu</a:t>
            </a:r>
            <a:r>
              <a:rPr lang="en-US" sz="2600" dirty="0" smtClean="0">
                <a:latin typeface="Times New Roman" panose="02020603050405020304" pitchFamily="18" charset="0"/>
                <a:cs typeface="Times New Roman" panose="02020603050405020304" pitchFamily="18" charset="0"/>
              </a:rPr>
              <a:t> </a:t>
            </a:r>
            <a:endParaRPr lang="vi-VN" sz="2600" dirty="0">
              <a:latin typeface="Times New Roman" panose="02020603050405020304" pitchFamily="18" charset="0"/>
              <a:cs typeface="Times New Roman" panose="02020603050405020304" pitchFamily="18" charset="0"/>
            </a:endParaRPr>
          </a:p>
          <a:p>
            <a:pPr marL="0" indent="0">
              <a:buNone/>
            </a:pPr>
            <a:r>
              <a:rPr lang="en-US" sz="2600" i="1" dirty="0" err="1" smtClean="0">
                <a:latin typeface="Times New Roman" panose="02020603050405020304" pitchFamily="18" charset="0"/>
                <a:cs typeface="Times New Roman" panose="02020603050405020304" pitchFamily="18" charset="0"/>
              </a:rPr>
              <a:t>Chương</a:t>
            </a:r>
            <a:r>
              <a:rPr lang="en-US" sz="2600" i="1" dirty="0" smtClean="0">
                <a:latin typeface="Times New Roman" panose="02020603050405020304" pitchFamily="18" charset="0"/>
                <a:cs typeface="Times New Roman" panose="02020603050405020304" pitchFamily="18" charset="0"/>
              </a:rPr>
              <a:t> 4 </a:t>
            </a:r>
            <a:r>
              <a:rPr lang="en-US" sz="2600" dirty="0" smtClean="0">
                <a:latin typeface="Times New Roman" panose="02020603050405020304" pitchFamily="18" charset="0"/>
                <a:cs typeface="Times New Roman" panose="02020603050405020304" pitchFamily="18" charset="0"/>
              </a:rPr>
              <a:t>:</a:t>
            </a:r>
            <a:r>
              <a:rPr lang="vi-VN" sz="2600" dirty="0" smtClean="0">
                <a:latin typeface="Times New Roman" panose="02020603050405020304" pitchFamily="18" charset="0"/>
                <a:cs typeface="Times New Roman" panose="02020603050405020304" pitchFamily="18" charset="0"/>
              </a:rPr>
              <a:t> Mô tả cài đặt và quá trình phát triển</a:t>
            </a:r>
          </a:p>
          <a:p>
            <a:pPr marL="0" indent="0">
              <a:buNone/>
            </a:pPr>
            <a:r>
              <a:rPr lang="vi-VN" sz="2600" i="1" dirty="0" smtClean="0">
                <a:latin typeface="Times New Roman" panose="02020603050405020304" pitchFamily="18" charset="0"/>
                <a:cs typeface="Times New Roman" panose="02020603050405020304" pitchFamily="18" charset="0"/>
              </a:rPr>
              <a:t>Chương 5 </a:t>
            </a:r>
            <a:r>
              <a:rPr lang="vi-VN" sz="2600" dirty="0" smtClean="0">
                <a:latin typeface="Times New Roman" panose="02020603050405020304" pitchFamily="18" charset="0"/>
                <a:cs typeface="Times New Roman" panose="02020603050405020304" pitchFamily="18" charset="0"/>
              </a:rPr>
              <a:t>: Kết quả thực nghiệm</a:t>
            </a:r>
            <a:endParaRPr lang="vi-VN" dirty="0">
              <a:latin typeface="Times New Roman" panose="02020603050405020304" pitchFamily="18" charset="0"/>
              <a:cs typeface="Times New Roman" panose="02020603050405020304" pitchFamily="18" charset="0"/>
            </a:endParaRPr>
          </a:p>
          <a:p>
            <a:pPr marL="0" indent="0">
              <a:buNone/>
            </a:pPr>
            <a:endParaRPr lang="vi-VN"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2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indent="0">
              <a:buNone/>
            </a:pPr>
            <a:r>
              <a:rPr lang="en-US" b="1" dirty="0" err="1" smtClean="0"/>
              <a:t>Sơ</a:t>
            </a:r>
            <a:r>
              <a:rPr lang="en-US" b="1" dirty="0" smtClean="0"/>
              <a:t> </a:t>
            </a:r>
            <a:r>
              <a:rPr lang="en-US" b="1" dirty="0" err="1" smtClean="0"/>
              <a:t>đồ</a:t>
            </a:r>
            <a:r>
              <a:rPr lang="en-US" b="1" smtClean="0"/>
              <a:t> Diagrams:</a:t>
            </a:r>
            <a:endParaRPr lang="en-US" b="1" dirty="0" smtClean="0"/>
          </a:p>
          <a:p>
            <a:pPr marL="0" indent="0">
              <a:buNone/>
            </a:pPr>
            <a:endParaRPr lang="en-US" b="1" dirty="0"/>
          </a:p>
          <a:p>
            <a:pPr marL="0" indent="0">
              <a:buNone/>
            </a:pPr>
            <a:endParaRPr lang="en-US" b="1" dirty="0" smtClean="0"/>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68" y="1121884"/>
            <a:ext cx="7550706" cy="5055079"/>
          </a:xfrm>
          <a:prstGeom prst="rect">
            <a:avLst/>
          </a:prstGeom>
        </p:spPr>
      </p:pic>
    </p:spTree>
    <p:extLst>
      <p:ext uri="{BB962C8B-B14F-4D97-AF65-F5344CB8AC3E}">
        <p14:creationId xmlns:p14="http://schemas.microsoft.com/office/powerpoint/2010/main" val="1259174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6815" y="256243"/>
            <a:ext cx="11171208" cy="6532746"/>
          </a:xfrm>
        </p:spPr>
        <p:txBody>
          <a:bodyPr/>
          <a:lstStyle/>
          <a:p>
            <a:pPr marL="0" indent="0">
              <a:buNone/>
            </a:pPr>
            <a:r>
              <a:rPr lang="en-US" sz="2400" i="1" dirty="0" smtClean="0">
                <a:latin typeface="+mj-lt"/>
                <a:cs typeface="Calibri" panose="020F0502020204030204" pitchFamily="34" charset="0"/>
              </a:rPr>
              <a:t>4.2.1 : </a:t>
            </a:r>
            <a:r>
              <a:rPr lang="en-US" sz="2400" i="1" dirty="0" err="1" smtClean="0">
                <a:latin typeface="+mj-lt"/>
                <a:cs typeface="Calibri" panose="020F0502020204030204" pitchFamily="34" charset="0"/>
              </a:rPr>
              <a:t>Cấu</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trúc</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thư</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mục</a:t>
            </a:r>
            <a:r>
              <a:rPr lang="en-US" sz="2400" i="1" dirty="0" smtClean="0">
                <a:latin typeface="+mj-lt"/>
                <a:cs typeface="Calibri" panose="020F0502020204030204" pitchFamily="34" charset="0"/>
              </a:rPr>
              <a:t> client</a:t>
            </a:r>
          </a:p>
        </p:txBody>
      </p:sp>
      <p:graphicFrame>
        <p:nvGraphicFramePr>
          <p:cNvPr id="8" name="Table 7"/>
          <p:cNvGraphicFramePr>
            <a:graphicFrameLocks noGrp="1"/>
          </p:cNvGraphicFramePr>
          <p:nvPr>
            <p:extLst>
              <p:ext uri="{D42A27DB-BD31-4B8C-83A1-F6EECF244321}">
                <p14:modId xmlns:p14="http://schemas.microsoft.com/office/powerpoint/2010/main" val="190978089"/>
              </p:ext>
            </p:extLst>
          </p:nvPr>
        </p:nvGraphicFramePr>
        <p:xfrm>
          <a:off x="726057" y="863759"/>
          <a:ext cx="10515600" cy="5582621"/>
        </p:xfrm>
        <a:graphic>
          <a:graphicData uri="http://schemas.openxmlformats.org/drawingml/2006/table">
            <a:tbl>
              <a:tblPr bandRow="1">
                <a:tableStyleId>{5C22544A-7EE6-4342-B048-85BDC9FD1C3A}</a:tableStyleId>
              </a:tblPr>
              <a:tblGrid>
                <a:gridCol w="2295698">
                  <a:extLst>
                    <a:ext uri="{9D8B030D-6E8A-4147-A177-3AD203B41FA5}">
                      <a16:colId xmlns="" xmlns:a16="http://schemas.microsoft.com/office/drawing/2014/main" val="2818298323"/>
                    </a:ext>
                  </a:extLst>
                </a:gridCol>
                <a:gridCol w="8219902">
                  <a:extLst>
                    <a:ext uri="{9D8B030D-6E8A-4147-A177-3AD203B41FA5}">
                      <a16:colId xmlns="" xmlns:a16="http://schemas.microsoft.com/office/drawing/2014/main" val="824461136"/>
                    </a:ext>
                  </a:extLst>
                </a:gridCol>
              </a:tblGrid>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e2e, karma.conf.js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tập</a:t>
                      </a:r>
                      <a:r>
                        <a:rPr lang="en-US" sz="1800" b="0" i="0" kern="1200" dirty="0" smtClean="0">
                          <a:solidFill>
                            <a:schemeClr val="dk1"/>
                          </a:solidFill>
                          <a:effectLst/>
                          <a:latin typeface="+mn-lt"/>
                          <a:ea typeface="+mn-ea"/>
                          <a:cs typeface="+mn-cs"/>
                        </a:rPr>
                        <a:t> tin </a:t>
                      </a:r>
                      <a:r>
                        <a:rPr lang="en-US" sz="1800" b="0" i="0" kern="1200" dirty="0" err="1" smtClean="0">
                          <a:solidFill>
                            <a:schemeClr val="dk1"/>
                          </a:solidFill>
                          <a:effectLst/>
                          <a:latin typeface="+mn-lt"/>
                          <a:ea typeface="+mn-ea"/>
                          <a:cs typeface="+mn-cs"/>
                        </a:rPr>
                        <a:t>dành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mục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đích</a:t>
                      </a:r>
                      <a:r>
                        <a:rPr lang="en-US" sz="1800" b="0" i="0" kern="1200" dirty="0" smtClean="0">
                          <a:solidFill>
                            <a:schemeClr val="dk1"/>
                          </a:solidFill>
                          <a:effectLst/>
                          <a:latin typeface="+mn-lt"/>
                          <a:ea typeface="+mn-ea"/>
                          <a:cs typeface="+mn-cs"/>
                        </a:rPr>
                        <a:t> testing</a:t>
                      </a:r>
                      <a:endParaRPr lang="en-US" dirty="0" smtClean="0"/>
                    </a:p>
                  </a:txBody>
                  <a:tcPr/>
                </a:tc>
                <a:extLst>
                  <a:ext uri="{0D108BD9-81ED-4DB2-BD59-A6C34878D82A}">
                    <a16:rowId xmlns="" xmlns:a16="http://schemas.microsoft.com/office/drawing/2014/main" val="2425767302"/>
                  </a:ext>
                </a:extLst>
              </a:tr>
              <a:tr h="507511">
                <a:tc>
                  <a:txBody>
                    <a:bodyPr/>
                    <a:lstStyle/>
                    <a:p>
                      <a:r>
                        <a:rPr lang="en-US" sz="1800" b="0" i="0" kern="1200" dirty="0" err="1" smtClean="0">
                          <a:solidFill>
                            <a:schemeClr val="dk1"/>
                          </a:solidFill>
                          <a:effectLst/>
                          <a:latin typeface="+mn-lt"/>
                          <a:ea typeface="+mn-ea"/>
                          <a:cs typeface="+mn-cs"/>
                        </a:rPr>
                        <a:t>node_modules</a:t>
                      </a:r>
                      <a:r>
                        <a:rPr lang="en-US" sz="1800" b="0" i="0" kern="1200" dirty="0" smtClean="0">
                          <a:solidFill>
                            <a:schemeClr val="dk1"/>
                          </a:solidFill>
                          <a:effectLst/>
                          <a:latin typeface="+mn-lt"/>
                          <a:ea typeface="+mn-ea"/>
                          <a:cs typeface="+mn-cs"/>
                        </a:rPr>
                        <a:t> </a:t>
                      </a:r>
                      <a:endParaRPr lang="en-US" dirty="0"/>
                    </a:p>
                  </a:txBody>
                  <a:tcPr/>
                </a:tc>
                <a:tc>
                  <a:txBody>
                    <a:bodyPr/>
                    <a:lstStyle/>
                    <a:p>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dirty="0" smtClean="0">
                          <a:solidFill>
                            <a:schemeClr val="dk1"/>
                          </a:solidFill>
                          <a:effectLst/>
                          <a:latin typeface="+mn-lt"/>
                          <a:ea typeface="+mn-ea"/>
                          <a:cs typeface="+mn-cs"/>
                        </a:rPr>
                        <a:t> module </a:t>
                      </a:r>
                      <a:r>
                        <a:rPr lang="en-US" sz="1800" b="0" i="0" kern="1200" dirty="0" err="1" smtClean="0">
                          <a:solidFill>
                            <a:schemeClr val="dk1"/>
                          </a:solidFill>
                          <a:effectLst/>
                          <a:latin typeface="+mn-lt"/>
                          <a:ea typeface="+mn-ea"/>
                          <a:cs typeface="+mn-cs"/>
                        </a:rPr>
                        <a:t>cần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thiết</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Angular</a:t>
                      </a:r>
                      <a:endParaRPr lang="en-US" dirty="0"/>
                    </a:p>
                  </a:txBody>
                  <a:tcPr/>
                </a:tc>
                <a:extLst>
                  <a:ext uri="{0D108BD9-81ED-4DB2-BD59-A6C34878D82A}">
                    <a16:rowId xmlns="" xmlns:a16="http://schemas.microsoft.com/office/drawing/2014/main" val="1323536167"/>
                  </a:ext>
                </a:extLst>
              </a:tr>
              <a:tr h="507511">
                <a:tc>
                  <a:txBody>
                    <a:bodyPr/>
                    <a:lstStyle/>
                    <a:p>
                      <a:r>
                        <a:rPr lang="en-US" sz="1800" b="0" i="0" kern="1200" dirty="0" err="1" smtClean="0">
                          <a:solidFill>
                            <a:schemeClr val="dk1"/>
                          </a:solidFill>
                          <a:effectLst/>
                          <a:latin typeface="+mn-lt"/>
                          <a:ea typeface="+mn-ea"/>
                          <a:cs typeface="+mn-cs"/>
                        </a:rPr>
                        <a:t>src</a:t>
                      </a:r>
                      <a:endParaRPr lang="en-US" dirty="0"/>
                    </a:p>
                  </a:txBody>
                  <a:tcPr/>
                </a:tc>
                <a:tc>
                  <a:txBody>
                    <a:bodyPr/>
                    <a:lstStyle/>
                    <a:p>
                      <a:r>
                        <a:rPr lang="en-US" dirty="0" err="1" smtClean="0"/>
                        <a:t>C</a:t>
                      </a:r>
                      <a:r>
                        <a:rPr lang="en-US" sz="1800" b="0" i="0" kern="1200" dirty="0" err="1" smtClean="0">
                          <a:solidFill>
                            <a:schemeClr val="dk1"/>
                          </a:solidFill>
                          <a:effectLst/>
                          <a:latin typeface="+mn-lt"/>
                          <a:ea typeface="+mn-ea"/>
                          <a:cs typeface="+mn-cs"/>
                        </a:rPr>
                        <a:t>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toàn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bộ</a:t>
                      </a:r>
                      <a:r>
                        <a:rPr lang="en-US" sz="1800" b="0" i="0" kern="1200" dirty="0" smtClean="0">
                          <a:solidFill>
                            <a:schemeClr val="dk1"/>
                          </a:solidFill>
                          <a:effectLst/>
                          <a:latin typeface="+mn-lt"/>
                          <a:ea typeface="+mn-ea"/>
                          <a:cs typeface="+mn-cs"/>
                        </a:rPr>
                        <a:t> source code </a:t>
                      </a:r>
                      <a:r>
                        <a:rPr lang="en-US" sz="1800" b="0" i="0" kern="1200" dirty="0" err="1" smtClean="0">
                          <a:solidFill>
                            <a:schemeClr val="dk1"/>
                          </a:solidFill>
                          <a:effectLst/>
                          <a:latin typeface="+mn-lt"/>
                          <a:ea typeface="+mn-ea"/>
                          <a:cs typeface="+mn-cs"/>
                        </a:rPr>
                        <a:t>của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Angular</a:t>
                      </a:r>
                      <a:endParaRPr lang="en-US" dirty="0"/>
                    </a:p>
                  </a:txBody>
                  <a:tcPr/>
                </a:tc>
                <a:extLst>
                  <a:ext uri="{0D108BD9-81ED-4DB2-BD59-A6C34878D82A}">
                    <a16:rowId xmlns="" xmlns:a16="http://schemas.microsoft.com/office/drawing/2014/main" val="1291578656"/>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800" b="0" i="0" kern="1200" dirty="0" err="1" smtClean="0">
                          <a:solidFill>
                            <a:schemeClr val="dk1"/>
                          </a:solidFill>
                          <a:effectLst/>
                          <a:latin typeface="+mn-lt"/>
                          <a:ea typeface="+mn-ea"/>
                          <a:cs typeface="+mn-cs"/>
                        </a:rPr>
                        <a:t>editorconfig</a:t>
                      </a:r>
                      <a:endParaRPr lang="en-US" dirty="0" smtClean="0"/>
                    </a:p>
                  </a:txBody>
                  <a:tcPr/>
                </a:tc>
                <a:tc>
                  <a:txBody>
                    <a:bodyPr/>
                    <a:lstStyle/>
                    <a:p>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cấu</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hình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liên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quan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đến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phần</a:t>
                      </a:r>
                      <a:r>
                        <a:rPr lang="en-US" sz="1800" b="0" i="0" kern="1200" dirty="0" smtClean="0">
                          <a:solidFill>
                            <a:schemeClr val="dk1"/>
                          </a:solidFill>
                          <a:effectLst/>
                          <a:latin typeface="+mn-lt"/>
                          <a:ea typeface="+mn-ea"/>
                          <a:cs typeface="+mn-cs"/>
                        </a:rPr>
                        <a:t> Editor </a:t>
                      </a:r>
                      <a:r>
                        <a:rPr lang="en-US" sz="1800" b="0" i="0" kern="1200" dirty="0" err="1" smtClean="0">
                          <a:solidFill>
                            <a:schemeClr val="dk1"/>
                          </a:solidFill>
                          <a:effectLst/>
                          <a:latin typeface="+mn-lt"/>
                          <a:ea typeface="+mn-ea"/>
                          <a:cs typeface="+mn-cs"/>
                        </a:rPr>
                        <a:t>để</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chỉnh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sửa</a:t>
                      </a:r>
                      <a:r>
                        <a:rPr lang="en-US" sz="1800" b="0" i="0" kern="1200" dirty="0" smtClean="0">
                          <a:solidFill>
                            <a:schemeClr val="dk1"/>
                          </a:solidFill>
                          <a:effectLst/>
                          <a:latin typeface="+mn-lt"/>
                          <a:ea typeface="+mn-ea"/>
                          <a:cs typeface="+mn-cs"/>
                        </a:rPr>
                        <a:t> source code</a:t>
                      </a:r>
                      <a:endParaRPr lang="en-US" dirty="0"/>
                    </a:p>
                  </a:txBody>
                  <a:tcPr/>
                </a:tc>
                <a:extLst>
                  <a:ext uri="{0D108BD9-81ED-4DB2-BD59-A6C34878D82A}">
                    <a16:rowId xmlns="" xmlns:a16="http://schemas.microsoft.com/office/drawing/2014/main" val="1795830490"/>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gitignore</a:t>
                      </a:r>
                      <a:endParaRPr lang="en-US" dirty="0" smtClean="0"/>
                    </a:p>
                  </a:txBody>
                  <a:tcPr/>
                </a:tc>
                <a:tc>
                  <a:txBody>
                    <a:bodyPr/>
                    <a:lstStyle/>
                    <a:p>
                      <a:r>
                        <a:rPr lang="en-US" dirty="0" smtClean="0"/>
                        <a:t>C</a:t>
                      </a:r>
                      <a:r>
                        <a:rPr lang="vi-VN" sz="1800" b="0" i="0" kern="1200" dirty="0" smtClean="0">
                          <a:solidFill>
                            <a:schemeClr val="dk1"/>
                          </a:solidFill>
                          <a:effectLst/>
                          <a:latin typeface="+mn-lt"/>
                          <a:ea typeface="+mn-ea"/>
                          <a:cs typeface="+mn-cs"/>
                        </a:rPr>
                        <a:t>hứa thông tin những tập tin hoặc thư mục bị ignore không được commit lên Git</a:t>
                      </a:r>
                      <a:r>
                        <a:rPr lang="en-US" sz="1800" b="0" i="0" kern="1200" baseline="0" dirty="0" smtClean="0">
                          <a:solidFill>
                            <a:schemeClr val="dk1"/>
                          </a:solidFill>
                          <a:effectLst/>
                          <a:latin typeface="+mn-lt"/>
                          <a:ea typeface="+mn-ea"/>
                          <a:cs typeface="+mn-cs"/>
                        </a:rPr>
                        <a:t> Repo</a:t>
                      </a:r>
                      <a:endParaRPr lang="en-US" dirty="0"/>
                    </a:p>
                  </a:txBody>
                  <a:tcPr/>
                </a:tc>
                <a:extLst>
                  <a:ext uri="{0D108BD9-81ED-4DB2-BD59-A6C34878D82A}">
                    <a16:rowId xmlns="" xmlns:a16="http://schemas.microsoft.com/office/drawing/2014/main" val="3960582500"/>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angular.json</a:t>
                      </a:r>
                      <a:endParaRPr lang="en-US" dirty="0" smtClean="0"/>
                    </a:p>
                  </a:txBody>
                  <a:tcPr/>
                </a:tc>
                <a:tc>
                  <a:txBody>
                    <a:bodyPr/>
                    <a:lstStyle/>
                    <a:p>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cấu</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hình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Angular CLI, </a:t>
                      </a:r>
                      <a:r>
                        <a:rPr lang="en-US" sz="1800" b="0" i="0" kern="1200" dirty="0" err="1" smtClean="0">
                          <a:solidFill>
                            <a:schemeClr val="dk1"/>
                          </a:solidFill>
                          <a:effectLst/>
                          <a:latin typeface="+mn-lt"/>
                          <a:ea typeface="+mn-ea"/>
                          <a:cs typeface="+mn-cs"/>
                        </a:rPr>
                        <a:t>dùng</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để</a:t>
                      </a:r>
                      <a:r>
                        <a:rPr lang="en-US" sz="1800" b="0" i="0" kern="1200" dirty="0" smtClean="0">
                          <a:solidFill>
                            <a:schemeClr val="dk1"/>
                          </a:solidFill>
                          <a:effectLst/>
                          <a:latin typeface="+mn-lt"/>
                          <a:ea typeface="+mn-ea"/>
                          <a:cs typeface="+mn-cs"/>
                        </a:rPr>
                        <a:t> build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Angular</a:t>
                      </a:r>
                      <a:endParaRPr lang="en-US" dirty="0"/>
                    </a:p>
                  </a:txBody>
                  <a:tcPr/>
                </a:tc>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package.json</a:t>
                      </a:r>
                      <a:endParaRPr lang="en-US" dirty="0" smtClean="0"/>
                    </a:p>
                  </a:txBody>
                  <a:tcPr/>
                </a:tc>
                <a:tc>
                  <a:txBody>
                    <a:bodyPr/>
                    <a:lstStyle/>
                    <a:p>
                      <a:r>
                        <a:rPr lang="en-US" sz="1800" b="0" i="0" kern="1200" dirty="0" err="1" smtClean="0">
                          <a:solidFill>
                            <a:schemeClr val="dk1"/>
                          </a:solidFill>
                          <a:effectLst/>
                          <a:latin typeface="+mn-lt"/>
                          <a:ea typeface="+mn-ea"/>
                          <a:cs typeface="+mn-cs"/>
                        </a:rPr>
                        <a:t>Cấu</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hình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Node.js module dependencies</a:t>
                      </a:r>
                      <a:endParaRPr lang="en-US" dirty="0"/>
                    </a:p>
                  </a:txBody>
                  <a:tcPr/>
                </a:tc>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package-</a:t>
                      </a:r>
                      <a:r>
                        <a:rPr lang="en-US" sz="1800" b="0" i="0" kern="1200" dirty="0" err="1" smtClean="0">
                          <a:solidFill>
                            <a:schemeClr val="dk1"/>
                          </a:solidFill>
                          <a:effectLst/>
                          <a:latin typeface="+mn-lt"/>
                          <a:ea typeface="+mn-ea"/>
                          <a:cs typeface="+mn-cs"/>
                        </a:rPr>
                        <a:t>lock.json</a:t>
                      </a:r>
                      <a:endParaRPr lang="en-US" dirty="0" smtClean="0"/>
                    </a:p>
                  </a:txBody>
                  <a:tcPr/>
                </a:tc>
                <a:tc>
                  <a:txBody>
                    <a:bodyPr/>
                    <a:lstStyle/>
                    <a:p>
                      <a:r>
                        <a:rPr lang="en-US" sz="1800" b="0" i="0" kern="1200" dirty="0" err="1" smtClean="0">
                          <a:solidFill>
                            <a:schemeClr val="dk1"/>
                          </a:solidFill>
                          <a:effectLst/>
                          <a:latin typeface="+mn-lt"/>
                          <a:ea typeface="+mn-ea"/>
                          <a:cs typeface="+mn-cs"/>
                        </a:rPr>
                        <a:t>Dùng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để</a:t>
                      </a:r>
                      <a:r>
                        <a:rPr lang="en-US" sz="1800" b="0" i="0" kern="1200" dirty="0" smtClean="0">
                          <a:solidFill>
                            <a:schemeClr val="dk1"/>
                          </a:solidFill>
                          <a:effectLst/>
                          <a:latin typeface="+mn-lt"/>
                          <a:ea typeface="+mn-ea"/>
                          <a:cs typeface="+mn-cs"/>
                        </a:rPr>
                        <a:t> lock version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dirty="0" smtClean="0">
                          <a:solidFill>
                            <a:schemeClr val="dk1"/>
                          </a:solidFill>
                          <a:effectLst/>
                          <a:latin typeface="+mn-lt"/>
                          <a:ea typeface="+mn-ea"/>
                          <a:cs typeface="+mn-cs"/>
                        </a:rPr>
                        <a:t> Node.js module dependencies</a:t>
                      </a:r>
                      <a:endParaRPr lang="en-US" dirty="0"/>
                    </a:p>
                  </a:txBody>
                  <a:tcPr/>
                </a:tc>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README.md</a:t>
                      </a:r>
                      <a:endParaRPr lang="en-US" dirty="0" smtClean="0"/>
                    </a:p>
                  </a:txBody>
                  <a:tcPr/>
                </a:tc>
                <a:tc>
                  <a:txBody>
                    <a:bodyPr/>
                    <a:lstStyle/>
                    <a:p>
                      <a:r>
                        <a:rPr lang="en-US" sz="1800" b="0" i="0" kern="1200" dirty="0" smtClean="0">
                          <a:solidFill>
                            <a:schemeClr val="dk1"/>
                          </a:solidFill>
                          <a:effectLst/>
                          <a:latin typeface="+mn-lt"/>
                          <a:ea typeface="+mn-ea"/>
                          <a:cs typeface="+mn-cs"/>
                        </a:rPr>
                        <a:t>T</a:t>
                      </a:r>
                      <a:r>
                        <a:rPr lang="vi-VN" sz="1800" b="0" i="0" kern="1200" dirty="0" smtClean="0">
                          <a:solidFill>
                            <a:schemeClr val="dk1"/>
                          </a:solidFill>
                          <a:effectLst/>
                          <a:latin typeface="+mn-lt"/>
                          <a:ea typeface="+mn-ea"/>
                          <a:cs typeface="+mn-cs"/>
                        </a:rPr>
                        <a:t>hường được sử dụng để cho các hệ thống Git hiển thị thông tin về Git Repo</a:t>
                      </a:r>
                      <a:endParaRPr lang="en-US" dirty="0"/>
                    </a:p>
                  </a:txBody>
                  <a:tcPr/>
                </a:tc>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tslint.json</a:t>
                      </a:r>
                      <a:endParaRPr lang="en-US" dirty="0" smtClean="0"/>
                    </a:p>
                  </a:txBody>
                  <a:tcPr/>
                </a:tc>
                <a:tc>
                  <a:txBody>
                    <a:bodyPr/>
                    <a:lstStyle/>
                    <a:p>
                      <a:r>
                        <a:rPr lang="en-US" sz="1800" b="0" i="0" kern="1200" dirty="0" err="1" smtClean="0">
                          <a:solidFill>
                            <a:schemeClr val="dk1"/>
                          </a:solidFill>
                          <a:effectLst/>
                          <a:latin typeface="+mn-lt"/>
                          <a:ea typeface="+mn-ea"/>
                          <a:cs typeface="+mn-cs"/>
                        </a:rPr>
                        <a:t>Cấu</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hình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để</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kiểm</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tra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lỗi</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tập</a:t>
                      </a:r>
                      <a:r>
                        <a:rPr lang="en-US" sz="1800" b="0" i="0" kern="1200" dirty="0" smtClean="0">
                          <a:solidFill>
                            <a:schemeClr val="dk1"/>
                          </a:solidFill>
                          <a:effectLst/>
                          <a:latin typeface="+mn-lt"/>
                          <a:ea typeface="+mn-ea"/>
                          <a:cs typeface="+mn-cs"/>
                        </a:rPr>
                        <a:t> tin .</a:t>
                      </a:r>
                      <a:r>
                        <a:rPr lang="en-US" sz="1800" b="0" i="0" kern="1200" dirty="0" err="1" smtClean="0">
                          <a:solidFill>
                            <a:schemeClr val="dk1"/>
                          </a:solidFill>
                          <a:effectLst/>
                          <a:latin typeface="+mn-lt"/>
                          <a:ea typeface="+mn-ea"/>
                          <a:cs typeface="+mn-cs"/>
                        </a:rPr>
                        <a:t>ts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trong</a:t>
                      </a:r>
                      <a:r>
                        <a:rPr lang="en-US" sz="1800" b="0" i="0" kern="1200" dirty="0" smtClean="0">
                          <a:solidFill>
                            <a:schemeClr val="dk1"/>
                          </a:solidFill>
                          <a:effectLst/>
                          <a:latin typeface="+mn-lt"/>
                          <a:ea typeface="+mn-ea"/>
                          <a:cs typeface="+mn-cs"/>
                        </a:rPr>
                        <a:t> Angular</a:t>
                      </a:r>
                      <a:endParaRPr lang="en-US" dirty="0"/>
                    </a:p>
                  </a:txBody>
                  <a:tcPr/>
                </a:tc>
                <a:extLst>
                  <a:ext uri="{0D108BD9-81ED-4DB2-BD59-A6C34878D82A}">
                    <a16:rowId xmlns="" xmlns:a16="http://schemas.microsoft.com/office/drawing/2014/main" val="1919088050"/>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tsconfig.json</a:t>
                      </a:r>
                      <a:endParaRPr lang="en-US" dirty="0" smtClean="0"/>
                    </a:p>
                  </a:txBody>
                  <a:tcPr/>
                </a:tc>
                <a:tc>
                  <a:txBody>
                    <a:bodyPr/>
                    <a:lstStyle/>
                    <a:p>
                      <a:r>
                        <a:rPr lang="en-US" sz="1800" b="0" i="0" kern="1200" dirty="0" err="1" smtClean="0">
                          <a:solidFill>
                            <a:schemeClr val="dk1"/>
                          </a:solidFill>
                          <a:effectLst/>
                          <a:latin typeface="+mn-lt"/>
                          <a:ea typeface="+mn-ea"/>
                          <a:cs typeface="+mn-cs"/>
                        </a:rPr>
                        <a:t>Định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nghĩa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việc</a:t>
                      </a:r>
                      <a:r>
                        <a:rPr lang="en-US" sz="1800" b="0" i="0" kern="1200" dirty="0" smtClean="0">
                          <a:solidFill>
                            <a:schemeClr val="dk1"/>
                          </a:solidFill>
                          <a:effectLst/>
                          <a:latin typeface="+mn-lt"/>
                          <a:ea typeface="+mn-ea"/>
                          <a:cs typeface="+mn-cs"/>
                        </a:rPr>
                        <a:t> compile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TypeScript</a:t>
                      </a:r>
                      <a:endParaRPr lang="en-US" dirty="0"/>
                    </a:p>
                  </a:txBody>
                  <a:tcPr/>
                </a:tc>
              </a:tr>
            </a:tbl>
          </a:graphicData>
        </a:graphic>
      </p:graphicFrame>
    </p:spTree>
    <p:extLst>
      <p:ext uri="{BB962C8B-B14F-4D97-AF65-F5344CB8AC3E}">
        <p14:creationId xmlns:p14="http://schemas.microsoft.com/office/powerpoint/2010/main" val="1616798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6815" y="256243"/>
            <a:ext cx="11171208" cy="6532746"/>
          </a:xfrm>
        </p:spPr>
        <p:txBody>
          <a:bodyPr/>
          <a:lstStyle/>
          <a:p>
            <a:pPr marL="0" indent="0">
              <a:buNone/>
            </a:pPr>
            <a:r>
              <a:rPr lang="en-US" sz="2400" i="1" dirty="0" smtClean="0">
                <a:cs typeface="Calibri" panose="020F0502020204030204" pitchFamily="34" charset="0"/>
              </a:rPr>
              <a:t>4.2.2 </a:t>
            </a:r>
            <a:r>
              <a:rPr lang="en-US" sz="2400" i="1" dirty="0">
                <a:cs typeface="Calibri" panose="020F0502020204030204" pitchFamily="34" charset="0"/>
              </a:rPr>
              <a:t>: </a:t>
            </a:r>
            <a:r>
              <a:rPr lang="en-US" sz="2400" i="1" dirty="0" err="1" smtClean="0">
                <a:latin typeface="+mj-lt"/>
                <a:cs typeface="Calibri" panose="020F0502020204030204" pitchFamily="34" charset="0"/>
              </a:rPr>
              <a:t>Cấu</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trúc</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thư</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mục</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src</a:t>
            </a:r>
            <a:endParaRPr lang="en-US" sz="2400" i="1" dirty="0" smtClean="0">
              <a:latin typeface="+mj-lt"/>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32901665"/>
              </p:ext>
            </p:extLst>
          </p:nvPr>
        </p:nvGraphicFramePr>
        <p:xfrm>
          <a:off x="734683" y="958650"/>
          <a:ext cx="10515600" cy="4567599"/>
        </p:xfrm>
        <a:graphic>
          <a:graphicData uri="http://schemas.openxmlformats.org/drawingml/2006/table">
            <a:tbl>
              <a:tblPr bandRow="1">
                <a:tableStyleId>{5C22544A-7EE6-4342-B048-85BDC9FD1C3A}</a:tableStyleId>
              </a:tblPr>
              <a:tblGrid>
                <a:gridCol w="2295698">
                  <a:extLst>
                    <a:ext uri="{9D8B030D-6E8A-4147-A177-3AD203B41FA5}">
                      <a16:colId xmlns="" xmlns:a16="http://schemas.microsoft.com/office/drawing/2014/main" val="2818298323"/>
                    </a:ext>
                  </a:extLst>
                </a:gridCol>
                <a:gridCol w="8219902">
                  <a:extLst>
                    <a:ext uri="{9D8B030D-6E8A-4147-A177-3AD203B41FA5}">
                      <a16:colId xmlns="" xmlns:a16="http://schemas.microsoft.com/office/drawing/2014/main" val="824461136"/>
                    </a:ext>
                  </a:extLst>
                </a:gridCol>
              </a:tblGrid>
              <a:tr h="507511">
                <a:tc>
                  <a:txBody>
                    <a:bodyPr/>
                    <a:lstStyle/>
                    <a:p>
                      <a:r>
                        <a:rPr lang="en-US" sz="1800" b="0" i="0" kern="1200" dirty="0" smtClean="0">
                          <a:solidFill>
                            <a:schemeClr val="dk1"/>
                          </a:solidFill>
                          <a:effectLst/>
                          <a:latin typeface="+mn-lt"/>
                          <a:ea typeface="+mn-ea"/>
                          <a:cs typeface="+mn-cs"/>
                        </a:rPr>
                        <a:t>app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toàn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bộ</a:t>
                      </a:r>
                      <a:r>
                        <a:rPr lang="en-US" sz="1800" b="0" i="0" kern="1200" dirty="0" smtClean="0">
                          <a:solidFill>
                            <a:schemeClr val="dk1"/>
                          </a:solidFill>
                          <a:effectLst/>
                          <a:latin typeface="+mn-lt"/>
                          <a:ea typeface="+mn-ea"/>
                          <a:cs typeface="+mn-cs"/>
                        </a:rPr>
                        <a:t> code </a:t>
                      </a:r>
                      <a:r>
                        <a:rPr lang="en-US" sz="1800" b="0" i="0" kern="1200" dirty="0" err="1" smtClean="0">
                          <a:solidFill>
                            <a:schemeClr val="dk1"/>
                          </a:solidFill>
                          <a:effectLst/>
                          <a:latin typeface="+mn-lt"/>
                          <a:ea typeface="+mn-ea"/>
                          <a:cs typeface="+mn-cs"/>
                        </a:rPr>
                        <a:t>của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Angular</a:t>
                      </a:r>
                      <a:endParaRPr lang="en-US" dirty="0" smtClean="0"/>
                    </a:p>
                  </a:txBody>
                  <a:tcPr/>
                </a:tc>
                <a:extLst>
                  <a:ext uri="{0D108BD9-81ED-4DB2-BD59-A6C34878D82A}">
                    <a16:rowId xmlns="" xmlns:a16="http://schemas.microsoft.com/office/drawing/2014/main" val="2425767302"/>
                  </a:ext>
                </a:extLst>
              </a:tr>
              <a:tr h="507511">
                <a:tc>
                  <a:txBody>
                    <a:bodyPr/>
                    <a:lstStyle/>
                    <a:p>
                      <a:r>
                        <a:rPr lang="en-US" sz="1800" b="0" i="0" kern="1200" dirty="0" smtClean="0">
                          <a:solidFill>
                            <a:schemeClr val="dk1"/>
                          </a:solidFill>
                          <a:effectLst/>
                          <a:latin typeface="+mn-lt"/>
                          <a:ea typeface="+mn-ea"/>
                          <a:cs typeface="+mn-cs"/>
                        </a:rPr>
                        <a:t>assets </a:t>
                      </a:r>
                      <a:endParaRPr lang="en-US" dirty="0"/>
                    </a:p>
                  </a:txBody>
                  <a:tcPr/>
                </a:tc>
                <a:tc>
                  <a:txBody>
                    <a:bodyPr/>
                    <a:lstStyle/>
                    <a:p>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dirty="0" smtClean="0">
                          <a:solidFill>
                            <a:schemeClr val="dk1"/>
                          </a:solidFill>
                          <a:effectLst/>
                          <a:latin typeface="+mn-lt"/>
                          <a:ea typeface="+mn-ea"/>
                          <a:cs typeface="+mn-cs"/>
                        </a:rPr>
                        <a:t> file </a:t>
                      </a:r>
                      <a:r>
                        <a:rPr lang="en-US" sz="1800" b="0" i="0" kern="1200" dirty="0" err="1" smtClean="0">
                          <a:solidFill>
                            <a:schemeClr val="dk1"/>
                          </a:solidFill>
                          <a:effectLst/>
                          <a:latin typeface="+mn-lt"/>
                          <a:ea typeface="+mn-ea"/>
                          <a:cs typeface="+mn-cs"/>
                        </a:rPr>
                        <a:t>ảnh</a:t>
                      </a:r>
                      <a:r>
                        <a:rPr lang="en-US" sz="1800" b="0" i="0" kern="1200" dirty="0" smtClean="0">
                          <a:solidFill>
                            <a:schemeClr val="dk1"/>
                          </a:solidFill>
                          <a:effectLst/>
                          <a:latin typeface="+mn-lt"/>
                          <a:ea typeface="+mn-ea"/>
                          <a:cs typeface="+mn-cs"/>
                        </a:rPr>
                        <a:t>, CSS, custom JavaScript </a:t>
                      </a:r>
                      <a:r>
                        <a:rPr lang="en-US" sz="1800" b="0" i="0" kern="1200" dirty="0" err="1" smtClean="0">
                          <a:solidFill>
                            <a:schemeClr val="dk1"/>
                          </a:solidFill>
                          <a:effectLst/>
                          <a:latin typeface="+mn-lt"/>
                          <a:ea typeface="+mn-ea"/>
                          <a:cs typeface="+mn-cs"/>
                        </a:rPr>
                        <a:t>của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Angular</a:t>
                      </a:r>
                      <a:endParaRPr lang="en-US" dirty="0"/>
                    </a:p>
                  </a:txBody>
                  <a:tcPr/>
                </a:tc>
                <a:extLst>
                  <a:ext uri="{0D108BD9-81ED-4DB2-BD59-A6C34878D82A}">
                    <a16:rowId xmlns="" xmlns:a16="http://schemas.microsoft.com/office/drawing/2014/main" val="1323536167"/>
                  </a:ext>
                </a:extLst>
              </a:tr>
              <a:tr h="507511">
                <a:tc>
                  <a:txBody>
                    <a:bodyPr/>
                    <a:lstStyle/>
                    <a:p>
                      <a:r>
                        <a:rPr lang="en-US" sz="1800" b="0" i="0" kern="1200" dirty="0" smtClean="0">
                          <a:solidFill>
                            <a:schemeClr val="dk1"/>
                          </a:solidFill>
                          <a:effectLst/>
                          <a:latin typeface="+mn-lt"/>
                          <a:ea typeface="+mn-ea"/>
                          <a:cs typeface="+mn-cs"/>
                        </a:rPr>
                        <a:t>environments</a:t>
                      </a:r>
                      <a:endParaRPr lang="en-US" dirty="0"/>
                    </a:p>
                  </a:txBody>
                  <a:tcPr/>
                </a:tc>
                <a:tc>
                  <a:txBody>
                    <a:bodyPr/>
                    <a:lstStyle/>
                    <a:p>
                      <a:r>
                        <a:rPr lang="en-US" sz="1800" b="0" i="0" kern="1200" dirty="0" smtClean="0">
                          <a:solidFill>
                            <a:schemeClr val="dk1"/>
                          </a:solidFill>
                          <a:effectLst/>
                          <a:latin typeface="+mn-lt"/>
                          <a:ea typeface="+mn-ea"/>
                          <a:cs typeface="+mn-cs"/>
                        </a:rPr>
                        <a:t>Đ</a:t>
                      </a:r>
                      <a:r>
                        <a:rPr lang="vi-VN" sz="1800" b="0" i="0" kern="1200" dirty="0" smtClean="0">
                          <a:solidFill>
                            <a:schemeClr val="dk1"/>
                          </a:solidFill>
                          <a:effectLst/>
                          <a:latin typeface="+mn-lt"/>
                          <a:ea typeface="+mn-ea"/>
                          <a:cs typeface="+mn-cs"/>
                        </a:rPr>
                        <a:t>ịnh nghĩa các tập tin cấu hình cho những môi trường khác nhau</a:t>
                      </a:r>
                      <a:endParaRPr lang="en-US" dirty="0"/>
                    </a:p>
                  </a:txBody>
                  <a:tcPr/>
                </a:tc>
                <a:extLst>
                  <a:ext uri="{0D108BD9-81ED-4DB2-BD59-A6C34878D82A}">
                    <a16:rowId xmlns="" xmlns:a16="http://schemas.microsoft.com/office/drawing/2014/main" val="1291578656"/>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favicon.ico</a:t>
                      </a:r>
                      <a:endParaRPr lang="en-US" dirty="0" smtClean="0"/>
                    </a:p>
                  </a:txBody>
                  <a:tcPr/>
                </a:tc>
                <a:tc>
                  <a:txBody>
                    <a:bodyPr/>
                    <a:lstStyle/>
                    <a:p>
                      <a:r>
                        <a:rPr lang="en-US" sz="1800" b="0" i="0" kern="1200" dirty="0" smtClean="0">
                          <a:solidFill>
                            <a:schemeClr val="dk1"/>
                          </a:solidFill>
                          <a:effectLst/>
                          <a:latin typeface="+mn-lt"/>
                          <a:ea typeface="+mn-ea"/>
                          <a:cs typeface="+mn-cs"/>
                        </a:rPr>
                        <a:t>Icon </a:t>
                      </a:r>
                      <a:r>
                        <a:rPr lang="en-US" sz="1800" b="0" i="0" kern="1200" dirty="0" err="1" smtClean="0">
                          <a:solidFill>
                            <a:schemeClr val="dk1"/>
                          </a:solidFill>
                          <a:effectLst/>
                          <a:latin typeface="+mn-lt"/>
                          <a:ea typeface="+mn-ea"/>
                          <a:cs typeface="+mn-cs"/>
                        </a:rPr>
                        <a:t>của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endParaRPr lang="en-US" dirty="0"/>
                    </a:p>
                  </a:txBody>
                  <a:tcPr/>
                </a:tc>
                <a:extLst>
                  <a:ext uri="{0D108BD9-81ED-4DB2-BD59-A6C34878D82A}">
                    <a16:rowId xmlns="" xmlns:a16="http://schemas.microsoft.com/office/drawing/2014/main" val="1795830490"/>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index.html</a:t>
                      </a:r>
                      <a:endParaRPr lang="en-US" dirty="0" smtClean="0"/>
                    </a:p>
                  </a:txBody>
                  <a:tcPr/>
                </a:tc>
                <a:tc>
                  <a:txBody>
                    <a:bodyPr/>
                    <a:lstStyle/>
                    <a:p>
                      <a:r>
                        <a:rPr lang="en-US" sz="1800" b="0" i="0" kern="1200" dirty="0" err="1" smtClean="0">
                          <a:solidFill>
                            <a:schemeClr val="dk1"/>
                          </a:solidFill>
                          <a:effectLst/>
                          <a:latin typeface="+mn-lt"/>
                          <a:ea typeface="+mn-ea"/>
                          <a:cs typeface="+mn-cs"/>
                        </a:rPr>
                        <a:t>Trang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chủ</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của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endParaRPr lang="en-US" dirty="0"/>
                    </a:p>
                  </a:txBody>
                  <a:tcPr/>
                </a:tc>
                <a:extLst>
                  <a:ext uri="{0D108BD9-81ED-4DB2-BD59-A6C34878D82A}">
                    <a16:rowId xmlns="" xmlns:a16="http://schemas.microsoft.com/office/drawing/2014/main" val="3960582500"/>
                  </a:ext>
                </a:extLst>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main.ts</a:t>
                      </a:r>
                      <a:endParaRPr lang="en-US" dirty="0" smtClean="0"/>
                    </a:p>
                  </a:txBody>
                  <a:tcPr/>
                </a:tc>
                <a:tc>
                  <a:txBody>
                    <a:bodyPr/>
                    <a:lstStyle/>
                    <a:p>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code bootstrapping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Angular</a:t>
                      </a:r>
                      <a:endParaRPr lang="en-US" dirty="0"/>
                    </a:p>
                  </a:txBody>
                  <a:tcPr/>
                </a:tc>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polyfill.ts</a:t>
                      </a:r>
                      <a:endParaRPr lang="en-US" dirty="0" smtClean="0"/>
                    </a:p>
                  </a:txBody>
                  <a:tcPr/>
                </a:tc>
                <a:tc>
                  <a:txBody>
                    <a:bodyPr/>
                    <a:lstStyle/>
                    <a:p>
                      <a:r>
                        <a:rPr lang="en-US" sz="1800" b="0" i="0" kern="1200" dirty="0" smtClean="0">
                          <a:solidFill>
                            <a:schemeClr val="dk1"/>
                          </a:solidFill>
                          <a:effectLst/>
                          <a:latin typeface="+mn-lt"/>
                          <a:ea typeface="+mn-ea"/>
                          <a:cs typeface="+mn-cs"/>
                        </a:rPr>
                        <a:t>Đ</a:t>
                      </a:r>
                      <a:r>
                        <a:rPr lang="vi-VN" sz="1800" b="0" i="0" kern="1200" dirty="0" smtClean="0">
                          <a:solidFill>
                            <a:schemeClr val="dk1"/>
                          </a:solidFill>
                          <a:effectLst/>
                          <a:latin typeface="+mn-lt"/>
                          <a:ea typeface="+mn-ea"/>
                          <a:cs typeface="+mn-cs"/>
                        </a:rPr>
                        <a:t>ịnh nghĩa các chuẩn để ứng dụng có thể chạy được trên mọi trình duyệt</a:t>
                      </a:r>
                      <a:endParaRPr lang="en-US" dirty="0"/>
                    </a:p>
                  </a:txBody>
                  <a:tcPr/>
                </a:tc>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style.scss</a:t>
                      </a:r>
                      <a:endParaRPr lang="en-US" dirty="0" smtClean="0"/>
                    </a:p>
                  </a:txBody>
                  <a:tcPr/>
                </a:tc>
                <a:tc>
                  <a:txBody>
                    <a:bodyPr/>
                    <a:lstStyle/>
                    <a:p>
                      <a:r>
                        <a:rPr lang="en-US" sz="1800" b="0" i="0" kern="1200" dirty="0" err="1" smtClean="0">
                          <a:solidFill>
                            <a:schemeClr val="dk1"/>
                          </a:solidFill>
                          <a:effectLst/>
                          <a:latin typeface="+mn-lt"/>
                          <a:ea typeface="+mn-ea"/>
                          <a:cs typeface="+mn-cs"/>
                        </a:rPr>
                        <a:t>Định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nghĩa</a:t>
                      </a:r>
                      <a:r>
                        <a:rPr lang="en-US" sz="1800" b="0" i="0" kern="1200" dirty="0" smtClean="0">
                          <a:solidFill>
                            <a:schemeClr val="dk1"/>
                          </a:solidFill>
                          <a:effectLst/>
                          <a:latin typeface="+mn-lt"/>
                          <a:ea typeface="+mn-ea"/>
                          <a:cs typeface="+mn-cs"/>
                        </a:rPr>
                        <a:t> style CSS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Angular</a:t>
                      </a:r>
                      <a:endParaRPr lang="en-US" dirty="0"/>
                    </a:p>
                  </a:txBody>
                  <a:tcPr/>
                </a:tc>
              </a:tr>
              <a:tr h="507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test.ts</a:t>
                      </a:r>
                      <a:endParaRPr lang="en-US" dirty="0" smtClean="0"/>
                    </a:p>
                  </a:txBody>
                  <a:tcPr/>
                </a:tc>
                <a:tc>
                  <a:txBody>
                    <a:bodyPr/>
                    <a:lstStyle/>
                    <a:p>
                      <a:r>
                        <a:rPr lang="en-US" sz="1800" b="0" i="0" kern="1200" dirty="0" smtClean="0">
                          <a:solidFill>
                            <a:schemeClr val="dk1"/>
                          </a:solidFill>
                          <a:effectLst/>
                          <a:latin typeface="+mn-lt"/>
                          <a:ea typeface="+mn-ea"/>
                          <a:cs typeface="+mn-cs"/>
                        </a:rPr>
                        <a:t>Code </a:t>
                      </a:r>
                      <a:r>
                        <a:rPr lang="en-US" sz="1800" b="0" i="0" kern="1200" dirty="0" err="1" smtClean="0">
                          <a:solidFill>
                            <a:schemeClr val="dk1"/>
                          </a:solidFill>
                          <a:effectLst/>
                          <a:latin typeface="+mn-lt"/>
                          <a:ea typeface="+mn-ea"/>
                          <a:cs typeface="+mn-cs"/>
                        </a:rPr>
                        <a:t>để</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chạy</a:t>
                      </a:r>
                      <a:r>
                        <a:rPr lang="en-US" sz="1800" b="0" i="0" kern="1200" dirty="0" smtClean="0">
                          <a:solidFill>
                            <a:schemeClr val="dk1"/>
                          </a:solidFill>
                          <a:effectLst/>
                          <a:latin typeface="+mn-lt"/>
                          <a:ea typeface="+mn-ea"/>
                          <a:cs typeface="+mn-cs"/>
                        </a:rPr>
                        <a:t> test</a:t>
                      </a:r>
                      <a:endParaRPr lang="en-US" dirty="0"/>
                    </a:p>
                  </a:txBody>
                  <a:tcPr/>
                </a:tc>
              </a:tr>
            </a:tbl>
          </a:graphicData>
        </a:graphic>
      </p:graphicFrame>
    </p:spTree>
    <p:extLst>
      <p:ext uri="{BB962C8B-B14F-4D97-AF65-F5344CB8AC3E}">
        <p14:creationId xmlns:p14="http://schemas.microsoft.com/office/powerpoint/2010/main" val="1137463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8188" y="135473"/>
            <a:ext cx="11171208" cy="6532746"/>
          </a:xfrm>
        </p:spPr>
        <p:txBody>
          <a:bodyPr/>
          <a:lstStyle/>
          <a:p>
            <a:pPr marL="0" indent="0">
              <a:buNone/>
            </a:pPr>
            <a:r>
              <a:rPr lang="en-US" sz="2400" i="1" dirty="0" smtClean="0">
                <a:cs typeface="Calibri" panose="020F0502020204030204" pitchFamily="34" charset="0"/>
              </a:rPr>
              <a:t>4.2.3 </a:t>
            </a:r>
            <a:r>
              <a:rPr lang="en-US" sz="2400" i="1" dirty="0">
                <a:cs typeface="Calibri" panose="020F0502020204030204" pitchFamily="34" charset="0"/>
              </a:rPr>
              <a:t>: </a:t>
            </a:r>
            <a:r>
              <a:rPr lang="en-US" sz="2400" i="1" dirty="0" err="1" smtClean="0">
                <a:latin typeface="+mj-lt"/>
                <a:cs typeface="Calibri" panose="020F0502020204030204" pitchFamily="34" charset="0"/>
              </a:rPr>
              <a:t>Cấu</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trúc</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thư</a:t>
            </a:r>
            <a:r>
              <a:rPr lang="en-US" sz="2400" i="1" dirty="0" smtClean="0">
                <a:latin typeface="+mj-lt"/>
                <a:cs typeface="Calibri" panose="020F0502020204030204" pitchFamily="34" charset="0"/>
              </a:rPr>
              <a:t> </a:t>
            </a:r>
            <a:r>
              <a:rPr lang="en-US" sz="2400" i="1" dirty="0" err="1" smtClean="0">
                <a:latin typeface="+mj-lt"/>
                <a:cs typeface="Calibri" panose="020F0502020204030204" pitchFamily="34" charset="0"/>
              </a:rPr>
              <a:t>mục</a:t>
            </a:r>
            <a:r>
              <a:rPr lang="en-US" sz="2400" i="1" dirty="0" smtClean="0">
                <a:latin typeface="+mj-lt"/>
                <a:cs typeface="Calibri" panose="020F0502020204030204" pitchFamily="34" charset="0"/>
              </a:rPr>
              <a:t> app</a:t>
            </a:r>
          </a:p>
        </p:txBody>
      </p:sp>
      <p:graphicFrame>
        <p:nvGraphicFramePr>
          <p:cNvPr id="8" name="Table 7"/>
          <p:cNvGraphicFramePr>
            <a:graphicFrameLocks noGrp="1"/>
          </p:cNvGraphicFramePr>
          <p:nvPr>
            <p:extLst>
              <p:ext uri="{D42A27DB-BD31-4B8C-83A1-F6EECF244321}">
                <p14:modId xmlns:p14="http://schemas.microsoft.com/office/powerpoint/2010/main" val="137086074"/>
              </p:ext>
            </p:extLst>
          </p:nvPr>
        </p:nvGraphicFramePr>
        <p:xfrm>
          <a:off x="622540" y="678709"/>
          <a:ext cx="10515600" cy="5894490"/>
        </p:xfrm>
        <a:graphic>
          <a:graphicData uri="http://schemas.openxmlformats.org/drawingml/2006/table">
            <a:tbl>
              <a:tblPr bandRow="1">
                <a:tableStyleId>{5C22544A-7EE6-4342-B048-85BDC9FD1C3A}</a:tableStyleId>
              </a:tblPr>
              <a:tblGrid>
                <a:gridCol w="2295698">
                  <a:extLst>
                    <a:ext uri="{9D8B030D-6E8A-4147-A177-3AD203B41FA5}">
                      <a16:colId xmlns="" xmlns:a16="http://schemas.microsoft.com/office/drawing/2014/main" val="2818298323"/>
                    </a:ext>
                  </a:extLst>
                </a:gridCol>
                <a:gridCol w="8219902">
                  <a:extLst>
                    <a:ext uri="{9D8B030D-6E8A-4147-A177-3AD203B41FA5}">
                      <a16:colId xmlns="" xmlns:a16="http://schemas.microsoft.com/office/drawing/2014/main" val="824461136"/>
                    </a:ext>
                  </a:extLst>
                </a:gridCol>
              </a:tblGrid>
              <a:tr h="498009">
                <a:tc>
                  <a:txBody>
                    <a:bodyPr/>
                    <a:lstStyle/>
                    <a:p>
                      <a:r>
                        <a:rPr lang="en-US" sz="1800" b="0" i="0" kern="1200" dirty="0" smtClean="0">
                          <a:solidFill>
                            <a:schemeClr val="dk1"/>
                          </a:solidFill>
                          <a:effectLst/>
                          <a:latin typeface="+mn-lt"/>
                          <a:ea typeface="+mn-ea"/>
                          <a:cs typeface="+mn-cs"/>
                        </a:rPr>
                        <a:t>components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Chứa</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các</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thành</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phần</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có</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thể</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được</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tái</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sử</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dụng</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nhiều</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lần</a:t>
                      </a:r>
                      <a:endParaRPr lang="en-US" dirty="0" smtClean="0"/>
                    </a:p>
                  </a:txBody>
                  <a:tcPr/>
                </a:tc>
                <a:extLst>
                  <a:ext uri="{0D108BD9-81ED-4DB2-BD59-A6C34878D82A}">
                    <a16:rowId xmlns="" xmlns:a16="http://schemas.microsoft.com/office/drawing/2014/main" val="2425767302"/>
                  </a:ext>
                </a:extLst>
              </a:tr>
              <a:tr h="498009">
                <a:tc>
                  <a:txBody>
                    <a:bodyPr/>
                    <a:lstStyle/>
                    <a:p>
                      <a:r>
                        <a:rPr lang="en-US" sz="1800" b="0" i="0" kern="1200" dirty="0" smtClean="0">
                          <a:solidFill>
                            <a:schemeClr val="dk1"/>
                          </a:solidFill>
                          <a:effectLst/>
                          <a:latin typeface="+mn-lt"/>
                          <a:ea typeface="+mn-ea"/>
                          <a:cs typeface="+mn-cs"/>
                        </a:rPr>
                        <a:t>pages </a:t>
                      </a:r>
                      <a:endParaRPr lang="en-US" dirty="0"/>
                    </a:p>
                  </a:txBody>
                  <a:tcPr/>
                </a:tc>
                <a:tc>
                  <a:txBody>
                    <a:bodyPr/>
                    <a:lstStyle/>
                    <a:p>
                      <a:r>
                        <a:rPr lang="en-US" sz="1800" b="0" i="0" kern="1200" dirty="0" err="1" smtClean="0">
                          <a:solidFill>
                            <a:schemeClr val="dk1"/>
                          </a:solidFill>
                          <a:effectLst/>
                          <a:latin typeface="+mn-lt"/>
                          <a:ea typeface="+mn-ea"/>
                          <a:cs typeface="+mn-cs"/>
                        </a:rPr>
                        <a:t>Chứa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trang</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của</a:t>
                      </a:r>
                      <a:r>
                        <a:rPr lang="en-US" sz="1800" b="0" i="0" kern="1200" baseline="0" dirty="0" smtClean="0">
                          <a:solidFill>
                            <a:schemeClr val="dk1"/>
                          </a:solidFill>
                          <a:effectLst/>
                          <a:latin typeface="+mn-lt"/>
                          <a:ea typeface="+mn-ea"/>
                          <a:cs typeface="+mn-cs"/>
                        </a:rPr>
                        <a:t> website</a:t>
                      </a:r>
                      <a:endParaRPr lang="en-US" dirty="0"/>
                    </a:p>
                  </a:txBody>
                  <a:tcPr/>
                </a:tc>
                <a:extLst>
                  <a:ext uri="{0D108BD9-81ED-4DB2-BD59-A6C34878D82A}">
                    <a16:rowId xmlns="" xmlns:a16="http://schemas.microsoft.com/office/drawing/2014/main" val="1323536167"/>
                  </a:ext>
                </a:extLst>
              </a:tr>
              <a:tr h="498009">
                <a:tc>
                  <a:txBody>
                    <a:bodyPr/>
                    <a:lstStyle/>
                    <a:p>
                      <a:r>
                        <a:rPr lang="en-US" sz="1800" b="0" i="0" kern="1200" dirty="0" smtClean="0">
                          <a:solidFill>
                            <a:schemeClr val="dk1"/>
                          </a:solidFill>
                          <a:effectLst/>
                          <a:latin typeface="+mn-lt"/>
                          <a:ea typeface="+mn-ea"/>
                          <a:cs typeface="+mn-cs"/>
                        </a:rPr>
                        <a:t>pipes</a:t>
                      </a:r>
                      <a:endParaRPr lang="en-US" dirty="0"/>
                    </a:p>
                  </a:txBody>
                  <a:tcPr/>
                </a:tc>
                <a:tc>
                  <a:txBody>
                    <a:bodyPr/>
                    <a:lstStyle/>
                    <a:p>
                      <a:r>
                        <a:rPr lang="en-US" sz="1800" b="0" i="0" kern="1200" dirty="0" smtClean="0">
                          <a:solidFill>
                            <a:schemeClr val="dk1"/>
                          </a:solidFill>
                          <a:effectLst/>
                          <a:latin typeface="+mn-lt"/>
                          <a:ea typeface="+mn-ea"/>
                          <a:cs typeface="+mn-cs"/>
                        </a:rPr>
                        <a:t>D</a:t>
                      </a:r>
                      <a:r>
                        <a:rPr lang="vi-VN" sz="1800" b="0" i="0" kern="1200" dirty="0" smtClean="0">
                          <a:solidFill>
                            <a:schemeClr val="dk1"/>
                          </a:solidFill>
                          <a:effectLst/>
                          <a:latin typeface="+mn-lt"/>
                          <a:ea typeface="+mn-ea"/>
                          <a:cs typeface="+mn-cs"/>
                        </a:rPr>
                        <a:t>ùng để chuyển đổi dữ liệu </a:t>
                      </a:r>
                      <a:r>
                        <a:rPr lang="en-US" sz="1800" b="0" i="0" kern="1200" dirty="0" err="1" smtClean="0">
                          <a:solidFill>
                            <a:schemeClr val="dk1"/>
                          </a:solidFill>
                          <a:effectLst/>
                          <a:latin typeface="+mn-lt"/>
                          <a:ea typeface="+mn-ea"/>
                          <a:cs typeface="+mn-cs"/>
                        </a:rPr>
                        <a:t>để</a:t>
                      </a:r>
                      <a:r>
                        <a:rPr lang="en-US" sz="1800" b="0" i="0" kern="1200" baseline="0" dirty="0" smtClean="0">
                          <a:solidFill>
                            <a:schemeClr val="dk1"/>
                          </a:solidFill>
                          <a:effectLst/>
                          <a:latin typeface="+mn-lt"/>
                          <a:ea typeface="+mn-ea"/>
                          <a:cs typeface="+mn-cs"/>
                        </a:rPr>
                        <a:t> </a:t>
                      </a:r>
                      <a:r>
                        <a:rPr lang="vi-VN" sz="1800" b="0" i="0" kern="1200" dirty="0" smtClean="0">
                          <a:solidFill>
                            <a:schemeClr val="dk1"/>
                          </a:solidFill>
                          <a:effectLst/>
                          <a:latin typeface="+mn-lt"/>
                          <a:ea typeface="+mn-ea"/>
                          <a:cs typeface="+mn-cs"/>
                        </a:rPr>
                        <a:t>hiển thị lên template cho người dùng có thể hiểu được.</a:t>
                      </a:r>
                      <a:endParaRPr lang="en-US" dirty="0"/>
                    </a:p>
                  </a:txBody>
                  <a:tcPr/>
                </a:tc>
                <a:extLst>
                  <a:ext uri="{0D108BD9-81ED-4DB2-BD59-A6C34878D82A}">
                    <a16:rowId xmlns="" xmlns:a16="http://schemas.microsoft.com/office/drawing/2014/main" val="1291578656"/>
                  </a:ext>
                </a:extLst>
              </a:tr>
              <a:tr h="498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services</a:t>
                      </a:r>
                      <a:endParaRPr lang="en-US" dirty="0" smtClean="0"/>
                    </a:p>
                  </a:txBody>
                  <a:tcPr/>
                </a:tc>
                <a:tc>
                  <a:txBody>
                    <a:bodyPr/>
                    <a:lstStyle/>
                    <a:p>
                      <a:r>
                        <a:rPr lang="en-US" sz="1800" b="0" i="0" kern="1200" dirty="0" smtClean="0">
                          <a:solidFill>
                            <a:schemeClr val="dk1"/>
                          </a:solidFill>
                          <a:effectLst/>
                          <a:latin typeface="+mn-lt"/>
                          <a:ea typeface="+mn-ea"/>
                          <a:cs typeface="+mn-cs"/>
                        </a:rPr>
                        <a:t>Chia </a:t>
                      </a:r>
                      <a:r>
                        <a:rPr lang="en-US" sz="1800" b="0" i="0" kern="1200" dirty="0" err="1" smtClean="0">
                          <a:solidFill>
                            <a:schemeClr val="dk1"/>
                          </a:solidFill>
                          <a:effectLst/>
                          <a:latin typeface="+mn-lt"/>
                          <a:ea typeface="+mn-ea"/>
                          <a:cs typeface="+mn-cs"/>
                        </a:rPr>
                        <a:t>sẻ</a:t>
                      </a:r>
                      <a:r>
                        <a:rPr lang="en-US" sz="1800" b="0" i="0" kern="1200" dirty="0" smtClean="0">
                          <a:solidFill>
                            <a:schemeClr val="dk1"/>
                          </a:solidFill>
                          <a:effectLst/>
                          <a:latin typeface="+mn-lt"/>
                          <a:ea typeface="+mn-ea"/>
                          <a:cs typeface="+mn-cs"/>
                        </a:rPr>
                        <a:t> code logic </a:t>
                      </a:r>
                      <a:r>
                        <a:rPr lang="en-US" sz="1800" b="0" i="0" kern="1200" dirty="0" err="1" smtClean="0">
                          <a:solidFill>
                            <a:schemeClr val="dk1"/>
                          </a:solidFill>
                          <a:effectLst/>
                          <a:latin typeface="+mn-lt"/>
                          <a:ea typeface="+mn-ea"/>
                          <a:cs typeface="+mn-cs"/>
                        </a:rPr>
                        <a:t>hoặc</a:t>
                      </a:r>
                      <a:r>
                        <a:rPr lang="en-US" sz="1800" b="0" i="0" kern="1200" dirty="0" smtClean="0">
                          <a:solidFill>
                            <a:schemeClr val="dk1"/>
                          </a:solidFill>
                          <a:effectLst/>
                          <a:latin typeface="+mn-lt"/>
                          <a:ea typeface="+mn-ea"/>
                          <a:cs typeface="+mn-cs"/>
                        </a:rPr>
                        <a:t> data </a:t>
                      </a:r>
                      <a:r>
                        <a:rPr lang="en-US" sz="1800" b="0" i="0" kern="1200" dirty="0" err="1" smtClean="0">
                          <a:solidFill>
                            <a:schemeClr val="dk1"/>
                          </a:solidFill>
                          <a:effectLst/>
                          <a:latin typeface="+mn-lt"/>
                          <a:ea typeface="+mn-ea"/>
                          <a:cs typeface="+mn-cs"/>
                        </a:rPr>
                        <a:t>để</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a:t>
                      </a:r>
                      <a:r>
                        <a:rPr lang="en-US" sz="1800" b="0" i="0" kern="1200" dirty="0" smtClean="0">
                          <a:solidFill>
                            <a:schemeClr val="dk1"/>
                          </a:solidFill>
                          <a:effectLst/>
                          <a:latin typeface="+mn-lt"/>
                          <a:ea typeface="+mn-ea"/>
                          <a:cs typeface="+mn-cs"/>
                        </a:rPr>
                        <a:t> component </a:t>
                      </a:r>
                      <a:r>
                        <a:rPr lang="en-US" sz="1800" b="0" i="0" kern="1200" dirty="0" err="1" smtClean="0">
                          <a:solidFill>
                            <a:schemeClr val="dk1"/>
                          </a:solidFill>
                          <a:effectLst/>
                          <a:latin typeface="+mn-lt"/>
                          <a:ea typeface="+mn-ea"/>
                          <a:cs typeface="+mn-cs"/>
                        </a:rPr>
                        <a:t>có</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thể</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dùng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chung</a:t>
                      </a:r>
                      <a:endParaRPr lang="en-US" b="0" dirty="0"/>
                    </a:p>
                  </a:txBody>
                  <a:tcPr/>
                </a:tc>
                <a:extLst>
                  <a:ext uri="{0D108BD9-81ED-4DB2-BD59-A6C34878D82A}">
                    <a16:rowId xmlns="" xmlns:a16="http://schemas.microsoft.com/office/drawing/2014/main" val="1795830490"/>
                  </a:ext>
                </a:extLst>
              </a:tr>
              <a:tr h="498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models</a:t>
                      </a:r>
                    </a:p>
                  </a:txBody>
                  <a:tcPr/>
                </a:tc>
                <a:tc>
                  <a:txBody>
                    <a:bodyPr/>
                    <a:lstStyle/>
                    <a:p>
                      <a:r>
                        <a:rPr lang="en-US" b="0" dirty="0" err="1" smtClean="0"/>
                        <a:t>Khai</a:t>
                      </a:r>
                      <a:r>
                        <a:rPr lang="en-US" b="0" baseline="0" dirty="0" smtClean="0"/>
                        <a:t> </a:t>
                      </a:r>
                      <a:r>
                        <a:rPr lang="en-US" b="0" baseline="0" dirty="0" err="1" smtClean="0"/>
                        <a:t>báo</a:t>
                      </a:r>
                      <a:r>
                        <a:rPr lang="en-US" b="0" baseline="0" dirty="0" smtClean="0"/>
                        <a:t> </a:t>
                      </a:r>
                      <a:r>
                        <a:rPr lang="en-US" b="0" baseline="0" dirty="0" err="1" smtClean="0"/>
                        <a:t>các</a:t>
                      </a:r>
                      <a:r>
                        <a:rPr lang="en-US" b="0" baseline="0" dirty="0" smtClean="0"/>
                        <a:t> </a:t>
                      </a:r>
                      <a:r>
                        <a:rPr lang="en-US" b="0" baseline="0" dirty="0" err="1" smtClean="0"/>
                        <a:t>kiểu</a:t>
                      </a:r>
                      <a:r>
                        <a:rPr lang="en-US" b="0" baseline="0" dirty="0" smtClean="0"/>
                        <a:t> </a:t>
                      </a:r>
                      <a:r>
                        <a:rPr lang="en-US" b="0" baseline="0" dirty="0" err="1" smtClean="0"/>
                        <a:t>dữ</a:t>
                      </a:r>
                      <a:r>
                        <a:rPr lang="en-US" b="0" baseline="0" dirty="0" smtClean="0"/>
                        <a:t> </a:t>
                      </a:r>
                      <a:r>
                        <a:rPr lang="en-US" b="0" baseline="0" dirty="0" err="1" smtClean="0"/>
                        <a:t>liệu</a:t>
                      </a:r>
                      <a:r>
                        <a:rPr lang="en-US" b="0" baseline="0" dirty="0" smtClean="0"/>
                        <a:t> </a:t>
                      </a:r>
                      <a:r>
                        <a:rPr lang="en-US" b="0" baseline="0" dirty="0" err="1" smtClean="0"/>
                        <a:t>tự</a:t>
                      </a:r>
                      <a:r>
                        <a:rPr lang="en-US" b="0" baseline="0" dirty="0" smtClean="0"/>
                        <a:t> </a:t>
                      </a:r>
                      <a:r>
                        <a:rPr lang="en-US" b="0" baseline="0" dirty="0" err="1" smtClean="0"/>
                        <a:t>đĩnh</a:t>
                      </a:r>
                      <a:r>
                        <a:rPr lang="en-US" b="0" baseline="0" dirty="0" smtClean="0"/>
                        <a:t> </a:t>
                      </a:r>
                      <a:r>
                        <a:rPr lang="en-US" b="0" baseline="0" dirty="0" err="1" smtClean="0"/>
                        <a:t>nghĩa</a:t>
                      </a:r>
                      <a:r>
                        <a:rPr lang="en-US" b="0" baseline="0" dirty="0" smtClean="0"/>
                        <a:t> </a:t>
                      </a:r>
                      <a:r>
                        <a:rPr lang="en-US" b="0" baseline="0" dirty="0" err="1" smtClean="0"/>
                        <a:t>được</a:t>
                      </a:r>
                      <a:r>
                        <a:rPr lang="en-US" b="0" baseline="0" dirty="0" smtClean="0"/>
                        <a:t> </a:t>
                      </a:r>
                      <a:r>
                        <a:rPr lang="en-US" b="0" baseline="0" dirty="0" err="1" smtClean="0"/>
                        <a:t>sử</a:t>
                      </a:r>
                      <a:r>
                        <a:rPr lang="en-US" b="0" baseline="0" dirty="0" smtClean="0"/>
                        <a:t> </a:t>
                      </a:r>
                      <a:r>
                        <a:rPr lang="en-US" b="0" baseline="0" dirty="0" err="1" smtClean="0"/>
                        <a:t>dụng</a:t>
                      </a:r>
                      <a:r>
                        <a:rPr lang="en-US" b="0" baseline="0" dirty="0" smtClean="0"/>
                        <a:t> </a:t>
                      </a:r>
                      <a:r>
                        <a:rPr lang="en-US" b="0" baseline="0" dirty="0" err="1" smtClean="0"/>
                        <a:t>trong</a:t>
                      </a:r>
                      <a:r>
                        <a:rPr lang="en-US" b="0" baseline="0" dirty="0" smtClean="0"/>
                        <a:t> </a:t>
                      </a:r>
                      <a:r>
                        <a:rPr lang="en-US" b="0" baseline="0" dirty="0" err="1" smtClean="0"/>
                        <a:t>ứng</a:t>
                      </a:r>
                      <a:r>
                        <a:rPr lang="en-US" b="0" baseline="0" dirty="0" smtClean="0"/>
                        <a:t> </a:t>
                      </a:r>
                      <a:r>
                        <a:rPr lang="en-US" b="0" baseline="0" dirty="0" err="1" smtClean="0"/>
                        <a:t>dụng</a:t>
                      </a:r>
                      <a:endParaRPr lang="en-US" b="0" dirty="0"/>
                    </a:p>
                  </a:txBody>
                  <a:tcPr/>
                </a:tc>
              </a:tr>
              <a:tr h="498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app-</a:t>
                      </a:r>
                      <a:r>
                        <a:rPr lang="en-US" sz="1800" b="0" i="0" kern="1200" dirty="0" err="1" smtClean="0">
                          <a:solidFill>
                            <a:schemeClr val="dk1"/>
                          </a:solidFill>
                          <a:effectLst/>
                          <a:latin typeface="+mn-lt"/>
                          <a:ea typeface="+mn-ea"/>
                          <a:cs typeface="+mn-cs"/>
                        </a:rPr>
                        <a:t>routing.module.ts</a:t>
                      </a:r>
                      <a:endParaRPr lang="en-US" dirty="0" smtClean="0"/>
                    </a:p>
                  </a:txBody>
                  <a:tcPr/>
                </a:tc>
                <a:tc>
                  <a:txBody>
                    <a:bodyPr/>
                    <a:lstStyle/>
                    <a:p>
                      <a:r>
                        <a:rPr lang="en-US" dirty="0" err="1" smtClean="0"/>
                        <a:t>Định</a:t>
                      </a:r>
                      <a:r>
                        <a:rPr lang="en-US" baseline="0" dirty="0" smtClean="0"/>
                        <a:t> </a:t>
                      </a:r>
                      <a:r>
                        <a:rPr lang="en-US" baseline="0" dirty="0" err="1" smtClean="0"/>
                        <a:t>nghĩa</a:t>
                      </a:r>
                      <a:r>
                        <a:rPr lang="en-US" baseline="0" dirty="0" smtClean="0"/>
                        <a:t> </a:t>
                      </a:r>
                      <a:r>
                        <a:rPr lang="en-US" baseline="0" dirty="0" err="1" smtClean="0"/>
                        <a:t>các</a:t>
                      </a:r>
                      <a:r>
                        <a:rPr lang="en-US" baseline="0" dirty="0" smtClean="0"/>
                        <a:t> routes</a:t>
                      </a:r>
                      <a:endParaRPr lang="en-US" dirty="0"/>
                    </a:p>
                  </a:txBody>
                  <a:tcPr/>
                </a:tc>
                <a:extLst>
                  <a:ext uri="{0D108BD9-81ED-4DB2-BD59-A6C34878D82A}">
                    <a16:rowId xmlns="" xmlns:a16="http://schemas.microsoft.com/office/drawing/2014/main" val="3960582500"/>
                  </a:ext>
                </a:extLst>
              </a:tr>
              <a:tr h="498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app.component.html</a:t>
                      </a:r>
                      <a:endParaRPr lang="en-US" dirty="0" smtClean="0"/>
                    </a:p>
                  </a:txBody>
                  <a:tcPr/>
                </a:tc>
                <a:tc>
                  <a:txBody>
                    <a:bodyPr/>
                    <a:lstStyle/>
                    <a:p>
                      <a:r>
                        <a:rPr lang="vi-VN" sz="1800" b="0" i="0" kern="1200" dirty="0" smtClean="0">
                          <a:solidFill>
                            <a:schemeClr val="dk1"/>
                          </a:solidFill>
                          <a:effectLst/>
                          <a:latin typeface="+mn-lt"/>
                          <a:ea typeface="+mn-ea"/>
                          <a:cs typeface="+mn-cs"/>
                        </a:rPr>
                        <a:t>Định nghĩa template HTML được liên kết với component gốc </a:t>
                      </a:r>
                      <a:r>
                        <a:rPr lang="en-US" sz="1800" b="0" i="0" kern="1200" dirty="0" err="1" smtClean="0">
                          <a:solidFill>
                            <a:schemeClr val="dk1"/>
                          </a:solidFill>
                          <a:effectLst/>
                          <a:latin typeface="+mn-lt"/>
                          <a:ea typeface="+mn-ea"/>
                          <a:cs typeface="+mn-cs"/>
                        </a:rPr>
                        <a:t>AppComponent</a:t>
                      </a:r>
                      <a:endParaRPr lang="en-US" dirty="0"/>
                    </a:p>
                  </a:txBody>
                  <a:tcPr/>
                </a:tc>
              </a:tr>
              <a:tr h="498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app.component.scss</a:t>
                      </a:r>
                      <a:endParaRPr lang="en-US" dirty="0" smtClean="0"/>
                    </a:p>
                  </a:txBody>
                  <a:tcPr/>
                </a:tc>
                <a:tc>
                  <a:txBody>
                    <a:bodyPr/>
                    <a:lstStyle/>
                    <a:p>
                      <a:r>
                        <a:rPr lang="en-US" sz="1800" b="0" i="0" kern="1200" dirty="0" err="1" smtClean="0">
                          <a:solidFill>
                            <a:schemeClr val="dk1"/>
                          </a:solidFill>
                          <a:effectLst/>
                          <a:latin typeface="+mn-lt"/>
                          <a:ea typeface="+mn-ea"/>
                          <a:cs typeface="+mn-cs"/>
                        </a:rPr>
                        <a:t>Định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nghĩa</a:t>
                      </a:r>
                      <a:r>
                        <a:rPr lang="en-US" sz="1800" b="0" i="0" kern="1200" dirty="0" smtClean="0">
                          <a:solidFill>
                            <a:schemeClr val="dk1"/>
                          </a:solidFill>
                          <a:effectLst/>
                          <a:latin typeface="+mn-lt"/>
                          <a:ea typeface="+mn-ea"/>
                          <a:cs typeface="+mn-cs"/>
                        </a:rPr>
                        <a:t> style SCSS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component </a:t>
                      </a:r>
                      <a:r>
                        <a:rPr lang="en-US" sz="1800" b="0" i="0" kern="1200" dirty="0" err="1" smtClean="0">
                          <a:solidFill>
                            <a:schemeClr val="dk1"/>
                          </a:solidFill>
                          <a:effectLst/>
                          <a:latin typeface="+mn-lt"/>
                          <a:ea typeface="+mn-ea"/>
                          <a:cs typeface="+mn-cs"/>
                        </a:rPr>
                        <a:t>gốc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AppComponent</a:t>
                      </a:r>
                      <a:endParaRPr lang="en-US" dirty="0"/>
                    </a:p>
                  </a:txBody>
                  <a:tcPr/>
                </a:tc>
              </a:tr>
              <a:tr h="498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app.component.ts</a:t>
                      </a:r>
                      <a:endParaRPr lang="en-US" dirty="0" smtClean="0"/>
                    </a:p>
                  </a:txBody>
                  <a:tcPr/>
                </a:tc>
                <a:tc>
                  <a:txBody>
                    <a:bodyPr/>
                    <a:lstStyle/>
                    <a:p>
                      <a:r>
                        <a:rPr lang="vi-VN" sz="1800" b="0" i="0" kern="1200" dirty="0" smtClean="0">
                          <a:solidFill>
                            <a:schemeClr val="dk1"/>
                          </a:solidFill>
                          <a:effectLst/>
                          <a:latin typeface="+mn-lt"/>
                          <a:ea typeface="+mn-ea"/>
                          <a:cs typeface="+mn-cs"/>
                        </a:rPr>
                        <a:t>Định nghĩa logic cho component gốc của ứng dụng</a:t>
                      </a:r>
                      <a:r>
                        <a:rPr lang="en-US" sz="1800" b="0" i="0" kern="1200" dirty="0" smtClean="0">
                          <a:solidFill>
                            <a:schemeClr val="dk1"/>
                          </a:solidFill>
                          <a:effectLst/>
                          <a:latin typeface="+mn-lt"/>
                          <a:ea typeface="+mn-ea"/>
                          <a:cs typeface="+mn-cs"/>
                        </a:rPr>
                        <a:t>. </a:t>
                      </a:r>
                      <a:endParaRPr lang="en-US" dirty="0"/>
                    </a:p>
                  </a:txBody>
                  <a:tcPr/>
                </a:tc>
              </a:tr>
              <a:tr h="498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app.component.spec.ts</a:t>
                      </a:r>
                      <a:endParaRPr lang="en-US" dirty="0" smtClean="0"/>
                    </a:p>
                  </a:txBody>
                  <a:tcPr/>
                </a:tc>
                <a:tc>
                  <a:txBody>
                    <a:bodyPr/>
                    <a:lstStyle/>
                    <a:p>
                      <a:r>
                        <a:rPr lang="en-US" sz="1800" b="0" i="0" kern="1200" dirty="0" err="1" smtClean="0">
                          <a:solidFill>
                            <a:schemeClr val="dk1"/>
                          </a:solidFill>
                          <a:effectLst/>
                          <a:latin typeface="+mn-lt"/>
                          <a:ea typeface="+mn-ea"/>
                          <a:cs typeface="+mn-cs"/>
                        </a:rPr>
                        <a:t>Định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nghĩa</a:t>
                      </a:r>
                      <a:r>
                        <a:rPr lang="en-US" sz="1800" b="0" i="0" kern="1200" dirty="0" smtClean="0">
                          <a:solidFill>
                            <a:schemeClr val="dk1"/>
                          </a:solidFill>
                          <a:effectLst/>
                          <a:latin typeface="+mn-lt"/>
                          <a:ea typeface="+mn-ea"/>
                          <a:cs typeface="+mn-cs"/>
                        </a:rPr>
                        <a:t> unit test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component </a:t>
                      </a:r>
                      <a:r>
                        <a:rPr lang="en-US" sz="1800" b="0" i="0" kern="1200" dirty="0" err="1" smtClean="0">
                          <a:solidFill>
                            <a:schemeClr val="dk1"/>
                          </a:solidFill>
                          <a:effectLst/>
                          <a:latin typeface="+mn-lt"/>
                          <a:ea typeface="+mn-ea"/>
                          <a:cs typeface="+mn-cs"/>
                        </a:rPr>
                        <a:t>gốc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AppComponent</a:t>
                      </a:r>
                      <a:endParaRPr lang="en-US" dirty="0"/>
                    </a:p>
                  </a:txBody>
                  <a:tcPr/>
                </a:tc>
              </a:tr>
              <a:tr h="8972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app.module.ts</a:t>
                      </a:r>
                      <a:endParaRPr lang="en-US" dirty="0" smtClean="0"/>
                    </a:p>
                  </a:txBody>
                  <a:tcPr/>
                </a:tc>
                <a:tc>
                  <a:txBody>
                    <a:bodyPr/>
                    <a:lstStyle/>
                    <a:p>
                      <a:r>
                        <a:rPr lang="en-US" sz="1800" b="0" i="0" kern="1200" dirty="0" err="1" smtClean="0">
                          <a:solidFill>
                            <a:schemeClr val="dk1"/>
                          </a:solidFill>
                          <a:effectLst/>
                          <a:latin typeface="+mn-lt"/>
                          <a:ea typeface="+mn-ea"/>
                          <a:cs typeface="+mn-cs"/>
                        </a:rPr>
                        <a:t>Định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nghĩa</a:t>
                      </a:r>
                      <a:r>
                        <a:rPr lang="en-US" sz="1800" b="0" i="0" kern="1200" dirty="0" smtClean="0">
                          <a:solidFill>
                            <a:schemeClr val="dk1"/>
                          </a:solidFill>
                          <a:effectLst/>
                          <a:latin typeface="+mn-lt"/>
                          <a:ea typeface="+mn-ea"/>
                          <a:cs typeface="+mn-cs"/>
                        </a:rPr>
                        <a:t> module </a:t>
                      </a:r>
                      <a:r>
                        <a:rPr lang="en-US" sz="1800" b="0" i="0" kern="1200" dirty="0" err="1" smtClean="0">
                          <a:solidFill>
                            <a:schemeClr val="dk1"/>
                          </a:solidFill>
                          <a:effectLst/>
                          <a:latin typeface="+mn-lt"/>
                          <a:ea typeface="+mn-ea"/>
                          <a:cs typeface="+mn-cs"/>
                        </a:rPr>
                        <a:t>gốc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AppModule</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cho</a:t>
                      </a:r>
                      <a:r>
                        <a:rPr lang="en-US" sz="1800" b="0" i="0" kern="1200" dirty="0" smtClean="0">
                          <a:solidFill>
                            <a:schemeClr val="dk1"/>
                          </a:solidFill>
                          <a:effectLst/>
                          <a:latin typeface="+mn-lt"/>
                          <a:ea typeface="+mn-ea"/>
                          <a:cs typeface="+mn-cs"/>
                        </a:rPr>
                        <a:t> Angular </a:t>
                      </a:r>
                      <a:r>
                        <a:rPr lang="en-US" sz="1800" b="0" i="0" kern="1200" dirty="0" err="1" smtClean="0">
                          <a:solidFill>
                            <a:schemeClr val="dk1"/>
                          </a:solidFill>
                          <a:effectLst/>
                          <a:latin typeface="+mn-lt"/>
                          <a:ea typeface="+mn-ea"/>
                          <a:cs typeface="+mn-cs"/>
                        </a:rPr>
                        <a:t>biết</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cách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lắp</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ráp</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ứng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dụng</a:t>
                      </a:r>
                      <a:r>
                        <a:rPr lang="en-US" sz="1800" b="0" i="0" kern="1200" dirty="0" smtClean="0">
                          <a:solidFill>
                            <a:schemeClr val="dk1"/>
                          </a:solidFill>
                          <a:effectLst/>
                          <a:latin typeface="+mn-lt"/>
                          <a:ea typeface="+mn-ea"/>
                          <a:cs typeface="+mn-cs"/>
                        </a:rPr>
                        <a:t>. Ban </a:t>
                      </a:r>
                      <a:r>
                        <a:rPr lang="en-US" sz="1800" b="0" i="0" kern="1200" dirty="0" err="1" smtClean="0">
                          <a:solidFill>
                            <a:schemeClr val="dk1"/>
                          </a:solidFill>
                          <a:effectLst/>
                          <a:latin typeface="+mn-lt"/>
                          <a:ea typeface="+mn-ea"/>
                          <a:cs typeface="+mn-cs"/>
                        </a:rPr>
                        <a:t>đầu</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khai</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báo</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AppComponent</a:t>
                      </a:r>
                      <a:r>
                        <a:rPr lang="vi-VN" sz="1800" b="0" i="0" kern="1200" dirty="0" smtClean="0">
                          <a:solidFill>
                            <a:schemeClr val="dk1"/>
                          </a:solidFill>
                          <a:effectLst/>
                          <a:latin typeface="+mn-lt"/>
                          <a:ea typeface="+mn-ea"/>
                          <a:cs typeface="+mn-cs"/>
                        </a:rPr>
                        <a:t>. Khi thêm nhiều component vào ứng dụng, chúng phải được khai báo ở đây.</a:t>
                      </a:r>
                      <a:endParaRPr lang="en-US" dirty="0"/>
                    </a:p>
                  </a:txBody>
                  <a:tcPr/>
                </a:tc>
              </a:tr>
            </a:tbl>
          </a:graphicData>
        </a:graphic>
      </p:graphicFrame>
    </p:spTree>
    <p:extLst>
      <p:ext uri="{BB962C8B-B14F-4D97-AF65-F5344CB8AC3E}">
        <p14:creationId xmlns:p14="http://schemas.microsoft.com/office/powerpoint/2010/main" val="412542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477"/>
            <a:ext cx="10515600" cy="723842"/>
          </a:xfrm>
        </p:spPr>
        <p:txBody>
          <a:bodyPr/>
          <a:lstStyle/>
          <a:p>
            <a:pPr algn="ctr"/>
            <a:r>
              <a:rPr lang="en-US" b="1" dirty="0" err="1" smtClean="0">
                <a:solidFill>
                  <a:schemeClr val="accent5"/>
                </a:solidFill>
              </a:rPr>
              <a:t>Chương</a:t>
            </a:r>
            <a:r>
              <a:rPr lang="en-US" b="1" dirty="0" smtClean="0">
                <a:solidFill>
                  <a:schemeClr val="accent5"/>
                </a:solidFill>
              </a:rPr>
              <a:t> 5 : </a:t>
            </a:r>
            <a:r>
              <a:rPr lang="en-US" b="1" dirty="0" err="1" smtClean="0">
                <a:solidFill>
                  <a:schemeClr val="accent5"/>
                </a:solidFill>
              </a:rPr>
              <a:t>Kết</a:t>
            </a:r>
            <a:r>
              <a:rPr lang="en-US" b="1" dirty="0" smtClean="0">
                <a:solidFill>
                  <a:schemeClr val="accent5"/>
                </a:solidFill>
              </a:rPr>
              <a:t> </a:t>
            </a:r>
            <a:r>
              <a:rPr lang="en-US" b="1" dirty="0" err="1" smtClean="0">
                <a:solidFill>
                  <a:schemeClr val="accent5"/>
                </a:solidFill>
              </a:rPr>
              <a:t>quả</a:t>
            </a:r>
            <a:r>
              <a:rPr lang="en-US" b="1" dirty="0" smtClean="0">
                <a:solidFill>
                  <a:schemeClr val="accent5"/>
                </a:solidFill>
              </a:rPr>
              <a:t> </a:t>
            </a:r>
            <a:r>
              <a:rPr lang="en-US" b="1" dirty="0" err="1" smtClean="0">
                <a:solidFill>
                  <a:schemeClr val="accent5"/>
                </a:solidFill>
              </a:rPr>
              <a:t>thực</a:t>
            </a:r>
            <a:r>
              <a:rPr lang="en-US" b="1" dirty="0" smtClean="0">
                <a:solidFill>
                  <a:schemeClr val="accent5"/>
                </a:solidFill>
              </a:rPr>
              <a:t> </a:t>
            </a:r>
            <a:r>
              <a:rPr lang="en-US" b="1" dirty="0" err="1" smtClean="0">
                <a:solidFill>
                  <a:schemeClr val="accent5"/>
                </a:solidFill>
              </a:rPr>
              <a:t>nghiệm</a:t>
            </a:r>
            <a:endParaRPr lang="en-US" b="1" dirty="0">
              <a:solidFill>
                <a:schemeClr val="accent5"/>
              </a:solidFill>
            </a:endParaRPr>
          </a:p>
        </p:txBody>
      </p:sp>
      <p:sp>
        <p:nvSpPr>
          <p:cNvPr id="3" name="Content Placeholder 2"/>
          <p:cNvSpPr>
            <a:spLocks noGrp="1"/>
          </p:cNvSpPr>
          <p:nvPr>
            <p:ph idx="1"/>
          </p:nvPr>
        </p:nvSpPr>
        <p:spPr>
          <a:xfrm>
            <a:off x="838200" y="895318"/>
            <a:ext cx="10515600" cy="5790153"/>
          </a:xfrm>
        </p:spPr>
        <p:txBody>
          <a:bodyPr>
            <a:normAutofit/>
          </a:bodyPr>
          <a:lstStyle/>
          <a:p>
            <a:pPr marL="0" indent="0">
              <a:buNone/>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trang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chủ</a:t>
            </a:r>
            <a:endParaRPr lang="en-US" sz="2400" dirty="0" smtClean="0">
              <a:latin typeface="+mj-lt"/>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673526" y="1388854"/>
            <a:ext cx="9111290" cy="5063704"/>
          </a:xfrm>
          <a:prstGeom prst="rect">
            <a:avLst/>
          </a:prstGeom>
        </p:spPr>
      </p:pic>
    </p:spTree>
    <p:extLst>
      <p:ext uri="{BB962C8B-B14F-4D97-AF65-F5344CB8AC3E}">
        <p14:creationId xmlns:p14="http://schemas.microsoft.com/office/powerpoint/2010/main" val="2594647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32262"/>
            <a:ext cx="10515600" cy="5744701"/>
          </a:xfrm>
        </p:spPr>
        <p:txBody>
          <a:bodyPr>
            <a:normAutofit/>
          </a:bodyPr>
          <a:lstStyle/>
          <a:p>
            <a:pPr marL="0" indent="0">
              <a:buNone/>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trang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chủ</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tiếp</a:t>
            </a:r>
            <a:r>
              <a:rPr lang="en-US" sz="2400" dirty="0" smtClean="0">
                <a:latin typeface="+mj-lt"/>
                <a:cs typeface="Calibri" panose="020F0502020204030204" pitchFamily="34" charset="0"/>
              </a:rPr>
              <a:t>)</a:t>
            </a:r>
            <a:endParaRPr lang="en-US" sz="2400" dirty="0">
              <a:latin typeface="+mj-lt"/>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559108" y="1233577"/>
            <a:ext cx="9101455" cy="4882551"/>
          </a:xfrm>
          <a:prstGeom prst="rect">
            <a:avLst/>
          </a:prstGeom>
        </p:spPr>
      </p:pic>
    </p:spTree>
    <p:extLst>
      <p:ext uri="{BB962C8B-B14F-4D97-AF65-F5344CB8AC3E}">
        <p14:creationId xmlns:p14="http://schemas.microsoft.com/office/powerpoint/2010/main" val="4121556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32262"/>
            <a:ext cx="10515600" cy="5744701"/>
          </a:xfrm>
        </p:spPr>
        <p:txBody>
          <a:bodyPr>
            <a:normAutofit/>
          </a:bodyPr>
          <a:lstStyle/>
          <a:p>
            <a:pPr marL="0" indent="0">
              <a:buNone/>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trang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chủ</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tiếp</a:t>
            </a:r>
            <a:r>
              <a:rPr lang="en-US" sz="2400" dirty="0" smtClean="0">
                <a:latin typeface="+mj-lt"/>
                <a:cs typeface="Calibri" panose="020F0502020204030204" pitchFamily="34" charset="0"/>
              </a:rPr>
              <a:t>)</a:t>
            </a:r>
            <a:endParaRPr lang="en-US" sz="2400" dirty="0">
              <a:latin typeface="+mj-lt"/>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500139" y="1130061"/>
            <a:ext cx="9326012" cy="5279366"/>
          </a:xfrm>
          <a:prstGeom prst="rect">
            <a:avLst/>
          </a:prstGeom>
        </p:spPr>
      </p:pic>
    </p:spTree>
    <p:extLst>
      <p:ext uri="{BB962C8B-B14F-4D97-AF65-F5344CB8AC3E}">
        <p14:creationId xmlns:p14="http://schemas.microsoft.com/office/powerpoint/2010/main" val="1622887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32262"/>
            <a:ext cx="10515600" cy="5744701"/>
          </a:xfrm>
        </p:spPr>
        <p:txBody>
          <a:bodyPr>
            <a:normAutofit/>
          </a:bodyPr>
          <a:lstStyle/>
          <a:p>
            <a:pPr marL="0" indent="0">
              <a:buNone/>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đăng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ký</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đăng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nhập</a:t>
            </a:r>
            <a:endParaRPr lang="en-US" sz="2400" dirty="0">
              <a:latin typeface="+mj-lt"/>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652901" y="1192387"/>
            <a:ext cx="9388910" cy="5156654"/>
          </a:xfrm>
          <a:prstGeom prst="rect">
            <a:avLst/>
          </a:prstGeom>
        </p:spPr>
      </p:pic>
    </p:spTree>
    <p:extLst>
      <p:ext uri="{BB962C8B-B14F-4D97-AF65-F5344CB8AC3E}">
        <p14:creationId xmlns:p14="http://schemas.microsoft.com/office/powerpoint/2010/main" val="1109492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a:bodyPr>
          <a:lstStyle/>
          <a:p>
            <a:pPr marL="0" indent="0">
              <a:buNone/>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trang</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sản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phẩm</a:t>
            </a:r>
            <a:r>
              <a:rPr lang="en-US" sz="2400" dirty="0" smtClean="0">
                <a:latin typeface="+mj-lt"/>
                <a:cs typeface="Calibri" panose="020F0502020204030204" pitchFamily="34" charset="0"/>
              </a:rPr>
              <a:t> chi </a:t>
            </a:r>
            <a:r>
              <a:rPr lang="en-US" sz="2400" dirty="0" err="1" smtClean="0">
                <a:latin typeface="+mj-lt"/>
                <a:cs typeface="Calibri" panose="020F0502020204030204" pitchFamily="34" charset="0"/>
              </a:rPr>
              <a:t>tiết</a:t>
            </a:r>
            <a:endParaRPr lang="en-US" sz="2400" dirty="0" smtClean="0">
              <a:latin typeface="+mj-lt"/>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414733" y="1069675"/>
            <a:ext cx="9273395" cy="5451895"/>
          </a:xfrm>
          <a:prstGeom prst="rect">
            <a:avLst/>
          </a:prstGeom>
        </p:spPr>
      </p:pic>
    </p:spTree>
    <p:extLst>
      <p:ext uri="{BB962C8B-B14F-4D97-AF65-F5344CB8AC3E}">
        <p14:creationId xmlns:p14="http://schemas.microsoft.com/office/powerpoint/2010/main" val="259529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a:bodyPr>
          <a:lstStyle/>
          <a:p>
            <a:pPr marL="0" indent="0">
              <a:buNone/>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giỏ</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hàng</a:t>
            </a:r>
            <a:endParaRPr lang="en-US" sz="2400" dirty="0">
              <a:latin typeface="+mj-lt"/>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604512" y="966158"/>
            <a:ext cx="9540815" cy="5598544"/>
          </a:xfrm>
          <a:prstGeom prst="rect">
            <a:avLst/>
          </a:prstGeom>
        </p:spPr>
      </p:pic>
    </p:spTree>
    <p:extLst>
      <p:ext uri="{BB962C8B-B14F-4D97-AF65-F5344CB8AC3E}">
        <p14:creationId xmlns:p14="http://schemas.microsoft.com/office/powerpoint/2010/main" val="350482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smtClean="0">
                <a:solidFill>
                  <a:srgbClr val="0070C0"/>
                </a:solidFill>
                <a:cs typeface="Calibri Light" panose="020F0302020204030204" pitchFamily="34" charset="0"/>
              </a:rPr>
              <a:t>Chương 1 : Mở đầu </a:t>
            </a:r>
            <a:endParaRPr lang="en-US" b="1" dirty="0">
              <a:solidFill>
                <a:srgbClr val="0070C0"/>
              </a:solidFill>
              <a:cs typeface="Calibri Light" panose="020F0302020204030204" pitchFamily="34" charset="0"/>
            </a:endParaRPr>
          </a:p>
        </p:txBody>
      </p:sp>
      <p:sp>
        <p:nvSpPr>
          <p:cNvPr id="3" name="Content Placeholder 2"/>
          <p:cNvSpPr>
            <a:spLocks noGrp="1"/>
          </p:cNvSpPr>
          <p:nvPr>
            <p:ph idx="1"/>
          </p:nvPr>
        </p:nvSpPr>
        <p:spPr>
          <a:xfrm>
            <a:off x="838200" y="2049572"/>
            <a:ext cx="10515600" cy="3704696"/>
          </a:xfrm>
        </p:spPr>
        <p:txBody>
          <a:bodyPr>
            <a:normAutofit/>
          </a:bodyPr>
          <a:lstStyle/>
          <a:p>
            <a:pPr marL="0" indent="0">
              <a:buNone/>
            </a:pPr>
            <a:r>
              <a:rPr lang="vi-VN" sz="3000" dirty="0">
                <a:latin typeface="+mj-lt"/>
              </a:rPr>
              <a:t>Với thời đại internet phát triển hiện nay, việc mua sắm qua mạng đang là sự lựa chọn hoàn hảo cho mọi người. Các trang mua sắm cũng xuất hiện ngày càng nhiều hơn.</a:t>
            </a:r>
            <a:r>
              <a:rPr lang="en-US" sz="3000" dirty="0">
                <a:latin typeface="+mj-lt"/>
              </a:rPr>
              <a:t> </a:t>
            </a:r>
            <a:r>
              <a:rPr lang="en-US" sz="3000" dirty="0" err="1">
                <a:latin typeface="Times New Roman" panose="02020603050405020304" pitchFamily="18" charset="0"/>
                <a:cs typeface="Times New Roman" panose="02020603050405020304" pitchFamily="18" charset="0"/>
              </a:rPr>
              <a:t>Cùng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mua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sắm</a:t>
            </a:r>
            <a:r>
              <a:rPr lang="en-US" sz="3000" dirty="0">
                <a:latin typeface="Times New Roman" panose="02020603050405020304" pitchFamily="18" charset="0"/>
                <a:cs typeface="Times New Roman" panose="02020603050405020304" pitchFamily="18" charset="0"/>
              </a:rPr>
              <a:t> online </a:t>
            </a:r>
            <a:r>
              <a:rPr lang="en-US" sz="3000" dirty="0" err="1">
                <a:latin typeface="Times New Roman" panose="02020603050405020304" pitchFamily="18" charset="0"/>
                <a:cs typeface="Times New Roman" panose="02020603050405020304" pitchFamily="18" charset="0"/>
              </a:rPr>
              <a:t>nhé</a:t>
            </a:r>
            <a:r>
              <a:rPr lang="en-US" sz="3000" dirty="0">
                <a:latin typeface="Times New Roman" panose="02020603050405020304" pitchFamily="18" charset="0"/>
                <a:cs typeface="Times New Roman" panose="02020603050405020304" pitchFamily="18" charset="0"/>
              </a:rPr>
              <a:t>:</a:t>
            </a:r>
          </a:p>
          <a:p>
            <a:pPr marL="0" indent="0">
              <a:buNone/>
            </a:pPr>
            <a:endParaRPr lang="en-US" sz="3000" dirty="0">
              <a:latin typeface="+mj-lt"/>
              <a:cs typeface="Calibri" panose="020F0502020204030204" pitchFamily="34" charset="0"/>
            </a:endParaRPr>
          </a:p>
        </p:txBody>
      </p:sp>
    </p:spTree>
    <p:extLst>
      <p:ext uri="{BB962C8B-B14F-4D97-AF65-F5344CB8AC3E}">
        <p14:creationId xmlns:p14="http://schemas.microsoft.com/office/powerpoint/2010/main" val="179828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a:bodyPr>
          <a:lstStyle/>
          <a:p>
            <a:pPr marL="0" indent="0">
              <a:buNone/>
            </a:pPr>
            <a:r>
              <a:rPr lang="en-US" sz="2400" dirty="0" err="1" smtClean="0">
                <a:latin typeface="+mj-lt"/>
                <a:cs typeface="Calibri" panose="020F0502020204030204" pitchFamily="34" charset="0"/>
              </a:rPr>
              <a:t>Giao</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diện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khi</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thanh</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toán</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thành</a:t>
            </a:r>
            <a:r>
              <a:rPr lang="en-US" sz="2400" dirty="0" smtClean="0">
                <a:latin typeface="+mj-lt"/>
                <a:cs typeface="Calibri" panose="020F0502020204030204" pitchFamily="34" charset="0"/>
              </a:rPr>
              <a:t> </a:t>
            </a:r>
            <a:r>
              <a:rPr lang="en-US" sz="2400" dirty="0" err="1" smtClean="0">
                <a:latin typeface="+mj-lt"/>
                <a:cs typeface="Calibri" panose="020F0502020204030204" pitchFamily="34" charset="0"/>
              </a:rPr>
              <a:t>công</a:t>
            </a:r>
            <a:endParaRPr lang="en-US" sz="2400" dirty="0">
              <a:latin typeface="+mj-lt"/>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124138" y="1312985"/>
            <a:ext cx="9374285" cy="5038678"/>
          </a:xfrm>
          <a:prstGeom prst="rect">
            <a:avLst/>
          </a:prstGeom>
        </p:spPr>
      </p:pic>
    </p:spTree>
    <p:extLst>
      <p:ext uri="{BB962C8B-B14F-4D97-AF65-F5344CB8AC3E}">
        <p14:creationId xmlns:p14="http://schemas.microsoft.com/office/powerpoint/2010/main" val="1408295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r>
              <a:rPr lang="en-US" dirty="0" smtClean="0"/>
              <a:t>Link </a:t>
            </a:r>
            <a:r>
              <a:rPr lang="en-US" dirty="0" err="1" smtClean="0"/>
              <a:t>Github</a:t>
            </a:r>
            <a:r>
              <a:rPr lang="en-US" dirty="0" smtClean="0"/>
              <a:t> : </a:t>
            </a:r>
            <a:r>
              <a:rPr lang="en-US" dirty="0">
                <a:hlinkClick r:id="rId2"/>
              </a:rPr>
              <a:t>https://</a:t>
            </a:r>
            <a:r>
              <a:rPr lang="en-US" dirty="0" smtClean="0">
                <a:hlinkClick r:id="rId2"/>
              </a:rPr>
              <a:t>github.com/minhquangt/phone-buy</a:t>
            </a:r>
            <a:r>
              <a:rPr lang="en-US" dirty="0" smtClean="0"/>
              <a:t> </a:t>
            </a:r>
          </a:p>
        </p:txBody>
      </p:sp>
    </p:spTree>
    <p:extLst>
      <p:ext uri="{BB962C8B-B14F-4D97-AF65-F5344CB8AC3E}">
        <p14:creationId xmlns:p14="http://schemas.microsoft.com/office/powerpoint/2010/main" val="308486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165" y="345057"/>
            <a:ext cx="10515600" cy="617651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1. </a:t>
            </a:r>
            <a:r>
              <a:rPr lang="en-US" sz="2200" b="1" dirty="0" err="1" smtClean="0">
                <a:latin typeface="Times New Roman" panose="02020603050405020304" pitchFamily="18" charset="0"/>
                <a:cs typeface="Times New Roman" panose="02020603050405020304" pitchFamily="18" charset="0"/>
              </a:rPr>
              <a:t>Tiết</a:t>
            </a:r>
            <a:r>
              <a:rPr lang="en-US" sz="2200" b="1" dirty="0" smtClean="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kiệm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thời</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gian</a:t>
            </a:r>
            <a:endParaRPr lang="en-US" sz="2200" b="1" dirty="0" smtClean="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Đối với những người đi làm không có nhiều thời gian rảnh thì việc mua sắm qua mạng thật sự rất tiện lợi. Bạn sẽ </a:t>
            </a:r>
            <a:r>
              <a:rPr lang="vi-VN" sz="2200" b="1" dirty="0">
                <a:latin typeface="Times New Roman" panose="02020603050405020304" pitchFamily="18" charset="0"/>
                <a:cs typeface="Times New Roman" panose="02020603050405020304" pitchFamily="18" charset="0"/>
              </a:rPr>
              <a:t>chỉ mất khoảng 5 – 10 </a:t>
            </a:r>
            <a:r>
              <a:rPr lang="vi-VN" sz="2200" b="1" dirty="0" smtClean="0">
                <a:latin typeface="Times New Roman" panose="02020603050405020304" pitchFamily="18" charset="0"/>
                <a:cs typeface="Times New Roman" panose="02020603050405020304" pitchFamily="18" charset="0"/>
              </a:rPr>
              <a:t>phút</a:t>
            </a:r>
            <a:r>
              <a:rPr lang="en-US" sz="2200" b="1"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với vài cú click chuột đơn giản </a:t>
            </a:r>
            <a:r>
              <a:rPr lang="vi-VN" sz="2200" dirty="0" smtClean="0">
                <a:latin typeface="Times New Roman" panose="02020603050405020304" pitchFamily="18" charset="0"/>
                <a:cs typeface="Times New Roman" panose="02020603050405020304" pitchFamily="18" charset="0"/>
              </a:rPr>
              <a:t>để </a:t>
            </a:r>
            <a:r>
              <a:rPr lang="vi-VN" sz="2200" dirty="0">
                <a:latin typeface="Times New Roman" panose="02020603050405020304" pitchFamily="18" charset="0"/>
                <a:cs typeface="Times New Roman" panose="02020603050405020304" pitchFamily="18" charset="0"/>
              </a:rPr>
              <a:t>đặt mua một món hàng qua mạng chứ không mất quá nhiều thời gian để vào một </a:t>
            </a:r>
            <a:r>
              <a:rPr lang="en-US" sz="2200" dirty="0" err="1" smtClean="0">
                <a:latin typeface="Times New Roman" panose="02020603050405020304" pitchFamily="18" charset="0"/>
                <a:cs typeface="Times New Roman" panose="02020603050405020304" pitchFamily="18" charset="0"/>
              </a:rPr>
              <a:t>cửa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hàng</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gửi xe, vào quầy lựa chọn hàng để mua rồi lại xếp hàng đợi tính tiền.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Không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tốn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công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vận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chuyển</a:t>
            </a:r>
            <a:endParaRPr lang="en-US" sz="2200" b="1"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Tất cả những món hàng mà bạn chọn mua qua các trang mua sắm hầu như đều được </a:t>
            </a:r>
            <a:r>
              <a:rPr lang="en-US" sz="2200" dirty="0" smtClean="0">
                <a:latin typeface="Times New Roman" panose="02020603050405020304" pitchFamily="18" charset="0"/>
                <a:cs typeface="Times New Roman" panose="02020603050405020304" pitchFamily="18" charset="0"/>
              </a:rPr>
              <a:t>shipper </a:t>
            </a:r>
            <a:r>
              <a:rPr lang="vi-VN" sz="2200" dirty="0" smtClean="0">
                <a:latin typeface="Times New Roman" panose="02020603050405020304" pitchFamily="18" charset="0"/>
                <a:cs typeface="Times New Roman" panose="02020603050405020304" pitchFamily="18" charset="0"/>
              </a:rPr>
              <a:t>vận </a:t>
            </a:r>
            <a:r>
              <a:rPr lang="vi-VN" sz="2200" dirty="0">
                <a:latin typeface="Times New Roman" panose="02020603050405020304" pitchFamily="18" charset="0"/>
                <a:cs typeface="Times New Roman" panose="02020603050405020304" pitchFamily="18" charset="0"/>
              </a:rPr>
              <a:t>chuyển đến tận tay của bạn</a:t>
            </a:r>
            <a:r>
              <a:rPr lang="vi-VN" sz="2200" dirty="0" smtClean="0">
                <a:latin typeface="Times New Roman" panose="02020603050405020304" pitchFamily="18" charset="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 Bạn không phải lo ngại vì thời tiết quá nắng nóng hay mưa bão, đường nhiều khói bụi, giao thông tắc nghẽn,... </a:t>
            </a:r>
          </a:p>
          <a:p>
            <a:r>
              <a:rPr lang="en-US" sz="2200" dirty="0" err="1" smtClean="0">
                <a:latin typeface="Times New Roman" panose="02020603050405020304" pitchFamily="18" charset="0"/>
                <a:cs typeface="Times New Roman" panose="02020603050405020304" pitchFamily="18" charset="0"/>
              </a:rPr>
              <a:t>Bạn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cũng</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không </a:t>
            </a:r>
            <a:r>
              <a:rPr lang="vi-VN" sz="2200" dirty="0">
                <a:latin typeface="Times New Roman" panose="02020603050405020304" pitchFamily="18" charset="0"/>
                <a:cs typeface="Times New Roman" panose="02020603050405020304" pitchFamily="18" charset="0"/>
              </a:rPr>
              <a:t>phải mất thời gian và công sức để chở những món hàng mà mình đã mua về nhà, nhất là những món hàng lớn, dễ vỡ như </a:t>
            </a:r>
            <a:r>
              <a:rPr lang="en-US" sz="2200" dirty="0" err="1" smtClean="0">
                <a:latin typeface="Times New Roman" panose="02020603050405020304" pitchFamily="18" charset="0"/>
                <a:cs typeface="Times New Roman" panose="02020603050405020304" pitchFamily="18" charset="0"/>
              </a:rPr>
              <a:t>tivi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tủ</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lạnh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giặt</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3. </a:t>
            </a:r>
            <a:r>
              <a:rPr lang="en-US" sz="2200" b="1" dirty="0" err="1">
                <a:latin typeface="Times New Roman" panose="02020603050405020304" pitchFamily="18" charset="0"/>
                <a:cs typeface="Times New Roman" panose="02020603050405020304" pitchFamily="18" charset="0"/>
              </a:rPr>
              <a:t>Có</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thời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gian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nghiên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cứu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kỹ</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sản</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phẩm</a:t>
            </a:r>
            <a:endParaRPr lang="en-US" sz="2200" b="1" dirty="0" smtClean="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Khi mua hàng qua mạng, mỗi sản phẩm mà nhà sản xuất đăng lên đều đi kèm với giá cả, thông số kỹ thuật và đặc tính của nó. Ngồi tại nhà, bạn sẽ có thời gian để nghiên cứu thật kỹ tất cả các yếu tố của sản phẩm trước khi chọn mua</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Còn khi mua trực tiếp tại cửa hàng, siêu thị, bạn sẽ bị chi phối bởi những lời chào mời của nhân viên bán hàng và đôi khi không đưa ra quyết định đúng đắn</a:t>
            </a:r>
            <a:r>
              <a:rPr lang="vi-VN"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endParaRPr lang="vi-VN" sz="2200" dirty="0" smtClean="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57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441" y="715992"/>
            <a:ext cx="10515600" cy="5417389"/>
          </a:xfrm>
        </p:spPr>
        <p:txBody>
          <a:bodyPr>
            <a:normAutofit/>
          </a:bodyPr>
          <a:lstStyle/>
          <a:p>
            <a:endParaRPr lang="vi-VN" sz="2400" b="1" dirty="0" smtClean="0">
              <a:latin typeface="+mj-lt"/>
            </a:endParaRPr>
          </a:p>
          <a:p>
            <a:r>
              <a:rPr lang="en-US" sz="2400" dirty="0" err="1" smtClean="0">
                <a:latin typeface="Times New Roman" panose="02020603050405020304" pitchFamily="18" charset="0"/>
                <a:cs typeface="Times New Roman" panose="02020603050405020304" pitchFamily="18" charset="0"/>
              </a:rPr>
              <a:t>Nắm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bắt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5 </a:t>
            </a:r>
            <a:r>
              <a:rPr lang="en-US" sz="2400" dirty="0" err="1" smtClean="0">
                <a:latin typeface="Times New Roman" panose="02020603050405020304" pitchFamily="18" charset="0"/>
                <a:cs typeface="Times New Roman" panose="02020603050405020304" pitchFamily="18" charset="0"/>
              </a:rPr>
              <a:t>quyết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1 website </a:t>
            </a:r>
            <a:r>
              <a:rPr lang="en-US" sz="2400" dirty="0" err="1" smtClean="0">
                <a:latin typeface="Times New Roman" panose="02020603050405020304" pitchFamily="18" charset="0"/>
                <a:cs typeface="Times New Roman" panose="02020603050405020304" pitchFamily="18" charset="0"/>
              </a:rPr>
              <a:t>bán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online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những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cửa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nhỏ</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lẻ</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cốt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lõi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Website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front-end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Angular</a:t>
            </a:r>
            <a:r>
              <a:rPr lang="en-US" sz="2400" dirty="0" smtClean="0">
                <a:latin typeface="Times New Roman" panose="02020603050405020304" pitchFamily="18" charset="0"/>
                <a:cs typeface="Times New Roman" panose="02020603050405020304" pitchFamily="18" charset="0"/>
              </a:rPr>
              <a:t>, back-end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MySQL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NodeJS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636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70C0"/>
                </a:solidFill>
                <a:latin typeface="Times New Roman" panose="02020603050405020304" pitchFamily="18" charset="0"/>
                <a:cs typeface="Times New Roman" panose="02020603050405020304" pitchFamily="18" charset="0"/>
              </a:rPr>
              <a:t>Chương</a:t>
            </a:r>
            <a:r>
              <a:rPr lang="en-US" b="1" dirty="0">
                <a:solidFill>
                  <a:srgbClr val="0070C0"/>
                </a:solidFill>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2 : </a:t>
            </a:r>
            <a:r>
              <a:rPr lang="en-US" b="1" dirty="0" err="1" smtClean="0">
                <a:solidFill>
                  <a:srgbClr val="0070C0"/>
                </a:solidFill>
                <a:latin typeface="Times New Roman" panose="02020603050405020304" pitchFamily="18" charset="0"/>
                <a:cs typeface="Times New Roman" panose="02020603050405020304" pitchFamily="18" charset="0"/>
              </a:rPr>
              <a:t>Công</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nghệ</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áp</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dụng</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58055"/>
          </a:xfrm>
        </p:spPr>
        <p:txBody>
          <a:bodyPr>
            <a:normAutofit/>
          </a:bodyPr>
          <a:lstStyle/>
          <a:p>
            <a:pPr>
              <a:buFontTx/>
              <a:buChar char="-"/>
            </a:pPr>
            <a:endParaRPr lang="en-US" dirty="0" smtClean="0">
              <a:latin typeface="Times New Roman" panose="02020603050405020304" pitchFamily="18" charset="0"/>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endParaRPr lang="en-US" dirty="0" smtClean="0">
              <a:latin typeface="Times New Roman" panose="02020603050405020304" pitchFamily="18" charset="0"/>
              <a:cs typeface="Times New Roman" panose="02020603050405020304" pitchFamily="18" charset="0"/>
            </a:endParaRPr>
          </a:p>
          <a:p>
            <a:pPr>
              <a:buFontTx/>
              <a:buChar char="-"/>
            </a:pPr>
            <a:endParaRPr lang="en-US" dirty="0" smtClean="0">
              <a:latin typeface="Times New Roman" panose="02020603050405020304" pitchFamily="18" charset="0"/>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Single-Page Application (SPA): </a:t>
            </a:r>
            <a:r>
              <a:rPr lang="vi-VN" dirty="0">
                <a:latin typeface="Times New Roman" panose="02020603050405020304" pitchFamily="18" charset="0"/>
                <a:cs typeface="Times New Roman" panose="02020603050405020304" pitchFamily="18" charset="0"/>
              </a:rPr>
              <a:t>Đầu tiên khi tải một trang web bất kỳ, SPA sẽ tải một trang HTML đơn, sau đó dựa trên request của người dùng, SPA sẽ tiếp tục tải các HTML khác trong cùng một trang </a:t>
            </a:r>
            <a:r>
              <a:rPr lang="vi-VN" dirty="0"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SPA có thể sử dụng một vài thư viện JavaScript như </a:t>
            </a:r>
            <a:r>
              <a:rPr lang="vi-VN" dirty="0" smtClean="0">
                <a:latin typeface="Times New Roman" panose="02020603050405020304" pitchFamily="18" charset="0"/>
                <a:cs typeface="Times New Roman" panose="02020603050405020304" pitchFamily="18" charset="0"/>
              </a:rPr>
              <a:t>Angular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ReactJS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VueJS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Tx/>
              <a:buChar char="-"/>
            </a:pPr>
            <a:endParaRPr lang="en-US" dirty="0" smtClean="0">
              <a:latin typeface="Times New Roman" panose="02020603050405020304" pitchFamily="18" charset="0"/>
              <a:cs typeface="Times New Roman" panose="02020603050405020304" pitchFamily="18" charset="0"/>
            </a:endParaRPr>
          </a:p>
          <a:p>
            <a:pPr>
              <a:buFontTx/>
              <a:buChar char="-"/>
            </a:pPr>
            <a:endParaRPr lang="en-US" dirty="0" smtClean="0">
              <a:latin typeface="Times New Roman" panose="02020603050405020304" pitchFamily="18" charset="0"/>
              <a:cs typeface="Times New Roman" panose="02020603050405020304" pitchFamily="18" charset="0"/>
            </a:endParaRPr>
          </a:p>
          <a:p>
            <a:pPr marL="0" indent="0">
              <a:buNone/>
            </a:pPr>
            <a:endParaRPr lang="en-US" sz="1500" dirty="0" smtClean="0">
              <a:latin typeface="Times New Roman" panose="02020603050405020304" pitchFamily="18" charset="0"/>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pic>
        <p:nvPicPr>
          <p:cNvPr id="1028" name="Picture 4" descr="So sánh Single Page App (SPA) vs Progressive Web App (PWA)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925" y="1690688"/>
            <a:ext cx="7168252" cy="251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44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446"/>
            <a:ext cx="10515600" cy="6084917"/>
          </a:xfrm>
        </p:spPr>
        <p:txBody>
          <a:body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a:buFontTx/>
              <a:buChar char="-"/>
            </a:pPr>
            <a:endParaRPr lang="en-US" sz="2400" dirty="0" smtClean="0">
              <a:latin typeface="Times New Roman" panose="02020603050405020304" pitchFamily="18" charset="0"/>
              <a:cs typeface="Times New Roman" panose="02020603050405020304" pitchFamily="18" charset="0"/>
            </a:endParaRPr>
          </a:p>
          <a:p>
            <a:pPr>
              <a:buFontTx/>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a:buFontTx/>
              <a:buChar char="-"/>
            </a:pPr>
            <a:r>
              <a:rPr lang="vi-VN" sz="2400" dirty="0">
                <a:latin typeface="Times New Roman" panose="02020603050405020304" pitchFamily="18" charset="0"/>
                <a:cs typeface="Times New Roman" panose="02020603050405020304" pitchFamily="18" charset="0"/>
              </a:rPr>
              <a:t>Angular là một javascript framework do google phát triển để xây dựng các Single Page Application (SPA) </a:t>
            </a:r>
            <a:r>
              <a:rPr lang="vi-VN" sz="2400" dirty="0" smtClean="0">
                <a:latin typeface="Times New Roman" panose="02020603050405020304" pitchFamily="18" charset="0"/>
                <a:cs typeface="Times New Roman" panose="02020603050405020304" pitchFamily="18" charset="0"/>
              </a:rPr>
              <a:t>bằng HTML</a:t>
            </a:r>
            <a:r>
              <a:rPr lang="en-US" sz="2400" dirty="0" smtClean="0">
                <a:latin typeface="Times New Roman" panose="02020603050405020304" pitchFamily="18" charset="0"/>
                <a:cs typeface="Times New Roman" panose="02020603050405020304" pitchFamily="18" charset="0"/>
              </a:rPr>
              <a:t>, CSS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và TypeScript . Angular cung cấp các tính năng tích hợp cho animation , http service và có các tính năng như auto-complete , navigation , toolbar , menus ,… Code được viết bằng TypeScript , biên dịch thành JavaScript và hiển thị tương tự trong trình duyệt.</a:t>
            </a:r>
            <a:endParaRPr lang="en-US" sz="2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003" y="1248404"/>
            <a:ext cx="3028950" cy="1514475"/>
          </a:xfrm>
          <a:prstGeom prst="rect">
            <a:avLst/>
          </a:prstGeom>
        </p:spPr>
      </p:pic>
    </p:spTree>
    <p:extLst>
      <p:ext uri="{BB962C8B-B14F-4D97-AF65-F5344CB8AC3E}">
        <p14:creationId xmlns:p14="http://schemas.microsoft.com/office/powerpoint/2010/main" val="2758436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446"/>
            <a:ext cx="10515600" cy="6084917"/>
          </a:xfrm>
        </p:spPr>
        <p:txBody>
          <a:body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a:buFontTx/>
              <a:buChar char="-"/>
            </a:pPr>
            <a:endParaRPr lang="en-US" sz="2400" dirty="0" smtClean="0">
              <a:latin typeface="Times New Roman" panose="02020603050405020304" pitchFamily="18" charset="0"/>
              <a:cs typeface="Times New Roman" panose="02020603050405020304" pitchFamily="18" charset="0"/>
            </a:endParaRPr>
          </a:p>
          <a:p>
            <a:pPr>
              <a:buFontTx/>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a:buFontTx/>
              <a:buChar char="-"/>
            </a:pPr>
            <a:r>
              <a:rPr lang="vi-VN" sz="2400" dirty="0" smtClean="0">
                <a:latin typeface="Times New Roman" panose="02020603050405020304" pitchFamily="18" charset="0"/>
                <a:cs typeface="Times New Roman" panose="02020603050405020304" pitchFamily="18" charset="0"/>
              </a:rPr>
              <a:t>Node.js là mã nguồn được xây dựng trên nền tảng Javascript V8 Engine, được sử dụng để</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xây dựng các ứng dụng web như các trang video clip, các diễn đàn và đặc biệt là các trang mạng</a:t>
            </a:r>
            <a:r>
              <a:rPr lang="en-US"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xã hội phạm vi hẹp.</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smtClean="0">
                <a:latin typeface="Times New Roman" panose="02020603050405020304" pitchFamily="18" charset="0"/>
                <a:cs typeface="Times New Roman" panose="02020603050405020304" pitchFamily="18" charset="0"/>
              </a:rPr>
              <a:t>Framework Express : </a:t>
            </a:r>
            <a:r>
              <a:rPr lang="vi-VN" sz="2400" dirty="0" smtClean="0">
                <a:latin typeface="Times New Roman" panose="02020603050405020304" pitchFamily="18" charset="0"/>
                <a:cs typeface="Times New Roman" panose="02020603050405020304" pitchFamily="18" charset="0"/>
              </a:rPr>
              <a:t>Express.js, hay đơn giản là Express, là một framework cho Node.js. Nó được thiết kế để</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xây dựng ứng dụng web và các API. Express cùng với Node.js cho phép xây dựng một website</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hoàn toàn với JavaScript.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26073"/>
            <a:ext cx="2428441" cy="831274"/>
          </a:xfrm>
          <a:prstGeom prst="rect">
            <a:avLst/>
          </a:prstGeom>
        </p:spPr>
      </p:pic>
    </p:spTree>
    <p:extLst>
      <p:ext uri="{BB962C8B-B14F-4D97-AF65-F5344CB8AC3E}">
        <p14:creationId xmlns:p14="http://schemas.microsoft.com/office/powerpoint/2010/main" val="641645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446"/>
            <a:ext cx="10515600" cy="6084917"/>
          </a:xfrm>
        </p:spPr>
        <p:txBody>
          <a:body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vi-VN" sz="2400" dirty="0" smtClean="0">
                <a:latin typeface="Times New Roman" panose="02020603050405020304" pitchFamily="18" charset="0"/>
                <a:cs typeface="Times New Roman" panose="02020603050405020304" pitchFamily="18" charset="0"/>
              </a:rPr>
              <a:t>MySQL là hệ quản trị cơ sở dữ liệu tự do nguồn mở phổ biến nhất thế giới và được các nhà phát triển rất ưa chuộng trong quá trình phát triển ứng dụng. Vì MySQL là hệ quản trị cơ sở dữ liệu tốc độ cao, ổn định và dễ sử dụng, có tính khả chuyển, hoạt động trên nhiều hệ điều hành cung cấp một hệ thống lớn các hàm tiện ích rất mạnh</a:t>
            </a:r>
            <a:endParaRPr lang="en-US" sz="24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601258"/>
            <a:ext cx="1376450" cy="849408"/>
          </a:xfrm>
          <a:prstGeom prst="rect">
            <a:avLst/>
          </a:prstGeom>
        </p:spPr>
      </p:pic>
    </p:spTree>
    <p:extLst>
      <p:ext uri="{BB962C8B-B14F-4D97-AF65-F5344CB8AC3E}">
        <p14:creationId xmlns:p14="http://schemas.microsoft.com/office/powerpoint/2010/main" val="4278421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7">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TotalTime>
  <Words>1503</Words>
  <Application>Microsoft Office PowerPoint</Application>
  <PresentationFormat>Widescreen</PresentationFormat>
  <Paragraphs>234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        Báo cáo Công Nghệ Phần Mềm</vt:lpstr>
      <vt:lpstr>Mục lục</vt:lpstr>
      <vt:lpstr>Chương 1 : Mở đầu </vt:lpstr>
      <vt:lpstr>PowerPoint Presentation</vt:lpstr>
      <vt:lpstr>PowerPoint Presentation</vt:lpstr>
      <vt:lpstr>Chương 2 : Công nghệ áp dụng</vt:lpstr>
      <vt:lpstr>PowerPoint Presentation</vt:lpstr>
      <vt:lpstr>PowerPoint Presentation</vt:lpstr>
      <vt:lpstr>PowerPoint Presentation</vt:lpstr>
      <vt:lpstr>Chương 3 : Phân tích và đặc tả yêu cầu</vt:lpstr>
      <vt:lpstr>PowerPoint Presentation</vt:lpstr>
      <vt:lpstr>PowerPoint Presentation</vt:lpstr>
      <vt:lpstr>Use case tổng quan</vt:lpstr>
      <vt:lpstr>Use case khách</vt:lpstr>
      <vt:lpstr>Use case admin</vt:lpstr>
      <vt:lpstr>Chương 4 : Mô tả cài đặt và quá trình phát triển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5 : Kết quả thực nghiệm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Công Nghệ Phần Mềm</dc:title>
  <dc:creator>DELL</dc:creator>
  <cp:lastModifiedBy>Microsoft account</cp:lastModifiedBy>
  <cp:revision>145</cp:revision>
  <dcterms:created xsi:type="dcterms:W3CDTF">2020-04-28T00:45:20Z</dcterms:created>
  <dcterms:modified xsi:type="dcterms:W3CDTF">2022-05-17T08:02:15Z</dcterms:modified>
</cp:coreProperties>
</file>