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70" r:id="rId4"/>
    <p:sldId id="259" r:id="rId5"/>
    <p:sldId id="260" r:id="rId6"/>
    <p:sldId id="281" r:id="rId7"/>
    <p:sldId id="262" r:id="rId8"/>
    <p:sldId id="263" r:id="rId9"/>
    <p:sldId id="276" r:id="rId10"/>
    <p:sldId id="283" r:id="rId11"/>
    <p:sldId id="282" r:id="rId12"/>
    <p:sldId id="284" r:id="rId13"/>
    <p:sldId id="286" r:id="rId14"/>
    <p:sldId id="287" r:id="rId15"/>
    <p:sldId id="271" r:id="rId16"/>
    <p:sldId id="279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=""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9624" autoAdjust="0"/>
  </p:normalViewPr>
  <p:slideViewPr>
    <p:cSldViewPr>
      <p:cViewPr>
        <p:scale>
          <a:sx n="120" d="100"/>
          <a:sy n="120" d="100"/>
        </p:scale>
        <p:origin x="-235" y="-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74668-E996-4094-A694-6AE28FD0B55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7EB53C-50EE-4B12-88E3-2BD0E6993CBA}">
      <dgm:prSet phldrT="[Text]"/>
      <dgm:spPr/>
      <dgm:t>
        <a:bodyPr/>
        <a:lstStyle/>
        <a:p>
          <a:endParaRPr lang="en-US" dirty="0"/>
        </a:p>
      </dgm:t>
    </dgm:pt>
    <dgm:pt modelId="{B67DA50B-17C5-466A-8FB2-AF783E773A8C}" type="parTrans" cxnId="{FA3424F0-A6F5-43C0-B216-6AB92DF88797}">
      <dgm:prSet/>
      <dgm:spPr/>
      <dgm:t>
        <a:bodyPr/>
        <a:lstStyle/>
        <a:p>
          <a:endParaRPr lang="en-US"/>
        </a:p>
      </dgm:t>
    </dgm:pt>
    <dgm:pt modelId="{F99A4E96-6190-404A-94E1-305E90D04B81}" type="sibTrans" cxnId="{FA3424F0-A6F5-43C0-B216-6AB92DF88797}">
      <dgm:prSet/>
      <dgm:spPr/>
      <dgm:t>
        <a:bodyPr/>
        <a:lstStyle/>
        <a:p>
          <a:endParaRPr lang="en-US"/>
        </a:p>
      </dgm:t>
    </dgm:pt>
    <dgm:pt modelId="{EE8B5F21-12BF-44DF-835F-1E4BA4F23394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Thuật toán Huffman là một thuật toán mã hóa thông tin dùng để nén dữ liệu dựa trên việc tối ưu hóa việc mã hóa các ký tự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74A22CC5-E726-4EE2-A162-804617455C0A}" type="parTrans" cxnId="{7ECD30E4-E849-4D66-9561-BC0DAA8E5838}">
      <dgm:prSet/>
      <dgm:spPr/>
      <dgm:t>
        <a:bodyPr/>
        <a:lstStyle/>
        <a:p>
          <a:endParaRPr lang="en-US"/>
        </a:p>
      </dgm:t>
    </dgm:pt>
    <dgm:pt modelId="{C8D3D545-38EB-4851-B825-00FF9F466530}" type="sibTrans" cxnId="{7ECD30E4-E849-4D66-9561-BC0DAA8E5838}">
      <dgm:prSet/>
      <dgm:spPr/>
      <dgm:t>
        <a:bodyPr/>
        <a:lstStyle/>
        <a:p>
          <a:endParaRPr lang="en-US"/>
        </a:p>
      </dgm:t>
    </dgm:pt>
    <dgm:pt modelId="{8928D9CB-FBEA-46E3-86CD-F006A237376D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Huffman được sử dụng rộng rãi trong tất cả các định dạng nén chính mà bạn có thể gặp ví dụ như: GZIP, PKZIP (winzip, ...) và BZIP2, hoặc đến các định dạng hình ảnh như JPEG và PNG...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2340D420-A83D-485F-B800-145811BCBC92}" type="parTrans" cxnId="{0A6EEA14-55A6-4EB5-8E39-B1F4251CE269}">
      <dgm:prSet/>
      <dgm:spPr/>
      <dgm:t>
        <a:bodyPr/>
        <a:lstStyle/>
        <a:p>
          <a:endParaRPr lang="en-US"/>
        </a:p>
      </dgm:t>
    </dgm:pt>
    <dgm:pt modelId="{761EA61D-BE95-4735-9633-0C3F0ACC77E5}" type="sibTrans" cxnId="{0A6EEA14-55A6-4EB5-8E39-B1F4251CE269}">
      <dgm:prSet/>
      <dgm:spPr/>
      <dgm:t>
        <a:bodyPr/>
        <a:lstStyle/>
        <a:p>
          <a:endParaRPr lang="en-US"/>
        </a:p>
      </dgm:t>
    </dgm:pt>
    <dgm:pt modelId="{963FB3D5-A90A-41BD-ACD1-302D3047C22F}" type="pres">
      <dgm:prSet presAssocID="{B4574668-E996-4094-A694-6AE28FD0B55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A6D1270-F9DD-4238-BEAD-023923BC2C8F}" type="pres">
      <dgm:prSet presAssocID="{AF7EB53C-50EE-4B12-88E3-2BD0E6993CBA}" presName="thickLine" presStyleLbl="alignNode1" presStyleIdx="0" presStyleCnt="1"/>
      <dgm:spPr/>
    </dgm:pt>
    <dgm:pt modelId="{C6090AB6-FEA8-4E10-8F9F-1D61FEADCE51}" type="pres">
      <dgm:prSet presAssocID="{AF7EB53C-50EE-4B12-88E3-2BD0E6993CBA}" presName="horz1" presStyleCnt="0"/>
      <dgm:spPr/>
    </dgm:pt>
    <dgm:pt modelId="{E25279CF-DF22-4960-9434-952C758EBC14}" type="pres">
      <dgm:prSet presAssocID="{AF7EB53C-50EE-4B12-88E3-2BD0E6993CBA}" presName="tx1" presStyleLbl="revTx" presStyleIdx="0" presStyleCnt="3" custFlipHor="1" custScaleX="61965" custLinFactNeighborX="-9519" custLinFactNeighborY="-13"/>
      <dgm:spPr/>
      <dgm:t>
        <a:bodyPr/>
        <a:lstStyle/>
        <a:p>
          <a:endParaRPr lang="en-US"/>
        </a:p>
      </dgm:t>
    </dgm:pt>
    <dgm:pt modelId="{3A6A5E6D-A642-4D4B-AEED-EA841167CEB5}" type="pres">
      <dgm:prSet presAssocID="{AF7EB53C-50EE-4B12-88E3-2BD0E6993CBA}" presName="vert1" presStyleCnt="0"/>
      <dgm:spPr/>
    </dgm:pt>
    <dgm:pt modelId="{1580ECA4-C9AB-4C43-AF66-8044B75DE756}" type="pres">
      <dgm:prSet presAssocID="{EE8B5F21-12BF-44DF-835F-1E4BA4F23394}" presName="vertSpace2a" presStyleCnt="0"/>
      <dgm:spPr/>
    </dgm:pt>
    <dgm:pt modelId="{B3184E53-D76A-4860-A2C6-A9F6426A0B1F}" type="pres">
      <dgm:prSet presAssocID="{EE8B5F21-12BF-44DF-835F-1E4BA4F23394}" presName="horz2" presStyleCnt="0"/>
      <dgm:spPr/>
    </dgm:pt>
    <dgm:pt modelId="{EEEA8970-F893-4849-930A-B7E8BF66215D}" type="pres">
      <dgm:prSet presAssocID="{EE8B5F21-12BF-44DF-835F-1E4BA4F23394}" presName="horzSpace2" presStyleCnt="0"/>
      <dgm:spPr/>
    </dgm:pt>
    <dgm:pt modelId="{BBE7B199-450E-4F8A-A12C-0F6CB6874408}" type="pres">
      <dgm:prSet presAssocID="{EE8B5F21-12BF-44DF-835F-1E4BA4F23394}" presName="tx2" presStyleLbl="revTx" presStyleIdx="1" presStyleCnt="3"/>
      <dgm:spPr/>
      <dgm:t>
        <a:bodyPr/>
        <a:lstStyle/>
        <a:p>
          <a:endParaRPr lang="en-US"/>
        </a:p>
      </dgm:t>
    </dgm:pt>
    <dgm:pt modelId="{83F695E1-0D46-46D1-9684-7E7C4F45BC64}" type="pres">
      <dgm:prSet presAssocID="{EE8B5F21-12BF-44DF-835F-1E4BA4F23394}" presName="vert2" presStyleCnt="0"/>
      <dgm:spPr/>
    </dgm:pt>
    <dgm:pt modelId="{EE07E782-7CF1-4C0C-8391-F560624CC947}" type="pres">
      <dgm:prSet presAssocID="{EE8B5F21-12BF-44DF-835F-1E4BA4F23394}" presName="thinLine2b" presStyleLbl="callout" presStyleIdx="0" presStyleCnt="2"/>
      <dgm:spPr/>
    </dgm:pt>
    <dgm:pt modelId="{E0677E0D-EFA2-4273-991B-19641136E223}" type="pres">
      <dgm:prSet presAssocID="{EE8B5F21-12BF-44DF-835F-1E4BA4F23394}" presName="vertSpace2b" presStyleCnt="0"/>
      <dgm:spPr/>
    </dgm:pt>
    <dgm:pt modelId="{EC746AD4-D6DF-40C0-A868-0704C2F2C18E}" type="pres">
      <dgm:prSet presAssocID="{8928D9CB-FBEA-46E3-86CD-F006A237376D}" presName="horz2" presStyleCnt="0"/>
      <dgm:spPr/>
    </dgm:pt>
    <dgm:pt modelId="{6E77BC04-626C-4C2F-BEC9-C8C5F1D589DE}" type="pres">
      <dgm:prSet presAssocID="{8928D9CB-FBEA-46E3-86CD-F006A237376D}" presName="horzSpace2" presStyleCnt="0"/>
      <dgm:spPr/>
    </dgm:pt>
    <dgm:pt modelId="{7D14A682-1167-45A8-A049-DCAC79F0F998}" type="pres">
      <dgm:prSet presAssocID="{8928D9CB-FBEA-46E3-86CD-F006A237376D}" presName="tx2" presStyleLbl="revTx" presStyleIdx="2" presStyleCnt="3"/>
      <dgm:spPr/>
      <dgm:t>
        <a:bodyPr/>
        <a:lstStyle/>
        <a:p>
          <a:endParaRPr lang="en-US"/>
        </a:p>
      </dgm:t>
    </dgm:pt>
    <dgm:pt modelId="{6771DDB4-C907-4DF7-A420-1652B0840188}" type="pres">
      <dgm:prSet presAssocID="{8928D9CB-FBEA-46E3-86CD-F006A237376D}" presName="vert2" presStyleCnt="0"/>
      <dgm:spPr/>
    </dgm:pt>
    <dgm:pt modelId="{701191CC-6BDC-4957-8620-A45D795ECBE1}" type="pres">
      <dgm:prSet presAssocID="{8928D9CB-FBEA-46E3-86CD-F006A237376D}" presName="thinLine2b" presStyleLbl="callout" presStyleIdx="1" presStyleCnt="2"/>
      <dgm:spPr/>
    </dgm:pt>
    <dgm:pt modelId="{6F1CE548-B47F-4033-AE50-0CC385BFA842}" type="pres">
      <dgm:prSet presAssocID="{8928D9CB-FBEA-46E3-86CD-F006A237376D}" presName="vertSpace2b" presStyleCnt="0"/>
      <dgm:spPr/>
    </dgm:pt>
  </dgm:ptLst>
  <dgm:cxnLst>
    <dgm:cxn modelId="{FA3424F0-A6F5-43C0-B216-6AB92DF88797}" srcId="{B4574668-E996-4094-A694-6AE28FD0B550}" destId="{AF7EB53C-50EE-4B12-88E3-2BD0E6993CBA}" srcOrd="0" destOrd="0" parTransId="{B67DA50B-17C5-466A-8FB2-AF783E773A8C}" sibTransId="{F99A4E96-6190-404A-94E1-305E90D04B81}"/>
    <dgm:cxn modelId="{D9B4F89A-0006-4617-8EF9-DFCF9A3B81C1}" type="presOf" srcId="{EE8B5F21-12BF-44DF-835F-1E4BA4F23394}" destId="{BBE7B199-450E-4F8A-A12C-0F6CB6874408}" srcOrd="0" destOrd="0" presId="urn:microsoft.com/office/officeart/2008/layout/LinedList"/>
    <dgm:cxn modelId="{A4C9F8D1-408B-422B-8C92-15DF31CCFDE8}" type="presOf" srcId="{B4574668-E996-4094-A694-6AE28FD0B550}" destId="{963FB3D5-A90A-41BD-ACD1-302D3047C22F}" srcOrd="0" destOrd="0" presId="urn:microsoft.com/office/officeart/2008/layout/LinedList"/>
    <dgm:cxn modelId="{7ECD30E4-E849-4D66-9561-BC0DAA8E5838}" srcId="{AF7EB53C-50EE-4B12-88E3-2BD0E6993CBA}" destId="{EE8B5F21-12BF-44DF-835F-1E4BA4F23394}" srcOrd="0" destOrd="0" parTransId="{74A22CC5-E726-4EE2-A162-804617455C0A}" sibTransId="{C8D3D545-38EB-4851-B825-00FF9F466530}"/>
    <dgm:cxn modelId="{ED3F507B-6C43-43B7-B342-5F8A97D2C535}" type="presOf" srcId="{8928D9CB-FBEA-46E3-86CD-F006A237376D}" destId="{7D14A682-1167-45A8-A049-DCAC79F0F998}" srcOrd="0" destOrd="0" presId="urn:microsoft.com/office/officeart/2008/layout/LinedList"/>
    <dgm:cxn modelId="{0A6EEA14-55A6-4EB5-8E39-B1F4251CE269}" srcId="{AF7EB53C-50EE-4B12-88E3-2BD0E6993CBA}" destId="{8928D9CB-FBEA-46E3-86CD-F006A237376D}" srcOrd="1" destOrd="0" parTransId="{2340D420-A83D-485F-B800-145811BCBC92}" sibTransId="{761EA61D-BE95-4735-9633-0C3F0ACC77E5}"/>
    <dgm:cxn modelId="{0AED8A89-73FB-4C90-B208-378726B7CF91}" type="presOf" srcId="{AF7EB53C-50EE-4B12-88E3-2BD0E6993CBA}" destId="{E25279CF-DF22-4960-9434-952C758EBC14}" srcOrd="0" destOrd="0" presId="urn:microsoft.com/office/officeart/2008/layout/LinedList"/>
    <dgm:cxn modelId="{6EFF9ADE-AF8B-4D8C-B51A-1065B0C1336E}" type="presParOf" srcId="{963FB3D5-A90A-41BD-ACD1-302D3047C22F}" destId="{8A6D1270-F9DD-4238-BEAD-023923BC2C8F}" srcOrd="0" destOrd="0" presId="urn:microsoft.com/office/officeart/2008/layout/LinedList"/>
    <dgm:cxn modelId="{33F37C6E-66B7-4866-93D4-AE5869E891D8}" type="presParOf" srcId="{963FB3D5-A90A-41BD-ACD1-302D3047C22F}" destId="{C6090AB6-FEA8-4E10-8F9F-1D61FEADCE51}" srcOrd="1" destOrd="0" presId="urn:microsoft.com/office/officeart/2008/layout/LinedList"/>
    <dgm:cxn modelId="{F1B5F40B-452F-43F5-A75B-A94D532E9F8D}" type="presParOf" srcId="{C6090AB6-FEA8-4E10-8F9F-1D61FEADCE51}" destId="{E25279CF-DF22-4960-9434-952C758EBC14}" srcOrd="0" destOrd="0" presId="urn:microsoft.com/office/officeart/2008/layout/LinedList"/>
    <dgm:cxn modelId="{18110370-12E0-45B4-87E4-F7DF45EF06F0}" type="presParOf" srcId="{C6090AB6-FEA8-4E10-8F9F-1D61FEADCE51}" destId="{3A6A5E6D-A642-4D4B-AEED-EA841167CEB5}" srcOrd="1" destOrd="0" presId="urn:microsoft.com/office/officeart/2008/layout/LinedList"/>
    <dgm:cxn modelId="{FDF53C23-759D-4622-88D1-BD24D15E8132}" type="presParOf" srcId="{3A6A5E6D-A642-4D4B-AEED-EA841167CEB5}" destId="{1580ECA4-C9AB-4C43-AF66-8044B75DE756}" srcOrd="0" destOrd="0" presId="urn:microsoft.com/office/officeart/2008/layout/LinedList"/>
    <dgm:cxn modelId="{36359EBC-3982-4B3D-B08B-295FA127041F}" type="presParOf" srcId="{3A6A5E6D-A642-4D4B-AEED-EA841167CEB5}" destId="{B3184E53-D76A-4860-A2C6-A9F6426A0B1F}" srcOrd="1" destOrd="0" presId="urn:microsoft.com/office/officeart/2008/layout/LinedList"/>
    <dgm:cxn modelId="{AAF53E63-12F4-4660-8C6E-A550E53F6538}" type="presParOf" srcId="{B3184E53-D76A-4860-A2C6-A9F6426A0B1F}" destId="{EEEA8970-F893-4849-930A-B7E8BF66215D}" srcOrd="0" destOrd="0" presId="urn:microsoft.com/office/officeart/2008/layout/LinedList"/>
    <dgm:cxn modelId="{FA98BD49-B65C-44E6-9EEB-AC0D4A158C14}" type="presParOf" srcId="{B3184E53-D76A-4860-A2C6-A9F6426A0B1F}" destId="{BBE7B199-450E-4F8A-A12C-0F6CB6874408}" srcOrd="1" destOrd="0" presId="urn:microsoft.com/office/officeart/2008/layout/LinedList"/>
    <dgm:cxn modelId="{BEA89B9D-176A-4951-B70C-A43FD6C86C31}" type="presParOf" srcId="{B3184E53-D76A-4860-A2C6-A9F6426A0B1F}" destId="{83F695E1-0D46-46D1-9684-7E7C4F45BC64}" srcOrd="2" destOrd="0" presId="urn:microsoft.com/office/officeart/2008/layout/LinedList"/>
    <dgm:cxn modelId="{F9E295C1-9950-4E55-A598-71C0971EC13C}" type="presParOf" srcId="{3A6A5E6D-A642-4D4B-AEED-EA841167CEB5}" destId="{EE07E782-7CF1-4C0C-8391-F560624CC947}" srcOrd="2" destOrd="0" presId="urn:microsoft.com/office/officeart/2008/layout/LinedList"/>
    <dgm:cxn modelId="{392E8E97-F4FB-48E2-AE8C-6C4BBF24FC8A}" type="presParOf" srcId="{3A6A5E6D-A642-4D4B-AEED-EA841167CEB5}" destId="{E0677E0D-EFA2-4273-991B-19641136E223}" srcOrd="3" destOrd="0" presId="urn:microsoft.com/office/officeart/2008/layout/LinedList"/>
    <dgm:cxn modelId="{0792E4AD-11FB-4659-923A-29BF7BA76FAC}" type="presParOf" srcId="{3A6A5E6D-A642-4D4B-AEED-EA841167CEB5}" destId="{EC746AD4-D6DF-40C0-A868-0704C2F2C18E}" srcOrd="4" destOrd="0" presId="urn:microsoft.com/office/officeart/2008/layout/LinedList"/>
    <dgm:cxn modelId="{DE909923-5D19-4B95-B929-4E261703E764}" type="presParOf" srcId="{EC746AD4-D6DF-40C0-A868-0704C2F2C18E}" destId="{6E77BC04-626C-4C2F-BEC9-C8C5F1D589DE}" srcOrd="0" destOrd="0" presId="urn:microsoft.com/office/officeart/2008/layout/LinedList"/>
    <dgm:cxn modelId="{E88ADE1E-975E-4A64-B8DE-1034EFE95BC1}" type="presParOf" srcId="{EC746AD4-D6DF-40C0-A868-0704C2F2C18E}" destId="{7D14A682-1167-45A8-A049-DCAC79F0F998}" srcOrd="1" destOrd="0" presId="urn:microsoft.com/office/officeart/2008/layout/LinedList"/>
    <dgm:cxn modelId="{978E6D96-9500-4AE8-8378-7FF02C90805F}" type="presParOf" srcId="{EC746AD4-D6DF-40C0-A868-0704C2F2C18E}" destId="{6771DDB4-C907-4DF7-A420-1652B0840188}" srcOrd="2" destOrd="0" presId="urn:microsoft.com/office/officeart/2008/layout/LinedList"/>
    <dgm:cxn modelId="{EC969F05-F212-4BD3-8551-E8C7889BEE02}" type="presParOf" srcId="{3A6A5E6D-A642-4D4B-AEED-EA841167CEB5}" destId="{701191CC-6BDC-4957-8620-A45D795ECBE1}" srcOrd="5" destOrd="0" presId="urn:microsoft.com/office/officeart/2008/layout/LinedList"/>
    <dgm:cxn modelId="{C56427FD-60A9-4B7D-8B35-E59D1DE56356}" type="presParOf" srcId="{3A6A5E6D-A642-4D4B-AEED-EA841167CEB5}" destId="{6F1CE548-B47F-4033-AE50-0CC385BFA84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23103-C787-44F5-9A52-1EB81329E48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F4ECB9-6F3A-401E-859E-EC0D68E5A9E1}">
      <dgm:prSet phldrT="[Text]" phldr="1"/>
      <dgm:spPr/>
      <dgm:t>
        <a:bodyPr/>
        <a:lstStyle/>
        <a:p>
          <a:endParaRPr lang="en-US" dirty="0"/>
        </a:p>
      </dgm:t>
    </dgm:pt>
    <dgm:pt modelId="{AE5C9FF5-748D-4201-94B3-D32CC63867E7}" type="parTrans" cxnId="{ECC267ED-A662-48FF-8EC5-A6FCC2AC62EB}">
      <dgm:prSet/>
      <dgm:spPr/>
      <dgm:t>
        <a:bodyPr/>
        <a:lstStyle/>
        <a:p>
          <a:endParaRPr lang="en-US"/>
        </a:p>
      </dgm:t>
    </dgm:pt>
    <dgm:pt modelId="{EBA3C92F-4FEC-47DD-B4A7-781D8DDCB332}" type="sibTrans" cxnId="{ECC267ED-A662-48FF-8EC5-A6FCC2AC62EB}">
      <dgm:prSet/>
      <dgm:spPr/>
      <dgm:t>
        <a:bodyPr/>
        <a:lstStyle/>
        <a:p>
          <a:endParaRPr lang="en-US"/>
        </a:p>
      </dgm:t>
    </dgm:pt>
    <dgm:pt modelId="{D805BDD8-2C21-4D5E-9BB3-2F362948C40E}">
      <dgm:prSet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Trong tương lai sẽ tiếp tục phát triển chương trình có thể nén và giải nén một văn bản dài hơn, bổ sung việc giải nén tiếng việt.</a:t>
          </a:r>
        </a:p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Tiếp tục sửa lỗi và hoàn thiện chương trình với thời gian ngắn hơn và hiệu quả hơn.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4B36D2BC-8334-4565-99C6-D6F41219845D}" type="parTrans" cxnId="{F646DA6A-A550-4196-842B-8EB2DD806450}">
      <dgm:prSet/>
      <dgm:spPr/>
      <dgm:t>
        <a:bodyPr/>
        <a:lstStyle/>
        <a:p>
          <a:endParaRPr lang="en-US"/>
        </a:p>
      </dgm:t>
    </dgm:pt>
    <dgm:pt modelId="{FEAB0ABC-9B49-41E8-AE99-CEC278BD02A4}" type="sibTrans" cxnId="{F646DA6A-A550-4196-842B-8EB2DD806450}">
      <dgm:prSet/>
      <dgm:spPr/>
      <dgm:t>
        <a:bodyPr/>
        <a:lstStyle/>
        <a:p>
          <a:endParaRPr lang="en-US"/>
        </a:p>
      </dgm:t>
    </dgm:pt>
    <dgm:pt modelId="{63D46DC2-8D26-49A2-8456-A372DFF0A26F}">
      <dgm:prSet phldrT="[Text]" custT="1"/>
      <dgm:spPr/>
      <dgm:t>
        <a:bodyPr/>
        <a:lstStyle/>
        <a:p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2BEE1DA2-F6C1-48CB-B241-7DE39FA0FA5B}" type="sibTrans" cxnId="{50E22CF6-02D2-4347-8B44-123734FCC407}">
      <dgm:prSet/>
      <dgm:spPr/>
      <dgm:t>
        <a:bodyPr/>
        <a:lstStyle/>
        <a:p>
          <a:endParaRPr lang="en-US"/>
        </a:p>
      </dgm:t>
    </dgm:pt>
    <dgm:pt modelId="{094F419D-0796-4922-ACC2-A04A774AF97C}" type="parTrans" cxnId="{50E22CF6-02D2-4347-8B44-123734FCC407}">
      <dgm:prSet/>
      <dgm:spPr/>
      <dgm:t>
        <a:bodyPr/>
        <a:lstStyle/>
        <a:p>
          <a:endParaRPr lang="en-US"/>
        </a:p>
      </dgm:t>
    </dgm:pt>
    <dgm:pt modelId="{8FEB3E0D-34C9-43F1-9ED6-5258E70D08EB}" type="pres">
      <dgm:prSet presAssocID="{A9323103-C787-44F5-9A52-1EB81329E48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E638853-620E-4C85-8CD6-6A041504075D}" type="pres">
      <dgm:prSet presAssocID="{C6F4ECB9-6F3A-401E-859E-EC0D68E5A9E1}" presName="thickLine" presStyleLbl="alignNode1" presStyleIdx="0" presStyleCnt="1"/>
      <dgm:spPr/>
    </dgm:pt>
    <dgm:pt modelId="{1C37745A-0463-41D2-BA45-C1822D1B44A2}" type="pres">
      <dgm:prSet presAssocID="{C6F4ECB9-6F3A-401E-859E-EC0D68E5A9E1}" presName="horz1" presStyleCnt="0"/>
      <dgm:spPr/>
    </dgm:pt>
    <dgm:pt modelId="{F6B17B15-EFFE-43BA-87EE-5326936C9FF2}" type="pres">
      <dgm:prSet presAssocID="{C6F4ECB9-6F3A-401E-859E-EC0D68E5A9E1}" presName="tx1" presStyleLbl="revTx" presStyleIdx="0" presStyleCnt="3"/>
      <dgm:spPr/>
      <dgm:t>
        <a:bodyPr/>
        <a:lstStyle/>
        <a:p>
          <a:endParaRPr lang="en-US"/>
        </a:p>
      </dgm:t>
    </dgm:pt>
    <dgm:pt modelId="{72D9A51B-1127-4CE4-92F8-629827958265}" type="pres">
      <dgm:prSet presAssocID="{C6F4ECB9-6F3A-401E-859E-EC0D68E5A9E1}" presName="vert1" presStyleCnt="0"/>
      <dgm:spPr/>
    </dgm:pt>
    <dgm:pt modelId="{3EA5FFFA-31B4-4EB6-96E8-EDA80AFAEA80}" type="pres">
      <dgm:prSet presAssocID="{63D46DC2-8D26-49A2-8456-A372DFF0A26F}" presName="vertSpace2a" presStyleCnt="0"/>
      <dgm:spPr/>
    </dgm:pt>
    <dgm:pt modelId="{E22EF82E-F590-4EFB-AE8C-CDAECBA6FF98}" type="pres">
      <dgm:prSet presAssocID="{63D46DC2-8D26-49A2-8456-A372DFF0A26F}" presName="horz2" presStyleCnt="0"/>
      <dgm:spPr/>
    </dgm:pt>
    <dgm:pt modelId="{1847901A-3578-45CB-9508-585F54D42F04}" type="pres">
      <dgm:prSet presAssocID="{63D46DC2-8D26-49A2-8456-A372DFF0A26F}" presName="horzSpace2" presStyleCnt="0"/>
      <dgm:spPr/>
    </dgm:pt>
    <dgm:pt modelId="{7247272C-9142-4D6E-A40D-841AC136A591}" type="pres">
      <dgm:prSet presAssocID="{63D46DC2-8D26-49A2-8456-A372DFF0A26F}" presName="tx2" presStyleLbl="revTx" presStyleIdx="1" presStyleCnt="3"/>
      <dgm:spPr/>
      <dgm:t>
        <a:bodyPr/>
        <a:lstStyle/>
        <a:p>
          <a:endParaRPr lang="en-US"/>
        </a:p>
      </dgm:t>
    </dgm:pt>
    <dgm:pt modelId="{CC353F90-3826-4C77-9E70-7445004307DF}" type="pres">
      <dgm:prSet presAssocID="{63D46DC2-8D26-49A2-8456-A372DFF0A26F}" presName="vert2" presStyleCnt="0"/>
      <dgm:spPr/>
    </dgm:pt>
    <dgm:pt modelId="{78056E15-399E-41C8-B1B1-976FF7D90422}" type="pres">
      <dgm:prSet presAssocID="{63D46DC2-8D26-49A2-8456-A372DFF0A26F}" presName="thinLine2b" presStyleLbl="callout" presStyleIdx="0" presStyleCnt="2"/>
      <dgm:spPr/>
    </dgm:pt>
    <dgm:pt modelId="{BCA389F9-82D2-4C33-AC4E-272F7A80EFAB}" type="pres">
      <dgm:prSet presAssocID="{63D46DC2-8D26-49A2-8456-A372DFF0A26F}" presName="vertSpace2b" presStyleCnt="0"/>
      <dgm:spPr/>
    </dgm:pt>
    <dgm:pt modelId="{4569E38F-202E-44B8-9B87-0B5B5552B73C}" type="pres">
      <dgm:prSet presAssocID="{D805BDD8-2C21-4D5E-9BB3-2F362948C40E}" presName="horz2" presStyleCnt="0"/>
      <dgm:spPr/>
    </dgm:pt>
    <dgm:pt modelId="{7C393D59-027C-4395-8FEC-970C7AB76B90}" type="pres">
      <dgm:prSet presAssocID="{D805BDD8-2C21-4D5E-9BB3-2F362948C40E}" presName="horzSpace2" presStyleCnt="0"/>
      <dgm:spPr/>
    </dgm:pt>
    <dgm:pt modelId="{B58FD9AE-BB19-4C6A-AB53-7685A76EDB16}" type="pres">
      <dgm:prSet presAssocID="{D805BDD8-2C21-4D5E-9BB3-2F362948C40E}" presName="tx2" presStyleLbl="revTx" presStyleIdx="2" presStyleCnt="3"/>
      <dgm:spPr/>
      <dgm:t>
        <a:bodyPr/>
        <a:lstStyle/>
        <a:p>
          <a:endParaRPr lang="en-US"/>
        </a:p>
      </dgm:t>
    </dgm:pt>
    <dgm:pt modelId="{3FE35184-77FD-49B2-8788-3324373A58FF}" type="pres">
      <dgm:prSet presAssocID="{D805BDD8-2C21-4D5E-9BB3-2F362948C40E}" presName="vert2" presStyleCnt="0"/>
      <dgm:spPr/>
    </dgm:pt>
    <dgm:pt modelId="{54ABC600-0294-4136-AD78-E308DE2FF854}" type="pres">
      <dgm:prSet presAssocID="{D805BDD8-2C21-4D5E-9BB3-2F362948C40E}" presName="thinLine2b" presStyleLbl="callout" presStyleIdx="1" presStyleCnt="2"/>
      <dgm:spPr/>
    </dgm:pt>
    <dgm:pt modelId="{9E606473-9CD9-44E1-A0C6-DDDA9A6DC774}" type="pres">
      <dgm:prSet presAssocID="{D805BDD8-2C21-4D5E-9BB3-2F362948C40E}" presName="vertSpace2b" presStyleCnt="0"/>
      <dgm:spPr/>
    </dgm:pt>
  </dgm:ptLst>
  <dgm:cxnLst>
    <dgm:cxn modelId="{F646DA6A-A550-4196-842B-8EB2DD806450}" srcId="{C6F4ECB9-6F3A-401E-859E-EC0D68E5A9E1}" destId="{D805BDD8-2C21-4D5E-9BB3-2F362948C40E}" srcOrd="1" destOrd="0" parTransId="{4B36D2BC-8334-4565-99C6-D6F41219845D}" sibTransId="{FEAB0ABC-9B49-41E8-AE99-CEC278BD02A4}"/>
    <dgm:cxn modelId="{252D3C9F-106B-4090-ABE5-022A6CE11596}" type="presOf" srcId="{C6F4ECB9-6F3A-401E-859E-EC0D68E5A9E1}" destId="{F6B17B15-EFFE-43BA-87EE-5326936C9FF2}" srcOrd="0" destOrd="0" presId="urn:microsoft.com/office/officeart/2008/layout/LinedList"/>
    <dgm:cxn modelId="{F0315D51-C625-4038-9925-F55A95941D1A}" type="presOf" srcId="{D805BDD8-2C21-4D5E-9BB3-2F362948C40E}" destId="{B58FD9AE-BB19-4C6A-AB53-7685A76EDB16}" srcOrd="0" destOrd="0" presId="urn:microsoft.com/office/officeart/2008/layout/LinedList"/>
    <dgm:cxn modelId="{BD5E38F5-57BD-4BB2-A423-459F67680ADD}" type="presOf" srcId="{A9323103-C787-44F5-9A52-1EB81329E484}" destId="{8FEB3E0D-34C9-43F1-9ED6-5258E70D08EB}" srcOrd="0" destOrd="0" presId="urn:microsoft.com/office/officeart/2008/layout/LinedList"/>
    <dgm:cxn modelId="{50E22CF6-02D2-4347-8B44-123734FCC407}" srcId="{C6F4ECB9-6F3A-401E-859E-EC0D68E5A9E1}" destId="{63D46DC2-8D26-49A2-8456-A372DFF0A26F}" srcOrd="0" destOrd="0" parTransId="{094F419D-0796-4922-ACC2-A04A774AF97C}" sibTransId="{2BEE1DA2-F6C1-48CB-B241-7DE39FA0FA5B}"/>
    <dgm:cxn modelId="{ECC267ED-A662-48FF-8EC5-A6FCC2AC62EB}" srcId="{A9323103-C787-44F5-9A52-1EB81329E484}" destId="{C6F4ECB9-6F3A-401E-859E-EC0D68E5A9E1}" srcOrd="0" destOrd="0" parTransId="{AE5C9FF5-748D-4201-94B3-D32CC63867E7}" sibTransId="{EBA3C92F-4FEC-47DD-B4A7-781D8DDCB332}"/>
    <dgm:cxn modelId="{54133BC1-D536-46F6-BD92-FD25CDD9DEC6}" type="presOf" srcId="{63D46DC2-8D26-49A2-8456-A372DFF0A26F}" destId="{7247272C-9142-4D6E-A40D-841AC136A591}" srcOrd="0" destOrd="0" presId="urn:microsoft.com/office/officeart/2008/layout/LinedList"/>
    <dgm:cxn modelId="{8DDDB2CC-A184-4F73-89CD-7A4341F64CC4}" type="presParOf" srcId="{8FEB3E0D-34C9-43F1-9ED6-5258E70D08EB}" destId="{9E638853-620E-4C85-8CD6-6A041504075D}" srcOrd="0" destOrd="0" presId="urn:microsoft.com/office/officeart/2008/layout/LinedList"/>
    <dgm:cxn modelId="{F8E6207F-8159-436C-B137-C1E6D3A09EEC}" type="presParOf" srcId="{8FEB3E0D-34C9-43F1-9ED6-5258E70D08EB}" destId="{1C37745A-0463-41D2-BA45-C1822D1B44A2}" srcOrd="1" destOrd="0" presId="urn:microsoft.com/office/officeart/2008/layout/LinedList"/>
    <dgm:cxn modelId="{9ED952C9-1943-4E6C-9B26-4C9CAEC03532}" type="presParOf" srcId="{1C37745A-0463-41D2-BA45-C1822D1B44A2}" destId="{F6B17B15-EFFE-43BA-87EE-5326936C9FF2}" srcOrd="0" destOrd="0" presId="urn:microsoft.com/office/officeart/2008/layout/LinedList"/>
    <dgm:cxn modelId="{163B126E-A653-4831-8B89-5221328B7908}" type="presParOf" srcId="{1C37745A-0463-41D2-BA45-C1822D1B44A2}" destId="{72D9A51B-1127-4CE4-92F8-629827958265}" srcOrd="1" destOrd="0" presId="urn:microsoft.com/office/officeart/2008/layout/LinedList"/>
    <dgm:cxn modelId="{6C10F990-90C7-4265-9843-7AF4EFD1BAFF}" type="presParOf" srcId="{72D9A51B-1127-4CE4-92F8-629827958265}" destId="{3EA5FFFA-31B4-4EB6-96E8-EDA80AFAEA80}" srcOrd="0" destOrd="0" presId="urn:microsoft.com/office/officeart/2008/layout/LinedList"/>
    <dgm:cxn modelId="{5EAD5E28-F65A-4D40-86BB-B4202A414AEB}" type="presParOf" srcId="{72D9A51B-1127-4CE4-92F8-629827958265}" destId="{E22EF82E-F590-4EFB-AE8C-CDAECBA6FF98}" srcOrd="1" destOrd="0" presId="urn:microsoft.com/office/officeart/2008/layout/LinedList"/>
    <dgm:cxn modelId="{7D5E7FD8-49E1-4C02-90F6-7C387AD05732}" type="presParOf" srcId="{E22EF82E-F590-4EFB-AE8C-CDAECBA6FF98}" destId="{1847901A-3578-45CB-9508-585F54D42F04}" srcOrd="0" destOrd="0" presId="urn:microsoft.com/office/officeart/2008/layout/LinedList"/>
    <dgm:cxn modelId="{983C9511-8F9F-40B3-94AB-52EF423666A6}" type="presParOf" srcId="{E22EF82E-F590-4EFB-AE8C-CDAECBA6FF98}" destId="{7247272C-9142-4D6E-A40D-841AC136A591}" srcOrd="1" destOrd="0" presId="urn:microsoft.com/office/officeart/2008/layout/LinedList"/>
    <dgm:cxn modelId="{62D460C5-FD94-4FAC-A569-84967AE03D07}" type="presParOf" srcId="{E22EF82E-F590-4EFB-AE8C-CDAECBA6FF98}" destId="{CC353F90-3826-4C77-9E70-7445004307DF}" srcOrd="2" destOrd="0" presId="urn:microsoft.com/office/officeart/2008/layout/LinedList"/>
    <dgm:cxn modelId="{D75C188A-CFB9-490F-9889-D6D715D9B71E}" type="presParOf" srcId="{72D9A51B-1127-4CE4-92F8-629827958265}" destId="{78056E15-399E-41C8-B1B1-976FF7D90422}" srcOrd="2" destOrd="0" presId="urn:microsoft.com/office/officeart/2008/layout/LinedList"/>
    <dgm:cxn modelId="{FBEDF10E-D852-4B68-B890-E73DECC61EF3}" type="presParOf" srcId="{72D9A51B-1127-4CE4-92F8-629827958265}" destId="{BCA389F9-82D2-4C33-AC4E-272F7A80EFAB}" srcOrd="3" destOrd="0" presId="urn:microsoft.com/office/officeart/2008/layout/LinedList"/>
    <dgm:cxn modelId="{7318219E-9AFF-4D0B-A0F4-3A32C7F54DF4}" type="presParOf" srcId="{72D9A51B-1127-4CE4-92F8-629827958265}" destId="{4569E38F-202E-44B8-9B87-0B5B5552B73C}" srcOrd="4" destOrd="0" presId="urn:microsoft.com/office/officeart/2008/layout/LinedList"/>
    <dgm:cxn modelId="{169BA6E6-D575-42E8-B9D3-0B64CC9D05A6}" type="presParOf" srcId="{4569E38F-202E-44B8-9B87-0B5B5552B73C}" destId="{7C393D59-027C-4395-8FEC-970C7AB76B90}" srcOrd="0" destOrd="0" presId="urn:microsoft.com/office/officeart/2008/layout/LinedList"/>
    <dgm:cxn modelId="{8B4F3D53-A6B7-4BF9-9CD2-2F70E874F970}" type="presParOf" srcId="{4569E38F-202E-44B8-9B87-0B5B5552B73C}" destId="{B58FD9AE-BB19-4C6A-AB53-7685A76EDB16}" srcOrd="1" destOrd="0" presId="urn:microsoft.com/office/officeart/2008/layout/LinedList"/>
    <dgm:cxn modelId="{29255749-8892-4CC2-B0DC-7D228DFE02DC}" type="presParOf" srcId="{4569E38F-202E-44B8-9B87-0B5B5552B73C}" destId="{3FE35184-77FD-49B2-8788-3324373A58FF}" srcOrd="2" destOrd="0" presId="urn:microsoft.com/office/officeart/2008/layout/LinedList"/>
    <dgm:cxn modelId="{0F85C6C3-D40A-494E-B4DC-D7F39CB31E26}" type="presParOf" srcId="{72D9A51B-1127-4CE4-92F8-629827958265}" destId="{54ABC600-0294-4136-AD78-E308DE2FF854}" srcOrd="5" destOrd="0" presId="urn:microsoft.com/office/officeart/2008/layout/LinedList"/>
    <dgm:cxn modelId="{2848E99A-016F-4037-87BE-5BB0D1A01EA3}" type="presParOf" srcId="{72D9A51B-1127-4CE4-92F8-629827958265}" destId="{9E606473-9CD9-44E1-A0C6-DDDA9A6DC77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D1270-F9DD-4238-BEAD-023923BC2C8F}">
      <dsp:nvSpPr>
        <dsp:cNvPr id="0" name=""/>
        <dsp:cNvSpPr/>
      </dsp:nvSpPr>
      <dsp:spPr>
        <a:xfrm>
          <a:off x="0" y="0"/>
          <a:ext cx="77768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279CF-DF22-4960-9434-952C758EBC14}">
      <dsp:nvSpPr>
        <dsp:cNvPr id="0" name=""/>
        <dsp:cNvSpPr/>
      </dsp:nvSpPr>
      <dsp:spPr>
        <a:xfrm flipH="1">
          <a:off x="0" y="0"/>
          <a:ext cx="963786" cy="2664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0" y="0"/>
        <a:ext cx="963786" cy="2664295"/>
      </dsp:txXfrm>
    </dsp:sp>
    <dsp:sp modelId="{BBE7B199-450E-4F8A-A12C-0F6CB6874408}">
      <dsp:nvSpPr>
        <dsp:cNvPr id="0" name=""/>
        <dsp:cNvSpPr/>
      </dsp:nvSpPr>
      <dsp:spPr>
        <a:xfrm>
          <a:off x="1080439" y="61924"/>
          <a:ext cx="6104838" cy="123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Thuật toán Huffman là một thuật toán mã hóa thông tin dùng để nén dữ liệu dựa trên việc tối ưu hóa việc mã hóa các ký tự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80439" y="61924"/>
        <a:ext cx="6104838" cy="1238481"/>
      </dsp:txXfrm>
    </dsp:sp>
    <dsp:sp modelId="{EE07E782-7CF1-4C0C-8391-F560624CC947}">
      <dsp:nvSpPr>
        <dsp:cNvPr id="0" name=""/>
        <dsp:cNvSpPr/>
      </dsp:nvSpPr>
      <dsp:spPr>
        <a:xfrm>
          <a:off x="963786" y="1300405"/>
          <a:ext cx="62214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4A682-1167-45A8-A049-DCAC79F0F998}">
      <dsp:nvSpPr>
        <dsp:cNvPr id="0" name=""/>
        <dsp:cNvSpPr/>
      </dsp:nvSpPr>
      <dsp:spPr>
        <a:xfrm>
          <a:off x="1080439" y="1362329"/>
          <a:ext cx="6104838" cy="123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Huffman được sử dụng rộng rãi trong tất cả các định dạng nén chính mà bạn có thể gặp ví dụ như: GZIP, PKZIP (winzip, ...) và BZIP2, hoặc đến các định dạng hình ảnh như JPEG và PNG...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80439" y="1362329"/>
        <a:ext cx="6104838" cy="1238481"/>
      </dsp:txXfrm>
    </dsp:sp>
    <dsp:sp modelId="{701191CC-6BDC-4957-8620-A45D795ECBE1}">
      <dsp:nvSpPr>
        <dsp:cNvPr id="0" name=""/>
        <dsp:cNvSpPr/>
      </dsp:nvSpPr>
      <dsp:spPr>
        <a:xfrm>
          <a:off x="963786" y="2600810"/>
          <a:ext cx="62214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38853-620E-4C85-8CD6-6A041504075D}">
      <dsp:nvSpPr>
        <dsp:cNvPr id="0" name=""/>
        <dsp:cNvSpPr/>
      </dsp:nvSpPr>
      <dsp:spPr>
        <a:xfrm>
          <a:off x="0" y="0"/>
          <a:ext cx="6864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17B15-EFFE-43BA-87EE-5326936C9FF2}">
      <dsp:nvSpPr>
        <dsp:cNvPr id="0" name=""/>
        <dsp:cNvSpPr/>
      </dsp:nvSpPr>
      <dsp:spPr>
        <a:xfrm>
          <a:off x="0" y="0"/>
          <a:ext cx="1372884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0" y="0"/>
        <a:ext cx="1372884" cy="4064000"/>
      </dsp:txXfrm>
    </dsp:sp>
    <dsp:sp modelId="{7247272C-9142-4D6E-A40D-841AC136A591}">
      <dsp:nvSpPr>
        <dsp:cNvPr id="0" name=""/>
        <dsp:cNvSpPr/>
      </dsp:nvSpPr>
      <dsp:spPr>
        <a:xfrm>
          <a:off x="1475851" y="94456"/>
          <a:ext cx="5388572" cy="1889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75851" y="94456"/>
        <a:ext cx="5388572" cy="1889124"/>
      </dsp:txXfrm>
    </dsp:sp>
    <dsp:sp modelId="{78056E15-399E-41C8-B1B1-976FF7D90422}">
      <dsp:nvSpPr>
        <dsp:cNvPr id="0" name=""/>
        <dsp:cNvSpPr/>
      </dsp:nvSpPr>
      <dsp:spPr>
        <a:xfrm>
          <a:off x="1372884" y="1983581"/>
          <a:ext cx="54915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FD9AE-BB19-4C6A-AB53-7685A76EDB16}">
      <dsp:nvSpPr>
        <dsp:cNvPr id="0" name=""/>
        <dsp:cNvSpPr/>
      </dsp:nvSpPr>
      <dsp:spPr>
        <a:xfrm>
          <a:off x="1475851" y="2078037"/>
          <a:ext cx="5388572" cy="1889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Trong tương lai sẽ tiếp tục phát triển chương trình có thể nén và giải nén một văn bản dài hơn, bổ sung việc giải nén tiếng việt.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Tiếp tục sửa lỗi và hoàn thiện chương trình với thời gian ngắn hơn và hiệu quả hơn.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75851" y="2078037"/>
        <a:ext cx="5388572" cy="1889124"/>
      </dsp:txXfrm>
    </dsp:sp>
    <dsp:sp modelId="{54ABC600-0294-4136-AD78-E308DE2FF854}">
      <dsp:nvSpPr>
        <dsp:cNvPr id="0" name=""/>
        <dsp:cNvSpPr/>
      </dsp:nvSpPr>
      <dsp:spPr>
        <a:xfrm>
          <a:off x="1372884" y="3967162"/>
          <a:ext cx="54915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4FA48-EF70-4376-8487-0A8075E7498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C92C8-3144-4253-A4CC-637BCF2B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C92C8-3144-4253-A4CC-637BCF2B1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5" y="770536"/>
            <a:ext cx="504056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Lập trình nén và giải nén dữ liệu tiếng Việt sử dụng mã hóa 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Huffman</a:t>
            </a:r>
            <a:endParaRPr lang="en-US" sz="24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36" y="300379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Phan Đức Thịnh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Nguyễn Minh Quân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429142"/>
            <a:ext cx="369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Nhóm: 10. Lớp: 19.16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7504" y="2829252"/>
            <a:ext cx="4499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297464" y="-311125"/>
            <a:ext cx="3799561" cy="1980709"/>
            <a:chOff x="173970" y="3673294"/>
            <a:chExt cx="3799561" cy="1980709"/>
          </a:xfrm>
          <a:blipFill>
            <a:blip r:embed="rId2"/>
            <a:stretch>
              <a:fillRect/>
            </a:stretch>
          </a:blipFill>
        </p:grpSpPr>
        <p:sp>
          <p:nvSpPr>
            <p:cNvPr id="7" name="Rounded Rectangle 6"/>
            <p:cNvSpPr/>
            <p:nvPr/>
          </p:nvSpPr>
          <p:spPr>
            <a:xfrm rot="18981453">
              <a:off x="173970" y="3673294"/>
              <a:ext cx="1927306" cy="50405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8981453">
              <a:off x="1101818" y="4724800"/>
              <a:ext cx="2593810" cy="50405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981453">
              <a:off x="251453" y="4081506"/>
              <a:ext cx="2474692" cy="50405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19079136">
              <a:off x="1621559" y="5149947"/>
              <a:ext cx="2351972" cy="50405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18981453">
              <a:off x="187349" y="4545784"/>
              <a:ext cx="3194361" cy="50405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Kết 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43558"/>
            <a:ext cx="9144000" cy="44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7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err="1" smtClean="0"/>
              <a:t>Mục</a:t>
            </a:r>
            <a:r>
              <a:rPr lang="en-US" sz="2500" dirty="0" smtClean="0"/>
              <a:t> </a:t>
            </a:r>
            <a:r>
              <a:rPr lang="en-US" sz="2500" dirty="0" err="1" smtClean="0"/>
              <a:t>tiêu</a:t>
            </a:r>
            <a:r>
              <a:rPr lang="en-US" sz="2500" dirty="0" smtClean="0"/>
              <a:t>:</a:t>
            </a:r>
            <a:endParaRPr lang="en-US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binary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5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err="1" smtClean="0"/>
              <a:t>Thay</a:t>
            </a:r>
            <a:r>
              <a:rPr lang="en-US" sz="2500" dirty="0" smtClean="0"/>
              <a:t> </a:t>
            </a:r>
            <a:r>
              <a:rPr lang="en-US" sz="2500" dirty="0" err="1" smtClean="0"/>
              <a:t>đổi</a:t>
            </a:r>
            <a:r>
              <a:rPr lang="en-US" sz="2500" dirty="0" smtClean="0"/>
              <a:t> so </a:t>
            </a:r>
            <a:r>
              <a:rPr lang="en-US" sz="2500" dirty="0" err="1" smtClean="0"/>
              <a:t>với</a:t>
            </a:r>
            <a:r>
              <a:rPr lang="en-US" sz="2500" dirty="0" smtClean="0"/>
              <a:t> demo:</a:t>
            </a:r>
            <a:endParaRPr lang="en-US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binary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</a:t>
            </a:r>
          </a:p>
        </p:txBody>
      </p:sp>
    </p:spTree>
    <p:extLst>
      <p:ext uri="{BB962C8B-B14F-4D97-AF65-F5344CB8AC3E}">
        <p14:creationId xmlns:p14="http://schemas.microsoft.com/office/powerpoint/2010/main" val="19274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22" y="843558"/>
            <a:ext cx="8496944" cy="460648"/>
          </a:xfrm>
        </p:spPr>
        <p:txBody>
          <a:bodyPr/>
          <a:lstStyle/>
          <a:p>
            <a:r>
              <a:rPr lang="en-US" sz="2500" dirty="0" err="1" smtClean="0"/>
              <a:t>Ưu</a:t>
            </a:r>
            <a:r>
              <a:rPr lang="en-US" sz="2500" dirty="0" smtClean="0"/>
              <a:t> </a:t>
            </a:r>
            <a:r>
              <a:rPr lang="en-US" sz="2500" dirty="0" err="1" smtClean="0"/>
              <a:t>điểm</a:t>
            </a:r>
            <a:r>
              <a:rPr lang="en-US" sz="2500" dirty="0" smtClean="0"/>
              <a:t> so </a:t>
            </a:r>
            <a:r>
              <a:rPr lang="en-US" sz="2500" dirty="0" err="1" smtClean="0"/>
              <a:t>với</a:t>
            </a:r>
            <a:r>
              <a:rPr lang="en-US" sz="2500" dirty="0" smtClean="0"/>
              <a:t> </a:t>
            </a:r>
            <a:r>
              <a:rPr lang="en-US" sz="2500" dirty="0" err="1" smtClean="0"/>
              <a:t>chương</a:t>
            </a:r>
            <a:r>
              <a:rPr lang="en-US" sz="2500" dirty="0" smtClean="0"/>
              <a:t> </a:t>
            </a:r>
            <a:r>
              <a:rPr lang="en-US" sz="2500" dirty="0" err="1" smtClean="0"/>
              <a:t>trình</a:t>
            </a:r>
            <a:r>
              <a:rPr lang="en-US" sz="2500" dirty="0" smtClean="0"/>
              <a:t> demo</a:t>
            </a:r>
            <a:endParaRPr lang="en-US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1342" y="1419622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1000000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binary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818" y="2992122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 smtClean="0"/>
              <a:t>Nhược</a:t>
            </a:r>
            <a:r>
              <a:rPr lang="en-US" sz="2500" dirty="0" smtClean="0"/>
              <a:t> </a:t>
            </a:r>
            <a:r>
              <a:rPr lang="en-US" sz="2500" dirty="0" err="1" smtClean="0"/>
              <a:t>điểm</a:t>
            </a:r>
            <a:r>
              <a:rPr lang="en-US" sz="2500" dirty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cách</a:t>
            </a:r>
            <a:r>
              <a:rPr lang="en-US" sz="2500" dirty="0" smtClean="0"/>
              <a:t> </a:t>
            </a:r>
            <a:r>
              <a:rPr lang="en-US" sz="2500" dirty="0" err="1" smtClean="0"/>
              <a:t>khắc</a:t>
            </a:r>
            <a:r>
              <a:rPr lang="en-US" sz="2500" dirty="0" smtClean="0"/>
              <a:t> </a:t>
            </a:r>
            <a:r>
              <a:rPr lang="en-US" sz="2500" dirty="0" err="1" smtClean="0"/>
              <a:t>phục</a:t>
            </a:r>
            <a:endParaRPr lang="en-US" sz="25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19818" y="3457322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ASCII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wchar_t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611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5505148"/>
              </p:ext>
            </p:extLst>
          </p:nvPr>
        </p:nvGraphicFramePr>
        <p:xfrm>
          <a:off x="971600" y="1067718"/>
          <a:ext cx="6864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1043608" y="1173128"/>
            <a:ext cx="1224136" cy="1182598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1173128"/>
            <a:ext cx="5543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Nhìn chung chương đã thực hiện được đầy đủ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được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các yêu cầu của đề tài tuy nhiên vẫn tồn tại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một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số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lỗi và vẫn chưa thực hiện được ngoài các yêu cầu đề tài như vẫn chưa giải nén được về tiếng việt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cách hoàn thiện.</a:t>
            </a: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2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87824" y="771550"/>
            <a:ext cx="5616624" cy="0"/>
          </a:xfrm>
          <a:prstGeom prst="line">
            <a:avLst/>
          </a:prstGeom>
          <a:ln w="28575" cap="rnd">
            <a:solidFill>
              <a:schemeClr val="bg1"/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7037" y="195486"/>
            <a:ext cx="146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ROG Fonts" pitchFamily="50" charset="0"/>
              </a:rPr>
              <a:t>01</a:t>
            </a:r>
            <a:endParaRPr lang="en-US" sz="3200" dirty="0">
              <a:latin typeface="ROG Fonts" pitchFamily="50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7668344" y="51470"/>
            <a:ext cx="720080" cy="639361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476716" y="663538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531768" y="727301"/>
            <a:ext cx="105920" cy="10592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115927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Tiêu đề 1: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Tổng quan đề tài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65676" y="2679762"/>
            <a:ext cx="5616624" cy="0"/>
          </a:xfrm>
          <a:prstGeom prst="line">
            <a:avLst/>
          </a:prstGeom>
          <a:ln w="28575" cap="rnd">
            <a:solidFill>
              <a:schemeClr val="bg1"/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3528" y="3651870"/>
            <a:ext cx="5616624" cy="0"/>
          </a:xfrm>
          <a:prstGeom prst="line">
            <a:avLst/>
          </a:prstGeom>
          <a:ln w="28575" cap="rnd">
            <a:solidFill>
              <a:schemeClr val="bg1"/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3528" y="1779662"/>
            <a:ext cx="5616624" cy="0"/>
          </a:xfrm>
          <a:prstGeom prst="line">
            <a:avLst/>
          </a:prstGeom>
          <a:ln w="28575" cap="rnd">
            <a:solidFill>
              <a:schemeClr val="bg1"/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4476716" y="1671650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531768" y="1726702"/>
            <a:ext cx="105920" cy="10592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965676" y="4573468"/>
            <a:ext cx="5616624" cy="0"/>
          </a:xfrm>
          <a:prstGeom prst="line">
            <a:avLst/>
          </a:prstGeom>
          <a:ln w="28575" cap="rnd">
            <a:solidFill>
              <a:schemeClr val="bg1"/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4463988" y="3543858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4519040" y="3598910"/>
            <a:ext cx="105920" cy="10592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463988" y="4465456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4519040" y="4520508"/>
            <a:ext cx="105920" cy="10592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4463988" y="2571750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19040" y="2626802"/>
            <a:ext cx="105920" cy="10592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23612" y="1151816"/>
            <a:ext cx="146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ROG Fonts" pitchFamily="50" charset="0"/>
              </a:rPr>
              <a:t>02</a:t>
            </a:r>
            <a:endParaRPr lang="en-US" sz="3200" dirty="0">
              <a:latin typeface="ROG Fonts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5636" y="1123536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Tiêu đề 2:</a:t>
            </a:r>
          </a:p>
          <a:p>
            <a:r>
              <a:rPr lang="en-US" sz="2000" dirty="0" smtClean="0"/>
              <a:t>Cơ sở lý thuyết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311284" y="1087341"/>
            <a:ext cx="720080" cy="639361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357036" y="2042026"/>
            <a:ext cx="146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ROG Fonts" pitchFamily="50" charset="0"/>
              </a:rPr>
              <a:t>03</a:t>
            </a:r>
            <a:endParaRPr lang="en-US" sz="3200" dirty="0">
              <a:latin typeface="ROG Fonts" pitchFamily="50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23612" y="3014135"/>
            <a:ext cx="146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ROG Fonts" pitchFamily="50" charset="0"/>
              </a:rPr>
              <a:t>04</a:t>
            </a:r>
            <a:endParaRPr lang="en-US" sz="3200" dirty="0">
              <a:latin typeface="ROG Fonts" pitchFamily="50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7035" y="3935732"/>
            <a:ext cx="146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ROG Fonts" pitchFamily="50" charset="0"/>
              </a:rPr>
              <a:t>05</a:t>
            </a:r>
            <a:endParaRPr lang="en-US" sz="3200" dirty="0">
              <a:latin typeface="ROG Fonts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48064" y="1785170"/>
            <a:ext cx="3168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Tiêu đề 3:</a:t>
            </a:r>
          </a:p>
          <a:p>
            <a:r>
              <a:rPr lang="en-US" sz="2000" dirty="0" smtClean="0"/>
              <a:t>Tổ chức cấu trúc dữ </a:t>
            </a:r>
          </a:p>
          <a:p>
            <a:r>
              <a:rPr lang="en-US" sz="2000" dirty="0" smtClean="0"/>
              <a:t>Liệu và thuật toán</a:t>
            </a:r>
            <a:endParaRPr lang="en-US" sz="2000" dirty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8364" y="2916979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Tiêu đề 4:</a:t>
            </a:r>
          </a:p>
          <a:p>
            <a:r>
              <a:rPr lang="en-US" sz="2000" dirty="0" smtClean="0"/>
              <a:t>Chương trình và kết quả</a:t>
            </a:r>
            <a:endParaRPr lang="en-US" sz="2000" dirty="0"/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8064" y="3932642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Tiêu đề 5:</a:t>
            </a:r>
          </a:p>
          <a:p>
            <a:r>
              <a:rPr lang="en-US" sz="2000" dirty="0" smtClean="0"/>
              <a:t>Kết luận</a:t>
            </a:r>
            <a:endParaRPr lang="en-US" sz="2000" dirty="0"/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7596336" y="1987440"/>
            <a:ext cx="720080" cy="639361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28484" y="2959549"/>
            <a:ext cx="720080" cy="639361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7613536" y="3859648"/>
            <a:ext cx="720080" cy="639361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u="sng" dirty="0" smtClean="0"/>
              <a:t>Tổng quan đề tài</a:t>
            </a:r>
            <a:endParaRPr lang="en-US" sz="2800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361622"/>
              </p:ext>
            </p:extLst>
          </p:nvPr>
        </p:nvGraphicFramePr>
        <p:xfrm>
          <a:off x="467544" y="1419622"/>
          <a:ext cx="777686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683568" y="1563638"/>
            <a:ext cx="720080" cy="72008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u="sng" dirty="0" smtClean="0"/>
              <a:t>Cơ sở lý thuyết</a:t>
            </a:r>
            <a:endParaRPr lang="en-US" sz="2800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0514" y="1275606"/>
            <a:ext cx="8520089" cy="3688210"/>
            <a:chOff x="379171" y="1203598"/>
            <a:chExt cx="8520089" cy="3688210"/>
          </a:xfrm>
        </p:grpSpPr>
        <p:sp>
          <p:nvSpPr>
            <p:cNvPr id="6" name="Freeform 5"/>
            <p:cNvSpPr/>
            <p:nvPr/>
          </p:nvSpPr>
          <p:spPr>
            <a:xfrm>
              <a:off x="402961" y="3562295"/>
              <a:ext cx="930658" cy="1329513"/>
            </a:xfrm>
            <a:custGeom>
              <a:avLst/>
              <a:gdLst>
                <a:gd name="connsiteX0" fmla="*/ 0 w 1329512"/>
                <a:gd name="connsiteY0" fmla="*/ 0 h 930658"/>
                <a:gd name="connsiteX1" fmla="*/ 864183 w 1329512"/>
                <a:gd name="connsiteY1" fmla="*/ 0 h 930658"/>
                <a:gd name="connsiteX2" fmla="*/ 1329512 w 1329512"/>
                <a:gd name="connsiteY2" fmla="*/ 465329 h 930658"/>
                <a:gd name="connsiteX3" fmla="*/ 864183 w 1329512"/>
                <a:gd name="connsiteY3" fmla="*/ 930658 h 930658"/>
                <a:gd name="connsiteX4" fmla="*/ 0 w 1329512"/>
                <a:gd name="connsiteY4" fmla="*/ 930658 h 930658"/>
                <a:gd name="connsiteX5" fmla="*/ 465329 w 1329512"/>
                <a:gd name="connsiteY5" fmla="*/ 465329 h 930658"/>
                <a:gd name="connsiteX6" fmla="*/ 0 w 1329512"/>
                <a:gd name="connsiteY6" fmla="*/ 0 h 93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12" h="930658">
                  <a:moveTo>
                    <a:pt x="1329512" y="0"/>
                  </a:moveTo>
                  <a:lnTo>
                    <a:pt x="1329512" y="604928"/>
                  </a:lnTo>
                  <a:lnTo>
                    <a:pt x="664756" y="930658"/>
                  </a:lnTo>
                  <a:lnTo>
                    <a:pt x="0" y="604928"/>
                  </a:lnTo>
                  <a:lnTo>
                    <a:pt x="0" y="0"/>
                  </a:lnTo>
                  <a:lnTo>
                    <a:pt x="664756" y="325730"/>
                  </a:lnTo>
                  <a:lnTo>
                    <a:pt x="1329512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478030" rIns="12700" bIns="478029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Hàng 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Đợi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333619" y="3630184"/>
              <a:ext cx="7565641" cy="864637"/>
            </a:xfrm>
            <a:custGeom>
              <a:avLst/>
              <a:gdLst>
                <a:gd name="connsiteX0" fmla="*/ 144109 w 864637"/>
                <a:gd name="connsiteY0" fmla="*/ 0 h 7565641"/>
                <a:gd name="connsiteX1" fmla="*/ 720528 w 864637"/>
                <a:gd name="connsiteY1" fmla="*/ 0 h 7565641"/>
                <a:gd name="connsiteX2" fmla="*/ 864637 w 864637"/>
                <a:gd name="connsiteY2" fmla="*/ 144109 h 7565641"/>
                <a:gd name="connsiteX3" fmla="*/ 864637 w 864637"/>
                <a:gd name="connsiteY3" fmla="*/ 7565641 h 7565641"/>
                <a:gd name="connsiteX4" fmla="*/ 864637 w 864637"/>
                <a:gd name="connsiteY4" fmla="*/ 7565641 h 7565641"/>
                <a:gd name="connsiteX5" fmla="*/ 0 w 864637"/>
                <a:gd name="connsiteY5" fmla="*/ 7565641 h 7565641"/>
                <a:gd name="connsiteX6" fmla="*/ 0 w 864637"/>
                <a:gd name="connsiteY6" fmla="*/ 7565641 h 7565641"/>
                <a:gd name="connsiteX7" fmla="*/ 0 w 864637"/>
                <a:gd name="connsiteY7" fmla="*/ 144109 h 7565641"/>
                <a:gd name="connsiteX8" fmla="*/ 144109 w 864637"/>
                <a:gd name="connsiteY8" fmla="*/ 0 h 75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4637" h="7565641">
                  <a:moveTo>
                    <a:pt x="864637" y="1260965"/>
                  </a:moveTo>
                  <a:lnTo>
                    <a:pt x="864637" y="6304676"/>
                  </a:lnTo>
                  <a:cubicBezTo>
                    <a:pt x="864637" y="7001086"/>
                    <a:pt x="857263" y="7565641"/>
                    <a:pt x="848168" y="7565641"/>
                  </a:cubicBezTo>
                  <a:lnTo>
                    <a:pt x="0" y="7565641"/>
                  </a:lnTo>
                  <a:lnTo>
                    <a:pt x="0" y="7565641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8168" y="0"/>
                  </a:lnTo>
                  <a:cubicBezTo>
                    <a:pt x="857263" y="0"/>
                    <a:pt x="864637" y="564555"/>
                    <a:pt x="864637" y="126096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54908" rIns="54908" bIns="54908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Hàng đợi ưu tiên</a:t>
              </a:r>
              <a:endParaRPr lang="en-US" sz="2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171" y="1203598"/>
              <a:ext cx="930658" cy="1329512"/>
            </a:xfrm>
            <a:custGeom>
              <a:avLst/>
              <a:gdLst>
                <a:gd name="connsiteX0" fmla="*/ 0 w 1329512"/>
                <a:gd name="connsiteY0" fmla="*/ 0 h 930658"/>
                <a:gd name="connsiteX1" fmla="*/ 864183 w 1329512"/>
                <a:gd name="connsiteY1" fmla="*/ 0 h 930658"/>
                <a:gd name="connsiteX2" fmla="*/ 1329512 w 1329512"/>
                <a:gd name="connsiteY2" fmla="*/ 465329 h 930658"/>
                <a:gd name="connsiteX3" fmla="*/ 864183 w 1329512"/>
                <a:gd name="connsiteY3" fmla="*/ 930658 h 930658"/>
                <a:gd name="connsiteX4" fmla="*/ 0 w 1329512"/>
                <a:gd name="connsiteY4" fmla="*/ 930658 h 930658"/>
                <a:gd name="connsiteX5" fmla="*/ 465329 w 1329512"/>
                <a:gd name="connsiteY5" fmla="*/ 465329 h 930658"/>
                <a:gd name="connsiteX6" fmla="*/ 0 w 1329512"/>
                <a:gd name="connsiteY6" fmla="*/ 0 h 93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12" h="930658">
                  <a:moveTo>
                    <a:pt x="1329512" y="0"/>
                  </a:moveTo>
                  <a:lnTo>
                    <a:pt x="1329512" y="604928"/>
                  </a:lnTo>
                  <a:lnTo>
                    <a:pt x="664756" y="930658"/>
                  </a:lnTo>
                  <a:lnTo>
                    <a:pt x="0" y="604928"/>
                  </a:lnTo>
                  <a:lnTo>
                    <a:pt x="0" y="0"/>
                  </a:lnTo>
                  <a:lnTo>
                    <a:pt x="664756" y="325730"/>
                  </a:lnTo>
                  <a:lnTo>
                    <a:pt x="1329512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-4966938"/>
                <a:satOff val="19906"/>
                <a:lumOff val="4314"/>
                <a:alphaOff val="0"/>
              </a:schemeClr>
            </a:lnRef>
            <a:fillRef idx="3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2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476759" rIns="11430" bIns="4767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 Mã 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t</a:t>
              </a:r>
              <a:r>
                <a:rPr lang="en-US" dirty="0" smtClean="0"/>
                <a:t>iền tố</a:t>
              </a:r>
              <a:endParaRPr lang="en-US" sz="1800" kern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Freeform 8"/>
                <p:cNvSpPr/>
                <p:nvPr/>
              </p:nvSpPr>
              <p:spPr>
                <a:xfrm>
                  <a:off x="1309829" y="1275606"/>
                  <a:ext cx="7565642" cy="864183"/>
                </a:xfrm>
                <a:custGeom>
                  <a:avLst/>
                  <a:gdLst>
                    <a:gd name="connsiteX0" fmla="*/ 144033 w 864182"/>
                    <a:gd name="connsiteY0" fmla="*/ 0 h 7565641"/>
                    <a:gd name="connsiteX1" fmla="*/ 720149 w 864182"/>
                    <a:gd name="connsiteY1" fmla="*/ 0 h 7565641"/>
                    <a:gd name="connsiteX2" fmla="*/ 864182 w 864182"/>
                    <a:gd name="connsiteY2" fmla="*/ 144033 h 7565641"/>
                    <a:gd name="connsiteX3" fmla="*/ 864182 w 864182"/>
                    <a:gd name="connsiteY3" fmla="*/ 7565641 h 7565641"/>
                    <a:gd name="connsiteX4" fmla="*/ 864182 w 864182"/>
                    <a:gd name="connsiteY4" fmla="*/ 7565641 h 7565641"/>
                    <a:gd name="connsiteX5" fmla="*/ 0 w 864182"/>
                    <a:gd name="connsiteY5" fmla="*/ 7565641 h 7565641"/>
                    <a:gd name="connsiteX6" fmla="*/ 0 w 864182"/>
                    <a:gd name="connsiteY6" fmla="*/ 7565641 h 7565641"/>
                    <a:gd name="connsiteX7" fmla="*/ 0 w 864182"/>
                    <a:gd name="connsiteY7" fmla="*/ 144033 h 7565641"/>
                    <a:gd name="connsiteX8" fmla="*/ 144033 w 864182"/>
                    <a:gd name="connsiteY8" fmla="*/ 0 h 7565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64182" h="7565641">
                      <a:moveTo>
                        <a:pt x="864182" y="1260966"/>
                      </a:moveTo>
                      <a:lnTo>
                        <a:pt x="864182" y="6304675"/>
                      </a:lnTo>
                      <a:cubicBezTo>
                        <a:pt x="864182" y="7001083"/>
                        <a:pt x="856816" y="7565637"/>
                        <a:pt x="847730" y="7565637"/>
                      </a:cubicBezTo>
                      <a:lnTo>
                        <a:pt x="0" y="7565637"/>
                      </a:lnTo>
                      <a:lnTo>
                        <a:pt x="0" y="756563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847730" y="4"/>
                      </a:lnTo>
                      <a:cubicBezTo>
                        <a:pt x="856816" y="4"/>
                        <a:pt x="864182" y="564558"/>
                        <a:pt x="864182" y="1260966"/>
                      </a:cubicBez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extrusionH="12700" prstMaterial="plastic">
                  <a:bevelT w="50800" h="50800"/>
                </a:sp3d>
              </p:spPr>
              <p:style>
                <a:lnRef idx="1">
                  <a:schemeClr val="accent5">
                    <a:hueOff val="-4966938"/>
                    <a:satOff val="19906"/>
                    <a:lumOff val="4314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42241" tIns="54886" rIns="54886" bIns="54887" numCol="1" spcCol="1270" anchor="ctr" anchorCtr="0">
                  <a:noAutofit/>
                </a:bodyPr>
                <a:lstStyle/>
                <a:p>
                  <a:pPr marL="228600" lvl="1" indent="-22860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kern="1200" smtClean="0">
                          <a:latin typeface="Cambria Math"/>
                        </a:rPr>
                        <m:t>M</m:t>
                      </m:r>
                      <m:r>
                        <a:rPr lang="en-US" sz="2000" b="0" i="0" kern="1200" smtClean="0">
                          <a:latin typeface="Cambria Math"/>
                        </a:rPr>
                        <m:t>ã </m:t>
                      </m:r>
                      <m:r>
                        <m:rPr>
                          <m:sty m:val="p"/>
                        </m:rPr>
                        <a:rPr lang="en-US" sz="2000" b="0" i="0" kern="1200" smtClean="0">
                          <a:latin typeface="Cambria Math"/>
                        </a:rPr>
                        <m:t>ti</m:t>
                      </m:r>
                      <m:r>
                        <a:rPr lang="en-US" sz="2000" b="0" i="0" kern="1200" smtClean="0">
                          <a:latin typeface="Cambria Math"/>
                        </a:rPr>
                        <m:t>ề</m:t>
                      </m:r>
                      <m:r>
                        <m:rPr>
                          <m:sty m:val="p"/>
                        </m:rPr>
                        <a:rPr lang="en-US" sz="2000" b="0" i="0" kern="1200" smtClean="0">
                          <a:latin typeface="Cambria Math"/>
                        </a:rPr>
                        <m:t>n</m:t>
                      </m:r>
                      <m:r>
                        <a:rPr lang="en-US" sz="2000" b="0" i="0" kern="120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kern="1200" smtClean="0">
                          <a:latin typeface="Cambria Math"/>
                        </a:rPr>
                        <m:t>t</m:t>
                      </m:r>
                      <m:r>
                        <a:rPr lang="en-US" sz="2000" b="0" i="0" kern="1200" smtClean="0">
                          <a:latin typeface="Cambria Math"/>
                        </a:rPr>
                        <m:t>ố</m:t>
                      </m:r>
                    </m:oMath>
                  </a14:m>
                  <a:endParaRPr lang="en-US" sz="2000" kern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Freeform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829" y="1275606"/>
                  <a:ext cx="7565642" cy="864183"/>
                </a:xfrm>
                <a:custGeom>
                  <a:avLst/>
                  <a:gdLst>
                    <a:gd name="connsiteX0" fmla="*/ 144033 w 864182"/>
                    <a:gd name="connsiteY0" fmla="*/ 0 h 7565641"/>
                    <a:gd name="connsiteX1" fmla="*/ 720149 w 864182"/>
                    <a:gd name="connsiteY1" fmla="*/ 0 h 7565641"/>
                    <a:gd name="connsiteX2" fmla="*/ 864182 w 864182"/>
                    <a:gd name="connsiteY2" fmla="*/ 144033 h 7565641"/>
                    <a:gd name="connsiteX3" fmla="*/ 864182 w 864182"/>
                    <a:gd name="connsiteY3" fmla="*/ 7565641 h 7565641"/>
                    <a:gd name="connsiteX4" fmla="*/ 864182 w 864182"/>
                    <a:gd name="connsiteY4" fmla="*/ 7565641 h 7565641"/>
                    <a:gd name="connsiteX5" fmla="*/ 0 w 864182"/>
                    <a:gd name="connsiteY5" fmla="*/ 7565641 h 7565641"/>
                    <a:gd name="connsiteX6" fmla="*/ 0 w 864182"/>
                    <a:gd name="connsiteY6" fmla="*/ 7565641 h 7565641"/>
                    <a:gd name="connsiteX7" fmla="*/ 0 w 864182"/>
                    <a:gd name="connsiteY7" fmla="*/ 144033 h 7565641"/>
                    <a:gd name="connsiteX8" fmla="*/ 144033 w 864182"/>
                    <a:gd name="connsiteY8" fmla="*/ 0 h 7565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64182" h="7565641">
                      <a:moveTo>
                        <a:pt x="864182" y="1260966"/>
                      </a:moveTo>
                      <a:lnTo>
                        <a:pt x="864182" y="6304675"/>
                      </a:lnTo>
                      <a:cubicBezTo>
                        <a:pt x="864182" y="7001083"/>
                        <a:pt x="856816" y="7565637"/>
                        <a:pt x="847730" y="7565637"/>
                      </a:cubicBezTo>
                      <a:lnTo>
                        <a:pt x="0" y="7565637"/>
                      </a:lnTo>
                      <a:lnTo>
                        <a:pt x="0" y="756563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847730" y="4"/>
                      </a:lnTo>
                      <a:cubicBezTo>
                        <a:pt x="856816" y="4"/>
                        <a:pt x="864182" y="564558"/>
                        <a:pt x="864182" y="1260966"/>
                      </a:cubicBezTo>
                      <a:close/>
                    </a:path>
                  </a:pathLst>
                </a:cu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379171" y="2300672"/>
              <a:ext cx="930658" cy="1329512"/>
            </a:xfrm>
            <a:custGeom>
              <a:avLst/>
              <a:gdLst>
                <a:gd name="connsiteX0" fmla="*/ 0 w 1329512"/>
                <a:gd name="connsiteY0" fmla="*/ 0 h 930658"/>
                <a:gd name="connsiteX1" fmla="*/ 864183 w 1329512"/>
                <a:gd name="connsiteY1" fmla="*/ 0 h 930658"/>
                <a:gd name="connsiteX2" fmla="*/ 1329512 w 1329512"/>
                <a:gd name="connsiteY2" fmla="*/ 465329 h 930658"/>
                <a:gd name="connsiteX3" fmla="*/ 864183 w 1329512"/>
                <a:gd name="connsiteY3" fmla="*/ 930658 h 930658"/>
                <a:gd name="connsiteX4" fmla="*/ 0 w 1329512"/>
                <a:gd name="connsiteY4" fmla="*/ 930658 h 930658"/>
                <a:gd name="connsiteX5" fmla="*/ 465329 w 1329512"/>
                <a:gd name="connsiteY5" fmla="*/ 465329 h 930658"/>
                <a:gd name="connsiteX6" fmla="*/ 0 w 1329512"/>
                <a:gd name="connsiteY6" fmla="*/ 0 h 93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12" h="930658">
                  <a:moveTo>
                    <a:pt x="1329512" y="0"/>
                  </a:moveTo>
                  <a:lnTo>
                    <a:pt x="1329512" y="604928"/>
                  </a:lnTo>
                  <a:lnTo>
                    <a:pt x="664756" y="930658"/>
                  </a:lnTo>
                  <a:lnTo>
                    <a:pt x="0" y="604928"/>
                  </a:lnTo>
                  <a:lnTo>
                    <a:pt x="0" y="0"/>
                  </a:lnTo>
                  <a:lnTo>
                    <a:pt x="664756" y="325730"/>
                  </a:lnTo>
                  <a:lnTo>
                    <a:pt x="1329512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-9933876"/>
                <a:satOff val="39811"/>
                <a:lumOff val="8628"/>
                <a:alphaOff val="0"/>
              </a:schemeClr>
            </a:lnRef>
            <a:fillRef idx="3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478029" rIns="12700" bIns="478029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Dữ liệu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09829" y="2439478"/>
              <a:ext cx="7565642" cy="864183"/>
            </a:xfrm>
            <a:custGeom>
              <a:avLst/>
              <a:gdLst>
                <a:gd name="connsiteX0" fmla="*/ 144033 w 864182"/>
                <a:gd name="connsiteY0" fmla="*/ 0 h 7565641"/>
                <a:gd name="connsiteX1" fmla="*/ 720149 w 864182"/>
                <a:gd name="connsiteY1" fmla="*/ 0 h 7565641"/>
                <a:gd name="connsiteX2" fmla="*/ 864182 w 864182"/>
                <a:gd name="connsiteY2" fmla="*/ 144033 h 7565641"/>
                <a:gd name="connsiteX3" fmla="*/ 864182 w 864182"/>
                <a:gd name="connsiteY3" fmla="*/ 7565641 h 7565641"/>
                <a:gd name="connsiteX4" fmla="*/ 864182 w 864182"/>
                <a:gd name="connsiteY4" fmla="*/ 7565641 h 7565641"/>
                <a:gd name="connsiteX5" fmla="*/ 0 w 864182"/>
                <a:gd name="connsiteY5" fmla="*/ 7565641 h 7565641"/>
                <a:gd name="connsiteX6" fmla="*/ 0 w 864182"/>
                <a:gd name="connsiteY6" fmla="*/ 7565641 h 7565641"/>
                <a:gd name="connsiteX7" fmla="*/ 0 w 864182"/>
                <a:gd name="connsiteY7" fmla="*/ 144033 h 7565641"/>
                <a:gd name="connsiteX8" fmla="*/ 144033 w 864182"/>
                <a:gd name="connsiteY8" fmla="*/ 0 h 75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4182" h="7565641">
                  <a:moveTo>
                    <a:pt x="864182" y="1260966"/>
                  </a:moveTo>
                  <a:lnTo>
                    <a:pt x="864182" y="6304675"/>
                  </a:lnTo>
                  <a:cubicBezTo>
                    <a:pt x="864182" y="7001083"/>
                    <a:pt x="856816" y="7565637"/>
                    <a:pt x="847730" y="7565637"/>
                  </a:cubicBezTo>
                  <a:lnTo>
                    <a:pt x="0" y="7565637"/>
                  </a:lnTo>
                  <a:lnTo>
                    <a:pt x="0" y="7565637"/>
                  </a:lnTo>
                  <a:lnTo>
                    <a:pt x="0" y="4"/>
                  </a:lnTo>
                  <a:lnTo>
                    <a:pt x="0" y="4"/>
                  </a:lnTo>
                  <a:lnTo>
                    <a:pt x="847730" y="4"/>
                  </a:lnTo>
                  <a:cubicBezTo>
                    <a:pt x="856816" y="4"/>
                    <a:pt x="864182" y="564558"/>
                    <a:pt x="864182" y="126096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hueOff val="-9933876"/>
                <a:satOff val="39811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54886" rIns="54886" bIns="54887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kern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21357" y="2735011"/>
                <a:ext cx="3976088" cy="708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) 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nary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i</m:t>
                    </m:r>
                    <m:r>
                      <a:rPr lang="en-US" sz="2000">
                        <a:latin typeface="Cambria Math"/>
                      </a:rPr>
                      <m:t>)×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length</m:t>
                    </m:r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C</m:t>
                    </m:r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i</m:t>
                    </m:r>
                    <m:r>
                      <a:rPr lang="en-US" sz="2000">
                        <a:latin typeface="Cambria Math"/>
                      </a:rPr>
                      <m:t>))</m:t>
                    </m:r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357" y="2735011"/>
                <a:ext cx="3976088" cy="708848"/>
              </a:xfrm>
              <a:prstGeom prst="rect">
                <a:avLst/>
              </a:prstGeom>
              <a:blipFill rotWithShape="1">
                <a:blip r:embed="rId3"/>
                <a:stretch>
                  <a:fillRect l="-1380" t="-68966" b="-6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Cấu trúc dữ liệu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7654" y="555526"/>
            <a:ext cx="8528367" cy="4532107"/>
            <a:chOff x="379171" y="1203598"/>
            <a:chExt cx="8528367" cy="4532107"/>
          </a:xfrm>
        </p:grpSpPr>
        <p:sp>
          <p:nvSpPr>
            <p:cNvPr id="12" name="Freeform 11"/>
            <p:cNvSpPr/>
            <p:nvPr/>
          </p:nvSpPr>
          <p:spPr>
            <a:xfrm>
              <a:off x="379769" y="3303661"/>
              <a:ext cx="930658" cy="1329513"/>
            </a:xfrm>
            <a:custGeom>
              <a:avLst/>
              <a:gdLst>
                <a:gd name="connsiteX0" fmla="*/ 0 w 1329512"/>
                <a:gd name="connsiteY0" fmla="*/ 0 h 930658"/>
                <a:gd name="connsiteX1" fmla="*/ 864183 w 1329512"/>
                <a:gd name="connsiteY1" fmla="*/ 0 h 930658"/>
                <a:gd name="connsiteX2" fmla="*/ 1329512 w 1329512"/>
                <a:gd name="connsiteY2" fmla="*/ 465329 h 930658"/>
                <a:gd name="connsiteX3" fmla="*/ 864183 w 1329512"/>
                <a:gd name="connsiteY3" fmla="*/ 930658 h 930658"/>
                <a:gd name="connsiteX4" fmla="*/ 0 w 1329512"/>
                <a:gd name="connsiteY4" fmla="*/ 930658 h 930658"/>
                <a:gd name="connsiteX5" fmla="*/ 465329 w 1329512"/>
                <a:gd name="connsiteY5" fmla="*/ 465329 h 930658"/>
                <a:gd name="connsiteX6" fmla="*/ 0 w 1329512"/>
                <a:gd name="connsiteY6" fmla="*/ 0 h 93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12" h="930658">
                  <a:moveTo>
                    <a:pt x="1329512" y="0"/>
                  </a:moveTo>
                  <a:lnTo>
                    <a:pt x="1329512" y="604928"/>
                  </a:lnTo>
                  <a:lnTo>
                    <a:pt x="664756" y="930658"/>
                  </a:lnTo>
                  <a:lnTo>
                    <a:pt x="0" y="604928"/>
                  </a:lnTo>
                  <a:lnTo>
                    <a:pt x="0" y="0"/>
                  </a:lnTo>
                  <a:lnTo>
                    <a:pt x="664756" y="325730"/>
                  </a:lnTo>
                  <a:lnTo>
                    <a:pt x="1329512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478030" rIns="12700" bIns="478029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333619" y="3630184"/>
              <a:ext cx="7565641" cy="864637"/>
            </a:xfrm>
            <a:custGeom>
              <a:avLst/>
              <a:gdLst>
                <a:gd name="connsiteX0" fmla="*/ 144109 w 864637"/>
                <a:gd name="connsiteY0" fmla="*/ 0 h 7565641"/>
                <a:gd name="connsiteX1" fmla="*/ 720528 w 864637"/>
                <a:gd name="connsiteY1" fmla="*/ 0 h 7565641"/>
                <a:gd name="connsiteX2" fmla="*/ 864637 w 864637"/>
                <a:gd name="connsiteY2" fmla="*/ 144109 h 7565641"/>
                <a:gd name="connsiteX3" fmla="*/ 864637 w 864637"/>
                <a:gd name="connsiteY3" fmla="*/ 7565641 h 7565641"/>
                <a:gd name="connsiteX4" fmla="*/ 864637 w 864637"/>
                <a:gd name="connsiteY4" fmla="*/ 7565641 h 7565641"/>
                <a:gd name="connsiteX5" fmla="*/ 0 w 864637"/>
                <a:gd name="connsiteY5" fmla="*/ 7565641 h 7565641"/>
                <a:gd name="connsiteX6" fmla="*/ 0 w 864637"/>
                <a:gd name="connsiteY6" fmla="*/ 7565641 h 7565641"/>
                <a:gd name="connsiteX7" fmla="*/ 0 w 864637"/>
                <a:gd name="connsiteY7" fmla="*/ 144109 h 7565641"/>
                <a:gd name="connsiteX8" fmla="*/ 144109 w 864637"/>
                <a:gd name="connsiteY8" fmla="*/ 0 h 75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4637" h="7565641">
                  <a:moveTo>
                    <a:pt x="864637" y="1260965"/>
                  </a:moveTo>
                  <a:lnTo>
                    <a:pt x="864637" y="6304676"/>
                  </a:lnTo>
                  <a:cubicBezTo>
                    <a:pt x="864637" y="7001086"/>
                    <a:pt x="857263" y="7565641"/>
                    <a:pt x="848168" y="7565641"/>
                  </a:cubicBezTo>
                  <a:lnTo>
                    <a:pt x="0" y="7565641"/>
                  </a:lnTo>
                  <a:lnTo>
                    <a:pt x="0" y="7565641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8168" y="0"/>
                  </a:lnTo>
                  <a:cubicBezTo>
                    <a:pt x="857263" y="0"/>
                    <a:pt x="864637" y="564555"/>
                    <a:pt x="864637" y="126096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54908" rIns="54908" bIns="54908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Containers</a:t>
              </a:r>
              <a:endParaRPr lang="en-US" sz="2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79171" y="1203598"/>
              <a:ext cx="930658" cy="1329512"/>
            </a:xfrm>
            <a:custGeom>
              <a:avLst/>
              <a:gdLst>
                <a:gd name="connsiteX0" fmla="*/ 0 w 1329512"/>
                <a:gd name="connsiteY0" fmla="*/ 0 h 930658"/>
                <a:gd name="connsiteX1" fmla="*/ 864183 w 1329512"/>
                <a:gd name="connsiteY1" fmla="*/ 0 h 930658"/>
                <a:gd name="connsiteX2" fmla="*/ 1329512 w 1329512"/>
                <a:gd name="connsiteY2" fmla="*/ 465329 h 930658"/>
                <a:gd name="connsiteX3" fmla="*/ 864183 w 1329512"/>
                <a:gd name="connsiteY3" fmla="*/ 930658 h 930658"/>
                <a:gd name="connsiteX4" fmla="*/ 0 w 1329512"/>
                <a:gd name="connsiteY4" fmla="*/ 930658 h 930658"/>
                <a:gd name="connsiteX5" fmla="*/ 465329 w 1329512"/>
                <a:gd name="connsiteY5" fmla="*/ 465329 h 930658"/>
                <a:gd name="connsiteX6" fmla="*/ 0 w 1329512"/>
                <a:gd name="connsiteY6" fmla="*/ 0 h 93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12" h="930658">
                  <a:moveTo>
                    <a:pt x="1329512" y="0"/>
                  </a:moveTo>
                  <a:lnTo>
                    <a:pt x="1329512" y="604928"/>
                  </a:lnTo>
                  <a:lnTo>
                    <a:pt x="664756" y="930658"/>
                  </a:lnTo>
                  <a:lnTo>
                    <a:pt x="0" y="604928"/>
                  </a:lnTo>
                  <a:lnTo>
                    <a:pt x="0" y="0"/>
                  </a:lnTo>
                  <a:lnTo>
                    <a:pt x="664756" y="325730"/>
                  </a:lnTo>
                  <a:lnTo>
                    <a:pt x="1329512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-4966938"/>
                <a:satOff val="19906"/>
                <a:lumOff val="4314"/>
                <a:alphaOff val="0"/>
              </a:schemeClr>
            </a:lnRef>
            <a:fillRef idx="3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2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476759" rIns="11430" bIns="4767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File</a:t>
              </a:r>
              <a:endParaRPr lang="en-US" sz="18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09829" y="1275606"/>
              <a:ext cx="7565642" cy="864183"/>
            </a:xfrm>
            <a:custGeom>
              <a:avLst/>
              <a:gdLst>
                <a:gd name="connsiteX0" fmla="*/ 144033 w 864182"/>
                <a:gd name="connsiteY0" fmla="*/ 0 h 7565641"/>
                <a:gd name="connsiteX1" fmla="*/ 720149 w 864182"/>
                <a:gd name="connsiteY1" fmla="*/ 0 h 7565641"/>
                <a:gd name="connsiteX2" fmla="*/ 864182 w 864182"/>
                <a:gd name="connsiteY2" fmla="*/ 144033 h 7565641"/>
                <a:gd name="connsiteX3" fmla="*/ 864182 w 864182"/>
                <a:gd name="connsiteY3" fmla="*/ 7565641 h 7565641"/>
                <a:gd name="connsiteX4" fmla="*/ 864182 w 864182"/>
                <a:gd name="connsiteY4" fmla="*/ 7565641 h 7565641"/>
                <a:gd name="connsiteX5" fmla="*/ 0 w 864182"/>
                <a:gd name="connsiteY5" fmla="*/ 7565641 h 7565641"/>
                <a:gd name="connsiteX6" fmla="*/ 0 w 864182"/>
                <a:gd name="connsiteY6" fmla="*/ 7565641 h 7565641"/>
                <a:gd name="connsiteX7" fmla="*/ 0 w 864182"/>
                <a:gd name="connsiteY7" fmla="*/ 144033 h 7565641"/>
                <a:gd name="connsiteX8" fmla="*/ 144033 w 864182"/>
                <a:gd name="connsiteY8" fmla="*/ 0 h 75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4182" h="7565641">
                  <a:moveTo>
                    <a:pt x="864182" y="1260966"/>
                  </a:moveTo>
                  <a:lnTo>
                    <a:pt x="864182" y="6304675"/>
                  </a:lnTo>
                  <a:cubicBezTo>
                    <a:pt x="864182" y="7001083"/>
                    <a:pt x="856816" y="7565637"/>
                    <a:pt x="847730" y="7565637"/>
                  </a:cubicBezTo>
                  <a:lnTo>
                    <a:pt x="0" y="7565637"/>
                  </a:lnTo>
                  <a:lnTo>
                    <a:pt x="0" y="7565637"/>
                  </a:lnTo>
                  <a:lnTo>
                    <a:pt x="0" y="4"/>
                  </a:lnTo>
                  <a:lnTo>
                    <a:pt x="0" y="4"/>
                  </a:lnTo>
                  <a:lnTo>
                    <a:pt x="847730" y="4"/>
                  </a:lnTo>
                  <a:cubicBezTo>
                    <a:pt x="856816" y="4"/>
                    <a:pt x="864182" y="564558"/>
                    <a:pt x="864182" y="126096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hueOff val="-4966938"/>
                <a:satOff val="19906"/>
                <a:lumOff val="431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54886" rIns="54886" bIns="54887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File</a:t>
              </a:r>
              <a:endParaRPr lang="en-US" sz="2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79171" y="2300672"/>
              <a:ext cx="930658" cy="1329512"/>
            </a:xfrm>
            <a:custGeom>
              <a:avLst/>
              <a:gdLst>
                <a:gd name="connsiteX0" fmla="*/ 0 w 1329512"/>
                <a:gd name="connsiteY0" fmla="*/ 0 h 930658"/>
                <a:gd name="connsiteX1" fmla="*/ 864183 w 1329512"/>
                <a:gd name="connsiteY1" fmla="*/ 0 h 930658"/>
                <a:gd name="connsiteX2" fmla="*/ 1329512 w 1329512"/>
                <a:gd name="connsiteY2" fmla="*/ 465329 h 930658"/>
                <a:gd name="connsiteX3" fmla="*/ 864183 w 1329512"/>
                <a:gd name="connsiteY3" fmla="*/ 930658 h 930658"/>
                <a:gd name="connsiteX4" fmla="*/ 0 w 1329512"/>
                <a:gd name="connsiteY4" fmla="*/ 930658 h 930658"/>
                <a:gd name="connsiteX5" fmla="*/ 465329 w 1329512"/>
                <a:gd name="connsiteY5" fmla="*/ 465329 h 930658"/>
                <a:gd name="connsiteX6" fmla="*/ 0 w 1329512"/>
                <a:gd name="connsiteY6" fmla="*/ 0 h 93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12" h="930658">
                  <a:moveTo>
                    <a:pt x="1329512" y="0"/>
                  </a:moveTo>
                  <a:lnTo>
                    <a:pt x="1329512" y="604928"/>
                  </a:lnTo>
                  <a:lnTo>
                    <a:pt x="664756" y="930658"/>
                  </a:lnTo>
                  <a:lnTo>
                    <a:pt x="0" y="604928"/>
                  </a:lnTo>
                  <a:lnTo>
                    <a:pt x="0" y="0"/>
                  </a:lnTo>
                  <a:lnTo>
                    <a:pt x="664756" y="325730"/>
                  </a:lnTo>
                  <a:lnTo>
                    <a:pt x="1329512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-9933876"/>
                <a:satOff val="39811"/>
                <a:lumOff val="8628"/>
                <a:alphaOff val="0"/>
              </a:schemeClr>
            </a:lnRef>
            <a:fillRef idx="3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478029" rIns="12700" bIns="478029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Struct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309829" y="2439478"/>
              <a:ext cx="7565642" cy="864183"/>
            </a:xfrm>
            <a:custGeom>
              <a:avLst/>
              <a:gdLst>
                <a:gd name="connsiteX0" fmla="*/ 144033 w 864182"/>
                <a:gd name="connsiteY0" fmla="*/ 0 h 7565641"/>
                <a:gd name="connsiteX1" fmla="*/ 720149 w 864182"/>
                <a:gd name="connsiteY1" fmla="*/ 0 h 7565641"/>
                <a:gd name="connsiteX2" fmla="*/ 864182 w 864182"/>
                <a:gd name="connsiteY2" fmla="*/ 144033 h 7565641"/>
                <a:gd name="connsiteX3" fmla="*/ 864182 w 864182"/>
                <a:gd name="connsiteY3" fmla="*/ 7565641 h 7565641"/>
                <a:gd name="connsiteX4" fmla="*/ 864182 w 864182"/>
                <a:gd name="connsiteY4" fmla="*/ 7565641 h 7565641"/>
                <a:gd name="connsiteX5" fmla="*/ 0 w 864182"/>
                <a:gd name="connsiteY5" fmla="*/ 7565641 h 7565641"/>
                <a:gd name="connsiteX6" fmla="*/ 0 w 864182"/>
                <a:gd name="connsiteY6" fmla="*/ 7565641 h 7565641"/>
                <a:gd name="connsiteX7" fmla="*/ 0 w 864182"/>
                <a:gd name="connsiteY7" fmla="*/ 144033 h 7565641"/>
                <a:gd name="connsiteX8" fmla="*/ 144033 w 864182"/>
                <a:gd name="connsiteY8" fmla="*/ 0 h 75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4182" h="7565641">
                  <a:moveTo>
                    <a:pt x="864182" y="1260966"/>
                  </a:moveTo>
                  <a:lnTo>
                    <a:pt x="864182" y="6304675"/>
                  </a:lnTo>
                  <a:cubicBezTo>
                    <a:pt x="864182" y="7001083"/>
                    <a:pt x="856816" y="7565637"/>
                    <a:pt x="847730" y="7565637"/>
                  </a:cubicBezTo>
                  <a:lnTo>
                    <a:pt x="0" y="7565637"/>
                  </a:lnTo>
                  <a:lnTo>
                    <a:pt x="0" y="7565637"/>
                  </a:lnTo>
                  <a:lnTo>
                    <a:pt x="0" y="4"/>
                  </a:lnTo>
                  <a:lnTo>
                    <a:pt x="0" y="4"/>
                  </a:lnTo>
                  <a:lnTo>
                    <a:pt x="847730" y="4"/>
                  </a:lnTo>
                  <a:cubicBezTo>
                    <a:pt x="856816" y="4"/>
                    <a:pt x="864182" y="564558"/>
                    <a:pt x="864182" y="126096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hueOff val="-9933876"/>
                <a:satOff val="39811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54886" rIns="54886" bIns="54887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 smtClean="0"/>
                <a:t>Struct</a:t>
              </a:r>
              <a:endParaRPr lang="en-US" sz="20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11983" y="4406192"/>
              <a:ext cx="930658" cy="1329513"/>
            </a:xfrm>
            <a:custGeom>
              <a:avLst/>
              <a:gdLst>
                <a:gd name="connsiteX0" fmla="*/ 0 w 1329512"/>
                <a:gd name="connsiteY0" fmla="*/ 0 h 930658"/>
                <a:gd name="connsiteX1" fmla="*/ 864183 w 1329512"/>
                <a:gd name="connsiteY1" fmla="*/ 0 h 930658"/>
                <a:gd name="connsiteX2" fmla="*/ 1329512 w 1329512"/>
                <a:gd name="connsiteY2" fmla="*/ 465329 h 930658"/>
                <a:gd name="connsiteX3" fmla="*/ 864183 w 1329512"/>
                <a:gd name="connsiteY3" fmla="*/ 930658 h 930658"/>
                <a:gd name="connsiteX4" fmla="*/ 0 w 1329512"/>
                <a:gd name="connsiteY4" fmla="*/ 930658 h 930658"/>
                <a:gd name="connsiteX5" fmla="*/ 465329 w 1329512"/>
                <a:gd name="connsiteY5" fmla="*/ 465329 h 930658"/>
                <a:gd name="connsiteX6" fmla="*/ 0 w 1329512"/>
                <a:gd name="connsiteY6" fmla="*/ 0 h 93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12" h="930658">
                  <a:moveTo>
                    <a:pt x="1329512" y="0"/>
                  </a:moveTo>
                  <a:lnTo>
                    <a:pt x="1329512" y="604928"/>
                  </a:lnTo>
                  <a:lnTo>
                    <a:pt x="664756" y="930658"/>
                  </a:lnTo>
                  <a:lnTo>
                    <a:pt x="0" y="604928"/>
                  </a:lnTo>
                  <a:lnTo>
                    <a:pt x="0" y="0"/>
                  </a:lnTo>
                  <a:lnTo>
                    <a:pt x="664756" y="325730"/>
                  </a:lnTo>
                  <a:lnTo>
                    <a:pt x="1329512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478030" rIns="12700" bIns="478029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341897" y="4638629"/>
              <a:ext cx="7565641" cy="864637"/>
            </a:xfrm>
            <a:custGeom>
              <a:avLst/>
              <a:gdLst>
                <a:gd name="connsiteX0" fmla="*/ 144109 w 864637"/>
                <a:gd name="connsiteY0" fmla="*/ 0 h 7565641"/>
                <a:gd name="connsiteX1" fmla="*/ 720528 w 864637"/>
                <a:gd name="connsiteY1" fmla="*/ 0 h 7565641"/>
                <a:gd name="connsiteX2" fmla="*/ 864637 w 864637"/>
                <a:gd name="connsiteY2" fmla="*/ 144109 h 7565641"/>
                <a:gd name="connsiteX3" fmla="*/ 864637 w 864637"/>
                <a:gd name="connsiteY3" fmla="*/ 7565641 h 7565641"/>
                <a:gd name="connsiteX4" fmla="*/ 864637 w 864637"/>
                <a:gd name="connsiteY4" fmla="*/ 7565641 h 7565641"/>
                <a:gd name="connsiteX5" fmla="*/ 0 w 864637"/>
                <a:gd name="connsiteY5" fmla="*/ 7565641 h 7565641"/>
                <a:gd name="connsiteX6" fmla="*/ 0 w 864637"/>
                <a:gd name="connsiteY6" fmla="*/ 7565641 h 7565641"/>
                <a:gd name="connsiteX7" fmla="*/ 0 w 864637"/>
                <a:gd name="connsiteY7" fmla="*/ 144109 h 7565641"/>
                <a:gd name="connsiteX8" fmla="*/ 144109 w 864637"/>
                <a:gd name="connsiteY8" fmla="*/ 0 h 75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4637" h="7565641">
                  <a:moveTo>
                    <a:pt x="864637" y="1260965"/>
                  </a:moveTo>
                  <a:lnTo>
                    <a:pt x="864637" y="6304676"/>
                  </a:lnTo>
                  <a:cubicBezTo>
                    <a:pt x="864637" y="7001086"/>
                    <a:pt x="857263" y="7565641"/>
                    <a:pt x="848168" y="7565641"/>
                  </a:cubicBezTo>
                  <a:lnTo>
                    <a:pt x="0" y="7565641"/>
                  </a:lnTo>
                  <a:lnTo>
                    <a:pt x="0" y="7565641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8168" y="0"/>
                  </a:lnTo>
                  <a:cubicBezTo>
                    <a:pt x="857263" y="0"/>
                    <a:pt x="864637" y="564555"/>
                    <a:pt x="864637" y="126096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54908" rIns="54908" bIns="54908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String</a:t>
              </a:r>
              <a:endParaRPr lang="en-US" sz="2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4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Thuật toán nén Huffman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452" y="1275606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B1: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Duyệt file, thống kê tần suất xuất hiện của từng ký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tự</a:t>
            </a: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B2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Xây dựng cây Huffman dựa vào bảng thống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kê</a:t>
            </a: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B3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Sinh mã Huffman cho mỗi ký tự dựa vào cây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Huffman</a:t>
            </a: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B4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Duyệt file, thay toàn bộ ký tự bằng mã Huffman tương ứng. </a:t>
            </a:r>
          </a:p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B5: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Lưu lại cây Huffman (bảng mã) dùng cho việc giải nén. Xuất file đã nén.</a:t>
            </a:r>
          </a:p>
        </p:txBody>
      </p:sp>
    </p:spTree>
    <p:extLst>
      <p:ext uri="{BB962C8B-B14F-4D97-AF65-F5344CB8AC3E}">
        <p14:creationId xmlns:p14="http://schemas.microsoft.com/office/powerpoint/2010/main" val="41295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108504" cy="50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Kết quả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-14868" y="699542"/>
            <a:ext cx="9144000" cy="46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Thuật toán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giải nén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Huffman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2452" y="1275606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B1: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Duyệt file,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(code table)</a:t>
            </a: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B2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dựng cây Huffman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(di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B3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nén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B4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Huffman(0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trái,1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B5: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nén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3,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3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705</Words>
  <Application>Microsoft Office PowerPoint</Application>
  <PresentationFormat>On-screen Show (16:9)</PresentationFormat>
  <Paragraphs>87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PowerPoint Presentation</vt:lpstr>
      <vt:lpstr>PowerPoint Presentation</vt:lpstr>
      <vt:lpstr>Tổng quan đề tài</vt:lpstr>
      <vt:lpstr>Cơ sở lý thuyết</vt:lpstr>
      <vt:lpstr>Cấu trúc dữ liệu</vt:lpstr>
      <vt:lpstr>Thuật toán nén Huffman</vt:lpstr>
      <vt:lpstr>PowerPoint Presentation</vt:lpstr>
      <vt:lpstr>Kết quả</vt:lpstr>
      <vt:lpstr>Thuật toán giải nén Huffman</vt:lpstr>
      <vt:lpstr>Kết quả</vt:lpstr>
      <vt:lpstr>Chương trình dùng để nén</vt:lpstr>
      <vt:lpstr>Chương trình dùng để nén</vt:lpstr>
      <vt:lpstr>Chương trình dùng để nén</vt:lpstr>
      <vt:lpstr>Kết luận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ASUS</cp:lastModifiedBy>
  <cp:revision>193</cp:revision>
  <dcterms:created xsi:type="dcterms:W3CDTF">2014-04-01T16:27:38Z</dcterms:created>
  <dcterms:modified xsi:type="dcterms:W3CDTF">2020-12-26T01:48:59Z</dcterms:modified>
</cp:coreProperties>
</file>