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4" r:id="rId8"/>
    <p:sldId id="263" r:id="rId9"/>
    <p:sldId id="262"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03BA79-48ED-4FAD-8585-1F8ACC82EDA3}" v="43" dt="2024-01-04T04:51:27.969"/>
    <p1510:client id="{DA521247-7D3D-4494-91AF-E066BA04CD9F}" v="982" dt="2024-01-04T01:55:02.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a:ea typeface="Calibri Light"/>
                <a:cs typeface="Calibri Light"/>
              </a:rPr>
              <a:t>Match3 game</a:t>
            </a:r>
            <a:endParaRPr lang="en-US" dirty="0">
              <a:latin typeface="Times New Roman"/>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sz="2800" i="1" u="sng" dirty="0">
                <a:ea typeface="Calibri"/>
                <a:cs typeface="Calibri"/>
              </a:rPr>
              <a:t>Game </a:t>
            </a:r>
            <a:r>
              <a:rPr lang="en-US" sz="2800" i="1" u="sng" err="1">
                <a:ea typeface="Calibri"/>
                <a:cs typeface="Calibri"/>
              </a:rPr>
              <a:t>xếp</a:t>
            </a:r>
            <a:r>
              <a:rPr lang="en-US" sz="2800" i="1" u="sng" dirty="0">
                <a:ea typeface="Calibri"/>
                <a:cs typeface="Calibri"/>
              </a:rPr>
              <a:t> </a:t>
            </a:r>
            <a:r>
              <a:rPr lang="en-US" sz="2800" i="1" u="sng" err="1">
                <a:ea typeface="Calibri"/>
                <a:cs typeface="Calibri"/>
              </a:rPr>
              <a:t>hình</a:t>
            </a:r>
            <a:endParaRPr lang="en-US" sz="2800" i="1" u="sng" err="1"/>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etal tic-tac-toe game pieces">
            <a:extLst>
              <a:ext uri="{FF2B5EF4-FFF2-40B4-BE49-F238E27FC236}">
                <a16:creationId xmlns:a16="http://schemas.microsoft.com/office/drawing/2014/main" id="{47ADA9B8-B40B-FF37-CDDE-C18C491EE7B8}"/>
              </a:ext>
            </a:extLst>
          </p:cNvPr>
          <p:cNvPicPr>
            <a:picLocks noChangeAspect="1"/>
          </p:cNvPicPr>
          <p:nvPr/>
        </p:nvPicPr>
        <p:blipFill rotWithShape="1">
          <a:blip r:embed="rId2"/>
          <a:srcRect l="10641" r="22425" b="2"/>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03C562FB-1CE9-6C15-36CA-CC1427AABF84}"/>
              </a:ext>
            </a:extLst>
          </p:cNvPr>
          <p:cNvSpPr>
            <a:spLocks noGrp="1"/>
          </p:cNvSpPr>
          <p:nvPr>
            <p:ph idx="1"/>
          </p:nvPr>
        </p:nvSpPr>
        <p:spPr>
          <a:xfrm>
            <a:off x="6513788" y="2333297"/>
            <a:ext cx="4840010" cy="3843666"/>
          </a:xfrm>
        </p:spPr>
        <p:txBody>
          <a:bodyPr vert="horz" lIns="91440" tIns="45720" rIns="91440" bIns="45720" rtlCol="0">
            <a:normAutofit/>
          </a:bodyPr>
          <a:lstStyle/>
          <a:p>
            <a:pPr marL="0" indent="0">
              <a:buNone/>
            </a:pPr>
            <a:r>
              <a:rPr lang="en-US" sz="2000">
                <a:latin typeface="Times New Roman"/>
                <a:ea typeface="Calibri"/>
                <a:cs typeface="Calibri"/>
              </a:rPr>
              <a:t>-ApplyAnimation thực hiện sử dụng animation từ file slice_in_left.xml cho hành động vuốt màn hình,duration 400 điều chỉnh thời gian cho animation,candyToBeDragged và candyToBeReplaced chỉ đối tượng muốn tạo animation,swapCandies làm cho kẹo quay về vị trí cũ sau khi swap,candyInterChange thực hiện di chuyển kẹo sau khi vuốt</a:t>
            </a:r>
          </a:p>
          <a:p>
            <a:pPr marL="0" indent="0">
              <a:buNone/>
            </a:pPr>
            <a:r>
              <a:rPr lang="en-US" sz="2000">
                <a:latin typeface="Times New Roman"/>
                <a:ea typeface="Calibri"/>
                <a:cs typeface="Calibri"/>
              </a:rPr>
              <a:t>-tương tự cho vuốt phải,vuốt xuống,vuốt lên</a:t>
            </a:r>
          </a:p>
        </p:txBody>
      </p:sp>
    </p:spTree>
    <p:extLst>
      <p:ext uri="{BB962C8B-B14F-4D97-AF65-F5344CB8AC3E}">
        <p14:creationId xmlns:p14="http://schemas.microsoft.com/office/powerpoint/2010/main" val="1272904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9B4E1B2-DA0E-6057-75DF-EDCFF5C8CC8D}"/>
              </a:ext>
            </a:extLst>
          </p:cNvPr>
          <p:cNvSpPr>
            <a:spLocks noGrp="1"/>
          </p:cNvSpPr>
          <p:nvPr>
            <p:ph idx="1"/>
          </p:nvPr>
        </p:nvSpPr>
        <p:spPr>
          <a:xfrm>
            <a:off x="862366" y="2194102"/>
            <a:ext cx="3427001" cy="3908586"/>
          </a:xfrm>
        </p:spPr>
        <p:txBody>
          <a:bodyPr vert="horz" lIns="91440" tIns="45720" rIns="91440" bIns="45720" rtlCol="0">
            <a:normAutofit/>
          </a:bodyPr>
          <a:lstStyle/>
          <a:p>
            <a:pPr marL="0" indent="0">
              <a:buNone/>
            </a:pPr>
            <a:r>
              <a:rPr lang="en-US" sz="2000">
                <a:ea typeface="+mn-lt"/>
                <a:cs typeface="+mn-lt"/>
              </a:rPr>
              <a:t>-checkRowForN,checkColForN thực hiện </a:t>
            </a:r>
            <a:r>
              <a:rPr lang="en-US" sz="2000">
                <a:latin typeface="Times New Roman"/>
                <a:ea typeface="+mn-lt"/>
                <a:cs typeface="+mn-lt"/>
              </a:rPr>
              <a:t>vòng lặp duyệt qua các ô trong bảng 8x8,thuật toán kiểm tra nếu có n kẹo được truyền vào giống nhau thì xóa đi và moveDownCandies thêm kẹo vào chỗ bị mất</a:t>
            </a:r>
          </a:p>
          <a:p>
            <a:pPr marL="0" indent="0">
              <a:buNone/>
            </a:pPr>
            <a:r>
              <a:rPr lang="en-US" sz="2000">
                <a:latin typeface="Times New Roman"/>
                <a:ea typeface="+mn-lt"/>
                <a:cs typeface="+mn-lt"/>
              </a:rPr>
              <a:t>-score được tăng lên mỗi khi chạy hàm </a:t>
            </a:r>
          </a:p>
        </p:txBody>
      </p:sp>
      <p:pic>
        <p:nvPicPr>
          <p:cNvPr id="5" name="Picture 4" descr="A computer screen shot of a program code&#10;&#10;Description automatically generated">
            <a:extLst>
              <a:ext uri="{FF2B5EF4-FFF2-40B4-BE49-F238E27FC236}">
                <a16:creationId xmlns:a16="http://schemas.microsoft.com/office/drawing/2014/main" id="{2EA7AC30-AD7C-F4B1-E956-4F18A67282F2}"/>
              </a:ext>
            </a:extLst>
          </p:cNvPr>
          <p:cNvPicPr>
            <a:picLocks noChangeAspect="1"/>
          </p:cNvPicPr>
          <p:nvPr/>
        </p:nvPicPr>
        <p:blipFill>
          <a:blip r:embed="rId2"/>
          <a:stretch>
            <a:fillRect/>
          </a:stretch>
        </p:blipFill>
        <p:spPr>
          <a:xfrm>
            <a:off x="5445457" y="1463531"/>
            <a:ext cx="6155141" cy="3954678"/>
          </a:xfrm>
          <a:prstGeom prst="rect">
            <a:avLst/>
          </a:prstGeom>
        </p:spPr>
      </p:pic>
    </p:spTree>
    <p:extLst>
      <p:ext uri="{BB962C8B-B14F-4D97-AF65-F5344CB8AC3E}">
        <p14:creationId xmlns:p14="http://schemas.microsoft.com/office/powerpoint/2010/main" val="1636054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48D116-5698-AC04-50E3-A362021B4AEC}"/>
              </a:ext>
            </a:extLst>
          </p:cNvPr>
          <p:cNvSpPr>
            <a:spLocks noGrp="1"/>
          </p:cNvSpPr>
          <p:nvPr>
            <p:ph type="title"/>
          </p:nvPr>
        </p:nvSpPr>
        <p:spPr>
          <a:xfrm>
            <a:off x="761800" y="762001"/>
            <a:ext cx="5334197" cy="1708242"/>
          </a:xfrm>
        </p:spPr>
        <p:txBody>
          <a:bodyPr anchor="ctr">
            <a:normAutofit/>
          </a:bodyPr>
          <a:lstStyle/>
          <a:p>
            <a:r>
              <a:rPr lang="en-US" sz="4000">
                <a:latin typeface="Times New Roman"/>
                <a:ea typeface="Calibri Light"/>
                <a:cs typeface="Calibri Light"/>
              </a:rPr>
              <a:t>Kiểm tra kẹo theo điều kiện</a:t>
            </a:r>
            <a:endParaRPr lang="en-US" sz="4000">
              <a:latin typeface="Times New Roman"/>
              <a:cs typeface="Times New Roman"/>
            </a:endParaRPr>
          </a:p>
        </p:txBody>
      </p:sp>
      <p:sp>
        <p:nvSpPr>
          <p:cNvPr id="3" name="Content Placeholder 2">
            <a:extLst>
              <a:ext uri="{FF2B5EF4-FFF2-40B4-BE49-F238E27FC236}">
                <a16:creationId xmlns:a16="http://schemas.microsoft.com/office/drawing/2014/main" id="{BD398BB7-4DB4-5FC0-241E-E49C2F41BF6E}"/>
              </a:ext>
            </a:extLst>
          </p:cNvPr>
          <p:cNvSpPr>
            <a:spLocks noGrp="1"/>
          </p:cNvSpPr>
          <p:nvPr>
            <p:ph idx="1"/>
          </p:nvPr>
        </p:nvSpPr>
        <p:spPr>
          <a:xfrm>
            <a:off x="761800" y="2470244"/>
            <a:ext cx="5334197" cy="3769835"/>
          </a:xfrm>
        </p:spPr>
        <p:txBody>
          <a:bodyPr vert="horz" lIns="91440" tIns="45720" rIns="91440" bIns="45720" rtlCol="0" anchor="ctr">
            <a:normAutofit/>
          </a:bodyPr>
          <a:lstStyle/>
          <a:p>
            <a:r>
              <a:rPr lang="en-US" sz="2000">
                <a:ea typeface="Calibri"/>
                <a:cs typeface="Calibri"/>
              </a:rPr>
              <a:t>RepeatChecker thực hiện các hàm checkRowForN,checkColForN với giá trị được truyền vào </a:t>
            </a:r>
          </a:p>
          <a:p>
            <a:r>
              <a:rPr lang="en-US" sz="2000">
                <a:ea typeface="Calibri"/>
                <a:cs typeface="Calibri"/>
              </a:rPr>
              <a:t>Dùng interval để lặp lại sau thời gian cố định</a:t>
            </a:r>
          </a:p>
          <a:p>
            <a:r>
              <a:rPr lang="en-US" sz="2000" b="1">
                <a:latin typeface="Times New Roman"/>
                <a:ea typeface="Calibri"/>
                <a:cs typeface="Calibri"/>
              </a:rPr>
              <a:t>mHandler.postDelayed(repeatChecker, interval)</a:t>
            </a:r>
            <a:r>
              <a:rPr lang="en-US" sz="2000">
                <a:latin typeface="Times New Roman"/>
                <a:ea typeface="+mn-lt"/>
                <a:cs typeface="+mn-lt"/>
              </a:rPr>
              <a:t>. Điều này thiết lập một lặp lại</a:t>
            </a:r>
          </a:p>
          <a:p>
            <a:r>
              <a:rPr lang="en-US" sz="2000" b="1">
                <a:latin typeface="Times New Roman"/>
                <a:ea typeface="Calibri"/>
                <a:cs typeface="Calibri"/>
              </a:rPr>
              <a:t>startRepeat</a:t>
            </a:r>
            <a:r>
              <a:rPr lang="en-US" sz="2000">
                <a:latin typeface="Times New Roman"/>
                <a:ea typeface="+mn-lt"/>
                <a:cs typeface="+mn-lt"/>
              </a:rPr>
              <a:t> được sử dụng để bắt đầu lặp lại. Nó sẽ gọi </a:t>
            </a:r>
            <a:r>
              <a:rPr lang="en-US" sz="2000" b="1">
                <a:latin typeface="Times New Roman"/>
                <a:ea typeface="Calibri"/>
                <a:cs typeface="Calibri"/>
              </a:rPr>
              <a:t>mHandler.removeCallbacks(repeatChecker)</a:t>
            </a:r>
            <a:r>
              <a:rPr lang="en-US" sz="2000">
                <a:latin typeface="Times New Roman"/>
                <a:ea typeface="+mn-lt"/>
                <a:cs typeface="+mn-lt"/>
              </a:rPr>
              <a:t> để huỷ bỏ lặp lại trước đó (nếu có), sau đó gọi </a:t>
            </a:r>
            <a:r>
              <a:rPr lang="en-US" sz="2000" b="1">
                <a:latin typeface="Times New Roman"/>
                <a:ea typeface="Calibri"/>
                <a:cs typeface="Calibri"/>
              </a:rPr>
              <a:t>mHandler.postDelayed(repeatChecker, interval)</a:t>
            </a:r>
            <a:r>
              <a:rPr lang="en-US" sz="2000">
                <a:latin typeface="Times New Roman"/>
                <a:ea typeface="+mn-lt"/>
                <a:cs typeface="+mn-lt"/>
              </a:rPr>
              <a:t> để bắt đầu lặp lại đầu tiên.</a:t>
            </a:r>
            <a:endParaRPr lang="en-US" sz="2000">
              <a:latin typeface="Times New Roman"/>
              <a:ea typeface="Calibri"/>
              <a:cs typeface="Calibri"/>
            </a:endParaRPr>
          </a:p>
        </p:txBody>
      </p:sp>
      <p:pic>
        <p:nvPicPr>
          <p:cNvPr id="5" name="Picture 4" descr="Exclamation mark on a yellow background">
            <a:extLst>
              <a:ext uri="{FF2B5EF4-FFF2-40B4-BE49-F238E27FC236}">
                <a16:creationId xmlns:a16="http://schemas.microsoft.com/office/drawing/2014/main" id="{4DEB5ABC-5EBE-8CF0-9688-01EA5DF0DF10}"/>
              </a:ext>
            </a:extLst>
          </p:cNvPr>
          <p:cNvPicPr>
            <a:picLocks noChangeAspect="1"/>
          </p:cNvPicPr>
          <p:nvPr/>
        </p:nvPicPr>
        <p:blipFill rotWithShape="1">
          <a:blip r:embed="rId2"/>
          <a:srcRect l="27414" r="14344" b="2"/>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940869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C4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 shot of a computer program&#10;&#10;Description automatically generated">
            <a:extLst>
              <a:ext uri="{FF2B5EF4-FFF2-40B4-BE49-F238E27FC236}">
                <a16:creationId xmlns:a16="http://schemas.microsoft.com/office/drawing/2014/main" id="{9724E774-0FF0-50AC-B9AB-0E1554634883}"/>
              </a:ext>
            </a:extLst>
          </p:cNvPr>
          <p:cNvPicPr>
            <a:picLocks noGrp="1" noChangeAspect="1"/>
          </p:cNvPicPr>
          <p:nvPr>
            <p:ph idx="1"/>
          </p:nvPr>
        </p:nvPicPr>
        <p:blipFill>
          <a:blip r:embed="rId2"/>
          <a:stretch>
            <a:fillRect/>
          </a:stretch>
        </p:blipFill>
        <p:spPr>
          <a:xfrm>
            <a:off x="2866397" y="643467"/>
            <a:ext cx="6459206" cy="5571066"/>
          </a:xfrm>
          <a:prstGeom prst="rect">
            <a:avLst/>
          </a:prstGeom>
        </p:spPr>
      </p:pic>
    </p:spTree>
    <p:extLst>
      <p:ext uri="{BB962C8B-B14F-4D97-AF65-F5344CB8AC3E}">
        <p14:creationId xmlns:p14="http://schemas.microsoft.com/office/powerpoint/2010/main" val="864302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AD20A5-B9BF-4C29-B1C0-882CF36B4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game&#10;&#10;Description automatically generated">
            <a:extLst>
              <a:ext uri="{FF2B5EF4-FFF2-40B4-BE49-F238E27FC236}">
                <a16:creationId xmlns:a16="http://schemas.microsoft.com/office/drawing/2014/main" id="{6CEE5E29-18B1-80AA-8DAB-77E6F9892025}"/>
              </a:ext>
            </a:extLst>
          </p:cNvPr>
          <p:cNvPicPr>
            <a:picLocks noGrp="1" noChangeAspect="1"/>
          </p:cNvPicPr>
          <p:nvPr>
            <p:ph idx="1"/>
          </p:nvPr>
        </p:nvPicPr>
        <p:blipFill rotWithShape="1">
          <a:blip r:embed="rId2"/>
          <a:srcRect t="17453" r="-2" b="13644"/>
          <a:stretch/>
        </p:blipFill>
        <p:spPr>
          <a:xfrm>
            <a:off x="20" y="1"/>
            <a:ext cx="4752733" cy="6858000"/>
          </a:xfrm>
          <a:prstGeom prst="rect">
            <a:avLst/>
          </a:prstGeom>
        </p:spPr>
      </p:pic>
      <p:sp>
        <p:nvSpPr>
          <p:cNvPr id="11" name="Rectangle 10">
            <a:extLst>
              <a:ext uri="{FF2B5EF4-FFF2-40B4-BE49-F238E27FC236}">
                <a16:creationId xmlns:a16="http://schemas.microsoft.com/office/drawing/2014/main" id="{7283847B-B7B4-4D47-875A-C45ADEF4C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8300" y="685800"/>
            <a:ext cx="60579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4AC123-6D08-41A8-56CE-CBFE2B3454CE}"/>
              </a:ext>
            </a:extLst>
          </p:cNvPr>
          <p:cNvSpPr>
            <a:spLocks noGrp="1"/>
          </p:cNvSpPr>
          <p:nvPr>
            <p:ph type="title"/>
          </p:nvPr>
        </p:nvSpPr>
        <p:spPr>
          <a:xfrm>
            <a:off x="6262578" y="1259958"/>
            <a:ext cx="4253022" cy="2466143"/>
          </a:xfrm>
        </p:spPr>
        <p:txBody>
          <a:bodyPr vert="horz" lIns="91440" tIns="45720" rIns="91440" bIns="45720" rtlCol="0" anchor="b">
            <a:normAutofit/>
          </a:bodyPr>
          <a:lstStyle/>
          <a:p>
            <a:pPr algn="ctr"/>
            <a:r>
              <a:rPr lang="en-US" sz="3200" u="sng">
                <a:solidFill>
                  <a:srgbClr val="595959"/>
                </a:solidFill>
              </a:rPr>
              <a:t>gameplay</a:t>
            </a:r>
          </a:p>
        </p:txBody>
      </p:sp>
    </p:spTree>
    <p:extLst>
      <p:ext uri="{BB962C8B-B14F-4D97-AF65-F5344CB8AC3E}">
        <p14:creationId xmlns:p14="http://schemas.microsoft.com/office/powerpoint/2010/main" val="1493438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CBFBA5-E252-51B4-BAF5-EB68E6B88D64}"/>
              </a:ext>
            </a:extLst>
          </p:cNvPr>
          <p:cNvSpPr>
            <a:spLocks noGrp="1"/>
          </p:cNvSpPr>
          <p:nvPr>
            <p:ph idx="1"/>
          </p:nvPr>
        </p:nvSpPr>
        <p:spPr>
          <a:xfrm>
            <a:off x="838200" y="2630757"/>
            <a:ext cx="10515600" cy="1073301"/>
          </a:xfrm>
        </p:spPr>
        <p:txBody>
          <a:bodyPr vert="horz" lIns="91440" tIns="45720" rIns="91440" bIns="45720" rtlCol="0" anchor="t">
            <a:noAutofit/>
          </a:bodyPr>
          <a:lstStyle/>
          <a:p>
            <a:pPr marL="0" indent="0" algn="ctr">
              <a:buNone/>
            </a:pPr>
            <a:r>
              <a:rPr lang="en-US" sz="8000" u="sng" dirty="0">
                <a:latin typeface="Times New Roman"/>
                <a:cs typeface="Calibri"/>
              </a:rPr>
              <a:t>END</a:t>
            </a:r>
            <a:endParaRPr lang="en-US" sz="8000" u="sng">
              <a:latin typeface="Times New Roman"/>
              <a:cs typeface="Times New Roman"/>
            </a:endParaRPr>
          </a:p>
        </p:txBody>
      </p:sp>
    </p:spTree>
    <p:extLst>
      <p:ext uri="{BB962C8B-B14F-4D97-AF65-F5344CB8AC3E}">
        <p14:creationId xmlns:p14="http://schemas.microsoft.com/office/powerpoint/2010/main" val="274896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DCE1057-C907-7BCC-325E-11500E1475B0}"/>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u="sng" kern="1200">
                <a:solidFill>
                  <a:schemeClr val="tx1"/>
                </a:solidFill>
                <a:latin typeface="+mj-lt"/>
                <a:ea typeface="+mj-ea"/>
                <a:cs typeface="+mj-cs"/>
              </a:rPr>
              <a:t>Trang menu</a:t>
            </a:r>
          </a:p>
        </p:txBody>
      </p:sp>
      <p:pic>
        <p:nvPicPr>
          <p:cNvPr id="4" name="Content Placeholder 3" descr="A screenshot of a video game&#10;&#10;Description automatically generated">
            <a:extLst>
              <a:ext uri="{FF2B5EF4-FFF2-40B4-BE49-F238E27FC236}">
                <a16:creationId xmlns:a16="http://schemas.microsoft.com/office/drawing/2014/main" id="{15ED963B-FF07-3AD3-857C-65D4D9123D4A}"/>
              </a:ext>
            </a:extLst>
          </p:cNvPr>
          <p:cNvPicPr>
            <a:picLocks noGrp="1" noChangeAspect="1"/>
          </p:cNvPicPr>
          <p:nvPr>
            <p:ph idx="1"/>
          </p:nvPr>
        </p:nvPicPr>
        <p:blipFill>
          <a:blip r:embed="rId2"/>
          <a:stretch>
            <a:fillRect/>
          </a:stretch>
        </p:blipFill>
        <p:spPr>
          <a:xfrm>
            <a:off x="7179180" y="578738"/>
            <a:ext cx="3141791" cy="5670549"/>
          </a:xfrm>
          <a:prstGeom prst="rect">
            <a:avLst/>
          </a:prstGeom>
        </p:spPr>
      </p:pic>
    </p:spTree>
    <p:extLst>
      <p:ext uri="{BB962C8B-B14F-4D97-AF65-F5344CB8AC3E}">
        <p14:creationId xmlns:p14="http://schemas.microsoft.com/office/powerpoint/2010/main" val="275261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601D75-00E6-3633-2B22-27A22A57E0A0}"/>
              </a:ext>
            </a:extLst>
          </p:cNvPr>
          <p:cNvSpPr>
            <a:spLocks noGrp="1"/>
          </p:cNvSpPr>
          <p:nvPr>
            <p:ph idx="1"/>
          </p:nvPr>
        </p:nvSpPr>
        <p:spPr>
          <a:xfrm>
            <a:off x="838200" y="474154"/>
            <a:ext cx="10515600" cy="5702809"/>
          </a:xfrm>
        </p:spPr>
        <p:txBody>
          <a:bodyPr vert="horz" lIns="91440" tIns="45720" rIns="91440" bIns="45720" rtlCol="0" anchor="t">
            <a:normAutofit/>
          </a:bodyPr>
          <a:lstStyle/>
          <a:p>
            <a:r>
              <a:rPr lang="en-US" dirty="0" err="1">
                <a:ea typeface="Calibri"/>
                <a:cs typeface="Calibri"/>
              </a:rPr>
              <a:t>Nhấn</a:t>
            </a:r>
            <a:r>
              <a:rPr lang="en-US" dirty="0">
                <a:ea typeface="Calibri"/>
                <a:cs typeface="Calibri"/>
              </a:rPr>
              <a:t> </a:t>
            </a:r>
            <a:r>
              <a:rPr lang="en-US" dirty="0" err="1">
                <a:ea typeface="Calibri"/>
                <a:cs typeface="Calibri"/>
              </a:rPr>
              <a:t>nút</a:t>
            </a:r>
            <a:r>
              <a:rPr lang="en-US" dirty="0">
                <a:ea typeface="Calibri"/>
                <a:cs typeface="Calibri"/>
              </a:rPr>
              <a:t> "</a:t>
            </a:r>
            <a:r>
              <a:rPr lang="en-US" dirty="0" err="1">
                <a:ea typeface="Calibri"/>
                <a:cs typeface="Calibri"/>
              </a:rPr>
              <a:t>Bắt</a:t>
            </a:r>
            <a:r>
              <a:rPr lang="en-US" dirty="0">
                <a:ea typeface="Calibri"/>
                <a:cs typeface="Calibri"/>
              </a:rPr>
              <a:t> </a:t>
            </a:r>
            <a:r>
              <a:rPr lang="en-US" dirty="0" err="1">
                <a:ea typeface="Calibri"/>
                <a:cs typeface="Calibri"/>
              </a:rPr>
              <a:t>đầu</a:t>
            </a:r>
            <a:r>
              <a:rPr lang="en-US" dirty="0">
                <a:ea typeface="Calibri"/>
                <a:cs typeface="Calibri"/>
              </a:rPr>
              <a:t>" </a:t>
            </a:r>
            <a:r>
              <a:rPr lang="en-US" dirty="0" err="1">
                <a:ea typeface="Calibri"/>
                <a:cs typeface="Calibri"/>
              </a:rPr>
              <a:t>chuyển</a:t>
            </a:r>
            <a:r>
              <a:rPr lang="en-US" dirty="0">
                <a:ea typeface="Calibri"/>
                <a:cs typeface="Calibri"/>
              </a:rPr>
              <a:t> </a:t>
            </a:r>
            <a:r>
              <a:rPr lang="en-US" dirty="0" err="1">
                <a:ea typeface="Calibri"/>
                <a:cs typeface="Calibri"/>
              </a:rPr>
              <a:t>trang</a:t>
            </a:r>
            <a:br>
              <a:rPr lang="en-US" dirty="0">
                <a:ea typeface="Calibri"/>
                <a:cs typeface="Calibri"/>
              </a:rPr>
            </a:br>
            <a:endParaRPr lang="en-US"/>
          </a:p>
        </p:txBody>
      </p:sp>
      <p:pic>
        <p:nvPicPr>
          <p:cNvPr id="4" name="Picture 3" descr="A screen shot of a computer program&#10;&#10;Description automatically generated">
            <a:extLst>
              <a:ext uri="{FF2B5EF4-FFF2-40B4-BE49-F238E27FC236}">
                <a16:creationId xmlns:a16="http://schemas.microsoft.com/office/drawing/2014/main" id="{2A07C7E0-B4BE-F5C7-4C6F-0F78C054A670}"/>
              </a:ext>
            </a:extLst>
          </p:cNvPr>
          <p:cNvPicPr>
            <a:picLocks noChangeAspect="1"/>
          </p:cNvPicPr>
          <p:nvPr/>
        </p:nvPicPr>
        <p:blipFill>
          <a:blip r:embed="rId2"/>
          <a:stretch>
            <a:fillRect/>
          </a:stretch>
        </p:blipFill>
        <p:spPr>
          <a:xfrm>
            <a:off x="1018779" y="1393716"/>
            <a:ext cx="10006642" cy="2683442"/>
          </a:xfrm>
          <a:prstGeom prst="rect">
            <a:avLst/>
          </a:prstGeom>
        </p:spPr>
      </p:pic>
    </p:spTree>
    <p:extLst>
      <p:ext uri="{BB962C8B-B14F-4D97-AF65-F5344CB8AC3E}">
        <p14:creationId xmlns:p14="http://schemas.microsoft.com/office/powerpoint/2010/main" val="3715561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BBB09-C840-ED82-081D-F4FB01C92628}"/>
              </a:ext>
            </a:extLst>
          </p:cNvPr>
          <p:cNvSpPr>
            <a:spLocks noGrp="1"/>
          </p:cNvSpPr>
          <p:nvPr>
            <p:ph type="title"/>
          </p:nvPr>
        </p:nvSpPr>
        <p:spPr>
          <a:xfrm>
            <a:off x="838200" y="1175335"/>
            <a:ext cx="4654339" cy="2495971"/>
          </a:xfrm>
        </p:spPr>
        <p:txBody>
          <a:bodyPr vert="horz" lIns="91440" tIns="45720" rIns="91440" bIns="45720" rtlCol="0" anchor="t">
            <a:normAutofit/>
          </a:bodyPr>
          <a:lstStyle/>
          <a:p>
            <a:r>
              <a:rPr lang="en-US" sz="4000" u="sng"/>
              <a:t>Trang gameplay</a:t>
            </a:r>
            <a:endParaRPr lang="en-US" sz="4000"/>
          </a:p>
        </p:txBody>
      </p:sp>
      <p:pic>
        <p:nvPicPr>
          <p:cNvPr id="4" name="Content Placeholder 3" descr="A screenshot of a video game&#10;&#10;Description automatically generated">
            <a:extLst>
              <a:ext uri="{FF2B5EF4-FFF2-40B4-BE49-F238E27FC236}">
                <a16:creationId xmlns:a16="http://schemas.microsoft.com/office/drawing/2014/main" id="{97607CC2-B0B1-3673-12A9-D4F1A5D04829}"/>
              </a:ext>
            </a:extLst>
          </p:cNvPr>
          <p:cNvPicPr>
            <a:picLocks noGrp="1" noChangeAspect="1"/>
          </p:cNvPicPr>
          <p:nvPr>
            <p:ph idx="1"/>
          </p:nvPr>
        </p:nvPicPr>
        <p:blipFill rotWithShape="1">
          <a:blip r:embed="rId2"/>
          <a:srcRect r="-1" b="30297"/>
          <a:stretch/>
        </p:blipFill>
        <p:spPr>
          <a:xfrm>
            <a:off x="6638988" y="-1"/>
            <a:ext cx="5553012" cy="6858001"/>
          </a:xfrm>
          <a:prstGeom prst="rect">
            <a:avLst/>
          </a:prstGeom>
        </p:spPr>
      </p:pic>
      <p:grpSp>
        <p:nvGrpSpPr>
          <p:cNvPr id="9" name="Group 8">
            <a:extLst>
              <a:ext uri="{FF2B5EF4-FFF2-40B4-BE49-F238E27FC236}">
                <a16:creationId xmlns:a16="http://schemas.microsoft.com/office/drawing/2014/main" id="{F2C2385A-6F3A-07EF-D18E-AA9E680CE4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6794B55E-EB5A-B230-96EA-54C8AEB19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58827A-DDAE-A009-92D2-4F4452814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4844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1B19D1-E058-2B1A-B70E-EEF19FF7B67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u="sng" kern="1200">
                <a:solidFill>
                  <a:srgbClr val="FFFFFF"/>
                </a:solidFill>
                <a:latin typeface="+mj-lt"/>
                <a:ea typeface="+mj-ea"/>
                <a:cs typeface="+mj-cs"/>
              </a:rPr>
              <a:t>Tạo bảng và đặt các ảnh kẹo</a:t>
            </a:r>
            <a:r>
              <a:rPr lang="en-US" sz="3600" kern="1200">
                <a:solidFill>
                  <a:srgbClr val="FFFFFF"/>
                </a:solidFill>
                <a:latin typeface="+mj-lt"/>
                <a:ea typeface="+mj-ea"/>
                <a:cs typeface="+mj-cs"/>
              </a:rPr>
              <a:t> </a:t>
            </a:r>
          </a:p>
        </p:txBody>
      </p:sp>
      <p:pic>
        <p:nvPicPr>
          <p:cNvPr id="4" name="Content Placeholder 3" descr="A computer screen shot of a program code&#10;&#10;Description automatically generated">
            <a:extLst>
              <a:ext uri="{FF2B5EF4-FFF2-40B4-BE49-F238E27FC236}">
                <a16:creationId xmlns:a16="http://schemas.microsoft.com/office/drawing/2014/main" id="{620C0438-D23F-BCC4-B448-4845CECFE73D}"/>
              </a:ext>
            </a:extLst>
          </p:cNvPr>
          <p:cNvPicPr>
            <a:picLocks noGrp="1" noChangeAspect="1"/>
          </p:cNvPicPr>
          <p:nvPr>
            <p:ph idx="1"/>
          </p:nvPr>
        </p:nvPicPr>
        <p:blipFill>
          <a:blip r:embed="rId2"/>
          <a:stretch>
            <a:fillRect/>
          </a:stretch>
        </p:blipFill>
        <p:spPr>
          <a:xfrm>
            <a:off x="4777316" y="1224108"/>
            <a:ext cx="6780700" cy="4407455"/>
          </a:xfrm>
          <a:prstGeom prst="rect">
            <a:avLst/>
          </a:prstGeom>
        </p:spPr>
      </p:pic>
    </p:spTree>
    <p:extLst>
      <p:ext uri="{BB962C8B-B14F-4D97-AF65-F5344CB8AC3E}">
        <p14:creationId xmlns:p14="http://schemas.microsoft.com/office/powerpoint/2010/main" val="2356249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CA925-7B96-15A9-38F3-6C09AF6A5FFF}"/>
              </a:ext>
            </a:extLst>
          </p:cNvPr>
          <p:cNvSpPr>
            <a:spLocks noGrp="1"/>
          </p:cNvSpPr>
          <p:nvPr>
            <p:ph type="title"/>
          </p:nvPr>
        </p:nvSpPr>
        <p:spPr/>
        <p:txBody>
          <a:bodyPr/>
          <a:lstStyle/>
          <a:p>
            <a:r>
              <a:rPr lang="en-US" u="sng" dirty="0">
                <a:latin typeface="Times New Roman"/>
                <a:ea typeface="Calibri Light"/>
                <a:cs typeface="Calibri Light"/>
              </a:rPr>
              <a:t>Các </a:t>
            </a:r>
            <a:r>
              <a:rPr lang="en-US" u="sng" err="1">
                <a:latin typeface="Times New Roman"/>
                <a:ea typeface="Calibri Light"/>
                <a:cs typeface="Calibri Light"/>
              </a:rPr>
              <a:t>ảnh</a:t>
            </a:r>
            <a:r>
              <a:rPr lang="en-US" u="sng" dirty="0">
                <a:latin typeface="Times New Roman"/>
                <a:ea typeface="Calibri Light"/>
                <a:cs typeface="Calibri Light"/>
              </a:rPr>
              <a:t> </a:t>
            </a:r>
            <a:r>
              <a:rPr lang="en-US" u="sng" err="1">
                <a:latin typeface="Times New Roman"/>
                <a:ea typeface="Calibri Light"/>
                <a:cs typeface="Calibri Light"/>
              </a:rPr>
              <a:t>kẹo</a:t>
            </a:r>
            <a:endParaRPr lang="en-US" dirty="0" err="1">
              <a:latin typeface="Times New Roman"/>
              <a:cs typeface="Times New Roman"/>
            </a:endParaRPr>
          </a:p>
        </p:txBody>
      </p:sp>
      <p:pic>
        <p:nvPicPr>
          <p:cNvPr id="4" name="Content Placeholder 3" descr="A brown cake with pink frosting and green leaves&#10;&#10;Description automatically generated">
            <a:extLst>
              <a:ext uri="{FF2B5EF4-FFF2-40B4-BE49-F238E27FC236}">
                <a16:creationId xmlns:a16="http://schemas.microsoft.com/office/drawing/2014/main" id="{0B1EA4A4-4076-BF15-EF36-5D9F3E79A5B1}"/>
              </a:ext>
            </a:extLst>
          </p:cNvPr>
          <p:cNvPicPr>
            <a:picLocks noGrp="1" noChangeAspect="1"/>
          </p:cNvPicPr>
          <p:nvPr>
            <p:ph idx="1"/>
          </p:nvPr>
        </p:nvPicPr>
        <p:blipFill>
          <a:blip r:embed="rId2"/>
          <a:stretch>
            <a:fillRect/>
          </a:stretch>
        </p:blipFill>
        <p:spPr>
          <a:xfrm>
            <a:off x="836583" y="1516707"/>
            <a:ext cx="2381250" cy="2381250"/>
          </a:xfrm>
        </p:spPr>
      </p:pic>
      <p:pic>
        <p:nvPicPr>
          <p:cNvPr id="5" name="Picture 4" descr="A piece of cake with a cherry on top&#10;&#10;Description automatically generated">
            <a:extLst>
              <a:ext uri="{FF2B5EF4-FFF2-40B4-BE49-F238E27FC236}">
                <a16:creationId xmlns:a16="http://schemas.microsoft.com/office/drawing/2014/main" id="{64605ACC-A55E-32A2-6996-F373C390A327}"/>
              </a:ext>
            </a:extLst>
          </p:cNvPr>
          <p:cNvPicPr>
            <a:picLocks noChangeAspect="1"/>
          </p:cNvPicPr>
          <p:nvPr/>
        </p:nvPicPr>
        <p:blipFill>
          <a:blip r:embed="rId3"/>
          <a:stretch>
            <a:fillRect/>
          </a:stretch>
        </p:blipFill>
        <p:spPr>
          <a:xfrm>
            <a:off x="6007548" y="3832817"/>
            <a:ext cx="2381250" cy="2381250"/>
          </a:xfrm>
          <a:prstGeom prst="rect">
            <a:avLst/>
          </a:prstGeom>
        </p:spPr>
      </p:pic>
      <p:pic>
        <p:nvPicPr>
          <p:cNvPr id="6" name="Picture 5" descr="A close up of food&#10;&#10;Description automatically generated">
            <a:extLst>
              <a:ext uri="{FF2B5EF4-FFF2-40B4-BE49-F238E27FC236}">
                <a16:creationId xmlns:a16="http://schemas.microsoft.com/office/drawing/2014/main" id="{F98E4662-B1A4-08D5-1D0D-EA35FF5AD93D}"/>
              </a:ext>
            </a:extLst>
          </p:cNvPr>
          <p:cNvPicPr>
            <a:picLocks noChangeAspect="1"/>
          </p:cNvPicPr>
          <p:nvPr/>
        </p:nvPicPr>
        <p:blipFill>
          <a:blip r:embed="rId4"/>
          <a:stretch>
            <a:fillRect/>
          </a:stretch>
        </p:blipFill>
        <p:spPr>
          <a:xfrm>
            <a:off x="3121293" y="3836411"/>
            <a:ext cx="2381250" cy="2381250"/>
          </a:xfrm>
          <a:prstGeom prst="rect">
            <a:avLst/>
          </a:prstGeom>
        </p:spPr>
      </p:pic>
      <p:pic>
        <p:nvPicPr>
          <p:cNvPr id="7" name="Picture 6" descr="A stack of cookies with red toppings&#10;&#10;Description automatically generated">
            <a:extLst>
              <a:ext uri="{FF2B5EF4-FFF2-40B4-BE49-F238E27FC236}">
                <a16:creationId xmlns:a16="http://schemas.microsoft.com/office/drawing/2014/main" id="{2CF02637-186B-13A5-CDB3-56424F8DADC5}"/>
              </a:ext>
            </a:extLst>
          </p:cNvPr>
          <p:cNvPicPr>
            <a:picLocks noChangeAspect="1"/>
          </p:cNvPicPr>
          <p:nvPr/>
        </p:nvPicPr>
        <p:blipFill>
          <a:blip r:embed="rId5"/>
          <a:stretch>
            <a:fillRect/>
          </a:stretch>
        </p:blipFill>
        <p:spPr>
          <a:xfrm>
            <a:off x="8789567" y="1568383"/>
            <a:ext cx="2381250" cy="2381250"/>
          </a:xfrm>
          <a:prstGeom prst="rect">
            <a:avLst/>
          </a:prstGeom>
        </p:spPr>
      </p:pic>
      <p:pic>
        <p:nvPicPr>
          <p:cNvPr id="8" name="Picture 7" descr="A cupcake with white frosting and pink dots&#10;&#10;Description automatically generated">
            <a:extLst>
              <a:ext uri="{FF2B5EF4-FFF2-40B4-BE49-F238E27FC236}">
                <a16:creationId xmlns:a16="http://schemas.microsoft.com/office/drawing/2014/main" id="{AADEEBDF-556D-DE69-E4D2-89D66B4FEE69}"/>
              </a:ext>
            </a:extLst>
          </p:cNvPr>
          <p:cNvPicPr>
            <a:picLocks noChangeAspect="1"/>
          </p:cNvPicPr>
          <p:nvPr/>
        </p:nvPicPr>
        <p:blipFill>
          <a:blip r:embed="rId6"/>
          <a:stretch>
            <a:fillRect/>
          </a:stretch>
        </p:blipFill>
        <p:spPr>
          <a:xfrm>
            <a:off x="6090218" y="1514468"/>
            <a:ext cx="2381250" cy="2381250"/>
          </a:xfrm>
          <a:prstGeom prst="rect">
            <a:avLst/>
          </a:prstGeom>
        </p:spPr>
      </p:pic>
      <p:pic>
        <p:nvPicPr>
          <p:cNvPr id="9" name="Picture 8" descr="A bowl of ice cream&#10;&#10;Description automatically generated">
            <a:extLst>
              <a:ext uri="{FF2B5EF4-FFF2-40B4-BE49-F238E27FC236}">
                <a16:creationId xmlns:a16="http://schemas.microsoft.com/office/drawing/2014/main" id="{907EA261-822C-ED5F-9F98-4D2CAF96F9D0}"/>
              </a:ext>
            </a:extLst>
          </p:cNvPr>
          <p:cNvPicPr>
            <a:picLocks noChangeAspect="1"/>
          </p:cNvPicPr>
          <p:nvPr/>
        </p:nvPicPr>
        <p:blipFill>
          <a:blip r:embed="rId7"/>
          <a:stretch>
            <a:fillRect/>
          </a:stretch>
        </p:blipFill>
        <p:spPr>
          <a:xfrm>
            <a:off x="3390869" y="1518062"/>
            <a:ext cx="2381250" cy="2381250"/>
          </a:xfrm>
          <a:prstGeom prst="rect">
            <a:avLst/>
          </a:prstGeom>
        </p:spPr>
      </p:pic>
    </p:spTree>
    <p:extLst>
      <p:ext uri="{BB962C8B-B14F-4D97-AF65-F5344CB8AC3E}">
        <p14:creationId xmlns:p14="http://schemas.microsoft.com/office/powerpoint/2010/main" val="3548575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8BD57-1454-7E58-F911-EA63A709E7E5}"/>
              </a:ext>
            </a:extLst>
          </p:cNvPr>
          <p:cNvSpPr>
            <a:spLocks noGrp="1"/>
          </p:cNvSpPr>
          <p:nvPr>
            <p:ph type="title"/>
          </p:nvPr>
        </p:nvSpPr>
        <p:spPr>
          <a:xfrm>
            <a:off x="838200" y="178219"/>
            <a:ext cx="10515600" cy="1325563"/>
          </a:xfrm>
        </p:spPr>
        <p:txBody>
          <a:bodyPr/>
          <a:lstStyle/>
          <a:p>
            <a:endParaRPr lang="en-US"/>
          </a:p>
        </p:txBody>
      </p:sp>
      <p:pic>
        <p:nvPicPr>
          <p:cNvPr id="4" name="Content Placeholder 3" descr="A screen shot of a computer program&#10;&#10;Description automatically generated">
            <a:extLst>
              <a:ext uri="{FF2B5EF4-FFF2-40B4-BE49-F238E27FC236}">
                <a16:creationId xmlns:a16="http://schemas.microsoft.com/office/drawing/2014/main" id="{DC63345E-C98E-2839-92D9-290FC6A01021}"/>
              </a:ext>
            </a:extLst>
          </p:cNvPr>
          <p:cNvPicPr>
            <a:picLocks noGrp="1" noChangeAspect="1"/>
          </p:cNvPicPr>
          <p:nvPr>
            <p:ph idx="1"/>
          </p:nvPr>
        </p:nvPicPr>
        <p:blipFill>
          <a:blip r:embed="rId2"/>
          <a:stretch>
            <a:fillRect/>
          </a:stretch>
        </p:blipFill>
        <p:spPr>
          <a:xfrm>
            <a:off x="920151" y="580075"/>
            <a:ext cx="10969924" cy="5433457"/>
          </a:xfrm>
        </p:spPr>
      </p:pic>
    </p:spTree>
    <p:extLst>
      <p:ext uri="{BB962C8B-B14F-4D97-AF65-F5344CB8AC3E}">
        <p14:creationId xmlns:p14="http://schemas.microsoft.com/office/powerpoint/2010/main" val="2966108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DC492C-42B7-94F2-096E-E07FAD4786E4}"/>
              </a:ext>
            </a:extLst>
          </p:cNvPr>
          <p:cNvSpPr>
            <a:spLocks noGrp="1"/>
          </p:cNvSpPr>
          <p:nvPr>
            <p:ph idx="1"/>
          </p:nvPr>
        </p:nvSpPr>
        <p:spPr>
          <a:xfrm>
            <a:off x="838200" y="258493"/>
            <a:ext cx="10515600" cy="5918470"/>
          </a:xfrm>
        </p:spPr>
        <p:txBody>
          <a:bodyPr vert="horz" lIns="91440" tIns="45720" rIns="91440" bIns="45720" rtlCol="0" anchor="t">
            <a:noAutofit/>
          </a:bodyPr>
          <a:lstStyle/>
          <a:p>
            <a:r>
              <a:rPr lang="en-US" sz="2400" err="1">
                <a:solidFill>
                  <a:srgbClr val="0F172A"/>
                </a:solidFill>
                <a:latin typeface="Times New Roman"/>
                <a:ea typeface="+mn-lt"/>
                <a:cs typeface="+mn-lt"/>
              </a:rPr>
              <a:t>lớp</a:t>
            </a:r>
            <a:r>
              <a:rPr lang="en-US" sz="2400" dirty="0">
                <a:solidFill>
                  <a:srgbClr val="0F172A"/>
                </a:solidFill>
                <a:latin typeface="Times New Roman"/>
                <a:ea typeface="+mn-lt"/>
                <a:cs typeface="+mn-lt"/>
              </a:rPr>
              <a:t> </a:t>
            </a:r>
            <a:r>
              <a:rPr lang="en-US" sz="2000" err="1">
                <a:solidFill>
                  <a:srgbClr val="0F172A"/>
                </a:solidFill>
                <a:latin typeface="Times New Roman"/>
                <a:cs typeface="Times New Roman"/>
              </a:rPr>
              <a:t>OnSwipListener</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để</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xử</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lý</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các</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cử</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chỉ</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vuốt</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trên</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một</a:t>
            </a:r>
            <a:r>
              <a:rPr lang="en-US" sz="2400" dirty="0">
                <a:solidFill>
                  <a:srgbClr val="0F172A"/>
                </a:solidFill>
                <a:latin typeface="Times New Roman"/>
                <a:ea typeface="+mn-lt"/>
                <a:cs typeface="+mn-lt"/>
              </a:rPr>
              <a:t> </a:t>
            </a:r>
            <a:r>
              <a:rPr lang="en-US" sz="2000" dirty="0">
                <a:solidFill>
                  <a:srgbClr val="0F172A"/>
                </a:solidFill>
                <a:latin typeface="Times New Roman"/>
                <a:cs typeface="Times New Roman"/>
              </a:rPr>
              <a:t>View</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trong</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ứng</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dụng</a:t>
            </a:r>
            <a:r>
              <a:rPr lang="en-US" sz="2400" dirty="0">
                <a:solidFill>
                  <a:srgbClr val="0F172A"/>
                </a:solidFill>
                <a:latin typeface="Times New Roman"/>
                <a:ea typeface="+mn-lt"/>
                <a:cs typeface="+mn-lt"/>
              </a:rPr>
              <a:t> Android. </a:t>
            </a:r>
            <a:r>
              <a:rPr lang="en-US" sz="2400" err="1">
                <a:solidFill>
                  <a:srgbClr val="0F172A"/>
                </a:solidFill>
                <a:latin typeface="Times New Roman"/>
                <a:ea typeface="+mn-lt"/>
                <a:cs typeface="+mn-lt"/>
              </a:rPr>
              <a:t>Lớp</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này</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triển</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khai</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giao</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diện</a:t>
            </a:r>
            <a:r>
              <a:rPr lang="en-US" sz="2400" dirty="0">
                <a:solidFill>
                  <a:srgbClr val="0F172A"/>
                </a:solidFill>
                <a:latin typeface="Times New Roman"/>
                <a:ea typeface="+mn-lt"/>
                <a:cs typeface="+mn-lt"/>
              </a:rPr>
              <a:t> </a:t>
            </a:r>
            <a:r>
              <a:rPr lang="en-US" sz="2000" err="1">
                <a:solidFill>
                  <a:srgbClr val="0F172A"/>
                </a:solidFill>
                <a:latin typeface="Times New Roman"/>
                <a:cs typeface="Times New Roman"/>
              </a:rPr>
              <a:t>View.OnTouchListener</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để</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xử</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lý</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sự</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kiện</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chạm</a:t>
            </a:r>
            <a:r>
              <a:rPr lang="en-US" sz="2400" dirty="0">
                <a:solidFill>
                  <a:srgbClr val="0F172A"/>
                </a:solidFill>
                <a:latin typeface="Times New Roman"/>
                <a:ea typeface="+mn-lt"/>
                <a:cs typeface="+mn-lt"/>
              </a:rPr>
              <a:t> (touch events) </a:t>
            </a:r>
            <a:r>
              <a:rPr lang="en-US" sz="2400" err="1">
                <a:solidFill>
                  <a:srgbClr val="0F172A"/>
                </a:solidFill>
                <a:latin typeface="Times New Roman"/>
                <a:ea typeface="+mn-lt"/>
                <a:cs typeface="+mn-lt"/>
              </a:rPr>
              <a:t>trên</a:t>
            </a:r>
            <a:r>
              <a:rPr lang="en-US" sz="2400" dirty="0">
                <a:solidFill>
                  <a:srgbClr val="0F172A"/>
                </a:solidFill>
                <a:latin typeface="Times New Roman"/>
                <a:ea typeface="+mn-lt"/>
                <a:cs typeface="+mn-lt"/>
              </a:rPr>
              <a:t> </a:t>
            </a:r>
            <a:r>
              <a:rPr lang="en-US" sz="2000" dirty="0">
                <a:solidFill>
                  <a:srgbClr val="0F172A"/>
                </a:solidFill>
                <a:latin typeface="Times New Roman"/>
                <a:cs typeface="Times New Roman"/>
              </a:rPr>
              <a:t>View</a:t>
            </a:r>
            <a:r>
              <a:rPr lang="en-US" sz="2400" dirty="0">
                <a:solidFill>
                  <a:srgbClr val="0F172A"/>
                </a:solidFill>
                <a:latin typeface="Times New Roman"/>
                <a:ea typeface="+mn-lt"/>
                <a:cs typeface="+mn-lt"/>
              </a:rPr>
              <a:t>.</a:t>
            </a:r>
            <a:endParaRPr lang="en-US" sz="2400">
              <a:latin typeface="Times New Roman"/>
              <a:ea typeface="Calibri" panose="020F0502020204030204"/>
              <a:cs typeface="Calibri" panose="020F0502020204030204"/>
            </a:endParaRPr>
          </a:p>
          <a:p>
            <a:r>
              <a:rPr lang="en-US" sz="2400" err="1">
                <a:solidFill>
                  <a:srgbClr val="0F172A"/>
                </a:solidFill>
                <a:latin typeface="Times New Roman"/>
                <a:ea typeface="+mn-lt"/>
                <a:cs typeface="+mn-lt"/>
              </a:rPr>
              <a:t>Lớp</a:t>
            </a:r>
            <a:r>
              <a:rPr lang="en-US" sz="2400" dirty="0">
                <a:solidFill>
                  <a:srgbClr val="0F172A"/>
                </a:solidFill>
                <a:latin typeface="Times New Roman"/>
                <a:ea typeface="+mn-lt"/>
                <a:cs typeface="+mn-lt"/>
              </a:rPr>
              <a:t> </a:t>
            </a:r>
            <a:r>
              <a:rPr lang="en-US" sz="2000" err="1">
                <a:solidFill>
                  <a:srgbClr val="0F172A"/>
                </a:solidFill>
                <a:latin typeface="Times New Roman"/>
                <a:cs typeface="Times New Roman"/>
              </a:rPr>
              <a:t>OnSwipListener</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có</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các</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thành</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phần</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sau</a:t>
            </a:r>
            <a:r>
              <a:rPr lang="en-US" sz="2400" dirty="0">
                <a:solidFill>
                  <a:srgbClr val="0F172A"/>
                </a:solidFill>
                <a:latin typeface="Times New Roman"/>
                <a:ea typeface="+mn-lt"/>
                <a:cs typeface="+mn-lt"/>
              </a:rPr>
              <a:t>:</a:t>
            </a:r>
            <a:endParaRPr lang="en-US" sz="2400">
              <a:latin typeface="Times New Roman"/>
              <a:ea typeface="Calibri"/>
              <a:cs typeface="Calibri"/>
            </a:endParaRPr>
          </a:p>
          <a:p>
            <a:pPr lvl="1">
              <a:buFont typeface="Courier New" panose="020B0604020202020204" pitchFamily="34" charset="0"/>
              <a:buChar char="o"/>
            </a:pPr>
            <a:r>
              <a:rPr lang="en-US" sz="1600" err="1">
                <a:solidFill>
                  <a:srgbClr val="0F172A"/>
                </a:solidFill>
                <a:latin typeface="Times New Roman"/>
                <a:cs typeface="Times New Roman"/>
              </a:rPr>
              <a:t>gestureDetector</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Đối</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tượng</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của</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lớp</a:t>
            </a:r>
            <a:r>
              <a:rPr lang="en-US" sz="1800" dirty="0">
                <a:solidFill>
                  <a:srgbClr val="0F172A"/>
                </a:solidFill>
                <a:latin typeface="Times New Roman"/>
                <a:ea typeface="+mn-lt"/>
                <a:cs typeface="+mn-lt"/>
              </a:rPr>
              <a:t> </a:t>
            </a:r>
            <a:r>
              <a:rPr lang="en-US" sz="1600" err="1">
                <a:solidFill>
                  <a:srgbClr val="0F172A"/>
                </a:solidFill>
                <a:latin typeface="Times New Roman"/>
                <a:cs typeface="Times New Roman"/>
              </a:rPr>
              <a:t>GestureDetector</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được</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sử</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dụng</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để</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phát</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hiện</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các</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cử</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động</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vuốt</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trên</a:t>
            </a:r>
            <a:r>
              <a:rPr lang="en-US" sz="1800" dirty="0">
                <a:solidFill>
                  <a:srgbClr val="0F172A"/>
                </a:solidFill>
                <a:latin typeface="Times New Roman"/>
                <a:ea typeface="+mn-lt"/>
                <a:cs typeface="+mn-lt"/>
              </a:rPr>
              <a:t> </a:t>
            </a:r>
            <a:r>
              <a:rPr lang="en-US" sz="1600" dirty="0">
                <a:solidFill>
                  <a:srgbClr val="0F172A"/>
                </a:solidFill>
                <a:latin typeface="Times New Roman"/>
                <a:cs typeface="Times New Roman"/>
              </a:rPr>
              <a:t>View</a:t>
            </a:r>
            <a:r>
              <a:rPr lang="en-US" sz="1800" dirty="0">
                <a:solidFill>
                  <a:srgbClr val="0F172A"/>
                </a:solidFill>
                <a:latin typeface="Times New Roman"/>
                <a:ea typeface="+mn-lt"/>
                <a:cs typeface="+mn-lt"/>
              </a:rPr>
              <a:t>.</a:t>
            </a:r>
            <a:endParaRPr lang="en-US" sz="1800">
              <a:latin typeface="Times New Roman"/>
              <a:ea typeface="Calibri"/>
              <a:cs typeface="Calibri"/>
            </a:endParaRPr>
          </a:p>
          <a:p>
            <a:pPr lvl="1">
              <a:buFont typeface="Courier New" panose="020B0604020202020204" pitchFamily="34" charset="0"/>
              <a:buChar char="o"/>
            </a:pPr>
            <a:r>
              <a:rPr lang="en-US" sz="1800" dirty="0">
                <a:solidFill>
                  <a:srgbClr val="0F172A"/>
                </a:solidFill>
                <a:latin typeface="Times New Roman"/>
                <a:ea typeface="+mn-lt"/>
                <a:cs typeface="+mn-lt"/>
              </a:rPr>
              <a:t>Constructor </a:t>
            </a:r>
            <a:r>
              <a:rPr lang="en-US" sz="1600" err="1">
                <a:solidFill>
                  <a:srgbClr val="0F172A"/>
                </a:solidFill>
                <a:latin typeface="Times New Roman"/>
                <a:cs typeface="Times New Roman"/>
              </a:rPr>
              <a:t>OnSwipListener</a:t>
            </a:r>
            <a:r>
              <a:rPr lang="en-US" sz="1600" dirty="0">
                <a:solidFill>
                  <a:srgbClr val="0F172A"/>
                </a:solidFill>
                <a:latin typeface="Times New Roman"/>
                <a:cs typeface="Times New Roman"/>
              </a:rPr>
              <a:t>(Context context)</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Tạo</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một</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đối</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tượng</a:t>
            </a:r>
            <a:r>
              <a:rPr lang="en-US" sz="1800" dirty="0">
                <a:solidFill>
                  <a:srgbClr val="0F172A"/>
                </a:solidFill>
                <a:latin typeface="Times New Roman"/>
                <a:ea typeface="+mn-lt"/>
                <a:cs typeface="+mn-lt"/>
              </a:rPr>
              <a:t> </a:t>
            </a:r>
            <a:r>
              <a:rPr lang="en-US" sz="1600" err="1">
                <a:solidFill>
                  <a:srgbClr val="0F172A"/>
                </a:solidFill>
                <a:latin typeface="Times New Roman"/>
                <a:cs typeface="Times New Roman"/>
              </a:rPr>
              <a:t>GestureDetector</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và</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liên</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kết</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nó</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với</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một</a:t>
            </a:r>
            <a:r>
              <a:rPr lang="en-US" sz="1800" dirty="0">
                <a:solidFill>
                  <a:srgbClr val="0F172A"/>
                </a:solidFill>
                <a:latin typeface="Times New Roman"/>
                <a:ea typeface="+mn-lt"/>
                <a:cs typeface="+mn-lt"/>
              </a:rPr>
              <a:t> instance </a:t>
            </a:r>
            <a:r>
              <a:rPr lang="en-US" sz="1800" err="1">
                <a:solidFill>
                  <a:srgbClr val="0F172A"/>
                </a:solidFill>
                <a:latin typeface="Times New Roman"/>
                <a:ea typeface="+mn-lt"/>
                <a:cs typeface="+mn-lt"/>
              </a:rPr>
              <a:t>của</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lớp</a:t>
            </a:r>
            <a:r>
              <a:rPr lang="en-US" sz="1800" dirty="0">
                <a:solidFill>
                  <a:srgbClr val="0F172A"/>
                </a:solidFill>
                <a:latin typeface="Times New Roman"/>
                <a:ea typeface="+mn-lt"/>
                <a:cs typeface="+mn-lt"/>
              </a:rPr>
              <a:t> </a:t>
            </a:r>
            <a:r>
              <a:rPr lang="en-US" sz="1600" err="1">
                <a:solidFill>
                  <a:srgbClr val="0F172A"/>
                </a:solidFill>
                <a:latin typeface="Times New Roman"/>
                <a:cs typeface="Times New Roman"/>
              </a:rPr>
              <a:t>GestureListenr</a:t>
            </a:r>
            <a:r>
              <a:rPr lang="en-US" sz="1800" dirty="0">
                <a:solidFill>
                  <a:srgbClr val="0F172A"/>
                </a:solidFill>
                <a:latin typeface="Times New Roman"/>
                <a:ea typeface="+mn-lt"/>
                <a:cs typeface="+mn-lt"/>
              </a:rPr>
              <a:t>.</a:t>
            </a:r>
            <a:endParaRPr lang="en-US" sz="1800">
              <a:latin typeface="Times New Roman"/>
              <a:ea typeface="Calibri"/>
              <a:cs typeface="Calibri"/>
            </a:endParaRPr>
          </a:p>
          <a:p>
            <a:pPr lvl="1">
              <a:buFont typeface="Courier New" panose="020B0604020202020204" pitchFamily="34" charset="0"/>
              <a:buChar char="o"/>
            </a:pPr>
            <a:r>
              <a:rPr lang="en-US" sz="1800" err="1">
                <a:solidFill>
                  <a:srgbClr val="0F172A"/>
                </a:solidFill>
                <a:latin typeface="Times New Roman"/>
                <a:ea typeface="+mn-lt"/>
                <a:cs typeface="+mn-lt"/>
              </a:rPr>
              <a:t>Lớp</a:t>
            </a:r>
            <a:r>
              <a:rPr lang="en-US" sz="1800" dirty="0">
                <a:solidFill>
                  <a:srgbClr val="0F172A"/>
                </a:solidFill>
                <a:latin typeface="Times New Roman"/>
                <a:ea typeface="+mn-lt"/>
                <a:cs typeface="+mn-lt"/>
              </a:rPr>
              <a:t> </a:t>
            </a:r>
            <a:r>
              <a:rPr lang="en-US" sz="1600" err="1">
                <a:solidFill>
                  <a:srgbClr val="0F172A"/>
                </a:solidFill>
                <a:latin typeface="Times New Roman"/>
                <a:cs typeface="Times New Roman"/>
              </a:rPr>
              <a:t>GestureListenr</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là</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một</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lớp</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nội</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tạo</a:t>
            </a:r>
            <a:r>
              <a:rPr lang="en-US" sz="1800" dirty="0">
                <a:solidFill>
                  <a:srgbClr val="0F172A"/>
                </a:solidFill>
                <a:latin typeface="Times New Roman"/>
                <a:ea typeface="+mn-lt"/>
                <a:cs typeface="+mn-lt"/>
              </a:rPr>
              <a:t>(private inner class) </a:t>
            </a:r>
            <a:r>
              <a:rPr lang="en-US" sz="1800" err="1">
                <a:solidFill>
                  <a:srgbClr val="0F172A"/>
                </a:solidFill>
                <a:latin typeface="Times New Roman"/>
                <a:ea typeface="+mn-lt"/>
                <a:cs typeface="+mn-lt"/>
              </a:rPr>
              <a:t>kế</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thừa</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từ</a:t>
            </a:r>
            <a:r>
              <a:rPr lang="en-US" sz="1800" dirty="0">
                <a:solidFill>
                  <a:srgbClr val="0F172A"/>
                </a:solidFill>
                <a:latin typeface="Times New Roman"/>
                <a:ea typeface="+mn-lt"/>
                <a:cs typeface="+mn-lt"/>
              </a:rPr>
              <a:t> </a:t>
            </a:r>
            <a:r>
              <a:rPr lang="en-US" sz="1600" err="1">
                <a:solidFill>
                  <a:srgbClr val="0F172A"/>
                </a:solidFill>
                <a:latin typeface="Times New Roman"/>
                <a:cs typeface="Times New Roman"/>
              </a:rPr>
              <a:t>GestureDetector.SimpleOnGestureListener</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Nó</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xác</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định</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các</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ngưỡng</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và</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tác</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vụ</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thực</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hiện</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khi</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phát</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hiện</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sự</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kiện</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vuốt</a:t>
            </a:r>
            <a:r>
              <a:rPr lang="en-US" sz="1800" dirty="0">
                <a:solidFill>
                  <a:srgbClr val="0F172A"/>
                </a:solidFill>
                <a:latin typeface="Times New Roman"/>
                <a:ea typeface="+mn-lt"/>
                <a:cs typeface="+mn-lt"/>
              </a:rPr>
              <a:t>.</a:t>
            </a:r>
            <a:endParaRPr lang="en-US" sz="1800">
              <a:latin typeface="Times New Roman"/>
              <a:ea typeface="Calibri"/>
              <a:cs typeface="Calibri"/>
            </a:endParaRPr>
          </a:p>
          <a:p>
            <a:r>
              <a:rPr lang="en-US" sz="2400" dirty="0">
                <a:solidFill>
                  <a:srgbClr val="0F172A"/>
                </a:solidFill>
                <a:latin typeface="Times New Roman"/>
                <a:ea typeface="+mn-lt"/>
                <a:cs typeface="+mn-lt"/>
              </a:rPr>
              <a:t>Các </a:t>
            </a:r>
            <a:r>
              <a:rPr lang="en-US" sz="2400" err="1">
                <a:solidFill>
                  <a:srgbClr val="0F172A"/>
                </a:solidFill>
                <a:latin typeface="Times New Roman"/>
                <a:ea typeface="+mn-lt"/>
                <a:cs typeface="+mn-lt"/>
              </a:rPr>
              <a:t>phương</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thức</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sau</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đây</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trong</a:t>
            </a:r>
            <a:r>
              <a:rPr lang="en-US" sz="2400" dirty="0">
                <a:solidFill>
                  <a:srgbClr val="0F172A"/>
                </a:solidFill>
                <a:latin typeface="Times New Roman"/>
                <a:ea typeface="+mn-lt"/>
                <a:cs typeface="+mn-lt"/>
              </a:rPr>
              <a:t> </a:t>
            </a:r>
            <a:r>
              <a:rPr lang="en-US" sz="2000" err="1">
                <a:solidFill>
                  <a:srgbClr val="0F172A"/>
                </a:solidFill>
                <a:latin typeface="Times New Roman"/>
                <a:cs typeface="Times New Roman"/>
              </a:rPr>
              <a:t>GestureListenr</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quyết</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định</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hành</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động</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dựa</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trên</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hướng</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và</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tốc</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độ</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của</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cử</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động</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vuốt</a:t>
            </a:r>
            <a:r>
              <a:rPr lang="en-US" sz="2400" dirty="0">
                <a:solidFill>
                  <a:srgbClr val="0F172A"/>
                </a:solidFill>
                <a:latin typeface="Times New Roman"/>
                <a:ea typeface="+mn-lt"/>
                <a:cs typeface="+mn-lt"/>
              </a:rPr>
              <a:t>:</a:t>
            </a:r>
            <a:endParaRPr lang="en-US" sz="2400">
              <a:latin typeface="Times New Roman"/>
              <a:ea typeface="Calibri"/>
              <a:cs typeface="Calibri"/>
            </a:endParaRPr>
          </a:p>
          <a:p>
            <a:pPr lvl="1">
              <a:buFont typeface="Courier New" panose="020B0604020202020204" pitchFamily="34" charset="0"/>
              <a:buChar char="o"/>
            </a:pPr>
            <a:r>
              <a:rPr lang="en-US" sz="1600" err="1">
                <a:solidFill>
                  <a:srgbClr val="0F172A"/>
                </a:solidFill>
                <a:latin typeface="Times New Roman"/>
                <a:cs typeface="Times New Roman"/>
              </a:rPr>
              <a:t>onDown</a:t>
            </a:r>
            <a:r>
              <a:rPr lang="en-US" sz="1600" dirty="0">
                <a:solidFill>
                  <a:srgbClr val="0F172A"/>
                </a:solidFill>
                <a:latin typeface="Times New Roman"/>
                <a:cs typeface="Times New Roman"/>
              </a:rPr>
              <a:t>(</a:t>
            </a:r>
            <a:r>
              <a:rPr lang="en-US" sz="1600" err="1">
                <a:solidFill>
                  <a:srgbClr val="0F172A"/>
                </a:solidFill>
                <a:latin typeface="Times New Roman"/>
                <a:cs typeface="Times New Roman"/>
              </a:rPr>
              <a:t>MotionEvent</a:t>
            </a:r>
            <a:r>
              <a:rPr lang="en-US" sz="1600" dirty="0">
                <a:solidFill>
                  <a:srgbClr val="0F172A"/>
                </a:solidFill>
                <a:latin typeface="Times New Roman"/>
                <a:cs typeface="Times New Roman"/>
              </a:rPr>
              <a:t> e)</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Trả</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về</a:t>
            </a:r>
            <a:r>
              <a:rPr lang="en-US" sz="1800" dirty="0">
                <a:solidFill>
                  <a:srgbClr val="0F172A"/>
                </a:solidFill>
                <a:latin typeface="Times New Roman"/>
                <a:ea typeface="+mn-lt"/>
                <a:cs typeface="+mn-lt"/>
              </a:rPr>
              <a:t> </a:t>
            </a:r>
            <a:r>
              <a:rPr lang="en-US" sz="1600" dirty="0">
                <a:solidFill>
                  <a:srgbClr val="0F172A"/>
                </a:solidFill>
                <a:latin typeface="Times New Roman"/>
                <a:cs typeface="Times New Roman"/>
              </a:rPr>
              <a:t>true</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để</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xác</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nhận</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sự</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kiện</a:t>
            </a:r>
            <a:r>
              <a:rPr lang="en-US" sz="1800" dirty="0">
                <a:solidFill>
                  <a:srgbClr val="0F172A"/>
                </a:solidFill>
                <a:latin typeface="Times New Roman"/>
                <a:ea typeface="+mn-lt"/>
                <a:cs typeface="+mn-lt"/>
              </a:rPr>
              <a:t>.</a:t>
            </a:r>
            <a:endParaRPr lang="en-US" sz="1800">
              <a:latin typeface="Times New Roman"/>
              <a:ea typeface="Calibri"/>
              <a:cs typeface="Calibri"/>
            </a:endParaRPr>
          </a:p>
          <a:p>
            <a:pPr lvl="1">
              <a:buFont typeface="Courier New" panose="020B0604020202020204" pitchFamily="34" charset="0"/>
              <a:buChar char="o"/>
            </a:pPr>
            <a:r>
              <a:rPr lang="en-US" sz="1600" err="1">
                <a:solidFill>
                  <a:srgbClr val="0F172A"/>
                </a:solidFill>
                <a:latin typeface="Times New Roman"/>
                <a:cs typeface="Times New Roman"/>
              </a:rPr>
              <a:t>onFling</a:t>
            </a:r>
            <a:r>
              <a:rPr lang="en-US" sz="1600" dirty="0">
                <a:solidFill>
                  <a:srgbClr val="0F172A"/>
                </a:solidFill>
                <a:latin typeface="Times New Roman"/>
                <a:cs typeface="Times New Roman"/>
              </a:rPr>
              <a:t>(</a:t>
            </a:r>
            <a:r>
              <a:rPr lang="en-US" sz="1600" err="1">
                <a:solidFill>
                  <a:srgbClr val="0F172A"/>
                </a:solidFill>
                <a:latin typeface="Times New Roman"/>
                <a:cs typeface="Times New Roman"/>
              </a:rPr>
              <a:t>MotionEvent</a:t>
            </a:r>
            <a:r>
              <a:rPr lang="en-US" sz="1600" dirty="0">
                <a:solidFill>
                  <a:srgbClr val="0F172A"/>
                </a:solidFill>
                <a:latin typeface="Times New Roman"/>
                <a:cs typeface="Times New Roman"/>
              </a:rPr>
              <a:t> e1, </a:t>
            </a:r>
            <a:r>
              <a:rPr lang="en-US" sz="1600" err="1">
                <a:solidFill>
                  <a:srgbClr val="0F172A"/>
                </a:solidFill>
                <a:latin typeface="Times New Roman"/>
                <a:cs typeface="Times New Roman"/>
              </a:rPr>
              <a:t>MotionEvent</a:t>
            </a:r>
            <a:r>
              <a:rPr lang="en-US" sz="1600" dirty="0">
                <a:solidFill>
                  <a:srgbClr val="0F172A"/>
                </a:solidFill>
                <a:latin typeface="Times New Roman"/>
                <a:cs typeface="Times New Roman"/>
              </a:rPr>
              <a:t> e2, float </a:t>
            </a:r>
            <a:r>
              <a:rPr lang="en-US" sz="1600" err="1">
                <a:solidFill>
                  <a:srgbClr val="0F172A"/>
                </a:solidFill>
                <a:latin typeface="Times New Roman"/>
                <a:cs typeface="Times New Roman"/>
              </a:rPr>
              <a:t>velocityX</a:t>
            </a:r>
            <a:r>
              <a:rPr lang="en-US" sz="1600" dirty="0">
                <a:solidFill>
                  <a:srgbClr val="0F172A"/>
                </a:solidFill>
                <a:latin typeface="Times New Roman"/>
                <a:cs typeface="Times New Roman"/>
              </a:rPr>
              <a:t>, float </a:t>
            </a:r>
            <a:r>
              <a:rPr lang="en-US" sz="1600" err="1">
                <a:solidFill>
                  <a:srgbClr val="0F172A"/>
                </a:solidFill>
                <a:latin typeface="Times New Roman"/>
                <a:cs typeface="Times New Roman"/>
              </a:rPr>
              <a:t>velocityY</a:t>
            </a:r>
            <a:r>
              <a:rPr lang="en-US" sz="1600" dirty="0">
                <a:solidFill>
                  <a:srgbClr val="0F172A"/>
                </a:solidFill>
                <a:latin typeface="Times New Roman"/>
                <a:cs typeface="Times New Roman"/>
              </a:rPr>
              <a:t>)</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Xử</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lý</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sự</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kiện</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vuốt</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theo</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các</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hướng</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khác</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nhau</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trên</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dưới</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trái</a:t>
            </a:r>
            <a:r>
              <a:rPr lang="en-US" sz="1800" dirty="0">
                <a:solidFill>
                  <a:srgbClr val="0F172A"/>
                </a:solidFill>
                <a:latin typeface="Times New Roman"/>
                <a:ea typeface="+mn-lt"/>
                <a:cs typeface="+mn-lt"/>
              </a:rPr>
              <a:t>, </a:t>
            </a:r>
            <a:r>
              <a:rPr lang="en-US" sz="1800" err="1">
                <a:solidFill>
                  <a:srgbClr val="0F172A"/>
                </a:solidFill>
                <a:latin typeface="Times New Roman"/>
                <a:ea typeface="+mn-lt"/>
                <a:cs typeface="+mn-lt"/>
              </a:rPr>
              <a:t>phải</a:t>
            </a:r>
            <a:r>
              <a:rPr lang="en-US" sz="1800" dirty="0">
                <a:solidFill>
                  <a:srgbClr val="0F172A"/>
                </a:solidFill>
                <a:latin typeface="Times New Roman"/>
                <a:ea typeface="+mn-lt"/>
                <a:cs typeface="+mn-lt"/>
              </a:rPr>
              <a:t>).</a:t>
            </a:r>
            <a:endParaRPr lang="en-US" sz="1800">
              <a:latin typeface="Times New Roman"/>
              <a:ea typeface="Calibri"/>
              <a:cs typeface="Calibri"/>
            </a:endParaRPr>
          </a:p>
          <a:p>
            <a:r>
              <a:rPr lang="en-US" sz="2400" dirty="0">
                <a:solidFill>
                  <a:srgbClr val="0F172A"/>
                </a:solidFill>
                <a:latin typeface="Times New Roman"/>
                <a:ea typeface="+mn-lt"/>
                <a:cs typeface="+mn-lt"/>
              </a:rPr>
              <a:t>Các </a:t>
            </a:r>
            <a:r>
              <a:rPr lang="en-US" sz="2400" err="1">
                <a:solidFill>
                  <a:srgbClr val="0F172A"/>
                </a:solidFill>
                <a:latin typeface="Times New Roman"/>
                <a:ea typeface="+mn-lt"/>
                <a:cs typeface="+mn-lt"/>
              </a:rPr>
              <a:t>phương</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thức</a:t>
            </a:r>
            <a:r>
              <a:rPr lang="en-US" sz="2400" dirty="0">
                <a:solidFill>
                  <a:srgbClr val="0F172A"/>
                </a:solidFill>
                <a:latin typeface="Times New Roman"/>
                <a:ea typeface="+mn-lt"/>
                <a:cs typeface="+mn-lt"/>
              </a:rPr>
              <a:t> </a:t>
            </a:r>
            <a:r>
              <a:rPr lang="en-US" sz="2000" err="1">
                <a:solidFill>
                  <a:srgbClr val="0F172A"/>
                </a:solidFill>
                <a:latin typeface="Times New Roman"/>
                <a:cs typeface="Times New Roman"/>
              </a:rPr>
              <a:t>onSwipeLeft</a:t>
            </a:r>
            <a:r>
              <a:rPr lang="en-US" sz="2000" dirty="0">
                <a:solidFill>
                  <a:srgbClr val="0F172A"/>
                </a:solidFill>
                <a:latin typeface="Times New Roman"/>
                <a:cs typeface="Times New Roman"/>
              </a:rPr>
              <a:t>()</a:t>
            </a:r>
            <a:r>
              <a:rPr lang="en-US" sz="2400" dirty="0">
                <a:solidFill>
                  <a:srgbClr val="0F172A"/>
                </a:solidFill>
                <a:latin typeface="Times New Roman"/>
                <a:ea typeface="+mn-lt"/>
                <a:cs typeface="+mn-lt"/>
              </a:rPr>
              <a:t>, </a:t>
            </a:r>
            <a:r>
              <a:rPr lang="en-US" sz="2000" err="1">
                <a:solidFill>
                  <a:srgbClr val="0F172A"/>
                </a:solidFill>
                <a:latin typeface="Times New Roman"/>
                <a:cs typeface="Times New Roman"/>
              </a:rPr>
              <a:t>onSwipeRight</a:t>
            </a:r>
            <a:r>
              <a:rPr lang="en-US" sz="2000" dirty="0">
                <a:solidFill>
                  <a:srgbClr val="0F172A"/>
                </a:solidFill>
                <a:latin typeface="Times New Roman"/>
                <a:cs typeface="Times New Roman"/>
              </a:rPr>
              <a:t>()</a:t>
            </a:r>
            <a:r>
              <a:rPr lang="en-US" sz="2400" dirty="0">
                <a:solidFill>
                  <a:srgbClr val="0F172A"/>
                </a:solidFill>
                <a:latin typeface="Times New Roman"/>
                <a:ea typeface="+mn-lt"/>
                <a:cs typeface="+mn-lt"/>
              </a:rPr>
              <a:t>, </a:t>
            </a:r>
            <a:r>
              <a:rPr lang="en-US" sz="2000" err="1">
                <a:solidFill>
                  <a:srgbClr val="0F172A"/>
                </a:solidFill>
                <a:latin typeface="Times New Roman"/>
                <a:cs typeface="Times New Roman"/>
              </a:rPr>
              <a:t>onSwipeTop</a:t>
            </a:r>
            <a:r>
              <a:rPr lang="en-US" sz="2000" dirty="0">
                <a:solidFill>
                  <a:srgbClr val="0F172A"/>
                </a:solidFill>
                <a:latin typeface="Times New Roman"/>
                <a:cs typeface="Times New Roman"/>
              </a:rPr>
              <a:t>()</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và</a:t>
            </a:r>
            <a:r>
              <a:rPr lang="en-US" sz="2400" dirty="0">
                <a:solidFill>
                  <a:srgbClr val="0F172A"/>
                </a:solidFill>
                <a:latin typeface="Times New Roman"/>
                <a:ea typeface="+mn-lt"/>
                <a:cs typeface="+mn-lt"/>
              </a:rPr>
              <a:t> </a:t>
            </a:r>
            <a:r>
              <a:rPr lang="en-US" sz="2000" err="1">
                <a:solidFill>
                  <a:srgbClr val="0F172A"/>
                </a:solidFill>
                <a:latin typeface="Times New Roman"/>
                <a:cs typeface="Times New Roman"/>
              </a:rPr>
              <a:t>onSwipeBottom</a:t>
            </a:r>
            <a:r>
              <a:rPr lang="en-US" sz="2000" dirty="0">
                <a:solidFill>
                  <a:srgbClr val="0F172A"/>
                </a:solidFill>
                <a:latin typeface="Times New Roman"/>
                <a:cs typeface="Times New Roman"/>
              </a:rPr>
              <a:t>()</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trong</a:t>
            </a:r>
            <a:r>
              <a:rPr lang="en-US" sz="2400" dirty="0">
                <a:solidFill>
                  <a:srgbClr val="0F172A"/>
                </a:solidFill>
                <a:latin typeface="Times New Roman"/>
                <a:ea typeface="+mn-lt"/>
                <a:cs typeface="+mn-lt"/>
              </a:rPr>
              <a:t> </a:t>
            </a:r>
            <a:r>
              <a:rPr lang="en-US" sz="2000" err="1">
                <a:solidFill>
                  <a:srgbClr val="0F172A"/>
                </a:solidFill>
                <a:latin typeface="Times New Roman"/>
                <a:cs typeface="Times New Roman"/>
              </a:rPr>
              <a:t>OnSwipListener</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có</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thể</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được</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ghi</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đè</a:t>
            </a:r>
            <a:r>
              <a:rPr lang="en-US" sz="2400" dirty="0">
                <a:solidFill>
                  <a:srgbClr val="0F172A"/>
                </a:solidFill>
                <a:latin typeface="Times New Roman"/>
                <a:ea typeface="+mn-lt"/>
                <a:cs typeface="+mn-lt"/>
              </a:rPr>
              <a:t> (override) </a:t>
            </a:r>
            <a:r>
              <a:rPr lang="en-US" sz="2400" err="1">
                <a:solidFill>
                  <a:srgbClr val="0F172A"/>
                </a:solidFill>
                <a:latin typeface="Times New Roman"/>
                <a:ea typeface="+mn-lt"/>
                <a:cs typeface="+mn-lt"/>
              </a:rPr>
              <a:t>để</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thực</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hiện</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các</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tác</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vụ</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cụ</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thể</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khi</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người</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dùng</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vuốt</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theo</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từng</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hướng</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tương</a:t>
            </a:r>
            <a:r>
              <a:rPr lang="en-US" sz="2400" dirty="0">
                <a:solidFill>
                  <a:srgbClr val="0F172A"/>
                </a:solidFill>
                <a:latin typeface="Times New Roman"/>
                <a:ea typeface="+mn-lt"/>
                <a:cs typeface="+mn-lt"/>
              </a:rPr>
              <a:t> </a:t>
            </a:r>
            <a:r>
              <a:rPr lang="en-US" sz="2400" err="1">
                <a:solidFill>
                  <a:srgbClr val="0F172A"/>
                </a:solidFill>
                <a:latin typeface="Times New Roman"/>
                <a:ea typeface="+mn-lt"/>
                <a:cs typeface="+mn-lt"/>
              </a:rPr>
              <a:t>ứng</a:t>
            </a:r>
            <a:r>
              <a:rPr lang="en-US" sz="2400" dirty="0">
                <a:solidFill>
                  <a:srgbClr val="0F172A"/>
                </a:solidFill>
                <a:latin typeface="Times New Roman"/>
                <a:ea typeface="+mn-lt"/>
                <a:cs typeface="+mn-lt"/>
              </a:rPr>
              <a:t>.</a:t>
            </a:r>
            <a:endParaRPr lang="en-US" sz="2400">
              <a:latin typeface="Times New Roman"/>
              <a:cs typeface="Times New Roman"/>
            </a:endParaRPr>
          </a:p>
          <a:p>
            <a:endParaRPr lang="en-US" dirty="0">
              <a:ea typeface="Calibri"/>
              <a:cs typeface="Calibri"/>
            </a:endParaRPr>
          </a:p>
        </p:txBody>
      </p:sp>
    </p:spTree>
    <p:extLst>
      <p:ext uri="{BB962C8B-B14F-4D97-AF65-F5344CB8AC3E}">
        <p14:creationId xmlns:p14="http://schemas.microsoft.com/office/powerpoint/2010/main" val="2650836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40DE98-6F7F-9612-788C-B0105CF261B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u="sng" kern="1200">
                <a:solidFill>
                  <a:srgbClr val="FFFFFF"/>
                </a:solidFill>
                <a:latin typeface="+mj-lt"/>
                <a:ea typeface="+mj-ea"/>
                <a:cs typeface="+mj-cs"/>
              </a:rPr>
              <a:t>Thực hiện di chuyển ảnh kẹo khi vuốt</a:t>
            </a:r>
          </a:p>
        </p:txBody>
      </p:sp>
      <p:pic>
        <p:nvPicPr>
          <p:cNvPr id="6" name="Content Placeholder 5" descr="A computer screen shot of a program&#10;&#10;Description automatically generated">
            <a:extLst>
              <a:ext uri="{FF2B5EF4-FFF2-40B4-BE49-F238E27FC236}">
                <a16:creationId xmlns:a16="http://schemas.microsoft.com/office/drawing/2014/main" id="{02D8E6D3-715D-878A-D940-6D7781D546B0}"/>
              </a:ext>
            </a:extLst>
          </p:cNvPr>
          <p:cNvPicPr>
            <a:picLocks noGrp="1" noChangeAspect="1"/>
          </p:cNvPicPr>
          <p:nvPr>
            <p:ph idx="1"/>
          </p:nvPr>
        </p:nvPicPr>
        <p:blipFill>
          <a:blip r:embed="rId2"/>
          <a:stretch>
            <a:fillRect/>
          </a:stretch>
        </p:blipFill>
        <p:spPr>
          <a:xfrm>
            <a:off x="4777316" y="1122397"/>
            <a:ext cx="6780700" cy="4610876"/>
          </a:xfrm>
          <a:prstGeom prst="rect">
            <a:avLst/>
          </a:prstGeom>
        </p:spPr>
      </p:pic>
    </p:spTree>
    <p:extLst>
      <p:ext uri="{BB962C8B-B14F-4D97-AF65-F5344CB8AC3E}">
        <p14:creationId xmlns:p14="http://schemas.microsoft.com/office/powerpoint/2010/main" val="22661004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Match3 game</vt:lpstr>
      <vt:lpstr>Trang menu</vt:lpstr>
      <vt:lpstr>PowerPoint Presentation</vt:lpstr>
      <vt:lpstr>Trang gameplay</vt:lpstr>
      <vt:lpstr>Tạo bảng và đặt các ảnh kẹo </vt:lpstr>
      <vt:lpstr>Các ảnh kẹo</vt:lpstr>
      <vt:lpstr>PowerPoint Presentation</vt:lpstr>
      <vt:lpstr>PowerPoint Presentation</vt:lpstr>
      <vt:lpstr>Thực hiện di chuyển ảnh kẹo khi vuốt</vt:lpstr>
      <vt:lpstr>PowerPoint Presentation</vt:lpstr>
      <vt:lpstr>PowerPoint Presentation</vt:lpstr>
      <vt:lpstr>Kiểm tra kẹo theo điều kiện</vt:lpstr>
      <vt:lpstr>PowerPoint Presentation</vt:lpstr>
      <vt:lpstr>gameplay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216</cp:revision>
  <dcterms:created xsi:type="dcterms:W3CDTF">2024-01-04T00:47:38Z</dcterms:created>
  <dcterms:modified xsi:type="dcterms:W3CDTF">2024-01-04T04:51:36Z</dcterms:modified>
</cp:coreProperties>
</file>